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9"/>
  </p:notesMasterIdLst>
  <p:handoutMasterIdLst>
    <p:handoutMasterId r:id="rId40"/>
  </p:handoutMasterIdLst>
  <p:sldIdLst>
    <p:sldId id="346" r:id="rId5"/>
    <p:sldId id="370" r:id="rId6"/>
    <p:sldId id="442" r:id="rId7"/>
    <p:sldId id="440" r:id="rId8"/>
    <p:sldId id="410" r:id="rId9"/>
    <p:sldId id="398" r:id="rId10"/>
    <p:sldId id="425" r:id="rId11"/>
    <p:sldId id="437" r:id="rId12"/>
    <p:sldId id="443" r:id="rId13"/>
    <p:sldId id="438" r:id="rId14"/>
    <p:sldId id="428" r:id="rId15"/>
    <p:sldId id="427" r:id="rId16"/>
    <p:sldId id="429" r:id="rId17"/>
    <p:sldId id="426" r:id="rId18"/>
    <p:sldId id="433" r:id="rId19"/>
    <p:sldId id="434" r:id="rId20"/>
    <p:sldId id="436" r:id="rId21"/>
    <p:sldId id="444" r:id="rId22"/>
    <p:sldId id="415" r:id="rId23"/>
    <p:sldId id="446" r:id="rId24"/>
    <p:sldId id="445" r:id="rId25"/>
    <p:sldId id="354" r:id="rId26"/>
    <p:sldId id="347" r:id="rId27"/>
    <p:sldId id="357" r:id="rId28"/>
    <p:sldId id="329" r:id="rId29"/>
    <p:sldId id="356" r:id="rId30"/>
    <p:sldId id="447" r:id="rId31"/>
    <p:sldId id="423" r:id="rId32"/>
    <p:sldId id="424" r:id="rId33"/>
    <p:sldId id="422" r:id="rId34"/>
    <p:sldId id="407" r:id="rId35"/>
    <p:sldId id="391" r:id="rId36"/>
    <p:sldId id="392" r:id="rId37"/>
    <p:sldId id="301" r:id="rId3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2FDD4A-4505-1B29-7433-D07EB28AB922}" name="Johannes Ruf" initials="JR" userId="15oVQO1aUmWwRBHO545cz2yOQo34HpJf/l8iqdiR25s=" providerId="None"/>
  <p188:author id="{FCB4E7B3-9E60-C4EB-E060-96C9F37BD18C}" name="Thomas Kramer" initials="TK" userId="ZZxDMQ+Jpi57lvVy5qmUeqld7LNqIJ9LtY5yJmuoFjs=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EB2"/>
    <a:srgbClr val="D1EAFF"/>
    <a:srgbClr val="2597FF"/>
    <a:srgbClr val="05AEEA"/>
    <a:srgbClr val="0002FE"/>
    <a:srgbClr val="01FF00"/>
    <a:srgbClr val="C08141"/>
    <a:srgbClr val="36A1FF"/>
    <a:srgbClr val="0055A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D6D729-63A7-40F9-8CF0-1ED043C35560}" v="24" dt="2025-05-06T09:01:22.8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41" autoAdjust="0"/>
    <p:restoredTop sz="91831" autoAdjust="0"/>
  </p:normalViewPr>
  <p:slideViewPr>
    <p:cSldViewPr snapToGrid="0" snapToObjects="1">
      <p:cViewPr>
        <p:scale>
          <a:sx n="140" d="100"/>
          <a:sy n="140" d="100"/>
        </p:scale>
        <p:origin x="102" y="-294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99900EF-51DE-2481-C75E-4A608DF6D85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9FA2C6-D426-0DE1-104C-6F01C49757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1789F-0EAA-499D-8021-D36FA62C2F15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69043D-9159-1791-B134-91FD71CB54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E9E41B-73C9-32F6-D7A9-89074B1133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B862F-4E09-4D42-ABC7-86CA37ED7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45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146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139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535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140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2C8D622E-5A41-548D-DD6A-CB2650401A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16" y="1363657"/>
            <a:ext cx="2252642" cy="22300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3E4AAC-DDC1-4A6B-2300-D2E8C09BC6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05333" y="1522378"/>
            <a:ext cx="5375728" cy="181734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DAFFE-2823-41FB-D232-646A9CC217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469553-F194-ABB6-159F-3630402DF9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FEA4D-6488-D9EC-EEC4-3EAC00CF7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2436394" y="4806000"/>
            <a:ext cx="650897" cy="273844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3194447" y="4806000"/>
            <a:ext cx="4929166" cy="273844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8298414" y="4806000"/>
            <a:ext cx="510941" cy="273844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1233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B26735FC-C64A-310D-025C-D3C00542F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BDA850D-C94F-EC1B-D416-2B17FC0C29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472156-24BA-7F59-06F0-62775BBA4F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CA7DB3D-BD46-7D7E-9D54-2F99A811DF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0AC6D95-49FB-B603-9408-22144C92F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ADBFD62-BFFE-6634-0944-95BF8366C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C4AF352-E474-B4BC-8245-326D7BBB72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D4706AC-26A3-09B8-A503-93C3F6863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CB2BA70-DF2A-74A8-E530-5C715868A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pic>
        <p:nvPicPr>
          <p:cNvPr id="7" name="Grafik 16">
            <a:extLst>
              <a:ext uri="{FF2B5EF4-FFF2-40B4-BE49-F238E27FC236}">
                <a16:creationId xmlns:a16="http://schemas.microsoft.com/office/drawing/2014/main" id="{D67C7DA6-9B4C-469A-C09C-404FC542A42C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6108" y="5001080"/>
            <a:ext cx="276774" cy="111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  <p:sldLayoutId id="2147483685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08515/contributions/6526708/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15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08515/contributions/6515046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8852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ADF502-3BD9-F0A0-8E29-2CF743119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4A9131-C7DA-D5A5-67A2-8D25D213FA1E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10</a:t>
            </a:fld>
            <a:endParaRPr lang="en-GB" sz="1100" dirty="0">
              <a:solidFill>
                <a:schemeClr val="accent1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21F1A97-BC66-EF3E-ADAD-00FA6184B5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7222"/>
              </p:ext>
            </p:extLst>
          </p:nvPr>
        </p:nvGraphicFramePr>
        <p:xfrm>
          <a:off x="5616217" y="1817081"/>
          <a:ext cx="3319982" cy="30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1490">
                  <a:extLst>
                    <a:ext uri="{9D8B030D-6E8A-4147-A177-3AD203B41FA5}">
                      <a16:colId xmlns:a16="http://schemas.microsoft.com/office/drawing/2014/main" val="3563356307"/>
                    </a:ext>
                  </a:extLst>
                </a:gridCol>
                <a:gridCol w="789246">
                  <a:extLst>
                    <a:ext uri="{9D8B030D-6E8A-4147-A177-3AD203B41FA5}">
                      <a16:colId xmlns:a16="http://schemas.microsoft.com/office/drawing/2014/main" val="463749294"/>
                    </a:ext>
                  </a:extLst>
                </a:gridCol>
                <a:gridCol w="789246">
                  <a:extLst>
                    <a:ext uri="{9D8B030D-6E8A-4147-A177-3AD203B41FA5}">
                      <a16:colId xmlns:a16="http://schemas.microsoft.com/office/drawing/2014/main" val="3227085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000" kern="800" dirty="0">
                          <a:effectLst/>
                          <a:latin typeface="+mn-lt"/>
                        </a:rPr>
                        <a:t> </a:t>
                      </a:r>
                      <a:endParaRPr lang="en-GB" sz="1000" b="1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Damping ring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Booster </a:t>
                      </a:r>
                      <a:b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injection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0233768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Requirements</a:t>
                      </a:r>
                      <a:endParaRPr lang="en-GB" sz="10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0075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Energy [GeV] 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2.86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14667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Kick angle per unit [</a:t>
                      </a:r>
                      <a:r>
                        <a:rPr lang="en-GB" sz="1000" kern="8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mrad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0.09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45089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Rise / fall time [ns]</a:t>
                      </a:r>
                      <a:endParaRPr lang="en-GB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82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25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17941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Flat top length [ns]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5775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en-GB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lat top quality [%]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±0.5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±0.7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8292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Repetition rate [Hz]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100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100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78181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Available length</a:t>
                      </a:r>
                      <a:r>
                        <a:rPr lang="en-GB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[m]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5.5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9164459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US" sz="10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Design parameters</a:t>
                      </a:r>
                      <a:endParaRPr lang="en-GB" sz="10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endParaRPr lang="en-GB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87936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N. Of Magnets/ System(s)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 / 4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 / 2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05284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Impedance [Ω]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n-GB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92818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Current [A]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640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260</a:t>
                      </a:r>
                      <a:endParaRPr lang="en-GB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6283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Voltage [kV]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±32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±13.4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89548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Plate separation [mm]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en-GB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3409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Integrated E-</a:t>
                      </a:r>
                      <a:r>
                        <a:rPr lang="en-GB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ield [MV]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0.9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72539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Integrated B-</a:t>
                      </a:r>
                      <a:r>
                        <a:rPr lang="en-GB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ield [</a:t>
                      </a:r>
                      <a:r>
                        <a:rPr lang="en-GB" sz="1000" kern="8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mT.m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] 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7.1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8435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Effective length [m]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39931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Physical length [m]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9930604"/>
                  </a:ext>
                </a:extLst>
              </a:tr>
            </a:tbl>
          </a:graphicData>
        </a:graphic>
      </p:graphicFrame>
      <p:pic>
        <p:nvPicPr>
          <p:cNvPr id="16" name="Graphic 1">
            <a:extLst>
              <a:ext uri="{FF2B5EF4-FFF2-40B4-BE49-F238E27FC236}">
                <a16:creationId xmlns:a16="http://schemas.microsoft.com/office/drawing/2014/main" id="{A7FC375D-7454-3046-F2FD-CA3698A07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6946"/>
          <a:stretch/>
        </p:blipFill>
        <p:spPr>
          <a:xfrm>
            <a:off x="314839" y="2629526"/>
            <a:ext cx="5100167" cy="105679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FECC337-D395-1817-B8B0-14F149C3BDD1}"/>
              </a:ext>
            </a:extLst>
          </p:cNvPr>
          <p:cNvSpPr txBox="1"/>
          <p:nvPr/>
        </p:nvSpPr>
        <p:spPr>
          <a:xfrm>
            <a:off x="207801" y="800687"/>
            <a:ext cx="86831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/>
              <a:t>Kicker: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Stripline</a:t>
            </a:r>
            <a:r>
              <a:rPr lang="en-US" sz="1600" dirty="0"/>
              <a:t> to satisfy fast rise and fall time requirements </a:t>
            </a:r>
          </a:p>
          <a:p>
            <a:endParaRPr lang="en-GB" sz="4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b="1" dirty="0"/>
              <a:t>Generator:</a:t>
            </a:r>
            <a:r>
              <a:rPr lang="en-GB" sz="1600" dirty="0"/>
              <a:t>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Inductive adder </a:t>
            </a:r>
            <a:r>
              <a:rPr lang="en-GB" sz="1600" dirty="0"/>
              <a:t>can provide the short flat top and the required homogeneity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cs typeface="Arial"/>
              </a:rPr>
              <a:t>The coaxial cable length is based on integration constraints, but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≤30m needed</a:t>
            </a:r>
            <a:r>
              <a:rPr lang="en-US" sz="1600" dirty="0">
                <a:cs typeface="Arial"/>
              </a:rPr>
              <a:t> to achieve rise time and field homogeneity </a:t>
            </a:r>
            <a:endParaRPr lang="en-GB" sz="16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945F8CE-083C-C327-33F0-8991FA29F0A6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err="1"/>
              <a:t>Stripline</a:t>
            </a:r>
            <a:r>
              <a:rPr lang="en-US" sz="2800" b="1" dirty="0"/>
              <a:t> + Inductive Adder</a:t>
            </a:r>
            <a:endParaRPr lang="en-GB" sz="2800" b="1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7470051A-CEF2-B9C6-7446-C6CE23970A24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56EA8DA3-2BEF-A56C-7AF0-CD51EBA46022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3744451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54A307-6CF3-F416-A659-4FCD605F6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ong shot of a bridge&#10;&#10;AI-generated content may be incorrect.">
            <a:extLst>
              <a:ext uri="{FF2B5EF4-FFF2-40B4-BE49-F238E27FC236}">
                <a16:creationId xmlns:a16="http://schemas.microsoft.com/office/drawing/2014/main" id="{A595BB99-514F-F083-1F63-53C030927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362" y="-95005"/>
            <a:ext cx="3198253" cy="177291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6949443-DE8F-2E50-40D4-F0CD9D46389B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err="1"/>
              <a:t>Stripline</a:t>
            </a:r>
            <a:r>
              <a:rPr lang="en-US" sz="2800" b="1" dirty="0"/>
              <a:t> kicker</a:t>
            </a:r>
            <a:endParaRPr lang="en-GB" sz="28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E58F9B-74CD-87E1-46DB-F42F61915F92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11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E213B8-806D-2108-17D3-8072FA0172EF}"/>
              </a:ext>
            </a:extLst>
          </p:cNvPr>
          <p:cNvSpPr txBox="1"/>
          <p:nvPr/>
        </p:nvSpPr>
        <p:spPr>
          <a:xfrm>
            <a:off x="197431" y="932816"/>
            <a:ext cx="86404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Relatively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 and compact </a:t>
            </a:r>
            <a:r>
              <a:rPr lang="en-US" dirty="0"/>
              <a:t>kicker design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A preliminary design has been developed, with main challenges being identified: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US" sz="10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 homogeneity </a:t>
            </a:r>
          </a:p>
          <a:p>
            <a:pPr lvl="2"/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Optimized electrodes shape design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 issues</a:t>
            </a:r>
          </a:p>
          <a:p>
            <a:pPr lvl="2"/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HV limited to &lt; 50kV</a:t>
            </a:r>
          </a:p>
          <a:p>
            <a:pPr lvl="2"/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SR impact?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Operational experience </a:t>
            </a:r>
          </a:p>
          <a:p>
            <a:pPr lvl="2"/>
            <a:r>
              <a:rPr lang="en-US" sz="1400" dirty="0">
                <a:sym typeface="Wingdings" panose="05000000000000000000" pitchFamily="2" charset="2"/>
              </a:rPr>
              <a:t> Magnet topology already prototyped for CLIC, but not currently operated </a:t>
            </a:r>
          </a:p>
          <a:p>
            <a:pPr lvl="2"/>
            <a:r>
              <a:rPr lang="en-US" sz="1400" dirty="0">
                <a:sym typeface="Wingdings" panose="05000000000000000000" pitchFamily="2" charset="2"/>
              </a:rPr>
              <a:t> Learn from other electrons laboratory’ experience</a:t>
            </a:r>
            <a:endParaRPr lang="en-US" sz="1400" dirty="0"/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Impedance matching</a:t>
            </a:r>
          </a:p>
        </p:txBody>
      </p:sp>
      <p:pic>
        <p:nvPicPr>
          <p:cNvPr id="4" name="Picture 3" descr="A circular object with a rainbow colored pattern&#10;&#10;Description automatically generated with medium confidence">
            <a:extLst>
              <a:ext uri="{FF2B5EF4-FFF2-40B4-BE49-F238E27FC236}">
                <a16:creationId xmlns:a16="http://schemas.microsoft.com/office/drawing/2014/main" id="{307AE00E-9213-364D-79ED-3669FC652A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250" y="2068343"/>
            <a:ext cx="1636234" cy="16448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A3E637B-8710-0E02-820C-87CD4F6B505D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10B5A2F6-F7BA-1084-6484-86C3EB198B6B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3215391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537FD-6DCA-0CA1-5129-4F72051C0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29244D-066E-A0A6-589B-AA407BCF1C56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err="1"/>
              <a:t>Stripline</a:t>
            </a:r>
            <a:r>
              <a:rPr lang="en-US" sz="2800" b="1" dirty="0"/>
              <a:t> kicker – Impedance matching </a:t>
            </a:r>
            <a:endParaRPr lang="en-GB" sz="28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A66124-097D-AD73-F24E-3B3C07F8DC8A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12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25BAAD-35FA-92FF-1C25-ABA93F394CDD}"/>
              </a:ext>
            </a:extLst>
          </p:cNvPr>
          <p:cNvSpPr txBox="1"/>
          <p:nvPr/>
        </p:nvSpPr>
        <p:spPr>
          <a:xfrm>
            <a:off x="175988" y="730938"/>
            <a:ext cx="9188448" cy="427809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err="1"/>
              <a:t>Stripline</a:t>
            </a:r>
            <a:r>
              <a:rPr lang="en-US" sz="1600" dirty="0"/>
              <a:t> kickers work in two operating modes, with two different characteristic impedances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b="1" dirty="0"/>
              <a:t>Odd mode 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400" dirty="0">
                <a:sym typeface="Wingdings" panose="05000000000000000000" pitchFamily="2" charset="2"/>
              </a:rPr>
              <a:t>Seen by the bipolar pulse from the generators 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when kicker is on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400" dirty="0">
                <a:sym typeface="Wingdings" panose="05000000000000000000" pitchFamily="2" charset="2"/>
              </a:rPr>
              <a:t>Reflections affect the pulse quality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b="1" dirty="0">
                <a:sym typeface="Wingdings" panose="05000000000000000000" pitchFamily="2" charset="2"/>
              </a:rPr>
              <a:t>Even mode 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400" dirty="0">
                <a:sym typeface="Wingdings" panose="05000000000000000000" pitchFamily="2" charset="2"/>
              </a:rPr>
              <a:t>Seen by the beam 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when kicker is off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sz="1400" dirty="0">
                <a:sym typeface="Wingdings" panose="05000000000000000000" pitchFamily="2" charset="2"/>
              </a:rPr>
              <a:t>Reflections affect the beam coupling impedance</a:t>
            </a:r>
            <a:endParaRPr lang="en-US" sz="1400" dirty="0">
              <a:effectLst/>
              <a:ea typeface="Times New Roman" panose="02020603050405020304" pitchFamily="18" charset="0"/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optimization process is r</a:t>
            </a:r>
            <a:r>
              <a:rPr lang="en-GB" sz="1500" kern="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equired </a:t>
            </a:r>
            <a:r>
              <a:rPr lang="en-GB" sz="1500" kern="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 achieve the field tolerances and limit the beam impedance</a:t>
            </a:r>
            <a:endParaRPr lang="en-US" sz="5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/>
              <a:t>One impedance is matched by the terminations at the expense of the other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/>
              <a:t>Beam impedance limits not yet specified</a:t>
            </a:r>
            <a:endParaRPr lang="en-US" sz="1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A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complex matching network </a:t>
            </a:r>
            <a:r>
              <a:rPr lang="en-GB" sz="1600" dirty="0"/>
              <a:t>might be needed if a good compromise can’t be found:</a:t>
            </a:r>
            <a:endParaRPr lang="en-GB" sz="1600" dirty="0"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>
                <a:cs typeface="Arial"/>
              </a:rPr>
              <a:t>Need to design a </a:t>
            </a:r>
            <a:r>
              <a:rPr lang="en-GB" sz="1400" dirty="0"/>
              <a:t>termination element between the electrodes</a:t>
            </a:r>
            <a:endParaRPr lang="en-GB" sz="1400" dirty="0">
              <a:cs typeface="Arial"/>
            </a:endParaRPr>
          </a:p>
          <a:p>
            <a:pPr lvl="1"/>
            <a:r>
              <a:rPr lang="en-GB" sz="1400" dirty="0">
                <a:cs typeface="Arial"/>
                <a:sym typeface="Wingdings" panose="05000000000000000000" pitchFamily="2" charset="2"/>
              </a:rPr>
              <a:t>	</a:t>
            </a:r>
            <a:r>
              <a:rPr lang="en-GB" sz="1400" dirty="0"/>
              <a:t>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in-vacuum</a:t>
            </a:r>
            <a:r>
              <a:rPr lang="en-GB" sz="1400" dirty="0"/>
              <a:t>: complex design due to concerns about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losses and vacuum compatibility </a:t>
            </a:r>
          </a:p>
          <a:p>
            <a:pPr lvl="1"/>
            <a:r>
              <a:rPr lang="en-GB" sz="1400" dirty="0"/>
              <a:t>	</a:t>
            </a:r>
            <a:r>
              <a:rPr lang="en-GB" sz="1400" dirty="0">
                <a:sym typeface="Wingdings" panose="05000000000000000000" pitchFamily="2" charset="2"/>
              </a:rPr>
              <a:t>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outside-vacuum</a:t>
            </a:r>
            <a:r>
              <a:rPr lang="en-GB" sz="1400" dirty="0"/>
              <a:t>: would be prone to mismatches at the feedthroughs</a:t>
            </a:r>
            <a:endParaRPr lang="en-GB" sz="1400" dirty="0"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b="1" dirty="0"/>
              <a:t>R&amp;D and prototyping is needed!</a:t>
            </a:r>
            <a:endParaRPr lang="en-US" b="1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AE3E90AB-C08A-5E05-FFAE-8826C6AC1D9E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86B647F5-4E3C-8AE3-D8C3-9DF5256E892C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4065258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1FB928-B2B6-317D-4CD9-3B84DF96F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A28781A-4512-679A-30D2-D58595EAEB90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Inductive adder</a:t>
            </a:r>
            <a:endParaRPr lang="en-GB" sz="28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1615E1-CB36-7078-D1E8-717892F6E763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13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D1D623-88CD-56B3-134A-E10636DCB2D0}"/>
              </a:ext>
            </a:extLst>
          </p:cNvPr>
          <p:cNvSpPr txBox="1"/>
          <p:nvPr/>
        </p:nvSpPr>
        <p:spPr>
          <a:xfrm>
            <a:off x="241300" y="730938"/>
            <a:ext cx="7073900" cy="289310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Compact and modular </a:t>
            </a:r>
            <a:r>
              <a:rPr lang="en-US" sz="1600" dirty="0"/>
              <a:t>design and only solid-state switches used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No operational experience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ym typeface="Wingdings" panose="05000000000000000000" pitchFamily="2" charset="2"/>
              </a:rPr>
              <a:t>Generator topology 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already prototyped but not yet implemented at CERN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A lot of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know-how has been acquired </a:t>
            </a:r>
            <a:r>
              <a:rPr lang="en-US" sz="1600" dirty="0"/>
              <a:t>from previous prototyping </a:t>
            </a:r>
            <a:endParaRPr lang="en-US" sz="1600" dirty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The unprecedented specifications (&lt;25ns rise time and 30m connecting cable length</a:t>
            </a:r>
            <a:r>
              <a:rPr lang="en-US" sz="1600" b="1" dirty="0"/>
              <a:t>) require dedicated R&amp;D and prototyping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F6A5D01-CEB5-A43B-C4EE-D38C5EC73E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081684"/>
              </p:ext>
            </p:extLst>
          </p:nvPr>
        </p:nvGraphicFramePr>
        <p:xfrm>
          <a:off x="1396093" y="3528677"/>
          <a:ext cx="4691542" cy="1295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3481">
                  <a:extLst>
                    <a:ext uri="{9D8B030D-6E8A-4147-A177-3AD203B41FA5}">
                      <a16:colId xmlns:a16="http://schemas.microsoft.com/office/drawing/2014/main" val="3563356307"/>
                    </a:ext>
                  </a:extLst>
                </a:gridCol>
                <a:gridCol w="811235">
                  <a:extLst>
                    <a:ext uri="{9D8B030D-6E8A-4147-A177-3AD203B41FA5}">
                      <a16:colId xmlns:a16="http://schemas.microsoft.com/office/drawing/2014/main" val="3631544705"/>
                    </a:ext>
                  </a:extLst>
                </a:gridCol>
                <a:gridCol w="882203">
                  <a:extLst>
                    <a:ext uri="{9D8B030D-6E8A-4147-A177-3AD203B41FA5}">
                      <a16:colId xmlns:a16="http://schemas.microsoft.com/office/drawing/2014/main" val="322708509"/>
                    </a:ext>
                  </a:extLst>
                </a:gridCol>
                <a:gridCol w="1264623">
                  <a:extLst>
                    <a:ext uri="{9D8B030D-6E8A-4147-A177-3AD203B41FA5}">
                      <a16:colId xmlns:a16="http://schemas.microsoft.com/office/drawing/2014/main" val="15491497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`</a:t>
                      </a:r>
                      <a:endParaRPr lang="en-GB" sz="1000" b="1" kern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Booster </a:t>
                      </a:r>
                      <a:b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injection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Damping ring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CLIC</a:t>
                      </a: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PDR-DR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0233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Energy [GeV] 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2.86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2.86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14667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Kick angle per unit [</a:t>
                      </a:r>
                      <a:r>
                        <a:rPr lang="en-GB" sz="1000" kern="8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mrad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0.09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2-1.5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45089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Rise / fall time [ns]</a:t>
                      </a:r>
                      <a:endParaRPr lang="en-GB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25</a:t>
                      </a:r>
                      <a:endParaRPr lang="en-GB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82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700-1000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17941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Flat top length [ns]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160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5775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en-GB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lat top quality [%]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±0.5</a:t>
                      </a:r>
                      <a:endParaRPr lang="en-GB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±0.5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±0.01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829255"/>
                  </a:ext>
                </a:extLst>
              </a:tr>
              <a:tr h="144706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Repetition rate [Hz]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200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100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50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7818194"/>
                  </a:ext>
                </a:extLst>
              </a:tr>
            </a:tbl>
          </a:graphicData>
        </a:graphic>
      </p:graphicFrame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823626D2-28A4-7918-0BF0-0022AFD97CCE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A383DD2C-8A1C-03D9-ADB9-D18339816A07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B7710C-B021-7B22-6036-3D5EE922DEEA}"/>
              </a:ext>
            </a:extLst>
          </p:cNvPr>
          <p:cNvSpPr txBox="1"/>
          <p:nvPr/>
        </p:nvSpPr>
        <p:spPr>
          <a:xfrm>
            <a:off x="1575303" y="3257111"/>
            <a:ext cx="46172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  <a:buNone/>
            </a:pPr>
            <a:r>
              <a:rPr lang="en-US" sz="1200" b="1" u="sng" dirty="0">
                <a:latin typeface="+mn-lt"/>
                <a:ea typeface="Times New Roman" panose="02020603050405020304" pitchFamily="18" charset="0"/>
              </a:rPr>
              <a:t>Requirements</a:t>
            </a:r>
            <a:endParaRPr lang="en-GB" sz="1200" b="1" u="sng" dirty="0"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A434EF-E411-448F-893E-5F25DA8BD4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2" r="8065" b="17941"/>
          <a:stretch/>
        </p:blipFill>
        <p:spPr>
          <a:xfrm>
            <a:off x="7266132" y="283958"/>
            <a:ext cx="1624447" cy="2818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7102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759DF-C944-D34D-336E-13C0A1174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13D7C9A-44D0-A9FD-73C4-6F4AA7318C7F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Lumped inductance kicker – Generator</a:t>
            </a:r>
            <a:endParaRPr lang="en-GB" sz="28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454629-A56B-199D-0AB3-AA91E017A312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14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FAD0A1-215E-2AE7-3D84-4D6467755007}"/>
              </a:ext>
            </a:extLst>
          </p:cNvPr>
          <p:cNvSpPr txBox="1"/>
          <p:nvPr/>
        </p:nvSpPr>
        <p:spPr>
          <a:xfrm>
            <a:off x="241300" y="731376"/>
            <a:ext cx="8902700" cy="22467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b="1" dirty="0"/>
              <a:t>Kicker: </a:t>
            </a:r>
            <a:r>
              <a:rPr lang="en-US" sz="1400" dirty="0"/>
              <a:t>a ferrite-loaded lumped-inductance magnet can still comply with the 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recent and more stringent fast rise and fall time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b="1" dirty="0"/>
              <a:t>Generator:</a:t>
            </a:r>
            <a:r>
              <a:rPr lang="en-GB" sz="1400" dirty="0"/>
              <a:t> </a:t>
            </a:r>
          </a:p>
          <a:p>
            <a:pPr marL="671513" lvl="1" indent="-214313">
              <a:buFont typeface="Wingdings" panose="05000000000000000000" pitchFamily="2" charset="2"/>
              <a:buChar char="§"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Marx generator </a:t>
            </a:r>
            <a:r>
              <a:rPr lang="en-GB" sz="1400" dirty="0"/>
              <a:t>for booster extraction and collider injection</a:t>
            </a:r>
          </a:p>
          <a:p>
            <a:pPr marL="671195" lvl="1" indent="-213995">
              <a:buFont typeface="Wingdings" panose="05000000000000000000" pitchFamily="2" charset="2"/>
              <a:buChar char="§"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LBDS-type generator</a:t>
            </a:r>
            <a:r>
              <a:rPr lang="en-GB" sz="1400" dirty="0"/>
              <a:t> for dump systems, due to more relaxed flat-top homogeneity requirements</a:t>
            </a:r>
            <a:endParaRPr lang="en-GB" sz="1400" dirty="0">
              <a:cs typeface="Arial"/>
            </a:endParaRPr>
          </a:p>
          <a:p>
            <a:pPr lvl="1"/>
            <a:endParaRPr lang="en-GB" sz="1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cs typeface="Arial"/>
              </a:rPr>
              <a:t>The length of the cable connecting the generator to the beamline elements is presently 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hundreds of meters</a:t>
            </a:r>
            <a:r>
              <a:rPr lang="en-US" sz="1400" dirty="0">
                <a:cs typeface="Arial"/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/>
              <a:t>Resulting from the current integration scheme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/>
              <a:t>Impact on kicker pulse quality </a:t>
            </a:r>
            <a:endParaRPr lang="en-GB" sz="1400" dirty="0">
              <a:cs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D614BB8-3216-EF8A-7BAA-E1FD5F4EE7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71168"/>
              </p:ext>
            </p:extLst>
          </p:nvPr>
        </p:nvGraphicFramePr>
        <p:xfrm>
          <a:off x="38604" y="3246662"/>
          <a:ext cx="4470397" cy="167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9533">
                  <a:extLst>
                    <a:ext uri="{9D8B030D-6E8A-4147-A177-3AD203B41FA5}">
                      <a16:colId xmlns:a16="http://schemas.microsoft.com/office/drawing/2014/main" val="3563356307"/>
                    </a:ext>
                  </a:extLst>
                </a:gridCol>
                <a:gridCol w="765297">
                  <a:extLst>
                    <a:ext uri="{9D8B030D-6E8A-4147-A177-3AD203B41FA5}">
                      <a16:colId xmlns:a16="http://schemas.microsoft.com/office/drawing/2014/main" val="3631544705"/>
                    </a:ext>
                  </a:extLst>
                </a:gridCol>
                <a:gridCol w="833016">
                  <a:extLst>
                    <a:ext uri="{9D8B030D-6E8A-4147-A177-3AD203B41FA5}">
                      <a16:colId xmlns:a16="http://schemas.microsoft.com/office/drawing/2014/main" val="322708509"/>
                    </a:ext>
                  </a:extLst>
                </a:gridCol>
                <a:gridCol w="763692">
                  <a:extLst>
                    <a:ext uri="{9D8B030D-6E8A-4147-A177-3AD203B41FA5}">
                      <a16:colId xmlns:a16="http://schemas.microsoft.com/office/drawing/2014/main" val="4036053537"/>
                    </a:ext>
                  </a:extLst>
                </a:gridCol>
                <a:gridCol w="738859">
                  <a:extLst>
                    <a:ext uri="{9D8B030D-6E8A-4147-A177-3AD203B41FA5}">
                      <a16:colId xmlns:a16="http://schemas.microsoft.com/office/drawing/2014/main" val="39865502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000" kern="800" dirty="0">
                          <a:effectLst/>
                          <a:latin typeface="+mn-lt"/>
                        </a:rPr>
                        <a:t> </a:t>
                      </a:r>
                      <a:endParaRPr lang="en-GB" sz="1000" b="1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Booster </a:t>
                      </a:r>
                      <a:b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extraction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Collider injection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Booster dump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Collider dump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0233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Energy [GeV] 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45 – 182.5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45 – 182.5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45 – 182.5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45 – 182.5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14667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Kick angle per unit [</a:t>
                      </a:r>
                      <a:r>
                        <a:rPr lang="en-GB" sz="1000" kern="8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mrad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0.014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0.013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0.033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0.033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45089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Rise / fall time [ns]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00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600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00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600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17941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Flat top length [us]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304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304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304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304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5775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en-GB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lat top quality [%]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±0.6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±1.5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±20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±20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8292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Repetition rate [Hz]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0.3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0.3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0.1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78181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Beam aperture</a:t>
                      </a:r>
                      <a:r>
                        <a:rPr lang="en-GB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[mm]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60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60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60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60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91644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Available length</a:t>
                      </a:r>
                      <a:r>
                        <a:rPr lang="en-GB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[m]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TBD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TBD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TBD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TBD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81549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EF6D280-1C51-64D6-63C7-1FD4C82737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759307"/>
              </p:ext>
            </p:extLst>
          </p:nvPr>
        </p:nvGraphicFramePr>
        <p:xfrm>
          <a:off x="4548162" y="3248584"/>
          <a:ext cx="4557234" cy="15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9090">
                  <a:extLst>
                    <a:ext uri="{9D8B030D-6E8A-4147-A177-3AD203B41FA5}">
                      <a16:colId xmlns:a16="http://schemas.microsoft.com/office/drawing/2014/main" val="3626876093"/>
                    </a:ext>
                  </a:extLst>
                </a:gridCol>
                <a:gridCol w="782651">
                  <a:extLst>
                    <a:ext uri="{9D8B030D-6E8A-4147-A177-3AD203B41FA5}">
                      <a16:colId xmlns:a16="http://schemas.microsoft.com/office/drawing/2014/main" val="3616643617"/>
                    </a:ext>
                  </a:extLst>
                </a:gridCol>
                <a:gridCol w="695690">
                  <a:extLst>
                    <a:ext uri="{9D8B030D-6E8A-4147-A177-3AD203B41FA5}">
                      <a16:colId xmlns:a16="http://schemas.microsoft.com/office/drawing/2014/main" val="561668686"/>
                    </a:ext>
                  </a:extLst>
                </a:gridCol>
                <a:gridCol w="633575">
                  <a:extLst>
                    <a:ext uri="{9D8B030D-6E8A-4147-A177-3AD203B41FA5}">
                      <a16:colId xmlns:a16="http://schemas.microsoft.com/office/drawing/2014/main" val="3186637073"/>
                    </a:ext>
                  </a:extLst>
                </a:gridCol>
                <a:gridCol w="886228">
                  <a:extLst>
                    <a:ext uri="{9D8B030D-6E8A-4147-A177-3AD203B41FA5}">
                      <a16:colId xmlns:a16="http://schemas.microsoft.com/office/drawing/2014/main" val="32657916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000" b="1" kern="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Booster </a:t>
                      </a:r>
                      <a:b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extraction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</a:rPr>
                        <a:t>Collider injection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Booster dump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1000" b="1" kern="800" dirty="0">
                          <a:solidFill>
                            <a:srgbClr val="FF2EB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Collider dump</a:t>
                      </a:r>
                      <a:endParaRPr lang="en-GB" sz="1000" b="1" kern="800" dirty="0">
                        <a:solidFill>
                          <a:srgbClr val="FF2EB2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8896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N. Of Magnets/ System(s)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14 / 2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 / 4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9 / 2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9 / 2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63290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Impedance [Ω]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11093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Current [kA]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0.7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0.7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1.7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1.7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8152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Voltage [kV]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17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17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92262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Integrated B-</a:t>
                      </a:r>
                      <a:r>
                        <a:rPr lang="en-GB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ield [</a:t>
                      </a:r>
                      <a:r>
                        <a:rPr lang="en-GB" sz="1000" kern="8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mT.m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] 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8.12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21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21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97988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Element aperture [mm]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70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70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0203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  <a:tabLst>
                          <a:tab pos="1291590" algn="r"/>
                        </a:tabLst>
                      </a:pP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Effective length [m]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en-GB" sz="1000" kern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550108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93954C0-1DE4-FC4A-B1FF-47945BCF64DB}"/>
              </a:ext>
            </a:extLst>
          </p:cNvPr>
          <p:cNvSpPr txBox="1"/>
          <p:nvPr/>
        </p:nvSpPr>
        <p:spPr>
          <a:xfrm>
            <a:off x="4692650" y="3024161"/>
            <a:ext cx="503237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  <a:buNone/>
            </a:pPr>
            <a:r>
              <a:rPr lang="en-US" sz="1100" b="1" u="sng" dirty="0">
                <a:effectLst/>
                <a:latin typeface="+mn-lt"/>
                <a:ea typeface="Times New Roman" panose="02020603050405020304" pitchFamily="18" charset="0"/>
              </a:rPr>
              <a:t>Design </a:t>
            </a:r>
            <a:r>
              <a:rPr lang="en-US" sz="1100" b="1" u="sng" dirty="0" err="1">
                <a:effectLst/>
                <a:latin typeface="+mn-lt"/>
                <a:ea typeface="Times New Roman" panose="02020603050405020304" pitchFamily="18" charset="0"/>
              </a:rPr>
              <a:t>Paramets</a:t>
            </a:r>
            <a:endParaRPr lang="en-GB" sz="1100" b="1" u="sng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98000B-DF6F-9876-645B-CE82F2D4053E}"/>
              </a:ext>
            </a:extLst>
          </p:cNvPr>
          <p:cNvSpPr txBox="1"/>
          <p:nvPr/>
        </p:nvSpPr>
        <p:spPr>
          <a:xfrm>
            <a:off x="38604" y="3013823"/>
            <a:ext cx="503237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  <a:buNone/>
            </a:pPr>
            <a:r>
              <a:rPr lang="en-US" sz="1100" b="1" u="sng" dirty="0">
                <a:effectLst/>
                <a:latin typeface="+mn-lt"/>
                <a:ea typeface="Times New Roman" panose="02020603050405020304" pitchFamily="18" charset="0"/>
              </a:rPr>
              <a:t>Requirements</a:t>
            </a:r>
            <a:endParaRPr lang="en-GB" sz="1100" b="1" u="sng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FFB1ADFA-0CFE-6E75-34F6-4C972E8D6099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16" name="Footer Placeholder 6">
            <a:extLst>
              <a:ext uri="{FF2B5EF4-FFF2-40B4-BE49-F238E27FC236}">
                <a16:creationId xmlns:a16="http://schemas.microsoft.com/office/drawing/2014/main" id="{19AF128A-AA7A-44CD-D976-14A3AABDC5AE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473205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EF910-B219-3407-86D7-8DF268560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31AB5B4-B56B-43A5-EAD8-9551A976FC33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Lumped inductance kicker</a:t>
            </a:r>
            <a:endParaRPr lang="en-GB" sz="28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5FB44A-CEEB-96A8-FC06-080661DECB1B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15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2D8A86-3EA3-97D6-B7D1-FFA7086574B6}"/>
              </a:ext>
            </a:extLst>
          </p:cNvPr>
          <p:cNvSpPr txBox="1"/>
          <p:nvPr/>
        </p:nvSpPr>
        <p:spPr>
          <a:xfrm>
            <a:off x="154464" y="902464"/>
            <a:ext cx="8989536" cy="38164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 and robust magnet</a:t>
            </a:r>
            <a:r>
              <a:rPr lang="en-GB" sz="1600" dirty="0"/>
              <a:t>, which can be operated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out-of-vacuum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Easier maintenance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Reduced machine protection issues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re-iterations </a:t>
            </a:r>
            <a:r>
              <a:rPr lang="en-US" sz="1600" dirty="0"/>
              <a:t>were needed as well as an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increased number of magnets</a:t>
            </a:r>
            <a:r>
              <a:rPr lang="en-US" sz="1600" dirty="0"/>
              <a:t> to adapt to the new 600ns abort gap requirement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on cost and integration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impedance </a:t>
            </a:r>
            <a:r>
              <a:rPr lang="en-US" sz="1600" dirty="0"/>
              <a:t>or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Cloud </a:t>
            </a:r>
            <a:r>
              <a:rPr lang="en-US" sz="1600" dirty="0"/>
              <a:t>instabilities can be addressed employing surface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coating</a:t>
            </a:r>
            <a:r>
              <a:rPr lang="en-US" sz="1600" dirty="0"/>
              <a:t>:</a:t>
            </a:r>
            <a:endParaRPr lang="en-US" sz="1600" dirty="0"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Dedicated simulations needed to assess coating impact, considering</a:t>
            </a:r>
            <a:r>
              <a:rPr lang="en-US" sz="1400" dirty="0">
                <a:ea typeface="+mn-lt"/>
                <a:cs typeface="+mn-lt"/>
              </a:rPr>
              <a:t> the faster rise time requirements</a:t>
            </a:r>
            <a:endParaRPr lang="en-US" sz="1400" dirty="0"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Need to clarify beam impedance requirements</a:t>
            </a:r>
          </a:p>
          <a:p>
            <a:pPr lvl="2"/>
            <a:endParaRPr lang="en-US" sz="1600" dirty="0"/>
          </a:p>
          <a:p>
            <a:pPr lvl="2"/>
            <a:endParaRPr lang="en-US" sz="1600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7B9E3B20-5C2D-1B46-DED3-9345BF493417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015ACCC0-1539-E5C4-5922-67364CFFDC00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3397035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94F3F-F9E8-4F3A-0FB1-3D267D6BB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25487A9-79FB-574D-494A-868EAB223BB4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Generator for LI kicker</a:t>
            </a:r>
            <a:endParaRPr lang="en-GB" sz="28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C87687-D884-C43B-EE0E-9123FB8530D6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16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859EA9-825E-B996-11E8-22895A6902AC}"/>
              </a:ext>
            </a:extLst>
          </p:cNvPr>
          <p:cNvSpPr txBox="1"/>
          <p:nvPr/>
        </p:nvSpPr>
        <p:spPr>
          <a:xfrm>
            <a:off x="484006" y="1215671"/>
            <a:ext cx="9195866" cy="261610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Compact and modular design </a:t>
            </a:r>
            <a:r>
              <a:rPr lang="en-US" sz="1600" dirty="0"/>
              <a:t>using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solid-state switches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No operational experience but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know-how acquired </a:t>
            </a:r>
            <a:r>
              <a:rPr lang="en-US" sz="1600" dirty="0"/>
              <a:t>from previous prototyping </a:t>
            </a: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/>
              <a:t>Unprecedented very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challenging long flat top, combined with long cable length</a:t>
            </a:r>
            <a:endParaRPr lang="en-GB" sz="1600" dirty="0"/>
          </a:p>
          <a:p>
            <a:pPr lvl="1"/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Requires tests on real equipment</a:t>
            </a:r>
            <a:r>
              <a:rPr lang="en-GB" sz="1600" dirty="0"/>
              <a:t>, to eventually develop compensation solutions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Need of R&amp;D and prototyping of a LI magnet driven by a Marx generator</a:t>
            </a:r>
            <a:r>
              <a:rPr lang="en-GB" dirty="0"/>
              <a:t>!</a:t>
            </a:r>
            <a:endParaRPr lang="en-GB" dirty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1A8EDC-C288-04E4-2E8E-D71E3C420757}"/>
              </a:ext>
            </a:extLst>
          </p:cNvPr>
          <p:cNvSpPr txBox="1"/>
          <p:nvPr/>
        </p:nvSpPr>
        <p:spPr>
          <a:xfrm>
            <a:off x="167824" y="706696"/>
            <a:ext cx="6333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Marx generator (Booster extraction, Collider injection)</a:t>
            </a:r>
            <a:endParaRPr lang="en-GB" u="sng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74F7491-7D1D-2F42-CB21-136271D2E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8609" y="75194"/>
            <a:ext cx="1966756" cy="1372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F88A00D-321D-7CA0-238C-7D26C0F55F01}"/>
              </a:ext>
            </a:extLst>
          </p:cNvPr>
          <p:cNvSpPr txBox="1"/>
          <p:nvPr/>
        </p:nvSpPr>
        <p:spPr>
          <a:xfrm>
            <a:off x="192439" y="3437424"/>
            <a:ext cx="659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LBDS like generator (Booster and Collider dump)</a:t>
            </a:r>
            <a:endParaRPr lang="en-GB" u="sng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2304D5-7FB4-C2EC-5AD6-DE6C04E068D9}"/>
              </a:ext>
            </a:extLst>
          </p:cNvPr>
          <p:cNvSpPr txBox="1"/>
          <p:nvPr/>
        </p:nvSpPr>
        <p:spPr>
          <a:xfrm>
            <a:off x="553943" y="3924803"/>
            <a:ext cx="9055992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/>
              <a:t>Driven by a main capacitor discharge stage sustained by a droop compensation stage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Prototyping is necessary given the unprecedented requirements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78730E06-0AFF-1E5A-E40E-12F5E1220BE6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8FE3A719-2E10-DF85-32D2-C469607C8E77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606040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966CE-54D9-C7C2-249D-6B313BFDB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FD9EC3-A276-E4CF-7869-6230D8A17D6B}"/>
              </a:ext>
            </a:extLst>
          </p:cNvPr>
          <p:cNvSpPr txBox="1">
            <a:spLocks/>
          </p:cNvSpPr>
          <p:nvPr/>
        </p:nvSpPr>
        <p:spPr>
          <a:xfrm>
            <a:off x="311101" y="7926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Other considerations</a:t>
            </a:r>
            <a:endParaRPr lang="en-GB" sz="28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75B1CC-A9F7-0C1E-54AC-B85A261AA0B0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17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0365B1-B379-065B-A974-7C21CFC2A1B7}"/>
              </a:ext>
            </a:extLst>
          </p:cNvPr>
          <p:cNvSpPr txBox="1"/>
          <p:nvPr/>
        </p:nvSpPr>
        <p:spPr>
          <a:xfrm>
            <a:off x="332702" y="875829"/>
            <a:ext cx="9167286" cy="215443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/>
              <a:t>Other studies, supported by R&amp;D are foreseen on: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F-Gas free </a:t>
            </a:r>
            <a:r>
              <a:rPr lang="en-GB" sz="1600"/>
              <a:t>insulation solutions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 impact </a:t>
            </a:r>
            <a:r>
              <a:rPr lang="en-US" sz="1600"/>
              <a:t>on components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/>
              <a:t>Control development for 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highly reliable systems 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Automatized</a:t>
            </a:r>
            <a:r>
              <a:rPr lang="en-US" sz="1600"/>
              <a:t> maintenance and repair</a:t>
            </a:r>
            <a:endParaRPr lang="en-US" sz="1600"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/>
              <a:t>Interlock systems and/or absorbers for </a:t>
            </a:r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protection</a:t>
            </a:r>
            <a:endParaRPr 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1BF6D5-05AA-201B-B4B9-45C1CFEBC331}"/>
              </a:ext>
            </a:extLst>
          </p:cNvPr>
          <p:cNvSpPr txBox="1"/>
          <p:nvPr/>
        </p:nvSpPr>
        <p:spPr>
          <a:xfrm>
            <a:off x="332702" y="3035236"/>
            <a:ext cx="8721217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Detailed integration studies needed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space requirements</a:t>
            </a:r>
            <a:r>
              <a:rPr lang="en-GB" sz="1600" dirty="0"/>
              <a:t>: accounting for magnets, generators, control systems, and any additional equipment facilitating maintenance, including spares</a:t>
            </a:r>
          </a:p>
          <a:p>
            <a:pPr lvl="1"/>
            <a:r>
              <a:rPr lang="en-GB" sz="1600" dirty="0"/>
              <a:t> 	</a:t>
            </a:r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/>
              <a:t>Cold spares vs Warm spares?</a:t>
            </a:r>
          </a:p>
          <a:p>
            <a:pPr lvl="1"/>
            <a:endParaRPr lang="en-GB" sz="5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Establish final length for cables </a:t>
            </a:r>
            <a:r>
              <a:rPr lang="en-GB" sz="1600" dirty="0">
                <a:cs typeface="Arial"/>
              </a:rPr>
              <a:t>connecting beamline elements to generators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463D1285-82AC-3E6A-FB73-8D26A6CA298F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5E71717-5241-AD46-E65B-3F73E6FBE49C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11921A-52A5-17EB-79B6-9F0575D226FE}"/>
              </a:ext>
            </a:extLst>
          </p:cNvPr>
          <p:cNvSpPr txBox="1"/>
          <p:nvPr/>
        </p:nvSpPr>
        <p:spPr>
          <a:xfrm>
            <a:off x="4572001" y="3014603"/>
            <a:ext cx="3135086" cy="46166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</a:t>
            </a:r>
            <a:r>
              <a:rPr lang="en-GB" sz="1200" dirty="0">
                <a:solidFill>
                  <a:schemeClr val="bg2">
                    <a:lumMod val="2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CC-ee Integration Requirements for Injection-Extraction Equipment,</a:t>
            </a:r>
            <a:r>
              <a:rPr lang="en-GB" sz="1200" dirty="0">
                <a:solidFill>
                  <a:schemeClr val="bg2">
                    <a:lumMod val="25000"/>
                  </a:schemeClr>
                </a:solidFill>
              </a:rPr>
              <a:t> D. Standen </a:t>
            </a:r>
          </a:p>
        </p:txBody>
      </p:sp>
    </p:spTree>
    <p:extLst>
      <p:ext uri="{BB962C8B-B14F-4D97-AF65-F5344CB8AC3E}">
        <p14:creationId xmlns:p14="http://schemas.microsoft.com/office/powerpoint/2010/main" val="4073378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272D2-1D5D-BCB0-91AD-2D949EB41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10A093C-2E36-CD6D-C2FD-60203125345F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Outline</a:t>
            </a:r>
            <a:endParaRPr lang="en-GB" sz="2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7D43FB-2945-FBF9-F52B-64AE57EFD3A0}"/>
              </a:ext>
            </a:extLst>
          </p:cNvPr>
          <p:cNvSpPr txBox="1"/>
          <p:nvPr/>
        </p:nvSpPr>
        <p:spPr bwMode="auto">
          <a:xfrm>
            <a:off x="309880" y="1016881"/>
            <a:ext cx="8745967" cy="34163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1"/>
                </a:solidFill>
              </a:rPr>
              <a:t>Outcome from feasibility study and kicker design outline</a:t>
            </a:r>
            <a:endParaRPr lang="en-GB" dirty="0">
              <a:solidFill>
                <a:schemeClr val="accent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Challenges and need for R&amp;D/prototyping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bg2">
                  <a:lumMod val="90000"/>
                </a:schemeClr>
              </a:solidFill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 err="1">
                <a:solidFill>
                  <a:schemeClr val="bg2">
                    <a:lumMod val="90000"/>
                  </a:schemeClr>
                </a:solidFill>
                <a:cs typeface="Arial"/>
              </a:rPr>
              <a:t>Stripline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  <a:cs typeface="Arial"/>
              </a:rPr>
              <a:t> kicker + Inductive adder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2">
                    <a:lumMod val="90000"/>
                  </a:schemeClr>
                </a:solidFill>
                <a:cs typeface="Arial"/>
              </a:rPr>
              <a:t>Lumped inductance kicker + generator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2">
                    <a:lumMod val="90000"/>
                  </a:schemeClr>
                </a:solidFill>
                <a:cs typeface="Arial"/>
              </a:rPr>
              <a:t>Other considerations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bg2">
                  <a:lumMod val="90000"/>
                </a:schemeClr>
              </a:solidFill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bg2">
                  <a:lumMod val="90000"/>
                </a:schemeClr>
              </a:solidFill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2"/>
                </a:solidFill>
              </a:rPr>
              <a:t>Conclusions</a:t>
            </a:r>
          </a:p>
          <a:p>
            <a:pPr lvl="1"/>
            <a:endParaRPr lang="en-GB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3D5CCAA-3CF5-B71C-9498-0ACB5AB9E338}"/>
              </a:ext>
            </a:extLst>
          </p:cNvPr>
          <p:cNvSpPr>
            <a:spLocks noGrp="1"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b="1" dirty="0"/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E2EE6D43-01CC-A659-B493-4C95A2287C1D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18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47F724DE-FADC-7335-87E0-A53B6E146B60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85B676A1-76A9-3678-0A52-41B0B11A22C1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39141999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5227A-EF13-F79C-52C5-84A6C72E3538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Conclusions</a:t>
            </a:r>
            <a:endParaRPr lang="en-GB" sz="28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A624E3-7792-D958-0FA6-498E4996B74B}"/>
              </a:ext>
            </a:extLst>
          </p:cNvPr>
          <p:cNvSpPr txBox="1"/>
          <p:nvPr/>
        </p:nvSpPr>
        <p:spPr>
          <a:xfrm>
            <a:off x="1879833" y="2128462"/>
            <a:ext cx="1383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Cost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3E4E768-1F7E-3E16-30E7-C9C33E3E6FB3}"/>
              </a:ext>
            </a:extLst>
          </p:cNvPr>
          <p:cNvSpPr txBox="1"/>
          <p:nvPr/>
        </p:nvSpPr>
        <p:spPr>
          <a:xfrm>
            <a:off x="2902245" y="2935133"/>
            <a:ext cx="1383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Integration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830BB8-4871-5B3A-F015-2C157CBEAA29}"/>
              </a:ext>
            </a:extLst>
          </p:cNvPr>
          <p:cNvSpPr txBox="1"/>
          <p:nvPr/>
        </p:nvSpPr>
        <p:spPr>
          <a:xfrm>
            <a:off x="3917228" y="2098575"/>
            <a:ext cx="1383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Previous experience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8CDD0A0-5169-ABA7-F36A-82A7E3C2A8D5}"/>
              </a:ext>
            </a:extLst>
          </p:cNvPr>
          <p:cNvSpPr txBox="1"/>
          <p:nvPr/>
        </p:nvSpPr>
        <p:spPr>
          <a:xfrm>
            <a:off x="4933294" y="2828469"/>
            <a:ext cx="1383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Machine Protection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0162B15-ACC5-B966-D8D2-40BDFEF59417}"/>
              </a:ext>
            </a:extLst>
          </p:cNvPr>
          <p:cNvSpPr txBox="1"/>
          <p:nvPr/>
        </p:nvSpPr>
        <p:spPr>
          <a:xfrm>
            <a:off x="5921848" y="2081938"/>
            <a:ext cx="1383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Beam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Impedance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7259FE-6BE7-6E94-AD84-1FAF2A02D64C}"/>
              </a:ext>
            </a:extLst>
          </p:cNvPr>
          <p:cNvSpPr txBox="1"/>
          <p:nvPr/>
        </p:nvSpPr>
        <p:spPr bwMode="auto">
          <a:xfrm>
            <a:off x="309880" y="756637"/>
            <a:ext cx="8464841" cy="397031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 algn="just">
              <a:buFont typeface="Wingdings"/>
              <a:buChar char="q"/>
            </a:pPr>
            <a:r>
              <a:rPr lang="en-US" dirty="0">
                <a:solidFill>
                  <a:srgbClr val="0055A0"/>
                </a:solidFill>
                <a:ea typeface="+mn-lt"/>
                <a:cs typeface="+mn-lt"/>
              </a:rPr>
              <a:t>Kicker systems have been designed accounting for </a:t>
            </a:r>
            <a:r>
              <a:rPr lang="en-US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cost, availability, reliability, </a:t>
            </a:r>
            <a:r>
              <a:rPr lang="en-US" dirty="0">
                <a:solidFill>
                  <a:srgbClr val="0055A0"/>
                </a:solidFill>
                <a:ea typeface="+mn-lt"/>
                <a:cs typeface="+mn-lt"/>
              </a:rPr>
              <a:t>and address </a:t>
            </a:r>
            <a:r>
              <a:rPr lang="en-US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integration, operational and radiation constraints</a:t>
            </a:r>
          </a:p>
          <a:p>
            <a:pPr marL="285750" indent="-285750" algn="just">
              <a:buFont typeface="Wingdings"/>
              <a:buChar char="q"/>
            </a:pPr>
            <a:endParaRPr lang="en-US" dirty="0">
              <a:solidFill>
                <a:srgbClr val="0055A0"/>
              </a:solidFill>
              <a:ea typeface="+mn-lt"/>
              <a:cs typeface="+mn-lt"/>
            </a:endParaRPr>
          </a:p>
          <a:p>
            <a:pPr marL="285750" indent="-285750" algn="just">
              <a:buFont typeface="Wingdings"/>
              <a:buChar char="q"/>
            </a:pPr>
            <a:endParaRPr lang="en-US" dirty="0">
              <a:solidFill>
                <a:srgbClr val="0055A0"/>
              </a:solidFill>
              <a:ea typeface="+mn-lt"/>
              <a:cs typeface="+mn-lt"/>
            </a:endParaRPr>
          </a:p>
          <a:p>
            <a:pPr marL="285750" indent="-285750" algn="just">
              <a:buFont typeface="Wingdings"/>
              <a:buChar char="q"/>
            </a:pPr>
            <a:r>
              <a:rPr lang="en-US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Design choices </a:t>
            </a:r>
            <a:r>
              <a:rPr lang="en-US" dirty="0">
                <a:solidFill>
                  <a:srgbClr val="0055A0"/>
                </a:solidFill>
                <a:ea typeface="+mn-lt"/>
                <a:cs typeface="+mn-lt"/>
              </a:rPr>
              <a:t>have been detailed </a:t>
            </a:r>
            <a:r>
              <a:rPr lang="en-US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in the FSR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US" dirty="0">
              <a:solidFill>
                <a:srgbClr val="0055A0"/>
              </a:solidFill>
              <a:ea typeface="+mn-lt"/>
              <a:cs typeface="+mn-lt"/>
            </a:endParaRPr>
          </a:p>
          <a:p>
            <a:pPr algn="just"/>
            <a:endParaRPr lang="en-US" dirty="0">
              <a:solidFill>
                <a:srgbClr val="0055A0"/>
              </a:solidFill>
              <a:ea typeface="+mn-lt"/>
              <a:cs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dirty="0">
                <a:ea typeface="+mn-lt"/>
                <a:cs typeface="+mn-lt"/>
              </a:rPr>
              <a:t>The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main design challenges </a:t>
            </a:r>
            <a:r>
              <a:rPr lang="en-US" dirty="0">
                <a:ea typeface="+mn-lt"/>
                <a:cs typeface="+mn-lt"/>
              </a:rPr>
              <a:t>have been identified and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mitigating solutions </a:t>
            </a:r>
            <a:r>
              <a:rPr lang="en-US" dirty="0">
                <a:ea typeface="+mn-lt"/>
                <a:cs typeface="+mn-lt"/>
              </a:rPr>
              <a:t>already considered</a:t>
            </a:r>
          </a:p>
          <a:p>
            <a:pPr algn="just"/>
            <a:endParaRPr lang="en-US" dirty="0">
              <a:ea typeface="+mn-lt"/>
              <a:cs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US" dirty="0">
              <a:ea typeface="+mn-lt"/>
              <a:cs typeface="+mn-lt"/>
            </a:endParaRPr>
          </a:p>
          <a:p>
            <a:pPr marL="285750" indent="-285750" algn="just">
              <a:buFont typeface="Wingdings"/>
              <a:buChar char="q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Given the unprecedented specifications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,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+mn-lt"/>
              </a:rPr>
              <a:t> R&amp;D and prototyping are planned </a:t>
            </a:r>
            <a:r>
              <a:rPr lang="en-US" dirty="0">
                <a:ea typeface="+mn-lt"/>
                <a:cs typeface="+mn-lt"/>
              </a:rPr>
              <a:t>to develop new technologies and optimize existing ones to achieve target parameters</a:t>
            </a:r>
            <a:endParaRPr lang="en-US" dirty="0">
              <a:cs typeface="Arial"/>
            </a:endParaRPr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272F9522-5F77-6E57-5D71-F5E4FFEA104D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19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5E7F93FF-2F3C-6DE1-8996-2339E19F9683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F92F1520-A9B6-F253-FDD3-C1D868FCAEF8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214902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2A30FD7-0753-9604-DCAF-10845E255D70}"/>
              </a:ext>
            </a:extLst>
          </p:cNvPr>
          <p:cNvSpPr txBox="1">
            <a:spLocks/>
          </p:cNvSpPr>
          <p:nvPr/>
        </p:nvSpPr>
        <p:spPr>
          <a:xfrm>
            <a:off x="458573" y="1499642"/>
            <a:ext cx="7969679" cy="705332"/>
          </a:xfrm>
          <a:prstGeom prst="rect">
            <a:avLst/>
          </a:prstGeom>
        </p:spPr>
        <p:txBody>
          <a:bodyPr vert="horz" lIns="45720" tIns="45720" rIns="45720" b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>
                <a:solidFill>
                  <a:srgbClr val="0055A0"/>
                </a:solidFill>
                <a:latin typeface="Arial"/>
                <a:ea typeface="Roboto"/>
                <a:cs typeface="Arial"/>
              </a:rPr>
              <a:t>Overview of and Challenges for the FCC-ee Fast Pulsed Beam Transfer Systems </a:t>
            </a:r>
            <a:endParaRPr lang="en-US" dirty="0"/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1C169327-15D6-7313-3890-7211AA7B82E3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2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6943E0EB-A203-F69F-9B5F-94D01CA15349}"/>
              </a:ext>
            </a:extLst>
          </p:cNvPr>
          <p:cNvSpPr>
            <a:spLocks noGrp="1"/>
          </p:cNvSpPr>
          <p:nvPr/>
        </p:nvSpPr>
        <p:spPr>
          <a:xfrm>
            <a:off x="401422" y="3444703"/>
            <a:ext cx="8463178" cy="459104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G. Favia, W. Bartmann, J. </a:t>
            </a:r>
            <a:r>
              <a:rPr lang="en-US" sz="1200" dirty="0"/>
              <a:t>Borburgh, L. Ducimetiere, </a:t>
            </a:r>
            <a:r>
              <a:rPr lang="EN-US" sz="1200" dirty="0"/>
              <a:t>Y. Dutheil, S. Yue, T. Kramer, J. Ruf, D. Standen, P. Trubacova </a:t>
            </a:r>
            <a:br>
              <a:rPr lang="EN-US" sz="1200" dirty="0"/>
            </a:br>
            <a:r>
              <a:rPr lang="EN-US" sz="1200" dirty="0"/>
              <a:t>CERN, Geneva, Switzerland</a:t>
            </a:r>
            <a:endParaRPr lang="en-GB" sz="1200" dirty="0">
              <a:cs typeface="Arial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9A03B68C-C8CE-213F-D74A-6F9575FE1E4C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A73692EA-5FA3-5C70-E6C0-CBDC3A88E27D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3806073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04614-391C-B037-6A4C-571E0648D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 you for your attention!</a:t>
            </a:r>
            <a:endParaRPr lang="en-GB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84C04703-AD40-9C25-62B5-810D07D2BCB5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6802F71A-D9A1-63FB-66F1-A582D6ADD6D3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35107127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E612A-3B72-3729-4F3A-272F0D9A5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Spare slides</a:t>
            </a:r>
            <a:endParaRPr lang="en-GB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EFC36-B660-404D-0913-B72B02491B4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650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8453C-6AD0-71AC-B772-0EB76762B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00" y="25606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b="1" dirty="0"/>
              <a:t>Kicker system design</a:t>
            </a:r>
            <a:endParaRPr lang="en-GB" sz="2800" b="1" dirty="0"/>
          </a:p>
        </p:txBody>
      </p:sp>
      <p:pic>
        <p:nvPicPr>
          <p:cNvPr id="3" name="Picture 2" descr="A diagram of a wave graph&#10;&#10;Description automatically generated">
            <a:extLst>
              <a:ext uri="{FF2B5EF4-FFF2-40B4-BE49-F238E27FC236}">
                <a16:creationId xmlns:a16="http://schemas.microsoft.com/office/drawing/2014/main" id="{BCB3089D-9BEA-AEB2-1F34-BE043DB4A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9018" y="2938877"/>
            <a:ext cx="4624507" cy="16678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2294053-131A-B6D1-3734-3041A4F09B39}"/>
              </a:ext>
            </a:extLst>
          </p:cNvPr>
          <p:cNvSpPr txBox="1"/>
          <p:nvPr/>
        </p:nvSpPr>
        <p:spPr bwMode="auto">
          <a:xfrm>
            <a:off x="255158" y="734985"/>
            <a:ext cx="8745967" cy="214674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550" dirty="0"/>
              <a:t>A kicker magnet is designed to provide a required field magnitude, duration, rise and fall time and homogeneity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550" dirty="0"/>
              <a:t>The pulse generator provides a certain current and voltage output to match the requirements for the needed pulse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550" dirty="0"/>
              <a:t>Critical parameters are: </a:t>
            </a:r>
          </a:p>
          <a:p>
            <a:pPr marL="742950" lvl="1" indent="-285750">
              <a:buFont typeface="Arial" panose="05000000000000000000" pitchFamily="2" charset="2"/>
              <a:buChar char="•"/>
            </a:pPr>
            <a:r>
              <a:rPr lang="en-GB" sz="1400" dirty="0"/>
              <a:t>current and voltage values</a:t>
            </a:r>
            <a:endParaRPr lang="en-GB" sz="1400" dirty="0">
              <a:cs typeface="Arial"/>
            </a:endParaRPr>
          </a:p>
          <a:p>
            <a:pPr marL="742950" lvl="1" indent="-285750">
              <a:buFont typeface="Arial" panose="05000000000000000000" pitchFamily="2" charset="2"/>
              <a:buChar char="•"/>
            </a:pPr>
            <a:r>
              <a:rPr lang="en-GB" sz="1400" dirty="0"/>
              <a:t>system impedance</a:t>
            </a:r>
            <a:endParaRPr lang="en-GB" sz="1400" dirty="0">
              <a:cs typeface="Arial"/>
            </a:endParaRPr>
          </a:p>
          <a:p>
            <a:pPr marL="742950" lvl="1" indent="-285750">
              <a:buFont typeface="Arial" panose="05000000000000000000" pitchFamily="2" charset="2"/>
              <a:buChar char="•"/>
            </a:pPr>
            <a:r>
              <a:rPr lang="en-GB" sz="1400" dirty="0"/>
              <a:t>pulse rise time and fall time, droop, flat-top stability, pulse-to-pulse stability</a:t>
            </a:r>
            <a:endParaRPr lang="en-GB" sz="1400" dirty="0">
              <a:cs typeface="Arial"/>
            </a:endParaRPr>
          </a:p>
          <a:p>
            <a:pPr marL="742950" lvl="1" indent="-285750">
              <a:buFont typeface="Arial" panose="05000000000000000000" pitchFamily="2" charset="2"/>
              <a:buChar char="•"/>
            </a:pPr>
            <a:r>
              <a:rPr lang="en-GB" sz="1400" dirty="0"/>
              <a:t>repetition rate</a:t>
            </a:r>
            <a:endParaRPr lang="en-GB" sz="1400" dirty="0">
              <a:cs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051C6F-01BE-F623-0F1E-D3F6F2CBB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" y="3034154"/>
            <a:ext cx="3981450" cy="1516960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48CBE0DE-8896-41CE-D63C-6AED3F5A8092}"/>
              </a:ext>
            </a:extLst>
          </p:cNvPr>
          <p:cNvSpPr txBox="1">
            <a:spLocks/>
          </p:cNvSpPr>
          <p:nvPr/>
        </p:nvSpPr>
        <p:spPr>
          <a:xfrm>
            <a:off x="8719895" y="4935254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22</a:t>
            </a:fld>
            <a:endParaRPr lang="en-GB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42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8453C-6AD0-71AC-B772-0EB76762B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00" y="25606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b="1" dirty="0"/>
              <a:t>Magnet topologies</a:t>
            </a:r>
            <a:endParaRPr lang="en-GB" sz="2800" b="1" dirty="0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6427BAE6-8941-3951-759C-DF4F14C8554F}"/>
              </a:ext>
            </a:extLst>
          </p:cNvPr>
          <p:cNvGraphicFramePr>
            <a:graphicFrameLocks noGrp="1"/>
          </p:cNvGraphicFramePr>
          <p:nvPr/>
        </p:nvGraphicFramePr>
        <p:xfrm>
          <a:off x="120650" y="874003"/>
          <a:ext cx="8902700" cy="3635829"/>
        </p:xfrm>
        <a:graphic>
          <a:graphicData uri="http://schemas.openxmlformats.org/drawingml/2006/table">
            <a:tbl>
              <a:tblPr firstRow="1" bandRow="1"/>
              <a:tblGrid>
                <a:gridCol w="1934624">
                  <a:extLst>
                    <a:ext uri="{9D8B030D-6E8A-4147-A177-3AD203B41FA5}">
                      <a16:colId xmlns:a16="http://schemas.microsoft.com/office/drawing/2014/main" val="1485003028"/>
                    </a:ext>
                  </a:extLst>
                </a:gridCol>
                <a:gridCol w="3000303">
                  <a:extLst>
                    <a:ext uri="{9D8B030D-6E8A-4147-A177-3AD203B41FA5}">
                      <a16:colId xmlns:a16="http://schemas.microsoft.com/office/drawing/2014/main" val="2455346314"/>
                    </a:ext>
                  </a:extLst>
                </a:gridCol>
                <a:gridCol w="3967773">
                  <a:extLst>
                    <a:ext uri="{9D8B030D-6E8A-4147-A177-3AD203B41FA5}">
                      <a16:colId xmlns:a16="http://schemas.microsoft.com/office/drawing/2014/main" val="1283462976"/>
                    </a:ext>
                  </a:extLst>
                </a:gridCol>
              </a:tblGrid>
              <a:tr h="43542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1600" b="1" dirty="0"/>
                        <a:t>PRO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1600" b="1" dirty="0"/>
                        <a:t> CONS</a:t>
                      </a:r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477418"/>
                  </a:ext>
                </a:extLst>
              </a:tr>
              <a:tr h="93356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 err="1"/>
                        <a:t>Stripline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600" dirty="0"/>
                        <a:t>Compact design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600" dirty="0"/>
                        <a:t>Very fast rise time (</a:t>
                      </a:r>
                      <a:r>
                        <a:rPr lang="en-US" sz="1600" dirty="0"/>
                        <a:t>few ns)</a:t>
                      </a:r>
                      <a:endParaRPr lang="en-GB" sz="160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/>
                        <a:t>Low beam coupling impedance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/>
                        <a:t>Weaker deflection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600" dirty="0"/>
                        <a:t>Impedance matching important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/>
                        <a:t>Challenging flat-top stability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/>
                        <a:t>More power consumption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733435"/>
                  </a:ext>
                </a:extLst>
              </a:tr>
              <a:tr h="93356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/>
                        <a:t>Transmission line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/>
                        <a:t>Fast rise time </a:t>
                      </a:r>
                      <a:r>
                        <a:rPr lang="el-GR" sz="1600" dirty="0"/>
                        <a:t>&lt;&lt; 1μ</a:t>
                      </a:r>
                      <a:r>
                        <a:rPr lang="en-GB" sz="1600" dirty="0"/>
                        <a:t>s</a:t>
                      </a:r>
                      <a:endParaRPr lang="en-US" sz="160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600" dirty="0"/>
                        <a:t>Strong deflecting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600" dirty="0"/>
                        <a:t>Voltages up to 80 kV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600" dirty="0"/>
                        <a:t>Complex to manufacture and costly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600" dirty="0"/>
                        <a:t>Impedance matching important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600" dirty="0"/>
                        <a:t>High beam coupling impedance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6788232"/>
                  </a:ext>
                </a:extLst>
              </a:tr>
              <a:tr h="93356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/>
                        <a:t>Lumped inductance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600" dirty="0"/>
                        <a:t>Strong deflecting field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600" dirty="0"/>
                        <a:t>Simple and robust magnet design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600" dirty="0"/>
                        <a:t>Can be out of 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600" dirty="0"/>
                        <a:t>Needs minimizing interconnection inductance </a:t>
                      </a: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dirty="0"/>
                        <a:t>Suitable for rise time ≥ 1</a:t>
                      </a:r>
                      <a:r>
                        <a:rPr lang="el-GR" sz="1600" dirty="0"/>
                        <a:t>μ</a:t>
                      </a:r>
                      <a:r>
                        <a:rPr lang="en-US" sz="1600" dirty="0"/>
                        <a:t>s</a:t>
                      </a:r>
                      <a:endParaRPr lang="en-GB" sz="1600" dirty="0"/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600" dirty="0"/>
                        <a:t>High beam coupling impedance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632634"/>
                  </a:ext>
                </a:extLst>
              </a:tr>
            </a:tbl>
          </a:graphicData>
        </a:graphic>
      </p:graphicFrame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F425D0AE-9EBD-B9A1-432C-99C4046D8880}"/>
              </a:ext>
            </a:extLst>
          </p:cNvPr>
          <p:cNvSpPr txBox="1">
            <a:spLocks/>
          </p:cNvSpPr>
          <p:nvPr/>
        </p:nvSpPr>
        <p:spPr>
          <a:xfrm>
            <a:off x="8719895" y="4916966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23</a:t>
            </a:fld>
            <a:endParaRPr lang="en-GB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29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F2CDF0B-AD88-4EA9-10EB-BFA443FB0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00" y="25606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b="1" dirty="0"/>
              <a:t>Magnet topologies</a:t>
            </a:r>
            <a:endParaRPr lang="en-GB" sz="28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04C679-A34E-2F55-2784-2333C6ECF3E2}"/>
              </a:ext>
            </a:extLst>
          </p:cNvPr>
          <p:cNvSpPr txBox="1"/>
          <p:nvPr/>
        </p:nvSpPr>
        <p:spPr>
          <a:xfrm>
            <a:off x="199380" y="586538"/>
            <a:ext cx="2559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Transmission line</a:t>
            </a:r>
            <a:endParaRPr lang="en-GB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30C18B-A5E3-7096-8D02-CEC6ECADF8E1}"/>
              </a:ext>
            </a:extLst>
          </p:cNvPr>
          <p:cNvSpPr txBox="1"/>
          <p:nvPr/>
        </p:nvSpPr>
        <p:spPr>
          <a:xfrm>
            <a:off x="6050182" y="566551"/>
            <a:ext cx="2549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Lumped inductance</a:t>
            </a:r>
            <a:endParaRPr lang="en-GB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 descr="labelkicker">
            <a:extLst>
              <a:ext uri="{FF2B5EF4-FFF2-40B4-BE49-F238E27FC236}">
                <a16:creationId xmlns:a16="http://schemas.microsoft.com/office/drawing/2014/main" id="{A0CBB78B-5005-E018-BF55-253B914549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7"/>
          <a:stretch/>
        </p:blipFill>
        <p:spPr bwMode="auto">
          <a:xfrm>
            <a:off x="301409" y="945141"/>
            <a:ext cx="2457450" cy="2621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5623554-B0B0-4710-6FF1-B937E56A2AA6}"/>
              </a:ext>
            </a:extLst>
          </p:cNvPr>
          <p:cNvGrpSpPr/>
          <p:nvPr/>
        </p:nvGrpSpPr>
        <p:grpSpPr>
          <a:xfrm>
            <a:off x="6202174" y="934173"/>
            <a:ext cx="2509994" cy="1823505"/>
            <a:chOff x="5076810" y="4144539"/>
            <a:chExt cx="2509994" cy="1823505"/>
          </a:xfrm>
        </p:grpSpPr>
        <p:pic>
          <p:nvPicPr>
            <p:cNvPr id="14" name="Picture 2" descr="I:\Paraliev\_Projects\SLS\PicturesOfTheMagnets\Kicker05.JPG">
              <a:extLst>
                <a:ext uri="{FF2B5EF4-FFF2-40B4-BE49-F238E27FC236}">
                  <a16:creationId xmlns:a16="http://schemas.microsoft.com/office/drawing/2014/main" id="{80AC146C-06B5-3B0D-A45A-1C4CA6E4B0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6250"/>
                      </a14:imgEffect>
                      <a14:imgEffect>
                        <a14:brightnessContrast bright="9000" contrast="-1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810" y="4144539"/>
              <a:ext cx="2509994" cy="1823505"/>
            </a:xfrm>
            <a:prstGeom prst="rect">
              <a:avLst/>
            </a:prstGeom>
            <a:ln w="6350">
              <a:solidFill>
                <a:schemeClr val="tx2">
                  <a:lumMod val="75000"/>
                </a:schemeClr>
              </a:solidFill>
            </a:ln>
            <a:effectLst>
              <a:outerShdw blurRad="165100" dist="381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DDC185-40ED-176B-C671-E54B269CA4A2}"/>
                </a:ext>
              </a:extLst>
            </p:cNvPr>
            <p:cNvGrpSpPr/>
            <p:nvPr/>
          </p:nvGrpSpPr>
          <p:grpSpPr>
            <a:xfrm>
              <a:off x="5913997" y="4462331"/>
              <a:ext cx="1303075" cy="687398"/>
              <a:chOff x="5913997" y="4462331"/>
              <a:chExt cx="1303075" cy="687398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A9FF751A-777C-A443-BC26-80BC867110B3}"/>
                  </a:ext>
                </a:extLst>
              </p:cNvPr>
              <p:cNvCxnSpPr/>
              <p:nvPr/>
            </p:nvCxnSpPr>
            <p:spPr>
              <a:xfrm flipH="1">
                <a:off x="7178149" y="4864216"/>
                <a:ext cx="38923" cy="260401"/>
              </a:xfrm>
              <a:prstGeom prst="line">
                <a:avLst/>
              </a:prstGeom>
              <a:noFill/>
              <a:ln w="15875">
                <a:solidFill>
                  <a:schemeClr val="accent6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5B6E32FB-2442-8916-7D40-2CBFA3FA85D4}"/>
                  </a:ext>
                </a:extLst>
              </p:cNvPr>
              <p:cNvCxnSpPr/>
              <p:nvPr/>
            </p:nvCxnSpPr>
            <p:spPr>
              <a:xfrm>
                <a:off x="5913997" y="4462331"/>
                <a:ext cx="1303075" cy="401885"/>
              </a:xfrm>
              <a:prstGeom prst="line">
                <a:avLst/>
              </a:prstGeom>
              <a:noFill/>
              <a:ln w="15875">
                <a:solidFill>
                  <a:schemeClr val="accent6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CD343B3B-C783-DD6A-B53D-5FEB42C67EB8}"/>
                  </a:ext>
                </a:extLst>
              </p:cNvPr>
              <p:cNvCxnSpPr/>
              <p:nvPr/>
            </p:nvCxnSpPr>
            <p:spPr>
              <a:xfrm>
                <a:off x="5913997" y="4664118"/>
                <a:ext cx="1068993" cy="485611"/>
              </a:xfrm>
              <a:prstGeom prst="line">
                <a:avLst/>
              </a:prstGeom>
              <a:noFill/>
              <a:ln w="15875">
                <a:solidFill>
                  <a:schemeClr val="accent6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pic>
        <p:nvPicPr>
          <p:cNvPr id="19" name="Picture 4">
            <a:extLst>
              <a:ext uri="{FF2B5EF4-FFF2-40B4-BE49-F238E27FC236}">
                <a16:creationId xmlns:a16="http://schemas.microsoft.com/office/drawing/2014/main" id="{35F357C7-0CB6-3019-B2B7-0AFE926FC6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53"/>
          <a:stretch/>
        </p:blipFill>
        <p:spPr bwMode="auto">
          <a:xfrm>
            <a:off x="3246258" y="3043372"/>
            <a:ext cx="3138885" cy="1762628"/>
          </a:xfrm>
          <a:prstGeom prst="rect">
            <a:avLst/>
          </a:prstGeom>
          <a:ln w="6350">
            <a:solidFill>
              <a:schemeClr val="tx2">
                <a:lumMod val="75000"/>
              </a:schemeClr>
            </a:solidFill>
          </a:ln>
          <a:effectLst>
            <a:outerShdw blurRad="165100" dist="381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5741348-C188-E6B0-BD8D-A075F10D7D1C}"/>
              </a:ext>
            </a:extLst>
          </p:cNvPr>
          <p:cNvSpPr txBox="1"/>
          <p:nvPr/>
        </p:nvSpPr>
        <p:spPr>
          <a:xfrm>
            <a:off x="3246258" y="2674040"/>
            <a:ext cx="2559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Stripline</a:t>
            </a:r>
            <a:endParaRPr lang="en-GB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A14A5C83-96FA-0D4F-8699-FCA5799D79FB}"/>
              </a:ext>
            </a:extLst>
          </p:cNvPr>
          <p:cNvSpPr txBox="1">
            <a:spLocks/>
          </p:cNvSpPr>
          <p:nvPr/>
        </p:nvSpPr>
        <p:spPr>
          <a:xfrm>
            <a:off x="8719895" y="4924471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24</a:t>
            </a:fld>
            <a:endParaRPr lang="en-GB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774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3AA12E-C86D-C9FF-14C4-CD9C39DA8CEC}"/>
              </a:ext>
            </a:extLst>
          </p:cNvPr>
          <p:cNvGraphicFramePr>
            <a:graphicFrameLocks noGrp="1"/>
          </p:cNvGraphicFramePr>
          <p:nvPr/>
        </p:nvGraphicFramePr>
        <p:xfrm>
          <a:off x="184150" y="677743"/>
          <a:ext cx="8844643" cy="4228135"/>
        </p:xfrm>
        <a:graphic>
          <a:graphicData uri="http://schemas.openxmlformats.org/drawingml/2006/table">
            <a:tbl>
              <a:tblPr firstRow="1" bandRow="1"/>
              <a:tblGrid>
                <a:gridCol w="1161143">
                  <a:extLst>
                    <a:ext uri="{9D8B030D-6E8A-4147-A177-3AD203B41FA5}">
                      <a16:colId xmlns:a16="http://schemas.microsoft.com/office/drawing/2014/main" val="1485003028"/>
                    </a:ext>
                  </a:extLst>
                </a:gridCol>
                <a:gridCol w="3321957">
                  <a:extLst>
                    <a:ext uri="{9D8B030D-6E8A-4147-A177-3AD203B41FA5}">
                      <a16:colId xmlns:a16="http://schemas.microsoft.com/office/drawing/2014/main" val="2455346314"/>
                    </a:ext>
                  </a:extLst>
                </a:gridCol>
                <a:gridCol w="4361543">
                  <a:extLst>
                    <a:ext uri="{9D8B030D-6E8A-4147-A177-3AD203B41FA5}">
                      <a16:colId xmlns:a16="http://schemas.microsoft.com/office/drawing/2014/main" val="1283462976"/>
                    </a:ext>
                  </a:extLst>
                </a:gridCol>
              </a:tblGrid>
              <a:tr h="281315">
                <a:tc>
                  <a:txBody>
                    <a:bodyPr/>
                    <a:lstStyle/>
                    <a:p>
                      <a:endParaRPr lang="en-GB" sz="15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550" b="1" dirty="0"/>
                        <a:t>PRO</a:t>
                      </a:r>
                      <a:endParaRPr lang="en-GB" sz="155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550" b="1" dirty="0"/>
                        <a:t>CONS</a:t>
                      </a:r>
                      <a:endParaRPr lang="en-GB" sz="155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51670305"/>
                  </a:ext>
                </a:extLst>
              </a:tr>
              <a:tr h="1117360">
                <a:tc>
                  <a:txBody>
                    <a:bodyPr/>
                    <a:lstStyle/>
                    <a:p>
                      <a:r>
                        <a:rPr lang="en-US" sz="1550" b="1" dirty="0"/>
                        <a:t>PFN</a:t>
                      </a:r>
                      <a:endParaRPr lang="en-GB" sz="155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Compact design</a:t>
                      </a: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550" dirty="0"/>
                        <a:t>Low droop and long pulses &gt; 3μs</a:t>
                      </a: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550" dirty="0"/>
                        <a:t>Voltage up to 80 kV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5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Complex constructions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Risetime limited by cells cut-off frequency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Pulses are prone to ripples - may require cells adjustment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Require high voltage capacitors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01733435"/>
                  </a:ext>
                </a:extLst>
              </a:tr>
              <a:tr h="860095">
                <a:tc>
                  <a:txBody>
                    <a:bodyPr/>
                    <a:lstStyle/>
                    <a:p>
                      <a:r>
                        <a:rPr lang="en-US" sz="1550" b="1" dirty="0"/>
                        <a:t>PFL</a:t>
                      </a:r>
                      <a:endParaRPr lang="en-GB" sz="155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Simple design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Short pulses </a:t>
                      </a:r>
                      <a:r>
                        <a:rPr lang="en-US" sz="1550" dirty="0"/>
                        <a:t>&lt; 3</a:t>
                      </a:r>
                      <a:r>
                        <a:rPr lang="en-GB" sz="1550" dirty="0"/>
                        <a:t>μ</a:t>
                      </a:r>
                      <a:r>
                        <a:rPr lang="en-US" sz="1550" dirty="0"/>
                        <a:t>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Ripple-free (flat) pulses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Significant droop in pulses &gt; 3μs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Above 40 kV SF6 used at CERN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Bulky: 3μs pulse 300 m of cable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96788232"/>
                  </a:ext>
                </a:extLst>
              </a:tr>
              <a:tr h="1009782">
                <a:tc>
                  <a:txBody>
                    <a:bodyPr/>
                    <a:lstStyle/>
                    <a:p>
                      <a:r>
                        <a:rPr lang="en-US" sz="1550" b="1" dirty="0"/>
                        <a:t>Marx Generator</a:t>
                      </a:r>
                      <a:endParaRPr lang="en-GB" sz="155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Long duration pulse capability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High repetition-rate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Low-voltage components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Modular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50" dirty="0"/>
                        <a:t>Sensitive to radiation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Complex triggering system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13632634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US" sz="1550" b="1" dirty="0"/>
                        <a:t>Inductive adder</a:t>
                      </a:r>
                      <a:endParaRPr lang="en-GB" sz="155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Short and precise pulses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Modular, redundant, scalable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550" dirty="0"/>
                        <a:t>Easier triggering circuits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50" dirty="0"/>
                        <a:t>Available pulse duration is affected by magnetic material (&lt;3</a:t>
                      </a:r>
                      <a:r>
                        <a:rPr lang="en-GB" sz="1550" dirty="0"/>
                        <a:t>μ</a:t>
                      </a:r>
                      <a:r>
                        <a:rPr lang="en-US" sz="1550" dirty="0"/>
                        <a:t>s)</a:t>
                      </a: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550" dirty="0"/>
                        <a:t>Sensitive to radiation</a:t>
                      </a:r>
                      <a:endParaRPr lang="en-GB" sz="155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178345587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BF2CDF0B-AD88-4EA9-10EB-BFA443FB0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00" y="25606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b="1" dirty="0"/>
              <a:t>Generator topologies</a:t>
            </a:r>
            <a:endParaRPr lang="en-GB" sz="2800" b="1" dirty="0"/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33E96ABE-1E58-A4FD-1670-4631336631C3}"/>
              </a:ext>
            </a:extLst>
          </p:cNvPr>
          <p:cNvSpPr txBox="1">
            <a:spLocks/>
          </p:cNvSpPr>
          <p:nvPr/>
        </p:nvSpPr>
        <p:spPr>
          <a:xfrm>
            <a:off x="8719895" y="4935254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25</a:t>
            </a:fld>
            <a:endParaRPr lang="en-GB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834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F2CDF0B-AD88-4EA9-10EB-BFA443FB0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300" y="25606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b="1" dirty="0"/>
              <a:t>Generator topologies</a:t>
            </a:r>
            <a:endParaRPr lang="en-GB" sz="2800" b="1" dirty="0"/>
          </a:p>
        </p:txBody>
      </p:sp>
      <p:pic>
        <p:nvPicPr>
          <p:cNvPr id="2" name="Picture 5" descr="CableReels_7603192">
            <a:extLst>
              <a:ext uri="{FF2B5EF4-FFF2-40B4-BE49-F238E27FC236}">
                <a16:creationId xmlns:a16="http://schemas.microsoft.com/office/drawing/2014/main" id="{285C9D1C-90EE-DC54-0206-0826332AE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80" y="856542"/>
            <a:ext cx="2940795" cy="191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7">
            <a:extLst>
              <a:ext uri="{FF2B5EF4-FFF2-40B4-BE49-F238E27FC236}">
                <a16:creationId xmlns:a16="http://schemas.microsoft.com/office/drawing/2014/main" id="{7017FD6F-6BF1-5F3B-49D3-DC4513BBC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6551" y="828017"/>
            <a:ext cx="2551845" cy="19056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68C300-38D7-32F0-8238-514AD0243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145" y="3034440"/>
            <a:ext cx="2730501" cy="1905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E04C679-A34E-2F55-2784-2333C6ECF3E2}"/>
              </a:ext>
            </a:extLst>
          </p:cNvPr>
          <p:cNvSpPr txBox="1"/>
          <p:nvPr/>
        </p:nvSpPr>
        <p:spPr>
          <a:xfrm>
            <a:off x="250396" y="527222"/>
            <a:ext cx="971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PFN</a:t>
            </a:r>
            <a:endParaRPr lang="en-GB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6CCBAD-94FC-AD71-B094-BCD299A55D70}"/>
              </a:ext>
            </a:extLst>
          </p:cNvPr>
          <p:cNvSpPr txBox="1"/>
          <p:nvPr/>
        </p:nvSpPr>
        <p:spPr>
          <a:xfrm>
            <a:off x="3600450" y="561041"/>
            <a:ext cx="971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PFL</a:t>
            </a:r>
            <a:endParaRPr lang="en-GB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30C18B-A5E3-7096-8D02-CEC6ECADF8E1}"/>
              </a:ext>
            </a:extLst>
          </p:cNvPr>
          <p:cNvSpPr txBox="1"/>
          <p:nvPr/>
        </p:nvSpPr>
        <p:spPr>
          <a:xfrm>
            <a:off x="6687884" y="1189100"/>
            <a:ext cx="2549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INDUCTIVE ADDER</a:t>
            </a:r>
            <a:endParaRPr lang="en-GB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83EA49-CBA2-F108-1830-983E67521394}"/>
              </a:ext>
            </a:extLst>
          </p:cNvPr>
          <p:cNvSpPr txBox="1"/>
          <p:nvPr/>
        </p:nvSpPr>
        <p:spPr>
          <a:xfrm>
            <a:off x="1407737" y="2733644"/>
            <a:ext cx="2549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 GENERATOR</a:t>
            </a:r>
            <a:endParaRPr lang="en-GB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548443E0-9E6E-0852-5791-BA1FEEEB84A7}"/>
              </a:ext>
            </a:extLst>
          </p:cNvPr>
          <p:cNvSpPr txBox="1">
            <a:spLocks/>
          </p:cNvSpPr>
          <p:nvPr/>
        </p:nvSpPr>
        <p:spPr>
          <a:xfrm>
            <a:off x="8719895" y="4936663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26</a:t>
            </a:fld>
            <a:endParaRPr lang="en-GB" sz="11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913792-C889-A02A-AD25-FF90FD29D1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0149" y="1559379"/>
            <a:ext cx="1584513" cy="3382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37020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563261-6A92-2088-4275-189B93A108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F777DD-8D1A-6460-2638-CFD21C5E0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037" y="150524"/>
            <a:ext cx="8150438" cy="481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059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BC15B7-A8A1-40B1-B1E7-1ACF7A4A0D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F3AA469-4324-45EB-B522-51EC23A8161D}"/>
              </a:ext>
            </a:extLst>
          </p:cNvPr>
          <p:cNvSpPr txBox="1">
            <a:spLocks/>
          </p:cNvSpPr>
          <p:nvPr/>
        </p:nvSpPr>
        <p:spPr>
          <a:xfrm>
            <a:off x="457200" y="75842"/>
            <a:ext cx="8226854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Marx generator</a:t>
            </a:r>
            <a:endParaRPr lang="en-GB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36DD67-9F02-4584-B205-64BE8AA4485D}"/>
              </a:ext>
            </a:extLst>
          </p:cNvPr>
          <p:cNvSpPr txBox="1"/>
          <p:nvPr/>
        </p:nvSpPr>
        <p:spPr>
          <a:xfrm>
            <a:off x="179001" y="715622"/>
            <a:ext cx="537867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7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17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B4DD31-5D26-959A-3B04-C1056275905D}"/>
              </a:ext>
            </a:extLst>
          </p:cNvPr>
          <p:cNvSpPr txBox="1"/>
          <p:nvPr/>
        </p:nvSpPr>
        <p:spPr>
          <a:xfrm>
            <a:off x="457200" y="715622"/>
            <a:ext cx="82296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/>
              <a:t>In a Marx generator n capacitors are charged in parallel from a relatively low-voltage DC power supply, and discharged in series into the load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/>
              <a:t>The output voltage pulse has an amplitude approximately equal to the number of stages (n) times the input voltage (Vdc), </a:t>
            </a:r>
            <a:r>
              <a:rPr lang="en-GB" dirty="0" err="1"/>
              <a:t>Vmarx</a:t>
            </a:r>
            <a:r>
              <a:rPr lang="en-GB" dirty="0"/>
              <a:t>=</a:t>
            </a:r>
            <a:r>
              <a:rPr lang="en-GB" dirty="0" err="1"/>
              <a:t>n·Vdc</a:t>
            </a: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/>
              <a:t>16 kV, 2.6 kA, 75 ns rise and fall prototype developed for FCC-</a:t>
            </a:r>
            <a:r>
              <a:rPr lang="en-GB" dirty="0" err="1"/>
              <a:t>hh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30649B0-6497-7343-21CD-D27AD0FD9F63}"/>
              </a:ext>
            </a:extLst>
          </p:cNvPr>
          <p:cNvGrpSpPr/>
          <p:nvPr/>
        </p:nvGrpSpPr>
        <p:grpSpPr>
          <a:xfrm>
            <a:off x="-1324927" y="1686149"/>
            <a:ext cx="10668644" cy="3024117"/>
            <a:chOff x="-1143644" y="3148083"/>
            <a:chExt cx="10668644" cy="302411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3EF9698-AD18-5D07-476A-33E7910F1A34}"/>
                </a:ext>
              </a:extLst>
            </p:cNvPr>
            <p:cNvGrpSpPr/>
            <p:nvPr/>
          </p:nvGrpSpPr>
          <p:grpSpPr>
            <a:xfrm>
              <a:off x="-1143644" y="3148083"/>
              <a:ext cx="10668644" cy="3024117"/>
              <a:chOff x="-1143644" y="3148083"/>
              <a:chExt cx="10668644" cy="3024117"/>
            </a:xfrm>
          </p:grpSpPr>
          <p:graphicFrame>
            <p:nvGraphicFramePr>
              <p:cNvPr id="56" name="Object 55">
                <a:extLst>
                  <a:ext uri="{FF2B5EF4-FFF2-40B4-BE49-F238E27FC236}">
                    <a16:creationId xmlns:a16="http://schemas.microsoft.com/office/drawing/2014/main" id="{3189FB01-30FC-8618-3783-72A1E549D30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7800" y="3981329"/>
              <a:ext cx="9000000" cy="219087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2" imgW="7858167" imgH="1895400" progId="Visio.Drawing.11">
                      <p:embed/>
                    </p:oleObj>
                  </mc:Choice>
                  <mc:Fallback>
                    <p:oleObj name="Visio" r:id="rId2" imgW="7858167" imgH="1895400" progId="Visio.Drawing.11">
                      <p:embed/>
                      <p:pic>
                        <p:nvPicPr>
                          <p:cNvPr id="56" name="Object 55">
                            <a:extLst>
                              <a:ext uri="{FF2B5EF4-FFF2-40B4-BE49-F238E27FC236}">
                                <a16:creationId xmlns:a16="http://schemas.microsoft.com/office/drawing/2014/main" id="{3189FB01-30FC-8618-3783-72A1E549D30F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67800" y="3981329"/>
                            <a:ext cx="9000000" cy="219087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41987EA0-4FB9-2D75-66F9-D0E326BD1B1F}"/>
                  </a:ext>
                </a:extLst>
              </p:cNvPr>
              <p:cNvGrpSpPr/>
              <p:nvPr/>
            </p:nvGrpSpPr>
            <p:grpSpPr>
              <a:xfrm>
                <a:off x="-1143644" y="3148083"/>
                <a:ext cx="10668644" cy="2663517"/>
                <a:chOff x="-1143644" y="3148083"/>
                <a:chExt cx="10668644" cy="2663517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C6666EC8-3662-58F0-3FFD-BBA50477589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762000" y="4343984"/>
                  <a:ext cx="7560000" cy="1467616"/>
                  <a:chOff x="730969" y="3837036"/>
                  <a:chExt cx="7585447" cy="1472556"/>
                </a:xfrm>
              </p:grpSpPr>
              <p:cxnSp>
                <p:nvCxnSpPr>
                  <p:cNvPr id="20" name="Straight Arrow Connector 19">
                    <a:extLst>
                      <a:ext uri="{FF2B5EF4-FFF2-40B4-BE49-F238E27FC236}">
                        <a16:creationId xmlns:a16="http://schemas.microsoft.com/office/drawing/2014/main" id="{766CC86C-7D9C-0A94-6B2F-7A8CA803A80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30969" y="3837036"/>
                    <a:ext cx="23145" cy="1448545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Arrow Connector 20">
                    <a:extLst>
                      <a:ext uri="{FF2B5EF4-FFF2-40B4-BE49-F238E27FC236}">
                        <a16:creationId xmlns:a16="http://schemas.microsoft.com/office/drawing/2014/main" id="{82A07A9B-F593-8585-361B-F4FD95221665}"/>
                      </a:ext>
                    </a:extLst>
                  </p:cNvPr>
                  <p:cNvCxnSpPr/>
                  <p:nvPr/>
                </p:nvCxnSpPr>
                <p:spPr>
                  <a:xfrm>
                    <a:off x="784028" y="3844454"/>
                    <a:ext cx="655624" cy="16594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Arrow Connector 21">
                    <a:extLst>
                      <a:ext uri="{FF2B5EF4-FFF2-40B4-BE49-F238E27FC236}">
                        <a16:creationId xmlns:a16="http://schemas.microsoft.com/office/drawing/2014/main" id="{FAB88D1C-00BE-2908-D4ED-EE5B64102E40}"/>
                      </a:ext>
                    </a:extLst>
                  </p:cNvPr>
                  <p:cNvCxnSpPr/>
                  <p:nvPr/>
                </p:nvCxnSpPr>
                <p:spPr>
                  <a:xfrm>
                    <a:off x="1475656" y="3861048"/>
                    <a:ext cx="0" cy="140978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82A7E2D0-743D-7FE2-9C84-FE03D945C432}"/>
                      </a:ext>
                    </a:extLst>
                  </p:cNvPr>
                  <p:cNvCxnSpPr/>
                  <p:nvPr/>
                </p:nvCxnSpPr>
                <p:spPr>
                  <a:xfrm>
                    <a:off x="1475656" y="3861048"/>
                    <a:ext cx="1656184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38F69B08-9579-C907-1E4D-64A26E8D613A}"/>
                      </a:ext>
                    </a:extLst>
                  </p:cNvPr>
                  <p:cNvCxnSpPr/>
                  <p:nvPr/>
                </p:nvCxnSpPr>
                <p:spPr>
                  <a:xfrm>
                    <a:off x="3092890" y="3861048"/>
                    <a:ext cx="0" cy="1422212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983CEEA9-7076-BEF6-FC6C-ACE166B6FA3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555776" y="5291532"/>
                    <a:ext cx="576064" cy="11993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10742ACA-4530-A025-B017-F8BFDE94E02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135840" y="4565425"/>
                    <a:ext cx="419936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6CBA6EAB-6565-2E82-3C2D-C8980D90B1B9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2551616" y="4585146"/>
                    <a:ext cx="1" cy="652438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Arrow Connector 27">
                    <a:extLst>
                      <a:ext uri="{FF2B5EF4-FFF2-40B4-BE49-F238E27FC236}">
                        <a16:creationId xmlns:a16="http://schemas.microsoft.com/office/drawing/2014/main" id="{B536D91A-6EA3-8C72-5894-78EE37CE8693}"/>
                      </a:ext>
                    </a:extLst>
                  </p:cNvPr>
                  <p:cNvCxnSpPr/>
                  <p:nvPr/>
                </p:nvCxnSpPr>
                <p:spPr>
                  <a:xfrm>
                    <a:off x="2157963" y="4585146"/>
                    <a:ext cx="0" cy="72444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F08BC57F-9FD1-5B2F-E8BB-70962B669EE2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730969" y="5290884"/>
                    <a:ext cx="1392760" cy="372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F8096208-9629-F4C2-6AA2-E6FA1CEA2308}"/>
                      </a:ext>
                    </a:extLst>
                  </p:cNvPr>
                  <p:cNvGrpSpPr/>
                  <p:nvPr/>
                </p:nvGrpSpPr>
                <p:grpSpPr>
                  <a:xfrm>
                    <a:off x="3083435" y="3861048"/>
                    <a:ext cx="1567167" cy="1442477"/>
                    <a:chOff x="3083435" y="3645024"/>
                    <a:chExt cx="1567167" cy="1442477"/>
                  </a:xfrm>
                </p:grpSpPr>
                <p:cxnSp>
                  <p:nvCxnSpPr>
                    <p:cNvPr id="49" name="Straight Arrow Connector 48">
                      <a:extLst>
                        <a:ext uri="{FF2B5EF4-FFF2-40B4-BE49-F238E27FC236}">
                          <a16:creationId xmlns:a16="http://schemas.microsoft.com/office/drawing/2014/main" id="{35CE7B2A-D26E-92DE-149B-88AE9C0DD52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203848" y="3645024"/>
                      <a:ext cx="1440160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Arrow Connector 49">
                      <a:extLst>
                        <a:ext uri="{FF2B5EF4-FFF2-40B4-BE49-F238E27FC236}">
                          <a16:creationId xmlns:a16="http://schemas.microsoft.com/office/drawing/2014/main" id="{6A307907-40C6-8B6B-35A3-05322653064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644008" y="3645024"/>
                      <a:ext cx="6594" cy="140978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Arrow Connector 50">
                      <a:extLst>
                        <a:ext uri="{FF2B5EF4-FFF2-40B4-BE49-F238E27FC236}">
                          <a16:creationId xmlns:a16="http://schemas.microsoft.com/office/drawing/2014/main" id="{77C9955B-26FF-2D83-BBD1-D2BC8BC040D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4067944" y="5075508"/>
                      <a:ext cx="576064" cy="11993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Arrow Connector 51">
                      <a:extLst>
                        <a:ext uri="{FF2B5EF4-FFF2-40B4-BE49-F238E27FC236}">
                          <a16:creationId xmlns:a16="http://schemas.microsoft.com/office/drawing/2014/main" id="{CC43D0EE-D28E-8E57-CB37-A04087FBA3C7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707904" y="4349401"/>
                      <a:ext cx="360040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Arrow Connector 52">
                      <a:extLst>
                        <a:ext uri="{FF2B5EF4-FFF2-40B4-BE49-F238E27FC236}">
                          <a16:creationId xmlns:a16="http://schemas.microsoft.com/office/drawing/2014/main" id="{5B3EA7E8-937F-FCF4-0734-18C5837E51A4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4067942" y="4369122"/>
                      <a:ext cx="13195" cy="644054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Arrow Connector 53">
                      <a:extLst>
                        <a:ext uri="{FF2B5EF4-FFF2-40B4-BE49-F238E27FC236}">
                          <a16:creationId xmlns:a16="http://schemas.microsoft.com/office/drawing/2014/main" id="{E5E39B4E-3FB3-7782-B650-1AF71142711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707904" y="4357945"/>
                      <a:ext cx="0" cy="661741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Arrow Connector 54">
                      <a:extLst>
                        <a:ext uri="{FF2B5EF4-FFF2-40B4-BE49-F238E27FC236}">
                          <a16:creationId xmlns:a16="http://schemas.microsoft.com/office/drawing/2014/main" id="{308342A5-C4FC-27BF-7F1A-3CE7CD8C2C06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083435" y="5070985"/>
                      <a:ext cx="624470" cy="13517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id="{93E03D29-FE07-8A2F-A3B0-44C9DA0D80D5}"/>
                      </a:ext>
                    </a:extLst>
                  </p:cNvPr>
                  <p:cNvGrpSpPr/>
                  <p:nvPr/>
                </p:nvGrpSpPr>
                <p:grpSpPr>
                  <a:xfrm>
                    <a:off x="4650602" y="3861048"/>
                    <a:ext cx="1550085" cy="1442477"/>
                    <a:chOff x="3138434" y="3645024"/>
                    <a:chExt cx="1550085" cy="1442477"/>
                  </a:xfrm>
                </p:grpSpPr>
                <p:cxnSp>
                  <p:nvCxnSpPr>
                    <p:cNvPr id="42" name="Straight Arrow Connector 41">
                      <a:extLst>
                        <a:ext uri="{FF2B5EF4-FFF2-40B4-BE49-F238E27FC236}">
                          <a16:creationId xmlns:a16="http://schemas.microsoft.com/office/drawing/2014/main" id="{313D46BA-03A5-07E5-741D-901D2E935FE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203848" y="3645024"/>
                      <a:ext cx="1440160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Arrow Connector 42">
                      <a:extLst>
                        <a:ext uri="{FF2B5EF4-FFF2-40B4-BE49-F238E27FC236}">
                          <a16:creationId xmlns:a16="http://schemas.microsoft.com/office/drawing/2014/main" id="{834BF458-DB1C-AF28-925F-D47BCC8E567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685377" y="3650385"/>
                      <a:ext cx="3142" cy="140613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Arrow Connector 43">
                      <a:extLst>
                        <a:ext uri="{FF2B5EF4-FFF2-40B4-BE49-F238E27FC236}">
                          <a16:creationId xmlns:a16="http://schemas.microsoft.com/office/drawing/2014/main" id="{B4FBF3D1-826E-66B3-134E-F8D12C7FEFB8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4067944" y="5075508"/>
                      <a:ext cx="576064" cy="11993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Arrow Connector 44">
                      <a:extLst>
                        <a:ext uri="{FF2B5EF4-FFF2-40B4-BE49-F238E27FC236}">
                          <a16:creationId xmlns:a16="http://schemas.microsoft.com/office/drawing/2014/main" id="{8A1C21D1-1952-6CF8-64F5-8AB69E7B603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745816" y="4349401"/>
                      <a:ext cx="322128" cy="8544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Arrow Connector 45">
                      <a:extLst>
                        <a:ext uri="{FF2B5EF4-FFF2-40B4-BE49-F238E27FC236}">
                          <a16:creationId xmlns:a16="http://schemas.microsoft.com/office/drawing/2014/main" id="{293E5F63-1530-49BD-65B1-F44E69A53906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4081136" y="4347552"/>
                      <a:ext cx="1" cy="665624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Arrow Connector 46">
                      <a:extLst>
                        <a:ext uri="{FF2B5EF4-FFF2-40B4-BE49-F238E27FC236}">
                          <a16:creationId xmlns:a16="http://schemas.microsoft.com/office/drawing/2014/main" id="{ED1C2242-6CBA-3912-BA29-D8115A91802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745816" y="4369122"/>
                      <a:ext cx="0" cy="650564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Arrow Connector 47">
                      <a:extLst>
                        <a:ext uri="{FF2B5EF4-FFF2-40B4-BE49-F238E27FC236}">
                          <a16:creationId xmlns:a16="http://schemas.microsoft.com/office/drawing/2014/main" id="{924FB004-41D1-4CB7-BD5C-EFEC33B3B52C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138434" y="5070985"/>
                      <a:ext cx="576064" cy="1651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3CCDF105-D2B4-E980-5E8E-F0F323CB3748}"/>
                      </a:ext>
                    </a:extLst>
                  </p:cNvPr>
                  <p:cNvGrpSpPr/>
                  <p:nvPr/>
                </p:nvGrpSpPr>
                <p:grpSpPr>
                  <a:xfrm>
                    <a:off x="6176053" y="3861048"/>
                    <a:ext cx="1492292" cy="1442477"/>
                    <a:chOff x="3151717" y="3645024"/>
                    <a:chExt cx="1492292" cy="1442477"/>
                  </a:xfrm>
                </p:grpSpPr>
                <p:cxnSp>
                  <p:nvCxnSpPr>
                    <p:cNvPr id="35" name="Straight Arrow Connector 34">
                      <a:extLst>
                        <a:ext uri="{FF2B5EF4-FFF2-40B4-BE49-F238E27FC236}">
                          <a16:creationId xmlns:a16="http://schemas.microsoft.com/office/drawing/2014/main" id="{8FAB4860-6E09-633F-70BE-FC6E0C2208C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203848" y="3645024"/>
                      <a:ext cx="1440160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Arrow Connector 35">
                      <a:extLst>
                        <a:ext uri="{FF2B5EF4-FFF2-40B4-BE49-F238E27FC236}">
                          <a16:creationId xmlns:a16="http://schemas.microsoft.com/office/drawing/2014/main" id="{C699D6D0-5C21-5E83-5051-ECA25B476BE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644008" y="3708648"/>
                      <a:ext cx="1" cy="1366212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Straight Arrow Connector 36">
                      <a:extLst>
                        <a:ext uri="{FF2B5EF4-FFF2-40B4-BE49-F238E27FC236}">
                          <a16:creationId xmlns:a16="http://schemas.microsoft.com/office/drawing/2014/main" id="{4B5AFDD7-6B92-4460-F2A6-14DD9883556F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4146036" y="5081504"/>
                      <a:ext cx="497973" cy="5997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Arrow Connector 37">
                      <a:extLst>
                        <a:ext uri="{FF2B5EF4-FFF2-40B4-BE49-F238E27FC236}">
                          <a16:creationId xmlns:a16="http://schemas.microsoft.com/office/drawing/2014/main" id="{28EFEBD5-FC57-3C9F-49F7-F0DC2630BD3F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3783252" y="4349402"/>
                      <a:ext cx="377041" cy="8543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Arrow Connector 38">
                      <a:extLst>
                        <a:ext uri="{FF2B5EF4-FFF2-40B4-BE49-F238E27FC236}">
                          <a16:creationId xmlns:a16="http://schemas.microsoft.com/office/drawing/2014/main" id="{3E957059-1F3D-F3D8-DA3C-BD8CBE7D38F1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160292" y="4357945"/>
                      <a:ext cx="0" cy="723558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Arrow Connector 39">
                      <a:extLst>
                        <a:ext uri="{FF2B5EF4-FFF2-40B4-BE49-F238E27FC236}">
                          <a16:creationId xmlns:a16="http://schemas.microsoft.com/office/drawing/2014/main" id="{6D3450C7-EC07-46F9-A109-DCE28C2741F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808262" y="4357945"/>
                      <a:ext cx="0" cy="669488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Arrow Connector 40">
                      <a:extLst>
                        <a:ext uri="{FF2B5EF4-FFF2-40B4-BE49-F238E27FC236}">
                          <a16:creationId xmlns:a16="http://schemas.microsoft.com/office/drawing/2014/main" id="{C0825731-FF7B-32A1-7FC8-6588E7E0A66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151717" y="5067236"/>
                      <a:ext cx="660902" cy="20265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prstDash val="dash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5CBBB107-E96A-C5FB-4234-1BDF708E476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316414" y="4555316"/>
                    <a:ext cx="2" cy="715518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009D4F35-D5E3-7E88-784D-C7F234A051F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688222" y="5284559"/>
                    <a:ext cx="628192" cy="1896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291FB6C-460E-75ED-EA14-1612DF9D2204}"/>
                    </a:ext>
                  </a:extLst>
                </p:cNvPr>
                <p:cNvSpPr txBox="1"/>
                <p:nvPr/>
              </p:nvSpPr>
              <p:spPr>
                <a:xfrm>
                  <a:off x="-1143644" y="3148083"/>
                  <a:ext cx="1066864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endPara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F7ADCFB-3A4D-1095-FB46-EEDF7BB28502}"/>
                </a:ext>
              </a:extLst>
            </p:cNvPr>
            <p:cNvGrpSpPr/>
            <p:nvPr/>
          </p:nvGrpSpPr>
          <p:grpSpPr>
            <a:xfrm>
              <a:off x="1752600" y="4417488"/>
              <a:ext cx="6790651" cy="542047"/>
              <a:chOff x="1752600" y="4417488"/>
              <a:chExt cx="6790651" cy="542047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FB9953B-0C24-5C7D-4FAD-3BDBA2FECE14}"/>
                  </a:ext>
                </a:extLst>
              </p:cNvPr>
              <p:cNvSpPr txBox="1"/>
              <p:nvPr/>
            </p:nvSpPr>
            <p:spPr>
              <a:xfrm>
                <a:off x="1752600" y="4436315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5B537FF-B383-7B2B-2A8A-ABDE59365724}"/>
                  </a:ext>
                </a:extLst>
              </p:cNvPr>
              <p:cNvSpPr txBox="1"/>
              <p:nvPr/>
            </p:nvSpPr>
            <p:spPr>
              <a:xfrm>
                <a:off x="3283321" y="4417488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42A0825-EDFC-C9D4-852E-35D90D62ACD6}"/>
                  </a:ext>
                </a:extLst>
              </p:cNvPr>
              <p:cNvSpPr txBox="1"/>
              <p:nvPr/>
            </p:nvSpPr>
            <p:spPr>
              <a:xfrm>
                <a:off x="4809433" y="4426487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92C9D53-A8E4-3D6B-CC73-7B6C633633FD}"/>
                  </a:ext>
                </a:extLst>
              </p:cNvPr>
              <p:cNvSpPr txBox="1"/>
              <p:nvPr/>
            </p:nvSpPr>
            <p:spPr>
              <a:xfrm>
                <a:off x="6387300" y="4435002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71E8681-87B1-A2F3-0C6D-6FB6D75CB084}"/>
                  </a:ext>
                </a:extLst>
              </p:cNvPr>
              <p:cNvSpPr txBox="1"/>
              <p:nvPr/>
            </p:nvSpPr>
            <p:spPr>
              <a:xfrm>
                <a:off x="7924430" y="4426487"/>
                <a:ext cx="618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38653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BC15B7-A8A1-40B1-B1E7-1ACF7A4A0D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F3AA469-4324-45EB-B522-51EC23A8161D}"/>
              </a:ext>
            </a:extLst>
          </p:cNvPr>
          <p:cNvSpPr txBox="1">
            <a:spLocks/>
          </p:cNvSpPr>
          <p:nvPr/>
        </p:nvSpPr>
        <p:spPr>
          <a:xfrm>
            <a:off x="457200" y="75842"/>
            <a:ext cx="8226854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Inductive adder</a:t>
            </a:r>
            <a:endParaRPr lang="en-GB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36DD67-9F02-4584-B205-64BE8AA4485D}"/>
              </a:ext>
            </a:extLst>
          </p:cNvPr>
          <p:cNvSpPr txBox="1"/>
          <p:nvPr/>
        </p:nvSpPr>
        <p:spPr>
          <a:xfrm>
            <a:off x="179001" y="715622"/>
            <a:ext cx="537867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7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17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A08C017-9252-4B24-B449-42D1532E59FD}"/>
              </a:ext>
            </a:extLst>
          </p:cNvPr>
          <p:cNvGrpSpPr/>
          <p:nvPr/>
        </p:nvGrpSpPr>
        <p:grpSpPr>
          <a:xfrm>
            <a:off x="7073094" y="363491"/>
            <a:ext cx="1192795" cy="1578705"/>
            <a:chOff x="1122874" y="17342427"/>
            <a:chExt cx="4046731" cy="5355990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6E736AA-D0FF-4C48-9A1C-6CBD1E9A95D1}"/>
                </a:ext>
              </a:extLst>
            </p:cNvPr>
            <p:cNvGrpSpPr/>
            <p:nvPr/>
          </p:nvGrpSpPr>
          <p:grpSpPr>
            <a:xfrm>
              <a:off x="1325480" y="17744281"/>
              <a:ext cx="3615563" cy="1002575"/>
              <a:chOff x="7491299" y="18464992"/>
              <a:chExt cx="8163513" cy="2263696"/>
            </a:xfrm>
          </p:grpSpPr>
          <p:sp>
            <p:nvSpPr>
              <p:cNvPr id="135" name="Arc 134">
                <a:extLst>
                  <a:ext uri="{FF2B5EF4-FFF2-40B4-BE49-F238E27FC236}">
                    <a16:creationId xmlns:a16="http://schemas.microsoft.com/office/drawing/2014/main" id="{09127ECA-4ACB-466D-AB8B-D2E42735E6A2}"/>
                  </a:ext>
                </a:extLst>
              </p:cNvPr>
              <p:cNvSpPr/>
              <p:nvPr/>
            </p:nvSpPr>
            <p:spPr>
              <a:xfrm>
                <a:off x="7491299" y="18756554"/>
                <a:ext cx="8163513" cy="1972134"/>
              </a:xfrm>
              <a:prstGeom prst="arc">
                <a:avLst>
                  <a:gd name="adj1" fmla="val 20464770"/>
                  <a:gd name="adj2" fmla="val 915157"/>
                </a:avLst>
              </a:prstGeom>
              <a:solidFill>
                <a:srgbClr val="00B050"/>
              </a:solidFill>
              <a:ln w="9525"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1635018C-6C81-4651-AB3F-7583F135E6E7}"/>
                  </a:ext>
                </a:extLst>
              </p:cNvPr>
              <p:cNvGrpSpPr/>
              <p:nvPr/>
            </p:nvGrpSpPr>
            <p:grpSpPr>
              <a:xfrm>
                <a:off x="7491299" y="18464992"/>
                <a:ext cx="8163513" cy="2102141"/>
                <a:chOff x="2969335" y="1113588"/>
                <a:chExt cx="3286125" cy="846192"/>
              </a:xfrm>
            </p:grpSpPr>
            <p:grpSp>
              <p:nvGrpSpPr>
                <p:cNvPr id="139" name="Group 138">
                  <a:extLst>
                    <a:ext uri="{FF2B5EF4-FFF2-40B4-BE49-F238E27FC236}">
                      <a16:creationId xmlns:a16="http://schemas.microsoft.com/office/drawing/2014/main" id="{646CB5AA-5B94-47DD-8D3E-39BA8FB962E0}"/>
                    </a:ext>
                  </a:extLst>
                </p:cNvPr>
                <p:cNvGrpSpPr/>
                <p:nvPr/>
              </p:nvGrpSpPr>
              <p:grpSpPr>
                <a:xfrm>
                  <a:off x="2969335" y="1113588"/>
                  <a:ext cx="3286125" cy="846192"/>
                  <a:chOff x="2969335" y="1738428"/>
                  <a:chExt cx="3286125" cy="846192"/>
                </a:xfrm>
              </p:grpSpPr>
              <p:sp>
                <p:nvSpPr>
                  <p:cNvPr id="142" name="Arc 141">
                    <a:extLst>
                      <a:ext uri="{FF2B5EF4-FFF2-40B4-BE49-F238E27FC236}">
                        <a16:creationId xmlns:a16="http://schemas.microsoft.com/office/drawing/2014/main" id="{8BD7E7E8-AE5D-4C45-86DF-64C4E447DEDA}"/>
                      </a:ext>
                    </a:extLst>
                  </p:cNvPr>
                  <p:cNvSpPr/>
                  <p:nvPr/>
                </p:nvSpPr>
                <p:spPr>
                  <a:xfrm>
                    <a:off x="2969335" y="1790761"/>
                    <a:ext cx="3286125" cy="793859"/>
                  </a:xfrm>
                  <a:prstGeom prst="arc">
                    <a:avLst>
                      <a:gd name="adj1" fmla="val 10780634"/>
                      <a:gd name="adj2" fmla="val 11725880"/>
                    </a:avLst>
                  </a:prstGeom>
                  <a:solidFill>
                    <a:srgbClr val="00B050"/>
                  </a:solidFill>
                  <a:ln w="9525"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200"/>
                  </a:p>
                </p:txBody>
              </p:sp>
              <p:grpSp>
                <p:nvGrpSpPr>
                  <p:cNvPr id="143" name="Group 142">
                    <a:extLst>
                      <a:ext uri="{FF2B5EF4-FFF2-40B4-BE49-F238E27FC236}">
                        <a16:creationId xmlns:a16="http://schemas.microsoft.com/office/drawing/2014/main" id="{8E7231E5-7C9C-4FDA-933A-AF46ED9A41F6}"/>
                      </a:ext>
                    </a:extLst>
                  </p:cNvPr>
                  <p:cNvGrpSpPr/>
                  <p:nvPr/>
                </p:nvGrpSpPr>
                <p:grpSpPr>
                  <a:xfrm>
                    <a:off x="2969335" y="1738428"/>
                    <a:ext cx="2590323" cy="720566"/>
                    <a:chOff x="2969335" y="1738428"/>
                    <a:chExt cx="2590323" cy="720566"/>
                  </a:xfrm>
                </p:grpSpPr>
                <p:sp>
                  <p:nvSpPr>
                    <p:cNvPr id="144" name="Flowchart: Magnetic Disk 143">
                      <a:extLst>
                        <a:ext uri="{FF2B5EF4-FFF2-40B4-BE49-F238E27FC236}">
                          <a16:creationId xmlns:a16="http://schemas.microsoft.com/office/drawing/2014/main" id="{91794C3A-FDBC-4ECF-9024-1D3EE0462F8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532738" y="1738428"/>
                      <a:ext cx="2026920" cy="701040"/>
                    </a:xfrm>
                    <a:prstGeom prst="flowChartMagneticDisk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accent1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45" name="Rectangle 144">
                      <a:extLst>
                        <a:ext uri="{FF2B5EF4-FFF2-40B4-BE49-F238E27FC236}">
                          <a16:creationId xmlns:a16="http://schemas.microsoft.com/office/drawing/2014/main" id="{BED19B9D-888F-418E-92BA-473E9831F3B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529482" y="1858616"/>
                      <a:ext cx="1513920" cy="60037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46" name="Rectangle 145">
                      <a:extLst>
                        <a:ext uri="{FF2B5EF4-FFF2-40B4-BE49-F238E27FC236}">
                          <a16:creationId xmlns:a16="http://schemas.microsoft.com/office/drawing/2014/main" id="{C38F6352-1B21-4862-B0D8-28267D6B901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017209" y="1910513"/>
                      <a:ext cx="208648" cy="52709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47" name="Rectangle 146">
                      <a:extLst>
                        <a:ext uri="{FF2B5EF4-FFF2-40B4-BE49-F238E27FC236}">
                          <a16:creationId xmlns:a16="http://schemas.microsoft.com/office/drawing/2014/main" id="{E2024539-0CE3-4AA0-8891-587A4502B87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532739" y="1862967"/>
                      <a:ext cx="412671" cy="412671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48" name="Parallelogram 147">
                      <a:extLst>
                        <a:ext uri="{FF2B5EF4-FFF2-40B4-BE49-F238E27FC236}">
                          <a16:creationId xmlns:a16="http://schemas.microsoft.com/office/drawing/2014/main" id="{B1DF0DB7-FCF8-41DF-8E2A-F67A831ED42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3168" y="2046297"/>
                      <a:ext cx="516731" cy="208647"/>
                    </a:xfrm>
                    <a:prstGeom prst="parallelogram">
                      <a:avLst>
                        <a:gd name="adj" fmla="val 24848"/>
                      </a:avLst>
                    </a:prstGeom>
                    <a:noFill/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49" name="Parallelogram 148">
                      <a:extLst>
                        <a:ext uri="{FF2B5EF4-FFF2-40B4-BE49-F238E27FC236}">
                          <a16:creationId xmlns:a16="http://schemas.microsoft.com/office/drawing/2014/main" id="{523BB568-08F6-414D-934F-931B6F2391C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900965" y="2072795"/>
                      <a:ext cx="440978" cy="156102"/>
                    </a:xfrm>
                    <a:prstGeom prst="parallelogram">
                      <a:avLst>
                        <a:gd name="adj" fmla="val 24848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50" name="Rectangle 149">
                      <a:extLst>
                        <a:ext uri="{FF2B5EF4-FFF2-40B4-BE49-F238E27FC236}">
                          <a16:creationId xmlns:a16="http://schemas.microsoft.com/office/drawing/2014/main" id="{9E244BD6-1D82-42BB-9C87-750B00BD563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566103" y="1896767"/>
                      <a:ext cx="345069" cy="345069"/>
                    </a:xfrm>
                    <a:prstGeom prst="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151" name="Rectangle 150">
                      <a:extLst>
                        <a:ext uri="{FF2B5EF4-FFF2-40B4-BE49-F238E27FC236}">
                          <a16:creationId xmlns:a16="http://schemas.microsoft.com/office/drawing/2014/main" id="{DFF9D27E-AA30-45AB-BB08-64D8554EB2E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969335" y="2192452"/>
                      <a:ext cx="596769" cy="45719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52" name="Arc 151">
                      <a:extLst>
                        <a:ext uri="{FF2B5EF4-FFF2-40B4-BE49-F238E27FC236}">
                          <a16:creationId xmlns:a16="http://schemas.microsoft.com/office/drawing/2014/main" id="{EABDF590-158B-45D6-8E69-27278BD399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4535" y="2219591"/>
                      <a:ext cx="1202452" cy="113592"/>
                    </a:xfrm>
                    <a:prstGeom prst="arc">
                      <a:avLst>
                        <a:gd name="adj1" fmla="val 10811029"/>
                        <a:gd name="adj2" fmla="val 21346091"/>
                      </a:avLst>
                    </a:prstGeom>
                    <a:ln w="9525"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53" name="Arc 152">
                      <a:extLst>
                        <a:ext uri="{FF2B5EF4-FFF2-40B4-BE49-F238E27FC236}">
                          <a16:creationId xmlns:a16="http://schemas.microsoft.com/office/drawing/2014/main" id="{A4F448F8-7F1E-4C5F-95BD-8D652682E4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4535" y="1799461"/>
                      <a:ext cx="1202452" cy="114555"/>
                    </a:xfrm>
                    <a:prstGeom prst="arc">
                      <a:avLst>
                        <a:gd name="adj1" fmla="val 10786936"/>
                        <a:gd name="adj2" fmla="val 250487"/>
                      </a:avLst>
                    </a:prstGeom>
                    <a:ln w="9525"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</p:grpSp>
            </p:grpSp>
            <p:sp>
              <p:nvSpPr>
                <p:cNvPr id="140" name="Cube 139">
                  <a:extLst>
                    <a:ext uri="{FF2B5EF4-FFF2-40B4-BE49-F238E27FC236}">
                      <a16:creationId xmlns:a16="http://schemas.microsoft.com/office/drawing/2014/main" id="{8B875F2D-DFFC-4B66-BB6A-8C92F920932E}"/>
                    </a:ext>
                  </a:extLst>
                </p:cNvPr>
                <p:cNvSpPr/>
                <p:nvPr/>
              </p:nvSpPr>
              <p:spPr>
                <a:xfrm>
                  <a:off x="3235466" y="1426981"/>
                  <a:ext cx="196850" cy="122239"/>
                </a:xfrm>
                <a:prstGeom prst="cub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141" name="Cube 140">
                  <a:extLst>
                    <a:ext uri="{FF2B5EF4-FFF2-40B4-BE49-F238E27FC236}">
                      <a16:creationId xmlns:a16="http://schemas.microsoft.com/office/drawing/2014/main" id="{5A84564A-24A6-4AE0-A253-75D81A4279E9}"/>
                    </a:ext>
                  </a:extLst>
                </p:cNvPr>
                <p:cNvSpPr/>
                <p:nvPr/>
              </p:nvSpPr>
              <p:spPr>
                <a:xfrm>
                  <a:off x="3033746" y="1495425"/>
                  <a:ext cx="135302" cy="53795"/>
                </a:xfrm>
                <a:prstGeom prst="cub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200"/>
                </a:p>
              </p:txBody>
            </p:sp>
          </p:grpSp>
          <p:sp>
            <p:nvSpPr>
              <p:cNvPr id="137" name="Cube 136">
                <a:extLst>
                  <a:ext uri="{FF2B5EF4-FFF2-40B4-BE49-F238E27FC236}">
                    <a16:creationId xmlns:a16="http://schemas.microsoft.com/office/drawing/2014/main" id="{477719A5-22BF-47E4-9DD1-6A1C7EAA143E}"/>
                  </a:ext>
                </a:extLst>
              </p:cNvPr>
              <p:cNvSpPr/>
              <p:nvPr/>
            </p:nvSpPr>
            <p:spPr>
              <a:xfrm flipH="1">
                <a:off x="14460562" y="19441058"/>
                <a:ext cx="489022" cy="303671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38" name="Cube 137">
                <a:extLst>
                  <a:ext uri="{FF2B5EF4-FFF2-40B4-BE49-F238E27FC236}">
                    <a16:creationId xmlns:a16="http://schemas.microsoft.com/office/drawing/2014/main" id="{C17A0F4D-6391-4458-9C94-2698F35C8CA0}"/>
                  </a:ext>
                </a:extLst>
              </p:cNvPr>
              <p:cNvSpPr/>
              <p:nvPr/>
            </p:nvSpPr>
            <p:spPr>
              <a:xfrm flipH="1">
                <a:off x="15132812" y="19611089"/>
                <a:ext cx="336122" cy="133640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</p:grpSp>
        <p:sp>
          <p:nvSpPr>
            <p:cNvPr id="61" name="Can 97">
              <a:extLst>
                <a:ext uri="{FF2B5EF4-FFF2-40B4-BE49-F238E27FC236}">
                  <a16:creationId xmlns:a16="http://schemas.microsoft.com/office/drawing/2014/main" id="{A24809C1-37F1-4088-B3E6-1615E5AE232F}"/>
                </a:ext>
              </a:extLst>
            </p:cNvPr>
            <p:cNvSpPr/>
            <p:nvPr/>
          </p:nvSpPr>
          <p:spPr>
            <a:xfrm>
              <a:off x="2848930" y="22145366"/>
              <a:ext cx="485154" cy="553051"/>
            </a:xfrm>
            <a:prstGeom prst="can">
              <a:avLst>
                <a:gd name="adj" fmla="val 4425"/>
              </a:avLst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00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8E4601A8-4A3F-40EB-9B7A-63B22F59B6D2}"/>
                </a:ext>
              </a:extLst>
            </p:cNvPr>
            <p:cNvGrpSpPr/>
            <p:nvPr/>
          </p:nvGrpSpPr>
          <p:grpSpPr>
            <a:xfrm>
              <a:off x="1318909" y="21448181"/>
              <a:ext cx="3622134" cy="992610"/>
              <a:chOff x="2925574" y="2508835"/>
              <a:chExt cx="3286125" cy="920800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1A418C44-F14A-4B36-8451-01811C8C3DE1}"/>
                  </a:ext>
                </a:extLst>
              </p:cNvPr>
              <p:cNvGrpSpPr/>
              <p:nvPr/>
            </p:nvGrpSpPr>
            <p:grpSpPr>
              <a:xfrm>
                <a:off x="2925574" y="2508835"/>
                <a:ext cx="3286125" cy="920800"/>
                <a:chOff x="2969335" y="3058085"/>
                <a:chExt cx="3286125" cy="920800"/>
              </a:xfrm>
            </p:grpSpPr>
            <p:sp>
              <p:nvSpPr>
                <p:cNvPr id="130" name="Arc 129">
                  <a:extLst>
                    <a:ext uri="{FF2B5EF4-FFF2-40B4-BE49-F238E27FC236}">
                      <a16:creationId xmlns:a16="http://schemas.microsoft.com/office/drawing/2014/main" id="{A33626C9-363C-4F78-A61A-B8490CB665AF}"/>
                    </a:ext>
                  </a:extLst>
                </p:cNvPr>
                <p:cNvSpPr/>
                <p:nvPr/>
              </p:nvSpPr>
              <p:spPr>
                <a:xfrm>
                  <a:off x="2969335" y="3185026"/>
                  <a:ext cx="3286125" cy="793859"/>
                </a:xfrm>
                <a:prstGeom prst="arc">
                  <a:avLst>
                    <a:gd name="adj1" fmla="val 20464770"/>
                    <a:gd name="adj2" fmla="val 11731798"/>
                  </a:avLst>
                </a:prstGeom>
                <a:solidFill>
                  <a:srgbClr val="92D050"/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131" name="Arc 130">
                  <a:extLst>
                    <a:ext uri="{FF2B5EF4-FFF2-40B4-BE49-F238E27FC236}">
                      <a16:creationId xmlns:a16="http://schemas.microsoft.com/office/drawing/2014/main" id="{846EF2C1-B36F-46AE-A74B-8450E7DACE61}"/>
                    </a:ext>
                  </a:extLst>
                </p:cNvPr>
                <p:cNvSpPr/>
                <p:nvPr/>
              </p:nvSpPr>
              <p:spPr>
                <a:xfrm>
                  <a:off x="2969335" y="3145793"/>
                  <a:ext cx="3286125" cy="793859"/>
                </a:xfrm>
                <a:prstGeom prst="arc">
                  <a:avLst>
                    <a:gd name="adj1" fmla="val 20464770"/>
                    <a:gd name="adj2" fmla="val 11824220"/>
                  </a:avLst>
                </a:prstGeom>
                <a:solidFill>
                  <a:srgbClr val="00B050"/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200"/>
                </a:p>
              </p:txBody>
            </p:sp>
            <p:grpSp>
              <p:nvGrpSpPr>
                <p:cNvPr id="132" name="Group 131">
                  <a:extLst>
                    <a:ext uri="{FF2B5EF4-FFF2-40B4-BE49-F238E27FC236}">
                      <a16:creationId xmlns:a16="http://schemas.microsoft.com/office/drawing/2014/main" id="{CE28DC60-4AAD-42A8-BE5F-B8437C3774A8}"/>
                    </a:ext>
                  </a:extLst>
                </p:cNvPr>
                <p:cNvGrpSpPr/>
                <p:nvPr/>
              </p:nvGrpSpPr>
              <p:grpSpPr>
                <a:xfrm>
                  <a:off x="3597309" y="3058085"/>
                  <a:ext cx="2030176" cy="542648"/>
                  <a:chOff x="3531110" y="3006821"/>
                  <a:chExt cx="2030176" cy="588175"/>
                </a:xfrm>
              </p:grpSpPr>
              <p:sp>
                <p:nvSpPr>
                  <p:cNvPr id="133" name="Can 189">
                    <a:extLst>
                      <a:ext uri="{FF2B5EF4-FFF2-40B4-BE49-F238E27FC236}">
                        <a16:creationId xmlns:a16="http://schemas.microsoft.com/office/drawing/2014/main" id="{F1421DD2-83B9-4963-874F-B980365FBB17}"/>
                      </a:ext>
                    </a:extLst>
                  </p:cNvPr>
                  <p:cNvSpPr/>
                  <p:nvPr/>
                </p:nvSpPr>
                <p:spPr>
                  <a:xfrm>
                    <a:off x="3531110" y="3006821"/>
                    <a:ext cx="2030176" cy="588175"/>
                  </a:xfrm>
                  <a:prstGeom prst="can">
                    <a:avLst>
                      <a:gd name="adj" fmla="val 44149"/>
                    </a:avLst>
                  </a:prstGeom>
                  <a:solidFill>
                    <a:schemeClr val="bg1"/>
                  </a:solidFill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200"/>
                  </a:p>
                </p:txBody>
              </p:sp>
              <p:sp>
                <p:nvSpPr>
                  <p:cNvPr id="134" name="Oval 133">
                    <a:extLst>
                      <a:ext uri="{FF2B5EF4-FFF2-40B4-BE49-F238E27FC236}">
                        <a16:creationId xmlns:a16="http://schemas.microsoft.com/office/drawing/2014/main" id="{1BD5F2C7-1F01-491D-B5E6-709535CDF9BF}"/>
                      </a:ext>
                    </a:extLst>
                  </p:cNvPr>
                  <p:cNvSpPr/>
                  <p:nvPr/>
                </p:nvSpPr>
                <p:spPr>
                  <a:xfrm>
                    <a:off x="3951236" y="3084799"/>
                    <a:ext cx="1202452" cy="113955"/>
                  </a:xfrm>
                  <a:prstGeom prst="ellipse">
                    <a:avLst/>
                  </a:prstGeom>
                  <a:noFill/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200"/>
                  </a:p>
                </p:txBody>
              </p:sp>
            </p:grpSp>
          </p:grpSp>
          <p:sp>
            <p:nvSpPr>
              <p:cNvPr id="120" name="Cube 119">
                <a:extLst>
                  <a:ext uri="{FF2B5EF4-FFF2-40B4-BE49-F238E27FC236}">
                    <a16:creationId xmlns:a16="http://schemas.microsoft.com/office/drawing/2014/main" id="{33B15818-B717-45B1-8814-BE95962E7D7C}"/>
                  </a:ext>
                </a:extLst>
              </p:cNvPr>
              <p:cNvSpPr/>
              <p:nvPr/>
            </p:nvSpPr>
            <p:spPr>
              <a:xfrm>
                <a:off x="3177991" y="288187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21" name="Cube 120">
                <a:extLst>
                  <a:ext uri="{FF2B5EF4-FFF2-40B4-BE49-F238E27FC236}">
                    <a16:creationId xmlns:a16="http://schemas.microsoft.com/office/drawing/2014/main" id="{B587D548-CC75-4C59-9CEB-F91EC74A6B74}"/>
                  </a:ext>
                </a:extLst>
              </p:cNvPr>
              <p:cNvSpPr/>
              <p:nvPr/>
            </p:nvSpPr>
            <p:spPr>
              <a:xfrm>
                <a:off x="2976271" y="295031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22" name="Cube 121">
                <a:extLst>
                  <a:ext uri="{FF2B5EF4-FFF2-40B4-BE49-F238E27FC236}">
                    <a16:creationId xmlns:a16="http://schemas.microsoft.com/office/drawing/2014/main" id="{584D8A1C-3469-4BCA-8838-B6D0BB6A992D}"/>
                  </a:ext>
                </a:extLst>
              </p:cNvPr>
              <p:cNvSpPr/>
              <p:nvPr/>
            </p:nvSpPr>
            <p:spPr>
              <a:xfrm>
                <a:off x="3643267" y="3078071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23" name="Cube 122">
                <a:extLst>
                  <a:ext uri="{FF2B5EF4-FFF2-40B4-BE49-F238E27FC236}">
                    <a16:creationId xmlns:a16="http://schemas.microsoft.com/office/drawing/2014/main" id="{31367A8D-3226-42D8-8642-6EC06E57DBA5}"/>
                  </a:ext>
                </a:extLst>
              </p:cNvPr>
              <p:cNvSpPr/>
              <p:nvPr/>
            </p:nvSpPr>
            <p:spPr>
              <a:xfrm>
                <a:off x="4286442" y="3123425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24" name="Cube 123">
                <a:extLst>
                  <a:ext uri="{FF2B5EF4-FFF2-40B4-BE49-F238E27FC236}">
                    <a16:creationId xmlns:a16="http://schemas.microsoft.com/office/drawing/2014/main" id="{BC22461D-B1C5-44A0-B24B-4A4CBDF5141E}"/>
                  </a:ext>
                </a:extLst>
              </p:cNvPr>
              <p:cNvSpPr/>
              <p:nvPr/>
            </p:nvSpPr>
            <p:spPr>
              <a:xfrm flipH="1">
                <a:off x="5101080" y="310035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25" name="Cube 124">
                <a:extLst>
                  <a:ext uri="{FF2B5EF4-FFF2-40B4-BE49-F238E27FC236}">
                    <a16:creationId xmlns:a16="http://schemas.microsoft.com/office/drawing/2014/main" id="{E73596FD-825F-4D2F-925C-5DF6D0F857DE}"/>
                  </a:ext>
                </a:extLst>
              </p:cNvPr>
              <p:cNvSpPr/>
              <p:nvPr/>
            </p:nvSpPr>
            <p:spPr>
              <a:xfrm flipH="1">
                <a:off x="5725761" y="284985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26" name="Cube 125">
                <a:extLst>
                  <a:ext uri="{FF2B5EF4-FFF2-40B4-BE49-F238E27FC236}">
                    <a16:creationId xmlns:a16="http://schemas.microsoft.com/office/drawing/2014/main" id="{AED1A7E9-7A0B-4A0C-AD36-BDDD933E3E05}"/>
                  </a:ext>
                </a:extLst>
              </p:cNvPr>
              <p:cNvSpPr/>
              <p:nvPr/>
            </p:nvSpPr>
            <p:spPr>
              <a:xfrm>
                <a:off x="4317216" y="329408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27" name="Cube 126">
                <a:extLst>
                  <a:ext uri="{FF2B5EF4-FFF2-40B4-BE49-F238E27FC236}">
                    <a16:creationId xmlns:a16="http://schemas.microsoft.com/office/drawing/2014/main" id="{4EF8D192-8FBF-4BA3-8A17-BBA11A626C9F}"/>
                  </a:ext>
                </a:extLst>
              </p:cNvPr>
              <p:cNvSpPr/>
              <p:nvPr/>
            </p:nvSpPr>
            <p:spPr>
              <a:xfrm flipH="1">
                <a:off x="5261848" y="3254102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28" name="Cube 127">
                <a:extLst>
                  <a:ext uri="{FF2B5EF4-FFF2-40B4-BE49-F238E27FC236}">
                    <a16:creationId xmlns:a16="http://schemas.microsoft.com/office/drawing/2014/main" id="{657E48A6-B2F4-48C0-8A32-F766D8082C90}"/>
                  </a:ext>
                </a:extLst>
              </p:cNvPr>
              <p:cNvSpPr/>
              <p:nvPr/>
            </p:nvSpPr>
            <p:spPr>
              <a:xfrm flipH="1">
                <a:off x="5996367" y="291829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29" name="Cube 128">
                <a:extLst>
                  <a:ext uri="{FF2B5EF4-FFF2-40B4-BE49-F238E27FC236}">
                    <a16:creationId xmlns:a16="http://schemas.microsoft.com/office/drawing/2014/main" id="{23B76007-171F-4230-9A9A-18823A433E49}"/>
                  </a:ext>
                </a:extLst>
              </p:cNvPr>
              <p:cNvSpPr/>
              <p:nvPr/>
            </p:nvSpPr>
            <p:spPr>
              <a:xfrm>
                <a:off x="3518782" y="3222591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</p:grpSp>
        <p:sp>
          <p:nvSpPr>
            <p:cNvPr id="63" name="Can 100">
              <a:extLst>
                <a:ext uri="{FF2B5EF4-FFF2-40B4-BE49-F238E27FC236}">
                  <a16:creationId xmlns:a16="http://schemas.microsoft.com/office/drawing/2014/main" id="{0801BAC6-8C2B-41E4-8B8D-6E40AEDE456D}"/>
                </a:ext>
              </a:extLst>
            </p:cNvPr>
            <p:cNvSpPr/>
            <p:nvPr/>
          </p:nvSpPr>
          <p:spPr>
            <a:xfrm>
              <a:off x="2848930" y="21146065"/>
              <a:ext cx="485154" cy="492339"/>
            </a:xfrm>
            <a:prstGeom prst="can">
              <a:avLst>
                <a:gd name="adj" fmla="val 4425"/>
              </a:avLst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00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C64CCAF5-8D54-49D9-8AE4-D65EDD54A5A2}"/>
                </a:ext>
              </a:extLst>
            </p:cNvPr>
            <p:cNvGrpSpPr/>
            <p:nvPr/>
          </p:nvGrpSpPr>
          <p:grpSpPr>
            <a:xfrm>
              <a:off x="1328052" y="20497864"/>
              <a:ext cx="3542396" cy="992610"/>
              <a:chOff x="2925574" y="2508835"/>
              <a:chExt cx="3286125" cy="920800"/>
            </a:xfrm>
          </p:grpSpPr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673D6BC4-6FC9-4E30-AD15-D3CF60DFDE87}"/>
                  </a:ext>
                </a:extLst>
              </p:cNvPr>
              <p:cNvGrpSpPr/>
              <p:nvPr/>
            </p:nvGrpSpPr>
            <p:grpSpPr>
              <a:xfrm>
                <a:off x="2925574" y="2508835"/>
                <a:ext cx="3286125" cy="920800"/>
                <a:chOff x="2969335" y="3058085"/>
                <a:chExt cx="3286125" cy="920800"/>
              </a:xfrm>
            </p:grpSpPr>
            <p:sp>
              <p:nvSpPr>
                <p:cNvPr id="114" name="Arc 113">
                  <a:extLst>
                    <a:ext uri="{FF2B5EF4-FFF2-40B4-BE49-F238E27FC236}">
                      <a16:creationId xmlns:a16="http://schemas.microsoft.com/office/drawing/2014/main" id="{61117F67-21FC-45AF-8C26-3236329CE852}"/>
                    </a:ext>
                  </a:extLst>
                </p:cNvPr>
                <p:cNvSpPr/>
                <p:nvPr/>
              </p:nvSpPr>
              <p:spPr>
                <a:xfrm>
                  <a:off x="2969335" y="3185026"/>
                  <a:ext cx="3286125" cy="793859"/>
                </a:xfrm>
                <a:prstGeom prst="arc">
                  <a:avLst>
                    <a:gd name="adj1" fmla="val 20464770"/>
                    <a:gd name="adj2" fmla="val 11731798"/>
                  </a:avLst>
                </a:prstGeom>
                <a:solidFill>
                  <a:srgbClr val="92D050"/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115" name="Arc 114">
                  <a:extLst>
                    <a:ext uri="{FF2B5EF4-FFF2-40B4-BE49-F238E27FC236}">
                      <a16:creationId xmlns:a16="http://schemas.microsoft.com/office/drawing/2014/main" id="{9EEDACE2-DA43-4030-9CA0-10DAB9862E26}"/>
                    </a:ext>
                  </a:extLst>
                </p:cNvPr>
                <p:cNvSpPr/>
                <p:nvPr/>
              </p:nvSpPr>
              <p:spPr>
                <a:xfrm>
                  <a:off x="2969335" y="3145793"/>
                  <a:ext cx="3286125" cy="793859"/>
                </a:xfrm>
                <a:prstGeom prst="arc">
                  <a:avLst>
                    <a:gd name="adj1" fmla="val 20464770"/>
                    <a:gd name="adj2" fmla="val 11824220"/>
                  </a:avLst>
                </a:prstGeom>
                <a:solidFill>
                  <a:srgbClr val="00B050"/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200"/>
                </a:p>
              </p:txBody>
            </p:sp>
            <p:grpSp>
              <p:nvGrpSpPr>
                <p:cNvPr id="116" name="Group 115">
                  <a:extLst>
                    <a:ext uri="{FF2B5EF4-FFF2-40B4-BE49-F238E27FC236}">
                      <a16:creationId xmlns:a16="http://schemas.microsoft.com/office/drawing/2014/main" id="{3388049B-97D8-4C3B-970B-65C84AF83099}"/>
                    </a:ext>
                  </a:extLst>
                </p:cNvPr>
                <p:cNvGrpSpPr/>
                <p:nvPr/>
              </p:nvGrpSpPr>
              <p:grpSpPr>
                <a:xfrm>
                  <a:off x="3597309" y="3058085"/>
                  <a:ext cx="2030176" cy="542648"/>
                  <a:chOff x="3531110" y="3006821"/>
                  <a:chExt cx="2030176" cy="588175"/>
                </a:xfrm>
              </p:grpSpPr>
              <p:sp>
                <p:nvSpPr>
                  <p:cNvPr id="117" name="Can 173">
                    <a:extLst>
                      <a:ext uri="{FF2B5EF4-FFF2-40B4-BE49-F238E27FC236}">
                        <a16:creationId xmlns:a16="http://schemas.microsoft.com/office/drawing/2014/main" id="{9B15068C-C2F3-415E-9237-E83CD0B0F112}"/>
                      </a:ext>
                    </a:extLst>
                  </p:cNvPr>
                  <p:cNvSpPr/>
                  <p:nvPr/>
                </p:nvSpPr>
                <p:spPr>
                  <a:xfrm>
                    <a:off x="3531110" y="3006821"/>
                    <a:ext cx="2030176" cy="588175"/>
                  </a:xfrm>
                  <a:prstGeom prst="can">
                    <a:avLst>
                      <a:gd name="adj" fmla="val 44149"/>
                    </a:avLst>
                  </a:prstGeom>
                  <a:solidFill>
                    <a:schemeClr val="bg1"/>
                  </a:solidFill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200"/>
                  </a:p>
                </p:txBody>
              </p:sp>
              <p:sp>
                <p:nvSpPr>
                  <p:cNvPr id="118" name="Oval 117">
                    <a:extLst>
                      <a:ext uri="{FF2B5EF4-FFF2-40B4-BE49-F238E27FC236}">
                        <a16:creationId xmlns:a16="http://schemas.microsoft.com/office/drawing/2014/main" id="{5F9B92AF-DCCF-44FA-897D-643412CB43BE}"/>
                      </a:ext>
                    </a:extLst>
                  </p:cNvPr>
                  <p:cNvSpPr/>
                  <p:nvPr/>
                </p:nvSpPr>
                <p:spPr>
                  <a:xfrm>
                    <a:off x="3951236" y="3084799"/>
                    <a:ext cx="1202452" cy="113955"/>
                  </a:xfrm>
                  <a:prstGeom prst="ellipse">
                    <a:avLst/>
                  </a:prstGeom>
                  <a:noFill/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200"/>
                  </a:p>
                </p:txBody>
              </p:sp>
            </p:grpSp>
          </p:grpSp>
          <p:sp>
            <p:nvSpPr>
              <p:cNvPr id="104" name="Cube 103">
                <a:extLst>
                  <a:ext uri="{FF2B5EF4-FFF2-40B4-BE49-F238E27FC236}">
                    <a16:creationId xmlns:a16="http://schemas.microsoft.com/office/drawing/2014/main" id="{F74C7F16-2766-4FA4-AF29-FE651BC253AF}"/>
                  </a:ext>
                </a:extLst>
              </p:cNvPr>
              <p:cNvSpPr/>
              <p:nvPr/>
            </p:nvSpPr>
            <p:spPr>
              <a:xfrm>
                <a:off x="3177991" y="288187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05" name="Cube 104">
                <a:extLst>
                  <a:ext uri="{FF2B5EF4-FFF2-40B4-BE49-F238E27FC236}">
                    <a16:creationId xmlns:a16="http://schemas.microsoft.com/office/drawing/2014/main" id="{77D974A7-7EBB-441F-89A7-6E7FFEB49432}"/>
                  </a:ext>
                </a:extLst>
              </p:cNvPr>
              <p:cNvSpPr/>
              <p:nvPr/>
            </p:nvSpPr>
            <p:spPr>
              <a:xfrm>
                <a:off x="2976271" y="295031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06" name="Cube 105">
                <a:extLst>
                  <a:ext uri="{FF2B5EF4-FFF2-40B4-BE49-F238E27FC236}">
                    <a16:creationId xmlns:a16="http://schemas.microsoft.com/office/drawing/2014/main" id="{E02D4C68-421F-470C-9939-7F39FB48C196}"/>
                  </a:ext>
                </a:extLst>
              </p:cNvPr>
              <p:cNvSpPr/>
              <p:nvPr/>
            </p:nvSpPr>
            <p:spPr>
              <a:xfrm>
                <a:off x="3643267" y="3078071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07" name="Cube 106">
                <a:extLst>
                  <a:ext uri="{FF2B5EF4-FFF2-40B4-BE49-F238E27FC236}">
                    <a16:creationId xmlns:a16="http://schemas.microsoft.com/office/drawing/2014/main" id="{5DFBF8C9-51B5-4E32-9F52-DF11FB826116}"/>
                  </a:ext>
                </a:extLst>
              </p:cNvPr>
              <p:cNvSpPr/>
              <p:nvPr/>
            </p:nvSpPr>
            <p:spPr>
              <a:xfrm>
                <a:off x="4286442" y="3123425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08" name="Cube 107">
                <a:extLst>
                  <a:ext uri="{FF2B5EF4-FFF2-40B4-BE49-F238E27FC236}">
                    <a16:creationId xmlns:a16="http://schemas.microsoft.com/office/drawing/2014/main" id="{DDD0880B-12C1-4B9C-8CCE-C237231A567C}"/>
                  </a:ext>
                </a:extLst>
              </p:cNvPr>
              <p:cNvSpPr/>
              <p:nvPr/>
            </p:nvSpPr>
            <p:spPr>
              <a:xfrm flipH="1">
                <a:off x="5101080" y="310035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09" name="Cube 108">
                <a:extLst>
                  <a:ext uri="{FF2B5EF4-FFF2-40B4-BE49-F238E27FC236}">
                    <a16:creationId xmlns:a16="http://schemas.microsoft.com/office/drawing/2014/main" id="{AD38C9AA-87BA-4490-B047-2A719B07AC38}"/>
                  </a:ext>
                </a:extLst>
              </p:cNvPr>
              <p:cNvSpPr/>
              <p:nvPr/>
            </p:nvSpPr>
            <p:spPr>
              <a:xfrm flipH="1">
                <a:off x="5725761" y="284985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10" name="Cube 109">
                <a:extLst>
                  <a:ext uri="{FF2B5EF4-FFF2-40B4-BE49-F238E27FC236}">
                    <a16:creationId xmlns:a16="http://schemas.microsoft.com/office/drawing/2014/main" id="{52D6CB15-28AA-4500-BC52-175C4A191A31}"/>
                  </a:ext>
                </a:extLst>
              </p:cNvPr>
              <p:cNvSpPr/>
              <p:nvPr/>
            </p:nvSpPr>
            <p:spPr>
              <a:xfrm>
                <a:off x="4317216" y="329408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11" name="Cube 110">
                <a:extLst>
                  <a:ext uri="{FF2B5EF4-FFF2-40B4-BE49-F238E27FC236}">
                    <a16:creationId xmlns:a16="http://schemas.microsoft.com/office/drawing/2014/main" id="{AE31DCB3-013F-4273-8A5D-4697ADF4CC39}"/>
                  </a:ext>
                </a:extLst>
              </p:cNvPr>
              <p:cNvSpPr/>
              <p:nvPr/>
            </p:nvSpPr>
            <p:spPr>
              <a:xfrm flipH="1">
                <a:off x="5261848" y="3254102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12" name="Cube 111">
                <a:extLst>
                  <a:ext uri="{FF2B5EF4-FFF2-40B4-BE49-F238E27FC236}">
                    <a16:creationId xmlns:a16="http://schemas.microsoft.com/office/drawing/2014/main" id="{B3BC0389-0400-4D3E-AAA5-DDA1F3F60A2E}"/>
                  </a:ext>
                </a:extLst>
              </p:cNvPr>
              <p:cNvSpPr/>
              <p:nvPr/>
            </p:nvSpPr>
            <p:spPr>
              <a:xfrm flipH="1">
                <a:off x="5996367" y="291829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13" name="Cube 112">
                <a:extLst>
                  <a:ext uri="{FF2B5EF4-FFF2-40B4-BE49-F238E27FC236}">
                    <a16:creationId xmlns:a16="http://schemas.microsoft.com/office/drawing/2014/main" id="{3AB8B098-108D-45E4-93A8-186324CBD488}"/>
                  </a:ext>
                </a:extLst>
              </p:cNvPr>
              <p:cNvSpPr/>
              <p:nvPr/>
            </p:nvSpPr>
            <p:spPr>
              <a:xfrm>
                <a:off x="3518782" y="3222591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</p:grpSp>
        <p:sp>
          <p:nvSpPr>
            <p:cNvPr id="65" name="Can 102">
              <a:extLst>
                <a:ext uri="{FF2B5EF4-FFF2-40B4-BE49-F238E27FC236}">
                  <a16:creationId xmlns:a16="http://schemas.microsoft.com/office/drawing/2014/main" id="{8565CD01-47D6-4ED7-9C3F-6D22F62C2880}"/>
                </a:ext>
              </a:extLst>
            </p:cNvPr>
            <p:cNvSpPr/>
            <p:nvPr/>
          </p:nvSpPr>
          <p:spPr>
            <a:xfrm>
              <a:off x="2846626" y="20195185"/>
              <a:ext cx="485154" cy="492339"/>
            </a:xfrm>
            <a:prstGeom prst="can">
              <a:avLst>
                <a:gd name="adj" fmla="val 4425"/>
              </a:avLst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00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886EDF6-250E-47D8-9FD2-EC05E432942A}"/>
                </a:ext>
              </a:extLst>
            </p:cNvPr>
            <p:cNvGrpSpPr/>
            <p:nvPr/>
          </p:nvGrpSpPr>
          <p:grpSpPr>
            <a:xfrm>
              <a:off x="1333448" y="19550011"/>
              <a:ext cx="3542396" cy="992610"/>
              <a:chOff x="2925574" y="2508835"/>
              <a:chExt cx="3286125" cy="920800"/>
            </a:xfrm>
          </p:grpSpPr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815D1359-53FB-4218-936D-30BDA65FFDA5}"/>
                  </a:ext>
                </a:extLst>
              </p:cNvPr>
              <p:cNvGrpSpPr/>
              <p:nvPr/>
            </p:nvGrpSpPr>
            <p:grpSpPr>
              <a:xfrm>
                <a:off x="2925574" y="2508835"/>
                <a:ext cx="3286125" cy="920800"/>
                <a:chOff x="2969335" y="3058085"/>
                <a:chExt cx="3286125" cy="920800"/>
              </a:xfrm>
            </p:grpSpPr>
            <p:sp>
              <p:nvSpPr>
                <p:cNvPr id="98" name="Arc 97">
                  <a:extLst>
                    <a:ext uri="{FF2B5EF4-FFF2-40B4-BE49-F238E27FC236}">
                      <a16:creationId xmlns:a16="http://schemas.microsoft.com/office/drawing/2014/main" id="{43E5F25B-EF60-45F0-9149-40DFA9ECA113}"/>
                    </a:ext>
                  </a:extLst>
                </p:cNvPr>
                <p:cNvSpPr/>
                <p:nvPr/>
              </p:nvSpPr>
              <p:spPr>
                <a:xfrm>
                  <a:off x="2969335" y="3185026"/>
                  <a:ext cx="3286125" cy="793859"/>
                </a:xfrm>
                <a:prstGeom prst="arc">
                  <a:avLst>
                    <a:gd name="adj1" fmla="val 20464770"/>
                    <a:gd name="adj2" fmla="val 11731798"/>
                  </a:avLst>
                </a:prstGeom>
                <a:solidFill>
                  <a:srgbClr val="92D050"/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99" name="Arc 98">
                  <a:extLst>
                    <a:ext uri="{FF2B5EF4-FFF2-40B4-BE49-F238E27FC236}">
                      <a16:creationId xmlns:a16="http://schemas.microsoft.com/office/drawing/2014/main" id="{25013A67-DEC2-4610-B84B-82F1C2203B6F}"/>
                    </a:ext>
                  </a:extLst>
                </p:cNvPr>
                <p:cNvSpPr/>
                <p:nvPr/>
              </p:nvSpPr>
              <p:spPr>
                <a:xfrm>
                  <a:off x="2969335" y="3145793"/>
                  <a:ext cx="3286125" cy="793859"/>
                </a:xfrm>
                <a:prstGeom prst="arc">
                  <a:avLst>
                    <a:gd name="adj1" fmla="val 20464770"/>
                    <a:gd name="adj2" fmla="val 11824220"/>
                  </a:avLst>
                </a:prstGeom>
                <a:solidFill>
                  <a:srgbClr val="00B050"/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200"/>
                </a:p>
              </p:txBody>
            </p:sp>
            <p:grpSp>
              <p:nvGrpSpPr>
                <p:cNvPr id="100" name="Group 99">
                  <a:extLst>
                    <a:ext uri="{FF2B5EF4-FFF2-40B4-BE49-F238E27FC236}">
                      <a16:creationId xmlns:a16="http://schemas.microsoft.com/office/drawing/2014/main" id="{25E8DF13-82E2-4AD8-8EAD-24190F89980F}"/>
                    </a:ext>
                  </a:extLst>
                </p:cNvPr>
                <p:cNvGrpSpPr/>
                <p:nvPr/>
              </p:nvGrpSpPr>
              <p:grpSpPr>
                <a:xfrm>
                  <a:off x="3597309" y="3058085"/>
                  <a:ext cx="2030176" cy="542648"/>
                  <a:chOff x="3531110" y="3006821"/>
                  <a:chExt cx="2030176" cy="588175"/>
                </a:xfrm>
              </p:grpSpPr>
              <p:sp>
                <p:nvSpPr>
                  <p:cNvPr id="101" name="Can 156">
                    <a:extLst>
                      <a:ext uri="{FF2B5EF4-FFF2-40B4-BE49-F238E27FC236}">
                        <a16:creationId xmlns:a16="http://schemas.microsoft.com/office/drawing/2014/main" id="{3F455407-9777-4A97-8E43-30F40714347B}"/>
                      </a:ext>
                    </a:extLst>
                  </p:cNvPr>
                  <p:cNvSpPr/>
                  <p:nvPr/>
                </p:nvSpPr>
                <p:spPr>
                  <a:xfrm>
                    <a:off x="3531110" y="3006821"/>
                    <a:ext cx="2030176" cy="588175"/>
                  </a:xfrm>
                  <a:prstGeom prst="can">
                    <a:avLst>
                      <a:gd name="adj" fmla="val 44149"/>
                    </a:avLst>
                  </a:prstGeom>
                  <a:solidFill>
                    <a:schemeClr val="bg1"/>
                  </a:solidFill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200"/>
                  </a:p>
                </p:txBody>
              </p:sp>
              <p:sp>
                <p:nvSpPr>
                  <p:cNvPr id="102" name="Oval 101">
                    <a:extLst>
                      <a:ext uri="{FF2B5EF4-FFF2-40B4-BE49-F238E27FC236}">
                        <a16:creationId xmlns:a16="http://schemas.microsoft.com/office/drawing/2014/main" id="{E83A002B-3096-43FE-BB67-707091B9B2BF}"/>
                      </a:ext>
                    </a:extLst>
                  </p:cNvPr>
                  <p:cNvSpPr/>
                  <p:nvPr/>
                </p:nvSpPr>
                <p:spPr>
                  <a:xfrm>
                    <a:off x="3951236" y="3084799"/>
                    <a:ext cx="1202452" cy="113955"/>
                  </a:xfrm>
                  <a:prstGeom prst="ellipse">
                    <a:avLst/>
                  </a:prstGeom>
                  <a:noFill/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200"/>
                  </a:p>
                </p:txBody>
              </p:sp>
            </p:grpSp>
          </p:grpSp>
          <p:sp>
            <p:nvSpPr>
              <p:cNvPr id="88" name="Cube 87">
                <a:extLst>
                  <a:ext uri="{FF2B5EF4-FFF2-40B4-BE49-F238E27FC236}">
                    <a16:creationId xmlns:a16="http://schemas.microsoft.com/office/drawing/2014/main" id="{AD801693-41D9-41E7-AE58-BEE33956C862}"/>
                  </a:ext>
                </a:extLst>
              </p:cNvPr>
              <p:cNvSpPr/>
              <p:nvPr/>
            </p:nvSpPr>
            <p:spPr>
              <a:xfrm>
                <a:off x="3177991" y="288187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89" name="Cube 88">
                <a:extLst>
                  <a:ext uri="{FF2B5EF4-FFF2-40B4-BE49-F238E27FC236}">
                    <a16:creationId xmlns:a16="http://schemas.microsoft.com/office/drawing/2014/main" id="{69D381C4-93A4-4A3B-B8D9-2765EC60619A}"/>
                  </a:ext>
                </a:extLst>
              </p:cNvPr>
              <p:cNvSpPr/>
              <p:nvPr/>
            </p:nvSpPr>
            <p:spPr>
              <a:xfrm>
                <a:off x="2976271" y="295031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90" name="Cube 89">
                <a:extLst>
                  <a:ext uri="{FF2B5EF4-FFF2-40B4-BE49-F238E27FC236}">
                    <a16:creationId xmlns:a16="http://schemas.microsoft.com/office/drawing/2014/main" id="{39DA37E8-D4D3-45BC-BD9C-F9606853ADC8}"/>
                  </a:ext>
                </a:extLst>
              </p:cNvPr>
              <p:cNvSpPr/>
              <p:nvPr/>
            </p:nvSpPr>
            <p:spPr>
              <a:xfrm>
                <a:off x="3643267" y="3078071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91" name="Cube 90">
                <a:extLst>
                  <a:ext uri="{FF2B5EF4-FFF2-40B4-BE49-F238E27FC236}">
                    <a16:creationId xmlns:a16="http://schemas.microsoft.com/office/drawing/2014/main" id="{6DD4E317-43ED-4F6E-A94D-BC675AC4FA06}"/>
                  </a:ext>
                </a:extLst>
              </p:cNvPr>
              <p:cNvSpPr/>
              <p:nvPr/>
            </p:nvSpPr>
            <p:spPr>
              <a:xfrm>
                <a:off x="4286442" y="3123425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92" name="Cube 91">
                <a:extLst>
                  <a:ext uri="{FF2B5EF4-FFF2-40B4-BE49-F238E27FC236}">
                    <a16:creationId xmlns:a16="http://schemas.microsoft.com/office/drawing/2014/main" id="{5C3F654C-F2BE-413A-9AA0-529B788D2840}"/>
                  </a:ext>
                </a:extLst>
              </p:cNvPr>
              <p:cNvSpPr/>
              <p:nvPr/>
            </p:nvSpPr>
            <p:spPr>
              <a:xfrm flipH="1">
                <a:off x="5101080" y="310035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93" name="Cube 92">
                <a:extLst>
                  <a:ext uri="{FF2B5EF4-FFF2-40B4-BE49-F238E27FC236}">
                    <a16:creationId xmlns:a16="http://schemas.microsoft.com/office/drawing/2014/main" id="{493B6FFD-2708-498F-9D39-AB9DF139CD62}"/>
                  </a:ext>
                </a:extLst>
              </p:cNvPr>
              <p:cNvSpPr/>
              <p:nvPr/>
            </p:nvSpPr>
            <p:spPr>
              <a:xfrm flipH="1">
                <a:off x="5725761" y="284985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94" name="Cube 93">
                <a:extLst>
                  <a:ext uri="{FF2B5EF4-FFF2-40B4-BE49-F238E27FC236}">
                    <a16:creationId xmlns:a16="http://schemas.microsoft.com/office/drawing/2014/main" id="{CAB9ABC1-9CC7-480C-99E5-032FEAE14F1D}"/>
                  </a:ext>
                </a:extLst>
              </p:cNvPr>
              <p:cNvSpPr/>
              <p:nvPr/>
            </p:nvSpPr>
            <p:spPr>
              <a:xfrm>
                <a:off x="4317216" y="329408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95" name="Cube 94">
                <a:extLst>
                  <a:ext uri="{FF2B5EF4-FFF2-40B4-BE49-F238E27FC236}">
                    <a16:creationId xmlns:a16="http://schemas.microsoft.com/office/drawing/2014/main" id="{EA93979C-3817-4AB3-98DD-E5017C7479E0}"/>
                  </a:ext>
                </a:extLst>
              </p:cNvPr>
              <p:cNvSpPr/>
              <p:nvPr/>
            </p:nvSpPr>
            <p:spPr>
              <a:xfrm flipH="1">
                <a:off x="5261848" y="3254102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96" name="Cube 95">
                <a:extLst>
                  <a:ext uri="{FF2B5EF4-FFF2-40B4-BE49-F238E27FC236}">
                    <a16:creationId xmlns:a16="http://schemas.microsoft.com/office/drawing/2014/main" id="{6A683F98-DC92-4FEE-A6AF-BEEACB6B1044}"/>
                  </a:ext>
                </a:extLst>
              </p:cNvPr>
              <p:cNvSpPr/>
              <p:nvPr/>
            </p:nvSpPr>
            <p:spPr>
              <a:xfrm flipH="1">
                <a:off x="5996367" y="291829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97" name="Cube 96">
                <a:extLst>
                  <a:ext uri="{FF2B5EF4-FFF2-40B4-BE49-F238E27FC236}">
                    <a16:creationId xmlns:a16="http://schemas.microsoft.com/office/drawing/2014/main" id="{50BA6DA8-6422-4795-950D-EA3C24EF70ED}"/>
                  </a:ext>
                </a:extLst>
              </p:cNvPr>
              <p:cNvSpPr/>
              <p:nvPr/>
            </p:nvSpPr>
            <p:spPr>
              <a:xfrm>
                <a:off x="3518782" y="3222591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</p:grpSp>
        <p:sp>
          <p:nvSpPr>
            <p:cNvPr id="67" name="Can 105">
              <a:extLst>
                <a:ext uri="{FF2B5EF4-FFF2-40B4-BE49-F238E27FC236}">
                  <a16:creationId xmlns:a16="http://schemas.microsoft.com/office/drawing/2014/main" id="{B376A186-75E6-41BB-BE21-A828F47C3D30}"/>
                </a:ext>
              </a:extLst>
            </p:cNvPr>
            <p:cNvSpPr/>
            <p:nvPr/>
          </p:nvSpPr>
          <p:spPr>
            <a:xfrm>
              <a:off x="2845284" y="19247945"/>
              <a:ext cx="485154" cy="492339"/>
            </a:xfrm>
            <a:prstGeom prst="can">
              <a:avLst>
                <a:gd name="adj" fmla="val 4425"/>
              </a:avLst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00"/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DB8A9D3-1F8E-4EC5-9BF3-96DEB8D3AFBC}"/>
                </a:ext>
              </a:extLst>
            </p:cNvPr>
            <p:cNvGrpSpPr/>
            <p:nvPr/>
          </p:nvGrpSpPr>
          <p:grpSpPr>
            <a:xfrm>
              <a:off x="1333448" y="18590387"/>
              <a:ext cx="3542396" cy="992610"/>
              <a:chOff x="2925574" y="2508835"/>
              <a:chExt cx="3286125" cy="920800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0E917DDF-DDDA-4078-A642-1335150B33A9}"/>
                  </a:ext>
                </a:extLst>
              </p:cNvPr>
              <p:cNvGrpSpPr/>
              <p:nvPr/>
            </p:nvGrpSpPr>
            <p:grpSpPr>
              <a:xfrm>
                <a:off x="2925574" y="2508835"/>
                <a:ext cx="3286125" cy="920800"/>
                <a:chOff x="2969335" y="3058085"/>
                <a:chExt cx="3286125" cy="920800"/>
              </a:xfrm>
            </p:grpSpPr>
            <p:sp>
              <p:nvSpPr>
                <p:cNvPr id="82" name="Arc 81">
                  <a:extLst>
                    <a:ext uri="{FF2B5EF4-FFF2-40B4-BE49-F238E27FC236}">
                      <a16:creationId xmlns:a16="http://schemas.microsoft.com/office/drawing/2014/main" id="{E52B037D-7B43-4A69-AB9E-41A7400518A3}"/>
                    </a:ext>
                  </a:extLst>
                </p:cNvPr>
                <p:cNvSpPr/>
                <p:nvPr/>
              </p:nvSpPr>
              <p:spPr>
                <a:xfrm>
                  <a:off x="2969335" y="3185026"/>
                  <a:ext cx="3286125" cy="793859"/>
                </a:xfrm>
                <a:prstGeom prst="arc">
                  <a:avLst>
                    <a:gd name="adj1" fmla="val 20464770"/>
                    <a:gd name="adj2" fmla="val 11731798"/>
                  </a:avLst>
                </a:prstGeom>
                <a:solidFill>
                  <a:srgbClr val="92D050"/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83" name="Arc 82">
                  <a:extLst>
                    <a:ext uri="{FF2B5EF4-FFF2-40B4-BE49-F238E27FC236}">
                      <a16:creationId xmlns:a16="http://schemas.microsoft.com/office/drawing/2014/main" id="{2148ED73-F786-463E-9C18-D7C3C1563192}"/>
                    </a:ext>
                  </a:extLst>
                </p:cNvPr>
                <p:cNvSpPr/>
                <p:nvPr/>
              </p:nvSpPr>
              <p:spPr>
                <a:xfrm>
                  <a:off x="2969335" y="3145793"/>
                  <a:ext cx="3286125" cy="793859"/>
                </a:xfrm>
                <a:prstGeom prst="arc">
                  <a:avLst>
                    <a:gd name="adj1" fmla="val 20464770"/>
                    <a:gd name="adj2" fmla="val 11824220"/>
                  </a:avLst>
                </a:prstGeom>
                <a:solidFill>
                  <a:srgbClr val="00B050"/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200"/>
                </a:p>
              </p:txBody>
            </p:sp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A0A4257C-92AB-4FD4-9774-4CF121D5FF6C}"/>
                    </a:ext>
                  </a:extLst>
                </p:cNvPr>
                <p:cNvGrpSpPr/>
                <p:nvPr/>
              </p:nvGrpSpPr>
              <p:grpSpPr>
                <a:xfrm>
                  <a:off x="3597309" y="3058085"/>
                  <a:ext cx="2030176" cy="542648"/>
                  <a:chOff x="3531110" y="3006821"/>
                  <a:chExt cx="2030176" cy="588175"/>
                </a:xfrm>
              </p:grpSpPr>
              <p:sp>
                <p:nvSpPr>
                  <p:cNvPr id="85" name="Can 125">
                    <a:extLst>
                      <a:ext uri="{FF2B5EF4-FFF2-40B4-BE49-F238E27FC236}">
                        <a16:creationId xmlns:a16="http://schemas.microsoft.com/office/drawing/2014/main" id="{5C11A244-50B1-48C0-86AC-27B4318E9708}"/>
                      </a:ext>
                    </a:extLst>
                  </p:cNvPr>
                  <p:cNvSpPr/>
                  <p:nvPr/>
                </p:nvSpPr>
                <p:spPr>
                  <a:xfrm>
                    <a:off x="3531110" y="3006821"/>
                    <a:ext cx="2030176" cy="588175"/>
                  </a:xfrm>
                  <a:prstGeom prst="can">
                    <a:avLst>
                      <a:gd name="adj" fmla="val 44149"/>
                    </a:avLst>
                  </a:prstGeom>
                  <a:solidFill>
                    <a:schemeClr val="bg1"/>
                  </a:solidFill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200"/>
                  </a:p>
                </p:txBody>
              </p:sp>
              <p:sp>
                <p:nvSpPr>
                  <p:cNvPr id="86" name="Oval 85">
                    <a:extLst>
                      <a:ext uri="{FF2B5EF4-FFF2-40B4-BE49-F238E27FC236}">
                        <a16:creationId xmlns:a16="http://schemas.microsoft.com/office/drawing/2014/main" id="{7A898F3F-9FFE-4258-8B35-7191D56595B8}"/>
                      </a:ext>
                    </a:extLst>
                  </p:cNvPr>
                  <p:cNvSpPr/>
                  <p:nvPr/>
                </p:nvSpPr>
                <p:spPr>
                  <a:xfrm>
                    <a:off x="3951236" y="3084799"/>
                    <a:ext cx="1202452" cy="113955"/>
                  </a:xfrm>
                  <a:prstGeom prst="ellipse">
                    <a:avLst/>
                  </a:prstGeom>
                  <a:noFill/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200"/>
                  </a:p>
                </p:txBody>
              </p:sp>
            </p:grpSp>
          </p:grpSp>
          <p:sp>
            <p:nvSpPr>
              <p:cNvPr id="72" name="Cube 71">
                <a:extLst>
                  <a:ext uri="{FF2B5EF4-FFF2-40B4-BE49-F238E27FC236}">
                    <a16:creationId xmlns:a16="http://schemas.microsoft.com/office/drawing/2014/main" id="{7AA92794-04F5-4D23-9EE8-835653A22CBE}"/>
                  </a:ext>
                </a:extLst>
              </p:cNvPr>
              <p:cNvSpPr/>
              <p:nvPr/>
            </p:nvSpPr>
            <p:spPr>
              <a:xfrm>
                <a:off x="3177991" y="288187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73" name="Cube 72">
                <a:extLst>
                  <a:ext uri="{FF2B5EF4-FFF2-40B4-BE49-F238E27FC236}">
                    <a16:creationId xmlns:a16="http://schemas.microsoft.com/office/drawing/2014/main" id="{5A39331F-3243-4A6C-949B-126E70922B55}"/>
                  </a:ext>
                </a:extLst>
              </p:cNvPr>
              <p:cNvSpPr/>
              <p:nvPr/>
            </p:nvSpPr>
            <p:spPr>
              <a:xfrm>
                <a:off x="2976271" y="295031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74" name="Cube 73">
                <a:extLst>
                  <a:ext uri="{FF2B5EF4-FFF2-40B4-BE49-F238E27FC236}">
                    <a16:creationId xmlns:a16="http://schemas.microsoft.com/office/drawing/2014/main" id="{9E5E5162-1CFB-4FE8-BE04-DFE85092E3F9}"/>
                  </a:ext>
                </a:extLst>
              </p:cNvPr>
              <p:cNvSpPr/>
              <p:nvPr/>
            </p:nvSpPr>
            <p:spPr>
              <a:xfrm>
                <a:off x="3643267" y="3078071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75" name="Cube 74">
                <a:extLst>
                  <a:ext uri="{FF2B5EF4-FFF2-40B4-BE49-F238E27FC236}">
                    <a16:creationId xmlns:a16="http://schemas.microsoft.com/office/drawing/2014/main" id="{764B9CFD-0431-4A4E-A682-D4948A4C69B2}"/>
                  </a:ext>
                </a:extLst>
              </p:cNvPr>
              <p:cNvSpPr/>
              <p:nvPr/>
            </p:nvSpPr>
            <p:spPr>
              <a:xfrm>
                <a:off x="4286442" y="3123425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76" name="Cube 75">
                <a:extLst>
                  <a:ext uri="{FF2B5EF4-FFF2-40B4-BE49-F238E27FC236}">
                    <a16:creationId xmlns:a16="http://schemas.microsoft.com/office/drawing/2014/main" id="{293CB724-D1DD-412A-AACF-ACA3DDD05669}"/>
                  </a:ext>
                </a:extLst>
              </p:cNvPr>
              <p:cNvSpPr/>
              <p:nvPr/>
            </p:nvSpPr>
            <p:spPr>
              <a:xfrm flipH="1">
                <a:off x="5101080" y="310035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77" name="Cube 76">
                <a:extLst>
                  <a:ext uri="{FF2B5EF4-FFF2-40B4-BE49-F238E27FC236}">
                    <a16:creationId xmlns:a16="http://schemas.microsoft.com/office/drawing/2014/main" id="{12293EED-8617-42FD-B9B2-4CCAB1D37C8D}"/>
                  </a:ext>
                </a:extLst>
              </p:cNvPr>
              <p:cNvSpPr/>
              <p:nvPr/>
            </p:nvSpPr>
            <p:spPr>
              <a:xfrm flipH="1">
                <a:off x="5725761" y="284985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78" name="Cube 77">
                <a:extLst>
                  <a:ext uri="{FF2B5EF4-FFF2-40B4-BE49-F238E27FC236}">
                    <a16:creationId xmlns:a16="http://schemas.microsoft.com/office/drawing/2014/main" id="{9B974115-8E15-44C7-AA5E-09DD584272E3}"/>
                  </a:ext>
                </a:extLst>
              </p:cNvPr>
              <p:cNvSpPr/>
              <p:nvPr/>
            </p:nvSpPr>
            <p:spPr>
              <a:xfrm>
                <a:off x="4317216" y="329408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79" name="Cube 78">
                <a:extLst>
                  <a:ext uri="{FF2B5EF4-FFF2-40B4-BE49-F238E27FC236}">
                    <a16:creationId xmlns:a16="http://schemas.microsoft.com/office/drawing/2014/main" id="{1D8FCAD7-988A-4DEA-B2CF-A02F41ACD99F}"/>
                  </a:ext>
                </a:extLst>
              </p:cNvPr>
              <p:cNvSpPr/>
              <p:nvPr/>
            </p:nvSpPr>
            <p:spPr>
              <a:xfrm flipH="1">
                <a:off x="5261848" y="3254102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80" name="Cube 79">
                <a:extLst>
                  <a:ext uri="{FF2B5EF4-FFF2-40B4-BE49-F238E27FC236}">
                    <a16:creationId xmlns:a16="http://schemas.microsoft.com/office/drawing/2014/main" id="{4DB1D44E-303C-407E-B9C5-F1CD803A7C9F}"/>
                  </a:ext>
                </a:extLst>
              </p:cNvPr>
              <p:cNvSpPr/>
              <p:nvPr/>
            </p:nvSpPr>
            <p:spPr>
              <a:xfrm flipH="1">
                <a:off x="5996367" y="291829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81" name="Cube 80">
                <a:extLst>
                  <a:ext uri="{FF2B5EF4-FFF2-40B4-BE49-F238E27FC236}">
                    <a16:creationId xmlns:a16="http://schemas.microsoft.com/office/drawing/2014/main" id="{0455441D-A83C-419B-A502-7769A1D9477C}"/>
                  </a:ext>
                </a:extLst>
              </p:cNvPr>
              <p:cNvSpPr/>
              <p:nvPr/>
            </p:nvSpPr>
            <p:spPr>
              <a:xfrm>
                <a:off x="3518782" y="3222591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200"/>
              </a:p>
            </p:txBody>
          </p:sp>
        </p:grpSp>
        <p:sp>
          <p:nvSpPr>
            <p:cNvPr id="69" name="Can 107">
              <a:extLst>
                <a:ext uri="{FF2B5EF4-FFF2-40B4-BE49-F238E27FC236}">
                  <a16:creationId xmlns:a16="http://schemas.microsoft.com/office/drawing/2014/main" id="{DC1AADEA-3606-4FD3-BA27-A1DBB077F88F}"/>
                </a:ext>
              </a:extLst>
            </p:cNvPr>
            <p:cNvSpPr/>
            <p:nvPr/>
          </p:nvSpPr>
          <p:spPr>
            <a:xfrm>
              <a:off x="2844884" y="17342427"/>
              <a:ext cx="485154" cy="1439184"/>
            </a:xfrm>
            <a:prstGeom prst="can">
              <a:avLst>
                <a:gd name="adj" fmla="val 4425"/>
              </a:avLst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0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CEC4CAC3-3A9F-48CA-BF47-9481416452A6}"/>
                </a:ext>
              </a:extLst>
            </p:cNvPr>
            <p:cNvSpPr/>
            <p:nvPr/>
          </p:nvSpPr>
          <p:spPr>
            <a:xfrm>
              <a:off x="1122874" y="17595747"/>
              <a:ext cx="4046731" cy="2202831"/>
            </a:xfrm>
            <a:prstGeom prst="rect">
              <a:avLst/>
            </a:prstGeom>
            <a:noFill/>
            <a:ln w="12700"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00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11623A23-EBC9-4935-BB40-3B2F9E7477C6}"/>
              </a:ext>
            </a:extLst>
          </p:cNvPr>
          <p:cNvGrpSpPr/>
          <p:nvPr/>
        </p:nvGrpSpPr>
        <p:grpSpPr>
          <a:xfrm>
            <a:off x="5622189" y="1082265"/>
            <a:ext cx="3428300" cy="3458084"/>
            <a:chOff x="5612764" y="772398"/>
            <a:chExt cx="3428300" cy="345808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9B5956B-D5E3-45A6-BA96-BCDE585BBCB4}"/>
                </a:ext>
              </a:extLst>
            </p:cNvPr>
            <p:cNvGrpSpPr/>
            <p:nvPr/>
          </p:nvGrpSpPr>
          <p:grpSpPr>
            <a:xfrm>
              <a:off x="6349587" y="2241475"/>
              <a:ext cx="2406237" cy="667236"/>
              <a:chOff x="7491299" y="18464992"/>
              <a:chExt cx="8163513" cy="2263696"/>
            </a:xfrm>
          </p:grpSpPr>
          <p:sp>
            <p:nvSpPr>
              <p:cNvPr id="154" name="Arc 153">
                <a:extLst>
                  <a:ext uri="{FF2B5EF4-FFF2-40B4-BE49-F238E27FC236}">
                    <a16:creationId xmlns:a16="http://schemas.microsoft.com/office/drawing/2014/main" id="{48EFF5AF-393D-4A6A-8A3F-05323E41E165}"/>
                  </a:ext>
                </a:extLst>
              </p:cNvPr>
              <p:cNvSpPr/>
              <p:nvPr/>
            </p:nvSpPr>
            <p:spPr>
              <a:xfrm>
                <a:off x="7491299" y="18756554"/>
                <a:ext cx="8163513" cy="1972134"/>
              </a:xfrm>
              <a:prstGeom prst="arc">
                <a:avLst>
                  <a:gd name="adj1" fmla="val 20464770"/>
                  <a:gd name="adj2" fmla="val 915157"/>
                </a:avLst>
              </a:prstGeom>
              <a:solidFill>
                <a:srgbClr val="00B050"/>
              </a:solidFill>
              <a:ln w="9525"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id="{94609BC9-8C41-430E-97C8-C2BE1C610DBE}"/>
                  </a:ext>
                </a:extLst>
              </p:cNvPr>
              <p:cNvGrpSpPr/>
              <p:nvPr/>
            </p:nvGrpSpPr>
            <p:grpSpPr>
              <a:xfrm>
                <a:off x="7491299" y="18464992"/>
                <a:ext cx="8163513" cy="2102141"/>
                <a:chOff x="2969335" y="1113588"/>
                <a:chExt cx="3286125" cy="846192"/>
              </a:xfrm>
            </p:grpSpPr>
            <p:grpSp>
              <p:nvGrpSpPr>
                <p:cNvPr id="158" name="Group 157">
                  <a:extLst>
                    <a:ext uri="{FF2B5EF4-FFF2-40B4-BE49-F238E27FC236}">
                      <a16:creationId xmlns:a16="http://schemas.microsoft.com/office/drawing/2014/main" id="{31CBC84D-DF72-4A02-8F75-B14CC8DF6F76}"/>
                    </a:ext>
                  </a:extLst>
                </p:cNvPr>
                <p:cNvGrpSpPr/>
                <p:nvPr/>
              </p:nvGrpSpPr>
              <p:grpSpPr>
                <a:xfrm>
                  <a:off x="2969335" y="1113588"/>
                  <a:ext cx="3286125" cy="846192"/>
                  <a:chOff x="2969335" y="1738428"/>
                  <a:chExt cx="3286125" cy="846192"/>
                </a:xfrm>
              </p:grpSpPr>
              <p:sp>
                <p:nvSpPr>
                  <p:cNvPr id="163" name="Arc 162">
                    <a:extLst>
                      <a:ext uri="{FF2B5EF4-FFF2-40B4-BE49-F238E27FC236}">
                        <a16:creationId xmlns:a16="http://schemas.microsoft.com/office/drawing/2014/main" id="{90BA2BDE-53FD-4CA6-9777-EE7D0BDF11C5}"/>
                      </a:ext>
                    </a:extLst>
                  </p:cNvPr>
                  <p:cNvSpPr/>
                  <p:nvPr/>
                </p:nvSpPr>
                <p:spPr>
                  <a:xfrm>
                    <a:off x="2969335" y="1790761"/>
                    <a:ext cx="3286125" cy="793859"/>
                  </a:xfrm>
                  <a:prstGeom prst="arc">
                    <a:avLst>
                      <a:gd name="adj1" fmla="val 10796678"/>
                      <a:gd name="adj2" fmla="val 11725880"/>
                    </a:avLst>
                  </a:prstGeom>
                  <a:solidFill>
                    <a:srgbClr val="00B050"/>
                  </a:solidFill>
                  <a:ln w="9525"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18000" tIns="10800" rIns="18000" bIns="10800" rtlCol="0" anchor="ctr"/>
                  <a:lstStyle/>
                  <a:p>
                    <a:pPr algn="ctr"/>
                    <a:endParaRPr lang="en-GB" sz="2200"/>
                  </a:p>
                </p:txBody>
              </p:sp>
              <p:grpSp>
                <p:nvGrpSpPr>
                  <p:cNvPr id="164" name="Group 163">
                    <a:extLst>
                      <a:ext uri="{FF2B5EF4-FFF2-40B4-BE49-F238E27FC236}">
                        <a16:creationId xmlns:a16="http://schemas.microsoft.com/office/drawing/2014/main" id="{F8B30229-AB70-4892-AE0B-322692165E28}"/>
                      </a:ext>
                    </a:extLst>
                  </p:cNvPr>
                  <p:cNvGrpSpPr/>
                  <p:nvPr/>
                </p:nvGrpSpPr>
                <p:grpSpPr>
                  <a:xfrm>
                    <a:off x="2969335" y="1738428"/>
                    <a:ext cx="2590323" cy="720566"/>
                    <a:chOff x="2969335" y="1738428"/>
                    <a:chExt cx="2590323" cy="720566"/>
                  </a:xfrm>
                </p:grpSpPr>
                <p:sp>
                  <p:nvSpPr>
                    <p:cNvPr id="165" name="Flowchart: Magnetic Disk 164">
                      <a:extLst>
                        <a:ext uri="{FF2B5EF4-FFF2-40B4-BE49-F238E27FC236}">
                          <a16:creationId xmlns:a16="http://schemas.microsoft.com/office/drawing/2014/main" id="{FE128B94-00A4-40B6-B885-31EB360D775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532738" y="1738428"/>
                      <a:ext cx="2026920" cy="701040"/>
                    </a:xfrm>
                    <a:prstGeom prst="flowChartMagneticDisk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accent1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18000" tIns="10800" rIns="18000" bIns="10800"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66" name="Rectangle 165">
                      <a:extLst>
                        <a:ext uri="{FF2B5EF4-FFF2-40B4-BE49-F238E27FC236}">
                          <a16:creationId xmlns:a16="http://schemas.microsoft.com/office/drawing/2014/main" id="{EC46C28B-B52F-4390-A64F-751B323077E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529482" y="1858616"/>
                      <a:ext cx="1513920" cy="60037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18000" tIns="10800" rIns="18000" bIns="10800"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67" name="Rectangle 166">
                      <a:extLst>
                        <a:ext uri="{FF2B5EF4-FFF2-40B4-BE49-F238E27FC236}">
                          <a16:creationId xmlns:a16="http://schemas.microsoft.com/office/drawing/2014/main" id="{64B29B27-6212-45C9-B74C-51EDD62CC7B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017209" y="1910513"/>
                      <a:ext cx="208648" cy="52709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18000" tIns="10800" rIns="18000" bIns="10800"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68" name="Rectangle 167">
                      <a:extLst>
                        <a:ext uri="{FF2B5EF4-FFF2-40B4-BE49-F238E27FC236}">
                          <a16:creationId xmlns:a16="http://schemas.microsoft.com/office/drawing/2014/main" id="{FFF00ADE-4B00-4BF3-A903-13960D84096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532739" y="1862967"/>
                      <a:ext cx="412671" cy="412671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18000" tIns="10800" rIns="18000" bIns="10800"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69" name="Parallelogram 168">
                      <a:extLst>
                        <a:ext uri="{FF2B5EF4-FFF2-40B4-BE49-F238E27FC236}">
                          <a16:creationId xmlns:a16="http://schemas.microsoft.com/office/drawing/2014/main" id="{DAEB3661-37CB-4CEE-B16F-E932064BF4A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3168" y="2046297"/>
                      <a:ext cx="516731" cy="208647"/>
                    </a:xfrm>
                    <a:prstGeom prst="parallelogram">
                      <a:avLst>
                        <a:gd name="adj" fmla="val 24848"/>
                      </a:avLst>
                    </a:prstGeom>
                    <a:noFill/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18000" tIns="10800" rIns="18000" bIns="10800"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70" name="Parallelogram 169">
                      <a:extLst>
                        <a:ext uri="{FF2B5EF4-FFF2-40B4-BE49-F238E27FC236}">
                          <a16:creationId xmlns:a16="http://schemas.microsoft.com/office/drawing/2014/main" id="{49FC01D0-FE3E-4562-961D-0924ED70BDF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900965" y="2072795"/>
                      <a:ext cx="440978" cy="156102"/>
                    </a:xfrm>
                    <a:prstGeom prst="parallelogram">
                      <a:avLst>
                        <a:gd name="adj" fmla="val 24848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18000" tIns="10800" rIns="18000" bIns="10800"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71" name="Rectangle 170">
                          <a:extLst>
                            <a:ext uri="{FF2B5EF4-FFF2-40B4-BE49-F238E27FC236}">
                              <a16:creationId xmlns:a16="http://schemas.microsoft.com/office/drawing/2014/main" id="{E692ECCA-0DAB-4FD2-B8D1-52CB83CE1C8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3566103" y="1896767"/>
                          <a:ext cx="345069" cy="345069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65000"/>
                          </a:schemeClr>
                        </a:solidFill>
                        <a:ln>
                          <a:solidFill>
                            <a:schemeClr val="bg2">
                              <a:lumMod val="10000"/>
                            </a:schemeClr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18000" tIns="10800" rIns="18000" bIns="108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200" b="0" i="1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de-CH" sz="1200" b="0" i="0" smtClean="0">
                                        <a:solidFill>
                                          <a:schemeClr val="bg2">
                                            <a:lumMod val="1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71" name="Rectangle 170">
                          <a:extLst>
                            <a:ext uri="{FF2B5EF4-FFF2-40B4-BE49-F238E27FC236}">
                              <a16:creationId xmlns:a16="http://schemas.microsoft.com/office/drawing/2014/main" id="{E692ECCA-0DAB-4FD2-B8D1-52CB83CE1C85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 flipH="1">
                          <a:off x="3566103" y="1896767"/>
                          <a:ext cx="345069" cy="345069"/>
                        </a:xfrm>
                        <a:prstGeom prst="rect">
                          <a:avLst/>
                        </a:prstGeom>
                        <a:blipFill>
                          <a:blip r:embed="rId2"/>
                          <a:stretch>
                            <a:fillRect l="-9302"/>
                          </a:stretch>
                        </a:blipFill>
                        <a:ln>
                          <a:solidFill>
                            <a:schemeClr val="bg2">
                              <a:lumMod val="10000"/>
                            </a:schemeClr>
                          </a:solidFill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en-GB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72" name="Rectangle 171">
                      <a:extLst>
                        <a:ext uri="{FF2B5EF4-FFF2-40B4-BE49-F238E27FC236}">
                          <a16:creationId xmlns:a16="http://schemas.microsoft.com/office/drawing/2014/main" id="{392B79BE-54FB-4317-AA6B-E35895D9DC0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969335" y="2192452"/>
                      <a:ext cx="596769" cy="45719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18000" tIns="10800" rIns="18000" bIns="10800"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73" name="Arc 172">
                      <a:extLst>
                        <a:ext uri="{FF2B5EF4-FFF2-40B4-BE49-F238E27FC236}">
                          <a16:creationId xmlns:a16="http://schemas.microsoft.com/office/drawing/2014/main" id="{D63616AA-F3DA-47A9-B7DC-01E6BD6B2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4535" y="2219591"/>
                      <a:ext cx="1202452" cy="113592"/>
                    </a:xfrm>
                    <a:prstGeom prst="arc">
                      <a:avLst>
                        <a:gd name="adj1" fmla="val 10811029"/>
                        <a:gd name="adj2" fmla="val 21346091"/>
                      </a:avLst>
                    </a:prstGeom>
                    <a:ln w="9525"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18000" tIns="10800" rIns="18000" bIns="10800"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  <p:sp>
                  <p:nvSpPr>
                    <p:cNvPr id="174" name="Arc 173">
                      <a:extLst>
                        <a:ext uri="{FF2B5EF4-FFF2-40B4-BE49-F238E27FC236}">
                          <a16:creationId xmlns:a16="http://schemas.microsoft.com/office/drawing/2014/main" id="{95BCFDC0-7A2B-4D6B-A2BD-73858E9021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4535" y="1799461"/>
                      <a:ext cx="1202452" cy="114555"/>
                    </a:xfrm>
                    <a:prstGeom prst="arc">
                      <a:avLst>
                        <a:gd name="adj1" fmla="val 10786936"/>
                        <a:gd name="adj2" fmla="val 250487"/>
                      </a:avLst>
                    </a:prstGeom>
                    <a:ln w="9525"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18000" tIns="10800" rIns="18000" bIns="10800" rtlCol="0" anchor="ctr"/>
                    <a:lstStyle/>
                    <a:p>
                      <a:pPr algn="ctr"/>
                      <a:endParaRPr lang="en-GB" sz="2200"/>
                    </a:p>
                  </p:txBody>
                </p:sp>
              </p:grpSp>
            </p:grpSp>
            <p:cxnSp>
              <p:nvCxnSpPr>
                <p:cNvPr id="159" name="Straight Arrow Connector 158">
                  <a:extLst>
                    <a:ext uri="{FF2B5EF4-FFF2-40B4-BE49-F238E27FC236}">
                      <a16:creationId xmlns:a16="http://schemas.microsoft.com/office/drawing/2014/main" id="{971B8C03-C181-4F70-BB4F-10DB621672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66104" y="1254876"/>
                  <a:ext cx="167700" cy="0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Arrow Connector 159">
                  <a:extLst>
                    <a:ext uri="{FF2B5EF4-FFF2-40B4-BE49-F238E27FC236}">
                      <a16:creationId xmlns:a16="http://schemas.microsoft.com/office/drawing/2014/main" id="{BB54EF5E-5288-4A6D-A229-2025C5D575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586435" y="1634569"/>
                  <a:ext cx="190055" cy="0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1" name="Cube 160">
                  <a:extLst>
                    <a:ext uri="{FF2B5EF4-FFF2-40B4-BE49-F238E27FC236}">
                      <a16:creationId xmlns:a16="http://schemas.microsoft.com/office/drawing/2014/main" id="{03A26CE9-DFCB-4E56-8A5C-DA3B0A4D591D}"/>
                    </a:ext>
                  </a:extLst>
                </p:cNvPr>
                <p:cNvSpPr/>
                <p:nvPr/>
              </p:nvSpPr>
              <p:spPr>
                <a:xfrm>
                  <a:off x="3235466" y="1426981"/>
                  <a:ext cx="196850" cy="122239"/>
                </a:xfrm>
                <a:prstGeom prst="cub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" tIns="10800" rIns="18000" bIns="10800" rtlCol="0" anchor="ctr"/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162" name="Cube 161">
                  <a:extLst>
                    <a:ext uri="{FF2B5EF4-FFF2-40B4-BE49-F238E27FC236}">
                      <a16:creationId xmlns:a16="http://schemas.microsoft.com/office/drawing/2014/main" id="{1A0BB084-76E3-43EB-9BC7-FF6128648FF2}"/>
                    </a:ext>
                  </a:extLst>
                </p:cNvPr>
                <p:cNvSpPr/>
                <p:nvPr/>
              </p:nvSpPr>
              <p:spPr>
                <a:xfrm>
                  <a:off x="3033746" y="1495425"/>
                  <a:ext cx="135302" cy="53795"/>
                </a:xfrm>
                <a:prstGeom prst="cub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" tIns="10800" rIns="18000" bIns="10800" rtlCol="0" anchor="ctr"/>
                <a:lstStyle/>
                <a:p>
                  <a:pPr algn="ctr"/>
                  <a:endParaRPr lang="en-GB" sz="2200"/>
                </a:p>
              </p:txBody>
            </p:sp>
          </p:grpSp>
          <p:sp>
            <p:nvSpPr>
              <p:cNvPr id="156" name="Cube 155">
                <a:extLst>
                  <a:ext uri="{FF2B5EF4-FFF2-40B4-BE49-F238E27FC236}">
                    <a16:creationId xmlns:a16="http://schemas.microsoft.com/office/drawing/2014/main" id="{DBA669C3-4ED0-43B1-811D-518EB28BD672}"/>
                  </a:ext>
                </a:extLst>
              </p:cNvPr>
              <p:cNvSpPr/>
              <p:nvPr/>
            </p:nvSpPr>
            <p:spPr>
              <a:xfrm flipH="1">
                <a:off x="14460562" y="19441058"/>
                <a:ext cx="489022" cy="303671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157" name="Cube 156">
                <a:extLst>
                  <a:ext uri="{FF2B5EF4-FFF2-40B4-BE49-F238E27FC236}">
                    <a16:creationId xmlns:a16="http://schemas.microsoft.com/office/drawing/2014/main" id="{A86EE67E-E920-4FD7-9A9B-4B04D4C4195A}"/>
                  </a:ext>
                </a:extLst>
              </p:cNvPr>
              <p:cNvSpPr/>
              <p:nvPr/>
            </p:nvSpPr>
            <p:spPr>
              <a:xfrm flipH="1">
                <a:off x="15132812" y="19611089"/>
                <a:ext cx="336122" cy="133640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</p:grpSp>
        <p:sp>
          <p:nvSpPr>
            <p:cNvPr id="10" name="Can 196">
              <a:extLst>
                <a:ext uri="{FF2B5EF4-FFF2-40B4-BE49-F238E27FC236}">
                  <a16:creationId xmlns:a16="http://schemas.microsoft.com/office/drawing/2014/main" id="{596330D2-5EB0-499B-86A2-CE1BDE92CF6D}"/>
                </a:ext>
              </a:extLst>
            </p:cNvPr>
            <p:cNvSpPr/>
            <p:nvPr/>
          </p:nvSpPr>
          <p:spPr>
            <a:xfrm>
              <a:off x="7316343" y="3232279"/>
              <a:ext cx="430778" cy="596600"/>
            </a:xfrm>
            <a:prstGeom prst="can">
              <a:avLst>
                <a:gd name="adj" fmla="val 12058"/>
              </a:avLst>
            </a:prstGeom>
            <a:ln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000" tIns="10800" rIns="18000" bIns="10800" rtlCol="0" anchor="ctr"/>
            <a:lstStyle/>
            <a:p>
              <a:pPr algn="ctr"/>
              <a:endParaRPr lang="en-GB" sz="2200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917849D-0F1B-4CAA-8628-06F3CF388DE2}"/>
                </a:ext>
              </a:extLst>
            </p:cNvPr>
            <p:cNvGrpSpPr/>
            <p:nvPr/>
          </p:nvGrpSpPr>
          <p:grpSpPr>
            <a:xfrm>
              <a:off x="6312465" y="3016705"/>
              <a:ext cx="2406237" cy="674248"/>
              <a:chOff x="2925574" y="2508835"/>
              <a:chExt cx="3286125" cy="92080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6A92C2C8-CBDA-46D9-89DE-56BE339E9E40}"/>
                  </a:ext>
                </a:extLst>
              </p:cNvPr>
              <p:cNvGrpSpPr/>
              <p:nvPr/>
            </p:nvGrpSpPr>
            <p:grpSpPr>
              <a:xfrm>
                <a:off x="2925574" y="2508835"/>
                <a:ext cx="3286125" cy="920800"/>
                <a:chOff x="2969335" y="3058085"/>
                <a:chExt cx="3286125" cy="920800"/>
              </a:xfrm>
            </p:grpSpPr>
            <p:sp>
              <p:nvSpPr>
                <p:cNvPr id="55" name="Arc 54">
                  <a:extLst>
                    <a:ext uri="{FF2B5EF4-FFF2-40B4-BE49-F238E27FC236}">
                      <a16:creationId xmlns:a16="http://schemas.microsoft.com/office/drawing/2014/main" id="{D5F0DB25-73ED-443E-B14C-808A6EA7B4FA}"/>
                    </a:ext>
                  </a:extLst>
                </p:cNvPr>
                <p:cNvSpPr/>
                <p:nvPr/>
              </p:nvSpPr>
              <p:spPr>
                <a:xfrm>
                  <a:off x="2969335" y="3185026"/>
                  <a:ext cx="3286125" cy="793859"/>
                </a:xfrm>
                <a:prstGeom prst="arc">
                  <a:avLst>
                    <a:gd name="adj1" fmla="val 20464770"/>
                    <a:gd name="adj2" fmla="val 11731798"/>
                  </a:avLst>
                </a:prstGeom>
                <a:solidFill>
                  <a:srgbClr val="92D050"/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lIns="18000" tIns="10800" rIns="18000" bIns="10800" rtlCol="0" anchor="ctr"/>
                <a:lstStyle/>
                <a:p>
                  <a:pPr algn="ctr"/>
                  <a:endParaRPr lang="en-GB" sz="2200"/>
                </a:p>
              </p:txBody>
            </p:sp>
            <p:sp>
              <p:nvSpPr>
                <p:cNvPr id="56" name="Arc 55">
                  <a:extLst>
                    <a:ext uri="{FF2B5EF4-FFF2-40B4-BE49-F238E27FC236}">
                      <a16:creationId xmlns:a16="http://schemas.microsoft.com/office/drawing/2014/main" id="{52548B49-79DA-4C62-916C-803BCED831FD}"/>
                    </a:ext>
                  </a:extLst>
                </p:cNvPr>
                <p:cNvSpPr/>
                <p:nvPr/>
              </p:nvSpPr>
              <p:spPr>
                <a:xfrm>
                  <a:off x="2969335" y="3145793"/>
                  <a:ext cx="3286125" cy="793859"/>
                </a:xfrm>
                <a:prstGeom prst="arc">
                  <a:avLst>
                    <a:gd name="adj1" fmla="val 20464770"/>
                    <a:gd name="adj2" fmla="val 11824220"/>
                  </a:avLst>
                </a:prstGeom>
                <a:solidFill>
                  <a:srgbClr val="00B050"/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lIns="18000" tIns="10800" rIns="18000" bIns="10800" rtlCol="0" anchor="ctr"/>
                <a:lstStyle/>
                <a:p>
                  <a:pPr algn="ctr"/>
                  <a:endParaRPr lang="en-GB" sz="2200"/>
                </a:p>
              </p:txBody>
            </p: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C7BA946F-55FE-4B5F-9294-0766B91052B7}"/>
                    </a:ext>
                  </a:extLst>
                </p:cNvPr>
                <p:cNvGrpSpPr/>
                <p:nvPr/>
              </p:nvGrpSpPr>
              <p:grpSpPr>
                <a:xfrm>
                  <a:off x="3597309" y="3058085"/>
                  <a:ext cx="2030176" cy="542648"/>
                  <a:chOff x="3531110" y="3006821"/>
                  <a:chExt cx="2030176" cy="588175"/>
                </a:xfrm>
              </p:grpSpPr>
              <p:sp>
                <p:nvSpPr>
                  <p:cNvPr id="58" name="Can 261">
                    <a:extLst>
                      <a:ext uri="{FF2B5EF4-FFF2-40B4-BE49-F238E27FC236}">
                        <a16:creationId xmlns:a16="http://schemas.microsoft.com/office/drawing/2014/main" id="{5E0AAF5B-F728-41F8-90CE-D820ED9CFE0F}"/>
                      </a:ext>
                    </a:extLst>
                  </p:cNvPr>
                  <p:cNvSpPr/>
                  <p:nvPr/>
                </p:nvSpPr>
                <p:spPr>
                  <a:xfrm>
                    <a:off x="3531110" y="3006821"/>
                    <a:ext cx="2030176" cy="588175"/>
                  </a:xfrm>
                  <a:prstGeom prst="can">
                    <a:avLst>
                      <a:gd name="adj" fmla="val 44149"/>
                    </a:avLst>
                  </a:prstGeom>
                  <a:solidFill>
                    <a:schemeClr val="bg1"/>
                  </a:solidFill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18000" tIns="10800" rIns="18000" bIns="10800" rtlCol="0" anchor="ctr"/>
                  <a:lstStyle/>
                  <a:p>
                    <a:pPr algn="ctr"/>
                    <a:endParaRPr lang="en-GB" sz="2200"/>
                  </a:p>
                </p:txBody>
              </p:sp>
              <p:sp>
                <p:nvSpPr>
                  <p:cNvPr id="59" name="Oval 58">
                    <a:extLst>
                      <a:ext uri="{FF2B5EF4-FFF2-40B4-BE49-F238E27FC236}">
                        <a16:creationId xmlns:a16="http://schemas.microsoft.com/office/drawing/2014/main" id="{CB0C9140-F708-4195-88B3-DCDBE2530C6E}"/>
                      </a:ext>
                    </a:extLst>
                  </p:cNvPr>
                  <p:cNvSpPr/>
                  <p:nvPr/>
                </p:nvSpPr>
                <p:spPr>
                  <a:xfrm>
                    <a:off x="3951236" y="3084799"/>
                    <a:ext cx="1202452" cy="113955"/>
                  </a:xfrm>
                  <a:prstGeom prst="ellipse">
                    <a:avLst/>
                  </a:prstGeom>
                  <a:noFill/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18000" tIns="10800" rIns="18000" bIns="10800" rtlCol="0" anchor="ctr"/>
                  <a:lstStyle/>
                  <a:p>
                    <a:pPr algn="ctr"/>
                    <a:endParaRPr lang="en-GB" sz="2200"/>
                  </a:p>
                </p:txBody>
              </p:sp>
            </p:grpSp>
          </p:grpSp>
          <p:sp>
            <p:nvSpPr>
              <p:cNvPr id="45" name="Cube 44">
                <a:extLst>
                  <a:ext uri="{FF2B5EF4-FFF2-40B4-BE49-F238E27FC236}">
                    <a16:creationId xmlns:a16="http://schemas.microsoft.com/office/drawing/2014/main" id="{B63777B9-38F0-462B-9B25-1B6AF465D210}"/>
                  </a:ext>
                </a:extLst>
              </p:cNvPr>
              <p:cNvSpPr/>
              <p:nvPr/>
            </p:nvSpPr>
            <p:spPr>
              <a:xfrm>
                <a:off x="3177991" y="288187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46" name="Cube 45">
                <a:extLst>
                  <a:ext uri="{FF2B5EF4-FFF2-40B4-BE49-F238E27FC236}">
                    <a16:creationId xmlns:a16="http://schemas.microsoft.com/office/drawing/2014/main" id="{61CE7A92-7941-4044-891E-A68F7AB06316}"/>
                  </a:ext>
                </a:extLst>
              </p:cNvPr>
              <p:cNvSpPr/>
              <p:nvPr/>
            </p:nvSpPr>
            <p:spPr>
              <a:xfrm>
                <a:off x="2976271" y="295031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47" name="Cube 46">
                <a:extLst>
                  <a:ext uri="{FF2B5EF4-FFF2-40B4-BE49-F238E27FC236}">
                    <a16:creationId xmlns:a16="http://schemas.microsoft.com/office/drawing/2014/main" id="{EB5451ED-2E6B-4632-84CE-A5711D3D65FA}"/>
                  </a:ext>
                </a:extLst>
              </p:cNvPr>
              <p:cNvSpPr/>
              <p:nvPr/>
            </p:nvSpPr>
            <p:spPr>
              <a:xfrm>
                <a:off x="3643267" y="3078071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48" name="Cube 47">
                <a:extLst>
                  <a:ext uri="{FF2B5EF4-FFF2-40B4-BE49-F238E27FC236}">
                    <a16:creationId xmlns:a16="http://schemas.microsoft.com/office/drawing/2014/main" id="{131C65DF-5D2A-4844-AD40-69F40292BACB}"/>
                  </a:ext>
                </a:extLst>
              </p:cNvPr>
              <p:cNvSpPr/>
              <p:nvPr/>
            </p:nvSpPr>
            <p:spPr>
              <a:xfrm>
                <a:off x="4286442" y="3123425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49" name="Cube 48">
                <a:extLst>
                  <a:ext uri="{FF2B5EF4-FFF2-40B4-BE49-F238E27FC236}">
                    <a16:creationId xmlns:a16="http://schemas.microsoft.com/office/drawing/2014/main" id="{7F64AFC2-8A5B-4C52-9521-4CDDC05FF309}"/>
                  </a:ext>
                </a:extLst>
              </p:cNvPr>
              <p:cNvSpPr/>
              <p:nvPr/>
            </p:nvSpPr>
            <p:spPr>
              <a:xfrm flipH="1">
                <a:off x="5101080" y="310035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50" name="Cube 49">
                <a:extLst>
                  <a:ext uri="{FF2B5EF4-FFF2-40B4-BE49-F238E27FC236}">
                    <a16:creationId xmlns:a16="http://schemas.microsoft.com/office/drawing/2014/main" id="{A8082ECC-BEFF-4AE0-AAD1-66EDE3729388}"/>
                  </a:ext>
                </a:extLst>
              </p:cNvPr>
              <p:cNvSpPr/>
              <p:nvPr/>
            </p:nvSpPr>
            <p:spPr>
              <a:xfrm flipH="1">
                <a:off x="5725761" y="2849852"/>
                <a:ext cx="196850" cy="122239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51" name="Cube 50">
                <a:extLst>
                  <a:ext uri="{FF2B5EF4-FFF2-40B4-BE49-F238E27FC236}">
                    <a16:creationId xmlns:a16="http://schemas.microsoft.com/office/drawing/2014/main" id="{0DE859BF-2504-43AF-B289-9D89ADDDC002}"/>
                  </a:ext>
                </a:extLst>
              </p:cNvPr>
              <p:cNvSpPr/>
              <p:nvPr/>
            </p:nvSpPr>
            <p:spPr>
              <a:xfrm>
                <a:off x="4317216" y="329408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52" name="Cube 51">
                <a:extLst>
                  <a:ext uri="{FF2B5EF4-FFF2-40B4-BE49-F238E27FC236}">
                    <a16:creationId xmlns:a16="http://schemas.microsoft.com/office/drawing/2014/main" id="{E8C6F9BC-63B1-4488-87CA-2A3B4446552D}"/>
                  </a:ext>
                </a:extLst>
              </p:cNvPr>
              <p:cNvSpPr/>
              <p:nvPr/>
            </p:nvSpPr>
            <p:spPr>
              <a:xfrm flipH="1">
                <a:off x="5261848" y="3254102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53" name="Cube 52">
                <a:extLst>
                  <a:ext uri="{FF2B5EF4-FFF2-40B4-BE49-F238E27FC236}">
                    <a16:creationId xmlns:a16="http://schemas.microsoft.com/office/drawing/2014/main" id="{4012F60F-CFD4-4907-8EBF-B19A27E24EB3}"/>
                  </a:ext>
                </a:extLst>
              </p:cNvPr>
              <p:cNvSpPr/>
              <p:nvPr/>
            </p:nvSpPr>
            <p:spPr>
              <a:xfrm flipH="1">
                <a:off x="5996367" y="2918296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  <p:sp>
            <p:nvSpPr>
              <p:cNvPr id="54" name="Cube 53">
                <a:extLst>
                  <a:ext uri="{FF2B5EF4-FFF2-40B4-BE49-F238E27FC236}">
                    <a16:creationId xmlns:a16="http://schemas.microsoft.com/office/drawing/2014/main" id="{BE457B20-1524-418D-8BE2-C845602D6078}"/>
                  </a:ext>
                </a:extLst>
              </p:cNvPr>
              <p:cNvSpPr/>
              <p:nvPr/>
            </p:nvSpPr>
            <p:spPr>
              <a:xfrm>
                <a:off x="3518782" y="3222591"/>
                <a:ext cx="135302" cy="53795"/>
              </a:xfrm>
              <a:prstGeom prst="cub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000" tIns="10800" rIns="18000" bIns="10800" rtlCol="0" anchor="ctr"/>
              <a:lstStyle/>
              <a:p>
                <a:pPr algn="ctr"/>
                <a:endParaRPr lang="en-GB" sz="2200"/>
              </a:p>
            </p:txBody>
          </p:sp>
        </p:grpSp>
        <p:sp>
          <p:nvSpPr>
            <p:cNvPr id="12" name="Can 199">
              <a:extLst>
                <a:ext uri="{FF2B5EF4-FFF2-40B4-BE49-F238E27FC236}">
                  <a16:creationId xmlns:a16="http://schemas.microsoft.com/office/drawing/2014/main" id="{77A57A82-9113-4215-95B8-68D09C92593E}"/>
                </a:ext>
              </a:extLst>
            </p:cNvPr>
            <p:cNvSpPr/>
            <p:nvPr/>
          </p:nvSpPr>
          <p:spPr>
            <a:xfrm>
              <a:off x="7316343" y="2142696"/>
              <a:ext cx="430725" cy="1003671"/>
            </a:xfrm>
            <a:prstGeom prst="can">
              <a:avLst>
                <a:gd name="adj" fmla="val 5155"/>
              </a:avLst>
            </a:prstGeom>
            <a:ln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000" tIns="10800" rIns="18000" bIns="10800" rtlCol="0" anchor="ctr"/>
            <a:lstStyle/>
            <a:p>
              <a:pPr algn="ctr"/>
              <a:endParaRPr lang="en-GB" sz="220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93C6690-3D01-4F7B-800A-D5E1AC4414DA}"/>
                </a:ext>
              </a:extLst>
            </p:cNvPr>
            <p:cNvCxnSpPr/>
            <p:nvPr/>
          </p:nvCxnSpPr>
          <p:spPr>
            <a:xfrm flipV="1">
              <a:off x="7519483" y="2354362"/>
              <a:ext cx="0" cy="28048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BB64B45-A7C2-4BB6-A7C3-896179705CD0}"/>
                </a:ext>
              </a:extLst>
            </p:cNvPr>
            <p:cNvSpPr txBox="1"/>
            <p:nvPr/>
          </p:nvSpPr>
          <p:spPr>
            <a:xfrm>
              <a:off x="5999234" y="1551167"/>
              <a:ext cx="945255" cy="1833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de-CH" sz="1050" dirty="0">
                  <a:solidFill>
                    <a:schemeClr val="bg2">
                      <a:lumMod val="10000"/>
                    </a:schemeClr>
                  </a:solidFill>
                </a:rPr>
                <a:t>pulse capacitor</a:t>
              </a:r>
              <a:endParaRPr lang="en-GB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A48B78F-342F-4C69-A398-D1BD9313AB88}"/>
                </a:ext>
              </a:extLst>
            </p:cNvPr>
            <p:cNvSpPr txBox="1"/>
            <p:nvPr/>
          </p:nvSpPr>
          <p:spPr>
            <a:xfrm>
              <a:off x="5657965" y="3656964"/>
              <a:ext cx="1008244" cy="329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18000" tIns="10800" rIns="18000" bIns="10800" rtlCol="0">
              <a:spAutoFit/>
            </a:bodyPr>
            <a:lstStyle/>
            <a:p>
              <a:pPr algn="ctr"/>
              <a:r>
                <a:rPr lang="de-CH" sz="1000" dirty="0" err="1">
                  <a:solidFill>
                    <a:schemeClr val="bg2">
                      <a:lumMod val="10000"/>
                    </a:schemeClr>
                  </a:solidFill>
                </a:rPr>
                <a:t>semiconductor</a:t>
              </a:r>
              <a:r>
                <a:rPr lang="de-CH" sz="1000" dirty="0">
                  <a:solidFill>
                    <a:schemeClr val="bg2">
                      <a:lumMod val="10000"/>
                    </a:schemeClr>
                  </a:solidFill>
                </a:rPr>
                <a:t> switch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0BA7AF8-B7C0-4756-B95A-2DDE2ACD32E5}"/>
                    </a:ext>
                  </a:extLst>
                </p:cNvPr>
                <p:cNvSpPr txBox="1"/>
                <p:nvPr/>
              </p:nvSpPr>
              <p:spPr>
                <a:xfrm>
                  <a:off x="7436150" y="2438068"/>
                  <a:ext cx="307836" cy="206477"/>
                </a:xfrm>
                <a:prstGeom prst="rect">
                  <a:avLst/>
                </a:prstGeom>
                <a:noFill/>
              </p:spPr>
              <p:txBody>
                <a:bodyPr wrap="none" lIns="18000" tIns="10800" rIns="18000" bIns="10800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CH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12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sec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0BA7AF8-B7C0-4756-B95A-2DDE2ACD32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6150" y="2438068"/>
                  <a:ext cx="307836" cy="206477"/>
                </a:xfrm>
                <a:prstGeom prst="rect">
                  <a:avLst/>
                </a:prstGeom>
                <a:blipFill>
                  <a:blip r:embed="rId3"/>
                  <a:stretch>
                    <a:fillRect l="-9804" b="-588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7C52B13-198E-4A3A-9324-07B188097067}"/>
                </a:ext>
              </a:extLst>
            </p:cNvPr>
            <p:cNvSpPr txBox="1"/>
            <p:nvPr/>
          </p:nvSpPr>
          <p:spPr>
            <a:xfrm>
              <a:off x="7120219" y="1800651"/>
              <a:ext cx="326496" cy="1910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de-CH" sz="1100" dirty="0">
                  <a:solidFill>
                    <a:schemeClr val="bg2">
                      <a:lumMod val="10000"/>
                    </a:schemeClr>
                  </a:solidFill>
                </a:rPr>
                <a:t>stalk</a:t>
              </a:r>
              <a:endParaRPr lang="en-GB" sz="11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4E69B1E-834C-440F-BBBA-731FC3B9B0D3}"/>
                </a:ext>
              </a:extLst>
            </p:cNvPr>
            <p:cNvSpPr txBox="1"/>
            <p:nvPr/>
          </p:nvSpPr>
          <p:spPr>
            <a:xfrm>
              <a:off x="5632653" y="2774345"/>
              <a:ext cx="1008784" cy="1833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18000" tIns="10800" rIns="18000" bIns="10800" rtlCol="0">
              <a:spAutoFit/>
            </a:bodyPr>
            <a:lstStyle/>
            <a:p>
              <a:pPr algn="ctr"/>
              <a:r>
                <a:rPr lang="de-CH" sz="1050" dirty="0" err="1">
                  <a:solidFill>
                    <a:schemeClr val="bg2">
                      <a:lumMod val="10000"/>
                    </a:schemeClr>
                  </a:solidFill>
                </a:rPr>
                <a:t>stacked</a:t>
              </a:r>
              <a:r>
                <a:rPr lang="de-CH" sz="1050" dirty="0">
                  <a:solidFill>
                    <a:schemeClr val="bg2">
                      <a:lumMod val="10000"/>
                    </a:schemeClr>
                  </a:solidFill>
                </a:rPr>
                <a:t> </a:t>
              </a:r>
              <a:r>
                <a:rPr lang="de-CH" sz="1050" dirty="0" err="1">
                  <a:solidFill>
                    <a:schemeClr val="bg2">
                      <a:lumMod val="10000"/>
                    </a:schemeClr>
                  </a:solidFill>
                </a:rPr>
                <a:t>layers</a:t>
              </a:r>
              <a:endParaRPr lang="en-GB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5D8C5CC-316A-40BE-B2C6-FC34D1042B3F}"/>
                </a:ext>
              </a:extLst>
            </p:cNvPr>
            <p:cNvSpPr txBox="1"/>
            <p:nvPr/>
          </p:nvSpPr>
          <p:spPr>
            <a:xfrm>
              <a:off x="7806171" y="1836166"/>
              <a:ext cx="1069899" cy="1910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18000" tIns="10800" rIns="18000" bIns="10800" rtlCol="0">
              <a:spAutoFit/>
            </a:bodyPr>
            <a:lstStyle/>
            <a:p>
              <a:pPr algn="ctr"/>
              <a:r>
                <a:rPr lang="de-CH" sz="1100" dirty="0">
                  <a:solidFill>
                    <a:schemeClr val="bg2">
                      <a:lumMod val="10000"/>
                    </a:schemeClr>
                  </a:solidFill>
                </a:rPr>
                <a:t>magnetic core</a:t>
              </a:r>
              <a:endParaRPr lang="en-GB" sz="11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A659D5C3-BCDF-4A62-8031-FFFE09522C24}"/>
                    </a:ext>
                  </a:extLst>
                </p:cNvPr>
                <p:cNvSpPr/>
                <p:nvPr/>
              </p:nvSpPr>
              <p:spPr>
                <a:xfrm>
                  <a:off x="6761542" y="2118769"/>
                  <a:ext cx="367340" cy="206092"/>
                </a:xfrm>
                <a:prstGeom prst="rect">
                  <a:avLst/>
                </a:prstGeom>
              </p:spPr>
              <p:txBody>
                <a:bodyPr wrap="none" lIns="18000" tIns="10800" rIns="18000" bIns="1080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CH" sz="11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1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110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prim</m:t>
                            </m:r>
                          </m:sub>
                        </m:sSub>
                      </m:oMath>
                    </m:oMathPara>
                  </a14:m>
                  <a:endParaRPr lang="en-GB" sz="1100" dirty="0"/>
                </a:p>
              </p:txBody>
            </p:sp>
          </mc:Choice>
          <mc:Fallback xmlns="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A659D5C3-BCDF-4A62-8031-FFFE09522C2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1542" y="2118769"/>
                  <a:ext cx="367340" cy="206092"/>
                </a:xfrm>
                <a:prstGeom prst="rect">
                  <a:avLst/>
                </a:prstGeom>
                <a:blipFill>
                  <a:blip r:embed="rId4"/>
                  <a:stretch>
                    <a:fillRect l="-8333" b="-235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BB0A706-02C3-454B-BD9B-CED24E72A779}"/>
                </a:ext>
              </a:extLst>
            </p:cNvPr>
            <p:cNvCxnSpPr>
              <a:cxnSpLocks/>
              <a:stCxn id="18" idx="0"/>
              <a:endCxn id="172" idx="3"/>
            </p:cNvCxnSpPr>
            <p:nvPr/>
          </p:nvCxnSpPr>
          <p:spPr>
            <a:xfrm flipV="1">
              <a:off x="6137045" y="2590669"/>
              <a:ext cx="212542" cy="183676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76DF5C4-BF6F-4B6D-A1D6-B28EEE712C8D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>
              <a:off x="6137045" y="2957739"/>
              <a:ext cx="309243" cy="264317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876B101-0A67-4E18-BC61-FF106373BFB7}"/>
                </a:ext>
              </a:extLst>
            </p:cNvPr>
            <p:cNvCxnSpPr>
              <a:cxnSpLocks/>
              <a:stCxn id="15" idx="0"/>
              <a:endCxn id="46" idx="3"/>
            </p:cNvCxnSpPr>
            <p:nvPr/>
          </p:nvCxnSpPr>
          <p:spPr>
            <a:xfrm flipV="1">
              <a:off x="6162087" y="3379367"/>
              <a:ext cx="232113" cy="277597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C5CE1BC-403B-40E7-8CA9-BC547C673F8E}"/>
                </a:ext>
              </a:extLst>
            </p:cNvPr>
            <p:cNvCxnSpPr>
              <a:stCxn id="14" idx="2"/>
              <a:endCxn id="161" idx="1"/>
            </p:cNvCxnSpPr>
            <p:nvPr/>
          </p:nvCxnSpPr>
          <p:spPr>
            <a:xfrm>
              <a:off x="6471862" y="1734561"/>
              <a:ext cx="133480" cy="758770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D4298EB-9EF6-4A96-9F4E-737CED5256FF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>
              <a:off x="7283467" y="1991739"/>
              <a:ext cx="134149" cy="233588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CA0C2D0-E56E-4EA5-AAC4-1B4ACC6188B8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 flipH="1">
              <a:off x="7938153" y="2027254"/>
              <a:ext cx="402968" cy="408551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EC5F0A-374F-4328-B6C8-34BABB9AB69C}"/>
                </a:ext>
              </a:extLst>
            </p:cNvPr>
            <p:cNvSpPr txBox="1"/>
            <p:nvPr/>
          </p:nvSpPr>
          <p:spPr>
            <a:xfrm>
              <a:off x="6686602" y="2752498"/>
              <a:ext cx="1067919" cy="1833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18000" tIns="10800" rIns="18000" bIns="10800" rtlCol="0">
              <a:spAutoFit/>
            </a:bodyPr>
            <a:lstStyle/>
            <a:p>
              <a:pPr algn="ctr"/>
              <a:r>
                <a:rPr lang="de-CH" sz="1050" dirty="0">
                  <a:solidFill>
                    <a:schemeClr val="bg2">
                      <a:lumMod val="10000"/>
                    </a:schemeClr>
                  </a:solidFill>
                </a:rPr>
                <a:t>primary winding</a:t>
              </a:r>
              <a:endParaRPr lang="en-GB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F45FEBB-102A-4AF8-940F-313FE7E9FAF0}"/>
                </a:ext>
              </a:extLst>
            </p:cNvPr>
            <p:cNvCxnSpPr>
              <a:cxnSpLocks/>
              <a:stCxn id="27" idx="0"/>
            </p:cNvCxnSpPr>
            <p:nvPr/>
          </p:nvCxnSpPr>
          <p:spPr>
            <a:xfrm flipH="1" flipV="1">
              <a:off x="7005374" y="2621362"/>
              <a:ext cx="215188" cy="131136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8F90F4A-BA41-4E34-9A32-793FFD5A665B}"/>
                </a:ext>
              </a:extLst>
            </p:cNvPr>
            <p:cNvCxnSpPr>
              <a:cxnSpLocks/>
              <a:stCxn id="27" idx="2"/>
            </p:cNvCxnSpPr>
            <p:nvPr/>
          </p:nvCxnSpPr>
          <p:spPr>
            <a:xfrm flipH="1">
              <a:off x="7005374" y="2935892"/>
              <a:ext cx="215188" cy="171984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4D9A9F7-4D1E-45B5-8200-B7478B568FF4}"/>
                </a:ext>
              </a:extLst>
            </p:cNvPr>
            <p:cNvSpPr txBox="1"/>
            <p:nvPr/>
          </p:nvSpPr>
          <p:spPr>
            <a:xfrm>
              <a:off x="8262791" y="2890413"/>
              <a:ext cx="656067" cy="1910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lIns="18000" tIns="10800" rIns="18000" bIns="10800" rtlCol="0">
              <a:spAutoFit/>
            </a:bodyPr>
            <a:lstStyle/>
            <a:p>
              <a:pPr algn="ctr"/>
              <a:r>
                <a:rPr lang="de-CH" sz="1100" dirty="0">
                  <a:solidFill>
                    <a:schemeClr val="bg2">
                      <a:lumMod val="10000"/>
                    </a:schemeClr>
                  </a:solidFill>
                </a:rPr>
                <a:t>insulation</a:t>
              </a:r>
              <a:endParaRPr lang="en-GB" sz="11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F42C87A-321B-425C-9FB8-10884551A9A0}"/>
                </a:ext>
              </a:extLst>
            </p:cNvPr>
            <p:cNvCxnSpPr>
              <a:cxnSpLocks/>
              <a:stCxn id="30" idx="1"/>
            </p:cNvCxnSpPr>
            <p:nvPr/>
          </p:nvCxnSpPr>
          <p:spPr>
            <a:xfrm flipH="1" flipV="1">
              <a:off x="7832379" y="2398341"/>
              <a:ext cx="430412" cy="587616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85B87594-A9AE-44DF-AB52-4976134B6462}"/>
                </a:ext>
              </a:extLst>
            </p:cNvPr>
            <p:cNvCxnSpPr>
              <a:cxnSpLocks/>
              <a:stCxn id="30" idx="1"/>
            </p:cNvCxnSpPr>
            <p:nvPr/>
          </p:nvCxnSpPr>
          <p:spPr>
            <a:xfrm flipH="1">
              <a:off x="7815397" y="2985957"/>
              <a:ext cx="447394" cy="117181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20754D2-E6BE-4BC6-A775-8DB1B0F18ADC}"/>
                </a:ext>
              </a:extLst>
            </p:cNvPr>
            <p:cNvSpPr txBox="1"/>
            <p:nvPr/>
          </p:nvSpPr>
          <p:spPr>
            <a:xfrm>
              <a:off x="6820436" y="3933034"/>
              <a:ext cx="1067083" cy="1833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de-CH" sz="1050" dirty="0">
                  <a:solidFill>
                    <a:schemeClr val="bg2">
                      <a:lumMod val="10000"/>
                    </a:schemeClr>
                  </a:solidFill>
                </a:rPr>
                <a:t>parallel branches</a:t>
              </a:r>
              <a:endParaRPr lang="en-GB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6B6C1854-39B5-404F-8C8C-B6B182C81E96}"/>
                </a:ext>
              </a:extLst>
            </p:cNvPr>
            <p:cNvCxnSpPr>
              <a:stCxn id="33" idx="0"/>
            </p:cNvCxnSpPr>
            <p:nvPr/>
          </p:nvCxnSpPr>
          <p:spPr>
            <a:xfrm flipH="1" flipV="1">
              <a:off x="6495826" y="3371576"/>
              <a:ext cx="858152" cy="561458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D2591EE-0D2B-4FA9-95B2-E4BE155D9C7C}"/>
                </a:ext>
              </a:extLst>
            </p:cNvPr>
            <p:cNvCxnSpPr>
              <a:stCxn id="33" idx="0"/>
            </p:cNvCxnSpPr>
            <p:nvPr/>
          </p:nvCxnSpPr>
          <p:spPr>
            <a:xfrm flipH="1" flipV="1">
              <a:off x="6908490" y="3551654"/>
              <a:ext cx="445488" cy="381380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E485C07-8DC7-48CF-9D6B-D0CCFCAED157}"/>
                </a:ext>
              </a:extLst>
            </p:cNvPr>
            <p:cNvCxnSpPr>
              <a:stCxn id="33" idx="0"/>
            </p:cNvCxnSpPr>
            <p:nvPr/>
          </p:nvCxnSpPr>
          <p:spPr>
            <a:xfrm flipH="1" flipV="1">
              <a:off x="7349114" y="3578738"/>
              <a:ext cx="4864" cy="354296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AA59EB9-C23F-431D-985E-E1E0ED1CE2E2}"/>
                </a:ext>
              </a:extLst>
            </p:cNvPr>
            <p:cNvCxnSpPr>
              <a:stCxn id="33" idx="0"/>
            </p:cNvCxnSpPr>
            <p:nvPr/>
          </p:nvCxnSpPr>
          <p:spPr>
            <a:xfrm flipV="1">
              <a:off x="7353978" y="3544194"/>
              <a:ext cx="615675" cy="388840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3C92370F-2549-4754-8739-B2F33A4AA01A}"/>
                </a:ext>
              </a:extLst>
            </p:cNvPr>
            <p:cNvCxnSpPr>
              <a:stCxn id="33" idx="0"/>
            </p:cNvCxnSpPr>
            <p:nvPr/>
          </p:nvCxnSpPr>
          <p:spPr>
            <a:xfrm flipV="1">
              <a:off x="7353978" y="3367944"/>
              <a:ext cx="1193976" cy="565090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B81F8E1-A861-468A-8046-804F1D65B50B}"/>
                </a:ext>
              </a:extLst>
            </p:cNvPr>
            <p:cNvSpPr txBox="1"/>
            <p:nvPr/>
          </p:nvSpPr>
          <p:spPr>
            <a:xfrm>
              <a:off x="8418609" y="2153679"/>
              <a:ext cx="313672" cy="1833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de-CH" sz="1050" dirty="0">
                  <a:solidFill>
                    <a:schemeClr val="bg2">
                      <a:lumMod val="10000"/>
                    </a:schemeClr>
                  </a:solidFill>
                </a:rPr>
                <a:t>PCB</a:t>
              </a:r>
              <a:endParaRPr lang="en-GB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DCC4E3CF-A9E2-4A7A-ACC5-58B47E79EA12}"/>
                </a:ext>
              </a:extLst>
            </p:cNvPr>
            <p:cNvCxnSpPr>
              <a:cxnSpLocks/>
              <a:stCxn id="39" idx="2"/>
            </p:cNvCxnSpPr>
            <p:nvPr/>
          </p:nvCxnSpPr>
          <p:spPr>
            <a:xfrm flipH="1">
              <a:off x="8362333" y="2337073"/>
              <a:ext cx="213112" cy="161072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7E95B28-184F-4992-832D-779141C609FA}"/>
                </a:ext>
              </a:extLst>
            </p:cNvPr>
            <p:cNvSpPr/>
            <p:nvPr/>
          </p:nvSpPr>
          <p:spPr>
            <a:xfrm>
              <a:off x="5612764" y="1780263"/>
              <a:ext cx="3412418" cy="2450219"/>
            </a:xfrm>
            <a:prstGeom prst="rect">
              <a:avLst/>
            </a:prstGeom>
            <a:noFill/>
            <a:ln w="12700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000" tIns="10800" rIns="18000" bIns="10800" rtlCol="0" anchor="ctr"/>
            <a:lstStyle/>
            <a:p>
              <a:pPr algn="ctr"/>
              <a:endParaRPr lang="en-GB" sz="2200"/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E694E40-63DD-47B8-9AB0-261A6FAEAEF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76923" y="777587"/>
              <a:ext cx="764141" cy="999348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4097C4A-9DB6-465D-B8D8-75623D8BF5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12764" y="772398"/>
              <a:ext cx="1448070" cy="1007865"/>
            </a:xfrm>
            <a:prstGeom prst="line">
              <a:avLst/>
            </a:prstGeom>
            <a:ln w="12700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5" name="TextBox 174">
            <a:extLst>
              <a:ext uri="{FF2B5EF4-FFF2-40B4-BE49-F238E27FC236}">
                <a16:creationId xmlns:a16="http://schemas.microsoft.com/office/drawing/2014/main" id="{771231B8-EC03-88B7-FC62-2B61C1834B7D}"/>
              </a:ext>
            </a:extLst>
          </p:cNvPr>
          <p:cNvSpPr txBox="1"/>
          <p:nvPr/>
        </p:nvSpPr>
        <p:spPr>
          <a:xfrm>
            <a:off x="414711" y="767770"/>
            <a:ext cx="489930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500" dirty="0"/>
              <a:t>The IA is a solid-state modulator, which can provide relatively short and precise pulses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A0A8E940-BDE5-1D86-FFA7-C0CCB3BC19E8}"/>
              </a:ext>
            </a:extLst>
          </p:cNvPr>
          <p:cNvSpPr txBox="1"/>
          <p:nvPr/>
        </p:nvSpPr>
        <p:spPr>
          <a:xfrm>
            <a:off x="414711" y="1366828"/>
            <a:ext cx="493412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500" dirty="0"/>
              <a:t>An inductive adder consists of multiple parallel layers (also known as stages), each of which has a 1:1 transformer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5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500" dirty="0"/>
              <a:t>The single turn primary totally encloses a magnetic core; hence, the leakage inductance of this geometry is negligible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5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500" dirty="0"/>
              <a:t> The secondary winding of each of these transformers is connected in series: hence a step-up voltage ratio of 1:N is achieved by using N-layers, with adequate voltage isolation</a:t>
            </a:r>
          </a:p>
        </p:txBody>
      </p:sp>
    </p:spTree>
    <p:extLst>
      <p:ext uri="{BB962C8B-B14F-4D97-AF65-F5344CB8AC3E}">
        <p14:creationId xmlns:p14="http://schemas.microsoft.com/office/powerpoint/2010/main" val="4096154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EF3D3-C349-6AE3-0D3E-4802F0C53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E5ECCC95-0EF0-4511-54E7-FE7844BDB3AC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Outline</a:t>
            </a:r>
            <a:endParaRPr lang="en-GB" sz="2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A527DE-3BF1-48B9-EF06-08B94F7B3B68}"/>
              </a:ext>
            </a:extLst>
          </p:cNvPr>
          <p:cNvSpPr txBox="1"/>
          <p:nvPr/>
        </p:nvSpPr>
        <p:spPr bwMode="auto">
          <a:xfrm>
            <a:off x="309880" y="1016881"/>
            <a:ext cx="8745967" cy="34163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Outcome from feasibility study and kicker design outline</a:t>
            </a: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2"/>
                </a:solidFill>
              </a:rPr>
              <a:t>Challenges and need for R&amp;D/prototyping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tx2"/>
              </a:solidFill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 err="1">
                <a:solidFill>
                  <a:schemeClr val="tx2"/>
                </a:solidFill>
                <a:cs typeface="Arial"/>
              </a:rPr>
              <a:t>Stripline</a:t>
            </a:r>
            <a:r>
              <a:rPr lang="en-GB" dirty="0">
                <a:solidFill>
                  <a:schemeClr val="tx2"/>
                </a:solidFill>
                <a:cs typeface="Arial"/>
              </a:rPr>
              <a:t> kicker + Inductive adder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2"/>
                </a:solidFill>
                <a:cs typeface="Arial"/>
              </a:rPr>
              <a:t>Lumped inductance kicker + generator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2"/>
                </a:solidFill>
                <a:cs typeface="Arial"/>
              </a:rPr>
              <a:t>Other considerations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tx2"/>
              </a:solidFill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tx2"/>
              </a:solidFill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2"/>
                </a:solidFill>
              </a:rPr>
              <a:t>Conclusions</a:t>
            </a:r>
          </a:p>
          <a:p>
            <a:pPr lvl="1"/>
            <a:endParaRPr lang="en-GB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B6CB23D-50C5-F72D-CAB6-E238E0018E8B}"/>
              </a:ext>
            </a:extLst>
          </p:cNvPr>
          <p:cNvSpPr>
            <a:spLocks noGrp="1"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b="1" dirty="0"/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1AD6195D-6F8C-AB0F-3B4A-AF31697C292C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3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8C2BC03A-BEEC-547D-783A-BDE9A78A1B49}"/>
              </a:ext>
            </a:extLst>
          </p:cNvPr>
          <p:cNvSpPr>
            <a:spLocks noGrp="1"/>
          </p:cNvSpPr>
          <p:nvPr/>
        </p:nvSpPr>
        <p:spPr>
          <a:xfrm>
            <a:off x="4065006" y="4971858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BCB13649-1325-FFE5-6E9E-284142DB358C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9CA12534-FB26-DC43-91FC-D7896AABCE0B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34712938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E98531-AB35-FEE7-3CB1-BE98E84828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tx1"/>
                </a:solidFill>
              </a:rPr>
              <a:pPr/>
              <a:t>30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CDCC9-2BEB-CF05-7691-14804417839C}"/>
              </a:ext>
            </a:extLst>
          </p:cNvPr>
          <p:cNvSpPr txBox="1">
            <a:spLocks/>
          </p:cNvSpPr>
          <p:nvPr/>
        </p:nvSpPr>
        <p:spPr>
          <a:xfrm>
            <a:off x="71592" y="571528"/>
            <a:ext cx="8924924" cy="108019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/>
              <a:buNone/>
            </a:pPr>
            <a:r>
              <a:rPr lang="en-US" sz="1500" dirty="0"/>
              <a:t>Semiconductor switches can be used in fast high current pulsed power accelerator applications to replace thyratrons and PFLs.</a:t>
            </a:r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6D2B74F3-D00C-D8D2-C849-6B5ABF0F5A71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3153A1-0662-E548-91F3-C150CFB9EBEF}" type="slidenum">
              <a:rPr lang="en-US" sz="1500" smtClean="0"/>
              <a:pPr/>
              <a:t>30</a:t>
            </a:fld>
            <a:endParaRPr lang="en-US" sz="15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E015A31-F306-B3E7-48FA-7011007BFBC7}"/>
              </a:ext>
            </a:extLst>
          </p:cNvPr>
          <p:cNvGrpSpPr/>
          <p:nvPr/>
        </p:nvGrpSpPr>
        <p:grpSpPr>
          <a:xfrm>
            <a:off x="617167" y="1420700"/>
            <a:ext cx="8967133" cy="2217126"/>
            <a:chOff x="891242" y="2544065"/>
            <a:chExt cx="8967133" cy="221712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CC3ADE2-A021-B9F1-743B-99E7679350E0}"/>
                </a:ext>
              </a:extLst>
            </p:cNvPr>
            <p:cNvSpPr txBox="1"/>
            <p:nvPr/>
          </p:nvSpPr>
          <p:spPr>
            <a:xfrm>
              <a:off x="5980537" y="2545200"/>
              <a:ext cx="3877838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500" u="sng" dirty="0"/>
                <a:t>Solid-state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sz="1500" dirty="0"/>
                <a:t>Cost-effective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sz="1500" dirty="0"/>
                <a:t>Easy to use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sz="1500" dirty="0"/>
                <a:t>Off-the-shelf	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sz="1500" dirty="0"/>
                <a:t>Flexible		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sz="1500" dirty="0"/>
                <a:t>Modular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sz="1500" dirty="0"/>
                <a:t>Maintainability</a:t>
              </a:r>
            </a:p>
            <a:p>
              <a:pPr marL="285750" indent="-285750">
                <a:buFont typeface="Calibri" panose="020F0502020204030204" pitchFamily="34" charset="0"/>
                <a:buChar char="─"/>
              </a:pPr>
              <a:r>
                <a:rPr lang="en-US" sz="1500" dirty="0"/>
                <a:t>Relatively low voltage</a:t>
              </a:r>
            </a:p>
            <a:p>
              <a:pPr marL="285750" indent="-285750">
                <a:buFont typeface="Calibri" panose="020F0502020204030204" pitchFamily="34" charset="0"/>
                <a:buChar char="─"/>
              </a:pPr>
              <a:r>
                <a:rPr lang="en-US" sz="1500" dirty="0"/>
                <a:t>Relatively low current</a:t>
              </a:r>
              <a:endParaRPr lang="en-GB" sz="15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C63AC65-ED6D-E98B-3DD8-A996FEA14F82}"/>
                </a:ext>
              </a:extLst>
            </p:cNvPr>
            <p:cNvSpPr txBox="1"/>
            <p:nvPr/>
          </p:nvSpPr>
          <p:spPr>
            <a:xfrm>
              <a:off x="891242" y="2544065"/>
              <a:ext cx="4781549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500" u="sng" dirty="0" err="1"/>
                <a:t>Thyratrons</a:t>
              </a:r>
              <a:endParaRPr lang="en-US" sz="1500" u="sng" dirty="0"/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sz="1500" dirty="0"/>
                <a:t>Radiation resistant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sz="1500" dirty="0"/>
                <a:t>Generally reliable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sz="1500" dirty="0"/>
                <a:t>Robust (fault tolerant)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sz="1500" dirty="0"/>
                <a:t>Relatively high voltage</a:t>
              </a:r>
            </a:p>
            <a:p>
              <a:pPr marL="285750" indent="-285750">
                <a:buFont typeface="Symbol" panose="05050102010706020507" pitchFamily="18" charset="2"/>
                <a:buChar char=""/>
              </a:pPr>
              <a:r>
                <a:rPr lang="en-US" sz="1500" dirty="0"/>
                <a:t>Relatively high current</a:t>
              </a:r>
            </a:p>
            <a:p>
              <a:pPr marL="285750" indent="-285750">
                <a:buFont typeface="Calibri" panose="020F0502020204030204" pitchFamily="34" charset="0"/>
                <a:buChar char="─"/>
              </a:pPr>
              <a:r>
                <a:rPr lang="en-US" sz="1500" dirty="0"/>
                <a:t>Long term availability</a:t>
              </a:r>
            </a:p>
            <a:p>
              <a:pPr marL="285750" indent="-285750">
                <a:buFont typeface="Calibri" panose="020F0502020204030204" pitchFamily="34" charset="0"/>
                <a:buChar char="─"/>
              </a:pPr>
              <a:r>
                <a:rPr lang="en-US" sz="1500" dirty="0"/>
                <a:t>Spontaneous turn on</a:t>
              </a:r>
            </a:p>
            <a:p>
              <a:pPr marL="285750" indent="-285750">
                <a:buFont typeface="Calibri" panose="020F0502020204030204" pitchFamily="34" charset="0"/>
                <a:buChar char="─"/>
              </a:pPr>
              <a:r>
                <a:rPr lang="en-US" sz="1500" dirty="0"/>
                <a:t>Can only be turned on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1F40107-3E58-47CD-41E2-9ABC5ACC04B7}"/>
                </a:ext>
              </a:extLst>
            </p:cNvPr>
            <p:cNvSpPr txBox="1"/>
            <p:nvPr/>
          </p:nvSpPr>
          <p:spPr>
            <a:xfrm>
              <a:off x="3771900" y="3619500"/>
              <a:ext cx="139065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i="1" dirty="0"/>
                <a:t>Versus:</a:t>
              </a: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E9B7AD2-89EB-66BB-031A-D2ACBA031AAC}"/>
              </a:ext>
            </a:extLst>
          </p:cNvPr>
          <p:cNvSpPr txBox="1">
            <a:spLocks/>
          </p:cNvSpPr>
          <p:nvPr/>
        </p:nvSpPr>
        <p:spPr>
          <a:xfrm>
            <a:off x="219076" y="4105358"/>
            <a:ext cx="8924924" cy="10801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500" dirty="0"/>
              <a:t>But…. Semiconductors have limited voltage and current rating. Hence, requires </a:t>
            </a:r>
            <a:r>
              <a:rPr lang="en-GB" sz="1500" b="1" dirty="0"/>
              <a:t>series and parallel connection of power semiconductors</a:t>
            </a:r>
            <a:r>
              <a:rPr lang="en-GB" sz="1500" dirty="0"/>
              <a:t> to achieve high pulsed power.</a:t>
            </a:r>
            <a:endParaRPr lang="en-US" sz="15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7E16C2E-AD88-92B6-4F34-8CF58CF73C63}"/>
              </a:ext>
            </a:extLst>
          </p:cNvPr>
          <p:cNvSpPr txBox="1">
            <a:spLocks/>
          </p:cNvSpPr>
          <p:nvPr/>
        </p:nvSpPr>
        <p:spPr>
          <a:xfrm>
            <a:off x="457200" y="75842"/>
            <a:ext cx="8226854" cy="705332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Thyratrons vs semiconductor switches</a:t>
            </a:r>
            <a:r>
              <a:rPr lang="en-GB" sz="2800" b="1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980693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78FA71-4A2B-667E-CA3F-70E0623F27D7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Machine Protection</a:t>
            </a:r>
            <a:endParaRPr lang="en-GB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44C763-12F5-759D-3C15-67CCF261D3F3}"/>
              </a:ext>
            </a:extLst>
          </p:cNvPr>
          <p:cNvSpPr txBox="1"/>
          <p:nvPr/>
        </p:nvSpPr>
        <p:spPr>
          <a:xfrm>
            <a:off x="172720" y="755078"/>
            <a:ext cx="887222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rgbClr val="36A1FF"/>
                </a:solidFill>
              </a:rPr>
              <a:t>Machine protection concerns start at booster extraction and Z-mode is the most critical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US" sz="5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rgbClr val="36A1FF"/>
                </a:solidFill>
              </a:rPr>
              <a:t>Failure types and probability depend on magnet kind and operational conditions: 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sz="1500" dirty="0"/>
              <a:t>Iteration needed at design phase to find best tradeoff between magnets performance, reliability, availability and machine protection aspects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rgbClr val="36A1FF"/>
                </a:solidFill>
              </a:rPr>
              <a:t>Potential failures have been estimated: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US" sz="1500" dirty="0"/>
              <a:t>They are typical of high voltage fast pulsed systems (see next slides) 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sz="1500" dirty="0"/>
              <a:t>Additional challenges are introduced by synchrotron radiation, high stored energy and energy density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700" dirty="0">
                <a:solidFill>
                  <a:srgbClr val="36A1FF"/>
                </a:solidFill>
              </a:rPr>
              <a:t>Mitigations consist in: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en-US" sz="1400" dirty="0"/>
              <a:t>Redundancy, monitoring and fast reaction to failures, passive protection, retriggering mechanism etc.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en-US" sz="1400" dirty="0"/>
              <a:t>Rad-hard electronics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en-US" sz="1400" dirty="0"/>
              <a:t>Segmentation and voltage reduction to reduce risk and consequence of failures 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en-US" sz="1400" dirty="0"/>
              <a:t>Out of vacuum magnets, minimum beam coupling impedance design, etc.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en-US" sz="1400" dirty="0"/>
              <a:t>New concepts like sacrificial absorbers (for ultra-fast failures), chunk extraction etc. have to be considered  (in booster extraction/dump, booster-to collider TL, collider injection and extraction)</a:t>
            </a:r>
          </a:p>
        </p:txBody>
      </p:sp>
    </p:spTree>
    <p:extLst>
      <p:ext uri="{BB962C8B-B14F-4D97-AF65-F5344CB8AC3E}">
        <p14:creationId xmlns:p14="http://schemas.microsoft.com/office/powerpoint/2010/main" val="15085192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5D2F0B1-6786-DD0E-1610-1A06DE0CF6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8724440"/>
              </p:ext>
            </p:extLst>
          </p:nvPr>
        </p:nvGraphicFramePr>
        <p:xfrm>
          <a:off x="88285" y="836676"/>
          <a:ext cx="8814415" cy="3632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88803">
                  <a:extLst>
                    <a:ext uri="{9D8B030D-6E8A-4147-A177-3AD203B41FA5}">
                      <a16:colId xmlns:a16="http://schemas.microsoft.com/office/drawing/2014/main" val="3180131931"/>
                    </a:ext>
                  </a:extLst>
                </a:gridCol>
                <a:gridCol w="3557246">
                  <a:extLst>
                    <a:ext uri="{9D8B030D-6E8A-4147-A177-3AD203B41FA5}">
                      <a16:colId xmlns:a16="http://schemas.microsoft.com/office/drawing/2014/main" val="4109010570"/>
                    </a:ext>
                  </a:extLst>
                </a:gridCol>
                <a:gridCol w="3368366">
                  <a:extLst>
                    <a:ext uri="{9D8B030D-6E8A-4147-A177-3AD203B41FA5}">
                      <a16:colId xmlns:a16="http://schemas.microsoft.com/office/drawing/2014/main" val="36560087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Failure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Consequence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# affected bunches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315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Asynchronous extraction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xx bunches swept in the machine aperture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It depends on </a:t>
                      </a:r>
                      <a:r>
                        <a:rPr lang="en-US" sz="1400" b="1" dirty="0"/>
                        <a:t>reaction,</a:t>
                      </a:r>
                      <a:r>
                        <a:rPr lang="en-US" sz="1400" dirty="0"/>
                        <a:t> </a:t>
                      </a:r>
                      <a:r>
                        <a:rPr lang="en-US" sz="1400" b="1" dirty="0"/>
                        <a:t>re-triggering</a:t>
                      </a:r>
                      <a:r>
                        <a:rPr lang="en-US" sz="1400" dirty="0"/>
                        <a:t> and </a:t>
                      </a:r>
                      <a:r>
                        <a:rPr lang="en-US" sz="1400" b="1" dirty="0"/>
                        <a:t>rise time</a:t>
                      </a:r>
                      <a:r>
                        <a:rPr lang="en-US" sz="1400" dirty="0"/>
                        <a:t> (e.g. 44 for 1.1 us and 60 for 1.5 us)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415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/>
                        <a:t>Large ripples of extraction kickers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bunches extracted with oscillations, </a:t>
                      </a:r>
                      <a:r>
                        <a:rPr lang="en-US" sz="1400" b="0" dirty="0">
                          <a:sym typeface="Wingdings" panose="05000000000000000000" pitchFamily="2" charset="2"/>
                        </a:rPr>
                        <a:t>losses at the septum, septum mask and/or the transfer lines, poor transmission to the collider, large injection oscillations and losses in the collider 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ym typeface="Wingdings" panose="05000000000000000000" pitchFamily="2" charset="2"/>
                        </a:rPr>
                        <a:t>It depends on </a:t>
                      </a:r>
                      <a:r>
                        <a:rPr lang="en-US" sz="1400" b="1" dirty="0">
                          <a:sym typeface="Wingdings" panose="05000000000000000000" pitchFamily="2" charset="2"/>
                        </a:rPr>
                        <a:t>the waveform shape </a:t>
                      </a:r>
                      <a:r>
                        <a:rPr lang="en-US" sz="1400" b="0" dirty="0">
                          <a:sym typeface="Wingdings" panose="05000000000000000000" pitchFamily="2" charset="2"/>
                        </a:rPr>
                        <a:t>but in principle up to all (1120 for Z mode)</a:t>
                      </a:r>
                      <a:endParaRPr lang="en-US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276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/>
                        <a:t>Up to 1ooXX extraction kickers missing .or. 1ooYY extraction septa not pulsing at nominal strength (0-100%)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ym typeface="Wingdings" panose="05000000000000000000" pitchFamily="2" charset="2"/>
                        </a:rPr>
                        <a:t>mis-kicked bunches oscillations in TL, losses (also possible at one single location), poor or no transmission, injection oscillations and losses in the collider  </a:t>
                      </a:r>
                      <a:r>
                        <a:rPr lang="en-US" sz="1400" b="0" dirty="0"/>
                        <a:t>  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All </a:t>
                      </a:r>
                      <a:r>
                        <a:rPr lang="en-US" sz="1400" b="0" dirty="0">
                          <a:sym typeface="Wingdings" panose="05000000000000000000" pitchFamily="2" charset="2"/>
                        </a:rPr>
                        <a:t>(1120 for Z mode)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424461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76C23F37-7AEF-8DF4-7884-83E27BBE169A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Machine Protection – Booster Failures</a:t>
            </a:r>
            <a:endParaRPr lang="en-GB" sz="28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D48DDC-588A-DDE9-3368-678AA5304867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32</a:t>
            </a:fld>
            <a:endParaRPr lang="en-GB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7605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5D2F0B1-6786-DD0E-1610-1A06DE0CF64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3072" y="569976"/>
          <a:ext cx="8814415" cy="4211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4224">
                  <a:extLst>
                    <a:ext uri="{9D8B030D-6E8A-4147-A177-3AD203B41FA5}">
                      <a16:colId xmlns:a16="http://schemas.microsoft.com/office/drawing/2014/main" val="3180131931"/>
                    </a:ext>
                  </a:extLst>
                </a:gridCol>
                <a:gridCol w="3501825">
                  <a:extLst>
                    <a:ext uri="{9D8B030D-6E8A-4147-A177-3AD203B41FA5}">
                      <a16:colId xmlns:a16="http://schemas.microsoft.com/office/drawing/2014/main" val="4109010570"/>
                    </a:ext>
                  </a:extLst>
                </a:gridCol>
                <a:gridCol w="3368366">
                  <a:extLst>
                    <a:ext uri="{9D8B030D-6E8A-4147-A177-3AD203B41FA5}">
                      <a16:colId xmlns:a16="http://schemas.microsoft.com/office/drawing/2014/main" val="36560087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Failure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Consequence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# affected bunches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315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Asynchronous extraction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xx bunches swept in the machine aperture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It depends on </a:t>
                      </a:r>
                      <a:r>
                        <a:rPr lang="en-US" sz="1200" b="1" dirty="0"/>
                        <a:t>reaction,</a:t>
                      </a:r>
                      <a:r>
                        <a:rPr lang="en-US" sz="1200" dirty="0"/>
                        <a:t> </a:t>
                      </a:r>
                      <a:r>
                        <a:rPr lang="en-US" sz="1200" b="1" dirty="0"/>
                        <a:t>re-triggering</a:t>
                      </a:r>
                      <a:r>
                        <a:rPr lang="en-US" sz="1200" dirty="0"/>
                        <a:t> and </a:t>
                      </a:r>
                      <a:r>
                        <a:rPr lang="en-US" sz="1200" b="1" dirty="0"/>
                        <a:t>rise time</a:t>
                      </a:r>
                      <a:r>
                        <a:rPr lang="en-US" sz="1200" dirty="0"/>
                        <a:t> (e.g. 44 for 1.1 us and 60 for 1.5 us)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415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0" dirty="0"/>
                        <a:t>Large ripples of extraction kickers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bunches extracted with oscillations, </a:t>
                      </a:r>
                      <a:r>
                        <a:rPr lang="en-US" sz="1200" b="0" dirty="0">
                          <a:sym typeface="Wingdings" panose="05000000000000000000" pitchFamily="2" charset="2"/>
                        </a:rPr>
                        <a:t>losses at the septum, septum mask and/or the transfer lines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ym typeface="Wingdings" panose="05000000000000000000" pitchFamily="2" charset="2"/>
                        </a:rPr>
                        <a:t>It depends on the </a:t>
                      </a:r>
                      <a:r>
                        <a:rPr lang="en-US" sz="1200" b="1" dirty="0">
                          <a:sym typeface="Wingdings" panose="05000000000000000000" pitchFamily="2" charset="2"/>
                        </a:rPr>
                        <a:t>waveform shape </a:t>
                      </a:r>
                      <a:r>
                        <a:rPr lang="en-US" sz="1200" b="0" dirty="0">
                          <a:sym typeface="Wingdings" panose="05000000000000000000" pitchFamily="2" charset="2"/>
                        </a:rPr>
                        <a:t>but in principle up to all (11200 for Z mode)</a:t>
                      </a:r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276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/>
                        <a:t>Up to 1ooXXextraction kickers .or. 1ooYY extraction septa not pulsing at nominal strength (0-100%)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ym typeface="Wingdings" panose="05000000000000000000" pitchFamily="2" charset="2"/>
                        </a:rPr>
                        <a:t>mis-kicked bunches oscillations in TL, losses (also possible at one single location)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All </a:t>
                      </a:r>
                      <a:r>
                        <a:rPr lang="en-US" sz="1200" b="0" dirty="0">
                          <a:sym typeface="Wingdings" panose="05000000000000000000" pitchFamily="2" charset="2"/>
                        </a:rPr>
                        <a:t>(11200 for Z mode)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424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1ooXX missing injection bumpers </a:t>
                      </a:r>
                      <a:r>
                        <a:rPr lang="en-US" sz="1200" b="0" dirty="0"/>
                        <a:t>.or. pulsing with higher current than nominal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ym typeface="Wingdings" panose="05000000000000000000" pitchFamily="2" charset="2"/>
                        </a:rPr>
                        <a:t>miss-kicked circulating bunches  oscillations (bump amplitude/xx) and losses at collimators, septum and septum mask.  </a:t>
                      </a:r>
                      <a:endParaRPr lang="en-US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All (11200 for Z mode)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010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/>
                        <a:t>1ooYY septum not pulsing at nominal strength (0-100%)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ym typeface="Wingdings" panose="05000000000000000000" pitchFamily="2" charset="2"/>
                        </a:rPr>
                        <a:t>injected bunches mis-kicked  injection oscillations and losses in the collider  </a:t>
                      </a:r>
                      <a:r>
                        <a:rPr lang="en-US" sz="1200" b="0" dirty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All (1120 for Z mode)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232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/>
                        <a:t>Sparks in electromagnetic separator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large kicks to the full circulating beam and ultra-fast losses 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All (56 for ttbar and 380 for ZH modes)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455992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A6D5313D-863F-7656-E2BB-69F44B7916FD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Machine Protection – Colliders Failures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9564236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D567F05-9CAE-D0FD-4265-DCA162A519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489" r="26977" b="17609"/>
          <a:stretch/>
        </p:blipFill>
        <p:spPr>
          <a:xfrm>
            <a:off x="3357018" y="3836340"/>
            <a:ext cx="1434646" cy="808822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622D42D4-C25D-9B89-90A7-04CD07C62E47}"/>
              </a:ext>
            </a:extLst>
          </p:cNvPr>
          <p:cNvGrpSpPr/>
          <p:nvPr/>
        </p:nvGrpSpPr>
        <p:grpSpPr>
          <a:xfrm>
            <a:off x="653779" y="578725"/>
            <a:ext cx="7183745" cy="2968373"/>
            <a:chOff x="871706" y="771633"/>
            <a:chExt cx="9578326" cy="3957830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3492B48-F6E4-362D-724D-AFEA2EDA9C65}"/>
                </a:ext>
              </a:extLst>
            </p:cNvPr>
            <p:cNvGrpSpPr/>
            <p:nvPr/>
          </p:nvGrpSpPr>
          <p:grpSpPr>
            <a:xfrm>
              <a:off x="871706" y="771633"/>
              <a:ext cx="9578326" cy="3957830"/>
              <a:chOff x="871706" y="771633"/>
              <a:chExt cx="9578326" cy="3957830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584EB254-8757-3333-6A1B-01FF61E51E83}"/>
                  </a:ext>
                </a:extLst>
              </p:cNvPr>
              <p:cNvGrpSpPr/>
              <p:nvPr/>
            </p:nvGrpSpPr>
            <p:grpSpPr>
              <a:xfrm>
                <a:off x="871706" y="771633"/>
                <a:ext cx="9578326" cy="3957830"/>
                <a:chOff x="772766" y="771633"/>
                <a:chExt cx="9578326" cy="3957830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3DD7BBD6-0650-B8D4-72C2-E8C57BA08E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72766" y="771633"/>
                  <a:ext cx="9578326" cy="3957830"/>
                </a:xfrm>
                <a:prstGeom prst="rect">
                  <a:avLst/>
                </a:prstGeom>
              </p:spPr>
            </p:pic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19742429-6B84-08FD-EDE4-7EF88009101A}"/>
                    </a:ext>
                  </a:extLst>
                </p:cNvPr>
                <p:cNvSpPr/>
                <p:nvPr/>
              </p:nvSpPr>
              <p:spPr>
                <a:xfrm>
                  <a:off x="1475998" y="787497"/>
                  <a:ext cx="2536706" cy="18572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DDF076C-78EA-8CCB-6E6A-E48146C324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48189" y="3257551"/>
                <a:ext cx="0" cy="483393"/>
              </a:xfrm>
              <a:prstGeom prst="line">
                <a:avLst/>
              </a:prstGeom>
              <a:ln w="19050">
                <a:solidFill>
                  <a:srgbClr val="FFBFBF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88C13CBF-D133-97FA-E530-E79CBEA38A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33914" y="3257551"/>
                <a:ext cx="0" cy="483393"/>
              </a:xfrm>
              <a:prstGeom prst="line">
                <a:avLst/>
              </a:prstGeom>
              <a:ln w="19050">
                <a:solidFill>
                  <a:srgbClr val="FFBFBF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CC79D003-D7CA-96F0-F799-50BC95E962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44536" y="3255170"/>
                <a:ext cx="0" cy="50397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04F26D0C-B91C-1964-5783-8754B11327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86" y="3255170"/>
                <a:ext cx="0" cy="50397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0199C5E-BCCE-AF85-AC3C-1B4FBAA8C1EB}"/>
                </a:ext>
              </a:extLst>
            </p:cNvPr>
            <p:cNvCxnSpPr>
              <a:cxnSpLocks/>
            </p:cNvCxnSpPr>
            <p:nvPr/>
          </p:nvCxnSpPr>
          <p:spPr>
            <a:xfrm>
              <a:off x="5718627" y="3230078"/>
              <a:ext cx="0" cy="50397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C80295C-944C-AA68-BD38-01FB2970594E}"/>
                </a:ext>
              </a:extLst>
            </p:cNvPr>
            <p:cNvCxnSpPr>
              <a:cxnSpLocks/>
            </p:cNvCxnSpPr>
            <p:nvPr/>
          </p:nvCxnSpPr>
          <p:spPr>
            <a:xfrm>
              <a:off x="6176497" y="3236965"/>
              <a:ext cx="0" cy="503979"/>
            </a:xfrm>
            <a:prstGeom prst="line">
              <a:avLst/>
            </a:prstGeom>
            <a:ln w="19050">
              <a:solidFill>
                <a:srgbClr val="01010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C6E2DB7-C056-66A6-F4D4-EE5C01873E3A}"/>
                </a:ext>
              </a:extLst>
            </p:cNvPr>
            <p:cNvCxnSpPr>
              <a:cxnSpLocks/>
            </p:cNvCxnSpPr>
            <p:nvPr/>
          </p:nvCxnSpPr>
          <p:spPr>
            <a:xfrm>
              <a:off x="6542389" y="3230078"/>
              <a:ext cx="0" cy="50397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8119A58-04A3-2D98-66FF-BF7302124C5E}"/>
              </a:ext>
            </a:extLst>
          </p:cNvPr>
          <p:cNvSpPr txBox="1"/>
          <p:nvPr/>
        </p:nvSpPr>
        <p:spPr bwMode="auto">
          <a:xfrm>
            <a:off x="6925967" y="3903521"/>
            <a:ext cx="195911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0070C0"/>
                </a:solidFill>
                <a:latin typeface="Arial"/>
                <a:cs typeface="Arial"/>
              </a:rPr>
              <a:t>-</a:t>
            </a: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 Collider dump kicker (745.26 m)</a:t>
            </a:r>
          </a:p>
          <a:p>
            <a:pPr defTabSz="685800">
              <a:defRPr/>
            </a:pPr>
            <a:r>
              <a:rPr lang="en-GB" sz="900" kern="0" dirty="0">
                <a:solidFill>
                  <a:srgbClr val="00206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002060"/>
                </a:solidFill>
                <a:latin typeface="Arial"/>
                <a:cs typeface="Arial"/>
              </a:rPr>
              <a:t>-</a:t>
            </a:r>
            <a:r>
              <a:rPr lang="en-GB" sz="900" kern="0" dirty="0">
                <a:solidFill>
                  <a:srgbClr val="002060"/>
                </a:solidFill>
                <a:latin typeface="Arial"/>
                <a:cs typeface="Arial"/>
              </a:rPr>
              <a:t> Booster dump kicker (744.55 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0F7179-B4F0-B982-B70E-BA288825B414}"/>
              </a:ext>
            </a:extLst>
          </p:cNvPr>
          <p:cNvSpPr txBox="1"/>
          <p:nvPr/>
        </p:nvSpPr>
        <p:spPr bwMode="auto">
          <a:xfrm>
            <a:off x="7455215" y="3525577"/>
            <a:ext cx="148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0070C0"/>
                </a:solidFill>
                <a:latin typeface="Arial"/>
                <a:cs typeface="Arial"/>
              </a:rPr>
              <a:t>+</a:t>
            </a: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 Collider inj. kicker (784.26 m)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F8A2D9C-3712-FF3F-C2AB-F6D4A342F806}"/>
              </a:ext>
            </a:extLst>
          </p:cNvPr>
          <p:cNvCxnSpPr>
            <a:cxnSpLocks/>
          </p:cNvCxnSpPr>
          <p:nvPr/>
        </p:nvCxnSpPr>
        <p:spPr>
          <a:xfrm rot="16200000" flipV="1">
            <a:off x="7529395" y="3015637"/>
            <a:ext cx="591920" cy="252275"/>
          </a:xfrm>
          <a:prstGeom prst="bentConnector3">
            <a:avLst>
              <a:gd name="adj1" fmla="val 67701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3FE42FD-2D2E-85D0-DBED-7BAC27A7E01A}"/>
              </a:ext>
            </a:extLst>
          </p:cNvPr>
          <p:cNvCxnSpPr>
            <a:cxnSpLocks/>
          </p:cNvCxnSpPr>
          <p:nvPr/>
        </p:nvCxnSpPr>
        <p:spPr>
          <a:xfrm flipV="1">
            <a:off x="7535111" y="2839526"/>
            <a:ext cx="0" cy="1024907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81BC2F9-7BD5-749B-4C55-F4271E6C27C2}"/>
              </a:ext>
            </a:extLst>
          </p:cNvPr>
          <p:cNvCxnSpPr>
            <a:cxnSpLocks/>
          </p:cNvCxnSpPr>
          <p:nvPr/>
        </p:nvCxnSpPr>
        <p:spPr>
          <a:xfrm flipV="1">
            <a:off x="7449073" y="2841907"/>
            <a:ext cx="0" cy="1027289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817DE4E-FEAF-3B91-50E6-D63862C4049B}"/>
              </a:ext>
            </a:extLst>
          </p:cNvPr>
          <p:cNvSpPr txBox="1"/>
          <p:nvPr/>
        </p:nvSpPr>
        <p:spPr bwMode="auto">
          <a:xfrm>
            <a:off x="6111934" y="1610231"/>
            <a:ext cx="192713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 Collider dump septa (657.26 m)</a:t>
            </a:r>
            <a:endParaRPr lang="en-GB" sz="900" kern="0" dirty="0">
              <a:solidFill>
                <a:srgbClr val="00B050"/>
              </a:solidFill>
              <a:latin typeface="Arial"/>
              <a:cs typeface="Arial"/>
            </a:endParaRPr>
          </a:p>
          <a:p>
            <a:pPr defTabSz="685800">
              <a:defRPr/>
            </a:pPr>
            <a:r>
              <a:rPr lang="en-GB" sz="900" kern="0" dirty="0">
                <a:solidFill>
                  <a:srgbClr val="E15E32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E15E32"/>
                </a:solidFill>
                <a:latin typeface="Arial"/>
                <a:cs typeface="Arial"/>
              </a:rPr>
              <a:t>-</a:t>
            </a:r>
            <a:r>
              <a:rPr lang="en-GB" sz="900" kern="0" dirty="0">
                <a:solidFill>
                  <a:srgbClr val="E15E32"/>
                </a:solidFill>
                <a:latin typeface="Arial"/>
                <a:cs typeface="Arial"/>
              </a:rPr>
              <a:t> Booster dump septa (651.35 m)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1E4DF74-D14C-4BE9-BBB8-CC609C3BC350}"/>
              </a:ext>
            </a:extLst>
          </p:cNvPr>
          <p:cNvCxnSpPr>
            <a:cxnSpLocks/>
          </p:cNvCxnSpPr>
          <p:nvPr/>
        </p:nvCxnSpPr>
        <p:spPr>
          <a:xfrm flipV="1">
            <a:off x="6785188" y="2861348"/>
            <a:ext cx="0" cy="14984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866BE7B-1DAD-95CD-FF9D-546B76991C3B}"/>
              </a:ext>
            </a:extLst>
          </p:cNvPr>
          <p:cNvSpPr txBox="1"/>
          <p:nvPr/>
        </p:nvSpPr>
        <p:spPr bwMode="auto">
          <a:xfrm>
            <a:off x="6105725" y="4359832"/>
            <a:ext cx="2430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FF0000"/>
                </a:solidFill>
                <a:latin typeface="Arial"/>
                <a:cs typeface="Arial"/>
              </a:rPr>
              <a:t>+</a:t>
            </a: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 Collider thick inj. septa (529.66 m)</a:t>
            </a:r>
          </a:p>
          <a:p>
            <a:pPr defTabSz="685800">
              <a:defRPr/>
            </a:pP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FF0000"/>
                </a:solidFill>
                <a:latin typeface="Arial"/>
                <a:cs typeface="Arial"/>
              </a:rPr>
              <a:t>+</a:t>
            </a: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 Collider thin inj. septa (548.06 m)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7C4F3DC-E165-F9D0-63E8-18B12A18502E}"/>
              </a:ext>
            </a:extLst>
          </p:cNvPr>
          <p:cNvCxnSpPr>
            <a:cxnSpLocks/>
          </p:cNvCxnSpPr>
          <p:nvPr/>
        </p:nvCxnSpPr>
        <p:spPr>
          <a:xfrm flipV="1">
            <a:off x="5869815" y="2850578"/>
            <a:ext cx="0" cy="685833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6F0CD51-2547-2F9B-6BFA-3DCC88ABF258}"/>
              </a:ext>
            </a:extLst>
          </p:cNvPr>
          <p:cNvSpPr txBox="1"/>
          <p:nvPr/>
        </p:nvSpPr>
        <p:spPr bwMode="auto">
          <a:xfrm>
            <a:off x="452241" y="3522947"/>
            <a:ext cx="1183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0070C0"/>
                </a:solidFill>
                <a:latin typeface="Arial"/>
                <a:cs typeface="Arial"/>
              </a:rPr>
              <a:t>-</a:t>
            </a: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 Collider inj. kicker (-784.26 m)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CFFA09B-4C24-428A-F542-A9AEFFDF1F3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94070" y="2930135"/>
            <a:ext cx="656836" cy="528790"/>
          </a:xfrm>
          <a:prstGeom prst="bentConnector3">
            <a:avLst>
              <a:gd name="adj1" fmla="val 68852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E21B08E-540B-5E0F-3ED6-73BD693DC628}"/>
              </a:ext>
            </a:extLst>
          </p:cNvPr>
          <p:cNvSpPr txBox="1"/>
          <p:nvPr/>
        </p:nvSpPr>
        <p:spPr bwMode="auto">
          <a:xfrm>
            <a:off x="404373" y="3916516"/>
            <a:ext cx="2007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900" kern="0" dirty="0">
                <a:solidFill>
                  <a:srgbClr val="00206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002060"/>
                </a:solidFill>
                <a:latin typeface="Arial"/>
                <a:cs typeface="Arial"/>
              </a:rPr>
              <a:t>+</a:t>
            </a:r>
            <a:r>
              <a:rPr lang="en-GB" sz="900" kern="0" dirty="0">
                <a:solidFill>
                  <a:srgbClr val="002060"/>
                </a:solidFill>
                <a:latin typeface="Arial"/>
                <a:cs typeface="Arial"/>
              </a:rPr>
              <a:t> Booster dump kicker (-744.75 m)</a:t>
            </a:r>
          </a:p>
          <a:p>
            <a:pPr defTabSz="685800">
              <a:defRPr/>
            </a:pP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0070C0"/>
                </a:solidFill>
                <a:latin typeface="Arial"/>
                <a:cs typeface="Arial"/>
              </a:rPr>
              <a:t>+</a:t>
            </a: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 Collider dump kicker (-745.26 m)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9D096CF-300E-1E4D-FE9F-AF3EDFEAA98C}"/>
              </a:ext>
            </a:extLst>
          </p:cNvPr>
          <p:cNvCxnSpPr>
            <a:cxnSpLocks/>
          </p:cNvCxnSpPr>
          <p:nvPr/>
        </p:nvCxnSpPr>
        <p:spPr>
          <a:xfrm flipV="1">
            <a:off x="1758369" y="2855341"/>
            <a:ext cx="0" cy="1049795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B87E740-9FB4-C900-EEAC-36357873C59B}"/>
              </a:ext>
            </a:extLst>
          </p:cNvPr>
          <p:cNvCxnSpPr>
            <a:cxnSpLocks/>
          </p:cNvCxnSpPr>
          <p:nvPr/>
        </p:nvCxnSpPr>
        <p:spPr>
          <a:xfrm flipV="1">
            <a:off x="1836950" y="2855341"/>
            <a:ext cx="0" cy="1049795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2C59B81-C4D8-91D8-868D-A23C431CB377}"/>
              </a:ext>
            </a:extLst>
          </p:cNvPr>
          <p:cNvCxnSpPr>
            <a:cxnSpLocks/>
          </p:cNvCxnSpPr>
          <p:nvPr/>
        </p:nvCxnSpPr>
        <p:spPr>
          <a:xfrm flipV="1">
            <a:off x="3409868" y="2861349"/>
            <a:ext cx="0" cy="665537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4BACDD8-6F4A-790F-B9B9-3140BA79487B}"/>
              </a:ext>
            </a:extLst>
          </p:cNvPr>
          <p:cNvCxnSpPr>
            <a:cxnSpLocks/>
          </p:cNvCxnSpPr>
          <p:nvPr/>
        </p:nvCxnSpPr>
        <p:spPr>
          <a:xfrm>
            <a:off x="2109305" y="1994456"/>
            <a:ext cx="0" cy="38179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3EB880E-4886-B898-27B3-0C0A477086B3}"/>
              </a:ext>
            </a:extLst>
          </p:cNvPr>
          <p:cNvCxnSpPr>
            <a:cxnSpLocks/>
          </p:cNvCxnSpPr>
          <p:nvPr/>
        </p:nvCxnSpPr>
        <p:spPr>
          <a:xfrm>
            <a:off x="2199476" y="1994456"/>
            <a:ext cx="0" cy="381791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0C07576-4E93-AA9B-8EFD-BD555C819670}"/>
              </a:ext>
            </a:extLst>
          </p:cNvPr>
          <p:cNvSpPr txBox="1"/>
          <p:nvPr/>
        </p:nvSpPr>
        <p:spPr bwMode="auto">
          <a:xfrm>
            <a:off x="1042867" y="4360540"/>
            <a:ext cx="2120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 Collider thick inj. septa (-529.66 m)</a:t>
            </a:r>
          </a:p>
          <a:p>
            <a:pPr defTabSz="685800">
              <a:defRPr/>
            </a:pP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 Collider thin inj. septa (-548.06 m)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AEA7B55-FF42-AE64-A343-69DE4B42715C}"/>
              </a:ext>
            </a:extLst>
          </p:cNvPr>
          <p:cNvCxnSpPr>
            <a:cxnSpLocks/>
          </p:cNvCxnSpPr>
          <p:nvPr/>
        </p:nvCxnSpPr>
        <p:spPr>
          <a:xfrm flipV="1">
            <a:off x="2503999" y="2861348"/>
            <a:ext cx="0" cy="14984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3D56A3DE-C3BC-93D7-3AAF-55A57B177D6C}"/>
              </a:ext>
            </a:extLst>
          </p:cNvPr>
          <p:cNvSpPr txBox="1"/>
          <p:nvPr/>
        </p:nvSpPr>
        <p:spPr bwMode="auto">
          <a:xfrm>
            <a:off x="3704906" y="858347"/>
            <a:ext cx="19434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900" kern="0" dirty="0">
                <a:solidFill>
                  <a:srgbClr val="E15E32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E15E32"/>
                </a:solidFill>
                <a:latin typeface="Arial"/>
                <a:cs typeface="Arial"/>
              </a:rPr>
              <a:t>-</a:t>
            </a:r>
            <a:r>
              <a:rPr lang="en-GB" sz="900" kern="0" dirty="0">
                <a:solidFill>
                  <a:srgbClr val="E15E32"/>
                </a:solidFill>
                <a:latin typeface="Arial"/>
                <a:cs typeface="Arial"/>
              </a:rPr>
              <a:t>     Booster ext. septa (-99.05 m)</a:t>
            </a:r>
          </a:p>
          <a:p>
            <a:pPr defTabSz="685800">
              <a:defRPr/>
            </a:pPr>
            <a:r>
              <a:rPr lang="en-GB" sz="900" kern="0" dirty="0">
                <a:solidFill>
                  <a:srgbClr val="00206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002060"/>
                </a:solidFill>
                <a:latin typeface="Arial"/>
                <a:cs typeface="Arial"/>
              </a:rPr>
              <a:t>-</a:t>
            </a:r>
            <a:r>
              <a:rPr lang="en-GB" sz="900" kern="0" dirty="0">
                <a:solidFill>
                  <a:srgbClr val="002060"/>
                </a:solidFill>
                <a:latin typeface="Arial"/>
                <a:cs typeface="Arial"/>
              </a:rPr>
              <a:t>/e</a:t>
            </a:r>
            <a:r>
              <a:rPr lang="en-GB" sz="900" kern="0" baseline="30000" dirty="0">
                <a:solidFill>
                  <a:srgbClr val="002060"/>
                </a:solidFill>
                <a:latin typeface="Arial"/>
                <a:cs typeface="Arial"/>
              </a:rPr>
              <a:t>+ </a:t>
            </a:r>
            <a:r>
              <a:rPr lang="en-GB" sz="900" kern="0" dirty="0">
                <a:solidFill>
                  <a:srgbClr val="002060"/>
                </a:solidFill>
                <a:latin typeface="Arial"/>
                <a:cs typeface="Arial"/>
              </a:rPr>
              <a:t>Booster ext. kicker (-4.85 m)</a:t>
            </a:r>
          </a:p>
          <a:p>
            <a:pPr defTabSz="685800">
              <a:defRPr/>
            </a:pPr>
            <a:r>
              <a:rPr lang="en-GB" sz="900" kern="0" dirty="0">
                <a:solidFill>
                  <a:srgbClr val="00206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002060"/>
                </a:solidFill>
                <a:latin typeface="Arial"/>
                <a:cs typeface="Arial"/>
              </a:rPr>
              <a:t>-</a:t>
            </a:r>
            <a:r>
              <a:rPr lang="en-GB" sz="900" kern="0" dirty="0">
                <a:solidFill>
                  <a:srgbClr val="002060"/>
                </a:solidFill>
                <a:latin typeface="Arial"/>
                <a:cs typeface="Arial"/>
              </a:rPr>
              <a:t>/e</a:t>
            </a:r>
            <a:r>
              <a:rPr lang="en-GB" sz="900" kern="0" baseline="30000" dirty="0">
                <a:solidFill>
                  <a:srgbClr val="002060"/>
                </a:solidFill>
                <a:latin typeface="Arial"/>
                <a:cs typeface="Arial"/>
              </a:rPr>
              <a:t>+</a:t>
            </a:r>
            <a:r>
              <a:rPr lang="en-GB" sz="900" kern="0" dirty="0">
                <a:solidFill>
                  <a:srgbClr val="002060"/>
                </a:solidFill>
                <a:latin typeface="Arial"/>
                <a:cs typeface="Arial"/>
              </a:rPr>
              <a:t> Booster ext. kicker (4.65 m)</a:t>
            </a:r>
            <a:endParaRPr lang="en-GB" sz="900" kern="0" dirty="0">
              <a:solidFill>
                <a:srgbClr val="E15E32"/>
              </a:solidFill>
              <a:latin typeface="Arial"/>
              <a:cs typeface="Arial"/>
            </a:endParaRPr>
          </a:p>
          <a:p>
            <a:pPr defTabSz="685800">
              <a:defRPr/>
            </a:pPr>
            <a:r>
              <a:rPr lang="en-GB" sz="900" kern="0" dirty="0">
                <a:solidFill>
                  <a:srgbClr val="E15E32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E15E32"/>
                </a:solidFill>
                <a:latin typeface="Arial"/>
                <a:cs typeface="Arial"/>
              </a:rPr>
              <a:t>+</a:t>
            </a:r>
            <a:r>
              <a:rPr lang="en-GB" sz="900" kern="0" dirty="0">
                <a:solidFill>
                  <a:srgbClr val="E15E32"/>
                </a:solidFill>
                <a:latin typeface="Arial"/>
                <a:cs typeface="Arial"/>
              </a:rPr>
              <a:t>     Booster ext. septa (98.85 m)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67D429E-6343-7C4D-AF65-A4689037CA82}"/>
              </a:ext>
            </a:extLst>
          </p:cNvPr>
          <p:cNvCxnSpPr>
            <a:cxnSpLocks/>
          </p:cNvCxnSpPr>
          <p:nvPr/>
        </p:nvCxnSpPr>
        <p:spPr>
          <a:xfrm>
            <a:off x="4630585" y="1528009"/>
            <a:ext cx="0" cy="81990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2">
            <a:extLst>
              <a:ext uri="{FF2B5EF4-FFF2-40B4-BE49-F238E27FC236}">
                <a16:creationId xmlns:a16="http://schemas.microsoft.com/office/drawing/2014/main" id="{1C9491C2-E3B3-3897-FDB5-F30F739E3E22}"/>
              </a:ext>
            </a:extLst>
          </p:cNvPr>
          <p:cNvSpPr txBox="1">
            <a:spLocks/>
          </p:cNvSpPr>
          <p:nvPr/>
        </p:nvSpPr>
        <p:spPr bwMode="auto">
          <a:xfrm>
            <a:off x="205360" y="162707"/>
            <a:ext cx="5545243" cy="4160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kern="0" dirty="0"/>
              <a:t>FCC </a:t>
            </a:r>
            <a:r>
              <a:rPr lang="en-US" sz="2000" kern="0" dirty="0"/>
              <a:t>Point B Magnet location (midpoint)</a:t>
            </a:r>
            <a:endParaRPr lang="en-GB" sz="2000" kern="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86BBF1E-A81C-B41B-FF74-15DD706DDA6E}"/>
              </a:ext>
            </a:extLst>
          </p:cNvPr>
          <p:cNvCxnSpPr>
            <a:cxnSpLocks/>
          </p:cNvCxnSpPr>
          <p:nvPr/>
        </p:nvCxnSpPr>
        <p:spPr>
          <a:xfrm>
            <a:off x="4291535" y="1528009"/>
            <a:ext cx="0" cy="819906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EF2E452-0B65-0DB5-2480-85CF7A4CC88C}"/>
              </a:ext>
            </a:extLst>
          </p:cNvPr>
          <p:cNvCxnSpPr>
            <a:cxnSpLocks/>
          </p:cNvCxnSpPr>
          <p:nvPr/>
        </p:nvCxnSpPr>
        <p:spPr>
          <a:xfrm>
            <a:off x="4906792" y="1528009"/>
            <a:ext cx="0" cy="819906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238E4C0-4287-BD85-CF4C-ED3DAABC2302}"/>
              </a:ext>
            </a:extLst>
          </p:cNvPr>
          <p:cNvSpPr txBox="1"/>
          <p:nvPr/>
        </p:nvSpPr>
        <p:spPr bwMode="auto">
          <a:xfrm>
            <a:off x="1287418" y="1614593"/>
            <a:ext cx="2046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900" kern="0" dirty="0">
                <a:solidFill>
                  <a:srgbClr val="E15E32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E15E32"/>
                </a:solidFill>
                <a:latin typeface="Arial"/>
                <a:cs typeface="Arial"/>
              </a:rPr>
              <a:t>+</a:t>
            </a:r>
            <a:r>
              <a:rPr lang="en-GB" sz="900" kern="0" dirty="0">
                <a:solidFill>
                  <a:srgbClr val="E15E32"/>
                </a:solidFill>
                <a:latin typeface="Arial"/>
                <a:cs typeface="Arial"/>
              </a:rPr>
              <a:t> Booster dump septa (-651.55 m)</a:t>
            </a:r>
          </a:p>
          <a:p>
            <a:pPr defTabSz="685800">
              <a:defRPr/>
            </a:pP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FF0000"/>
                </a:solidFill>
                <a:latin typeface="Arial"/>
                <a:cs typeface="Arial"/>
              </a:rPr>
              <a:t>+</a:t>
            </a:r>
            <a:r>
              <a:rPr lang="en-GB" sz="900" kern="0" dirty="0">
                <a:solidFill>
                  <a:srgbClr val="FF0000"/>
                </a:solidFill>
                <a:latin typeface="Arial"/>
                <a:cs typeface="Arial"/>
              </a:rPr>
              <a:t> Collider dump septa (-657.26 m)</a:t>
            </a:r>
          </a:p>
        </p:txBody>
      </p:sp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2B0309D7-B726-6D1B-59C4-FCACA40F56AA}"/>
              </a:ext>
            </a:extLst>
          </p:cNvPr>
          <p:cNvCxnSpPr>
            <a:cxnSpLocks/>
          </p:cNvCxnSpPr>
          <p:nvPr/>
        </p:nvCxnSpPr>
        <p:spPr>
          <a:xfrm>
            <a:off x="7177706" y="1982778"/>
            <a:ext cx="0" cy="36692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B37B668F-A2C4-351C-235F-DAA23214BDCF}"/>
              </a:ext>
            </a:extLst>
          </p:cNvPr>
          <p:cNvCxnSpPr>
            <a:cxnSpLocks/>
          </p:cNvCxnSpPr>
          <p:nvPr/>
        </p:nvCxnSpPr>
        <p:spPr>
          <a:xfrm flipH="1">
            <a:off x="7094981" y="1983573"/>
            <a:ext cx="4184" cy="364342"/>
          </a:xfrm>
          <a:prstGeom prst="straightConnector1">
            <a:avLst/>
          </a:prstGeom>
          <a:ln w="19050">
            <a:solidFill>
              <a:srgbClr val="E15E32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52081D2-0DDC-83C3-7937-56C4B501B4A9}"/>
              </a:ext>
            </a:extLst>
          </p:cNvPr>
          <p:cNvCxnSpPr>
            <a:cxnSpLocks/>
          </p:cNvCxnSpPr>
          <p:nvPr/>
        </p:nvCxnSpPr>
        <p:spPr>
          <a:xfrm>
            <a:off x="2731963" y="2774284"/>
            <a:ext cx="8421" cy="1215275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A4C4E67-3CDE-A0EF-1829-D2F921BA64D5}"/>
              </a:ext>
            </a:extLst>
          </p:cNvPr>
          <p:cNvCxnSpPr>
            <a:cxnSpLocks/>
          </p:cNvCxnSpPr>
          <p:nvPr/>
        </p:nvCxnSpPr>
        <p:spPr>
          <a:xfrm>
            <a:off x="3476902" y="2769304"/>
            <a:ext cx="5959" cy="1095129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B703896-08F1-8EEB-70FA-5A7565A86C7F}"/>
              </a:ext>
            </a:extLst>
          </p:cNvPr>
          <p:cNvSpPr txBox="1"/>
          <p:nvPr/>
        </p:nvSpPr>
        <p:spPr bwMode="auto">
          <a:xfrm>
            <a:off x="3034879" y="3838067"/>
            <a:ext cx="6064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900" kern="0" dirty="0">
                <a:solidFill>
                  <a:srgbClr val="C95ABD"/>
                </a:solidFill>
                <a:latin typeface="Arial"/>
                <a:cs typeface="Arial"/>
              </a:rPr>
              <a:t>Service Cavern</a:t>
            </a:r>
          </a:p>
          <a:p>
            <a:pPr algn="ctr" defTabSz="685800">
              <a:defRPr/>
            </a:pPr>
            <a:r>
              <a:rPr lang="en-GB" sz="900" kern="0" dirty="0">
                <a:solidFill>
                  <a:srgbClr val="C95ABD"/>
                </a:solidFill>
                <a:latin typeface="Arial"/>
                <a:cs typeface="Arial"/>
              </a:rPr>
              <a:t>75 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E6553E-B255-7814-36F0-C7F0955FE184}"/>
              </a:ext>
            </a:extLst>
          </p:cNvPr>
          <p:cNvSpPr txBox="1"/>
          <p:nvPr/>
        </p:nvSpPr>
        <p:spPr bwMode="auto">
          <a:xfrm>
            <a:off x="4957984" y="3398681"/>
            <a:ext cx="1178276" cy="415498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 defTabSz="685800">
              <a:defRPr/>
            </a:pP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0070C0"/>
                </a:solidFill>
                <a:latin typeface="Arial"/>
                <a:cs typeface="Arial"/>
              </a:rPr>
              <a:t>+</a:t>
            </a: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 Collider inj. kicker </a:t>
            </a:r>
          </a:p>
          <a:p>
            <a:pPr algn="ctr" defTabSz="685800">
              <a:defRPr/>
            </a:pP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(314.26 m)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E5D2370-A7BD-C734-402C-1128B93B44AF}"/>
              </a:ext>
            </a:extLst>
          </p:cNvPr>
          <p:cNvGrpSpPr/>
          <p:nvPr/>
        </p:nvGrpSpPr>
        <p:grpSpPr>
          <a:xfrm>
            <a:off x="6589507" y="622060"/>
            <a:ext cx="2088083" cy="641516"/>
            <a:chOff x="1562370" y="1136035"/>
            <a:chExt cx="2784110" cy="855354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6F0C4E7-34CF-0346-CAB2-D725218BE3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832" t="23314" r="82560" b="56524"/>
            <a:stretch/>
          </p:blipFill>
          <p:spPr>
            <a:xfrm>
              <a:off x="3426212" y="1136035"/>
              <a:ext cx="920268" cy="797955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B74DBA75-A99D-69DD-222F-A71FFFE1E9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832" t="4122" r="74237" b="75186"/>
            <a:stretch/>
          </p:blipFill>
          <p:spPr>
            <a:xfrm>
              <a:off x="1592388" y="1172463"/>
              <a:ext cx="1717435" cy="818926"/>
            </a:xfrm>
            <a:prstGeom prst="rect">
              <a:avLst/>
            </a:prstGeom>
          </p:spPr>
        </p:pic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25E4B54-3FFD-104D-8361-D6AAB49B20F1}"/>
                </a:ext>
              </a:extLst>
            </p:cNvPr>
            <p:cNvSpPr/>
            <p:nvPr/>
          </p:nvSpPr>
          <p:spPr>
            <a:xfrm>
              <a:off x="1562370" y="1144462"/>
              <a:ext cx="2728861" cy="842206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95B45BF-B8C6-BDF0-2F36-F817A1B64DD6}"/>
              </a:ext>
            </a:extLst>
          </p:cNvPr>
          <p:cNvCxnSpPr>
            <a:cxnSpLocks/>
          </p:cNvCxnSpPr>
          <p:nvPr/>
        </p:nvCxnSpPr>
        <p:spPr>
          <a:xfrm flipV="1">
            <a:off x="2575436" y="2861152"/>
            <a:ext cx="1786" cy="14986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C04D7B4-C97F-2757-9689-FBAF28BE82E6}"/>
              </a:ext>
            </a:extLst>
          </p:cNvPr>
          <p:cNvCxnSpPr>
            <a:cxnSpLocks/>
          </p:cNvCxnSpPr>
          <p:nvPr/>
        </p:nvCxnSpPr>
        <p:spPr>
          <a:xfrm flipV="1">
            <a:off x="6711965" y="2860697"/>
            <a:ext cx="0" cy="149913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1EE4EFB-8475-A06D-4F32-16F8DCD07F8C}"/>
              </a:ext>
            </a:extLst>
          </p:cNvPr>
          <p:cNvSpPr/>
          <p:nvPr/>
        </p:nvSpPr>
        <p:spPr>
          <a:xfrm>
            <a:off x="404373" y="3903522"/>
            <a:ext cx="1918449" cy="398044"/>
          </a:xfrm>
          <a:prstGeom prst="rect">
            <a:avLst/>
          </a:prstGeom>
          <a:noFill/>
          <a:ln w="19050"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9FD7CE-3D5D-C918-DA75-83A6639D4DE9}"/>
              </a:ext>
            </a:extLst>
          </p:cNvPr>
          <p:cNvSpPr txBox="1"/>
          <p:nvPr/>
        </p:nvSpPr>
        <p:spPr bwMode="auto">
          <a:xfrm>
            <a:off x="19967" y="2261515"/>
            <a:ext cx="864546" cy="1061829"/>
          </a:xfrm>
          <a:prstGeom prst="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900" kern="0" dirty="0">
                <a:solidFill>
                  <a:srgbClr val="002060"/>
                </a:solidFill>
                <a:latin typeface="Arial"/>
                <a:cs typeface="Arial"/>
              </a:rPr>
              <a:t>Confirmed to be moved sideways to not be directly on top of each other</a:t>
            </a:r>
            <a:endParaRPr lang="en-GB" sz="900" kern="0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ECC1BE0-A5D9-F6F0-2261-6BF08D519573}"/>
              </a:ext>
            </a:extLst>
          </p:cNvPr>
          <p:cNvCxnSpPr>
            <a:stCxn id="8" idx="2"/>
          </p:cNvCxnSpPr>
          <p:nvPr/>
        </p:nvCxnSpPr>
        <p:spPr>
          <a:xfrm>
            <a:off x="452240" y="3323344"/>
            <a:ext cx="0" cy="5801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81052C9-4FD3-E8D8-3F1E-88FD1B152A63}"/>
              </a:ext>
            </a:extLst>
          </p:cNvPr>
          <p:cNvSpPr txBox="1"/>
          <p:nvPr/>
        </p:nvSpPr>
        <p:spPr bwMode="auto">
          <a:xfrm>
            <a:off x="2900114" y="3400291"/>
            <a:ext cx="1194383" cy="276999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 defTabSz="685800">
              <a:defRPr/>
            </a:pP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e</a:t>
            </a:r>
            <a:r>
              <a:rPr lang="en-GB" sz="900" kern="0" baseline="30000" dirty="0">
                <a:solidFill>
                  <a:srgbClr val="0070C0"/>
                </a:solidFill>
                <a:latin typeface="Arial"/>
                <a:cs typeface="Arial"/>
              </a:rPr>
              <a:t>-</a:t>
            </a:r>
            <a:r>
              <a:rPr lang="en-GB" sz="900" kern="0" dirty="0">
                <a:solidFill>
                  <a:srgbClr val="0070C0"/>
                </a:solidFill>
                <a:latin typeface="Arial"/>
                <a:cs typeface="Arial"/>
              </a:rPr>
              <a:t> Collider inj. kicker (-314.26 m)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989D08D-317C-D080-2F7C-D8EB294C3C5D}"/>
              </a:ext>
            </a:extLst>
          </p:cNvPr>
          <p:cNvCxnSpPr>
            <a:cxnSpLocks/>
          </p:cNvCxnSpPr>
          <p:nvPr/>
        </p:nvCxnSpPr>
        <p:spPr>
          <a:xfrm flipH="1">
            <a:off x="3576595" y="3960984"/>
            <a:ext cx="587619" cy="0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46C5F2F-21F2-CD6C-E704-54689D6DAB35}"/>
              </a:ext>
            </a:extLst>
          </p:cNvPr>
          <p:cNvCxnSpPr>
            <a:cxnSpLocks/>
          </p:cNvCxnSpPr>
          <p:nvPr/>
        </p:nvCxnSpPr>
        <p:spPr>
          <a:xfrm>
            <a:off x="2750857" y="3993120"/>
            <a:ext cx="567589" cy="396047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4E76D78-191F-3D82-ADB1-1C0BD992342F}"/>
              </a:ext>
            </a:extLst>
          </p:cNvPr>
          <p:cNvCxnSpPr>
            <a:cxnSpLocks/>
          </p:cNvCxnSpPr>
          <p:nvPr/>
        </p:nvCxnSpPr>
        <p:spPr>
          <a:xfrm>
            <a:off x="3325627" y="4389167"/>
            <a:ext cx="0" cy="143789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F73DBBE-9C24-B9F0-C7A2-D7A54A9D32B5}"/>
              </a:ext>
            </a:extLst>
          </p:cNvPr>
          <p:cNvCxnSpPr>
            <a:cxnSpLocks/>
          </p:cNvCxnSpPr>
          <p:nvPr/>
        </p:nvCxnSpPr>
        <p:spPr>
          <a:xfrm>
            <a:off x="3474925" y="3817090"/>
            <a:ext cx="1378578" cy="172469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C6B18413-92AE-81C7-031A-EB0DFC308BA8}"/>
              </a:ext>
            </a:extLst>
          </p:cNvPr>
          <p:cNvCxnSpPr>
            <a:cxnSpLocks/>
          </p:cNvCxnSpPr>
          <p:nvPr/>
        </p:nvCxnSpPr>
        <p:spPr>
          <a:xfrm>
            <a:off x="4853503" y="3989560"/>
            <a:ext cx="0" cy="515579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025F1FE1-B5AF-3C29-1240-265C1368CDCD}"/>
              </a:ext>
            </a:extLst>
          </p:cNvPr>
          <p:cNvSpPr txBox="1"/>
          <p:nvPr/>
        </p:nvSpPr>
        <p:spPr bwMode="auto">
          <a:xfrm>
            <a:off x="3030838" y="4564946"/>
            <a:ext cx="606452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788" kern="0" dirty="0">
                <a:solidFill>
                  <a:srgbClr val="010101"/>
                </a:solidFill>
                <a:latin typeface="Arial"/>
                <a:cs typeface="Arial"/>
              </a:rPr>
              <a:t>-500 m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F77FFFD-DEAE-B24A-09E5-2EFBD568C81A}"/>
              </a:ext>
            </a:extLst>
          </p:cNvPr>
          <p:cNvSpPr txBox="1"/>
          <p:nvPr/>
        </p:nvSpPr>
        <p:spPr bwMode="auto">
          <a:xfrm>
            <a:off x="4680222" y="4561175"/>
            <a:ext cx="471454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788" kern="0" dirty="0">
                <a:solidFill>
                  <a:srgbClr val="010101"/>
                </a:solidFill>
                <a:latin typeface="Arial"/>
                <a:cs typeface="Arial"/>
              </a:rPr>
              <a:t>-300 m</a:t>
            </a:r>
          </a:p>
        </p:txBody>
      </p:sp>
    </p:spTree>
    <p:extLst>
      <p:ext uri="{BB962C8B-B14F-4D97-AF65-F5344CB8AC3E}">
        <p14:creationId xmlns:p14="http://schemas.microsoft.com/office/powerpoint/2010/main" val="293060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0782B-106D-3D81-46C6-D932814ED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E548501B-EF5B-9309-346E-789A607C4116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Outline</a:t>
            </a:r>
            <a:endParaRPr lang="en-GB" sz="2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05E26A-6626-F546-A4B3-D9E10E1C23AD}"/>
              </a:ext>
            </a:extLst>
          </p:cNvPr>
          <p:cNvSpPr txBox="1"/>
          <p:nvPr/>
        </p:nvSpPr>
        <p:spPr bwMode="auto">
          <a:xfrm>
            <a:off x="309880" y="1016881"/>
            <a:ext cx="8745967" cy="34163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Outcome from feasibility study and kicker design outline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Challenges and need for R&amp;D/prototyping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bg2">
                  <a:lumMod val="90000"/>
                </a:schemeClr>
              </a:solidFill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 err="1">
                <a:solidFill>
                  <a:schemeClr val="bg2">
                    <a:lumMod val="90000"/>
                  </a:schemeClr>
                </a:solidFill>
                <a:cs typeface="Arial"/>
              </a:rPr>
              <a:t>Stripline</a:t>
            </a:r>
            <a:r>
              <a:rPr lang="en-GB" dirty="0">
                <a:solidFill>
                  <a:schemeClr val="bg2">
                    <a:lumMod val="90000"/>
                  </a:schemeClr>
                </a:solidFill>
                <a:cs typeface="Arial"/>
              </a:rPr>
              <a:t> kicker + Inductive adder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2">
                    <a:lumMod val="90000"/>
                  </a:schemeClr>
                </a:solidFill>
                <a:cs typeface="Arial"/>
              </a:rPr>
              <a:t>Lumped inductance kicker + generator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2">
                    <a:lumMod val="90000"/>
                  </a:schemeClr>
                </a:solidFill>
                <a:cs typeface="Arial"/>
              </a:rPr>
              <a:t>Other considerations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bg2">
                  <a:lumMod val="90000"/>
                </a:schemeClr>
              </a:solidFill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bg2">
                  <a:lumMod val="90000"/>
                </a:schemeClr>
              </a:solidFill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Conclusions</a:t>
            </a:r>
          </a:p>
          <a:p>
            <a:pPr lvl="1"/>
            <a:endParaRPr lang="en-GB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503D758-33B3-67E5-0024-B840318FF6F7}"/>
              </a:ext>
            </a:extLst>
          </p:cNvPr>
          <p:cNvSpPr>
            <a:spLocks noGrp="1"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b="1" dirty="0"/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F09868FB-5766-4726-D3C3-679EC7591E7E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4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7058EC1B-9112-D5D9-EF9E-70D005B4DFDD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F47E0D3E-B0B8-EA5E-593C-715C6735DDDB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1250384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5227A-EF13-F79C-52C5-84A6C72E3538}"/>
              </a:ext>
            </a:extLst>
          </p:cNvPr>
          <p:cNvSpPr txBox="1">
            <a:spLocks/>
          </p:cNvSpPr>
          <p:nvPr/>
        </p:nvSpPr>
        <p:spPr>
          <a:xfrm>
            <a:off x="317608" y="84958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Feasibility study</a:t>
            </a:r>
            <a:endParaRPr lang="en-GB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178794-DF5A-508A-817F-66A473E46307}"/>
              </a:ext>
            </a:extLst>
          </p:cNvPr>
          <p:cNvSpPr txBox="1"/>
          <p:nvPr/>
        </p:nvSpPr>
        <p:spPr>
          <a:xfrm>
            <a:off x="317608" y="784843"/>
            <a:ext cx="8587683" cy="31547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Kicker systems are designed based on the following </a:t>
            </a:r>
            <a:r>
              <a:rPr lang="en-US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considerations</a:t>
            </a:r>
            <a:r>
              <a:rPr lang="en-US" sz="17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dirty="0"/>
              <a:t>Optics design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200" dirty="0"/>
              <a:t>Cost, power consumption &amp; environmental impact</a:t>
            </a:r>
            <a:endParaRPr lang="en-GB" sz="1200" dirty="0"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200" dirty="0"/>
              <a:t>Integration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200" dirty="0"/>
              <a:t>Ionizing dose levels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200" dirty="0"/>
              <a:t>Machine protection impact</a:t>
            </a:r>
            <a:endParaRPr lang="en-GB" sz="1200" dirty="0"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200" dirty="0">
                <a:cs typeface="Arial"/>
              </a:rPr>
              <a:t>Operational needs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200" dirty="0"/>
              <a:t>Collective effects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5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5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5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F8A9D7-E21D-A6C5-E0D0-259EE788F92A}"/>
              </a:ext>
            </a:extLst>
          </p:cNvPr>
          <p:cNvSpPr txBox="1"/>
          <p:nvPr/>
        </p:nvSpPr>
        <p:spPr>
          <a:xfrm>
            <a:off x="7802149" y="1690101"/>
            <a:ext cx="1180957" cy="2308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Operation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916741A6-D158-E768-C662-0A4201B64CB1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5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98B0A2-B58C-7DC3-D37F-4040A6DE20A5}"/>
              </a:ext>
            </a:extLst>
          </p:cNvPr>
          <p:cNvSpPr txBox="1"/>
          <p:nvPr/>
        </p:nvSpPr>
        <p:spPr>
          <a:xfrm>
            <a:off x="301280" y="2576097"/>
            <a:ext cx="85087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Multiple system specification changes </a:t>
            </a:r>
            <a:r>
              <a:rPr lang="en-GB" sz="1600" dirty="0">
                <a:cs typeface="Arial"/>
              </a:rPr>
              <a:t>have required a reconsideration of the design choices or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design reiterations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FAE250-8F53-9707-40A5-DA29A1C0716F}"/>
              </a:ext>
            </a:extLst>
          </p:cNvPr>
          <p:cNvSpPr txBox="1"/>
          <p:nvPr/>
        </p:nvSpPr>
        <p:spPr>
          <a:xfrm>
            <a:off x="317608" y="3313460"/>
            <a:ext cx="8992127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Some parameters remain undefined </a:t>
            </a:r>
            <a:r>
              <a:rPr lang="en-GB" sz="1600" dirty="0">
                <a:cs typeface="Arial"/>
              </a:rPr>
              <a:t>or to be confirmed: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500" dirty="0">
              <a:cs typeface="Arial"/>
            </a:endParaRPr>
          </a:p>
          <a:p>
            <a:pPr marL="628650" lvl="1" indent="-171450" algn="just">
              <a:buFont typeface="Wingdings" panose="05000000000000000000" pitchFamily="2" charset="2"/>
              <a:buChar char="§"/>
            </a:pPr>
            <a:r>
              <a:rPr lang="en-GB" sz="1200" dirty="0">
                <a:cs typeface="Arial"/>
              </a:rPr>
              <a:t>Beam stay clear region</a:t>
            </a:r>
          </a:p>
          <a:p>
            <a:pPr marL="628650" lvl="1" indent="-171450" algn="just">
              <a:buFont typeface="Wingdings" panose="05000000000000000000" pitchFamily="2" charset="2"/>
              <a:buChar char="§"/>
            </a:pPr>
            <a:r>
              <a:rPr lang="en-GB" sz="1200" dirty="0">
                <a:cs typeface="Arial"/>
              </a:rPr>
              <a:t>Rise and fall time definition</a:t>
            </a:r>
          </a:p>
          <a:p>
            <a:pPr marL="628650" lvl="1" indent="-171450" algn="just">
              <a:buFont typeface="Wingdings" panose="05000000000000000000" pitchFamily="2" charset="2"/>
              <a:buChar char="§"/>
            </a:pPr>
            <a:r>
              <a:rPr lang="en-GB" sz="1200" dirty="0">
                <a:cs typeface="Arial"/>
              </a:rPr>
              <a:t>Flat top quality</a:t>
            </a:r>
          </a:p>
          <a:p>
            <a:pPr marL="628650" lvl="1" indent="-171450" algn="just">
              <a:buFont typeface="Wingdings" panose="05000000000000000000" pitchFamily="2" charset="2"/>
              <a:buChar char="§"/>
            </a:pPr>
            <a:endParaRPr lang="en-GB" sz="1200" dirty="0">
              <a:cs typeface="Arial"/>
            </a:endParaRPr>
          </a:p>
          <a:p>
            <a:pPr marL="628650" lvl="1" indent="-171450" algn="just">
              <a:buFont typeface="Wingdings" panose="05000000000000000000" pitchFamily="2" charset="2"/>
              <a:buChar char="§"/>
            </a:pPr>
            <a:endParaRPr lang="en-GB" sz="1200" dirty="0">
              <a:cs typeface="Arial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No major showstoppers</a:t>
            </a:r>
            <a:r>
              <a:rPr lang="en-GB" sz="1600" dirty="0">
                <a:cs typeface="Arial"/>
              </a:rPr>
              <a:t>, but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several challenges </a:t>
            </a:r>
            <a:r>
              <a:rPr lang="en-GB" sz="1600" dirty="0">
                <a:cs typeface="Arial"/>
              </a:rPr>
              <a:t>have been identified</a:t>
            </a:r>
          </a:p>
          <a:p>
            <a:pPr lvl="1" algn="just"/>
            <a:endParaRPr lang="en-GB" sz="1200" dirty="0">
              <a:cs typeface="Arial"/>
            </a:endParaRPr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E8C983F1-5666-B883-4095-82849D103A38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12C3BC4F-617B-4A96-7FDD-6FCAF12FC855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6869A9-61B9-2FB6-3D7B-6FC53AF4F0D0}"/>
              </a:ext>
            </a:extLst>
          </p:cNvPr>
          <p:cNvSpPr txBox="1"/>
          <p:nvPr/>
        </p:nvSpPr>
        <p:spPr>
          <a:xfrm>
            <a:off x="6768937" y="149030"/>
            <a:ext cx="2140965" cy="461665"/>
          </a:xfrm>
          <a:prstGeom prst="rect">
            <a:avLst/>
          </a:prstGeom>
          <a:solidFill>
            <a:srgbClr val="D1EA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2">
                    <a:lumMod val="2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Injection/Extraction Systems Across the Complex</a:t>
            </a:r>
            <a:r>
              <a:rPr lang="en-GB" sz="1200" dirty="0">
                <a:solidFill>
                  <a:schemeClr val="bg2">
                    <a:lumMod val="25000"/>
                  </a:schemeClr>
                </a:solidFill>
              </a:rPr>
              <a:t>​, </a:t>
            </a:r>
            <a:r>
              <a:rPr lang="en-GB" sz="1200" dirty="0" err="1">
                <a:solidFill>
                  <a:schemeClr val="bg2">
                    <a:lumMod val="25000"/>
                  </a:schemeClr>
                </a:solidFill>
              </a:rPr>
              <a:t>S.Yue</a:t>
            </a:r>
            <a:endParaRPr lang="en-GB" sz="1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869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761CE41-E74F-D12C-5BF9-E97798C27E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50740"/>
              </p:ext>
            </p:extLst>
          </p:nvPr>
        </p:nvGraphicFramePr>
        <p:xfrm>
          <a:off x="573917" y="787073"/>
          <a:ext cx="8048615" cy="2406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0383">
                  <a:extLst>
                    <a:ext uri="{9D8B030D-6E8A-4147-A177-3AD203B41FA5}">
                      <a16:colId xmlns:a16="http://schemas.microsoft.com/office/drawing/2014/main" val="2930188284"/>
                    </a:ext>
                  </a:extLst>
                </a:gridCol>
                <a:gridCol w="1096996">
                  <a:extLst>
                    <a:ext uri="{9D8B030D-6E8A-4147-A177-3AD203B41FA5}">
                      <a16:colId xmlns:a16="http://schemas.microsoft.com/office/drawing/2014/main" val="513240011"/>
                    </a:ext>
                  </a:extLst>
                </a:gridCol>
                <a:gridCol w="1058912">
                  <a:extLst>
                    <a:ext uri="{9D8B030D-6E8A-4147-A177-3AD203B41FA5}">
                      <a16:colId xmlns:a16="http://schemas.microsoft.com/office/drawing/2014/main" val="1766631551"/>
                    </a:ext>
                  </a:extLst>
                </a:gridCol>
                <a:gridCol w="999713">
                  <a:extLst>
                    <a:ext uri="{9D8B030D-6E8A-4147-A177-3AD203B41FA5}">
                      <a16:colId xmlns:a16="http://schemas.microsoft.com/office/drawing/2014/main" val="3005791056"/>
                    </a:ext>
                  </a:extLst>
                </a:gridCol>
                <a:gridCol w="883735">
                  <a:extLst>
                    <a:ext uri="{9D8B030D-6E8A-4147-A177-3AD203B41FA5}">
                      <a16:colId xmlns:a16="http://schemas.microsoft.com/office/drawing/2014/main" val="2194033166"/>
                    </a:ext>
                  </a:extLst>
                </a:gridCol>
                <a:gridCol w="964032">
                  <a:extLst>
                    <a:ext uri="{9D8B030D-6E8A-4147-A177-3AD203B41FA5}">
                      <a16:colId xmlns:a16="http://schemas.microsoft.com/office/drawing/2014/main" val="1431188945"/>
                    </a:ext>
                  </a:extLst>
                </a:gridCol>
                <a:gridCol w="1104844">
                  <a:extLst>
                    <a:ext uri="{9D8B030D-6E8A-4147-A177-3AD203B41FA5}">
                      <a16:colId xmlns:a16="http://schemas.microsoft.com/office/drawing/2014/main" val="1884874750"/>
                    </a:ext>
                  </a:extLst>
                </a:gridCol>
              </a:tblGrid>
              <a:tr h="38944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GB" sz="1100" b="1" noProof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noProof="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Damping ring</a:t>
                      </a:r>
                      <a:endParaRPr lang="en-GB" sz="1100" b="1" noProof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noProof="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Booster injection</a:t>
                      </a:r>
                      <a:endParaRPr lang="en-GB" sz="1100" b="1" noProof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noProof="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Booster extraction</a:t>
                      </a:r>
                      <a:endParaRPr lang="en-GB" sz="1100" b="1" noProof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noProof="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Booster Dump</a:t>
                      </a:r>
                      <a:endParaRPr lang="en-GB" sz="1100" b="1" noProof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  <a:latin typeface="+mj-lt"/>
                        </a:rPr>
                        <a:t>Collider injection</a:t>
                      </a:r>
                      <a:endParaRPr lang="en-GB" sz="1100" b="1" noProof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  <a:latin typeface="+mj-lt"/>
                        </a:rPr>
                        <a:t>Collider dump</a:t>
                      </a:r>
                      <a:endParaRPr lang="en-GB" sz="1100" b="1" noProof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0244774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noProof="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Magnet topology</a:t>
                      </a:r>
                      <a:endParaRPr lang="en-GB" sz="1100" b="1" noProof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Stripline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Stripline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Lumped inductance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Lumped inductance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Lumped inductance</a:t>
                      </a:r>
                      <a:endParaRPr kumimoji="0" lang="en-GB" sz="1100" b="0" kern="120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Lumped inductance</a:t>
                      </a:r>
                      <a:endParaRPr kumimoji="0" lang="en-GB" sz="1100" b="0" kern="120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642779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noProof="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Generator topology</a:t>
                      </a:r>
                      <a:endParaRPr lang="en-GB" sz="1100" b="1" noProof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Inductive adder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Inductive adder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Marx generator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LBDS-like generator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Marx generator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LBDS-like</a:t>
                      </a:r>
                      <a:r>
                        <a:rPr kumimoji="0" lang="en-US" sz="1100" b="0" kern="12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 generator</a:t>
                      </a:r>
                      <a:endParaRPr kumimoji="0" lang="en-GB" sz="1100" b="0" kern="120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419904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1" noProof="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Element under vacuum</a:t>
                      </a:r>
                      <a:endParaRPr lang="en-GB" sz="1100" b="1" noProof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Yes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Yes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No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No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No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kern="12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No</a:t>
                      </a:r>
                      <a:endParaRPr kumimoji="0" lang="en-GB" sz="1100" b="0" kern="120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925869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1" kern="800" noProof="0" dirty="0">
                          <a:effectLst/>
                          <a:latin typeface="+mj-lt"/>
                        </a:rPr>
                        <a:t>Elements / Systems </a:t>
                      </a:r>
                      <a:endParaRPr lang="en-GB" sz="1100" b="1" noProof="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2/4 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1/2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14/2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9/2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0" kern="8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6/2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b="0" kern="8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9/2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250182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 marL="0" lvl="0"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1" kern="800" noProof="0" dirty="0">
                          <a:effectLst/>
                          <a:latin typeface="+mj-lt"/>
                        </a:rPr>
                        <a:t>Novel technology</a:t>
                      </a:r>
                    </a:p>
                  </a:txBody>
                  <a:tcPr marL="51435" marR="51435" marT="0" marB="0"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Yes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Yes</a:t>
                      </a:r>
                      <a:endParaRPr lang="en-US" dirty="0"/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Yes</a:t>
                      </a:r>
                      <a:endParaRPr lang="en-US" dirty="0"/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No</a:t>
                      </a:r>
                      <a:endParaRPr lang="en-US" dirty="0"/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0" i="0" u="none" strike="noStrike" kern="8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Yes</a:t>
                      </a:r>
                      <a:endParaRPr lang="en-US" dirty="0"/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0" i="0" u="none" strike="noStrike" kern="8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No</a:t>
                      </a:r>
                      <a:endParaRPr lang="en-US" dirty="0"/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558334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 marL="0" lvl="0"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1" i="0" u="none" strike="noStrike" kern="800" noProof="0" dirty="0">
                          <a:solidFill>
                            <a:srgbClr val="0055A0"/>
                          </a:solidFill>
                          <a:effectLst/>
                          <a:latin typeface="Arial"/>
                        </a:rPr>
                        <a:t>R&amp;D required/</a:t>
                      </a:r>
                      <a:endParaRPr lang="en-US" sz="1100" b="0" i="0" u="none" strike="noStrike" kern="800" noProof="0" dirty="0">
                        <a:solidFill>
                          <a:srgbClr val="0055A0"/>
                        </a:solidFill>
                        <a:effectLst/>
                        <a:latin typeface="Arial"/>
                      </a:endParaRPr>
                    </a:p>
                    <a:p>
                      <a:pPr marL="0" lvl="0"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1" i="0" u="none" strike="noStrike" kern="800" noProof="0" dirty="0">
                          <a:solidFill>
                            <a:srgbClr val="0055A0"/>
                          </a:solidFill>
                          <a:effectLst/>
                          <a:latin typeface="Arial"/>
                        </a:rPr>
                        <a:t>Prototyping required/</a:t>
                      </a:r>
                    </a:p>
                    <a:p>
                      <a:pPr marL="0" lvl="0" algn="l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1" i="0" u="none" strike="noStrike" kern="800" noProof="0" dirty="0">
                          <a:solidFill>
                            <a:srgbClr val="0055A0"/>
                          </a:solidFill>
                          <a:effectLst/>
                          <a:latin typeface="Arial"/>
                        </a:rPr>
                        <a:t>Conventional technology</a:t>
                      </a:r>
                    </a:p>
                  </a:txBody>
                  <a:tcPr marL="51435" marR="51435" marT="0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000" b="0" i="0" u="none" strike="noStrike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R&amp;D - prototype</a:t>
                      </a: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required</a:t>
                      </a:r>
                      <a:endParaRPr lang="en-GB" sz="1100" b="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51435" marR="51435" marT="0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000" b="0" i="0" u="none" strike="noStrike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R&amp;D - prototype</a:t>
                      </a: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required</a:t>
                      </a:r>
                      <a:endParaRPr kumimoji="0" lang="en-GB" sz="1100" b="0" kern="120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000" b="0" i="0" u="none" strike="noStrike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R&amp;D </a:t>
                      </a:r>
                      <a:r>
                        <a:rPr lang="en-GB" sz="10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- prototype</a:t>
                      </a: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Required</a:t>
                      </a:r>
                      <a:endParaRPr lang="en-GB" sz="1100" b="0" i="0" u="none" strike="noStrike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0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/>
                      </a:endParaRPr>
                    </a:p>
                  </a:txBody>
                  <a:tcPr marL="51435" marR="51435" marT="0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Prototype required</a:t>
                      </a:r>
                    </a:p>
                  </a:txBody>
                  <a:tcPr marL="51435" marR="51435" marT="0" marB="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000" b="0" i="0" u="none" strike="noStrike" kern="80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b="0" i="0" u="none" strike="noStrike" kern="8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R&amp;D </a:t>
                      </a:r>
                      <a:r>
                        <a:rPr lang="en-GB" sz="10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- prototype</a:t>
                      </a: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b="0" i="0" u="none" strike="noStrike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required</a:t>
                      </a:r>
                      <a:endParaRPr kumimoji="0" lang="en-GB" sz="1100" b="0" kern="1200" noProof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b="0" i="0" u="none" strike="noStrike" kern="800" noProof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Prototype required</a:t>
                      </a:r>
                    </a:p>
                  </a:txBody>
                  <a:tcPr marL="51435" marR="51435" marT="0" marB="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954307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3C664CCF-9FAF-938B-DECA-CD2919DC48A0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Kicker systems outline</a:t>
            </a:r>
            <a:endParaRPr lang="en-GB" sz="2800" b="1" dirty="0"/>
          </a:p>
        </p:txBody>
      </p:sp>
      <p:pic>
        <p:nvPicPr>
          <p:cNvPr id="8" name="Picture 7" descr="A long metal object with black lines&#10;&#10;Description automatically generated">
            <a:extLst>
              <a:ext uri="{FF2B5EF4-FFF2-40B4-BE49-F238E27FC236}">
                <a16:creationId xmlns:a16="http://schemas.microsoft.com/office/drawing/2014/main" id="{608D748F-645B-12AB-4DF2-8C432B692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3" y="3259664"/>
            <a:ext cx="4592170" cy="1379221"/>
          </a:xfrm>
          <a:prstGeom prst="rect">
            <a:avLst/>
          </a:prstGeom>
        </p:spPr>
      </p:pic>
      <p:pic>
        <p:nvPicPr>
          <p:cNvPr id="10" name="Picture 9" descr="A purple rectangular object with a grey stripe&#10;&#10;Description automatically generated">
            <a:extLst>
              <a:ext uri="{FF2B5EF4-FFF2-40B4-BE49-F238E27FC236}">
                <a16:creationId xmlns:a16="http://schemas.microsoft.com/office/drawing/2014/main" id="{DA814AAC-BBA7-FC92-7BF8-78773081F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865" y="3407405"/>
            <a:ext cx="3462618" cy="10837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B6B442-54D7-FE07-0125-4860F40DFAED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6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0BAD26-915B-6A67-4441-F5BD34BAA55E}"/>
              </a:ext>
            </a:extLst>
          </p:cNvPr>
          <p:cNvSpPr txBox="1"/>
          <p:nvPr/>
        </p:nvSpPr>
        <p:spPr>
          <a:xfrm>
            <a:off x="7132279" y="4306993"/>
            <a:ext cx="184308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u="sng" dirty="0">
                <a:cs typeface="Arial"/>
              </a:rPr>
              <a:t>Numerical model of a lumped inductance magnet</a:t>
            </a:r>
            <a:endParaRPr lang="en-GB" sz="1000" u="sng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BCC835-B41F-49EC-7A54-A1AE0613D8BC}"/>
              </a:ext>
            </a:extLst>
          </p:cNvPr>
          <p:cNvSpPr txBox="1"/>
          <p:nvPr/>
        </p:nvSpPr>
        <p:spPr>
          <a:xfrm>
            <a:off x="3650456" y="4209390"/>
            <a:ext cx="184308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u="sng" dirty="0">
                <a:cs typeface="Arial"/>
              </a:rPr>
              <a:t>Numerical model of a </a:t>
            </a:r>
            <a:r>
              <a:rPr lang="en-GB" sz="1000" u="sng" dirty="0" err="1">
                <a:cs typeface="Arial"/>
              </a:rPr>
              <a:t>Stripline</a:t>
            </a:r>
            <a:r>
              <a:rPr lang="en-GB" sz="1000" u="sng" dirty="0">
                <a:cs typeface="Arial"/>
              </a:rPr>
              <a:t> magnet</a:t>
            </a:r>
            <a:endParaRPr lang="en-GB" sz="1000" u="sng" dirty="0"/>
          </a:p>
        </p:txBody>
      </p:sp>
      <p:sp>
        <p:nvSpPr>
          <p:cNvPr id="18" name="Footer Placeholder 6">
            <a:extLst>
              <a:ext uri="{FF2B5EF4-FFF2-40B4-BE49-F238E27FC236}">
                <a16:creationId xmlns:a16="http://schemas.microsoft.com/office/drawing/2014/main" id="{206947A7-AC34-3893-10F3-5F1E3EC14BD8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19" name="Footer Placeholder 6">
            <a:extLst>
              <a:ext uri="{FF2B5EF4-FFF2-40B4-BE49-F238E27FC236}">
                <a16:creationId xmlns:a16="http://schemas.microsoft.com/office/drawing/2014/main" id="{F9525989-B193-AE69-F1BF-740067F59D52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854989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5227A-EF13-F79C-52C5-84A6C72E3538}"/>
              </a:ext>
            </a:extLst>
          </p:cNvPr>
          <p:cNvSpPr txBox="1">
            <a:spLocks/>
          </p:cNvSpPr>
          <p:nvPr/>
        </p:nvSpPr>
        <p:spPr>
          <a:xfrm>
            <a:off x="248444" y="-23981"/>
            <a:ext cx="8226854" cy="705332"/>
          </a:xfrm>
          <a:prstGeom prst="rect">
            <a:avLst/>
          </a:prstGeom>
        </p:spPr>
        <p:txBody>
          <a:bodyPr vert="horz" lIns="45720" tIns="45720" rIns="45720" b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R&amp;D and prototyping timeline </a:t>
            </a:r>
            <a:endParaRPr lang="en-GB" sz="28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A624E3-7792-D958-0FA6-498E4996B74B}"/>
              </a:ext>
            </a:extLst>
          </p:cNvPr>
          <p:cNvSpPr txBox="1"/>
          <p:nvPr/>
        </p:nvSpPr>
        <p:spPr>
          <a:xfrm>
            <a:off x="1879833" y="2128462"/>
            <a:ext cx="1383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Cost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3E4E768-1F7E-3E16-30E7-C9C33E3E6FB3}"/>
              </a:ext>
            </a:extLst>
          </p:cNvPr>
          <p:cNvSpPr txBox="1"/>
          <p:nvPr/>
        </p:nvSpPr>
        <p:spPr>
          <a:xfrm>
            <a:off x="2902245" y="2935133"/>
            <a:ext cx="1383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Integration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E830BB8-4871-5B3A-F015-2C157CBEAA29}"/>
              </a:ext>
            </a:extLst>
          </p:cNvPr>
          <p:cNvSpPr txBox="1"/>
          <p:nvPr/>
        </p:nvSpPr>
        <p:spPr>
          <a:xfrm>
            <a:off x="3917228" y="2098575"/>
            <a:ext cx="1383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Previous experience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8CDD0A0-5169-ABA7-F36A-82A7E3C2A8D5}"/>
              </a:ext>
            </a:extLst>
          </p:cNvPr>
          <p:cNvSpPr txBox="1"/>
          <p:nvPr/>
        </p:nvSpPr>
        <p:spPr>
          <a:xfrm>
            <a:off x="4933294" y="2828469"/>
            <a:ext cx="1383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Machine Protection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0162B15-ACC5-B966-D8D2-40BDFEF59417}"/>
              </a:ext>
            </a:extLst>
          </p:cNvPr>
          <p:cNvSpPr txBox="1"/>
          <p:nvPr/>
        </p:nvSpPr>
        <p:spPr>
          <a:xfrm>
            <a:off x="5921848" y="2081938"/>
            <a:ext cx="1383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Beam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Impedance</a:t>
            </a:r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872942DB-3CD3-2E5D-394D-6EBBD58FE59D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7</a:t>
            </a:fld>
            <a:endParaRPr lang="en-GB" sz="1100" dirty="0">
              <a:solidFill>
                <a:schemeClr val="accent1"/>
              </a:solidFill>
            </a:endParaRP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09C67176-0EEE-DA90-C8E9-454422E8E1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889" r="-219" b="13333"/>
          <a:stretch/>
        </p:blipFill>
        <p:spPr>
          <a:xfrm>
            <a:off x="1445078" y="1212901"/>
            <a:ext cx="6502649" cy="37143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C64DB9-9715-2C2D-679B-34A438A6419C}"/>
              </a:ext>
            </a:extLst>
          </p:cNvPr>
          <p:cNvSpPr txBox="1"/>
          <p:nvPr/>
        </p:nvSpPr>
        <p:spPr>
          <a:xfrm>
            <a:off x="248443" y="628126"/>
            <a:ext cx="85853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R&amp;D and prototyping activities have been planned and a timeline has been established to ensure a timely systems readiness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9EE0F5-F7CD-FE64-C938-F97DB61A738E}"/>
              </a:ext>
            </a:extLst>
          </p:cNvPr>
          <p:cNvSpPr/>
          <p:nvPr/>
        </p:nvSpPr>
        <p:spPr>
          <a:xfrm>
            <a:off x="1967594" y="2147652"/>
            <a:ext cx="1039113" cy="255931"/>
          </a:xfrm>
          <a:prstGeom prst="rect">
            <a:avLst/>
          </a:prstGeom>
          <a:solidFill>
            <a:srgbClr val="FFC000">
              <a:alpha val="18000"/>
            </a:srgb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357D36-CDEE-9AEE-BE82-B15979BF05C9}"/>
              </a:ext>
            </a:extLst>
          </p:cNvPr>
          <p:cNvSpPr/>
          <p:nvPr/>
        </p:nvSpPr>
        <p:spPr>
          <a:xfrm>
            <a:off x="1971155" y="2885100"/>
            <a:ext cx="1267692" cy="327031"/>
          </a:xfrm>
          <a:prstGeom prst="rect">
            <a:avLst/>
          </a:prstGeom>
          <a:solidFill>
            <a:srgbClr val="FFC000">
              <a:alpha val="18000"/>
            </a:srgb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87F296-DAE0-BDEB-AA8B-B86D15B040AC}"/>
              </a:ext>
            </a:extLst>
          </p:cNvPr>
          <p:cNvSpPr/>
          <p:nvPr/>
        </p:nvSpPr>
        <p:spPr>
          <a:xfrm>
            <a:off x="1953515" y="3930599"/>
            <a:ext cx="1267692" cy="127051"/>
          </a:xfrm>
          <a:prstGeom prst="rect">
            <a:avLst/>
          </a:prstGeom>
          <a:solidFill>
            <a:srgbClr val="FFC000">
              <a:alpha val="18000"/>
            </a:srgb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9B2E8EE6-02CB-81CD-49A6-B78CD2225F65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655D3C47-1954-EAEE-2900-244A7232E96D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2524795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541B9-1665-857C-AD36-F30C92DB9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65C6D8C-F9F6-9CDE-1FAA-4B96D4819880}"/>
              </a:ext>
            </a:extLst>
          </p:cNvPr>
          <p:cNvSpPr txBox="1">
            <a:spLocks/>
          </p:cNvSpPr>
          <p:nvPr/>
        </p:nvSpPr>
        <p:spPr>
          <a:xfrm>
            <a:off x="328136" y="121349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Kicker systems design choice criteria</a:t>
            </a:r>
            <a:endParaRPr lang="en-GB" sz="28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D12E14-B018-AF6F-73B4-8144CB5818A3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8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DB35B6-DDDE-ABC3-7B76-E782766F07CE}"/>
              </a:ext>
            </a:extLst>
          </p:cNvPr>
          <p:cNvSpPr txBox="1"/>
          <p:nvPr/>
        </p:nvSpPr>
        <p:spPr>
          <a:xfrm>
            <a:off x="328136" y="838663"/>
            <a:ext cx="8546443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Magnets and generator topologies have been designed to be cost-efficient, simplify their maintenance and improve machine protection aspects. Priorities are: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b="1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Standardization of equipment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Limited generator voltage </a:t>
            </a:r>
            <a:r>
              <a:rPr lang="en-GB" sz="1400" dirty="0"/>
              <a:t>solutions</a:t>
            </a:r>
            <a:endParaRPr lang="en-GB" sz="1400" b="1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Avoidance of oil-filled generators or SF6 cables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Limited power dissipation and cooling requirements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600" b="1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6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Looking back: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Profited of LEP experience </a:t>
            </a:r>
            <a:r>
              <a:rPr lang="en-GB" sz="1400" dirty="0"/>
              <a:t>and considered similar kicker solutions </a:t>
            </a:r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Looking ahead: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/>
              <a:t>Considered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benefits and long-term availability of novel technologies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/>
              <a:t> </a:t>
            </a:r>
            <a:r>
              <a:rPr lang="en-GB" sz="1400" dirty="0">
                <a:sym typeface="Wingdings" panose="05000000000000000000" pitchFamily="2" charset="2"/>
              </a:rPr>
              <a:t>i.e.</a:t>
            </a:r>
            <a:r>
              <a:rPr lang="en-GB" sz="1400" dirty="0"/>
              <a:t> solid state switches favoured over thyratrons; modular solutions preferred due to easier maintenance</a:t>
            </a:r>
            <a:endParaRPr lang="en-GB" sz="1400" b="1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A049A6B9-53AF-24F4-2AE6-917E00C4F6AF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EEA4B903-2B96-A9A4-FCCE-3FBAAD92FAD8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2534699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57E131-DD42-1E95-6A56-FCBA65BA8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7D4E1EC-5178-32D9-5FFF-F76BE9839E87}"/>
              </a:ext>
            </a:extLst>
          </p:cNvPr>
          <p:cNvSpPr txBox="1">
            <a:spLocks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Outline</a:t>
            </a:r>
            <a:endParaRPr lang="en-GB" sz="2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E191D8-CA7A-3C12-50DB-AA9001DB9CA7}"/>
              </a:ext>
            </a:extLst>
          </p:cNvPr>
          <p:cNvSpPr txBox="1"/>
          <p:nvPr/>
        </p:nvSpPr>
        <p:spPr bwMode="auto">
          <a:xfrm>
            <a:off x="309880" y="1016881"/>
            <a:ext cx="8745967" cy="34163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Outcome from feasibility study and kicker design outline</a:t>
            </a:r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2"/>
                </a:solidFill>
              </a:rPr>
              <a:t>Challenges and need for R&amp;D/prototyping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tx2"/>
              </a:solidFill>
              <a:cs typeface="Arial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 err="1">
                <a:solidFill>
                  <a:schemeClr val="tx2"/>
                </a:solidFill>
                <a:cs typeface="Arial"/>
              </a:rPr>
              <a:t>Stripline</a:t>
            </a:r>
            <a:r>
              <a:rPr lang="en-GB" dirty="0">
                <a:solidFill>
                  <a:schemeClr val="tx2"/>
                </a:solidFill>
                <a:cs typeface="Arial"/>
              </a:rPr>
              <a:t> kicker + Inductive adder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2"/>
                </a:solidFill>
                <a:cs typeface="Arial"/>
              </a:rPr>
              <a:t>Lumped inductance kicker + generator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2"/>
                </a:solidFill>
                <a:cs typeface="Arial"/>
              </a:rPr>
              <a:t>Other considerations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bg2">
                  <a:lumMod val="90000"/>
                </a:schemeClr>
              </a:solidFill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>
              <a:solidFill>
                <a:schemeClr val="bg2">
                  <a:lumMod val="90000"/>
                </a:schemeClr>
              </a:solidFill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Conclusion</a:t>
            </a:r>
          </a:p>
          <a:p>
            <a:pPr lvl="1"/>
            <a:endParaRPr lang="en-GB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B20A49-4C54-6EFD-7AE4-5F832B8FB3CF}"/>
              </a:ext>
            </a:extLst>
          </p:cNvPr>
          <p:cNvSpPr>
            <a:spLocks noGrp="1"/>
          </p:cNvSpPr>
          <p:nvPr/>
        </p:nvSpPr>
        <p:spPr>
          <a:xfrm>
            <a:off x="241300" y="2560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b="1" dirty="0"/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3A7B30AC-0BE8-6D9D-D103-8D358D1A1411}"/>
              </a:ext>
            </a:extLst>
          </p:cNvPr>
          <p:cNvSpPr txBox="1">
            <a:spLocks/>
          </p:cNvSpPr>
          <p:nvPr/>
        </p:nvSpPr>
        <p:spPr>
          <a:xfrm>
            <a:off x="8719895" y="4923062"/>
            <a:ext cx="510941" cy="273844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z="1100" dirty="0">
                <a:solidFill>
                  <a:schemeClr val="accent1"/>
                </a:solidFill>
              </a:rPr>
              <a:pPr/>
              <a:t>9</a:t>
            </a:fld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203C5D4D-597D-91D0-DC37-AB76EB636BA9}"/>
              </a:ext>
            </a:extLst>
          </p:cNvPr>
          <p:cNvSpPr>
            <a:spLocks noGrp="1"/>
          </p:cNvSpPr>
          <p:nvPr/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G. Favia – FCC Week 2025 - Kickers design and challenges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302FADE2-775F-79C3-B0B1-A0ABC0402CCD}"/>
              </a:ext>
            </a:extLst>
          </p:cNvPr>
          <p:cNvSpPr>
            <a:spLocks noGrp="1"/>
          </p:cNvSpPr>
          <p:nvPr/>
        </p:nvSpPr>
        <p:spPr>
          <a:xfrm>
            <a:off x="976337" y="4969079"/>
            <a:ext cx="4013350" cy="181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21/05/2025</a:t>
            </a:r>
          </a:p>
        </p:txBody>
      </p:sp>
    </p:spTree>
    <p:extLst>
      <p:ext uri="{BB962C8B-B14F-4D97-AF65-F5344CB8AC3E}">
        <p14:creationId xmlns:p14="http://schemas.microsoft.com/office/powerpoint/2010/main" val="892401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43376</TotalTime>
  <Words>3271</Words>
  <Application>Microsoft Office PowerPoint</Application>
  <PresentationFormat>On-screen Show (16:9)</PresentationFormat>
  <Paragraphs>721</Paragraphs>
  <Slides>34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Aptos</vt:lpstr>
      <vt:lpstr>Arial</vt:lpstr>
      <vt:lpstr>Calibri</vt:lpstr>
      <vt:lpstr>Cambria Math</vt:lpstr>
      <vt:lpstr>Optima</vt:lpstr>
      <vt:lpstr>Symbol</vt:lpstr>
      <vt:lpstr>Times New Roman</vt:lpstr>
      <vt:lpstr>Wingdings</vt:lpstr>
      <vt:lpstr>CERNCorporate16-9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</vt:lpstr>
      <vt:lpstr>Spare slides</vt:lpstr>
      <vt:lpstr>Kicker system design</vt:lpstr>
      <vt:lpstr>Magnet topologies</vt:lpstr>
      <vt:lpstr>Magnet topologies</vt:lpstr>
      <vt:lpstr>Generator topologies</vt:lpstr>
      <vt:lpstr>Generator topologies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Giorgia Favia</cp:lastModifiedBy>
  <cp:revision>2953</cp:revision>
  <dcterms:created xsi:type="dcterms:W3CDTF">2012-11-30T11:04:26Z</dcterms:created>
  <dcterms:modified xsi:type="dcterms:W3CDTF">2025-05-21T06:55:16Z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