
<file path=[Content_Types].xml><?xml version="1.0" encoding="utf-8"?>
<Types xmlns="http://schemas.openxmlformats.org/package/2006/content-types">
  <Default Extension="emf" ContentType="image/x-emf"/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96" r:id="rId2"/>
    <p:sldId id="319" r:id="rId3"/>
    <p:sldId id="320" r:id="rId4"/>
    <p:sldId id="322" r:id="rId5"/>
    <p:sldId id="333" r:id="rId6"/>
    <p:sldId id="335" r:id="rId7"/>
    <p:sldId id="334" r:id="rId8"/>
    <p:sldId id="321" r:id="rId9"/>
    <p:sldId id="316" r:id="rId10"/>
    <p:sldId id="339" r:id="rId11"/>
    <p:sldId id="340" r:id="rId12"/>
    <p:sldId id="352" r:id="rId13"/>
    <p:sldId id="343" r:id="rId14"/>
    <p:sldId id="341" r:id="rId15"/>
    <p:sldId id="345" r:id="rId16"/>
    <p:sldId id="350" r:id="rId17"/>
    <p:sldId id="351" r:id="rId18"/>
    <p:sldId id="346" r:id="rId19"/>
    <p:sldId id="347" r:id="rId20"/>
    <p:sldId id="326" r:id="rId21"/>
    <p:sldId id="337" r:id="rId22"/>
    <p:sldId id="349" r:id="rId23"/>
    <p:sldId id="311" r:id="rId24"/>
    <p:sldId id="318" r:id="rId25"/>
    <p:sldId id="330" r:id="rId26"/>
    <p:sldId id="307" r:id="rId27"/>
    <p:sldId id="28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86"/>
  </p:normalViewPr>
  <p:slideViewPr>
    <p:cSldViewPr snapToGrid="0" snapToObjects="1">
      <p:cViewPr varScale="1">
        <p:scale>
          <a:sx n="80" d="100"/>
          <a:sy n="80" d="100"/>
        </p:scale>
        <p:origin x="13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2056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4" Type="http://schemas.openxmlformats.org/officeDocument/2006/relationships/image" Target="../media/image1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4" Type="http://schemas.openxmlformats.org/officeDocument/2006/relationships/image" Target="../media/image1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AF78F9-00E1-44E3-9F92-B8A40BAC6357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8F71E591-C3C3-4296-A52C-A7A284800591}">
      <dgm:prSet/>
      <dgm:spPr/>
      <dgm:t>
        <a:bodyPr/>
        <a:lstStyle/>
        <a:p>
          <a:pPr>
            <a:defRPr b="1"/>
          </a:pPr>
          <a:r>
            <a:rPr lang="en-GB"/>
            <a:t>Define the failure scenario’s</a:t>
          </a:r>
          <a:endParaRPr lang="en-US"/>
        </a:p>
      </dgm:t>
    </dgm:pt>
    <dgm:pt modelId="{D9BE050F-328E-41C4-900A-C5818EE11CB0}" type="parTrans" cxnId="{DC018C51-7EF9-481F-A3DC-18C05F38A815}">
      <dgm:prSet/>
      <dgm:spPr/>
      <dgm:t>
        <a:bodyPr/>
        <a:lstStyle/>
        <a:p>
          <a:endParaRPr lang="en-US"/>
        </a:p>
      </dgm:t>
    </dgm:pt>
    <dgm:pt modelId="{5DEABB7B-7376-450A-8368-4850288A0398}" type="sibTrans" cxnId="{DC018C51-7EF9-481F-A3DC-18C05F38A815}">
      <dgm:prSet/>
      <dgm:spPr/>
      <dgm:t>
        <a:bodyPr/>
        <a:lstStyle/>
        <a:p>
          <a:endParaRPr lang="en-US"/>
        </a:p>
      </dgm:t>
    </dgm:pt>
    <dgm:pt modelId="{988F1474-6DDB-4110-A3AE-49BFC43AD06B}">
      <dgm:prSet/>
      <dgm:spPr/>
      <dgm:t>
        <a:bodyPr/>
        <a:lstStyle/>
        <a:p>
          <a:r>
            <a:rPr lang="en-GB"/>
            <a:t>Failure mechanism and its impact</a:t>
          </a:r>
          <a:endParaRPr lang="en-US"/>
        </a:p>
      </dgm:t>
    </dgm:pt>
    <dgm:pt modelId="{1EA9886C-72B5-4E15-BE27-AB26AFFF1F48}" type="parTrans" cxnId="{ED470F29-2BDF-434A-ADAC-F888B98BA1BD}">
      <dgm:prSet/>
      <dgm:spPr/>
      <dgm:t>
        <a:bodyPr/>
        <a:lstStyle/>
        <a:p>
          <a:endParaRPr lang="en-US"/>
        </a:p>
      </dgm:t>
    </dgm:pt>
    <dgm:pt modelId="{AB640DE7-A111-49C1-BDCA-AE79C3ED6CCC}" type="sibTrans" cxnId="{ED470F29-2BDF-434A-ADAC-F888B98BA1BD}">
      <dgm:prSet/>
      <dgm:spPr/>
      <dgm:t>
        <a:bodyPr/>
        <a:lstStyle/>
        <a:p>
          <a:endParaRPr lang="en-US"/>
        </a:p>
      </dgm:t>
    </dgm:pt>
    <dgm:pt modelId="{55642E48-0D76-41DA-BABC-94AE1469D734}">
      <dgm:prSet/>
      <dgm:spPr/>
      <dgm:t>
        <a:bodyPr/>
        <a:lstStyle/>
        <a:p>
          <a:r>
            <a:rPr lang="en-GB" dirty="0"/>
            <a:t>Timescale</a:t>
          </a:r>
        </a:p>
        <a:p>
          <a:r>
            <a:rPr lang="en-GB" dirty="0"/>
            <a:t>Likelihood</a:t>
          </a:r>
          <a:endParaRPr lang="en-US" dirty="0"/>
        </a:p>
      </dgm:t>
    </dgm:pt>
    <dgm:pt modelId="{2D2634B4-ADF5-47F2-9862-5AB9A097822B}" type="parTrans" cxnId="{BA37CD1A-BBA7-4E6E-83A8-08B1DE189096}">
      <dgm:prSet/>
      <dgm:spPr/>
      <dgm:t>
        <a:bodyPr/>
        <a:lstStyle/>
        <a:p>
          <a:endParaRPr lang="en-US"/>
        </a:p>
      </dgm:t>
    </dgm:pt>
    <dgm:pt modelId="{719E873A-3909-4110-BE16-A95BE5A04411}" type="sibTrans" cxnId="{BA37CD1A-BBA7-4E6E-83A8-08B1DE189096}">
      <dgm:prSet/>
      <dgm:spPr/>
      <dgm:t>
        <a:bodyPr/>
        <a:lstStyle/>
        <a:p>
          <a:endParaRPr lang="en-US"/>
        </a:p>
      </dgm:t>
    </dgm:pt>
    <dgm:pt modelId="{0586776D-6A0D-450C-8888-4F7329A0E7AE}">
      <dgm:prSet/>
      <dgm:spPr/>
      <dgm:t>
        <a:bodyPr/>
        <a:lstStyle/>
        <a:p>
          <a:r>
            <a:rPr lang="en-GB"/>
            <a:t>Defence mechanism</a:t>
          </a:r>
          <a:endParaRPr lang="en-US"/>
        </a:p>
      </dgm:t>
    </dgm:pt>
    <dgm:pt modelId="{A923FC09-A32B-4DC4-8727-390D30F8A012}" type="parTrans" cxnId="{9F022539-26EE-4FE0-A6BA-3ED53B09DDD1}">
      <dgm:prSet/>
      <dgm:spPr/>
      <dgm:t>
        <a:bodyPr/>
        <a:lstStyle/>
        <a:p>
          <a:endParaRPr lang="en-US"/>
        </a:p>
      </dgm:t>
    </dgm:pt>
    <dgm:pt modelId="{AB075613-6528-452D-9612-98D45E8EF2E1}" type="sibTrans" cxnId="{9F022539-26EE-4FE0-A6BA-3ED53B09DDD1}">
      <dgm:prSet/>
      <dgm:spPr/>
      <dgm:t>
        <a:bodyPr/>
        <a:lstStyle/>
        <a:p>
          <a:endParaRPr lang="en-US"/>
        </a:p>
      </dgm:t>
    </dgm:pt>
    <dgm:pt modelId="{4421E74E-1236-4CEB-8421-D6393103A3CB}">
      <dgm:prSet/>
      <dgm:spPr/>
      <dgm:t>
        <a:bodyPr/>
        <a:lstStyle/>
        <a:p>
          <a:pPr>
            <a:defRPr b="1"/>
          </a:pPr>
          <a:r>
            <a:rPr lang="en-GB"/>
            <a:t>Define the specific protection systems</a:t>
          </a:r>
          <a:endParaRPr lang="en-US"/>
        </a:p>
      </dgm:t>
    </dgm:pt>
    <dgm:pt modelId="{DD19AFCD-EFE8-4FC0-A016-D230C90BF99C}" type="parTrans" cxnId="{26DE54E5-0DAF-4A25-9818-3B7E3ECA46C7}">
      <dgm:prSet/>
      <dgm:spPr/>
      <dgm:t>
        <a:bodyPr/>
        <a:lstStyle/>
        <a:p>
          <a:endParaRPr lang="en-US"/>
        </a:p>
      </dgm:t>
    </dgm:pt>
    <dgm:pt modelId="{3AC08D66-2ADD-4C7B-BB9A-A1F8827177E8}" type="sibTrans" cxnId="{26DE54E5-0DAF-4A25-9818-3B7E3ECA46C7}">
      <dgm:prSet/>
      <dgm:spPr/>
      <dgm:t>
        <a:bodyPr/>
        <a:lstStyle/>
        <a:p>
          <a:endParaRPr lang="en-US"/>
        </a:p>
      </dgm:t>
    </dgm:pt>
    <dgm:pt modelId="{26264FF3-2CA2-4150-B214-ACC73A726D80}">
      <dgm:prSet/>
      <dgm:spPr/>
      <dgm:t>
        <a:bodyPr/>
        <a:lstStyle/>
        <a:p>
          <a:r>
            <a:rPr lang="en-GB"/>
            <a:t>Detection of the failure at the source</a:t>
          </a:r>
          <a:endParaRPr lang="en-US"/>
        </a:p>
      </dgm:t>
    </dgm:pt>
    <dgm:pt modelId="{862FD419-2B43-4903-8BF7-A34255595D37}" type="parTrans" cxnId="{3FC72E2A-EF1E-4526-A014-08266FE06E15}">
      <dgm:prSet/>
      <dgm:spPr/>
      <dgm:t>
        <a:bodyPr/>
        <a:lstStyle/>
        <a:p>
          <a:endParaRPr lang="en-US"/>
        </a:p>
      </dgm:t>
    </dgm:pt>
    <dgm:pt modelId="{7F206F75-2B6E-4827-AD0F-8A1BA2CA3B4D}" type="sibTrans" cxnId="{3FC72E2A-EF1E-4526-A014-08266FE06E15}">
      <dgm:prSet/>
      <dgm:spPr/>
      <dgm:t>
        <a:bodyPr/>
        <a:lstStyle/>
        <a:p>
          <a:endParaRPr lang="en-US"/>
        </a:p>
      </dgm:t>
    </dgm:pt>
    <dgm:pt modelId="{E9709C3E-1D45-4E7A-B184-37FFECCD855B}">
      <dgm:prSet/>
      <dgm:spPr/>
      <dgm:t>
        <a:bodyPr/>
        <a:lstStyle/>
        <a:p>
          <a:r>
            <a:rPr lang="en-GB"/>
            <a:t>Detection of the effects on the beam</a:t>
          </a:r>
          <a:endParaRPr lang="en-US"/>
        </a:p>
      </dgm:t>
    </dgm:pt>
    <dgm:pt modelId="{8EC9A467-2163-4231-803F-97ED75EFA2C3}" type="parTrans" cxnId="{E6ABB8A7-7685-4A7B-9897-E5FD5B786E47}">
      <dgm:prSet/>
      <dgm:spPr/>
      <dgm:t>
        <a:bodyPr/>
        <a:lstStyle/>
        <a:p>
          <a:endParaRPr lang="en-US"/>
        </a:p>
      </dgm:t>
    </dgm:pt>
    <dgm:pt modelId="{E7E3FAFE-D63C-42D6-A2D9-2099B6691B1C}" type="sibTrans" cxnId="{E6ABB8A7-7685-4A7B-9897-E5FD5B786E47}">
      <dgm:prSet/>
      <dgm:spPr/>
      <dgm:t>
        <a:bodyPr/>
        <a:lstStyle/>
        <a:p>
          <a:endParaRPr lang="en-US"/>
        </a:p>
      </dgm:t>
    </dgm:pt>
    <dgm:pt modelId="{8C531813-8391-4998-9F1C-F8B1B270C984}">
      <dgm:prSet/>
      <dgm:spPr/>
      <dgm:t>
        <a:bodyPr/>
        <a:lstStyle/>
        <a:p>
          <a:r>
            <a:rPr lang="en-GB"/>
            <a:t>Transmission of beam abort request</a:t>
          </a:r>
          <a:endParaRPr lang="en-US"/>
        </a:p>
      </dgm:t>
    </dgm:pt>
    <dgm:pt modelId="{ADA3CFFF-F723-4EDA-8DCB-6E2013608C15}" type="parTrans" cxnId="{4E8A0BA5-0164-48B7-A9A2-7CF41228CBCC}">
      <dgm:prSet/>
      <dgm:spPr/>
      <dgm:t>
        <a:bodyPr/>
        <a:lstStyle/>
        <a:p>
          <a:endParaRPr lang="en-US"/>
        </a:p>
      </dgm:t>
    </dgm:pt>
    <dgm:pt modelId="{0B0EDD96-7DBF-4EBA-B016-980244AE2C75}" type="sibTrans" cxnId="{4E8A0BA5-0164-48B7-A9A2-7CF41228CBCC}">
      <dgm:prSet/>
      <dgm:spPr/>
      <dgm:t>
        <a:bodyPr/>
        <a:lstStyle/>
        <a:p>
          <a:endParaRPr lang="en-US"/>
        </a:p>
      </dgm:t>
    </dgm:pt>
    <dgm:pt modelId="{22D24187-9661-41E0-BA88-7C7A337DB6C0}">
      <dgm:prSet/>
      <dgm:spPr/>
      <dgm:t>
        <a:bodyPr/>
        <a:lstStyle/>
        <a:p>
          <a:r>
            <a:rPr lang="en-GB"/>
            <a:t>Beam abort</a:t>
          </a:r>
          <a:endParaRPr lang="en-US"/>
        </a:p>
      </dgm:t>
    </dgm:pt>
    <dgm:pt modelId="{7AAC38B3-0061-47E9-AE8A-50597C5BD3E9}" type="parTrans" cxnId="{D3B1DB30-A21F-48CB-B7D3-E53A00E16879}">
      <dgm:prSet/>
      <dgm:spPr/>
      <dgm:t>
        <a:bodyPr/>
        <a:lstStyle/>
        <a:p>
          <a:endParaRPr lang="en-US"/>
        </a:p>
      </dgm:t>
    </dgm:pt>
    <dgm:pt modelId="{9088B300-FB9B-4F16-8096-2C0752243FEF}" type="sibTrans" cxnId="{D3B1DB30-A21F-48CB-B7D3-E53A00E16879}">
      <dgm:prSet/>
      <dgm:spPr/>
      <dgm:t>
        <a:bodyPr/>
        <a:lstStyle/>
        <a:p>
          <a:endParaRPr lang="en-US"/>
        </a:p>
      </dgm:t>
    </dgm:pt>
    <dgm:pt modelId="{A1A3416E-48D6-4F4B-924D-FD6CAA3EDA01}" type="pres">
      <dgm:prSet presAssocID="{2CAF78F9-00E1-44E3-9F92-B8A40BAC6357}" presName="root" presStyleCnt="0">
        <dgm:presLayoutVars>
          <dgm:dir/>
          <dgm:resizeHandles val="exact"/>
        </dgm:presLayoutVars>
      </dgm:prSet>
      <dgm:spPr/>
    </dgm:pt>
    <dgm:pt modelId="{28690622-5AF4-44CD-A51C-A04E1389FD78}" type="pres">
      <dgm:prSet presAssocID="{8F71E591-C3C3-4296-A52C-A7A284800591}" presName="compNode" presStyleCnt="0"/>
      <dgm:spPr/>
    </dgm:pt>
    <dgm:pt modelId="{0A61C841-63BB-4A74-A3C6-3EB2ADE14C8D}" type="pres">
      <dgm:prSet presAssocID="{8F71E591-C3C3-4296-A52C-A7A284800591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rning"/>
        </a:ext>
      </dgm:extLst>
    </dgm:pt>
    <dgm:pt modelId="{4AE76E54-07D1-479C-8EF4-1F6033A45D48}" type="pres">
      <dgm:prSet presAssocID="{8F71E591-C3C3-4296-A52C-A7A284800591}" presName="iconSpace" presStyleCnt="0"/>
      <dgm:spPr/>
    </dgm:pt>
    <dgm:pt modelId="{057E6ADE-32F5-4AC7-84D2-9347815650F3}" type="pres">
      <dgm:prSet presAssocID="{8F71E591-C3C3-4296-A52C-A7A284800591}" presName="parTx" presStyleLbl="revTx" presStyleIdx="0" presStyleCnt="4">
        <dgm:presLayoutVars>
          <dgm:chMax val="0"/>
          <dgm:chPref val="0"/>
        </dgm:presLayoutVars>
      </dgm:prSet>
      <dgm:spPr/>
    </dgm:pt>
    <dgm:pt modelId="{24E96A52-D511-489E-952D-7F1245A6ACEE}" type="pres">
      <dgm:prSet presAssocID="{8F71E591-C3C3-4296-A52C-A7A284800591}" presName="txSpace" presStyleCnt="0"/>
      <dgm:spPr/>
    </dgm:pt>
    <dgm:pt modelId="{8672D0CC-077E-440F-AB13-009D52831640}" type="pres">
      <dgm:prSet presAssocID="{8F71E591-C3C3-4296-A52C-A7A284800591}" presName="desTx" presStyleLbl="revTx" presStyleIdx="1" presStyleCnt="4">
        <dgm:presLayoutVars/>
      </dgm:prSet>
      <dgm:spPr/>
    </dgm:pt>
    <dgm:pt modelId="{DADD77DE-9B89-4985-89B3-D9B50BAE6086}" type="pres">
      <dgm:prSet presAssocID="{5DEABB7B-7376-450A-8368-4850288A0398}" presName="sibTrans" presStyleCnt="0"/>
      <dgm:spPr/>
    </dgm:pt>
    <dgm:pt modelId="{0CD88B5E-1752-49C1-A58B-769254304B95}" type="pres">
      <dgm:prSet presAssocID="{4421E74E-1236-4CEB-8421-D6393103A3CB}" presName="compNode" presStyleCnt="0"/>
      <dgm:spPr/>
    </dgm:pt>
    <dgm:pt modelId="{C1F3F725-92F5-46BD-A97A-87BB0B8F468D}" type="pres">
      <dgm:prSet presAssocID="{4421E74E-1236-4CEB-8421-D6393103A3CB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peed Bump"/>
        </a:ext>
      </dgm:extLst>
    </dgm:pt>
    <dgm:pt modelId="{A1C1DF26-2EA9-4593-8D03-FCB49000B4BC}" type="pres">
      <dgm:prSet presAssocID="{4421E74E-1236-4CEB-8421-D6393103A3CB}" presName="iconSpace" presStyleCnt="0"/>
      <dgm:spPr/>
    </dgm:pt>
    <dgm:pt modelId="{B8064F55-01A7-4898-A086-59226F00F6CC}" type="pres">
      <dgm:prSet presAssocID="{4421E74E-1236-4CEB-8421-D6393103A3CB}" presName="parTx" presStyleLbl="revTx" presStyleIdx="2" presStyleCnt="4">
        <dgm:presLayoutVars>
          <dgm:chMax val="0"/>
          <dgm:chPref val="0"/>
        </dgm:presLayoutVars>
      </dgm:prSet>
      <dgm:spPr/>
    </dgm:pt>
    <dgm:pt modelId="{A542E28D-FDA4-4FC7-AC51-33317E8B3B81}" type="pres">
      <dgm:prSet presAssocID="{4421E74E-1236-4CEB-8421-D6393103A3CB}" presName="txSpace" presStyleCnt="0"/>
      <dgm:spPr/>
    </dgm:pt>
    <dgm:pt modelId="{2E267568-C09D-44E3-B0A8-3C5CDEEB308E}" type="pres">
      <dgm:prSet presAssocID="{4421E74E-1236-4CEB-8421-D6393103A3CB}" presName="desTx" presStyleLbl="revTx" presStyleIdx="3" presStyleCnt="4">
        <dgm:presLayoutVars/>
      </dgm:prSet>
      <dgm:spPr/>
    </dgm:pt>
  </dgm:ptLst>
  <dgm:cxnLst>
    <dgm:cxn modelId="{DECD3301-C8B0-40C0-A367-2B0F819A7848}" type="presOf" srcId="{E9709C3E-1D45-4E7A-B184-37FFECCD855B}" destId="{2E267568-C09D-44E3-B0A8-3C5CDEEB308E}" srcOrd="0" destOrd="1" presId="urn:microsoft.com/office/officeart/2018/5/layout/CenteredIconLabelDescriptionList"/>
    <dgm:cxn modelId="{9D1AC70C-02EE-4BA3-B011-B15BDDCD99B2}" type="presOf" srcId="{2CAF78F9-00E1-44E3-9F92-B8A40BAC6357}" destId="{A1A3416E-48D6-4F4B-924D-FD6CAA3EDA01}" srcOrd="0" destOrd="0" presId="urn:microsoft.com/office/officeart/2018/5/layout/CenteredIconLabelDescriptionList"/>
    <dgm:cxn modelId="{BA37CD1A-BBA7-4E6E-83A8-08B1DE189096}" srcId="{8F71E591-C3C3-4296-A52C-A7A284800591}" destId="{55642E48-0D76-41DA-BABC-94AE1469D734}" srcOrd="1" destOrd="0" parTransId="{2D2634B4-ADF5-47F2-9862-5AB9A097822B}" sibTransId="{719E873A-3909-4110-BE16-A95BE5A04411}"/>
    <dgm:cxn modelId="{ED470F29-2BDF-434A-ADAC-F888B98BA1BD}" srcId="{8F71E591-C3C3-4296-A52C-A7A284800591}" destId="{988F1474-6DDB-4110-A3AE-49BFC43AD06B}" srcOrd="0" destOrd="0" parTransId="{1EA9886C-72B5-4E15-BE27-AB26AFFF1F48}" sibTransId="{AB640DE7-A111-49C1-BDCA-AE79C3ED6CCC}"/>
    <dgm:cxn modelId="{3FC72E2A-EF1E-4526-A014-08266FE06E15}" srcId="{4421E74E-1236-4CEB-8421-D6393103A3CB}" destId="{26264FF3-2CA2-4150-B214-ACC73A726D80}" srcOrd="0" destOrd="0" parTransId="{862FD419-2B43-4903-8BF7-A34255595D37}" sibTransId="{7F206F75-2B6E-4827-AD0F-8A1BA2CA3B4D}"/>
    <dgm:cxn modelId="{D3B1DB30-A21F-48CB-B7D3-E53A00E16879}" srcId="{4421E74E-1236-4CEB-8421-D6393103A3CB}" destId="{22D24187-9661-41E0-BA88-7C7A337DB6C0}" srcOrd="3" destOrd="0" parTransId="{7AAC38B3-0061-47E9-AE8A-50597C5BD3E9}" sibTransId="{9088B300-FB9B-4F16-8096-2C0752243FEF}"/>
    <dgm:cxn modelId="{9F022539-26EE-4FE0-A6BA-3ED53B09DDD1}" srcId="{8F71E591-C3C3-4296-A52C-A7A284800591}" destId="{0586776D-6A0D-450C-8888-4F7329A0E7AE}" srcOrd="2" destOrd="0" parTransId="{A923FC09-A32B-4DC4-8727-390D30F8A012}" sibTransId="{AB075613-6528-452D-9612-98D45E8EF2E1}"/>
    <dgm:cxn modelId="{DD180A42-42AC-4699-B73A-0D14604AEB04}" type="presOf" srcId="{26264FF3-2CA2-4150-B214-ACC73A726D80}" destId="{2E267568-C09D-44E3-B0A8-3C5CDEEB308E}" srcOrd="0" destOrd="0" presId="urn:microsoft.com/office/officeart/2018/5/layout/CenteredIconLabelDescriptionList"/>
    <dgm:cxn modelId="{DC018C51-7EF9-481F-A3DC-18C05F38A815}" srcId="{2CAF78F9-00E1-44E3-9F92-B8A40BAC6357}" destId="{8F71E591-C3C3-4296-A52C-A7A284800591}" srcOrd="0" destOrd="0" parTransId="{D9BE050F-328E-41C4-900A-C5818EE11CB0}" sibTransId="{5DEABB7B-7376-450A-8368-4850288A0398}"/>
    <dgm:cxn modelId="{93814B53-31FD-475F-8C4A-AE9CDD529FE0}" type="presOf" srcId="{22D24187-9661-41E0-BA88-7C7A337DB6C0}" destId="{2E267568-C09D-44E3-B0A8-3C5CDEEB308E}" srcOrd="0" destOrd="3" presId="urn:microsoft.com/office/officeart/2018/5/layout/CenteredIconLabelDescriptionList"/>
    <dgm:cxn modelId="{65E07B57-A500-4801-87C3-F3E304A116D0}" type="presOf" srcId="{4421E74E-1236-4CEB-8421-D6393103A3CB}" destId="{B8064F55-01A7-4898-A086-59226F00F6CC}" srcOrd="0" destOrd="0" presId="urn:microsoft.com/office/officeart/2018/5/layout/CenteredIconLabelDescriptionList"/>
    <dgm:cxn modelId="{F346B77A-0C08-42BB-AA7E-A2F72783E86B}" type="presOf" srcId="{8C531813-8391-4998-9F1C-F8B1B270C984}" destId="{2E267568-C09D-44E3-B0A8-3C5CDEEB308E}" srcOrd="0" destOrd="2" presId="urn:microsoft.com/office/officeart/2018/5/layout/CenteredIconLabelDescriptionList"/>
    <dgm:cxn modelId="{7BAE8E7F-83C1-4729-9B10-87F468C58512}" type="presOf" srcId="{0586776D-6A0D-450C-8888-4F7329A0E7AE}" destId="{8672D0CC-077E-440F-AB13-009D52831640}" srcOrd="0" destOrd="2" presId="urn:microsoft.com/office/officeart/2018/5/layout/CenteredIconLabelDescriptionList"/>
    <dgm:cxn modelId="{4E8A0BA5-0164-48B7-A9A2-7CF41228CBCC}" srcId="{4421E74E-1236-4CEB-8421-D6393103A3CB}" destId="{8C531813-8391-4998-9F1C-F8B1B270C984}" srcOrd="2" destOrd="0" parTransId="{ADA3CFFF-F723-4EDA-8DCB-6E2013608C15}" sibTransId="{0B0EDD96-7DBF-4EBA-B016-980244AE2C75}"/>
    <dgm:cxn modelId="{E6ABB8A7-7685-4A7B-9897-E5FD5B786E47}" srcId="{4421E74E-1236-4CEB-8421-D6393103A3CB}" destId="{E9709C3E-1D45-4E7A-B184-37FFECCD855B}" srcOrd="1" destOrd="0" parTransId="{8EC9A467-2163-4231-803F-97ED75EFA2C3}" sibTransId="{E7E3FAFE-D63C-42D6-A2D9-2099B6691B1C}"/>
    <dgm:cxn modelId="{D7302BC3-11DF-48B8-BFF2-1AAD2FBEBF33}" type="presOf" srcId="{55642E48-0D76-41DA-BABC-94AE1469D734}" destId="{8672D0CC-077E-440F-AB13-009D52831640}" srcOrd="0" destOrd="1" presId="urn:microsoft.com/office/officeart/2018/5/layout/CenteredIconLabelDescriptionList"/>
    <dgm:cxn modelId="{025F76E2-F562-4FD9-AF08-9898256B3450}" type="presOf" srcId="{988F1474-6DDB-4110-A3AE-49BFC43AD06B}" destId="{8672D0CC-077E-440F-AB13-009D52831640}" srcOrd="0" destOrd="0" presId="urn:microsoft.com/office/officeart/2018/5/layout/CenteredIconLabelDescriptionList"/>
    <dgm:cxn modelId="{05FF89E4-5891-4190-875E-C95251BA3F37}" type="presOf" srcId="{8F71E591-C3C3-4296-A52C-A7A284800591}" destId="{057E6ADE-32F5-4AC7-84D2-9347815650F3}" srcOrd="0" destOrd="0" presId="urn:microsoft.com/office/officeart/2018/5/layout/CenteredIconLabelDescriptionList"/>
    <dgm:cxn modelId="{26DE54E5-0DAF-4A25-9818-3B7E3ECA46C7}" srcId="{2CAF78F9-00E1-44E3-9F92-B8A40BAC6357}" destId="{4421E74E-1236-4CEB-8421-D6393103A3CB}" srcOrd="1" destOrd="0" parTransId="{DD19AFCD-EFE8-4FC0-A016-D230C90BF99C}" sibTransId="{3AC08D66-2ADD-4C7B-BB9A-A1F8827177E8}"/>
    <dgm:cxn modelId="{3AB4D1D7-2C57-4551-BAEE-35F4C26759B5}" type="presParOf" srcId="{A1A3416E-48D6-4F4B-924D-FD6CAA3EDA01}" destId="{28690622-5AF4-44CD-A51C-A04E1389FD78}" srcOrd="0" destOrd="0" presId="urn:microsoft.com/office/officeart/2018/5/layout/CenteredIconLabelDescriptionList"/>
    <dgm:cxn modelId="{1AEBEE9E-ECB2-4161-A588-7190DFC681F1}" type="presParOf" srcId="{28690622-5AF4-44CD-A51C-A04E1389FD78}" destId="{0A61C841-63BB-4A74-A3C6-3EB2ADE14C8D}" srcOrd="0" destOrd="0" presId="urn:microsoft.com/office/officeart/2018/5/layout/CenteredIconLabelDescriptionList"/>
    <dgm:cxn modelId="{5238E259-70B7-4CE6-A8A8-2CCDCA0CEBA8}" type="presParOf" srcId="{28690622-5AF4-44CD-A51C-A04E1389FD78}" destId="{4AE76E54-07D1-479C-8EF4-1F6033A45D48}" srcOrd="1" destOrd="0" presId="urn:microsoft.com/office/officeart/2018/5/layout/CenteredIconLabelDescriptionList"/>
    <dgm:cxn modelId="{48BBD10B-3757-40BB-8B28-0ED309AE0CD4}" type="presParOf" srcId="{28690622-5AF4-44CD-A51C-A04E1389FD78}" destId="{057E6ADE-32F5-4AC7-84D2-9347815650F3}" srcOrd="2" destOrd="0" presId="urn:microsoft.com/office/officeart/2018/5/layout/CenteredIconLabelDescriptionList"/>
    <dgm:cxn modelId="{670692ED-307E-4D0F-A375-C8F840B431FC}" type="presParOf" srcId="{28690622-5AF4-44CD-A51C-A04E1389FD78}" destId="{24E96A52-D511-489E-952D-7F1245A6ACEE}" srcOrd="3" destOrd="0" presId="urn:microsoft.com/office/officeart/2018/5/layout/CenteredIconLabelDescriptionList"/>
    <dgm:cxn modelId="{2B23ACD5-BF9B-4ADF-AA70-950D23B9CA30}" type="presParOf" srcId="{28690622-5AF4-44CD-A51C-A04E1389FD78}" destId="{8672D0CC-077E-440F-AB13-009D52831640}" srcOrd="4" destOrd="0" presId="urn:microsoft.com/office/officeart/2018/5/layout/CenteredIconLabelDescriptionList"/>
    <dgm:cxn modelId="{BCF96057-31D3-4A73-ACCB-423005FB7A50}" type="presParOf" srcId="{A1A3416E-48D6-4F4B-924D-FD6CAA3EDA01}" destId="{DADD77DE-9B89-4985-89B3-D9B50BAE6086}" srcOrd="1" destOrd="0" presId="urn:microsoft.com/office/officeart/2018/5/layout/CenteredIconLabelDescriptionList"/>
    <dgm:cxn modelId="{4D664DA2-A716-4491-B521-7168ED37A9BC}" type="presParOf" srcId="{A1A3416E-48D6-4F4B-924D-FD6CAA3EDA01}" destId="{0CD88B5E-1752-49C1-A58B-769254304B95}" srcOrd="2" destOrd="0" presId="urn:microsoft.com/office/officeart/2018/5/layout/CenteredIconLabelDescriptionList"/>
    <dgm:cxn modelId="{3DD3270F-8EAF-4FF1-882E-E78F5250502D}" type="presParOf" srcId="{0CD88B5E-1752-49C1-A58B-769254304B95}" destId="{C1F3F725-92F5-46BD-A97A-87BB0B8F468D}" srcOrd="0" destOrd="0" presId="urn:microsoft.com/office/officeart/2018/5/layout/CenteredIconLabelDescriptionList"/>
    <dgm:cxn modelId="{1656112A-F6C3-4927-9175-F07F410D2EE6}" type="presParOf" srcId="{0CD88B5E-1752-49C1-A58B-769254304B95}" destId="{A1C1DF26-2EA9-4593-8D03-FCB49000B4BC}" srcOrd="1" destOrd="0" presId="urn:microsoft.com/office/officeart/2018/5/layout/CenteredIconLabelDescriptionList"/>
    <dgm:cxn modelId="{63FA9D82-E8D2-4251-B43B-20F47226EE77}" type="presParOf" srcId="{0CD88B5E-1752-49C1-A58B-769254304B95}" destId="{B8064F55-01A7-4898-A086-59226F00F6CC}" srcOrd="2" destOrd="0" presId="urn:microsoft.com/office/officeart/2018/5/layout/CenteredIconLabelDescriptionList"/>
    <dgm:cxn modelId="{00074537-8C27-4647-8048-8EC700F78F11}" type="presParOf" srcId="{0CD88B5E-1752-49C1-A58B-769254304B95}" destId="{A542E28D-FDA4-4FC7-AC51-33317E8B3B81}" srcOrd="3" destOrd="0" presId="urn:microsoft.com/office/officeart/2018/5/layout/CenteredIconLabelDescriptionList"/>
    <dgm:cxn modelId="{B108556C-CFF4-493C-9CC3-358862313451}" type="presParOf" srcId="{0CD88B5E-1752-49C1-A58B-769254304B95}" destId="{2E267568-C09D-44E3-B0A8-3C5CDEEB308E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61C841-63BB-4A74-A3C6-3EB2ADE14C8D}">
      <dsp:nvSpPr>
        <dsp:cNvPr id="0" name=""/>
        <dsp:cNvSpPr/>
      </dsp:nvSpPr>
      <dsp:spPr>
        <a:xfrm>
          <a:off x="2394012" y="529146"/>
          <a:ext cx="1512000" cy="1512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7E6ADE-32F5-4AC7-84D2-9347815650F3}">
      <dsp:nvSpPr>
        <dsp:cNvPr id="0" name=""/>
        <dsp:cNvSpPr/>
      </dsp:nvSpPr>
      <dsp:spPr>
        <a:xfrm>
          <a:off x="990012" y="2193805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400" kern="1200"/>
            <a:t>Define the failure scenario’s</a:t>
          </a:r>
          <a:endParaRPr lang="en-US" sz="2400" kern="1200"/>
        </a:p>
      </dsp:txBody>
      <dsp:txXfrm>
        <a:off x="990012" y="2193805"/>
        <a:ext cx="4320000" cy="648000"/>
      </dsp:txXfrm>
    </dsp:sp>
    <dsp:sp modelId="{8672D0CC-077E-440F-AB13-009D52831640}">
      <dsp:nvSpPr>
        <dsp:cNvPr id="0" name=""/>
        <dsp:cNvSpPr/>
      </dsp:nvSpPr>
      <dsp:spPr>
        <a:xfrm>
          <a:off x="990012" y="2912810"/>
          <a:ext cx="4320000" cy="11665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Failure mechanism and its impact</a:t>
          </a:r>
          <a:endParaRPr lang="en-US" sz="1700" kern="120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Timescale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Likelihood</a:t>
          </a:r>
          <a:endParaRPr lang="en-US" sz="1700" kern="1200" dirty="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Defence mechanism</a:t>
          </a:r>
          <a:endParaRPr lang="en-US" sz="1700" kern="1200"/>
        </a:p>
      </dsp:txBody>
      <dsp:txXfrm>
        <a:off x="990012" y="2912810"/>
        <a:ext cx="4320000" cy="1166555"/>
      </dsp:txXfrm>
    </dsp:sp>
    <dsp:sp modelId="{C1F3F725-92F5-46BD-A97A-87BB0B8F468D}">
      <dsp:nvSpPr>
        <dsp:cNvPr id="0" name=""/>
        <dsp:cNvSpPr/>
      </dsp:nvSpPr>
      <dsp:spPr>
        <a:xfrm>
          <a:off x="7470012" y="529146"/>
          <a:ext cx="1512000" cy="1512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064F55-01A7-4898-A086-59226F00F6CC}">
      <dsp:nvSpPr>
        <dsp:cNvPr id="0" name=""/>
        <dsp:cNvSpPr/>
      </dsp:nvSpPr>
      <dsp:spPr>
        <a:xfrm>
          <a:off x="6066012" y="2193805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400" kern="1200"/>
            <a:t>Define the specific protection systems</a:t>
          </a:r>
          <a:endParaRPr lang="en-US" sz="2400" kern="1200"/>
        </a:p>
      </dsp:txBody>
      <dsp:txXfrm>
        <a:off x="6066012" y="2193805"/>
        <a:ext cx="4320000" cy="648000"/>
      </dsp:txXfrm>
    </dsp:sp>
    <dsp:sp modelId="{2E267568-C09D-44E3-B0A8-3C5CDEEB308E}">
      <dsp:nvSpPr>
        <dsp:cNvPr id="0" name=""/>
        <dsp:cNvSpPr/>
      </dsp:nvSpPr>
      <dsp:spPr>
        <a:xfrm>
          <a:off x="6066012" y="2912810"/>
          <a:ext cx="4320000" cy="11665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Detection of the failure at the source</a:t>
          </a:r>
          <a:endParaRPr lang="en-US" sz="1700" kern="120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Detection of the effects on the beam</a:t>
          </a:r>
          <a:endParaRPr lang="en-US" sz="1700" kern="120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Transmission of beam abort request</a:t>
          </a:r>
          <a:endParaRPr lang="en-US" sz="1700" kern="120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Beam abort</a:t>
          </a:r>
          <a:endParaRPr lang="en-US" sz="1700" kern="1200"/>
        </a:p>
      </dsp:txBody>
      <dsp:txXfrm>
        <a:off x="6066012" y="2912810"/>
        <a:ext cx="4320000" cy="11665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indico.cern.ch/event/1272104/timetable/" TargetMode="Externa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https://indico.cern.ch/category/18434/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sz="3300" dirty="0"/>
              <a:t>FCCee Machine Protection Considerations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>
            <a:normAutofit/>
          </a:bodyPr>
          <a:lstStyle/>
          <a:p>
            <a:r>
              <a:rPr lang="en-GB" dirty="0"/>
              <a:t>Jan Uythoven, Christoph Wiesner, </a:t>
            </a:r>
            <a:br>
              <a:rPr lang="en-GB" dirty="0"/>
            </a:br>
            <a:r>
              <a:rPr lang="en-GB" dirty="0"/>
              <a:t>Anton Lechner</a:t>
            </a:r>
          </a:p>
          <a:p>
            <a:endParaRPr lang="en-GB" b="0" dirty="0"/>
          </a:p>
          <a:p>
            <a:r>
              <a:rPr lang="en-GB" b="0" dirty="0"/>
              <a:t>With thanks to the other members of the FCC Machine Protection Task Force:</a:t>
            </a:r>
            <a:br>
              <a:rPr lang="en-GB" b="0" dirty="0"/>
            </a:br>
            <a:r>
              <a:rPr lang="en-GB" dirty="0"/>
              <a:t>Chiara Bracco, Roderik Bruce, Xavier Buffat, Andy Butterworth, Brennan Goddard, Belen Salvachua</a:t>
            </a:r>
          </a:p>
          <a:p>
            <a:endParaRPr lang="en-GB" dirty="0"/>
          </a:p>
          <a:p>
            <a:r>
              <a:rPr lang="en-GB" b="0" dirty="0"/>
              <a:t>FCC week 2025</a:t>
            </a:r>
            <a:br>
              <a:rPr lang="en-GB" b="0" dirty="0"/>
            </a:br>
            <a:r>
              <a:rPr lang="en-GB" b="0" dirty="0"/>
              <a:t>19 – 23 May, Vienna</a:t>
            </a:r>
          </a:p>
          <a:p>
            <a:endParaRPr lang="en-GB" b="0" dirty="0"/>
          </a:p>
        </p:txBody>
      </p:sp>
      <p:pic>
        <p:nvPicPr>
          <p:cNvPr id="7" name="Picture 6" descr="A building with a dome and a blue sky&#10;&#10;AI-generated content may be incorrect.">
            <a:extLst>
              <a:ext uri="{FF2B5EF4-FFF2-40B4-BE49-F238E27FC236}">
                <a16:creationId xmlns:a16="http://schemas.microsoft.com/office/drawing/2014/main" id="{CB09A22D-DE2B-1AB1-BA4B-2E108D476DA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537" r="-1" b="21691"/>
          <a:stretch/>
        </p:blipFill>
        <p:spPr>
          <a:xfrm>
            <a:off x="6167438" y="-1"/>
            <a:ext cx="6024562" cy="63669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A18F71-58D7-910C-0145-7B5A2496A5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824" y="1004047"/>
            <a:ext cx="4879119" cy="4608512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Has to be extremely reliable</a:t>
            </a:r>
          </a:p>
          <a:p>
            <a:pPr lvl="1"/>
            <a:r>
              <a:rPr lang="en-GB" dirty="0"/>
              <a:t>This means that system will normally have to be redundant (like LHC can extract with 14/15 magnets)</a:t>
            </a:r>
          </a:p>
          <a:p>
            <a:pPr lvl="1"/>
            <a:r>
              <a:rPr lang="en-GB" dirty="0"/>
              <a:t>Has to pulse at the correct strength and at the right moment, synchronised with abort gap</a:t>
            </a:r>
          </a:p>
          <a:p>
            <a:r>
              <a:rPr lang="en-GB" dirty="0"/>
              <a:t>Number of abort gaps – for kicker risetime – affect the reaction time between beam dump request and last particle extracted from the machine</a:t>
            </a:r>
          </a:p>
          <a:p>
            <a:r>
              <a:rPr lang="en-GB" dirty="0"/>
              <a:t>Based on lumped inductance kickers and low power DC septa</a:t>
            </a:r>
          </a:p>
          <a:p>
            <a:r>
              <a:rPr lang="en-GB" dirty="0"/>
              <a:t>Passive dilution using a spoiler looks sufficient to reduce energy density at the dump</a:t>
            </a:r>
          </a:p>
          <a:p>
            <a:r>
              <a:rPr lang="en-GB" dirty="0">
                <a:solidFill>
                  <a:srgbClr val="FF0000"/>
                </a:solidFill>
              </a:rPr>
              <a:t>For both injection and extraction, use passive (sacrificial?) absorbers in case of failures</a:t>
            </a:r>
          </a:p>
          <a:p>
            <a:r>
              <a:rPr lang="en-GB" dirty="0">
                <a:solidFill>
                  <a:srgbClr val="FF0000"/>
                </a:solidFill>
              </a:rPr>
              <a:t>List of failure modes to be established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AB710E-76FE-D64D-A325-CE3E63EED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0454"/>
          </a:xfrm>
        </p:spPr>
        <p:txBody>
          <a:bodyPr/>
          <a:lstStyle/>
          <a:p>
            <a:r>
              <a:rPr lang="en-GB" dirty="0"/>
              <a:t>Extraction of the collider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41C3F-D083-DB1B-A940-81C0BBE31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0FE179-B183-1CDC-C712-0F247333F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D0CDC-CB65-031A-7A2B-84B0DDF9A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234DD1-71FA-CA20-8935-AAB8DBEFC1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1404" y="262973"/>
            <a:ext cx="5414943" cy="3166027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27B891C-41CB-8C1E-4547-5EE495404B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911297"/>
              </p:ext>
            </p:extLst>
          </p:nvPr>
        </p:nvGraphicFramePr>
        <p:xfrm>
          <a:off x="7322939" y="3753516"/>
          <a:ext cx="3471437" cy="2346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53335">
                  <a:extLst>
                    <a:ext uri="{9D8B030D-6E8A-4147-A177-3AD203B41FA5}">
                      <a16:colId xmlns:a16="http://schemas.microsoft.com/office/drawing/2014/main" val="2930188284"/>
                    </a:ext>
                  </a:extLst>
                </a:gridCol>
                <a:gridCol w="918102">
                  <a:extLst>
                    <a:ext uri="{9D8B030D-6E8A-4147-A177-3AD203B41FA5}">
                      <a16:colId xmlns:a16="http://schemas.microsoft.com/office/drawing/2014/main" val="1884874750"/>
                    </a:ext>
                  </a:extLst>
                </a:gridCol>
              </a:tblGrid>
              <a:tr h="16002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1" kern="800" noProof="0" dirty="0">
                          <a:effectLst/>
                        </a:rPr>
                        <a:t>Kickers / Systems </a:t>
                      </a:r>
                      <a:endParaRPr lang="en-GB" sz="1100" b="1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1" kern="800" noProof="0" dirty="0">
                          <a:effectLst/>
                        </a:rPr>
                        <a:t>6/2</a:t>
                      </a:r>
                      <a:endParaRPr lang="en-GB" sz="1100" b="1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250182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1" kern="800" noProof="0" dirty="0">
                          <a:effectLst/>
                        </a:rPr>
                        <a:t>Impedance [Ω]</a:t>
                      </a:r>
                      <a:endParaRPr lang="en-GB" sz="1100" b="1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1" kern="800" noProof="0" dirty="0">
                          <a:effectLst/>
                        </a:rPr>
                        <a:t>10</a:t>
                      </a:r>
                      <a:endParaRPr lang="en-GB" sz="1100" b="1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88258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1" kern="800" noProof="0" dirty="0">
                          <a:effectLst/>
                        </a:rPr>
                        <a:t>Current [kA]</a:t>
                      </a:r>
                      <a:endParaRPr lang="en-GB" sz="1100" b="1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1" kern="800" noProof="0" dirty="0">
                          <a:effectLst/>
                        </a:rPr>
                        <a:t>1.2</a:t>
                      </a:r>
                      <a:endParaRPr lang="en-GB" sz="1100" b="1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6104585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1" kern="800" noProof="0" dirty="0">
                          <a:effectLst/>
                        </a:rPr>
                        <a:t>Voltage [kV]</a:t>
                      </a:r>
                      <a:endParaRPr lang="en-GB" sz="1100" b="1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1" kern="800" noProof="0">
                          <a:effectLst/>
                        </a:rPr>
                        <a:t>5</a:t>
                      </a:r>
                      <a:endParaRPr lang="en-GB" sz="1100" b="1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8461412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1" kern="800" noProof="0" dirty="0">
                          <a:effectLst/>
                        </a:rPr>
                        <a:t>Element aperture [mm]</a:t>
                      </a:r>
                      <a:endParaRPr lang="en-GB" sz="1100" b="1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1" kern="800" noProof="0" dirty="0">
                          <a:effectLst/>
                        </a:rPr>
                        <a:t>70</a:t>
                      </a:r>
                      <a:endParaRPr lang="en-GB" sz="1100" b="1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4308233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1" kern="800" noProof="0" dirty="0">
                          <a:effectLst/>
                        </a:rPr>
                        <a:t>Integrated field [</a:t>
                      </a:r>
                      <a:r>
                        <a:rPr lang="en-GB" sz="1100" b="1" kern="800" noProof="0" dirty="0" err="1">
                          <a:effectLst/>
                        </a:rPr>
                        <a:t>mT.m</a:t>
                      </a:r>
                      <a:r>
                        <a:rPr lang="en-GB" sz="1100" b="1" kern="800" noProof="0" dirty="0">
                          <a:effectLst/>
                        </a:rPr>
                        <a:t>]</a:t>
                      </a:r>
                      <a:endParaRPr lang="en-GB" sz="1100" b="1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1" kern="800" noProof="0" dirty="0">
                          <a:effectLst/>
                        </a:rPr>
                        <a:t>30</a:t>
                      </a:r>
                      <a:endParaRPr lang="en-GB" sz="1100" b="1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3601891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1" kern="800" noProof="0" dirty="0">
                          <a:effectLst/>
                        </a:rPr>
                        <a:t>Effective length [m]</a:t>
                      </a:r>
                      <a:endParaRPr lang="en-GB" sz="1100" b="1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1" kern="800" noProof="0" dirty="0">
                          <a:effectLst/>
                        </a:rPr>
                        <a:t>1</a:t>
                      </a:r>
                      <a:endParaRPr lang="en-GB" sz="1100" b="1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270328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1" kern="800" noProof="0" dirty="0">
                          <a:effectLst/>
                        </a:rPr>
                        <a:t>Physical length [m]</a:t>
                      </a:r>
                      <a:endParaRPr lang="en-GB" sz="1100" b="1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1" kern="800" noProof="0" dirty="0">
                          <a:effectLst/>
                        </a:rPr>
                        <a:t>1.5</a:t>
                      </a:r>
                      <a:endParaRPr lang="en-GB" sz="1100" b="1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2021448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en-GB" sz="1100" b="1" kern="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kick angle [</a:t>
                      </a:r>
                      <a:r>
                        <a:rPr kumimoji="0" lang="en-GB" sz="1100" b="1" kern="8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mrad</a:t>
                      </a:r>
                      <a:r>
                        <a:rPr kumimoji="0" lang="en-GB" sz="1100" b="1" kern="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US" sz="1100" b="1" kern="8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en-GB" sz="1100" b="1" kern="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</a:t>
                      </a:r>
                      <a:endParaRPr kumimoji="0" lang="en-US" sz="1100" b="1" kern="8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0303983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en-GB" sz="1100" b="1" kern="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Aperture (beam stay clear) (⌀) [mm] </a:t>
                      </a:r>
                      <a:endParaRPr kumimoji="0" lang="en-US" sz="1100" b="1" kern="8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fr-FR" sz="1100" b="1" kern="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  <a:endParaRPr kumimoji="0" lang="en-US" sz="1100" b="1" kern="8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3456547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en-GB" sz="1100" b="1" kern="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Rise / fall time [</a:t>
                      </a:r>
                      <a:r>
                        <a:rPr kumimoji="0" lang="en-GB" sz="1100" b="1" kern="8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μs</a:t>
                      </a:r>
                      <a:r>
                        <a:rPr kumimoji="0" lang="en-GB" sz="1100" b="1" kern="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US" sz="1100" b="1" kern="8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en-GB" sz="1100" b="1" kern="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1.100</a:t>
                      </a:r>
                      <a:endParaRPr kumimoji="0" lang="en-US" sz="1100" b="1" kern="8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7298260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en-GB" sz="1100" b="1" kern="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Flat top length [</a:t>
                      </a:r>
                      <a:r>
                        <a:rPr kumimoji="0" lang="en-GB" sz="1100" b="1" kern="8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μs</a:t>
                      </a:r>
                      <a:r>
                        <a:rPr kumimoji="0" lang="en-GB" sz="1100" b="1" kern="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US" sz="1100" b="1" kern="8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en-GB" sz="1100" b="1" kern="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304</a:t>
                      </a:r>
                      <a:endParaRPr kumimoji="0" lang="en-US" sz="1100" b="1" kern="8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3031196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en-GB" sz="1100" b="1" kern="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Flat top quality [%]</a:t>
                      </a:r>
                      <a:endParaRPr kumimoji="0" lang="en-US" sz="1100" b="1" kern="8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en-GB" sz="1100" b="1" kern="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±5 </a:t>
                      </a:r>
                      <a:endParaRPr kumimoji="0" lang="en-US" sz="1100" b="1" kern="8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7165690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en-GB" sz="1100" b="1" kern="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Repetition rate [Hz]</a:t>
                      </a:r>
                      <a:endParaRPr kumimoji="0" lang="en-US" sz="1100" b="1" kern="8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en-GB" sz="1100" b="1" kern="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</a:t>
                      </a:r>
                      <a:endParaRPr kumimoji="0" lang="en-US" sz="1100" b="1" kern="8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5189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328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936F64-E37B-CE30-2F19-E15D2C92D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937" y="104260"/>
            <a:ext cx="11376025" cy="601767"/>
          </a:xfrm>
        </p:spPr>
        <p:txBody>
          <a:bodyPr/>
          <a:lstStyle/>
          <a:p>
            <a:r>
              <a:rPr lang="en-GB" dirty="0"/>
              <a:t>Electro-Magnetic Separators around the RF cavities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E47BF0-7862-F3D2-815A-06758B612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766297-A1A7-A938-5665-10966A4EE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2D0EA-AB83-CE8B-A7C5-B757D75F5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72EF5A1-02BF-B6AC-34F5-0CD4EE4071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618" y="3473941"/>
            <a:ext cx="11785856" cy="2201219"/>
          </a:xfrm>
        </p:spPr>
        <p:txBody>
          <a:bodyPr vert="horz" lIns="91440" tIns="45720" rIns="91440" bIns="45720" anchor="t">
            <a:noAutofit/>
          </a:bodyPr>
          <a:lstStyle/>
          <a:p>
            <a:r>
              <a:rPr lang="en-US" sz="1600" dirty="0"/>
              <a:t>Installed upstream and downstream of RF section in </a:t>
            </a:r>
            <a:r>
              <a:rPr lang="en-US" sz="1600" dirty="0">
                <a:solidFill>
                  <a:srgbClr val="FF0000"/>
                </a:solidFill>
              </a:rPr>
              <a:t>H and </a:t>
            </a:r>
            <a:r>
              <a:rPr lang="en-US" sz="1600" dirty="0" err="1">
                <a:solidFill>
                  <a:srgbClr val="FF0000"/>
                </a:solidFill>
              </a:rPr>
              <a:t>tt</a:t>
            </a:r>
            <a:r>
              <a:rPr lang="en-US" sz="1600" dirty="0"/>
              <a:t> mode.</a:t>
            </a:r>
          </a:p>
          <a:p>
            <a:r>
              <a:rPr lang="en-US" sz="1600" dirty="0"/>
              <a:t>Used to assure both beams pass through centre of RF cavities, while avoiding synchrotron light hits the cavities. </a:t>
            </a:r>
          </a:p>
          <a:p>
            <a:r>
              <a:rPr lang="en-GB" sz="1600" dirty="0"/>
              <a:t>Failures: </a:t>
            </a:r>
          </a:p>
          <a:p>
            <a:pPr lvl="1"/>
            <a:r>
              <a:rPr lang="en-GB" sz="1600" dirty="0"/>
              <a:t>B and E field longitudinal mismatch </a:t>
            </a:r>
          </a:p>
          <a:p>
            <a:pPr lvl="1"/>
            <a:r>
              <a:rPr lang="en-GB" sz="1600" dirty="0"/>
              <a:t>Synchrotron light on HV electrodes inducing sparks that could give large kicks to the beam (ultra-fast failure) – LEP experience</a:t>
            </a:r>
          </a:p>
          <a:p>
            <a:r>
              <a:rPr lang="en-GB" sz="1600" dirty="0"/>
              <a:t>Mitigations:</a:t>
            </a:r>
          </a:p>
          <a:p>
            <a:pPr lvl="1"/>
            <a:r>
              <a:rPr lang="en-GB" sz="1600" dirty="0"/>
              <a:t>Fast detection of oscillations (</a:t>
            </a:r>
            <a:r>
              <a:rPr lang="en-GB" sz="1600" dirty="0">
                <a:solidFill>
                  <a:srgbClr val="FF0000"/>
                </a:solidFill>
              </a:rPr>
              <a:t>interlock BPMS</a:t>
            </a:r>
            <a:r>
              <a:rPr lang="en-GB" sz="1600" dirty="0"/>
              <a:t>)</a:t>
            </a:r>
          </a:p>
          <a:p>
            <a:pPr lvl="1"/>
            <a:r>
              <a:rPr lang="en-GB" sz="1600" dirty="0"/>
              <a:t>Dedicated masks for synchrotron light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5399BBF-FE6F-4772-82D1-721248ED6E2D}"/>
              </a:ext>
            </a:extLst>
          </p:cNvPr>
          <p:cNvSpPr txBox="1"/>
          <p:nvPr/>
        </p:nvSpPr>
        <p:spPr>
          <a:xfrm>
            <a:off x="7936073" y="3071558"/>
            <a:ext cx="395444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C. Bracco at Task Force meeting, </a:t>
            </a:r>
            <a:br>
              <a:rPr lang="en-GB" sz="1600" dirty="0"/>
            </a:br>
            <a:r>
              <a:rPr lang="en-GB" sz="1600" dirty="0"/>
              <a:t>L. Porta, presentation yesterday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9A16F31-6ED0-2407-B49E-E0AE55F1E5CA}"/>
              </a:ext>
            </a:extLst>
          </p:cNvPr>
          <p:cNvGrpSpPr/>
          <p:nvPr/>
        </p:nvGrpSpPr>
        <p:grpSpPr>
          <a:xfrm>
            <a:off x="974254" y="930780"/>
            <a:ext cx="6046200" cy="2413080"/>
            <a:chOff x="767520" y="3423600"/>
            <a:chExt cx="6046200" cy="2413080"/>
          </a:xfrm>
        </p:grpSpPr>
        <p:grpSp>
          <p:nvGrpSpPr>
            <p:cNvPr id="8" name="Group 41">
              <a:extLst>
                <a:ext uri="{FF2B5EF4-FFF2-40B4-BE49-F238E27FC236}">
                  <a16:creationId xmlns:a16="http://schemas.microsoft.com/office/drawing/2014/main" id="{29D3A944-3FFC-3B7D-8372-E3211CEE4BE8}"/>
                </a:ext>
              </a:extLst>
            </p:cNvPr>
            <p:cNvGrpSpPr/>
            <p:nvPr/>
          </p:nvGrpSpPr>
          <p:grpSpPr>
            <a:xfrm>
              <a:off x="767520" y="3423600"/>
              <a:ext cx="6046200" cy="2413080"/>
              <a:chOff x="767520" y="3423600"/>
              <a:chExt cx="6046200" cy="2413080"/>
            </a:xfrm>
          </p:grpSpPr>
          <p:pic>
            <p:nvPicPr>
              <p:cNvPr id="13" name="Picture 16">
                <a:extLst>
                  <a:ext uri="{FF2B5EF4-FFF2-40B4-BE49-F238E27FC236}">
                    <a16:creationId xmlns:a16="http://schemas.microsoft.com/office/drawing/2014/main" id="{50201DD3-9F48-94B8-2C49-0497F709AA45}"/>
                  </a:ext>
                </a:extLst>
              </p:cNvPr>
              <p:cNvPicPr/>
              <p:nvPr/>
            </p:nvPicPr>
            <p:blipFill>
              <a:blip r:embed="rId2"/>
              <a:stretch/>
            </p:blipFill>
            <p:spPr>
              <a:xfrm>
                <a:off x="767520" y="3423600"/>
                <a:ext cx="5874480" cy="216180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sp>
            <p:nvSpPr>
              <p:cNvPr id="14" name="TextBox 39">
                <a:extLst>
                  <a:ext uri="{FF2B5EF4-FFF2-40B4-BE49-F238E27FC236}">
                    <a16:creationId xmlns:a16="http://schemas.microsoft.com/office/drawing/2014/main" id="{943DBB2E-592C-0175-ACA6-F6B5839A21AA}"/>
                  </a:ext>
                </a:extLst>
              </p:cNvPr>
              <p:cNvSpPr/>
              <p:nvPr/>
            </p:nvSpPr>
            <p:spPr>
              <a:xfrm>
                <a:off x="1343520" y="5564160"/>
                <a:ext cx="5470200" cy="2725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defTabSz="914400">
                  <a:lnSpc>
                    <a:spcPct val="100000"/>
                  </a:lnSpc>
                </a:pPr>
                <a:r>
                  <a:rPr lang="en-GB" sz="1200" b="0" i="1" u="none" strike="noStrike">
                    <a:solidFill>
                      <a:schemeClr val="dk2"/>
                    </a:solidFill>
                    <a:uFillTx/>
                    <a:latin typeface="Arial"/>
                    <a:ea typeface="Arial"/>
                  </a:rPr>
                  <a:t>EMS principle using combination of static electric and magnetic fields</a:t>
                </a:r>
                <a:endParaRPr lang="en-US" sz="1200" b="0" u="none" strike="noStrik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</p:grpSp>
        <p:cxnSp>
          <p:nvCxnSpPr>
            <p:cNvPr id="9" name="Straight Arrow Connector 20">
              <a:extLst>
                <a:ext uri="{FF2B5EF4-FFF2-40B4-BE49-F238E27FC236}">
                  <a16:creationId xmlns:a16="http://schemas.microsoft.com/office/drawing/2014/main" id="{CB1C5236-F70B-CBD5-A7E7-F0273D56BD33}"/>
                </a:ext>
              </a:extLst>
            </p:cNvPr>
            <p:cNvCxnSpPr/>
            <p:nvPr/>
          </p:nvCxnSpPr>
          <p:spPr>
            <a:xfrm flipV="1">
              <a:off x="2999520" y="4617000"/>
              <a:ext cx="2520" cy="362520"/>
            </a:xfrm>
            <a:prstGeom prst="straightConnector1">
              <a:avLst/>
            </a:prstGeom>
            <a:ln w="0">
              <a:solidFill>
                <a:srgbClr val="2F2F2F"/>
              </a:solidFill>
              <a:tailEnd type="triangle" w="med" len="med"/>
            </a:ln>
          </p:spPr>
        </p:cxnSp>
        <p:cxnSp>
          <p:nvCxnSpPr>
            <p:cNvPr id="10" name="Straight Arrow Connector 21">
              <a:extLst>
                <a:ext uri="{FF2B5EF4-FFF2-40B4-BE49-F238E27FC236}">
                  <a16:creationId xmlns:a16="http://schemas.microsoft.com/office/drawing/2014/main" id="{4A6476CD-EBCD-D76B-05B3-992CE8EB5209}"/>
                </a:ext>
              </a:extLst>
            </p:cNvPr>
            <p:cNvCxnSpPr/>
            <p:nvPr/>
          </p:nvCxnSpPr>
          <p:spPr>
            <a:xfrm flipH="1">
              <a:off x="2703240" y="4978800"/>
              <a:ext cx="298800" cy="2520"/>
            </a:xfrm>
            <a:prstGeom prst="straightConnector1">
              <a:avLst/>
            </a:prstGeom>
            <a:ln w="0">
              <a:solidFill>
                <a:srgbClr val="2F2F2F"/>
              </a:solidFill>
              <a:tailEnd type="triangle" w="med" len="med"/>
            </a:ln>
          </p:spPr>
        </p:cxnSp>
        <p:sp>
          <p:nvSpPr>
            <p:cNvPr id="11" name="TextBox 23">
              <a:extLst>
                <a:ext uri="{FF2B5EF4-FFF2-40B4-BE49-F238E27FC236}">
                  <a16:creationId xmlns:a16="http://schemas.microsoft.com/office/drawing/2014/main" id="{D3DDD272-0AF4-6F7E-DAA1-976430BAACEB}"/>
                </a:ext>
              </a:extLst>
            </p:cNvPr>
            <p:cNvSpPr/>
            <p:nvPr/>
          </p:nvSpPr>
          <p:spPr>
            <a:xfrm>
              <a:off x="2895840" y="4410000"/>
              <a:ext cx="285480" cy="259200"/>
            </a:xfrm>
            <a:prstGeom prst="rect">
              <a:avLst/>
            </a:prstGeom>
            <a:blipFill rotWithShape="0">
              <a:blip r:embed="rId3"/>
              <a:srcRect/>
              <a:stretch/>
            </a:blip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GB" sz="1800" b="0" u="none" strike="noStrike">
                  <a:solidFill>
                    <a:srgbClr val="FFFFFF">
                      <a:alpha val="1000"/>
                    </a:srgbClr>
                  </a:solidFill>
                  <a:uFillTx/>
                  <a:latin typeface="Arial"/>
                  <a:ea typeface="Arial"/>
                </a:rPr>
                <a:t> </a:t>
              </a:r>
              <a:endParaRPr lang="en-US" sz="18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2" name="TextBox 24">
              <a:extLst>
                <a:ext uri="{FF2B5EF4-FFF2-40B4-BE49-F238E27FC236}">
                  <a16:creationId xmlns:a16="http://schemas.microsoft.com/office/drawing/2014/main" id="{15EE3E9E-1A89-703A-1E98-FF6BFEAA2D17}"/>
                </a:ext>
              </a:extLst>
            </p:cNvPr>
            <p:cNvSpPr/>
            <p:nvPr/>
          </p:nvSpPr>
          <p:spPr>
            <a:xfrm>
              <a:off x="2482920" y="4829400"/>
              <a:ext cx="285480" cy="259200"/>
            </a:xfrm>
            <a:prstGeom prst="rect">
              <a:avLst/>
            </a:prstGeom>
            <a:blipFill rotWithShape="0">
              <a:blip r:embed="rId4"/>
              <a:srcRect/>
              <a:stretch/>
            </a:blip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GB" sz="1800" b="0" u="none" strike="noStrike">
                  <a:solidFill>
                    <a:srgbClr val="FFFFFF">
                      <a:alpha val="1000"/>
                    </a:srgbClr>
                  </a:solidFill>
                  <a:uFillTx/>
                  <a:latin typeface="Arial"/>
                  <a:ea typeface="Arial"/>
                </a:rPr>
                <a:t> </a:t>
              </a:r>
              <a:endParaRPr lang="en-US" sz="18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grpSp>
        <p:nvGrpSpPr>
          <p:cNvPr id="16" name="Group 42">
            <a:extLst>
              <a:ext uri="{FF2B5EF4-FFF2-40B4-BE49-F238E27FC236}">
                <a16:creationId xmlns:a16="http://schemas.microsoft.com/office/drawing/2014/main" id="{DFD87838-C18C-7D1A-B814-D661A36DCB96}"/>
              </a:ext>
            </a:extLst>
          </p:cNvPr>
          <p:cNvGrpSpPr/>
          <p:nvPr/>
        </p:nvGrpSpPr>
        <p:grpSpPr>
          <a:xfrm>
            <a:off x="7328602" y="706027"/>
            <a:ext cx="4561920" cy="2327760"/>
            <a:chOff x="7163280" y="3144600"/>
            <a:chExt cx="4561920" cy="2327760"/>
          </a:xfrm>
        </p:grpSpPr>
        <p:pic>
          <p:nvPicPr>
            <p:cNvPr id="17" name="Picture 38">
              <a:extLst>
                <a:ext uri="{FF2B5EF4-FFF2-40B4-BE49-F238E27FC236}">
                  <a16:creationId xmlns:a16="http://schemas.microsoft.com/office/drawing/2014/main" id="{E2EA1BD3-675F-9F55-BAA2-88BF403B9154}"/>
                </a:ext>
              </a:extLst>
            </p:cNvPr>
            <p:cNvPicPr/>
            <p:nvPr/>
          </p:nvPicPr>
          <p:blipFill>
            <a:blip r:embed="rId5"/>
            <a:stretch/>
          </p:blipFill>
          <p:spPr>
            <a:xfrm>
              <a:off x="8302320" y="3144600"/>
              <a:ext cx="2134800" cy="186192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18" name="TextBox 40">
              <a:extLst>
                <a:ext uri="{FF2B5EF4-FFF2-40B4-BE49-F238E27FC236}">
                  <a16:creationId xmlns:a16="http://schemas.microsoft.com/office/drawing/2014/main" id="{396F57FE-AA8A-8ED9-2629-65109FEEAF99}"/>
                </a:ext>
              </a:extLst>
            </p:cNvPr>
            <p:cNvSpPr/>
            <p:nvPr/>
          </p:nvSpPr>
          <p:spPr>
            <a:xfrm>
              <a:off x="7163280" y="5016960"/>
              <a:ext cx="45619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914400">
                <a:lnSpc>
                  <a:spcPct val="100000"/>
                </a:lnSpc>
              </a:pPr>
              <a:r>
                <a:rPr lang="en-GB" sz="1200" b="0" i="1" u="none" strike="noStrike">
                  <a:solidFill>
                    <a:schemeClr val="dk2"/>
                  </a:solidFill>
                  <a:uFillTx/>
                  <a:latin typeface="Arial"/>
                  <a:ea typeface="Arial"/>
                </a:rPr>
                <a:t>EMS cross section showing an outside vacuum dipole magnet and inside vacuum HV electrodes</a:t>
              </a:r>
              <a:endParaRPr lang="en-US" sz="12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0365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C55D79-227F-616A-BE85-0F4B8F818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1163C7-5650-04AF-0EBD-F7FFB283F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937" y="104260"/>
            <a:ext cx="11376025" cy="601767"/>
          </a:xfrm>
        </p:spPr>
        <p:txBody>
          <a:bodyPr/>
          <a:lstStyle/>
          <a:p>
            <a:r>
              <a:rPr lang="en-GB" dirty="0"/>
              <a:t>Electro-Magnetic Separators around the RF cavities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0ABCBA-E889-050B-9E87-4D792DB37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5471D-FED8-707D-02EF-7B5A27D4D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9D2FD3-7857-41CE-48DB-96CA4BD9A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DA1A355-F357-4733-18B5-DA7D1BAD02CA}"/>
              </a:ext>
            </a:extLst>
          </p:cNvPr>
          <p:cNvSpPr txBox="1"/>
          <p:nvPr/>
        </p:nvSpPr>
        <p:spPr>
          <a:xfrm>
            <a:off x="8101915" y="740187"/>
            <a:ext cx="39544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L. Porta, presentation yesterday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E67346E5-7B3F-260A-8C88-F02BDA884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021" y="748417"/>
            <a:ext cx="11376024" cy="1860605"/>
          </a:xfrm>
        </p:spPr>
        <p:txBody>
          <a:bodyPr/>
          <a:lstStyle/>
          <a:p>
            <a:pPr marL="216000" lvl="1"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000000"/>
              </a:buClr>
              <a:buSzPct val="45000"/>
              <a:buNone/>
              <a:tabLst>
                <a:tab pos="0" algn="l"/>
              </a:tabLst>
            </a:pPr>
            <a:r>
              <a:rPr lang="en-GB" sz="1600" b="1" u="none" strike="noStrike" dirty="0">
                <a:solidFill>
                  <a:srgbClr val="000000"/>
                </a:solidFill>
                <a:uFillTx/>
                <a:latin typeface="Arial"/>
                <a:ea typeface="Arial"/>
              </a:rPr>
              <a:t>Kicker System as alternative</a:t>
            </a:r>
          </a:p>
          <a:p>
            <a:pPr marL="432000" lvl="1" indent="-2160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1600" b="1" u="none" strike="noStrike" dirty="0">
                <a:solidFill>
                  <a:srgbClr val="000000"/>
                </a:solidFill>
                <a:uFillTx/>
                <a:latin typeface="Arial"/>
                <a:ea typeface="Arial"/>
              </a:rPr>
              <a:t>Kicker system has been very recently proposed as an alternative option to EMS</a:t>
            </a:r>
            <a:endParaRPr lang="en-US" sz="1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1600" b="1" u="none" strike="noStrike" dirty="0">
                <a:solidFill>
                  <a:srgbClr val="000000"/>
                </a:solidFill>
                <a:uFillTx/>
                <a:latin typeface="Arial"/>
                <a:ea typeface="Arial"/>
              </a:rPr>
              <a:t>The interest has been triggered by the CEPC project where they have similar approaches [8]</a:t>
            </a:r>
            <a:endParaRPr lang="en-US" sz="1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1600" b="1" u="none" strike="noStrike" dirty="0">
                <a:solidFill>
                  <a:srgbClr val="000000"/>
                </a:solidFill>
                <a:uFillTx/>
                <a:latin typeface="Arial"/>
                <a:ea typeface="Arial"/>
              </a:rPr>
              <a:t>Feasibility analysis is at a very early stage</a:t>
            </a:r>
            <a:endParaRPr lang="en-US" sz="1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US" sz="1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endParaRPr lang="en-GB" dirty="0"/>
          </a:p>
        </p:txBody>
      </p:sp>
      <p:grpSp>
        <p:nvGrpSpPr>
          <p:cNvPr id="32" name="Group 49">
            <a:extLst>
              <a:ext uri="{FF2B5EF4-FFF2-40B4-BE49-F238E27FC236}">
                <a16:creationId xmlns:a16="http://schemas.microsoft.com/office/drawing/2014/main" id="{14E6930B-E6D1-6F8C-8623-1132202850B5}"/>
              </a:ext>
            </a:extLst>
          </p:cNvPr>
          <p:cNvGrpSpPr/>
          <p:nvPr/>
        </p:nvGrpSpPr>
        <p:grpSpPr>
          <a:xfrm>
            <a:off x="4925170" y="2271166"/>
            <a:ext cx="7266830" cy="2829818"/>
            <a:chOff x="66960" y="767880"/>
            <a:chExt cx="12024360" cy="5193720"/>
          </a:xfrm>
        </p:grpSpPr>
        <p:pic>
          <p:nvPicPr>
            <p:cNvPr id="33" name="Picture 13">
              <a:extLst>
                <a:ext uri="{FF2B5EF4-FFF2-40B4-BE49-F238E27FC236}">
                  <a16:creationId xmlns:a16="http://schemas.microsoft.com/office/drawing/2014/main" id="{CCE730DC-87F8-C41E-1920-48847B60F847}"/>
                </a:ext>
              </a:extLst>
            </p:cNvPr>
            <p:cNvPicPr/>
            <p:nvPr/>
          </p:nvPicPr>
          <p:blipFill>
            <a:blip r:embed="rId2"/>
            <a:srcRect t="19761"/>
            <a:stretch/>
          </p:blipFill>
          <p:spPr>
            <a:xfrm rot="13500000" flipH="1">
              <a:off x="8246880" y="3908160"/>
              <a:ext cx="2657520" cy="12585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" name="Picture 6">
              <a:extLst>
                <a:ext uri="{FF2B5EF4-FFF2-40B4-BE49-F238E27FC236}">
                  <a16:creationId xmlns:a16="http://schemas.microsoft.com/office/drawing/2014/main" id="{6CA04954-49A4-9CF7-614F-5DE7201B6D49}"/>
                </a:ext>
              </a:extLst>
            </p:cNvPr>
            <p:cNvPicPr/>
            <p:nvPr/>
          </p:nvPicPr>
          <p:blipFill>
            <a:blip r:embed="rId3"/>
            <a:stretch/>
          </p:blipFill>
          <p:spPr>
            <a:xfrm>
              <a:off x="66960" y="767880"/>
              <a:ext cx="12024360" cy="339480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35" name="Oval 28">
              <a:extLst>
                <a:ext uri="{FF2B5EF4-FFF2-40B4-BE49-F238E27FC236}">
                  <a16:creationId xmlns:a16="http://schemas.microsoft.com/office/drawing/2014/main" id="{7AF46DC8-B6FE-824E-646D-375F1A52172C}"/>
                </a:ext>
              </a:extLst>
            </p:cNvPr>
            <p:cNvSpPr/>
            <p:nvPr/>
          </p:nvSpPr>
          <p:spPr>
            <a:xfrm>
              <a:off x="3503880" y="2781000"/>
              <a:ext cx="678600" cy="621720"/>
            </a:xfrm>
            <a:prstGeom prst="ellipse">
              <a:avLst/>
            </a:prstGeom>
            <a:noFill/>
            <a:ln>
              <a:solidFill>
                <a:srgbClr val="2F2F2F"/>
              </a:solidFill>
              <a:prstDash val="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dk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36" name="Oval 4">
              <a:extLst>
                <a:ext uri="{FF2B5EF4-FFF2-40B4-BE49-F238E27FC236}">
                  <a16:creationId xmlns:a16="http://schemas.microsoft.com/office/drawing/2014/main" id="{ECDDED7F-89AA-3155-7A10-AB212D170299}"/>
                </a:ext>
              </a:extLst>
            </p:cNvPr>
            <p:cNvSpPr/>
            <p:nvPr/>
          </p:nvSpPr>
          <p:spPr>
            <a:xfrm>
              <a:off x="1315440" y="164628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9440" rIns="90000" bIns="1944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37" name="Oval 10">
              <a:extLst>
                <a:ext uri="{FF2B5EF4-FFF2-40B4-BE49-F238E27FC236}">
                  <a16:creationId xmlns:a16="http://schemas.microsoft.com/office/drawing/2014/main" id="{1574BE1B-22FB-E246-5442-093850F46107}"/>
                </a:ext>
              </a:extLst>
            </p:cNvPr>
            <p:cNvSpPr/>
            <p:nvPr/>
          </p:nvSpPr>
          <p:spPr>
            <a:xfrm>
              <a:off x="1315440" y="319428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9440" rIns="90000" bIns="1944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38" name="Oval 11">
              <a:extLst>
                <a:ext uri="{FF2B5EF4-FFF2-40B4-BE49-F238E27FC236}">
                  <a16:creationId xmlns:a16="http://schemas.microsoft.com/office/drawing/2014/main" id="{42231735-EFBA-3D5D-EDC4-A724132A98F2}"/>
                </a:ext>
              </a:extLst>
            </p:cNvPr>
            <p:cNvSpPr/>
            <p:nvPr/>
          </p:nvSpPr>
          <p:spPr>
            <a:xfrm>
              <a:off x="539640" y="242028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9440" rIns="90000" bIns="1944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39" name="Oval 12">
              <a:extLst>
                <a:ext uri="{FF2B5EF4-FFF2-40B4-BE49-F238E27FC236}">
                  <a16:creationId xmlns:a16="http://schemas.microsoft.com/office/drawing/2014/main" id="{7ED79431-A75E-59E0-D17D-2FA405B2BB5D}"/>
                </a:ext>
              </a:extLst>
            </p:cNvPr>
            <p:cNvSpPr/>
            <p:nvPr/>
          </p:nvSpPr>
          <p:spPr>
            <a:xfrm>
              <a:off x="2091240" y="242028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9440" rIns="90000" bIns="1944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40" name="Oval 14">
              <a:extLst>
                <a:ext uri="{FF2B5EF4-FFF2-40B4-BE49-F238E27FC236}">
                  <a16:creationId xmlns:a16="http://schemas.microsoft.com/office/drawing/2014/main" id="{98B8685E-F2FA-B3A1-49C5-55CB588CF09D}"/>
                </a:ext>
              </a:extLst>
            </p:cNvPr>
            <p:cNvSpPr/>
            <p:nvPr/>
          </p:nvSpPr>
          <p:spPr>
            <a:xfrm>
              <a:off x="4411800" y="165636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9440" rIns="90000" bIns="1944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41" name="Oval 16">
              <a:extLst>
                <a:ext uri="{FF2B5EF4-FFF2-40B4-BE49-F238E27FC236}">
                  <a16:creationId xmlns:a16="http://schemas.microsoft.com/office/drawing/2014/main" id="{8DE771E4-9778-0358-DA9E-14187400FAA4}"/>
                </a:ext>
              </a:extLst>
            </p:cNvPr>
            <p:cNvSpPr/>
            <p:nvPr/>
          </p:nvSpPr>
          <p:spPr>
            <a:xfrm>
              <a:off x="7522560" y="164628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9440" rIns="90000" bIns="1944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42" name="Oval 18">
              <a:extLst>
                <a:ext uri="{FF2B5EF4-FFF2-40B4-BE49-F238E27FC236}">
                  <a16:creationId xmlns:a16="http://schemas.microsoft.com/office/drawing/2014/main" id="{00F0FE63-BDF6-F143-534D-5B9EFFFE9950}"/>
                </a:ext>
              </a:extLst>
            </p:cNvPr>
            <p:cNvSpPr/>
            <p:nvPr/>
          </p:nvSpPr>
          <p:spPr>
            <a:xfrm>
              <a:off x="10618920" y="165636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9440" rIns="90000" bIns="1944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43" name="Oval 19">
              <a:extLst>
                <a:ext uri="{FF2B5EF4-FFF2-40B4-BE49-F238E27FC236}">
                  <a16:creationId xmlns:a16="http://schemas.microsoft.com/office/drawing/2014/main" id="{8FF8E323-2B21-1CDC-828D-9E8C0D06069D}"/>
                </a:ext>
              </a:extLst>
            </p:cNvPr>
            <p:cNvSpPr/>
            <p:nvPr/>
          </p:nvSpPr>
          <p:spPr>
            <a:xfrm>
              <a:off x="10618920" y="319860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9440" rIns="90000" bIns="1944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44" name="Oval 20">
              <a:extLst>
                <a:ext uri="{FF2B5EF4-FFF2-40B4-BE49-F238E27FC236}">
                  <a16:creationId xmlns:a16="http://schemas.microsoft.com/office/drawing/2014/main" id="{3B34F25C-2F9C-45E7-8311-B03BF3425F30}"/>
                </a:ext>
              </a:extLst>
            </p:cNvPr>
            <p:cNvSpPr/>
            <p:nvPr/>
          </p:nvSpPr>
          <p:spPr>
            <a:xfrm>
              <a:off x="7518960" y="320724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9440" rIns="90000" bIns="1944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45" name="Oval 22">
              <a:extLst>
                <a:ext uri="{FF2B5EF4-FFF2-40B4-BE49-F238E27FC236}">
                  <a16:creationId xmlns:a16="http://schemas.microsoft.com/office/drawing/2014/main" id="{484B1C1C-4C59-79BC-5E90-96DB2CA22406}"/>
                </a:ext>
              </a:extLst>
            </p:cNvPr>
            <p:cNvSpPr/>
            <p:nvPr/>
          </p:nvSpPr>
          <p:spPr>
            <a:xfrm>
              <a:off x="4411800" y="320328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9440" rIns="90000" bIns="1944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46" name="Oval 23">
              <a:extLst>
                <a:ext uri="{FF2B5EF4-FFF2-40B4-BE49-F238E27FC236}">
                  <a16:creationId xmlns:a16="http://schemas.microsoft.com/office/drawing/2014/main" id="{85F131C5-809D-A4AF-41FC-7958DCAAAEE5}"/>
                </a:ext>
              </a:extLst>
            </p:cNvPr>
            <p:cNvSpPr/>
            <p:nvPr/>
          </p:nvSpPr>
          <p:spPr>
            <a:xfrm>
              <a:off x="3635640" y="242028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9440" rIns="90000" bIns="1944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47" name="Oval 24">
              <a:extLst>
                <a:ext uri="{FF2B5EF4-FFF2-40B4-BE49-F238E27FC236}">
                  <a16:creationId xmlns:a16="http://schemas.microsoft.com/office/drawing/2014/main" id="{91455038-8E14-4543-CA6C-1AF39B1DCFDB}"/>
                </a:ext>
              </a:extLst>
            </p:cNvPr>
            <p:cNvSpPr/>
            <p:nvPr/>
          </p:nvSpPr>
          <p:spPr>
            <a:xfrm>
              <a:off x="5194800" y="243000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9440" rIns="90000" bIns="1944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48" name="Oval 25">
              <a:extLst>
                <a:ext uri="{FF2B5EF4-FFF2-40B4-BE49-F238E27FC236}">
                  <a16:creationId xmlns:a16="http://schemas.microsoft.com/office/drawing/2014/main" id="{47D70D4D-89B5-FDE6-03EF-EE5C6F2B8525}"/>
                </a:ext>
              </a:extLst>
            </p:cNvPr>
            <p:cNvSpPr/>
            <p:nvPr/>
          </p:nvSpPr>
          <p:spPr>
            <a:xfrm>
              <a:off x="6746400" y="242028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9440" rIns="90000" bIns="1944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49" name="Oval 27">
              <a:extLst>
                <a:ext uri="{FF2B5EF4-FFF2-40B4-BE49-F238E27FC236}">
                  <a16:creationId xmlns:a16="http://schemas.microsoft.com/office/drawing/2014/main" id="{75224CAE-A3BA-D446-6BE1-A97BEB1F4626}"/>
                </a:ext>
              </a:extLst>
            </p:cNvPr>
            <p:cNvSpPr/>
            <p:nvPr/>
          </p:nvSpPr>
          <p:spPr>
            <a:xfrm>
              <a:off x="8299440" y="243000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9440" rIns="90000" bIns="1944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50" name="Oval 29">
              <a:extLst>
                <a:ext uri="{FF2B5EF4-FFF2-40B4-BE49-F238E27FC236}">
                  <a16:creationId xmlns:a16="http://schemas.microsoft.com/office/drawing/2014/main" id="{A0F07F13-AFA1-809F-430C-AE313829A0A4}"/>
                </a:ext>
              </a:extLst>
            </p:cNvPr>
            <p:cNvSpPr/>
            <p:nvPr/>
          </p:nvSpPr>
          <p:spPr>
            <a:xfrm>
              <a:off x="9842760" y="242748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9440" rIns="90000" bIns="1944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51" name="Oval 30">
              <a:extLst>
                <a:ext uri="{FF2B5EF4-FFF2-40B4-BE49-F238E27FC236}">
                  <a16:creationId xmlns:a16="http://schemas.microsoft.com/office/drawing/2014/main" id="{2DB30B56-9605-971C-DCC2-F3ED217BA41B}"/>
                </a:ext>
              </a:extLst>
            </p:cNvPr>
            <p:cNvSpPr/>
            <p:nvPr/>
          </p:nvSpPr>
          <p:spPr>
            <a:xfrm>
              <a:off x="11395800" y="242028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9440" rIns="90000" bIns="1944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52" name="Rectangle 31">
              <a:extLst>
                <a:ext uri="{FF2B5EF4-FFF2-40B4-BE49-F238E27FC236}">
                  <a16:creationId xmlns:a16="http://schemas.microsoft.com/office/drawing/2014/main" id="{1D094383-097B-55C1-A971-9488BEE635F7}"/>
                </a:ext>
              </a:extLst>
            </p:cNvPr>
            <p:cNvSpPr/>
            <p:nvPr/>
          </p:nvSpPr>
          <p:spPr>
            <a:xfrm rot="8100000">
              <a:off x="3890520" y="2820240"/>
              <a:ext cx="88920" cy="37692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88B5DF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53" name="Rectangle 32">
              <a:extLst>
                <a:ext uri="{FF2B5EF4-FFF2-40B4-BE49-F238E27FC236}">
                  <a16:creationId xmlns:a16="http://schemas.microsoft.com/office/drawing/2014/main" id="{A9F0F6B1-2FD5-B157-2F30-FEBFF6BD003B}"/>
                </a:ext>
              </a:extLst>
            </p:cNvPr>
            <p:cNvSpPr/>
            <p:nvPr/>
          </p:nvSpPr>
          <p:spPr>
            <a:xfrm rot="8100000">
              <a:off x="776880" y="2809440"/>
              <a:ext cx="88920" cy="37692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88B5DF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54" name="Rectangle 33">
              <a:extLst>
                <a:ext uri="{FF2B5EF4-FFF2-40B4-BE49-F238E27FC236}">
                  <a16:creationId xmlns:a16="http://schemas.microsoft.com/office/drawing/2014/main" id="{A1AF567C-ECDF-137E-0DF1-18F082EDBBCE}"/>
                </a:ext>
              </a:extLst>
            </p:cNvPr>
            <p:cNvSpPr/>
            <p:nvPr/>
          </p:nvSpPr>
          <p:spPr>
            <a:xfrm rot="8100000">
              <a:off x="7001640" y="2810880"/>
              <a:ext cx="88920" cy="37692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88B5DF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55" name="Rectangle 34">
              <a:extLst>
                <a:ext uri="{FF2B5EF4-FFF2-40B4-BE49-F238E27FC236}">
                  <a16:creationId xmlns:a16="http://schemas.microsoft.com/office/drawing/2014/main" id="{7CBFEC27-5A08-3274-C08F-5602338DE0C1}"/>
                </a:ext>
              </a:extLst>
            </p:cNvPr>
            <p:cNvSpPr/>
            <p:nvPr/>
          </p:nvSpPr>
          <p:spPr>
            <a:xfrm rot="8100000">
              <a:off x="10078200" y="2803680"/>
              <a:ext cx="88920" cy="37692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88B5DF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56" name="TextBox 35">
              <a:extLst>
                <a:ext uri="{FF2B5EF4-FFF2-40B4-BE49-F238E27FC236}">
                  <a16:creationId xmlns:a16="http://schemas.microsoft.com/office/drawing/2014/main" id="{8C22AC63-B69F-F5EA-0E5C-0B7346B07274}"/>
                </a:ext>
              </a:extLst>
            </p:cNvPr>
            <p:cNvSpPr/>
            <p:nvPr/>
          </p:nvSpPr>
          <p:spPr>
            <a:xfrm>
              <a:off x="356400" y="1156680"/>
              <a:ext cx="1082880" cy="227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GB" sz="900" b="0" u="none" strike="noStrike">
                  <a:solidFill>
                    <a:schemeClr val="dk2"/>
                  </a:solidFill>
                  <a:uFillTx/>
                  <a:latin typeface="Arial"/>
                  <a:ea typeface="Arial"/>
                </a:rPr>
                <a:t>interaction point</a:t>
              </a:r>
              <a:endParaRPr lang="en-US" sz="9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57" name="Freeform: Shape 37">
              <a:extLst>
                <a:ext uri="{FF2B5EF4-FFF2-40B4-BE49-F238E27FC236}">
                  <a16:creationId xmlns:a16="http://schemas.microsoft.com/office/drawing/2014/main" id="{E53B0313-08C3-B2E5-F162-DE8C498C776A}"/>
                </a:ext>
              </a:extLst>
            </p:cNvPr>
            <p:cNvSpPr/>
            <p:nvPr/>
          </p:nvSpPr>
          <p:spPr>
            <a:xfrm rot="372600">
              <a:off x="999360" y="1391760"/>
              <a:ext cx="304560" cy="262800"/>
            </a:xfrm>
            <a:custGeom>
              <a:avLst/>
              <a:gdLst>
                <a:gd name="textAreaLeft" fmla="*/ 0 w 304560"/>
                <a:gd name="textAreaRight" fmla="*/ 307080 w 304560"/>
                <a:gd name="textAreaTop" fmla="*/ 0 h 262800"/>
                <a:gd name="textAreaBottom" fmla="*/ 265320 h 262800"/>
              </a:gdLst>
              <a:ahLst/>
              <a:cxnLst/>
              <a:rect l="textAreaLeft" t="textAreaTop" r="textAreaRight" b="textAreaBottom"/>
              <a:pathLst>
                <a:path w="307181" h="265395">
                  <a:moveTo>
                    <a:pt x="0" y="0"/>
                  </a:moveTo>
                  <a:cubicBezTo>
                    <a:pt x="21431" y="57745"/>
                    <a:pt x="42862" y="115490"/>
                    <a:pt x="78581" y="157162"/>
                  </a:cubicBezTo>
                  <a:cubicBezTo>
                    <a:pt x="114300" y="198834"/>
                    <a:pt x="176212" y="232172"/>
                    <a:pt x="214312" y="250031"/>
                  </a:cubicBezTo>
                  <a:cubicBezTo>
                    <a:pt x="252412" y="267890"/>
                    <a:pt x="279796" y="266104"/>
                    <a:pt x="307181" y="264318"/>
                  </a:cubicBezTo>
                </a:path>
              </a:pathLst>
            </a:custGeom>
            <a:noFill/>
            <a:ln w="6350">
              <a:solidFill>
                <a:srgbClr val="001646"/>
              </a:solidFill>
              <a:tailEnd type="triangle" w="sm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58" name="TextBox 38">
              <a:extLst>
                <a:ext uri="{FF2B5EF4-FFF2-40B4-BE49-F238E27FC236}">
                  <a16:creationId xmlns:a16="http://schemas.microsoft.com/office/drawing/2014/main" id="{074DC37C-16CF-36B1-46C6-9E0F23AE5A3C}"/>
                </a:ext>
              </a:extLst>
            </p:cNvPr>
            <p:cNvSpPr/>
            <p:nvPr/>
          </p:nvSpPr>
          <p:spPr>
            <a:xfrm>
              <a:off x="804600" y="2768400"/>
              <a:ext cx="1082880" cy="227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GB" sz="900" b="0" u="none" strike="noStrike">
                  <a:solidFill>
                    <a:schemeClr val="dk2"/>
                  </a:solidFill>
                  <a:uFillTx/>
                  <a:latin typeface="Arial"/>
                  <a:ea typeface="Arial"/>
                </a:rPr>
                <a:t>RF</a:t>
              </a:r>
              <a:endParaRPr lang="en-US" sz="9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pic>
          <p:nvPicPr>
            <p:cNvPr id="59" name="Picture 15">
              <a:extLst>
                <a:ext uri="{FF2B5EF4-FFF2-40B4-BE49-F238E27FC236}">
                  <a16:creationId xmlns:a16="http://schemas.microsoft.com/office/drawing/2014/main" id="{9608421F-F928-44CD-4BF8-9F0A3AD88F80}"/>
                </a:ext>
              </a:extLst>
            </p:cNvPr>
            <p:cNvPicPr/>
            <p:nvPr/>
          </p:nvPicPr>
          <p:blipFill>
            <a:blip r:embed="rId4"/>
            <a:srcRect t="26619"/>
            <a:stretch/>
          </p:blipFill>
          <p:spPr>
            <a:xfrm rot="13500000" flipH="1">
              <a:off x="2126880" y="4050000"/>
              <a:ext cx="2557800" cy="117972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60" name="Oval 39">
              <a:extLst>
                <a:ext uri="{FF2B5EF4-FFF2-40B4-BE49-F238E27FC236}">
                  <a16:creationId xmlns:a16="http://schemas.microsoft.com/office/drawing/2014/main" id="{08BED33C-605A-E4BC-E1B9-D161FB63D961}"/>
                </a:ext>
              </a:extLst>
            </p:cNvPr>
            <p:cNvSpPr/>
            <p:nvPr/>
          </p:nvSpPr>
          <p:spPr>
            <a:xfrm>
              <a:off x="9671760" y="2783880"/>
              <a:ext cx="678600" cy="621720"/>
            </a:xfrm>
            <a:prstGeom prst="ellipse">
              <a:avLst/>
            </a:prstGeom>
            <a:noFill/>
            <a:ln>
              <a:solidFill>
                <a:srgbClr val="2F2F2F"/>
              </a:solidFill>
              <a:prstDash val="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en-GB" sz="1800" b="0" u="none" strike="noStrike">
                <a:solidFill>
                  <a:schemeClr val="dk1"/>
                </a:solidFill>
                <a:uFillTx/>
                <a:latin typeface="Arial"/>
                <a:ea typeface="Arial"/>
              </a:endParaRPr>
            </a:p>
          </p:txBody>
        </p:sp>
        <p:cxnSp>
          <p:nvCxnSpPr>
            <p:cNvPr id="61" name="Straight Arrow Connector 41">
              <a:extLst>
                <a:ext uri="{FF2B5EF4-FFF2-40B4-BE49-F238E27FC236}">
                  <a16:creationId xmlns:a16="http://schemas.microsoft.com/office/drawing/2014/main" id="{A6645568-728E-E15D-35D7-C68E99B7AA1A}"/>
                </a:ext>
              </a:extLst>
            </p:cNvPr>
            <p:cNvCxnSpPr/>
            <p:nvPr/>
          </p:nvCxnSpPr>
          <p:spPr>
            <a:xfrm flipH="1">
              <a:off x="3192120" y="3404880"/>
              <a:ext cx="536760" cy="1032120"/>
            </a:xfrm>
            <a:prstGeom prst="straightConnector1">
              <a:avLst/>
            </a:prstGeom>
            <a:ln w="12700">
              <a:solidFill>
                <a:srgbClr val="2F2F2F"/>
              </a:solidFill>
              <a:prstDash val="dash"/>
              <a:round/>
              <a:tailEnd type="triangle" w="med" len="med"/>
            </a:ln>
          </p:spPr>
        </p:cxnSp>
        <p:cxnSp>
          <p:nvCxnSpPr>
            <p:cNvPr id="62" name="Straight Arrow Connector 45">
              <a:extLst>
                <a:ext uri="{FF2B5EF4-FFF2-40B4-BE49-F238E27FC236}">
                  <a16:creationId xmlns:a16="http://schemas.microsoft.com/office/drawing/2014/main" id="{A3202399-0423-6FE4-71F1-B3EDCA2342A7}"/>
                </a:ext>
              </a:extLst>
            </p:cNvPr>
            <p:cNvCxnSpPr/>
            <p:nvPr/>
          </p:nvCxnSpPr>
          <p:spPr>
            <a:xfrm flipH="1">
              <a:off x="9842400" y="3415320"/>
              <a:ext cx="131400" cy="1273680"/>
            </a:xfrm>
            <a:prstGeom prst="straightConnector1">
              <a:avLst/>
            </a:prstGeom>
            <a:ln w="12700">
              <a:solidFill>
                <a:srgbClr val="2F2F2F"/>
              </a:solidFill>
              <a:prstDash val="dash"/>
              <a:round/>
              <a:tailEnd type="triangle" w="med" len="med"/>
            </a:ln>
          </p:spPr>
        </p:cxnSp>
      </p:grpSp>
      <p:pic>
        <p:nvPicPr>
          <p:cNvPr id="64" name="Picture 63">
            <a:extLst>
              <a:ext uri="{FF2B5EF4-FFF2-40B4-BE49-F238E27FC236}">
                <a16:creationId xmlns:a16="http://schemas.microsoft.com/office/drawing/2014/main" id="{B118072B-8B88-84C4-27A5-D73D23D09C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116" y="4363829"/>
            <a:ext cx="5562886" cy="571529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C416600E-C2E8-C13E-82CE-E8DE4C622974}"/>
              </a:ext>
            </a:extLst>
          </p:cNvPr>
          <p:cNvSpPr txBox="1"/>
          <p:nvPr/>
        </p:nvSpPr>
        <p:spPr>
          <a:xfrm>
            <a:off x="548640" y="3960062"/>
            <a:ext cx="482231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Quotes from yesterday’s presentation: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65DF72B4-B4E8-7BD6-5902-76A160B1D0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384" y="5040054"/>
            <a:ext cx="4788146" cy="863644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C102FCC9-7FCF-A386-CCBC-4D85AF4715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32251" y="4539455"/>
            <a:ext cx="2897355" cy="166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603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9B85BB-F87F-9E25-99CD-7DC581981F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67305C-6ECF-4972-C22D-F591EEC09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79827"/>
          </a:xfrm>
        </p:spPr>
        <p:txBody>
          <a:bodyPr/>
          <a:lstStyle/>
          <a:p>
            <a:r>
              <a:rPr lang="en-GB" dirty="0"/>
              <a:t>Sudden Beam Losses as seen at </a:t>
            </a:r>
            <a:r>
              <a:rPr lang="en-GB" dirty="0" err="1"/>
              <a:t>SuperKEKb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7EF626-FC94-F238-E10A-04C3C2CEE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FCE51-3791-0FA8-29E8-D28F96C49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921374-06F1-F9DE-8FEE-E7677653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2EF622F-4FE1-C822-0257-C00918762D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4007" y="1029555"/>
            <a:ext cx="5383008" cy="5448896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2BBD74C-7393-F4BD-E302-28756BF24A65}"/>
              </a:ext>
            </a:extLst>
          </p:cNvPr>
          <p:cNvSpPr txBox="1"/>
          <p:nvPr/>
        </p:nvSpPr>
        <p:spPr>
          <a:xfrm>
            <a:off x="4819170" y="5675917"/>
            <a:ext cx="574332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H. Ikeda at Mini </a:t>
            </a:r>
            <a:r>
              <a:rPr lang="en-GB" dirty="0" err="1"/>
              <a:t>SuperKEKb</a:t>
            </a:r>
            <a:r>
              <a:rPr lang="en-GB" dirty="0"/>
              <a:t> workshop 8/5/2025</a:t>
            </a:r>
          </a:p>
          <a:p>
            <a:pPr algn="l"/>
            <a:r>
              <a:rPr lang="en-GB" dirty="0"/>
              <a:t>Losses occur at the aperture limit, at the collimators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CE81072-73D4-9BD1-25F9-FB8DEC412C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4521" y="857357"/>
            <a:ext cx="4890347" cy="483258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47DC006-916A-7ADC-1968-3B35DBD41B23}"/>
              </a:ext>
            </a:extLst>
          </p:cNvPr>
          <p:cNvSpPr txBox="1"/>
          <p:nvPr/>
        </p:nvSpPr>
        <p:spPr>
          <a:xfrm>
            <a:off x="4937760" y="5042263"/>
            <a:ext cx="1445623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10 µs = 1 rev.</a:t>
            </a:r>
          </a:p>
        </p:txBody>
      </p:sp>
    </p:spTree>
    <p:extLst>
      <p:ext uri="{BB962C8B-B14F-4D97-AF65-F5344CB8AC3E}">
        <p14:creationId xmlns:p14="http://schemas.microsoft.com/office/powerpoint/2010/main" val="1903659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10F04D-8933-7316-E17E-F2AA314A8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sz="2500"/>
              <a:t>Sudden Beam Losses at </a:t>
            </a:r>
            <a:r>
              <a:rPr lang="en-GB" sz="2500" err="1"/>
              <a:t>SuperKEKb</a:t>
            </a:r>
            <a:br>
              <a:rPr lang="en-GB" sz="2500"/>
            </a:br>
            <a:endParaRPr lang="en-GB" sz="250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834942-8828-557A-518C-0FC07371A3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829056"/>
            <a:ext cx="6185165" cy="5371719"/>
          </a:xfrm>
        </p:spPr>
        <p:txBody>
          <a:bodyPr>
            <a:normAutofit/>
          </a:bodyPr>
          <a:lstStyle/>
          <a:p>
            <a:r>
              <a:rPr lang="en-GB" sz="1600" dirty="0"/>
              <a:t>Extremely important for FCCee – we should really understand it before we build the FCCee</a:t>
            </a:r>
          </a:p>
          <a:p>
            <a:pPr lvl="1"/>
            <a:r>
              <a:rPr lang="en-GB" sz="1600" dirty="0"/>
              <a:t>Beam losses go together with vacuum bursts</a:t>
            </a:r>
          </a:p>
          <a:p>
            <a:pPr lvl="1"/>
            <a:r>
              <a:rPr lang="en-GB" sz="1600" dirty="0"/>
              <a:t>Suspect to be a macro-particle – beam interaction</a:t>
            </a:r>
            <a:br>
              <a:rPr lang="en-GB" sz="1600" dirty="0"/>
            </a:br>
            <a:r>
              <a:rPr lang="en-GB" sz="1600" dirty="0"/>
              <a:t>Like the LHC UFOs, but different …</a:t>
            </a:r>
          </a:p>
          <a:p>
            <a:r>
              <a:rPr lang="en-GB" sz="1600" dirty="0"/>
              <a:t>Workshop at CERN </a:t>
            </a:r>
            <a:r>
              <a:rPr lang="en-GB" sz="1600" b="1" dirty="0"/>
              <a:t>on Dust Charging and Beam-Dust Interaction at</a:t>
            </a:r>
            <a:r>
              <a:rPr lang="fr-CH" sz="1600" dirty="0"/>
              <a:t> CERN 13th June 2023: </a:t>
            </a:r>
            <a:r>
              <a:rPr lang="en-GB" sz="1600" dirty="0">
                <a:hlinkClick r:id="rId2"/>
              </a:rPr>
              <a:t>https://indico.cern.ch/event/1272104/timetable/</a:t>
            </a:r>
            <a:endParaRPr lang="en-GB" sz="1600" dirty="0"/>
          </a:p>
          <a:p>
            <a:r>
              <a:rPr lang="en-GB" sz="1600" dirty="0"/>
              <a:t>Presentation at the Machine Protection Task Force 27/03/2025</a:t>
            </a:r>
          </a:p>
          <a:p>
            <a:r>
              <a:rPr lang="en-GB" sz="1600" dirty="0"/>
              <a:t>Modelling is important. Difference between ‘UFOs’ as seen at the LHC – protons –  and what is seen at </a:t>
            </a:r>
            <a:r>
              <a:rPr lang="en-GB" sz="1600" dirty="0" err="1"/>
              <a:t>SuperKEKb</a:t>
            </a:r>
            <a:r>
              <a:rPr lang="en-GB" sz="1600" dirty="0"/>
              <a:t> – electrons</a:t>
            </a:r>
          </a:p>
          <a:p>
            <a:r>
              <a:rPr lang="en-GB" sz="1600" dirty="0"/>
              <a:t>Important for FCCee design</a:t>
            </a:r>
          </a:p>
          <a:p>
            <a:pPr lvl="1"/>
            <a:r>
              <a:rPr lang="en-GB" sz="1600" dirty="0"/>
              <a:t>Requirements on vacuum system</a:t>
            </a:r>
          </a:p>
          <a:p>
            <a:pPr lvl="1"/>
            <a:r>
              <a:rPr lang="en-GB" sz="1600" dirty="0"/>
              <a:t>Requirements on beam diagnostics (BLMs and BPMs), time resolution and sensitivity</a:t>
            </a:r>
          </a:p>
          <a:p>
            <a:pPr lvl="1"/>
            <a:r>
              <a:rPr lang="en-GB" sz="1600" dirty="0"/>
              <a:t>Requirements on delay before dumping the beam</a:t>
            </a:r>
          </a:p>
          <a:p>
            <a:r>
              <a:rPr lang="en-GB" sz="1600" dirty="0"/>
              <a:t>Studies with ‘knocker’ in the SPS at CERN are being considered</a:t>
            </a:r>
          </a:p>
          <a:p>
            <a:endParaRPr lang="en-GB" sz="1600" dirty="0"/>
          </a:p>
          <a:p>
            <a:endParaRPr lang="en-GB" sz="13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A82979D-6205-2D89-D9BD-C5D6A277E5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3152" y="-1"/>
            <a:ext cx="5173134" cy="6366933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21258E-49F0-18E3-8D50-14D31FFB1448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Vienna, 22 May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84F73-44D2-1CAC-F600-30426D313BA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Jan Uythoven, FCCee Machine Protection Considerations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88D41-4C2E-6196-9417-75333A3E922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1B4F42-42E3-572E-1E77-9912B2C8C16A}"/>
              </a:ext>
            </a:extLst>
          </p:cNvPr>
          <p:cNvSpPr txBox="1"/>
          <p:nvPr/>
        </p:nvSpPr>
        <p:spPr>
          <a:xfrm>
            <a:off x="11281766" y="5914483"/>
            <a:ext cx="9623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err="1"/>
              <a:t>H.Ikeda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2446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7FB156-D67D-2F97-AF1A-A0C72C83A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326766" cy="4608512"/>
          </a:xfrm>
        </p:spPr>
        <p:txBody>
          <a:bodyPr/>
          <a:lstStyle/>
          <a:p>
            <a:r>
              <a:rPr lang="en-GB"/>
              <a:t>Transverse Coupled </a:t>
            </a:r>
            <a:r>
              <a:rPr lang="en-GB" dirty="0"/>
              <a:t>Bunch Instabilities</a:t>
            </a:r>
          </a:p>
          <a:p>
            <a:r>
              <a:rPr lang="en-GB" dirty="0"/>
              <a:t>Rise time – depending on the tune – around 1.3 </a:t>
            </a:r>
            <a:r>
              <a:rPr lang="en-GB" dirty="0" err="1"/>
              <a:t>ms</a:t>
            </a:r>
            <a:r>
              <a:rPr lang="en-GB" dirty="0"/>
              <a:t> = O(3 FCC turns)</a:t>
            </a:r>
          </a:p>
          <a:p>
            <a:r>
              <a:rPr lang="en-GB" dirty="0"/>
              <a:t>Need a fast feedback (see later)</a:t>
            </a:r>
          </a:p>
          <a:p>
            <a:pPr lvl="1"/>
            <a:r>
              <a:rPr lang="en-GB" dirty="0"/>
              <a:t>That does not fail !!</a:t>
            </a:r>
          </a:p>
          <a:p>
            <a:r>
              <a:rPr lang="en-GB" dirty="0"/>
              <a:t>Coupled bunch modes </a:t>
            </a:r>
            <a:r>
              <a:rPr lang="en-GB" i="1" dirty="0"/>
              <a:t>also</a:t>
            </a:r>
            <a:r>
              <a:rPr lang="en-GB" dirty="0"/>
              <a:t> to be damped by feedback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BAF6D1-1C86-7F46-9A25-205FF76C1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Impedance Induced Instabilities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7FF45-48EE-C6F1-6738-64991743C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A97FE8-C973-D26A-C7C6-E35B8957C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E4839-D0EC-81F4-333B-68B4D67AC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87FDF4-B32C-1724-0C9A-9F18877144F6}"/>
              </a:ext>
            </a:extLst>
          </p:cNvPr>
          <p:cNvSpPr txBox="1"/>
          <p:nvPr/>
        </p:nvSpPr>
        <p:spPr>
          <a:xfrm>
            <a:off x="2096430" y="5688206"/>
            <a:ext cx="383601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M. Migliorati, X Buffat</a:t>
            </a:r>
          </a:p>
        </p:txBody>
      </p:sp>
      <p:pic>
        <p:nvPicPr>
          <p:cNvPr id="8" name="Immagine 7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C78B59FD-6D3B-BCC7-2FBD-3B1B6DD759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563" y="383644"/>
            <a:ext cx="4276448" cy="3552393"/>
          </a:xfrm>
          <a:prstGeom prst="rect">
            <a:avLst/>
          </a:prstGeom>
        </p:spPr>
      </p:pic>
      <p:cxnSp>
        <p:nvCxnSpPr>
          <p:cNvPr id="9" name="Connettore 2 13">
            <a:extLst>
              <a:ext uri="{FF2B5EF4-FFF2-40B4-BE49-F238E27FC236}">
                <a16:creationId xmlns:a16="http://schemas.microsoft.com/office/drawing/2014/main" id="{1D0B602E-228B-AC32-DF53-E9B663C11EBE}"/>
              </a:ext>
            </a:extLst>
          </p:cNvPr>
          <p:cNvCxnSpPr>
            <a:cxnSpLocks/>
          </p:cNvCxnSpPr>
          <p:nvPr/>
        </p:nvCxnSpPr>
        <p:spPr bwMode="auto">
          <a:xfrm flipH="1">
            <a:off x="10007600" y="2133600"/>
            <a:ext cx="543122" cy="2417306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20">
                <a:extLst>
                  <a:ext uri="{FF2B5EF4-FFF2-40B4-BE49-F238E27FC236}">
                    <a16:creationId xmlns:a16="http://schemas.microsoft.com/office/drawing/2014/main" id="{901F17F3-8F80-8174-87AA-F20DD41EA5EC}"/>
                  </a:ext>
                </a:extLst>
              </p:cNvPr>
              <p:cNvSpPr txBox="1"/>
              <p:nvPr/>
            </p:nvSpPr>
            <p:spPr>
              <a:xfrm>
                <a:off x="8331199" y="4550906"/>
                <a:ext cx="3748023" cy="13784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rgbClr val="002060"/>
                    </a:solidFill>
                  </a:rPr>
                  <a:t>Rise times: </a:t>
                </a:r>
              </a:p>
              <a:p>
                <a:endParaRPr lang="en-GB" sz="1000" b="1" dirty="0">
                  <a:solidFill>
                    <a:srgbClr val="002060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GB" sz="20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  <m:r>
                      <a:rPr lang="en-GB" sz="20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it-IT" sz="20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it-IT" sz="20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it-IT" sz="20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n-GB" sz="20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en-GB" sz="2000" b="1" i="1" baseline="30000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it-IT" sz="2000" b="1" i="1" baseline="30000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sz="20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0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→≃</m:t>
                    </m:r>
                    <m:r>
                      <a:rPr lang="en-GB" sz="20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GB" sz="20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0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GB" sz="2000" b="1" dirty="0">
                    <a:solidFill>
                      <a:srgbClr val="002060"/>
                    </a:solidFill>
                  </a:rPr>
                  <a:t> ms</a:t>
                </a:r>
              </a:p>
              <a:p>
                <a:endParaRPr lang="en-GB" sz="1000" b="1" dirty="0">
                  <a:solidFill>
                    <a:srgbClr val="002060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GB" sz="2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  <m:r>
                      <a:rPr lang="en-GB" sz="2000" b="1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it-IT" sz="20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it-IT" sz="20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it-IT" sz="20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000" b="1" dirty="0">
                    <a:solidFill>
                      <a:srgbClr val="002060"/>
                    </a:solidFill>
                  </a:rPr>
                  <a:t>10</a:t>
                </a:r>
                <a:r>
                  <a:rPr lang="en-GB" sz="2000" b="1" baseline="30000" dirty="0">
                    <a:solidFill>
                      <a:srgbClr val="002060"/>
                    </a:solidFill>
                  </a:rPr>
                  <a:t>11</a:t>
                </a:r>
                <a14:m>
                  <m:oMath xmlns:m="http://schemas.openxmlformats.org/officeDocument/2006/math">
                    <m:r>
                      <a:rPr lang="en-GB" sz="2000" b="1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it-IT" sz="20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→≃</m:t>
                    </m:r>
                    <m:r>
                      <a:rPr lang="en-GB" sz="20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it-IT" sz="20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𝟔</m:t>
                    </m:r>
                  </m:oMath>
                </a14:m>
                <a:r>
                  <a:rPr lang="en-GB" sz="2000" b="1" dirty="0">
                    <a:solidFill>
                      <a:srgbClr val="002060"/>
                    </a:solidFill>
                  </a:rPr>
                  <a:t> ms</a:t>
                </a:r>
              </a:p>
            </p:txBody>
          </p:sp>
        </mc:Choice>
        <mc:Fallback xmlns="">
          <p:sp>
            <p:nvSpPr>
              <p:cNvPr id="10" name="CasellaDiTesto 20">
                <a:extLst>
                  <a:ext uri="{FF2B5EF4-FFF2-40B4-BE49-F238E27FC236}">
                    <a16:creationId xmlns:a16="http://schemas.microsoft.com/office/drawing/2014/main" id="{901F17F3-8F80-8174-87AA-F20DD41EA5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1199" y="4550906"/>
                <a:ext cx="3748023" cy="1378454"/>
              </a:xfrm>
              <a:prstGeom prst="rect">
                <a:avLst/>
              </a:prstGeom>
              <a:blipFill>
                <a:blip r:embed="rId3"/>
                <a:stretch>
                  <a:fillRect l="-1792" t="-2212" b="-48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AF352E21-15A9-DE28-1200-43C862A53C76}"/>
              </a:ext>
            </a:extLst>
          </p:cNvPr>
          <p:cNvSpPr txBox="1"/>
          <p:nvPr/>
        </p:nvSpPr>
        <p:spPr>
          <a:xfrm>
            <a:off x="9452144" y="3062"/>
            <a:ext cx="167268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3200" b="1" dirty="0"/>
              <a:t>CBI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820903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0592761-0818-17F7-C33C-9887FD897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3737"/>
            <a:ext cx="11376024" cy="1663337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 beam must be dumped before any damage to the collimators can occur</a:t>
            </a:r>
          </a:p>
          <a:p>
            <a:r>
              <a:rPr lang="en-GB" dirty="0"/>
              <a:t>Simulations confirm that the beam can be lost in only a few turns</a:t>
            </a:r>
          </a:p>
          <a:p>
            <a:r>
              <a:rPr lang="en-US" dirty="0">
                <a:solidFill>
                  <a:srgbClr val="FF0000"/>
                </a:solidFill>
              </a:rPr>
              <a:t>Almost 50% of beam energy lost in one turn</a:t>
            </a:r>
            <a:r>
              <a:rPr lang="en-US" dirty="0"/>
              <a:t>, losses of order of MJ in the collimator can be expected</a:t>
            </a:r>
            <a:endParaRPr lang="en-GB" dirty="0"/>
          </a:p>
          <a:p>
            <a:r>
              <a:rPr lang="en-GB" dirty="0"/>
              <a:t>Losses need to be detected in the first turn(s) !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34C176-A74E-6B5D-38D6-550774B60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4350"/>
          </a:xfrm>
        </p:spPr>
        <p:txBody>
          <a:bodyPr/>
          <a:lstStyle/>
          <a:p>
            <a:r>
              <a:rPr lang="en-GB" dirty="0"/>
              <a:t>Instability Simulations with Collimation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FE78F8-E702-B561-C81E-4999BC4C7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577AEA-265B-5741-ED53-E7210CEA2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31B28-0D50-5573-F649-642F03815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AD9D11-AC37-51C9-2302-E679CBC100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275" y="2879258"/>
            <a:ext cx="8601563" cy="29250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8F9065-81F0-96C1-BDD0-0AA300D769D8}"/>
              </a:ext>
            </a:extLst>
          </p:cNvPr>
          <p:cNvSpPr txBox="1"/>
          <p:nvPr/>
        </p:nvSpPr>
        <p:spPr>
          <a:xfrm>
            <a:off x="6496594" y="5736012"/>
            <a:ext cx="406690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Giulia Nigrelli in Task Force Meeting,</a:t>
            </a:r>
            <a:br>
              <a:rPr lang="en-GB" dirty="0"/>
            </a:br>
            <a:r>
              <a:rPr lang="en-GB" dirty="0"/>
              <a:t>Result here for H-plane, similar V-plane</a:t>
            </a:r>
          </a:p>
        </p:txBody>
      </p:sp>
    </p:spTree>
    <p:extLst>
      <p:ext uri="{BB962C8B-B14F-4D97-AF65-F5344CB8AC3E}">
        <p14:creationId xmlns:p14="http://schemas.microsoft.com/office/powerpoint/2010/main" val="450594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EED72BA-8794-82F7-5B85-FBE5F03DC3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3837" y="1025934"/>
            <a:ext cx="10238920" cy="524591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B785F44-131A-EEC6-77B5-536795514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5976"/>
          </a:xfrm>
        </p:spPr>
        <p:txBody>
          <a:bodyPr/>
          <a:lstStyle/>
          <a:p>
            <a:r>
              <a:rPr lang="en-GB" dirty="0"/>
              <a:t>Instabilities and losses on collimators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94C447-5C98-EFDD-54DB-3995CCD1D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BDE671-E750-55C1-6757-0EF507D3A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E27D9-94EF-371D-1456-5527AF222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7A7FAC-C800-2E56-25A9-5F5AC2774859}"/>
              </a:ext>
            </a:extLst>
          </p:cNvPr>
          <p:cNvSpPr txBox="1"/>
          <p:nvPr/>
        </p:nvSpPr>
        <p:spPr>
          <a:xfrm>
            <a:off x="7842386" y="5799984"/>
            <a:ext cx="4066903" cy="5539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Giulia Nigrelli in Task Force Meeting,</a:t>
            </a:r>
            <a:br>
              <a:rPr lang="en-GB" dirty="0"/>
            </a:br>
            <a:r>
              <a:rPr lang="en-GB" dirty="0"/>
              <a:t>Result here for H-plane, similar V-plane</a:t>
            </a:r>
          </a:p>
        </p:txBody>
      </p:sp>
    </p:spTree>
    <p:extLst>
      <p:ext uri="{BB962C8B-B14F-4D97-AF65-F5344CB8AC3E}">
        <p14:creationId xmlns:p14="http://schemas.microsoft.com/office/powerpoint/2010/main" val="5842734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A2F441-8815-D675-1545-DF660DE61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3"/>
            <a:ext cx="6137777" cy="5234221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One system for Transverse Feedback and Depolarisation kicker</a:t>
            </a:r>
          </a:p>
          <a:p>
            <a:r>
              <a:rPr lang="en-GB" dirty="0"/>
              <a:t>Transverse feedback to counteract the TMCI (see </a:t>
            </a:r>
            <a:r>
              <a:rPr lang="en-GB" dirty="0">
                <a:sym typeface="Wingdings" panose="05000000000000000000" pitchFamily="2" charset="2"/>
              </a:rPr>
              <a:t>)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Especially at Z energy, due to the larger beam current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For the Booster also injection oscillation damping</a:t>
            </a:r>
          </a:p>
          <a:p>
            <a:r>
              <a:rPr lang="en-GB" dirty="0">
                <a:sym typeface="Wingdings" panose="05000000000000000000" pitchFamily="2" charset="2"/>
              </a:rPr>
              <a:t>Depolarisation kicker to measure the beam energy at Z and W energies</a:t>
            </a:r>
          </a:p>
          <a:p>
            <a:r>
              <a:rPr lang="en-GB" dirty="0">
                <a:sym typeface="Wingdings" panose="05000000000000000000" pitchFamily="2" charset="2"/>
              </a:rPr>
              <a:t>Both need similar bandwidth, use the same system</a:t>
            </a:r>
          </a:p>
          <a:p>
            <a:r>
              <a:rPr lang="en-GB" dirty="0">
                <a:sym typeface="Wingdings" panose="05000000000000000000" pitchFamily="2" charset="2"/>
              </a:rPr>
              <a:t>If the Transverse Feeback stops working, the beam can be unstable in a few turns</a:t>
            </a:r>
          </a:p>
          <a:p>
            <a:pPr lvl="1"/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Ideally redundant systems, several locations spread around the ring</a:t>
            </a:r>
          </a:p>
          <a:p>
            <a:pPr lvl="1"/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Independent systems can start to interact and fight each other</a:t>
            </a:r>
          </a:p>
          <a:p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Need to interlock at the source in case of failure but also interlock on the effects on the beam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84DDBC-C7F2-C2B5-36A7-5E66118D9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Transverse Feedback System &amp; Depolarizer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E44A57-5AF8-BD9E-99FF-EAB5C8F29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78292E-202A-FAE2-C96C-418B64CF5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1182A-F95D-9C9C-55E5-1F2FECEB2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 descr="A diagram of a cylindrical object&#10;&#10;Description automatically generated">
            <a:extLst>
              <a:ext uri="{FF2B5EF4-FFF2-40B4-BE49-F238E27FC236}">
                <a16:creationId xmlns:a16="http://schemas.microsoft.com/office/drawing/2014/main" id="{9B82AFC8-005D-3B1B-FCF1-462E26058E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3691" y="1777015"/>
            <a:ext cx="4743244" cy="27617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CA8E629-7046-DBD2-666A-C00485A0670B}"/>
              </a:ext>
            </a:extLst>
          </p:cNvPr>
          <p:cNvSpPr txBox="1"/>
          <p:nvPr/>
        </p:nvSpPr>
        <p:spPr>
          <a:xfrm>
            <a:off x="10288602" y="4624885"/>
            <a:ext cx="12683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D. Sittard (CST)</a:t>
            </a:r>
            <a:br>
              <a:rPr lang="en-US" sz="1000" dirty="0">
                <a:solidFill>
                  <a:srgbClr val="FF0000"/>
                </a:solidFill>
              </a:rPr>
            </a:br>
            <a:r>
              <a:rPr lang="en-US" sz="1000" dirty="0">
                <a:solidFill>
                  <a:srgbClr val="FF0000"/>
                </a:solidFill>
              </a:rPr>
              <a:t>W. </a:t>
            </a:r>
            <a:r>
              <a:rPr lang="en-US" sz="1000" dirty="0" err="1">
                <a:solidFill>
                  <a:srgbClr val="FF0000"/>
                </a:solidFill>
              </a:rPr>
              <a:t>Höfle</a:t>
            </a:r>
            <a:r>
              <a:rPr lang="en-US" sz="1000" dirty="0">
                <a:solidFill>
                  <a:srgbClr val="FF0000"/>
                </a:solidFill>
              </a:rPr>
              <a:t> at TF</a:t>
            </a:r>
            <a:endParaRPr lang="en-CH" sz="10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1BB886D-7595-247F-9C98-819AC07BA09C}"/>
              </a:ext>
            </a:extLst>
          </p:cNvPr>
          <p:cNvCxnSpPr>
            <a:cxnSpLocks/>
          </p:cNvCxnSpPr>
          <p:nvPr/>
        </p:nvCxnSpPr>
        <p:spPr>
          <a:xfrm flipV="1">
            <a:off x="7698915" y="3641547"/>
            <a:ext cx="1066800" cy="98151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E9A4093-1DB1-56C5-33B1-4883DBC11C37}"/>
              </a:ext>
            </a:extLst>
          </p:cNvPr>
          <p:cNvCxnSpPr>
            <a:cxnSpLocks/>
          </p:cNvCxnSpPr>
          <p:nvPr/>
        </p:nvCxnSpPr>
        <p:spPr>
          <a:xfrm>
            <a:off x="9254062" y="1389017"/>
            <a:ext cx="0" cy="6925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D5F7162-8713-69D8-6015-41CB0DC6A417}"/>
              </a:ext>
            </a:extLst>
          </p:cNvPr>
          <p:cNvCxnSpPr>
            <a:cxnSpLocks/>
          </p:cNvCxnSpPr>
          <p:nvPr/>
        </p:nvCxnSpPr>
        <p:spPr>
          <a:xfrm>
            <a:off x="10214071" y="1389017"/>
            <a:ext cx="0" cy="6925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D1042E1-579B-AA5C-26DC-06E4DC47F1EB}"/>
              </a:ext>
            </a:extLst>
          </p:cNvPr>
          <p:cNvCxnSpPr>
            <a:cxnSpLocks/>
          </p:cNvCxnSpPr>
          <p:nvPr/>
        </p:nvCxnSpPr>
        <p:spPr>
          <a:xfrm flipV="1">
            <a:off x="10214071" y="3535624"/>
            <a:ext cx="0" cy="6466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3988084-5817-212F-CDDD-598466AB66DD}"/>
              </a:ext>
            </a:extLst>
          </p:cNvPr>
          <p:cNvCxnSpPr>
            <a:cxnSpLocks/>
          </p:cNvCxnSpPr>
          <p:nvPr/>
        </p:nvCxnSpPr>
        <p:spPr>
          <a:xfrm flipV="1">
            <a:off x="8510973" y="2305791"/>
            <a:ext cx="0" cy="3233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A75B579-DAAE-E517-5342-8CF7C8E1431E}"/>
              </a:ext>
            </a:extLst>
          </p:cNvPr>
          <p:cNvCxnSpPr>
            <a:cxnSpLocks/>
          </p:cNvCxnSpPr>
          <p:nvPr/>
        </p:nvCxnSpPr>
        <p:spPr>
          <a:xfrm>
            <a:off x="9564424" y="4182274"/>
            <a:ext cx="0" cy="3565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D7D6F3F-852B-C8AA-1D12-298E24E16C9F}"/>
              </a:ext>
            </a:extLst>
          </p:cNvPr>
          <p:cNvCxnSpPr>
            <a:cxnSpLocks/>
          </p:cNvCxnSpPr>
          <p:nvPr/>
        </p:nvCxnSpPr>
        <p:spPr>
          <a:xfrm flipV="1">
            <a:off x="9546626" y="2305791"/>
            <a:ext cx="0" cy="3593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5BC710B-C739-ACD0-CD62-BE278A4F03AB}"/>
              </a:ext>
            </a:extLst>
          </p:cNvPr>
          <p:cNvCxnSpPr>
            <a:cxnSpLocks/>
          </p:cNvCxnSpPr>
          <p:nvPr/>
        </p:nvCxnSpPr>
        <p:spPr>
          <a:xfrm>
            <a:off x="8533221" y="4143437"/>
            <a:ext cx="0" cy="3565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4BC70B9-D1EB-1D98-B46E-46C7E7B26A00}"/>
              </a:ext>
            </a:extLst>
          </p:cNvPr>
          <p:cNvSpPr txBox="1"/>
          <p:nvPr/>
        </p:nvSpPr>
        <p:spPr>
          <a:xfrm>
            <a:off x="9305378" y="1078556"/>
            <a:ext cx="849736" cy="483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dirty="0">
                <a:solidFill>
                  <a:srgbClr val="FF0000"/>
                </a:solidFill>
              </a:rPr>
              <a:t>RF power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4D38162-1BAB-6966-887B-CFC5B8234328}"/>
              </a:ext>
            </a:extLst>
          </p:cNvPr>
          <p:cNvSpPr txBox="1"/>
          <p:nvPr/>
        </p:nvSpPr>
        <p:spPr>
          <a:xfrm>
            <a:off x="9938177" y="3940637"/>
            <a:ext cx="849913" cy="483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dirty="0">
                <a:solidFill>
                  <a:srgbClr val="FF0000"/>
                </a:solidFill>
              </a:rPr>
              <a:t>RF power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ECF4A6-E0FF-ECB9-11EE-11509405C6BC}"/>
              </a:ext>
            </a:extLst>
          </p:cNvPr>
          <p:cNvSpPr txBox="1"/>
          <p:nvPr/>
        </p:nvSpPr>
        <p:spPr>
          <a:xfrm>
            <a:off x="8641026" y="4323570"/>
            <a:ext cx="798617" cy="483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dirty="0">
                <a:solidFill>
                  <a:srgbClr val="FF0000"/>
                </a:solidFill>
              </a:rPr>
              <a:t>RF loads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91BA079-CDCF-06F6-6562-85A3A3423C33}"/>
              </a:ext>
            </a:extLst>
          </p:cNvPr>
          <p:cNvSpPr txBox="1"/>
          <p:nvPr/>
        </p:nvSpPr>
        <p:spPr>
          <a:xfrm>
            <a:off x="8425966" y="1880375"/>
            <a:ext cx="798617" cy="483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dirty="0">
                <a:solidFill>
                  <a:srgbClr val="FF0000"/>
                </a:solidFill>
              </a:rPr>
              <a:t>RF loads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018EB0-067D-558A-E2F0-01A814C072BF}"/>
              </a:ext>
            </a:extLst>
          </p:cNvPr>
          <p:cNvSpPr txBox="1"/>
          <p:nvPr/>
        </p:nvSpPr>
        <p:spPr>
          <a:xfrm>
            <a:off x="7106355" y="1529487"/>
            <a:ext cx="1268296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/>
              <a:t>up to 1m long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92D7F8-583F-3127-E954-BEDCC1DC762D}"/>
              </a:ext>
            </a:extLst>
          </p:cNvPr>
          <p:cNvSpPr txBox="1"/>
          <p:nvPr/>
        </p:nvSpPr>
        <p:spPr>
          <a:xfrm>
            <a:off x="8101915" y="5434149"/>
            <a:ext cx="382011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Proposed </a:t>
            </a:r>
            <a:r>
              <a:rPr lang="en-GB" dirty="0" err="1"/>
              <a:t>Stripline</a:t>
            </a:r>
            <a:r>
              <a:rPr lang="en-GB" dirty="0"/>
              <a:t> Kicker</a:t>
            </a:r>
          </a:p>
        </p:txBody>
      </p:sp>
    </p:spTree>
    <p:extLst>
      <p:ext uri="{BB962C8B-B14F-4D97-AF65-F5344CB8AC3E}">
        <p14:creationId xmlns:p14="http://schemas.microsoft.com/office/powerpoint/2010/main" val="20250876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786D16-CBC6-0378-0DEA-B46BEA68A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699558" cy="1065742"/>
          </a:xfrm>
        </p:spPr>
        <p:txBody>
          <a:bodyPr/>
          <a:lstStyle/>
          <a:p>
            <a:r>
              <a:rPr lang="en-GB" dirty="0"/>
              <a:t>Transverse Damper Machine Protection Considerations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97B004-7263-7196-D25C-F908E3517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EE640-9582-44C2-DBF7-7D5E088FB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61D11-ED8E-E16E-4FE3-191AB36B9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392BDC1-5C44-59FA-1AA8-3FA379D7E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24" y="1865240"/>
            <a:ext cx="11735752" cy="443005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4C764C2-F12B-2344-8C44-8D83FC3FCA81}"/>
              </a:ext>
            </a:extLst>
          </p:cNvPr>
          <p:cNvSpPr txBox="1"/>
          <p:nvPr/>
        </p:nvSpPr>
        <p:spPr>
          <a:xfrm>
            <a:off x="8101915" y="5451231"/>
            <a:ext cx="325774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W. </a:t>
            </a:r>
            <a:r>
              <a:rPr lang="en-GB" dirty="0" err="1"/>
              <a:t>Höfle</a:t>
            </a:r>
            <a:r>
              <a:rPr lang="en-GB" dirty="0"/>
              <a:t> at Task Force meeting</a:t>
            </a:r>
          </a:p>
        </p:txBody>
      </p:sp>
    </p:spTree>
    <p:extLst>
      <p:ext uri="{BB962C8B-B14F-4D97-AF65-F5344CB8AC3E}">
        <p14:creationId xmlns:p14="http://schemas.microsoft.com/office/powerpoint/2010/main" val="738937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5E98CB8-B63B-E0CD-7B73-02FDAE3CB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Machine Protection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E178C0-1FD8-A5AF-ADFE-7152817D0A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9" y="1127941"/>
            <a:ext cx="5616575" cy="50823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Is important because:</a:t>
            </a:r>
          </a:p>
          <a:p>
            <a:r>
              <a:rPr lang="en-GB" u="sng" dirty="0"/>
              <a:t>The beams are very bright: </a:t>
            </a:r>
            <a:br>
              <a:rPr lang="en-GB" u="sng" dirty="0"/>
            </a:br>
            <a:r>
              <a:rPr lang="en-GB" dirty="0"/>
              <a:t>serious damage of the collider leading to important downtime and costs</a:t>
            </a:r>
          </a:p>
          <a:p>
            <a:r>
              <a:rPr lang="en-GB" u="sng" dirty="0"/>
              <a:t>There are many ways to lose the beams:</a:t>
            </a:r>
            <a:br>
              <a:rPr lang="en-GB" u="sng" dirty="0"/>
            </a:br>
            <a:r>
              <a:rPr lang="en-GB" dirty="0"/>
              <a:t>a complete inventory of failure scenarios needs to be made</a:t>
            </a:r>
          </a:p>
          <a:p>
            <a:r>
              <a:rPr lang="en-GB" u="sng" dirty="0"/>
              <a:t>Loss processes tend to be very fast:</a:t>
            </a:r>
            <a:br>
              <a:rPr lang="en-GB" u="sng" dirty="0"/>
            </a:br>
            <a:r>
              <a:rPr lang="en-GB" dirty="0"/>
              <a:t>the design of the machine protection system is not evident</a:t>
            </a:r>
            <a:br>
              <a:rPr lang="en-GB" dirty="0"/>
            </a:br>
            <a:endParaRPr lang="en-GB" dirty="0"/>
          </a:p>
          <a:p>
            <a:pPr lvl="1"/>
            <a:r>
              <a:rPr lang="en-GB" sz="2100" dirty="0"/>
              <a:t>Need to define the detection system</a:t>
            </a:r>
          </a:p>
          <a:p>
            <a:pPr lvl="1"/>
            <a:r>
              <a:rPr lang="en-GB" sz="2100" dirty="0"/>
              <a:t>Need to define the transmission system</a:t>
            </a:r>
          </a:p>
          <a:p>
            <a:pPr lvl="1"/>
            <a:r>
              <a:rPr lang="en-GB" sz="2100" dirty="0"/>
              <a:t>Need to define the beam abort system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7CA3AAE-5526-25C5-E93F-7AE2FDCE7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5219" y="-1"/>
            <a:ext cx="5969000" cy="6366933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0FB67-FE0E-EC2C-1FDE-E3EF01F6367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Vienna, 22 May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CF3F22-7115-AA1F-E2F4-EE3A8E4378E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Jan Uythoven, FCCee Machine Protection Considerations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4EBC09-82F6-6CDA-BB01-93701C6AB8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35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61814B-AF95-D250-8330-76AF4453FF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Define the aperture of the collider and thus protect the machine</a:t>
            </a:r>
          </a:p>
          <a:p>
            <a:pPr lvl="1"/>
            <a:r>
              <a:rPr lang="en-GB" dirty="0"/>
              <a:t>On top: control experimental backgrounds</a:t>
            </a:r>
          </a:p>
          <a:p>
            <a:r>
              <a:rPr lang="en-GB" dirty="0"/>
              <a:t>Baseline design is to have PF dedicated to collimation</a:t>
            </a:r>
          </a:p>
          <a:p>
            <a:r>
              <a:rPr lang="en-GB" dirty="0"/>
              <a:t>Plus dedicated synchrotron radiation collimators upstream of the IPs</a:t>
            </a:r>
          </a:p>
          <a:p>
            <a:r>
              <a:rPr lang="en-GB" dirty="0"/>
              <a:t>To be confirmed: Machine Protection prefers a (more) distributed system, to protect against local failures</a:t>
            </a:r>
          </a:p>
          <a:p>
            <a:pPr lvl="1"/>
            <a:r>
              <a:rPr lang="en-GB" dirty="0"/>
              <a:t>Failure simulations to be done</a:t>
            </a:r>
          </a:p>
          <a:p>
            <a:pPr lvl="1"/>
            <a:r>
              <a:rPr lang="en-GB" dirty="0"/>
              <a:t>Put this in the perspective of the sudden beam losses seen at </a:t>
            </a:r>
            <a:r>
              <a:rPr lang="en-GB" dirty="0" err="1"/>
              <a:t>SuperKEKb</a:t>
            </a:r>
            <a:r>
              <a:rPr lang="en-GB" dirty="0"/>
              <a:t> which damage their collimators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2BCA09-E477-B04F-BD35-7AAB04BAD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Protection: Collimation </a:t>
            </a:r>
            <a:br>
              <a:rPr lang="en-GB" dirty="0"/>
            </a:br>
            <a:r>
              <a:rPr lang="en-GB" dirty="0"/>
              <a:t>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C0E56B-999F-8B3D-C6DE-5CAEDB8F3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73F7C-0A21-F9CD-055B-7D6601856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FDFFC6-E1C3-30A1-DFEE-03A397A90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58FF87-1CBB-C497-4B23-8AF189DC53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0601" y="67882"/>
            <a:ext cx="4724809" cy="393226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684024-3392-61B7-8994-3B43B54C49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738" y="4224361"/>
            <a:ext cx="5688011" cy="149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2320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83339E0-9E28-B030-88ED-A05D5F709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RF System – will dominate machine operation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52B6B82-B85C-0A8A-6DD2-C7D8E8F475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9425" y="1124743"/>
            <a:ext cx="5616575" cy="5065041"/>
          </a:xfrm>
        </p:spPr>
        <p:txBody>
          <a:bodyPr>
            <a:normAutofit/>
          </a:bodyPr>
          <a:lstStyle/>
          <a:p>
            <a:r>
              <a:rPr lang="en-GB" sz="1900" dirty="0"/>
              <a:t>Analysis of the failures for the Reverse Phase Operation system have started</a:t>
            </a:r>
          </a:p>
          <a:p>
            <a:pPr lvl="1"/>
            <a:r>
              <a:rPr lang="en-GB" sz="1900" dirty="0"/>
              <a:t>Reverse phase operation allows same hardware for Z, W and ZH mode</a:t>
            </a:r>
          </a:p>
          <a:p>
            <a:r>
              <a:rPr lang="en-GB" sz="1900" dirty="0"/>
              <a:t>A </a:t>
            </a:r>
            <a:r>
              <a:rPr lang="en-GB" sz="1900" dirty="0">
                <a:solidFill>
                  <a:srgbClr val="FF0000"/>
                </a:solidFill>
              </a:rPr>
              <a:t>600 ns abort gap </a:t>
            </a:r>
            <a:r>
              <a:rPr lang="en-GB" sz="1900" dirty="0"/>
              <a:t>for the beam dump seems feasible</a:t>
            </a:r>
          </a:p>
          <a:p>
            <a:r>
              <a:rPr lang="en-GB" sz="1900" dirty="0"/>
              <a:t>First results show no risk of too high induced voltages if a cavity trips</a:t>
            </a:r>
          </a:p>
          <a:p>
            <a:pPr lvl="1"/>
            <a:r>
              <a:rPr lang="en-GB" sz="1900" dirty="0"/>
              <a:t>Don’t need to abort the beam if sufficient cavities remain operational</a:t>
            </a:r>
          </a:p>
          <a:p>
            <a:pPr lvl="1"/>
            <a:r>
              <a:rPr lang="en-GB" sz="1900" dirty="0"/>
              <a:t>Mainly an availability issue, not a machine protection issue</a:t>
            </a:r>
          </a:p>
          <a:p>
            <a:r>
              <a:rPr lang="en-GB" sz="1900" dirty="0"/>
              <a:t>Further analysis needed</a:t>
            </a:r>
          </a:p>
          <a:p>
            <a:pPr marL="0" indent="0">
              <a:buNone/>
            </a:pPr>
            <a:endParaRPr lang="en-GB" sz="19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2CDF09-BDCC-1ED2-25E8-5485C6E919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2969" y="1663552"/>
            <a:ext cx="5611813" cy="2932172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4F9475-2887-FC73-15DE-F58BC2EF59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Vienna, 22 May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E0425D-78B8-1A0D-9066-E2F19AB88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Jan Uythoven, FCCee Machine Protection Considerations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D6B0F-8878-FF52-B5AE-66CF596EF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E1E0DE-0617-B8E1-EFC6-B282D4DD590E}"/>
              </a:ext>
            </a:extLst>
          </p:cNvPr>
          <p:cNvSpPr txBox="1"/>
          <p:nvPr/>
        </p:nvSpPr>
        <p:spPr>
          <a:xfrm>
            <a:off x="7573108" y="5076092"/>
            <a:ext cx="445476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I. Karpov at Task Force meeting</a:t>
            </a:r>
          </a:p>
        </p:txBody>
      </p:sp>
    </p:spTree>
    <p:extLst>
      <p:ext uri="{BB962C8B-B14F-4D97-AF65-F5344CB8AC3E}">
        <p14:creationId xmlns:p14="http://schemas.microsoft.com/office/powerpoint/2010/main" val="11891577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E8EC3-E67E-D86C-6456-0F33B1BE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Synchrotron Radiation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A2196-C45C-497A-D230-8A3BE3616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984070"/>
            <a:ext cx="5616575" cy="5440924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What can possibly go wrong?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SR photons miss the photon stoppers and impact on the vacuum chamber or other sensitive equipment (e.g. due to machine misalignments, orbit excursions, unexpected SR sources)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Insufficient cooling of photon stoppers (e.g. failure of cooling circuit)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…..</a:t>
            </a:r>
          </a:p>
          <a:p>
            <a:r>
              <a:rPr lang="en-GB" dirty="0"/>
              <a:t>Some questions for the design phase: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Which alignment tolerances for vacuum chambers/SR absorbers?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How can we monitor if SR photons impact on photon stoppers? Temperature monitoring?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Which interlocks are needed? </a:t>
            </a:r>
            <a:r>
              <a:rPr lang="en-GB" dirty="0">
                <a:solidFill>
                  <a:srgbClr val="FF0000"/>
                </a:solidFill>
              </a:rPr>
              <a:t>Water flow rate measurement for photon stoppers?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Is all equipment sufficiently protected from SR, in particular in the insertion regions (special SR sources like wigglers, etc.)? Can we accurately model all SR sources?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Do we need additional SR collimators, for example in the technical insertions?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If SR impact on equipment cannot be fully avoided (e.g. beam instrumentation), which design guidelines should be followed?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3941EC-E518-2D5A-93A8-DEDAE27382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4240938"/>
            <a:ext cx="5793378" cy="1306558"/>
          </a:xfrm>
        </p:spPr>
        <p:txBody>
          <a:bodyPr>
            <a:normAutofit fontScale="92500" lnSpcReduction="20000"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A system, similar the Warm Magnet interlock Controller (WIC), presently used at all accelerators at CERN, might need to be used to interlock the synchrotron radiation absorbers</a:t>
            </a:r>
            <a:br>
              <a:rPr lang="en-GB" i="1" dirty="0">
                <a:solidFill>
                  <a:srgbClr val="FF0000"/>
                </a:solidFill>
              </a:rPr>
            </a:br>
            <a:br>
              <a:rPr lang="en-GB" i="1" dirty="0">
                <a:solidFill>
                  <a:srgbClr val="FF0000"/>
                </a:solidFill>
              </a:rPr>
            </a:br>
            <a:r>
              <a:rPr lang="en-GB" i="1" dirty="0">
                <a:solidFill>
                  <a:srgbClr val="FF0000"/>
                </a:solidFill>
              </a:rPr>
              <a:t>This will be a large distributed interlock system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3EB70B-82BE-FDB5-3FF2-F023AF4C4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36ADC1-DF3A-DC7F-A72A-A0D3F54D2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56999E-6559-3FFD-9021-9ABE965FB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F2D52A-5400-12DC-BECE-E30421E30F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597" y="678607"/>
            <a:ext cx="5454203" cy="302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7047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>
            <a:extLst>
              <a:ext uri="{FF2B5EF4-FFF2-40B4-BE49-F238E27FC236}">
                <a16:creationId xmlns:a16="http://schemas.microsoft.com/office/drawing/2014/main" id="{989EABCB-073D-7331-B9D8-3A3DF3D8BA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25" y="400350"/>
            <a:ext cx="11833362" cy="534665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1806E33-87AB-92BE-7F86-A0FFA3931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7488"/>
            <a:ext cx="11376025" cy="625725"/>
          </a:xfrm>
        </p:spPr>
        <p:txBody>
          <a:bodyPr/>
          <a:lstStyle/>
          <a:p>
            <a:r>
              <a:rPr lang="en-GB" dirty="0"/>
              <a:t>Main dipoles powering failure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FBE2B-17A1-CF97-93AE-9FDDD483F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438E0-46F1-32D1-6147-42E732066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0A9B0E-30BA-CC97-A8E3-C0295B460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7DCDD5-B590-7AEB-21DE-17892393CB10}"/>
              </a:ext>
            </a:extLst>
          </p:cNvPr>
          <p:cNvSpPr txBox="1"/>
          <p:nvPr/>
        </p:nvSpPr>
        <p:spPr>
          <a:xfrm>
            <a:off x="6775269" y="5747005"/>
            <a:ext cx="5175418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See presentation Delphine Domange, this session</a:t>
            </a:r>
          </a:p>
        </p:txBody>
      </p:sp>
    </p:spTree>
    <p:extLst>
      <p:ext uri="{BB962C8B-B14F-4D97-AF65-F5344CB8AC3E}">
        <p14:creationId xmlns:p14="http://schemas.microsoft.com/office/powerpoint/2010/main" val="2495060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2210EF-9CDB-9C99-D58A-C87AE6EB9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123415"/>
            <a:ext cx="11376025" cy="619184"/>
          </a:xfrm>
        </p:spPr>
        <p:txBody>
          <a:bodyPr/>
          <a:lstStyle/>
          <a:p>
            <a:r>
              <a:rPr lang="en-US" dirty="0"/>
              <a:t>Main dipoles powering failure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D68E7B-63D4-0E0D-D273-279D970F3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0F6A0-9616-40A4-E3AD-70F706F35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939D8-41B6-4F3B-8D52-B5816966E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3C74749-A183-2BE2-2709-26B9B92BE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327" y="459159"/>
            <a:ext cx="11461473" cy="507231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3CF41C8-2839-0C96-D45A-3C559162115E}"/>
              </a:ext>
            </a:extLst>
          </p:cNvPr>
          <p:cNvSpPr txBox="1"/>
          <p:nvPr/>
        </p:nvSpPr>
        <p:spPr>
          <a:xfrm>
            <a:off x="493718" y="5381063"/>
            <a:ext cx="1137602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Detection by BLMs or BPMs might be too slow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Need to consider Fast Magnet Current Change Monitor – need to be reliable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Other option is to change time constant of the circuit, add large inductance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C7D597-021A-9826-D2BA-F93595CE28C0}"/>
              </a:ext>
            </a:extLst>
          </p:cNvPr>
          <p:cNvSpPr txBox="1"/>
          <p:nvPr/>
        </p:nvSpPr>
        <p:spPr>
          <a:xfrm>
            <a:off x="6775269" y="4602150"/>
            <a:ext cx="5175418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See presentation Delphine Domange, this session</a:t>
            </a:r>
          </a:p>
        </p:txBody>
      </p:sp>
    </p:spTree>
    <p:extLst>
      <p:ext uri="{BB962C8B-B14F-4D97-AF65-F5344CB8AC3E}">
        <p14:creationId xmlns:p14="http://schemas.microsoft.com/office/powerpoint/2010/main" val="33843249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5463DF-68E7-8F08-B1C2-B6DCFCB5A6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14761"/>
            <a:ext cx="5980858" cy="5186014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Used as a general and very reliable safety net for the LHC with about 4000 monitors</a:t>
            </a:r>
          </a:p>
          <a:p>
            <a:r>
              <a:rPr lang="en-GB" dirty="0"/>
              <a:t>Also for FCCee foresee a full coverage of the machine</a:t>
            </a:r>
          </a:p>
          <a:p>
            <a:pPr lvl="1"/>
            <a:r>
              <a:rPr lang="en-GB" dirty="0"/>
              <a:t>Need to define the </a:t>
            </a:r>
            <a:r>
              <a:rPr lang="en-GB" dirty="0" err="1"/>
              <a:t>spacial</a:t>
            </a:r>
            <a:r>
              <a:rPr lang="en-GB" dirty="0"/>
              <a:t> coverage </a:t>
            </a:r>
            <a:r>
              <a:rPr lang="en-GB" dirty="0">
                <a:sym typeface="Wingdings" panose="05000000000000000000" pitchFamily="2" charset="2"/>
              </a:rPr>
              <a:t> Initial proposal with more than 26’000 BLMs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Need to define the sensitivity and dump limit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Need to define the required time resolution and reaction time</a:t>
            </a:r>
          </a:p>
          <a:p>
            <a:pPr lvl="1"/>
            <a:r>
              <a:rPr lang="en-GB" dirty="0"/>
              <a:t>Need to be very reliable if a single BLM can dump the beam</a:t>
            </a:r>
          </a:p>
          <a:p>
            <a:r>
              <a:rPr lang="en-GB" dirty="0"/>
              <a:t>Due to very small vertical beam size, part of this functionality might need to be completed by </a:t>
            </a:r>
            <a:r>
              <a:rPr lang="en-GB" dirty="0">
                <a:solidFill>
                  <a:srgbClr val="FF0000"/>
                </a:solidFill>
              </a:rPr>
              <a:t>hardware interlocked Beam Position Monitors, distributed over the machine</a:t>
            </a:r>
          </a:p>
          <a:p>
            <a:r>
              <a:rPr lang="en-GB" dirty="0"/>
              <a:t>The electronics needs to be shielded from synchrotron radiation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59306B-0CD2-574C-F8AE-A332CF29B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18505"/>
          </a:xfrm>
        </p:spPr>
        <p:txBody>
          <a:bodyPr/>
          <a:lstStyle/>
          <a:p>
            <a:r>
              <a:rPr lang="en-GB" dirty="0"/>
              <a:t>Beam Loss Monitors (and Beam Position Monitors)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239B3-5E84-56E4-7965-9B057D126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2BFEE-E041-03D5-F6B8-5938AE5E5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CC9EE-AB68-3589-2A58-5216ED6CF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asted-movie.png" descr="pasted-movie.png">
            <a:extLst>
              <a:ext uri="{FF2B5EF4-FFF2-40B4-BE49-F238E27FC236}">
                <a16:creationId xmlns:a16="http://schemas.microsoft.com/office/drawing/2014/main" id="{E0F118C3-BFB6-CC3F-ED5B-BEE558C9923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83" t="16112" r="183" b="-506"/>
          <a:stretch/>
        </p:blipFill>
        <p:spPr>
          <a:xfrm>
            <a:off x="6772317" y="1338582"/>
            <a:ext cx="5016483" cy="1111915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030CD9B0-A011-FBF7-9A1B-C70F1FD4D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7700" y="2709044"/>
            <a:ext cx="5101100" cy="2984620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4F45060-30AA-BA84-7810-C145E6464270}"/>
              </a:ext>
            </a:extLst>
          </p:cNvPr>
          <p:cNvSpPr/>
          <p:nvPr/>
        </p:nvSpPr>
        <p:spPr>
          <a:xfrm>
            <a:off x="11107546" y="1769035"/>
            <a:ext cx="546572" cy="18527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03228D-FBC5-8BDF-CF9C-883E16A5DA10}"/>
              </a:ext>
            </a:extLst>
          </p:cNvPr>
          <p:cNvSpPr txBox="1"/>
          <p:nvPr/>
        </p:nvSpPr>
        <p:spPr>
          <a:xfrm>
            <a:off x="8211670" y="5843239"/>
            <a:ext cx="376696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See B. Salvachua, later this session</a:t>
            </a:r>
          </a:p>
        </p:txBody>
      </p:sp>
    </p:spTree>
    <p:extLst>
      <p:ext uri="{BB962C8B-B14F-4D97-AF65-F5344CB8AC3E}">
        <p14:creationId xmlns:p14="http://schemas.microsoft.com/office/powerpoint/2010/main" val="14277543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27BB18-A759-3A36-4ABF-8D14EE2DD9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99297"/>
            <a:ext cx="11376024" cy="492174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beams are dangerous, very bright</a:t>
            </a:r>
          </a:p>
          <a:p>
            <a:r>
              <a:rPr lang="en-US" dirty="0"/>
              <a:t>The environment is hostile with a lot of synchrotron radiation</a:t>
            </a:r>
          </a:p>
          <a:p>
            <a:r>
              <a:rPr lang="en-US" dirty="0"/>
              <a:t>Several failure modes with a time scale of a few turns have been identified</a:t>
            </a:r>
          </a:p>
          <a:p>
            <a:r>
              <a:rPr lang="en-US" dirty="0"/>
              <a:t>The inherent delay of dumping a beam is four turns</a:t>
            </a:r>
          </a:p>
          <a:p>
            <a:pPr lvl="1"/>
            <a:r>
              <a:rPr lang="en-US" dirty="0"/>
              <a:t>1 detection,1 transmission,1 for synchronization to the abort gap,1 to get the last electron/positron out</a:t>
            </a:r>
          </a:p>
          <a:p>
            <a:pPr lvl="1"/>
            <a:r>
              <a:rPr lang="en-US" dirty="0"/>
              <a:t>Can gain on detection and number of abort gaps</a:t>
            </a:r>
          </a:p>
          <a:p>
            <a:r>
              <a:rPr lang="en-US" dirty="0"/>
              <a:t>A full inventory of failures needs to be made</a:t>
            </a:r>
          </a:p>
          <a:p>
            <a:pPr lvl="1"/>
            <a:r>
              <a:rPr lang="en-US" dirty="0"/>
              <a:t>Specification of all hardware failure modes that can lead to beam loss and the equipment design aspects</a:t>
            </a:r>
          </a:p>
          <a:p>
            <a:pPr lvl="1"/>
            <a:r>
              <a:rPr lang="en-US" dirty="0"/>
              <a:t>A good start has been made in the Machine Protection Task Force, a lot of work still outstanding</a:t>
            </a:r>
          </a:p>
          <a:p>
            <a:pPr lvl="1"/>
            <a:r>
              <a:rPr lang="en-US" dirty="0"/>
              <a:t>Sudden beam losses as seen at </a:t>
            </a:r>
            <a:r>
              <a:rPr lang="en-US" dirty="0" err="1"/>
              <a:t>SuperKEKb</a:t>
            </a:r>
            <a:r>
              <a:rPr lang="en-US" dirty="0"/>
              <a:t> need to be understood, model to be applied to FCCee</a:t>
            </a:r>
          </a:p>
          <a:p>
            <a:r>
              <a:rPr lang="en-US" dirty="0"/>
              <a:t>Then a coherent machine protection system can be defined</a:t>
            </a:r>
          </a:p>
          <a:p>
            <a:pPr lvl="1"/>
            <a:r>
              <a:rPr lang="en-US" dirty="0"/>
              <a:t>Detection of the failure by beam diagnostics, besides the detection by the hardware</a:t>
            </a:r>
          </a:p>
          <a:p>
            <a:pPr lvl="1"/>
            <a:r>
              <a:rPr lang="en-US" dirty="0"/>
              <a:t>Definition of the Beam Interlock System, Warm Magnet Protection, BLMs, BPMs, Fast Magnet Current Change Monitor etc.</a:t>
            </a:r>
          </a:p>
          <a:p>
            <a:r>
              <a:rPr lang="en-US" dirty="0"/>
              <a:t>The protection system and all other hardware needs to provide a good balance between Protection/Reliability and Availability</a:t>
            </a:r>
          </a:p>
          <a:p>
            <a:pPr lvl="1"/>
            <a:r>
              <a:rPr lang="en-US" dirty="0"/>
              <a:t>FCC work package covering both Availability and Machine Protection</a:t>
            </a:r>
          </a:p>
          <a:p>
            <a:r>
              <a:rPr lang="en-US" dirty="0"/>
              <a:t>All hardware teams to subscribe to a coherent approach across all systems</a:t>
            </a:r>
          </a:p>
          <a:p>
            <a:r>
              <a:rPr lang="en-US" dirty="0"/>
              <a:t>It will be challenging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03117B-333E-34F4-2A43-2F19EA68A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Conclusions on Machine Protection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1A70E-CB7F-C1FC-7C01-41B959EB8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44AAE-B1DB-B113-73D7-A937B9370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C5BF3-97D5-0154-3C32-DE3B3503F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572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C18440-173D-14CF-8F9F-E19A6658D5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FA9223-4BC9-CB69-7BE3-D8955FACC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25E35-7534-C61C-484C-AFEB82F88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96FC1D-B3DB-9C5B-6981-15551A46E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BDB881-F716-6679-87E1-6E7CE4B7D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197D66-174B-E94B-4B7B-E4C01894C2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17" y="96023"/>
            <a:ext cx="12107965" cy="6211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231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54F6EB-A773-2521-7EFC-DA95A406C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98359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energy density of the beam itself does not give the full picture → when comparing to HL beams, one needs to consider also the different shower development of lepton and hadronic showers (at largely different particle energies)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AC9A5F-9608-051D-A7C5-664B5A9A1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deposition by an FCCee injection train in graphite/</a:t>
            </a:r>
            <a:r>
              <a:rPr lang="en-GB" dirty="0" err="1"/>
              <a:t>CfC</a:t>
            </a:r>
            <a:r>
              <a:rPr lang="en-GB" dirty="0"/>
              <a:t> absorber block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8B54F-EE79-4DC9-4CFB-8C422A10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EF6914-DBD2-5638-2CC1-5084C3F0A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C5F176-5215-59CE-89F8-4C52A2720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D14946-0108-0B00-015F-573C0A7C0D5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627" r="1564"/>
          <a:stretch/>
        </p:blipFill>
        <p:spPr>
          <a:xfrm>
            <a:off x="403200" y="2637408"/>
            <a:ext cx="10569600" cy="384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732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A57DEC-A588-879D-5E0D-F8F7FEF68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0E12A6-8CB3-905A-8F98-BF27690D0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34C2A6-B2D7-F4FA-F878-1593ABDBC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0650E3-5CA5-3FF8-852F-4F143C8C16D0}"/>
              </a:ext>
            </a:extLst>
          </p:cNvPr>
          <p:cNvSpPr txBox="1"/>
          <p:nvPr/>
        </p:nvSpPr>
        <p:spPr>
          <a:xfrm>
            <a:off x="8789625" y="5691621"/>
            <a:ext cx="2880301" cy="5539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Ingrid M. Hjelle</a:t>
            </a:r>
            <a:br>
              <a:rPr lang="en-GB" dirty="0"/>
            </a:b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CERN-THESIS-2024-357 </a:t>
            </a:r>
            <a:endParaRPr lang="en-GB" dirty="0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2" name="3D Model 6" descr="Light Gray Cylinder">
                <a:extLst>
                  <a:ext uri="{FF2B5EF4-FFF2-40B4-BE49-F238E27FC236}">
                    <a16:creationId xmlns:a16="http://schemas.microsoft.com/office/drawing/2014/main" id="{47C2F6C8-BA63-D7E1-75B1-5E02F74FD4A0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271313517"/>
                  </p:ext>
                </p:extLst>
              </p:nvPr>
            </p:nvGraphicFramePr>
            <p:xfrm rot="3662730">
              <a:off x="9791403" y="1368675"/>
              <a:ext cx="1664172" cy="2596108"/>
            </p:xfrm>
            <a:graphic>
              <a:graphicData uri="http://schemas.microsoft.com/office/drawing/2017/model3d">
                <am3d:model3d r:embed="rId2">
                  <am3d:spPr>
                    <a:xfrm rot="3662730">
                      <a:off x="0" y="0"/>
                      <a:ext cx="1664172" cy="2596108"/>
                    </a:xfrm>
                    <a:prstGeom prst="rect">
                      <a:avLst/>
                    </a:prstGeom>
                  </am3d:spPr>
                  <am3d:camera>
                    <am3d:pos x="0" y="0" z="6278280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59681" d="1000000"/>
                    <am3d:preTrans dx="22" dy="-18000000" dz="6"/>
                    <am3d:scale>
                      <am3d:sx n="1000000" d="1000000"/>
                      <am3d:sy n="1000000" d="1000000"/>
                      <am3d:sz n="1000000" d="1000000"/>
                    </am3d:scale>
                    <am3d:rot ax="-3001978" ay="-1945733" az="1956732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297649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2" name="3D Model 6" descr="Light Gray Cylinder">
                <a:extLst>
                  <a:ext uri="{FF2B5EF4-FFF2-40B4-BE49-F238E27FC236}">
                    <a16:creationId xmlns:a16="http://schemas.microsoft.com/office/drawing/2014/main" id="{47C2F6C8-BA63-D7E1-75B1-5E02F74FD4A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3662730">
                <a:off x="9791403" y="1368675"/>
                <a:ext cx="1664172" cy="2596108"/>
              </a:xfrm>
              <a:prstGeom prst="rect">
                <a:avLst/>
              </a:prstGeom>
            </p:spPr>
          </p:pic>
        </mc:Fallback>
      </mc:AlternateContent>
      <p:sp>
        <p:nvSpPr>
          <p:cNvPr id="23" name="TextBox 59">
            <a:extLst>
              <a:ext uri="{FF2B5EF4-FFF2-40B4-BE49-F238E27FC236}">
                <a16:creationId xmlns:a16="http://schemas.microsoft.com/office/drawing/2014/main" id="{997AFD9A-EC92-5A17-6CD5-89D82D16B682}"/>
              </a:ext>
            </a:extLst>
          </p:cNvPr>
          <p:cNvSpPr txBox="1"/>
          <p:nvPr/>
        </p:nvSpPr>
        <p:spPr>
          <a:xfrm>
            <a:off x="8224809" y="4734743"/>
            <a:ext cx="20049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Particle bunches with 2.14e11 e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/e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dirty="0"/>
          </a:p>
        </p:txBody>
      </p:sp>
      <p:sp>
        <p:nvSpPr>
          <p:cNvPr id="24" name="TextBox 60">
            <a:extLst>
              <a:ext uri="{FF2B5EF4-FFF2-40B4-BE49-F238E27FC236}">
                <a16:creationId xmlns:a16="http://schemas.microsoft.com/office/drawing/2014/main" id="{EA81C717-1907-C47D-CBFF-74776C0D7E85}"/>
              </a:ext>
            </a:extLst>
          </p:cNvPr>
          <p:cNvSpPr txBox="1"/>
          <p:nvPr/>
        </p:nvSpPr>
        <p:spPr>
          <a:xfrm>
            <a:off x="7997536" y="1399028"/>
            <a:ext cx="20049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Graphite target, </a:t>
            </a: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2.28 g/cm3</a:t>
            </a:r>
            <a:endParaRPr lang="en-GB" dirty="0"/>
          </a:p>
        </p:txBody>
      </p:sp>
      <p:cxnSp>
        <p:nvCxnSpPr>
          <p:cNvPr id="25" name="Straight Arrow Connector 62">
            <a:extLst>
              <a:ext uri="{FF2B5EF4-FFF2-40B4-BE49-F238E27FC236}">
                <a16:creationId xmlns:a16="http://schemas.microsoft.com/office/drawing/2014/main" id="{BB439009-8291-EEFA-0D8C-92F69C299AC8}"/>
              </a:ext>
            </a:extLst>
          </p:cNvPr>
          <p:cNvCxnSpPr>
            <a:stCxn id="24" idx="2"/>
          </p:cNvCxnSpPr>
          <p:nvPr/>
        </p:nvCxnSpPr>
        <p:spPr>
          <a:xfrm>
            <a:off x="9000020" y="2045359"/>
            <a:ext cx="454547" cy="274589"/>
          </a:xfrm>
          <a:prstGeom prst="straightConnector1">
            <a:avLst/>
          </a:prstGeom>
          <a:ln w="28575">
            <a:solidFill>
              <a:srgbClr val="0033A0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69">
            <a:extLst>
              <a:ext uri="{FF2B5EF4-FFF2-40B4-BE49-F238E27FC236}">
                <a16:creationId xmlns:a16="http://schemas.microsoft.com/office/drawing/2014/main" id="{238EE108-AEA6-CD1F-9F1E-04E0C539A3D1}"/>
              </a:ext>
            </a:extLst>
          </p:cNvPr>
          <p:cNvSpPr txBox="1"/>
          <p:nvPr/>
        </p:nvSpPr>
        <p:spPr>
          <a:xfrm>
            <a:off x="9600726" y="2704250"/>
            <a:ext cx="4448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3600" dirty="0"/>
          </a:p>
        </p:txBody>
      </p:sp>
      <p:sp>
        <p:nvSpPr>
          <p:cNvPr id="27" name="TextBox 70">
            <a:extLst>
              <a:ext uri="{FF2B5EF4-FFF2-40B4-BE49-F238E27FC236}">
                <a16:creationId xmlns:a16="http://schemas.microsoft.com/office/drawing/2014/main" id="{196F90BF-DC73-E9CD-4250-F1F36CCA3A78}"/>
              </a:ext>
            </a:extLst>
          </p:cNvPr>
          <p:cNvSpPr txBox="1"/>
          <p:nvPr/>
        </p:nvSpPr>
        <p:spPr>
          <a:xfrm>
            <a:off x="9854255" y="3884746"/>
            <a:ext cx="20049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Impact point.</a:t>
            </a:r>
            <a:endParaRPr lang="en-GB" dirty="0"/>
          </a:p>
        </p:txBody>
      </p:sp>
      <p:cxnSp>
        <p:nvCxnSpPr>
          <p:cNvPr id="28" name="Straight Arrow Connector 71">
            <a:extLst>
              <a:ext uri="{FF2B5EF4-FFF2-40B4-BE49-F238E27FC236}">
                <a16:creationId xmlns:a16="http://schemas.microsoft.com/office/drawing/2014/main" id="{F5AE590E-B37C-5F00-B64E-7B5D86A4BEA5}"/>
              </a:ext>
            </a:extLst>
          </p:cNvPr>
          <p:cNvCxnSpPr/>
          <p:nvPr/>
        </p:nvCxnSpPr>
        <p:spPr>
          <a:xfrm flipH="1" flipV="1">
            <a:off x="9823170" y="3235983"/>
            <a:ext cx="738310" cy="668307"/>
          </a:xfrm>
          <a:prstGeom prst="straightConnector1">
            <a:avLst/>
          </a:prstGeom>
          <a:ln w="28575">
            <a:solidFill>
              <a:srgbClr val="0033A0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lowchart: Connector 47">
            <a:extLst>
              <a:ext uri="{FF2B5EF4-FFF2-40B4-BE49-F238E27FC236}">
                <a16:creationId xmlns:a16="http://schemas.microsoft.com/office/drawing/2014/main" id="{7D3C9212-281E-B5A2-2872-F87B120A39F9}"/>
              </a:ext>
            </a:extLst>
          </p:cNvPr>
          <p:cNvSpPr/>
          <p:nvPr/>
        </p:nvSpPr>
        <p:spPr>
          <a:xfrm>
            <a:off x="8280777" y="3842378"/>
            <a:ext cx="133350" cy="12382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lowchart: Connector 51">
            <a:extLst>
              <a:ext uri="{FF2B5EF4-FFF2-40B4-BE49-F238E27FC236}">
                <a16:creationId xmlns:a16="http://schemas.microsoft.com/office/drawing/2014/main" id="{90D9C8F6-1DE6-E566-6274-373582236891}"/>
              </a:ext>
            </a:extLst>
          </p:cNvPr>
          <p:cNvSpPr/>
          <p:nvPr/>
        </p:nvSpPr>
        <p:spPr>
          <a:xfrm>
            <a:off x="7949237" y="4023214"/>
            <a:ext cx="133350" cy="12382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Flowchart: Connector 52">
            <a:extLst>
              <a:ext uri="{FF2B5EF4-FFF2-40B4-BE49-F238E27FC236}">
                <a16:creationId xmlns:a16="http://schemas.microsoft.com/office/drawing/2014/main" id="{4AF6BE4B-A235-5A46-AF8E-458254F87C4C}"/>
              </a:ext>
            </a:extLst>
          </p:cNvPr>
          <p:cNvSpPr>
            <a:spLocks/>
          </p:cNvSpPr>
          <p:nvPr/>
        </p:nvSpPr>
        <p:spPr>
          <a:xfrm>
            <a:off x="7595605" y="4191121"/>
            <a:ext cx="133350" cy="12382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Flowchart: Connector 53">
            <a:extLst>
              <a:ext uri="{FF2B5EF4-FFF2-40B4-BE49-F238E27FC236}">
                <a16:creationId xmlns:a16="http://schemas.microsoft.com/office/drawing/2014/main" id="{8B32D54B-A2E8-1850-0A80-2F40183BD532}"/>
              </a:ext>
            </a:extLst>
          </p:cNvPr>
          <p:cNvSpPr/>
          <p:nvPr/>
        </p:nvSpPr>
        <p:spPr>
          <a:xfrm>
            <a:off x="7248075" y="4404295"/>
            <a:ext cx="133350" cy="12382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Flowchart: Connector 57">
            <a:extLst>
              <a:ext uri="{FF2B5EF4-FFF2-40B4-BE49-F238E27FC236}">
                <a16:creationId xmlns:a16="http://schemas.microsoft.com/office/drawing/2014/main" id="{964D145B-AC4B-5113-05F4-C15049FF687C}"/>
              </a:ext>
            </a:extLst>
          </p:cNvPr>
          <p:cNvSpPr/>
          <p:nvPr/>
        </p:nvSpPr>
        <p:spPr>
          <a:xfrm>
            <a:off x="6542878" y="4767284"/>
            <a:ext cx="133350" cy="12382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Flowchart: Connector 58">
            <a:extLst>
              <a:ext uri="{FF2B5EF4-FFF2-40B4-BE49-F238E27FC236}">
                <a16:creationId xmlns:a16="http://schemas.microsoft.com/office/drawing/2014/main" id="{B17C2931-DA8B-9D00-3A40-A284FAB2E529}"/>
              </a:ext>
            </a:extLst>
          </p:cNvPr>
          <p:cNvSpPr/>
          <p:nvPr/>
        </p:nvSpPr>
        <p:spPr>
          <a:xfrm>
            <a:off x="6880289" y="4610918"/>
            <a:ext cx="133350" cy="12382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61">
            <a:extLst>
              <a:ext uri="{FF2B5EF4-FFF2-40B4-BE49-F238E27FC236}">
                <a16:creationId xmlns:a16="http://schemas.microsoft.com/office/drawing/2014/main" id="{0D81267A-F04C-416F-F32B-E26E063252E0}"/>
              </a:ext>
            </a:extLst>
          </p:cNvPr>
          <p:cNvCxnSpPr/>
          <p:nvPr/>
        </p:nvCxnSpPr>
        <p:spPr>
          <a:xfrm flipH="1" flipV="1">
            <a:off x="8523389" y="4160888"/>
            <a:ext cx="476630" cy="486814"/>
          </a:xfrm>
          <a:prstGeom prst="straightConnector1">
            <a:avLst/>
          </a:prstGeom>
          <a:ln w="28575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26BABAAF-6E3C-2ABF-D51B-8AFCE8DD88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1374" y="1161645"/>
            <a:ext cx="3982006" cy="522042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9CCCE21-6A4A-29AE-7650-1A2B9294B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Coupling FLUKA and ANSYS simulations for many bunches impacting at the same position (‘tunnelling’)</a:t>
            </a:r>
          </a:p>
        </p:txBody>
      </p:sp>
    </p:spTree>
    <p:extLst>
      <p:ext uri="{BB962C8B-B14F-4D97-AF65-F5344CB8AC3E}">
        <p14:creationId xmlns:p14="http://schemas.microsoft.com/office/powerpoint/2010/main" val="4289378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2.96296E-6 L 0.11484 -0.11088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42" y="-55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1.85185E-6 L 0.11484 -0.11088 " pathEditMode="relative" rAng="0" ptsTypes="AA">
                                      <p:cBhvr>
                                        <p:cTn id="8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42" y="-555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82 0.00208 L 0.11667 -0.1088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42" y="-555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59259E-6 L 0.11485 -0.11088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42" y="-555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0.00231 L 0.11537 -0.10857 " pathEditMode="relative" rAng="0" ptsTypes="AA">
                                      <p:cBhvr>
                                        <p:cTn id="14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42" y="-555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022E-16 L 0.11484 -0.11088 " pathEditMode="relative" rAng="0" ptsTypes="AA">
                                      <p:cBhvr>
                                        <p:cTn id="16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42" y="-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B76E-69EB-11A1-2FD3-37836EECAA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69268E9-095C-C9F5-6F98-66A495254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>
                <a:latin typeface="+mj-lt"/>
                <a:ea typeface="+mj-ea"/>
                <a:cs typeface="+mj-cs"/>
              </a:rPr>
              <a:t>Coupling FLUKA and ANSYS simulations for many bunches impacting at the same position (tunnelling)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5D6202-5D6D-DD27-4F93-30FECA666E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Vienna, 22 May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6B8B9A-B74F-6150-33AF-CBA53B003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Jan Uythoven, FCCee Machine Protection Considerations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359E56-F0DD-D2E6-164F-08567FDFA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CCB04D-9B97-C9D5-69D1-954D8A82E32F}"/>
              </a:ext>
            </a:extLst>
          </p:cNvPr>
          <p:cNvSpPr txBox="1"/>
          <p:nvPr/>
        </p:nvSpPr>
        <p:spPr>
          <a:xfrm>
            <a:off x="6666532" y="1954602"/>
            <a:ext cx="5073675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Simulation of the initial impact of an approximated round FCC-ee beam (</a:t>
            </a:r>
            <a:r>
              <a:rPr lang="el-GR" sz="1600" dirty="0"/>
              <a:t>σ</a:t>
            </a:r>
            <a:r>
              <a:rPr lang="fr-CH" sz="1600" dirty="0"/>
              <a:t> = 0.5 mm) </a:t>
            </a:r>
            <a:r>
              <a:rPr lang="en-GB" sz="1600" dirty="0"/>
              <a:t>has similar maximum energy deposition and temperature rise as the impact of the HL-LHC beam.</a:t>
            </a:r>
          </a:p>
          <a:p>
            <a:pPr algn="l"/>
            <a:r>
              <a:rPr lang="en-GB" sz="1600" dirty="0"/>
              <a:t>However the density is depleted faster, and the pressure waves differ with amplitudes ~10 times lower.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50DB5C0-5A43-AEB0-3799-ED8DF14C5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88" y="1361656"/>
            <a:ext cx="6545947" cy="486523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EB5DCB6-A3F0-9EE0-0E4B-64579AC94B37}"/>
              </a:ext>
            </a:extLst>
          </p:cNvPr>
          <p:cNvSpPr txBox="1"/>
          <p:nvPr/>
        </p:nvSpPr>
        <p:spPr>
          <a:xfrm>
            <a:off x="8567872" y="5771548"/>
            <a:ext cx="2880301" cy="5539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Ingrid M. Hjelle</a:t>
            </a:r>
          </a:p>
          <a:p>
            <a:pPr algn="l"/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CERN-THESIS-2024-357 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EB2D84-5E25-983F-0880-A5F0891943CF}"/>
              </a:ext>
            </a:extLst>
          </p:cNvPr>
          <p:cNvSpPr txBox="1"/>
          <p:nvPr/>
        </p:nvSpPr>
        <p:spPr>
          <a:xfrm rot="299509">
            <a:off x="6291117" y="1505469"/>
            <a:ext cx="4174729" cy="276999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There will be many more bunches !!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9590285-BC9B-6747-FB27-06218ABBA8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057" y="3396648"/>
            <a:ext cx="501015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2392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FBBD94-74FD-DB6E-5267-68D13DF7F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Needed: Machine Protection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186FE1-26F8-F7A3-0839-67994FC20C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Vienna, 22 May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E63A6-45D6-32FC-2069-7B5C35879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Jan Uythoven, FCCee Machine Protection Considerations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7D31A-9E11-3C01-DD18-E5D17C67A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E168B92C-2F63-1DEA-4FD4-F5F8513D4C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7780328"/>
              </p:ext>
            </p:extLst>
          </p:nvPr>
        </p:nvGraphicFramePr>
        <p:xfrm>
          <a:off x="407988" y="1816481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589EC71-064A-8236-6A4A-8115125D9566}"/>
              </a:ext>
            </a:extLst>
          </p:cNvPr>
          <p:cNvSpPr txBox="1"/>
          <p:nvPr/>
        </p:nvSpPr>
        <p:spPr>
          <a:xfrm>
            <a:off x="4940382" y="1089076"/>
            <a:ext cx="5698672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Not talking about Equipment Protection here….</a:t>
            </a:r>
          </a:p>
          <a:p>
            <a:pPr algn="l"/>
            <a:r>
              <a:rPr lang="en-GB" dirty="0"/>
              <a:t>Slides below refer for a large part to presentations made at the Machine Protection Task Force meetings (</a:t>
            </a:r>
            <a:r>
              <a:rPr lang="en-GB" dirty="0">
                <a:hlinkClick r:id="rId7"/>
              </a:rPr>
              <a:t>Indico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69706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AD44FA-0B73-4155-1BD5-6834DF138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3247" y="1439335"/>
            <a:ext cx="5735515" cy="4608512"/>
          </a:xfrm>
        </p:spPr>
        <p:txBody>
          <a:bodyPr>
            <a:normAutofit/>
          </a:bodyPr>
          <a:lstStyle/>
          <a:p>
            <a:r>
              <a:rPr lang="en-GB" dirty="0"/>
              <a:t>Definition of critical aperture</a:t>
            </a:r>
          </a:p>
          <a:p>
            <a:pPr lvl="1"/>
            <a:r>
              <a:rPr lang="en-GB" dirty="0"/>
              <a:t>Collimation system</a:t>
            </a:r>
          </a:p>
          <a:p>
            <a:r>
              <a:rPr lang="en-GB" dirty="0"/>
              <a:t>Beam instrumentation</a:t>
            </a:r>
          </a:p>
          <a:p>
            <a:pPr lvl="1"/>
            <a:r>
              <a:rPr lang="en-GB" dirty="0"/>
              <a:t>Beam Loss Monitors (BLMs)</a:t>
            </a:r>
          </a:p>
          <a:p>
            <a:pPr lvl="1"/>
            <a:r>
              <a:rPr lang="en-GB" dirty="0"/>
              <a:t>Beam Position Monitors (BPMs)</a:t>
            </a:r>
          </a:p>
          <a:p>
            <a:pPr lvl="1"/>
            <a:r>
              <a:rPr lang="en-GB" dirty="0"/>
              <a:t>Beam Current Change Monitor (BCCM)</a:t>
            </a:r>
          </a:p>
          <a:p>
            <a:r>
              <a:rPr lang="en-GB" dirty="0"/>
              <a:t>Other detection systems</a:t>
            </a:r>
          </a:p>
          <a:p>
            <a:pPr lvl="1"/>
            <a:r>
              <a:rPr lang="en-GB" dirty="0"/>
              <a:t>Fast Magnet Current change Monitor (FMCM)</a:t>
            </a:r>
          </a:p>
          <a:p>
            <a:pPr lvl="1"/>
            <a:r>
              <a:rPr lang="en-GB" dirty="0"/>
              <a:t>Warm magnet Interlock Controller (WIC)</a:t>
            </a:r>
          </a:p>
          <a:p>
            <a:r>
              <a:rPr lang="en-GB" dirty="0"/>
              <a:t>Beam Interlock System (BIS)</a:t>
            </a:r>
          </a:p>
          <a:p>
            <a:pPr lvl="1"/>
            <a:r>
              <a:rPr lang="en-GB" dirty="0"/>
              <a:t>BIS and Safe Machine Parameter System (SMP)</a:t>
            </a:r>
          </a:p>
          <a:p>
            <a:r>
              <a:rPr lang="en-GB" dirty="0"/>
              <a:t>Beam dumping system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9CBEC3-DA60-5E16-7B2C-11E22B5AC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349" y="562166"/>
            <a:ext cx="11067301" cy="688596"/>
          </a:xfrm>
        </p:spPr>
        <p:txBody>
          <a:bodyPr/>
          <a:lstStyle/>
          <a:p>
            <a:r>
              <a:rPr lang="en-GB" dirty="0"/>
              <a:t>Failures                               Detection &amp; Protection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A300B3-D93B-D5EF-D0E5-F5998C557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A5F280-546E-23C4-1B76-3746D529C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86A982-B21E-EA3E-832F-2D3716EC0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975F32D-49EC-9895-2FD8-A68ADE15F6C7}"/>
              </a:ext>
            </a:extLst>
          </p:cNvPr>
          <p:cNvSpPr txBox="1">
            <a:spLocks/>
          </p:cNvSpPr>
          <p:nvPr/>
        </p:nvSpPr>
        <p:spPr>
          <a:xfrm>
            <a:off x="721499" y="1439335"/>
            <a:ext cx="5531257" cy="460851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Hardware related failures</a:t>
            </a:r>
          </a:p>
          <a:p>
            <a:pPr lvl="1"/>
            <a:r>
              <a:rPr lang="en-GB" dirty="0"/>
              <a:t>Injection and extraction</a:t>
            </a:r>
          </a:p>
          <a:p>
            <a:pPr lvl="1"/>
            <a:r>
              <a:rPr lang="en-GB" dirty="0"/>
              <a:t>Powering failures</a:t>
            </a:r>
          </a:p>
          <a:p>
            <a:pPr lvl="1"/>
            <a:r>
              <a:rPr lang="en-GB" dirty="0"/>
              <a:t>Collimation system</a:t>
            </a:r>
          </a:p>
          <a:p>
            <a:pPr lvl="1"/>
            <a:r>
              <a:rPr lang="en-GB" dirty="0"/>
              <a:t>Radio frequency</a:t>
            </a:r>
          </a:p>
          <a:p>
            <a:pPr lvl="1"/>
            <a:r>
              <a:rPr lang="en-GB" dirty="0"/>
              <a:t>Transverse feedback</a:t>
            </a:r>
          </a:p>
          <a:p>
            <a:r>
              <a:rPr lang="en-GB" dirty="0"/>
              <a:t>Beam related failures</a:t>
            </a:r>
          </a:p>
          <a:p>
            <a:pPr lvl="1"/>
            <a:r>
              <a:rPr lang="en-GB" dirty="0"/>
              <a:t>Beam instabilities</a:t>
            </a:r>
          </a:p>
          <a:p>
            <a:pPr lvl="1"/>
            <a:r>
              <a:rPr lang="en-GB" dirty="0"/>
              <a:t>Beam dust interaction</a:t>
            </a:r>
          </a:p>
          <a:p>
            <a:pPr lvl="1"/>
            <a:r>
              <a:rPr lang="en-GB" dirty="0"/>
              <a:t>Synchrotron radiation damage</a:t>
            </a:r>
          </a:p>
          <a:p>
            <a:r>
              <a:rPr lang="en-GB" dirty="0"/>
              <a:t>Protection related failures</a:t>
            </a:r>
          </a:p>
          <a:p>
            <a:pPr lvl="1"/>
            <a:r>
              <a:rPr lang="en-GB" dirty="0"/>
              <a:t>Failure of protection systems</a:t>
            </a:r>
          </a:p>
          <a:p>
            <a:pPr lvl="1"/>
            <a:r>
              <a:rPr lang="en-GB" dirty="0"/>
              <a:t>Synchrotron light absorber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827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3B35135-DFFD-F986-EEE7-1E4A3EA3BD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7872" y="773162"/>
            <a:ext cx="6096528" cy="3737810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FEE8ECA-FA53-66D4-B9DA-A0D8E17069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7988" y="953008"/>
            <a:ext cx="6096528" cy="268247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BF9FBA4-3A37-9488-3D9D-82E4E2D2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Injection from Booster to Collider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1ACB4-F489-941F-4A8E-D53C9DBC7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Vienna, 22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B00D6-1D03-E0A5-982A-19681A64F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Uythoven, FCCee Machine Protection Considerations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70895-BDF5-EDEE-CE18-9CC7A9FE7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F476C2-5D5F-2314-CB12-0AF3D0F70827}"/>
              </a:ext>
            </a:extLst>
          </p:cNvPr>
          <p:cNvSpPr txBox="1"/>
          <p:nvPr/>
        </p:nvSpPr>
        <p:spPr>
          <a:xfrm>
            <a:off x="407988" y="4079544"/>
            <a:ext cx="9323795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Presented at Task Force meeting by Chiara Bracco June ’24</a:t>
            </a:r>
          </a:p>
          <a:p>
            <a:pPr algn="l"/>
            <a:r>
              <a:rPr lang="en-GB" dirty="0"/>
              <a:t>The abort gap length has been reduced to 600 ns because of the RF system</a:t>
            </a:r>
          </a:p>
          <a:p>
            <a:pPr algn="l"/>
            <a:r>
              <a:rPr lang="en-GB" b="1" dirty="0">
                <a:solidFill>
                  <a:srgbClr val="FF0000"/>
                </a:solidFill>
              </a:rPr>
              <a:t>Is it better to have a slow rising injection bump over many turns?</a:t>
            </a:r>
          </a:p>
          <a:p>
            <a:pPr algn="l"/>
            <a:r>
              <a:rPr lang="en-GB" b="1" dirty="0">
                <a:solidFill>
                  <a:srgbClr val="FF0000"/>
                </a:solidFill>
              </a:rPr>
              <a:t>	Impedance issues, radiation damping times</a:t>
            </a:r>
          </a:p>
          <a:p>
            <a:pPr algn="l"/>
            <a:r>
              <a:rPr lang="en-GB" b="1" dirty="0">
                <a:solidFill>
                  <a:srgbClr val="FF0000"/>
                </a:solidFill>
              </a:rPr>
              <a:t>Inject on a flat machine (one vote on Tuesday)</a:t>
            </a:r>
          </a:p>
          <a:p>
            <a:pPr algn="l"/>
            <a:r>
              <a:rPr lang="en-GB" b="1" dirty="0">
                <a:solidFill>
                  <a:srgbClr val="FF0000"/>
                </a:solidFill>
              </a:rPr>
              <a:t>Do we need highly segmented bumper systems?</a:t>
            </a:r>
          </a:p>
          <a:p>
            <a:pPr algn="l"/>
            <a:r>
              <a:rPr lang="en-GB" b="1" dirty="0">
                <a:solidFill>
                  <a:srgbClr val="FF0000"/>
                </a:solidFill>
              </a:rPr>
              <a:t>	Synchronisation issues</a:t>
            </a:r>
          </a:p>
          <a:p>
            <a:pPr algn="l"/>
            <a:r>
              <a:rPr lang="en-GB" b="1" dirty="0">
                <a:solidFill>
                  <a:srgbClr val="FF0000"/>
                </a:solidFill>
              </a:rPr>
              <a:t>Passive absorbers for single turn failures – reduction of injection intensity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157E64-AAC8-54BA-A20F-A60D94B58FB3}"/>
              </a:ext>
            </a:extLst>
          </p:cNvPr>
          <p:cNvSpPr txBox="1"/>
          <p:nvPr/>
        </p:nvSpPr>
        <p:spPr>
          <a:xfrm>
            <a:off x="4126902" y="2384424"/>
            <a:ext cx="381663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0.6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8E38B2-4DEE-1AC2-DB15-B077389D40E8}"/>
              </a:ext>
            </a:extLst>
          </p:cNvPr>
          <p:cNvSpPr txBox="1"/>
          <p:nvPr/>
        </p:nvSpPr>
        <p:spPr>
          <a:xfrm>
            <a:off x="8738482" y="5398936"/>
            <a:ext cx="3379305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See also presentation Yann Dutheil, ‘Top-up injection status and studies’ on Tuesday</a:t>
            </a:r>
          </a:p>
        </p:txBody>
      </p:sp>
    </p:spTree>
    <p:extLst>
      <p:ext uri="{BB962C8B-B14F-4D97-AF65-F5344CB8AC3E}">
        <p14:creationId xmlns:p14="http://schemas.microsoft.com/office/powerpoint/2010/main" val="3758024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1828</TotalTime>
  <Words>2620</Words>
  <Application>Microsoft Office PowerPoint</Application>
  <PresentationFormat>Widescreen</PresentationFormat>
  <Paragraphs>338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Aptos</vt:lpstr>
      <vt:lpstr>Arial</vt:lpstr>
      <vt:lpstr>Calibri</vt:lpstr>
      <vt:lpstr>Cambria Math</vt:lpstr>
      <vt:lpstr>Times New Roman</vt:lpstr>
      <vt:lpstr>Wingdings</vt:lpstr>
      <vt:lpstr>Office Theme</vt:lpstr>
      <vt:lpstr>FCCee Machine Protection Considerations</vt:lpstr>
      <vt:lpstr>Machine Protection</vt:lpstr>
      <vt:lpstr>PowerPoint Presentation</vt:lpstr>
      <vt:lpstr>Energy deposition by an FCCee injection train in graphite/CfC absorber block</vt:lpstr>
      <vt:lpstr>Coupling FLUKA and ANSYS simulations for many bunches impacting at the same position (‘tunnelling’)</vt:lpstr>
      <vt:lpstr>Coupling FLUKA and ANSYS simulations for many bunches impacting at the same position (tunnelling)</vt:lpstr>
      <vt:lpstr>Needed: Machine Protection</vt:lpstr>
      <vt:lpstr>Failures                               Detection &amp; Protection</vt:lpstr>
      <vt:lpstr>Injection from Booster to Collider</vt:lpstr>
      <vt:lpstr>Extraction of the collider</vt:lpstr>
      <vt:lpstr>Electro-Magnetic Separators around the RF cavities</vt:lpstr>
      <vt:lpstr>Electro-Magnetic Separators around the RF cavities</vt:lpstr>
      <vt:lpstr>Sudden Beam Losses as seen at SuperKEKb </vt:lpstr>
      <vt:lpstr>Sudden Beam Losses at SuperKEKb </vt:lpstr>
      <vt:lpstr>Impedance Induced Instabilities</vt:lpstr>
      <vt:lpstr>Instability Simulations with Collimation System</vt:lpstr>
      <vt:lpstr>Instabilities and losses on collimators</vt:lpstr>
      <vt:lpstr>Transverse Feedback System &amp; Depolarizer</vt:lpstr>
      <vt:lpstr>Transverse Damper Machine Protection Considerations</vt:lpstr>
      <vt:lpstr>Protection: Collimation  System</vt:lpstr>
      <vt:lpstr>RF System – will dominate machine operation</vt:lpstr>
      <vt:lpstr>Synchrotron Radiation</vt:lpstr>
      <vt:lpstr>Main dipoles powering failure</vt:lpstr>
      <vt:lpstr>Main dipoles powering failure</vt:lpstr>
      <vt:lpstr>Beam Loss Monitors (and Beam Position Monitors)</vt:lpstr>
      <vt:lpstr>Conclusions on Machine Protection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Jan Uythoven</dc:creator>
  <cp:lastModifiedBy>Jan Uythoven</cp:lastModifiedBy>
  <cp:revision>91</cp:revision>
  <dcterms:created xsi:type="dcterms:W3CDTF">2024-05-14T09:20:16Z</dcterms:created>
  <dcterms:modified xsi:type="dcterms:W3CDTF">2025-05-22T15:20:07Z</dcterms:modified>
</cp:coreProperties>
</file>