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5" r:id="rId1"/>
  </p:sldMasterIdLst>
  <p:notesMasterIdLst>
    <p:notesMasterId r:id="rId18"/>
  </p:notesMasterIdLst>
  <p:handoutMasterIdLst>
    <p:handoutMasterId r:id="rId19"/>
  </p:handoutMasterIdLst>
  <p:sldIdLst>
    <p:sldId id="256" r:id="rId2"/>
    <p:sldId id="347" r:id="rId3"/>
    <p:sldId id="384" r:id="rId4"/>
    <p:sldId id="375" r:id="rId5"/>
    <p:sldId id="385" r:id="rId6"/>
    <p:sldId id="386" r:id="rId7"/>
    <p:sldId id="387" r:id="rId8"/>
    <p:sldId id="378" r:id="rId9"/>
    <p:sldId id="380" r:id="rId10"/>
    <p:sldId id="376" r:id="rId11"/>
    <p:sldId id="390" r:id="rId12"/>
    <p:sldId id="389" r:id="rId13"/>
    <p:sldId id="383" r:id="rId14"/>
    <p:sldId id="381" r:id="rId15"/>
    <p:sldId id="374" r:id="rId16"/>
    <p:sldId id="388" r:id="rId17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A28BA505-59D8-C7C5-E18C-BA458667F6D2}" name="Richard Jonathan Cowan" initials="RC" userId="S::r.cowan@cern.ch::1e21f6f4-97ce-4313-b2c5-8824b18fff4b" providerId="AD"/>
  <p188:author id="{630C667F-67A1-7F00-44E2-84CB95848D7C}" name="Antonio Perillo Marcone" initials="" userId="S::antonio.perillo-marcone@cern.ch::26294499-7c3d-426e-b8ea-771682f7e8c1" providerId="AD"/>
  <p188:author id="{71B6E97F-497E-718D-2D52-DC7197CFEDC9}" name="Marco Calviani" initials="MC" userId="S::marco.calviani@cern.ch::ddf8b175-a69f-4f4e-bfb3-bc7162f64e1b" providerId="AD"/>
  <p188:author id="{0670E3C5-AC38-BA02-BCBC-1A15FCE3FF02}" name="Regis Seidenbinder" initials="RS" userId="S::regis.seidenbinder@cern.ch::49780f83-17c8-4f7f-897a-6a9fff5d5c55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8F00"/>
    <a:srgbClr val="FF9300"/>
    <a:srgbClr val="004EFB"/>
    <a:srgbClr val="FFFD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86B5640-67B4-6B44-9A4F-4A11933C5BAE}" v="411" dt="2025-05-22T08:15:29.00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61"/>
    <p:restoredTop sz="94672"/>
  </p:normalViewPr>
  <p:slideViewPr>
    <p:cSldViewPr snapToGrid="0">
      <p:cViewPr varScale="1">
        <p:scale>
          <a:sx n="108" d="100"/>
          <a:sy n="108" d="100"/>
        </p:scale>
        <p:origin x="8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8/10/relationships/authors" Target="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C42D205-FAB4-76E8-5201-88BC9C0B39E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9627A2-1EC9-9EEF-6904-6FEB0434FFB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A02086-1F9B-DE43-85CA-3EB338E3E58B}" type="datetimeFigureOut">
              <a:rPr lang="en-GB" smtClean="0"/>
              <a:t>22/05/2025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A51F581-1862-5B82-04C7-72BE1E15ADC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016755-C8E9-9C1D-36D9-3E1E51BE8CB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5576F2-CE6D-5843-9E58-E92A7D0DCA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07871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A229A0-277F-994F-B3C3-2338FEEB791F}" type="datetimeFigureOut">
              <a:rPr lang="en-GB" smtClean="0"/>
              <a:t>22/05/2025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8524E2-0844-0A49-97ED-5CC9D13B1C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65596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22/05/25</a:t>
            </a:r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Preliminary design of FCCee collimators</a:t>
            </a: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22/05/25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Preliminary design of FCCee collimators</a:t>
            </a:r>
            <a:endParaRPr lang="en-US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22/05/25</a:t>
            </a:r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Preliminary design of FCCee collimators</a:t>
            </a:r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22/05/25</a:t>
            </a:r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Preliminary design of FCCee collimators</a:t>
            </a:r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22/05/25</a:t>
            </a:r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Preliminary design of FCCee collimators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22/05/25</a:t>
            </a:r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Preliminary design of FCCee collimators</a:t>
            </a:r>
            <a:endParaRPr lang="en-US"/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22/05/25</a:t>
            </a:r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Preliminary design of FCCee collimators</a:t>
            </a:r>
            <a:endParaRPr lang="en-US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22/05/25</a:t>
            </a:r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Preliminary design of FCCee collimators</a:t>
            </a: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22/05/25</a:t>
            </a:r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Preliminary design of FCCee collimators</a:t>
            </a:r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4D1F57-D078-4287-879F-32AEFAF862F2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76451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6478873" y="879706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9C586C67-E5AB-2148-8000-3D5AD34047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biLevel thresh="2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6177" y="216024"/>
            <a:ext cx="2996952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56230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11E1E569-6D41-9CEF-A3F3-3354E1FCE385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2471285" y="6408000"/>
            <a:ext cx="2144781" cy="365125"/>
          </a:xfrm>
        </p:spPr>
        <p:txBody>
          <a:bodyPr/>
          <a:lstStyle/>
          <a:p>
            <a:pPr>
              <a:defRPr/>
            </a:pPr>
            <a:r>
              <a:rPr lang="en-GB"/>
              <a:t>22/05/25</a:t>
            </a:r>
            <a:endParaRPr lang="en-US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0E3FC42B-2DFF-125F-F278-4959A1C57D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5409282" y="6408000"/>
            <a:ext cx="5422201" cy="365125"/>
          </a:xfrm>
        </p:spPr>
        <p:txBody>
          <a:bodyPr/>
          <a:lstStyle/>
          <a:p>
            <a:pPr>
              <a:defRPr/>
            </a:pPr>
            <a:r>
              <a:rPr lang="en-GB"/>
              <a:t>Preliminary design of FCCee collimators</a:t>
            </a:r>
            <a:endParaRPr lang="en-US"/>
          </a:p>
        </p:txBody>
      </p:sp>
      <p:sp>
        <p:nvSpPr>
          <p:cNvPr id="9" name="Slide Number Placeholder 12">
            <a:extLst>
              <a:ext uri="{FF2B5EF4-FFF2-40B4-BE49-F238E27FC236}">
                <a16:creationId xmlns:a16="http://schemas.microsoft.com/office/drawing/2014/main" id="{00A23907-CA6C-6275-85AF-206FCC973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0">
              <a:defRPr/>
            </a:pPr>
            <a:endParaRPr lang="en-US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22/05/25</a:t>
            </a:r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Preliminary design of FCCee collimators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22/05/25</a:t>
            </a:r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Preliminary design of FCCee collimators</a:t>
            </a:r>
            <a:endParaRPr lang="en-US"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22/05/25</a:t>
            </a:r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Preliminary design of FCCee collimators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22/05/25</a:t>
            </a:r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Preliminary design of FCCee collimators</a:t>
            </a:r>
            <a:endParaRPr lang="en-US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22/05/25</a:t>
            </a:r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Preliminary design of FCCee collimators</a:t>
            </a:r>
            <a:endParaRPr lang="en-US"/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21"/>
          <a:stretch>
            <a:fillRect/>
          </a:stretch>
        </p:blipFill>
        <p:spPr>
          <a:xfrm>
            <a:off x="0" y="63246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2471285" y="6408000"/>
            <a:ext cx="2144781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6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GB"/>
              <a:t>22/05/25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5409282" y="6408000"/>
            <a:ext cx="54222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GB"/>
              <a:t>Preliminary design of FCCee collimators</a:t>
            </a:r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0106F47-07C6-2C3C-585D-F8CC99E256FE}"/>
              </a:ext>
            </a:extLst>
          </p:cNvPr>
          <p:cNvPicPr>
            <a:picLocks noChangeAspect="1"/>
          </p:cNvPicPr>
          <p:nvPr userDrawn="1"/>
        </p:nvPicPr>
        <p:blipFill>
          <a:blip r:embed="rId22"/>
          <a:stretch>
            <a:fillRect/>
          </a:stretch>
        </p:blipFill>
        <p:spPr>
          <a:xfrm>
            <a:off x="407988" y="6356406"/>
            <a:ext cx="1862246" cy="46831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6401989-72B1-905F-3428-20BBC7FE9FB4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173871" y="6340546"/>
            <a:ext cx="2229837" cy="49313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0" r:id="rId3"/>
    <p:sldLayoutId id="2147483652" r:id="rId4"/>
    <p:sldLayoutId id="2147483653" r:id="rId5"/>
    <p:sldLayoutId id="2147483654" r:id="rId6"/>
    <p:sldLayoutId id="2147483680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4" r:id="rId15"/>
    <p:sldLayoutId id="2147483666" r:id="rId16"/>
    <p:sldLayoutId id="2147483668" r:id="rId17"/>
    <p:sldLayoutId id="2147483669" r:id="rId18"/>
    <p:sldLayoutId id="2147483681" r:id="rId1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8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4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5C6242-5F62-6EC8-BAFC-50DAA653DD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079531"/>
            <a:ext cx="11376025" cy="1338090"/>
          </a:xfrm>
        </p:spPr>
        <p:txBody>
          <a:bodyPr>
            <a:normAutofit fontScale="90000"/>
          </a:bodyPr>
          <a:lstStyle/>
          <a:p>
            <a:r>
              <a:rPr lang="en-US"/>
              <a:t>Preliminary design of FCCee collimators</a:t>
            </a:r>
            <a:r>
              <a:rPr lang="en-GB" sz="4400"/>
              <a:t> </a:t>
            </a:r>
            <a:endParaRPr lang="en-GB" sz="44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ACCC7FB-5A3F-8DE6-B549-99159AB616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7" y="4536375"/>
            <a:ext cx="11376026" cy="1921618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GB" sz="3200" u="sng"/>
              <a:t>A. Perillo-Marcone,</a:t>
            </a:r>
            <a:r>
              <a:rPr lang="en-GB" sz="3200"/>
              <a:t> R. Cowan, R. Seidenbinder, M. Calviani, A. Lechner, S. Marin, G. Broggi, R. Bruce, S. Redaelli</a:t>
            </a:r>
            <a:endParaRPr lang="en-GB" sz="3200" u="sng"/>
          </a:p>
          <a:p>
            <a:pPr>
              <a:lnSpc>
                <a:spcPct val="110000"/>
              </a:lnSpc>
            </a:pPr>
            <a:r>
              <a:rPr lang="en-GB" sz="3200"/>
              <a:t>FCC week 2025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30AF853-4CA5-FD60-0A29-713001422F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67257" y="5294663"/>
            <a:ext cx="1006434" cy="1002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6116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D7C2A9A-AF71-5933-D892-198471B71B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312336"/>
            <a:ext cx="6047404" cy="4608512"/>
          </a:xfrm>
        </p:spPr>
        <p:txBody>
          <a:bodyPr/>
          <a:lstStyle/>
          <a:p>
            <a:r>
              <a:rPr lang="en-GB" dirty="0"/>
              <a:t>Main features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b="0" dirty="0"/>
              <a:t>Long jaws (~1m active length)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b="0" dirty="0"/>
              <a:t>High geometrical/positioning precision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b="0" dirty="0"/>
              <a:t>Fully sealed (welded) UHV tank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b="0" dirty="0"/>
              <a:t>Not openable (not repairable)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b="0" dirty="0">
                <a:solidFill>
                  <a:srgbClr val="C00000"/>
                </a:solidFill>
              </a:rPr>
              <a:t>Geometry not adapted to </a:t>
            </a:r>
            <a:r>
              <a:rPr lang="en-GB" sz="2400" b="0" dirty="0" err="1">
                <a:solidFill>
                  <a:srgbClr val="C00000"/>
                </a:solidFill>
              </a:rPr>
              <a:t>FCCee</a:t>
            </a:r>
            <a:endParaRPr lang="en-GB" sz="2400" b="0" dirty="0">
              <a:solidFill>
                <a:srgbClr val="C0000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400" b="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585E989-9925-1F0D-D087-0A0841AF92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LHC Collimator Design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376164-722A-64E9-CBE8-498FB6FD09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22/05/25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7FC2DD-5FB8-2C5B-6886-2784C105F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Preliminary design of FCCee collimators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B7B13D-44A2-AB45-B446-045980BE16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10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B6C8F21-7F56-35AD-8585-0C5EB26C45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58419" y="1160860"/>
            <a:ext cx="5233911" cy="5137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9910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40C5C9-FF34-19FF-556E-23FB9DB46C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A083427-BCC9-54DE-1269-019B76FA17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9781" y="270713"/>
            <a:ext cx="11376025" cy="582843"/>
          </a:xfrm>
        </p:spPr>
        <p:txBody>
          <a:bodyPr/>
          <a:lstStyle/>
          <a:p>
            <a:r>
              <a:rPr lang="en-US"/>
              <a:t>Initial Design – section view with beam pipes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7114FE-3DF2-2ED2-4C36-D68CED23D6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22/05/25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093220-C2CD-DBAA-A51B-E0A306E29C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Preliminary design of FCCee collimators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68A272-9B73-C1B8-E167-0B4BF3E53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11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141268D-9FF1-0B61-2CCF-B46D9C0BAAD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108" r="4748"/>
          <a:stretch>
            <a:fillRect/>
          </a:stretch>
        </p:blipFill>
        <p:spPr>
          <a:xfrm>
            <a:off x="3455891" y="956436"/>
            <a:ext cx="8458201" cy="507448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FEC06E2-0287-BC01-6194-2533D7C9777B}"/>
              </a:ext>
            </a:extLst>
          </p:cNvPr>
          <p:cNvSpPr txBox="1"/>
          <p:nvPr/>
        </p:nvSpPr>
        <p:spPr bwMode="auto">
          <a:xfrm>
            <a:off x="103592" y="1313495"/>
            <a:ext cx="3150596" cy="369331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dirty="0"/>
              <a:t>Axial bellows limited by space available between beams</a:t>
            </a:r>
          </a:p>
          <a:p>
            <a:r>
              <a:rPr lang="en-US" dirty="0"/>
              <a:t>(</a:t>
            </a:r>
            <a:r>
              <a:rPr lang="en-US" b="1" dirty="0">
                <a:solidFill>
                  <a:srgbClr val="C00000"/>
                </a:solidFill>
              </a:rPr>
              <a:t>stroke length critical</a:t>
            </a:r>
            <a:r>
              <a:rPr lang="en-US" dirty="0"/>
              <a:t>)</a:t>
            </a:r>
          </a:p>
          <a:p>
            <a:endParaRPr lang="en-US" dirty="0"/>
          </a:p>
          <a:p>
            <a:r>
              <a:rPr lang="en-US" dirty="0"/>
              <a:t>Absorber block covers only a small portion of beam pipe</a:t>
            </a:r>
          </a:p>
          <a:p>
            <a:endParaRPr lang="en-US" dirty="0"/>
          </a:p>
          <a:p>
            <a:r>
              <a:rPr lang="en-US" dirty="0"/>
              <a:t>Impedance transition “unfinished”</a:t>
            </a:r>
          </a:p>
          <a:p>
            <a:endParaRPr lang="en-US" dirty="0"/>
          </a:p>
          <a:p>
            <a:r>
              <a:rPr lang="en-US" dirty="0"/>
              <a:t>Access available for replacement of blocks</a:t>
            </a:r>
          </a:p>
        </p:txBody>
      </p:sp>
    </p:spTree>
    <p:extLst>
      <p:ext uri="{BB962C8B-B14F-4D97-AF65-F5344CB8AC3E}">
        <p14:creationId xmlns:p14="http://schemas.microsoft.com/office/powerpoint/2010/main" val="1955702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E2F5E8D-B3DB-C8BB-4EDE-34384FD60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Lessons learnt from other collimators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71321B6-A936-FEE1-7821-65C925DA54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7365" y="1183802"/>
            <a:ext cx="5952764" cy="5142308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en-US" u="sng" dirty="0"/>
              <a:t>From LHC: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US" sz="2000" b="0" dirty="0"/>
          </a:p>
          <a:p>
            <a:pPr marL="457200" indent="-4572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b="0" dirty="0"/>
              <a:t>Bellows lessons: </a:t>
            </a:r>
          </a:p>
          <a:p>
            <a:pPr marL="781050" lvl="1" indent="-4572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b="0" dirty="0"/>
              <a:t>Only standard </a:t>
            </a:r>
            <a:r>
              <a:rPr lang="en-US" sz="2000" b="1" dirty="0"/>
              <a:t>axial motion</a:t>
            </a:r>
          </a:p>
          <a:p>
            <a:pPr marL="781050" lvl="1" indent="-4572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b="1" dirty="0"/>
              <a:t>Not welded </a:t>
            </a:r>
            <a:r>
              <a:rPr lang="en-US" sz="2000" b="0" dirty="0"/>
              <a:t>to the tank</a:t>
            </a:r>
          </a:p>
          <a:p>
            <a:pPr marL="323850" lvl="1" indent="0">
              <a:spcBef>
                <a:spcPts val="0"/>
              </a:spcBef>
              <a:spcAft>
                <a:spcPts val="0"/>
              </a:spcAft>
              <a:buNone/>
            </a:pPr>
            <a:endParaRPr lang="en-US" sz="2400" b="0" dirty="0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u="sng" dirty="0"/>
              <a:t>From </a:t>
            </a:r>
            <a:r>
              <a:rPr lang="en-US" u="sng" dirty="0" err="1"/>
              <a:t>SuperKEKB</a:t>
            </a:r>
            <a:r>
              <a:rPr lang="en-US" u="sng" dirty="0"/>
              <a:t>: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US" sz="2000" b="0" dirty="0"/>
          </a:p>
          <a:p>
            <a:pPr marL="457200" indent="-4572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b="0" dirty="0"/>
              <a:t>Risk of beam damage on active material</a:t>
            </a:r>
          </a:p>
          <a:p>
            <a:pPr marL="781200" lvl="1" indent="-4572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b="1" dirty="0"/>
              <a:t>Replaceable active block </a:t>
            </a:r>
            <a:r>
              <a:rPr lang="en-US" sz="2000" dirty="0"/>
              <a:t>(</a:t>
            </a:r>
            <a:r>
              <a:rPr lang="en-US" sz="2000" b="0" dirty="0"/>
              <a:t>or whole </a:t>
            </a:r>
            <a:r>
              <a:rPr lang="en-US" sz="2000" dirty="0"/>
              <a:t>jaw) </a:t>
            </a:r>
          </a:p>
          <a:p>
            <a:pPr lvl="1" indent="0"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/>
          </a:p>
          <a:p>
            <a:pPr lvl="1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/>
              <a:t>Also considering:</a:t>
            </a:r>
          </a:p>
          <a:p>
            <a:pPr marL="781200" lvl="1" indent="-4572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Transversal jaw shift for fresh collimation surface</a:t>
            </a:r>
          </a:p>
          <a:p>
            <a:pPr marL="781200" lvl="1" indent="-4572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Hot spares if necessary</a:t>
            </a:r>
            <a:endParaRPr lang="en-US" sz="3200" b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EBEB31-D00B-D676-0306-7257627DB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22/05/25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461A93-3E2A-A945-BB98-864543AD8E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Preliminary design of FCCee collimators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6103D5-5AD6-3DE2-EAC0-8C430977FA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12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5D700A7-FB9D-A69C-187B-96DD1C7AD0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6953" y="1184179"/>
            <a:ext cx="5655385" cy="4691301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D35B57A-19FF-1A70-DD7E-F46CCFF9D823}"/>
              </a:ext>
            </a:extLst>
          </p:cNvPr>
          <p:cNvCxnSpPr>
            <a:cxnSpLocks/>
          </p:cNvCxnSpPr>
          <p:nvPr/>
        </p:nvCxnSpPr>
        <p:spPr>
          <a:xfrm>
            <a:off x="4425162" y="2460812"/>
            <a:ext cx="3170365" cy="262365"/>
          </a:xfrm>
          <a:prstGeom prst="straightConnector1">
            <a:avLst/>
          </a:prstGeom>
          <a:ln w="25400">
            <a:solidFill>
              <a:srgbClr val="000000"/>
            </a:solidFill>
            <a:tailEnd type="triangle"/>
          </a:ln>
          <a:effectLst>
            <a:glow rad="63500">
              <a:schemeClr val="bg1"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3BBC175-99E9-A384-95E3-53CC3754220D}"/>
              </a:ext>
            </a:extLst>
          </p:cNvPr>
          <p:cNvCxnSpPr>
            <a:cxnSpLocks/>
          </p:cNvCxnSpPr>
          <p:nvPr/>
        </p:nvCxnSpPr>
        <p:spPr>
          <a:xfrm flipV="1">
            <a:off x="5793425" y="3150342"/>
            <a:ext cx="3170365" cy="680794"/>
          </a:xfrm>
          <a:prstGeom prst="straightConnector1">
            <a:avLst/>
          </a:prstGeom>
          <a:ln w="25400">
            <a:solidFill>
              <a:srgbClr val="000000"/>
            </a:solidFill>
            <a:tailEnd type="triangle"/>
          </a:ln>
          <a:effectLst>
            <a:glow rad="63500">
              <a:schemeClr val="bg1"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944F0A0-9F33-A414-D2B7-69C81D86EA5D}"/>
              </a:ext>
            </a:extLst>
          </p:cNvPr>
          <p:cNvCxnSpPr>
            <a:cxnSpLocks/>
          </p:cNvCxnSpPr>
          <p:nvPr/>
        </p:nvCxnSpPr>
        <p:spPr>
          <a:xfrm flipV="1">
            <a:off x="8363089" y="3624228"/>
            <a:ext cx="527282" cy="2332550"/>
          </a:xfrm>
          <a:prstGeom prst="straightConnector1">
            <a:avLst/>
          </a:prstGeom>
          <a:ln w="25400">
            <a:solidFill>
              <a:srgbClr val="000000"/>
            </a:solidFill>
            <a:tailEnd type="triangle"/>
          </a:ln>
          <a:effectLst>
            <a:glow rad="63500">
              <a:schemeClr val="bg1"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D11F4D1C-2AD3-41FF-55BB-54CFCB56AD35}"/>
              </a:ext>
            </a:extLst>
          </p:cNvPr>
          <p:cNvSpPr txBox="1"/>
          <p:nvPr/>
        </p:nvSpPr>
        <p:spPr bwMode="auto">
          <a:xfrm>
            <a:off x="7756219" y="5956778"/>
            <a:ext cx="1508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rgbClr val="000000"/>
                </a:solidFill>
              </a:rPr>
              <a:t>BPM x4</a:t>
            </a:r>
            <a:endParaRPr lang="en-GB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9740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B037D16-C475-6B52-C422-7CBDB672C9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Proposed Strategy and Timeline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2DC1A675-ED37-345D-7F06-4AF2485B1B7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67165530"/>
              </p:ext>
            </p:extLst>
          </p:nvPr>
        </p:nvGraphicFramePr>
        <p:xfrm>
          <a:off x="230451" y="991372"/>
          <a:ext cx="11376024" cy="4348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14681">
                  <a:extLst>
                    <a:ext uri="{9D8B030D-6E8A-4147-A177-3AD203B41FA5}">
                      <a16:colId xmlns:a16="http://schemas.microsoft.com/office/drawing/2014/main" val="2624568195"/>
                    </a:ext>
                  </a:extLst>
                </a:gridCol>
                <a:gridCol w="4904509">
                  <a:extLst>
                    <a:ext uri="{9D8B030D-6E8A-4147-A177-3AD203B41FA5}">
                      <a16:colId xmlns:a16="http://schemas.microsoft.com/office/drawing/2014/main" val="2148310404"/>
                    </a:ext>
                  </a:extLst>
                </a:gridCol>
                <a:gridCol w="1856834">
                  <a:extLst>
                    <a:ext uri="{9D8B030D-6E8A-4147-A177-3AD203B41FA5}">
                      <a16:colId xmlns:a16="http://schemas.microsoft.com/office/drawing/2014/main" val="240989728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Deliverable </a:t>
                      </a:r>
                      <a:r>
                        <a:rPr lang="en-GB" baseline="30000"/>
                        <a:t>(1)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Specific tasks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Proposed completion</a:t>
                      </a:r>
                      <a:r>
                        <a:rPr lang="en-GB" baseline="30000"/>
                        <a:t>(2,3)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11862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/>
                        <a:t>Functional requirements for collimators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/>
                        <a:t>tracking studies, impedance constraints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/>
                        <a:t>2027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280881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/>
                        <a:t>Comparison of absorbing materials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/>
                        <a:t>Energy deposition studies (FLUKA), thermo-mechanical analyses and system engineering as well as lifecycle considerations. </a:t>
                      </a:r>
                      <a:r>
                        <a:rPr lang="en-GB" sz="1600" b="1"/>
                        <a:t>Need inputs from various groups on tracking and impedance</a:t>
                      </a:r>
                      <a:r>
                        <a:rPr lang="en-GB" sz="1600"/>
                        <a:t>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/>
                        <a:t>2027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06923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/>
                        <a:t>Preliminary design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/>
                        <a:t>3D Models, Materials, Manufacturing techniques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/>
                        <a:t>2028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177038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/>
                        <a:t>R&amp;D, prototyping activities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/>
                        <a:t>Rectangular flanges,  joining dissimilar materials,  material characterisation/test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/>
                        <a:t>2032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915337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/>
                        <a:t>Full design (first version)</a:t>
                      </a:r>
                    </a:p>
                    <a:p>
                      <a:r>
                        <a:rPr lang="en-GB" sz="1600"/>
                        <a:t>System design (supports, alignment, handling)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/>
                        <a:t>Functional studies (protection, impedance),  thermo-mechanical calculations, system engineering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/>
                        <a:t>2034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586237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Full system prototype – Mock-up test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/>
                        <a:t>Collimator,  supports,  handling equipment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/>
                        <a:t>2036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793944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/>
                        <a:t>Final design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2038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52874025"/>
                  </a:ext>
                </a:extLst>
              </a:tr>
            </a:tbl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323C62-203B-4079-91B0-BF4CE1A6EC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22/05/25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8F666B-7B30-B404-13C7-FAC160692E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Preliminary design of FCCee collimators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59D476-804D-F09D-B8A0-BB4A218FC8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13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9CA96C5-E2E1-6CDD-AE48-9D4505CD63EC}"/>
              </a:ext>
            </a:extLst>
          </p:cNvPr>
          <p:cNvSpPr txBox="1"/>
          <p:nvPr/>
        </p:nvSpPr>
        <p:spPr bwMode="auto">
          <a:xfrm>
            <a:off x="218576" y="5360351"/>
            <a:ext cx="911018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arenR"/>
            </a:pPr>
            <a:r>
              <a:rPr lang="en-GB" b="1" dirty="0">
                <a:solidFill>
                  <a:srgbClr val="008F00"/>
                </a:solidFill>
              </a:rPr>
              <a:t>Deliverables are not sequential. They run in parallel – they are interdependent.</a:t>
            </a:r>
          </a:p>
          <a:p>
            <a:pPr marL="342900" indent="-342900">
              <a:buFont typeface="+mj-lt"/>
              <a:buAutoNum type="arabicParenR"/>
            </a:pPr>
            <a:r>
              <a:rPr lang="en-GB" b="1" dirty="0">
                <a:solidFill>
                  <a:srgbClr val="008F00"/>
                </a:solidFill>
              </a:rPr>
              <a:t>Dates are only tentative proposals. To be discussed with stakeholders. </a:t>
            </a:r>
          </a:p>
          <a:p>
            <a:pPr marL="342900" indent="-342900">
              <a:buFont typeface="+mj-lt"/>
              <a:buAutoNum type="arabicParenR"/>
            </a:pPr>
            <a:r>
              <a:rPr lang="en-GB" b="1" dirty="0">
                <a:solidFill>
                  <a:srgbClr val="008F00"/>
                </a:solidFill>
              </a:rPr>
              <a:t>Each task to start as soon as there is enough information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D71E94F-FDC6-210E-DD00-34172C28DE3A}"/>
              </a:ext>
            </a:extLst>
          </p:cNvPr>
          <p:cNvSpPr txBox="1"/>
          <p:nvPr/>
        </p:nvSpPr>
        <p:spPr bwMode="auto">
          <a:xfrm>
            <a:off x="775196" y="2288449"/>
            <a:ext cx="10641608" cy="2308324"/>
          </a:xfrm>
          <a:prstGeom prst="rect">
            <a:avLst/>
          </a:prstGeom>
          <a:solidFill>
            <a:schemeClr val="bg1"/>
          </a:solidFill>
          <a:ln w="635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GB" sz="3600" b="1" dirty="0">
              <a:solidFill>
                <a:srgbClr val="FF0000"/>
              </a:solidFill>
            </a:endParaRPr>
          </a:p>
          <a:p>
            <a:pPr algn="ctr"/>
            <a:r>
              <a:rPr lang="en-GB" sz="3600" b="1" dirty="0">
                <a:solidFill>
                  <a:srgbClr val="FF0000"/>
                </a:solidFill>
              </a:rPr>
              <a:t>DESIGN ENTIRELY BASED ON </a:t>
            </a:r>
          </a:p>
          <a:p>
            <a:pPr algn="ctr"/>
            <a:r>
              <a:rPr lang="en-GB" sz="3600" b="1" dirty="0">
                <a:solidFill>
                  <a:srgbClr val="FF0000"/>
                </a:solidFill>
              </a:rPr>
              <a:t>FUNCTIONAL REQUIREMENTS</a:t>
            </a:r>
          </a:p>
          <a:p>
            <a:pPr algn="ctr"/>
            <a:endParaRPr lang="en-GB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8934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A3E42BE-371E-8232-3C75-FB5F547FA4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/>
              <a:t>Different collimator designs could be envisaged depending on function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/>
              <a:t>Competing functional requirements </a:t>
            </a:r>
            <a:r>
              <a:rPr lang="en-GB" sz="2600" b="0" dirty="0"/>
              <a:t>→ </a:t>
            </a:r>
            <a:r>
              <a:rPr lang="en-GB" sz="2600" dirty="0"/>
              <a:t>best compromise to be found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/>
              <a:t>A specific design for </a:t>
            </a:r>
            <a:r>
              <a:rPr lang="en-GB" sz="2600" dirty="0" err="1"/>
              <a:t>FCCee</a:t>
            </a:r>
            <a:r>
              <a:rPr lang="en-GB" sz="2600" dirty="0"/>
              <a:t> needed to best meet specifications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/>
              <a:t>Several studies to be performed (energy deposition, thermo-mechanics, system engineering)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/>
              <a:t>Prototyping and testing required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/>
              <a:t>R&amp;D necessary (materials and manufacturing techniques)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6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9DF119-A955-2688-1A25-82F1F79EAE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Conclusions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2302DA-6472-73B6-8204-186AA813C6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22/05/25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252FE5-9A36-639C-5683-1A9B886512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Preliminary design of FCCee collimators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CFF96E-7360-043E-9D32-526A36A290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16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4522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E3A9F83-85F5-8250-FCED-00ED183C53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E5CB664-87EC-D527-7B77-37EB9644D2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/>
              <a:t>BACK-UP SLIDES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56E98E-F7B9-329D-6624-0184A1B962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22/05/25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076B89-5B7E-768D-A961-931D360BD6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Preliminary design of FCCee collimators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3374EA-6ED5-44E1-3EF7-00DB5648D0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870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A graph with numbers and symbols&#10;&#10;AI-generated content may be incorrect.">
            <a:extLst>
              <a:ext uri="{FF2B5EF4-FFF2-40B4-BE49-F238E27FC236}">
                <a16:creationId xmlns:a16="http://schemas.microsoft.com/office/drawing/2014/main" id="{50FA6BAD-517E-A2AE-2D83-3AFA0C6AEF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63939" y="399584"/>
            <a:ext cx="5319046" cy="3082039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EC834A26-847D-745D-3D88-E9D18C0695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General Considerations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D78790-17BD-C0BC-1433-4679413300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  <p:sp>
        <p:nvSpPr>
          <p:cNvPr id="7" name="Date Placeholder 4">
            <a:extLst>
              <a:ext uri="{FF2B5EF4-FFF2-40B4-BE49-F238E27FC236}">
                <a16:creationId xmlns:a16="http://schemas.microsoft.com/office/drawing/2014/main" id="{3CE19391-0BF3-7C83-5C5F-C20182D9068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71285" y="6408000"/>
            <a:ext cx="2144781" cy="365125"/>
          </a:xfrm>
        </p:spPr>
        <p:txBody>
          <a:bodyPr/>
          <a:lstStyle/>
          <a:p>
            <a:pPr>
              <a:defRPr/>
            </a:pPr>
            <a:r>
              <a:rPr lang="en-GB"/>
              <a:t>22/05/25</a:t>
            </a:r>
            <a:endParaRPr lang="en-US"/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9DC5A537-7DEF-4B57-A3A3-7844D59839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9282" y="6408000"/>
            <a:ext cx="5422201" cy="365125"/>
          </a:xfrm>
        </p:spPr>
        <p:txBody>
          <a:bodyPr/>
          <a:lstStyle/>
          <a:p>
            <a:pPr>
              <a:defRPr/>
            </a:pPr>
            <a:r>
              <a:rPr lang="en-GB"/>
              <a:t>Preliminary design of FCCee collimators</a:t>
            </a:r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C281B98-A193-2B10-964C-3874F0A56CDC}"/>
              </a:ext>
            </a:extLst>
          </p:cNvPr>
          <p:cNvSpPr txBox="1"/>
          <p:nvPr/>
        </p:nvSpPr>
        <p:spPr bwMode="auto">
          <a:xfrm>
            <a:off x="7221071" y="4183355"/>
            <a:ext cx="4761132" cy="1200329"/>
          </a:xfrm>
          <a:prstGeom prst="rect">
            <a:avLst/>
          </a:prstGeom>
          <a:noFill/>
          <a:ln w="63500">
            <a:solidFill>
              <a:srgbClr val="008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b="1">
                <a:solidFill>
                  <a:srgbClr val="008F00"/>
                </a:solidFill>
              </a:rPr>
              <a:t>See G. Broggi’s presentation on Tuesday 20/05 for details on collimation studies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6D41DE8-E5B4-B667-F51D-DBF4D95FE660}"/>
              </a:ext>
            </a:extLst>
          </p:cNvPr>
          <p:cNvSpPr txBox="1"/>
          <p:nvPr/>
        </p:nvSpPr>
        <p:spPr>
          <a:xfrm>
            <a:off x="47666" y="1068658"/>
            <a:ext cx="7330723" cy="483209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Arial,Sans-Serif"/>
              <a:buChar char="•"/>
            </a:pPr>
            <a:r>
              <a:rPr lang="en-US" sz="2000" b="1">
                <a:cs typeface="Arial"/>
              </a:rPr>
              <a:t>FCC-ee is the FCC first stage </a:t>
            </a:r>
            <a:r>
              <a:rPr lang="en-US" sz="2000" b="1" err="1">
                <a:cs typeface="Arial"/>
              </a:rPr>
              <a:t>e</a:t>
            </a:r>
            <a:r>
              <a:rPr lang="en-US" sz="1300" b="1" baseline="30000" err="1">
                <a:cs typeface="Arial"/>
              </a:rPr>
              <a:t>+</a:t>
            </a:r>
            <a:r>
              <a:rPr lang="en-US" sz="2000" b="1" err="1">
                <a:cs typeface="Arial"/>
              </a:rPr>
              <a:t>e</a:t>
            </a:r>
            <a:r>
              <a:rPr lang="en-US" sz="1300" b="1" baseline="30000">
                <a:cs typeface="Arial"/>
              </a:rPr>
              <a:t>-</a:t>
            </a:r>
            <a:r>
              <a:rPr lang="en-US" sz="2000" b="1">
                <a:cs typeface="Arial"/>
              </a:rPr>
              <a:t> collider</a:t>
            </a:r>
            <a:endParaRPr lang="en-US" sz="2000">
              <a:cs typeface="Arial"/>
            </a:endParaRPr>
          </a:p>
          <a:p>
            <a:pPr marL="800100" lvl="1" indent="-342900">
              <a:buFont typeface="Wingdings,Sans-Serif"/>
              <a:buChar char="Ø"/>
            </a:pPr>
            <a:r>
              <a:rPr lang="en-US">
                <a:cs typeface="Arial"/>
              </a:rPr>
              <a:t>90.7 km circumference, tunnel compatible with FCC-</a:t>
            </a:r>
            <a:r>
              <a:rPr lang="en-US" err="1">
                <a:cs typeface="Arial"/>
              </a:rPr>
              <a:t>hh</a:t>
            </a:r>
            <a:endParaRPr lang="en-US">
              <a:cs typeface="Arial"/>
            </a:endParaRPr>
          </a:p>
          <a:p>
            <a:pPr marL="800100" lvl="1" indent="-342900">
              <a:buFont typeface="Wingdings,Sans-Serif"/>
              <a:buChar char="Ø"/>
            </a:pPr>
            <a:r>
              <a:rPr lang="en-US">
                <a:cs typeface="Arial"/>
              </a:rPr>
              <a:t>4 beam operation modes: </a:t>
            </a:r>
            <a:r>
              <a:rPr lang="en-US" b="1" i="1">
                <a:solidFill>
                  <a:srgbClr val="0033A0"/>
                </a:solidFill>
                <a:cs typeface="Arial"/>
              </a:rPr>
              <a:t>Z</a:t>
            </a:r>
            <a:r>
              <a:rPr lang="en-US">
                <a:cs typeface="Arial"/>
              </a:rPr>
              <a:t> (45.6 GeV), </a:t>
            </a:r>
            <a:r>
              <a:rPr lang="en-US" b="1" i="1">
                <a:solidFill>
                  <a:srgbClr val="0033A0"/>
                </a:solidFill>
                <a:cs typeface="Arial"/>
              </a:rPr>
              <a:t>W</a:t>
            </a:r>
            <a:r>
              <a:rPr lang="en-US">
                <a:cs typeface="Arial"/>
              </a:rPr>
              <a:t> (80 GeV), </a:t>
            </a:r>
            <a:r>
              <a:rPr lang="en-US">
                <a:solidFill>
                  <a:srgbClr val="000000"/>
                </a:solidFill>
                <a:cs typeface="Arial"/>
              </a:rPr>
              <a:t>            </a:t>
            </a:r>
            <a:r>
              <a:rPr lang="en-US" b="1" i="1">
                <a:solidFill>
                  <a:srgbClr val="0033A0"/>
                </a:solidFill>
                <a:cs typeface="Arial"/>
              </a:rPr>
              <a:t>H</a:t>
            </a:r>
            <a:r>
              <a:rPr lang="en-US">
                <a:cs typeface="Arial"/>
              </a:rPr>
              <a:t> (120 GeV), </a:t>
            </a:r>
            <a:r>
              <a:rPr lang="en-US" b="1" i="1">
                <a:solidFill>
                  <a:srgbClr val="0033A0"/>
                </a:solidFill>
                <a:cs typeface="Arial"/>
              </a:rPr>
              <a:t>ttbar</a:t>
            </a:r>
            <a:r>
              <a:rPr lang="en-US">
                <a:cs typeface="Arial"/>
              </a:rPr>
              <a:t> (182.5 GeV)</a:t>
            </a:r>
          </a:p>
          <a:p>
            <a:pPr marL="285750" indent="-285750">
              <a:buFont typeface="Arial"/>
              <a:buChar char="•"/>
            </a:pPr>
            <a:endParaRPr lang="en-US"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>
                <a:cs typeface="Arial"/>
              </a:rPr>
              <a:t>FCC-ee presents unique collimation challenges</a:t>
            </a:r>
            <a:endParaRPr lang="en-US"/>
          </a:p>
          <a:p>
            <a:pPr marL="742950" lvl="1" indent="-285750">
              <a:buFont typeface="Courier New"/>
              <a:buChar char="o"/>
            </a:pPr>
            <a:r>
              <a:rPr lang="en-US">
                <a:solidFill>
                  <a:srgbClr val="FF0000"/>
                </a:solidFill>
                <a:cs typeface="Arial"/>
              </a:rPr>
              <a:t>Unprecedented stored beam energy for a lepton collider</a:t>
            </a:r>
          </a:p>
          <a:p>
            <a:pPr marL="1200150" lvl="2" indent="-285750">
              <a:buFont typeface="Wingdings"/>
              <a:buChar char="§"/>
            </a:pPr>
            <a:r>
              <a:rPr lang="en-US" b="1">
                <a:solidFill>
                  <a:srgbClr val="FF0000"/>
                </a:solidFill>
                <a:cs typeface="Arial"/>
              </a:rPr>
              <a:t>17.5 MJ</a:t>
            </a:r>
            <a:r>
              <a:rPr lang="en-US">
                <a:cs typeface="Arial"/>
              </a:rPr>
              <a:t> in the </a:t>
            </a:r>
            <a:r>
              <a:rPr lang="en-US" b="1">
                <a:solidFill>
                  <a:srgbClr val="0033A0"/>
                </a:solidFill>
                <a:cs typeface="Arial"/>
              </a:rPr>
              <a:t>Z</a:t>
            </a:r>
            <a:r>
              <a:rPr lang="en-US">
                <a:cs typeface="Arial"/>
              </a:rPr>
              <a:t> operation mode</a:t>
            </a:r>
          </a:p>
          <a:p>
            <a:pPr marL="742950" lvl="1" indent="-285750">
              <a:buFont typeface="Courier New"/>
              <a:buChar char="o"/>
            </a:pPr>
            <a:r>
              <a:rPr lang="en-US">
                <a:cs typeface="Arial"/>
              </a:rPr>
              <a:t>Highly destructive beams: </a:t>
            </a:r>
            <a:r>
              <a:rPr lang="en-US" b="1">
                <a:cs typeface="Arial"/>
              </a:rPr>
              <a:t>collimation system indispensable</a:t>
            </a:r>
          </a:p>
          <a:p>
            <a:pPr marL="1200150" lvl="2" indent="-285750">
              <a:buFont typeface="Wingdings"/>
              <a:buChar char="§"/>
            </a:pPr>
            <a:r>
              <a:rPr lang="en-US">
                <a:solidFill>
                  <a:srgbClr val="FF0000"/>
                </a:solidFill>
                <a:cs typeface="Arial"/>
              </a:rPr>
              <a:t>Reduce background in the experiments</a:t>
            </a:r>
          </a:p>
          <a:p>
            <a:pPr marL="1200150" lvl="2" indent="-285750">
              <a:buFont typeface="Wingdings"/>
              <a:buChar char="§"/>
            </a:pPr>
            <a:r>
              <a:rPr lang="en-US">
                <a:solidFill>
                  <a:srgbClr val="FF0000"/>
                </a:solidFill>
                <a:cs typeface="Arial"/>
              </a:rPr>
              <a:t>Protect the machine from unavoidable beam losses</a:t>
            </a:r>
          </a:p>
          <a:p>
            <a:pPr marL="742950" lvl="1" indent="-285750">
              <a:buFont typeface="Courier New"/>
              <a:buChar char="o"/>
            </a:pPr>
            <a:endParaRPr lang="en-US"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b="1">
                <a:cs typeface="Arial"/>
              </a:rPr>
              <a:t>Collimation strategy for the FCC-ee</a:t>
            </a:r>
          </a:p>
          <a:p>
            <a:pPr marL="742950" lvl="1" indent="-285750">
              <a:buFont typeface="Courier New"/>
              <a:buChar char="o"/>
            </a:pPr>
            <a:r>
              <a:rPr lang="en-US">
                <a:solidFill>
                  <a:srgbClr val="0033A0"/>
                </a:solidFill>
                <a:cs typeface="Arial"/>
              </a:rPr>
              <a:t>Beam-halo (global) collimation</a:t>
            </a:r>
          </a:p>
          <a:p>
            <a:pPr marL="1200150" lvl="2" indent="-285750">
              <a:buFont typeface="Wingdings"/>
              <a:buChar char="§"/>
            </a:pPr>
            <a:r>
              <a:rPr lang="en-US">
                <a:cs typeface="Arial"/>
              </a:rPr>
              <a:t>+ local protection collimation</a:t>
            </a:r>
          </a:p>
          <a:p>
            <a:pPr marL="742950" lvl="1" indent="-285750">
              <a:buFont typeface="Courier New"/>
              <a:buChar char="o"/>
            </a:pPr>
            <a:r>
              <a:rPr lang="en-US">
                <a:solidFill>
                  <a:srgbClr val="0033A0"/>
                </a:solidFill>
                <a:cs typeface="Arial"/>
              </a:rPr>
              <a:t>Secondary particle shower absorbers</a:t>
            </a:r>
          </a:p>
          <a:p>
            <a:pPr marL="742950" lvl="1" indent="-285750">
              <a:buFont typeface="Courier New"/>
              <a:buChar char="o"/>
            </a:pPr>
            <a:r>
              <a:rPr lang="en-US">
                <a:solidFill>
                  <a:srgbClr val="0033A0"/>
                </a:solidFill>
                <a:cs typeface="Arial"/>
              </a:rPr>
              <a:t>Synchrotron radiation (SR) collimation</a:t>
            </a:r>
            <a:r>
              <a:rPr lang="en-US">
                <a:cs typeface="Arial"/>
              </a:rPr>
              <a:t> – upstream of the IPs</a:t>
            </a:r>
          </a:p>
        </p:txBody>
      </p:sp>
    </p:spTree>
    <p:extLst>
      <p:ext uri="{BB962C8B-B14F-4D97-AF65-F5344CB8AC3E}">
        <p14:creationId xmlns:p14="http://schemas.microsoft.com/office/powerpoint/2010/main" val="458750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3FFE8E5-FBE1-EBC9-F86B-CA8A1DFAED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0754" y="1185816"/>
            <a:ext cx="11355052" cy="5132823"/>
          </a:xfrm>
        </p:spPr>
        <p:txBody>
          <a:bodyPr vert="horz" lIns="0" tIns="0" rIns="0" bIns="0" rtlCol="0" anchor="t">
            <a:no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>
                <a:solidFill>
                  <a:srgbClr val="000000"/>
                </a:solidFill>
              </a:rPr>
              <a:t>Halo cleaning collimators</a:t>
            </a:r>
          </a:p>
          <a:p>
            <a:pPr marL="781050" lvl="1" indent="-457200">
              <a:buFont typeface="Arial" panose="020B0604020202020204" pitchFamily="34" charset="0"/>
              <a:buChar char="•"/>
            </a:pPr>
            <a:r>
              <a:rPr lang="en-GB" sz="2000">
                <a:solidFill>
                  <a:srgbClr val="000000"/>
                </a:solidFill>
              </a:rPr>
              <a:t>Primaries and Secondaries in PF straight section</a:t>
            </a:r>
          </a:p>
          <a:p>
            <a:pPr marL="781050" lvl="1" indent="-457200">
              <a:buFont typeface="Arial" panose="020B0604020202020204" pitchFamily="34" charset="0"/>
              <a:buChar char="•"/>
            </a:pPr>
            <a:r>
              <a:rPr lang="en-GB" sz="2000">
                <a:solidFill>
                  <a:srgbClr val="000000"/>
                </a:solidFill>
              </a:rPr>
              <a:t>C and Mo based.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>
                <a:solidFill>
                  <a:srgbClr val="000000"/>
                </a:solidFill>
              </a:rPr>
              <a:t>Shower absorbers</a:t>
            </a:r>
          </a:p>
          <a:p>
            <a:pPr marL="781050" lvl="1" indent="-457200">
              <a:buFont typeface="Arial" panose="020B0604020202020204" pitchFamily="34" charset="0"/>
              <a:buChar char="•"/>
            </a:pPr>
            <a:r>
              <a:rPr lang="en-GB" sz="2000">
                <a:solidFill>
                  <a:srgbClr val="000000"/>
                </a:solidFill>
              </a:rPr>
              <a:t>Only few units</a:t>
            </a:r>
          </a:p>
          <a:p>
            <a:pPr marL="781050" lvl="1" indent="-457200">
              <a:buFont typeface="Arial" panose="020B0604020202020204" pitchFamily="34" charset="0"/>
              <a:buChar char="•"/>
            </a:pPr>
            <a:r>
              <a:rPr lang="en-GB" sz="2000">
                <a:solidFill>
                  <a:srgbClr val="000000"/>
                </a:solidFill>
              </a:rPr>
              <a:t>Mo or W based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>
                <a:solidFill>
                  <a:srgbClr val="000000"/>
                </a:solidFill>
              </a:rPr>
              <a:t>SR collimators and masks</a:t>
            </a:r>
          </a:p>
          <a:p>
            <a:pPr marL="781050" lvl="1" indent="-457200">
              <a:buFont typeface="Arial,Sans-Serif" panose="020B0604020202020204" pitchFamily="34" charset="0"/>
              <a:buChar char="•"/>
            </a:pPr>
            <a:r>
              <a:rPr lang="en-GB" sz="2000">
                <a:solidFill>
                  <a:srgbClr val="000000"/>
                </a:solidFill>
              </a:rPr>
              <a:t>W based</a:t>
            </a:r>
            <a:endParaRPr lang="en-US" sz="2000">
              <a:solidFill>
                <a:srgbClr val="000000"/>
              </a:solidFill>
            </a:endParaRPr>
          </a:p>
          <a:p>
            <a:pPr marL="457200" indent="-457200">
              <a:buFont typeface="Arial,Sans-Serif" panose="020B0604020202020204" pitchFamily="34" charset="0"/>
              <a:buChar char="•"/>
            </a:pPr>
            <a:r>
              <a:rPr lang="en-GB" sz="3200">
                <a:solidFill>
                  <a:srgbClr val="000000"/>
                </a:solidFill>
              </a:rPr>
              <a:t>Tertiary collimators</a:t>
            </a:r>
            <a:endParaRPr lang="en-US" sz="3200" b="0">
              <a:solidFill>
                <a:srgbClr val="000000"/>
              </a:solidFill>
            </a:endParaRPr>
          </a:p>
          <a:p>
            <a:pPr marL="781050" lvl="1" indent="-457200">
              <a:buFont typeface="Arial,Sans-Serif" panose="020B0604020202020204" pitchFamily="34" charset="0"/>
              <a:buChar char="•"/>
            </a:pPr>
            <a:r>
              <a:rPr lang="en-GB" sz="2000">
                <a:solidFill>
                  <a:srgbClr val="000000"/>
                </a:solidFill>
              </a:rPr>
              <a:t>C based</a:t>
            </a:r>
            <a:endParaRPr lang="en-US" sz="2000">
              <a:solidFill>
                <a:srgbClr val="000000"/>
              </a:solidFill>
            </a:endParaRPr>
          </a:p>
          <a:p>
            <a:pPr marL="781050" lvl="1" indent="-457200">
              <a:buFont typeface="Arial" panose="020B0604020202020204" pitchFamily="34" charset="0"/>
              <a:buChar char="•"/>
            </a:pPr>
            <a:endParaRPr lang="en-GB" sz="2000">
              <a:solidFill>
                <a:srgbClr val="000000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7705C30-42DA-77EB-555B-FDD2E9A161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Devices considered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D01141-BA6C-87B2-E108-187D796EB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22/05/25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86134F-A830-F614-1151-740AE08D59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Preliminary design of FCCee collimators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6738B0-D86C-9BC4-5670-6E676B737B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  <p:pic>
        <p:nvPicPr>
          <p:cNvPr id="1026" name="Picture 2" descr="A diagram of a circular diagram&#10;&#10;AI-generated content may be incorrect.">
            <a:extLst>
              <a:ext uri="{FF2B5EF4-FFF2-40B4-BE49-F238E27FC236}">
                <a16:creationId xmlns:a16="http://schemas.microsoft.com/office/drawing/2014/main" id="{11A5A42B-CED3-931F-C2CF-DA5D9E9C76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7076" y="906464"/>
            <a:ext cx="2756230" cy="2489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A78811F7-AD1E-927A-9043-0CBC32B9F1D4}"/>
              </a:ext>
            </a:extLst>
          </p:cNvPr>
          <p:cNvCxnSpPr/>
          <p:nvPr/>
        </p:nvCxnSpPr>
        <p:spPr>
          <a:xfrm>
            <a:off x="6875813" y="1995055"/>
            <a:ext cx="1472540" cy="0"/>
          </a:xfrm>
          <a:prstGeom prst="straightConnector1">
            <a:avLst/>
          </a:prstGeom>
          <a:ln w="539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9252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84ECB4B-D5F7-6C7A-34CD-6605C3FA1A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124743"/>
            <a:ext cx="11376024" cy="5050425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UHV compatible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Low impedance (critical!)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sz="1600" dirty="0"/>
              <a:t>High conductivity absorbing materials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sz="1600" dirty="0"/>
              <a:t>Important consideration for jaw geometry/design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Movable jaws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sz="1600" dirty="0"/>
              <a:t>In-operation position and angular adjustment (BPM integrated in the jaws)	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Competing requirements 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US" sz="1600" dirty="0"/>
              <a:t>Short jaw length → Reduce impedance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US" sz="1600" dirty="0"/>
              <a:t>High electrical conductivity → Reduce impedance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US" sz="1600" dirty="0"/>
              <a:t>Low density (high radiation length) → Reduce energy density deposition in case of accidental beam impacts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US" sz="1600" dirty="0"/>
              <a:t>High enough density → Sufficient stopping capability for efficient halo cleaning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US" sz="1600" dirty="0"/>
              <a:t>Good thermal conductivity → Efficiently extract deposited heat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endParaRPr lang="en-GB" sz="16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E5FE0CD-DB94-E46D-7019-054F43895B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Hardware Requirements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F8D459-1FBE-B5CA-1450-93A756014A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22/05/25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FEF227-034F-EB5D-82B7-1F527168C8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Preliminary design of FCCee collimators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900587-8607-D015-DEF4-A8C7D0019B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857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961BFC1-1456-C9EF-F937-A3FE73B91B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018259"/>
            <a:ext cx="9051281" cy="5282423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en-GB" dirty="0"/>
              <a:t>Aperture and bellows movement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0" dirty="0"/>
              <a:t>Nominal Ø60mm pipe (no wings)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0" dirty="0"/>
              <a:t>What is the stay-clear aperture needed in each operation phase?</a:t>
            </a:r>
          </a:p>
          <a:p>
            <a:pPr marL="781050" lvl="1" indent="-457200">
              <a:buFont typeface="Wingdings" panose="020B0604020202020204" pitchFamily="34" charset="0"/>
              <a:buChar char="Ø"/>
            </a:pPr>
            <a:r>
              <a:rPr lang="en-GB" sz="2000" b="0" dirty="0"/>
              <a:t>Do we need to fully retract the jaws at any point? </a:t>
            </a:r>
          </a:p>
          <a:p>
            <a:pPr marL="781050" lvl="1" indent="-457200">
              <a:buFont typeface="Wingdings" panose="020B0604020202020204" pitchFamily="34" charset="0"/>
              <a:buChar char="Ø"/>
            </a:pPr>
            <a:r>
              <a:rPr lang="en-GB" sz="2000" dirty="0"/>
              <a:t>Currently we assume full aperture needed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0" dirty="0"/>
              <a:t>What are the required jaw motions for each operation scenario? </a:t>
            </a:r>
          </a:p>
          <a:p>
            <a:pPr marL="781050" lvl="1" indent="-457200">
              <a:buFont typeface="Wingdings" panose="020B0604020202020204" pitchFamily="34" charset="0"/>
              <a:buChar char="Ø"/>
            </a:pPr>
            <a:r>
              <a:rPr lang="en-GB" sz="2000" dirty="0"/>
              <a:t>e.g. beam-on? parking/beam-off? MD? testing? </a:t>
            </a:r>
          </a:p>
          <a:p>
            <a:pPr marL="781050" lvl="1" indent="-457200">
              <a:buFont typeface="Wingdings" panose="020B0604020202020204" pitchFamily="34" charset="0"/>
              <a:buChar char="Ø"/>
            </a:pPr>
            <a:r>
              <a:rPr lang="en-GB" sz="2000" dirty="0"/>
              <a:t>Far off but important for bellows design + fatigue considerations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5BFBE08-AA79-748C-177E-118595C52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Requirements for design optimisation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0CA259-2A70-42D2-090E-E2297B9144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22/05/25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4598FB-D1EB-C58B-ACF9-6BEC6055B7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Preliminary design of FCCee collimators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D85EDB-388C-A6D6-08A1-A3F3AC58F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32A99B9-179C-D2C4-1939-988D6DB28514}"/>
              </a:ext>
            </a:extLst>
          </p:cNvPr>
          <p:cNvGrpSpPr/>
          <p:nvPr/>
        </p:nvGrpSpPr>
        <p:grpSpPr>
          <a:xfrm>
            <a:off x="9749548" y="3030156"/>
            <a:ext cx="1512695" cy="922226"/>
            <a:chOff x="9405973" y="4201605"/>
            <a:chExt cx="471201" cy="265191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22312D16-5771-3EF0-533B-F8ADE56CAAED}"/>
                </a:ext>
              </a:extLst>
            </p:cNvPr>
            <p:cNvSpPr/>
            <p:nvPr/>
          </p:nvSpPr>
          <p:spPr>
            <a:xfrm>
              <a:off x="9494472" y="4201605"/>
              <a:ext cx="294362" cy="265191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9AD6F01-6F95-245A-B48C-5DA9BE95C6E8}"/>
                </a:ext>
              </a:extLst>
            </p:cNvPr>
            <p:cNvSpPr/>
            <p:nvPr/>
          </p:nvSpPr>
          <p:spPr>
            <a:xfrm rot="2551">
              <a:off x="9405973" y="4201664"/>
              <a:ext cx="171450" cy="264984"/>
            </a:xfrm>
            <a:prstGeom prst="rect">
              <a:avLst/>
            </a:prstGeom>
            <a:solidFill>
              <a:srgbClr val="E97132">
                <a:alpha val="76078"/>
              </a:srgbClr>
            </a:solidFill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A86C742-3373-3723-DAA7-9BD7C578DA5E}"/>
                </a:ext>
              </a:extLst>
            </p:cNvPr>
            <p:cNvSpPr/>
            <p:nvPr/>
          </p:nvSpPr>
          <p:spPr>
            <a:xfrm rot="2551">
              <a:off x="9705724" y="4201810"/>
              <a:ext cx="171450" cy="264927"/>
            </a:xfrm>
            <a:prstGeom prst="rect">
              <a:avLst/>
            </a:prstGeom>
            <a:solidFill>
              <a:srgbClr val="E97132">
                <a:alpha val="76078"/>
              </a:srgbClr>
            </a:solidFill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97EC9BA-9C62-C5B8-1B77-FD28F082B415}"/>
              </a:ext>
            </a:extLst>
          </p:cNvPr>
          <p:cNvCxnSpPr>
            <a:cxnSpLocks/>
          </p:cNvCxnSpPr>
          <p:nvPr/>
        </p:nvCxnSpPr>
        <p:spPr>
          <a:xfrm>
            <a:off x="9531894" y="3491803"/>
            <a:ext cx="1860550" cy="0"/>
          </a:xfrm>
          <a:prstGeom prst="line">
            <a:avLst/>
          </a:prstGeom>
          <a:ln>
            <a:prstDash val="lgDashDot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C96D7B9-BD53-F672-75BA-B5CD60F41BC1}"/>
              </a:ext>
            </a:extLst>
          </p:cNvPr>
          <p:cNvGrpSpPr/>
          <p:nvPr/>
        </p:nvGrpSpPr>
        <p:grpSpPr>
          <a:xfrm>
            <a:off x="9545429" y="4793855"/>
            <a:ext cx="2055644" cy="922226"/>
            <a:chOff x="9320666" y="4201605"/>
            <a:chExt cx="640328" cy="265191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62A70CF7-2015-1A07-7388-71C256ED49EE}"/>
                </a:ext>
              </a:extLst>
            </p:cNvPr>
            <p:cNvSpPr/>
            <p:nvPr/>
          </p:nvSpPr>
          <p:spPr>
            <a:xfrm>
              <a:off x="9494472" y="4201605"/>
              <a:ext cx="294362" cy="265191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F7A5769B-1F6D-157B-1EAE-20F75C4D30CF}"/>
                </a:ext>
              </a:extLst>
            </p:cNvPr>
            <p:cNvSpPr/>
            <p:nvPr/>
          </p:nvSpPr>
          <p:spPr>
            <a:xfrm rot="2551">
              <a:off x="9320666" y="4201664"/>
              <a:ext cx="171450" cy="263685"/>
            </a:xfrm>
            <a:prstGeom prst="rect">
              <a:avLst/>
            </a:prstGeom>
            <a:solidFill>
              <a:srgbClr val="E97132">
                <a:alpha val="76078"/>
              </a:srgbClr>
            </a:solidFill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713F98C-B794-98ED-AD48-67049C4B2A64}"/>
                </a:ext>
              </a:extLst>
            </p:cNvPr>
            <p:cNvSpPr/>
            <p:nvPr/>
          </p:nvSpPr>
          <p:spPr>
            <a:xfrm rot="2551">
              <a:off x="9789544" y="4201810"/>
              <a:ext cx="171450" cy="264927"/>
            </a:xfrm>
            <a:prstGeom prst="rect">
              <a:avLst/>
            </a:prstGeom>
            <a:solidFill>
              <a:srgbClr val="E97132">
                <a:alpha val="76078"/>
              </a:srgbClr>
            </a:solidFill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EFE7331-44A6-15BC-BB43-88333DF3E0D2}"/>
              </a:ext>
            </a:extLst>
          </p:cNvPr>
          <p:cNvCxnSpPr>
            <a:cxnSpLocks/>
          </p:cNvCxnSpPr>
          <p:nvPr/>
        </p:nvCxnSpPr>
        <p:spPr>
          <a:xfrm>
            <a:off x="9601623" y="5253119"/>
            <a:ext cx="1860550" cy="0"/>
          </a:xfrm>
          <a:prstGeom prst="line">
            <a:avLst/>
          </a:prstGeom>
          <a:ln>
            <a:prstDash val="lgDashDot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603E94D-D5C3-3779-00BA-D62E3380656C}"/>
              </a:ext>
            </a:extLst>
          </p:cNvPr>
          <p:cNvGrpSpPr/>
          <p:nvPr/>
        </p:nvGrpSpPr>
        <p:grpSpPr>
          <a:xfrm>
            <a:off x="9863844" y="1416317"/>
            <a:ext cx="1200708" cy="922226"/>
            <a:chOff x="9454169" y="4201605"/>
            <a:chExt cx="374017" cy="265191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4D724C57-279E-DCA0-5440-6D59A20D321D}"/>
                </a:ext>
              </a:extLst>
            </p:cNvPr>
            <p:cNvSpPr/>
            <p:nvPr/>
          </p:nvSpPr>
          <p:spPr>
            <a:xfrm>
              <a:off x="9494472" y="4201605"/>
              <a:ext cx="294362" cy="265191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7BD88740-D790-632A-9C8C-9BD53E77AE6F}"/>
                </a:ext>
              </a:extLst>
            </p:cNvPr>
            <p:cNvSpPr/>
            <p:nvPr/>
          </p:nvSpPr>
          <p:spPr>
            <a:xfrm rot="2551">
              <a:off x="9454169" y="4201664"/>
              <a:ext cx="171450" cy="264985"/>
            </a:xfrm>
            <a:prstGeom prst="rect">
              <a:avLst/>
            </a:prstGeom>
            <a:solidFill>
              <a:srgbClr val="E97132">
                <a:alpha val="76078"/>
              </a:srgbClr>
            </a:solidFill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4F49A1CC-08F9-93E2-F554-2759C9B91028}"/>
                </a:ext>
              </a:extLst>
            </p:cNvPr>
            <p:cNvSpPr/>
            <p:nvPr/>
          </p:nvSpPr>
          <p:spPr>
            <a:xfrm rot="2551">
              <a:off x="9656736" y="4201810"/>
              <a:ext cx="171450" cy="264927"/>
            </a:xfrm>
            <a:prstGeom prst="rect">
              <a:avLst/>
            </a:prstGeom>
            <a:solidFill>
              <a:srgbClr val="E97132">
                <a:alpha val="76078"/>
              </a:srgbClr>
            </a:solidFill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0F6BC39-429C-C3B0-6865-75EF74524203}"/>
              </a:ext>
            </a:extLst>
          </p:cNvPr>
          <p:cNvCxnSpPr>
            <a:cxnSpLocks/>
          </p:cNvCxnSpPr>
          <p:nvPr/>
        </p:nvCxnSpPr>
        <p:spPr>
          <a:xfrm>
            <a:off x="9491406" y="1880343"/>
            <a:ext cx="1860550" cy="0"/>
          </a:xfrm>
          <a:prstGeom prst="line">
            <a:avLst/>
          </a:prstGeom>
          <a:ln>
            <a:prstDash val="lgDashDot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0347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364028C-6A7F-1558-3698-90F1723AF7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98563"/>
            <a:ext cx="6245224" cy="4608512"/>
          </a:xfrm>
        </p:spPr>
        <p:txBody>
          <a:bodyPr vert="horz" lIns="0" tIns="0" rIns="0" bIns="0" rtlCol="0" anchor="t">
            <a:no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0" dirty="0"/>
              <a:t>Orbit variations in Vertical plane and in horizontal plane? </a:t>
            </a:r>
          </a:p>
          <a:p>
            <a:pPr marL="781050" lvl="1" indent="-457200">
              <a:buFont typeface="Arial" panose="020B0604020202020204" pitchFamily="34" charset="0"/>
              <a:buChar char="•"/>
            </a:pPr>
            <a:r>
              <a:rPr lang="en-GB" sz="2000" dirty="0"/>
              <a:t>For both nominal and accident conditions</a:t>
            </a:r>
            <a:endParaRPr lang="en-US" sz="2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0" dirty="0"/>
              <a:t>Absorbing material cross-section required on primaries? secondaries? absorbers? tertiaries?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0" dirty="0"/>
              <a:t>Currently:</a:t>
            </a:r>
          </a:p>
          <a:p>
            <a:pPr marL="781050" lvl="1" indent="-457200">
              <a:buFont typeface="Arial" panose="020B0604020202020204" pitchFamily="34" charset="0"/>
              <a:buChar char="•"/>
            </a:pPr>
            <a:r>
              <a:rPr lang="en-GB" sz="2000" dirty="0"/>
              <a:t>It covers</a:t>
            </a:r>
            <a:r>
              <a:rPr lang="en-GB" sz="2000" b="0" dirty="0"/>
              <a:t> the</a:t>
            </a:r>
            <a:r>
              <a:rPr lang="en-GB" sz="2000" dirty="0"/>
              <a:t> entire</a:t>
            </a:r>
            <a:r>
              <a:rPr lang="en-GB" sz="2000" b="0" dirty="0"/>
              <a:t> </a:t>
            </a:r>
            <a:r>
              <a:rPr lang="en-GB" sz="2000" dirty="0"/>
              <a:t>Ø60mm pipe</a:t>
            </a:r>
            <a:r>
              <a:rPr lang="en-GB" sz="2000" b="0" dirty="0"/>
              <a:t> </a:t>
            </a:r>
            <a:endParaRPr lang="en-GB" sz="2000" dirty="0"/>
          </a:p>
          <a:p>
            <a:pPr marL="781050" lvl="1" indent="-457200">
              <a:buFont typeface="Arial" panose="020B0604020202020204" pitchFamily="34" charset="0"/>
              <a:buChar char="•"/>
            </a:pPr>
            <a:r>
              <a:rPr lang="en-GB" sz="2000" b="0" dirty="0"/>
              <a:t>30mm height, 60mm width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b="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D4FB1C9-002F-590A-60DC-12ABD512A2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Beam and jaw position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AD7F22-B471-2AC0-7EDE-FF59E22107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22/05/25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1695ED-6E54-6EB7-049C-E635276DE6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Preliminary design of FCCee collimators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20179C-4020-1485-3C87-64FCE54860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DD094D4-D2EC-5DFC-6D0A-1A138A29F7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4214" y="480041"/>
            <a:ext cx="4950447" cy="294578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07BF75D-A0D1-83AB-9390-A0ED17964B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3250" y="3364173"/>
            <a:ext cx="4953000" cy="2612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382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BA47703-7660-CE9E-47BA-A18439103F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1532" y="1032859"/>
            <a:ext cx="11344274" cy="2826713"/>
          </a:xfrm>
        </p:spPr>
        <p:txBody>
          <a:bodyPr vert="horz" lIns="0" tIns="0" rIns="0" bIns="0" rtlCol="0" anchor="t">
            <a:no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b="0" dirty="0"/>
              <a:t>Is it needed on all collimators? </a:t>
            </a:r>
          </a:p>
          <a:p>
            <a:pPr marL="781050" lvl="1" indent="-457200">
              <a:buFont typeface="Arial" panose="020B0604020202020204" pitchFamily="34" charset="0"/>
              <a:buChar char="•"/>
            </a:pPr>
            <a:r>
              <a:rPr lang="en-GB" sz="2000" dirty="0"/>
              <a:t>Cost and mechanical simplicity advantages of one motor – bellows.</a:t>
            </a:r>
          </a:p>
          <a:p>
            <a:pPr marL="781050" lvl="1" indent="-457200">
              <a:buFont typeface="Arial" panose="020B0604020202020204" pitchFamily="34" charset="0"/>
              <a:buChar char="•"/>
            </a:pPr>
            <a:r>
              <a:rPr lang="en-GB" sz="2000" dirty="0"/>
              <a:t>Looking at alternative designs to improve tilt motion accuracy.</a:t>
            </a:r>
          </a:p>
          <a:p>
            <a:pPr marL="457050" indent="-457200">
              <a:buFont typeface="Arial" panose="020B0604020202020204" pitchFamily="34" charset="0"/>
              <a:buChar char="•"/>
            </a:pPr>
            <a:r>
              <a:rPr lang="en-GB" sz="2400" b="0" dirty="0"/>
              <a:t>Angular adjustment required for device placement accuracy?</a:t>
            </a:r>
          </a:p>
          <a:p>
            <a:pPr marL="781050" lvl="1" indent="-457200">
              <a:buFont typeface="Arial" panose="020B0604020202020204" pitchFamily="34" charset="0"/>
              <a:buChar char="•"/>
            </a:pPr>
            <a:r>
              <a:rPr lang="en-GB" sz="2000" b="0" dirty="0"/>
              <a:t>Geometry has accuracy of ~0.2mm </a:t>
            </a:r>
            <a:r>
              <a:rPr lang="en-GB" sz="2000" b="0" dirty="0">
                <a:sym typeface="Wingdings" panose="05000000000000000000" pitchFamily="2" charset="2"/>
              </a:rPr>
              <a:t> 400urad misalignment possible over 1m tank length</a:t>
            </a:r>
            <a:endParaRPr lang="en-GB" sz="2000" b="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b="0" dirty="0"/>
              <a:t>First draft tolerances (</a:t>
            </a:r>
            <a:r>
              <a:rPr lang="en-GB" sz="2400" b="0" dirty="0">
                <a:solidFill>
                  <a:srgbClr val="C00000"/>
                </a:solidFill>
              </a:rPr>
              <a:t>they can be improved!</a:t>
            </a:r>
            <a:r>
              <a:rPr lang="en-GB" sz="2400" b="0" dirty="0"/>
              <a:t>):</a:t>
            </a:r>
          </a:p>
          <a:p>
            <a:endParaRPr lang="en-GB" sz="2400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0CB6D6A-A178-B497-FC08-A7A9442739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Tolerance and Angular tilt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5D350E-F53B-35A0-E3B2-26F7C1F266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22/05/25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231CDC-5CE9-F0BD-F25B-67C93621F5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Preliminary design of FCCee collimators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B657E8-5547-F69B-DAD5-8C508238F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7</a:t>
            </a:fld>
            <a:endParaRPr lang="en-US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E1D15EDB-02B8-B599-B01A-D9AC27F84F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1585725"/>
              </p:ext>
            </p:extLst>
          </p:nvPr>
        </p:nvGraphicFramePr>
        <p:xfrm>
          <a:off x="1070634" y="3917904"/>
          <a:ext cx="10334545" cy="21113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6909">
                  <a:extLst>
                    <a:ext uri="{9D8B030D-6E8A-4147-A177-3AD203B41FA5}">
                      <a16:colId xmlns:a16="http://schemas.microsoft.com/office/drawing/2014/main" val="1997223938"/>
                    </a:ext>
                  </a:extLst>
                </a:gridCol>
                <a:gridCol w="2197035">
                  <a:extLst>
                    <a:ext uri="{9D8B030D-6E8A-4147-A177-3AD203B41FA5}">
                      <a16:colId xmlns:a16="http://schemas.microsoft.com/office/drawing/2014/main" val="1707866136"/>
                    </a:ext>
                  </a:extLst>
                </a:gridCol>
                <a:gridCol w="2139580">
                  <a:extLst>
                    <a:ext uri="{9D8B030D-6E8A-4147-A177-3AD203B41FA5}">
                      <a16:colId xmlns:a16="http://schemas.microsoft.com/office/drawing/2014/main" val="807298719"/>
                    </a:ext>
                  </a:extLst>
                </a:gridCol>
                <a:gridCol w="2036800">
                  <a:extLst>
                    <a:ext uri="{9D8B030D-6E8A-4147-A177-3AD203B41FA5}">
                      <a16:colId xmlns:a16="http://schemas.microsoft.com/office/drawing/2014/main" val="3754617463"/>
                    </a:ext>
                  </a:extLst>
                </a:gridCol>
                <a:gridCol w="1894221">
                  <a:extLst>
                    <a:ext uri="{9D8B030D-6E8A-4147-A177-3AD203B41FA5}">
                      <a16:colId xmlns:a16="http://schemas.microsoft.com/office/drawing/2014/main" val="1325884445"/>
                    </a:ext>
                  </a:extLst>
                </a:gridCol>
              </a:tblGrid>
              <a:tr h="703797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Gap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/>
                        <a:t>Tilt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Ra (roughness)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/>
                        <a:t>Flatness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35098606"/>
                  </a:ext>
                </a:extLst>
              </a:tr>
              <a:tr h="703797">
                <a:tc>
                  <a:txBody>
                    <a:bodyPr/>
                    <a:lstStyle/>
                    <a:p>
                      <a:r>
                        <a:rPr lang="en-US" b="1">
                          <a:solidFill>
                            <a:schemeClr val="bg1"/>
                          </a:solidFill>
                        </a:rPr>
                        <a:t>Range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40mm</a:t>
                      </a:r>
                    </a:p>
                    <a:p>
                      <a:pPr algn="ctr"/>
                      <a:r>
                        <a:rPr lang="en-US"/>
                        <a:t>(30mm + 2 *5mm)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+/- 300urad ?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-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45325440"/>
                  </a:ext>
                </a:extLst>
              </a:tr>
              <a:tr h="703797">
                <a:tc>
                  <a:txBody>
                    <a:bodyPr/>
                    <a:lstStyle/>
                    <a:p>
                      <a:r>
                        <a:rPr lang="en-US" b="1">
                          <a:solidFill>
                            <a:schemeClr val="bg1"/>
                          </a:solidFill>
                        </a:rPr>
                        <a:t>Tolerance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+/- 20um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+/- 10urad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1.6 um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20um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876802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9366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FE7E4D8-C894-935E-10DA-09558BDE4E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Absorbing materials considered for </a:t>
            </a:r>
            <a:r>
              <a:rPr lang="en-GB" dirty="0" err="1"/>
              <a:t>FCCee</a:t>
            </a:r>
            <a:endParaRPr lang="en-GB" b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685C07-030B-4DE2-19D0-7AE8B15EE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22/05/25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D4A165-FCE9-E830-20E3-18D1F5C0E2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Preliminary design of FCCee collimators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E20329-F7CB-EF5C-5BDA-6C665FFF0E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8</a:t>
            </a:fld>
            <a:endParaRPr lang="en-US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954E4229-1C87-632F-51AF-2045386785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7345038"/>
              </p:ext>
            </p:extLst>
          </p:nvPr>
        </p:nvGraphicFramePr>
        <p:xfrm>
          <a:off x="668580" y="1439335"/>
          <a:ext cx="11254245" cy="357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4236">
                  <a:extLst>
                    <a:ext uri="{9D8B030D-6E8A-4147-A177-3AD203B41FA5}">
                      <a16:colId xmlns:a16="http://schemas.microsoft.com/office/drawing/2014/main" val="1371121762"/>
                    </a:ext>
                  </a:extLst>
                </a:gridCol>
                <a:gridCol w="1425896">
                  <a:extLst>
                    <a:ext uri="{9D8B030D-6E8A-4147-A177-3AD203B41FA5}">
                      <a16:colId xmlns:a16="http://schemas.microsoft.com/office/drawing/2014/main" val="2455005952"/>
                    </a:ext>
                  </a:extLst>
                </a:gridCol>
                <a:gridCol w="1203458">
                  <a:extLst>
                    <a:ext uri="{9D8B030D-6E8A-4147-A177-3AD203B41FA5}">
                      <a16:colId xmlns:a16="http://schemas.microsoft.com/office/drawing/2014/main" val="2827049211"/>
                    </a:ext>
                  </a:extLst>
                </a:gridCol>
                <a:gridCol w="1279259">
                  <a:extLst>
                    <a:ext uri="{9D8B030D-6E8A-4147-A177-3AD203B41FA5}">
                      <a16:colId xmlns:a16="http://schemas.microsoft.com/office/drawing/2014/main" val="943542248"/>
                    </a:ext>
                  </a:extLst>
                </a:gridCol>
                <a:gridCol w="1885898">
                  <a:extLst>
                    <a:ext uri="{9D8B030D-6E8A-4147-A177-3AD203B41FA5}">
                      <a16:colId xmlns:a16="http://schemas.microsoft.com/office/drawing/2014/main" val="1026931410"/>
                    </a:ext>
                  </a:extLst>
                </a:gridCol>
                <a:gridCol w="1607749">
                  <a:extLst>
                    <a:ext uri="{9D8B030D-6E8A-4147-A177-3AD203B41FA5}">
                      <a16:colId xmlns:a16="http://schemas.microsoft.com/office/drawing/2014/main" val="871152933"/>
                    </a:ext>
                  </a:extLst>
                </a:gridCol>
                <a:gridCol w="1607749">
                  <a:extLst>
                    <a:ext uri="{9D8B030D-6E8A-4147-A177-3AD203B41FA5}">
                      <a16:colId xmlns:a16="http://schemas.microsoft.com/office/drawing/2014/main" val="142390798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dirty="0"/>
                        <a:t>Low density </a:t>
                      </a:r>
                    </a:p>
                    <a:p>
                      <a:pPr algn="ctr"/>
                      <a:r>
                        <a:rPr lang="en-GB" dirty="0"/>
                        <a:t>(primaries and tertiaries)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Medium/High density </a:t>
                      </a:r>
                    </a:p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(Secondary, SR Masks &amp; Shower Absorbers)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72228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/>
                        <a:t>Properties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3D </a:t>
                      </a:r>
                      <a:r>
                        <a:rPr lang="en-GB" b="1" dirty="0" err="1"/>
                        <a:t>CfC</a:t>
                      </a:r>
                      <a:r>
                        <a:rPr lang="en-GB" b="1" baseline="30000" dirty="0"/>
                        <a:t>(1,2)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/>
                        <a:t>Be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err="1"/>
                        <a:t>MoGr</a:t>
                      </a:r>
                      <a:r>
                        <a:rPr lang="en-GB" b="1" baseline="30000" dirty="0"/>
                        <a:t>(1)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/>
                        <a:t>TZM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/>
                        <a:t>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W</a:t>
                      </a:r>
                      <a:r>
                        <a:rPr lang="en-GB" b="1" baseline="30000" dirty="0"/>
                        <a:t>(3)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99296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Density (g/cm</a:t>
                      </a:r>
                      <a:r>
                        <a:rPr lang="en-GB" baseline="30000"/>
                        <a:t>3</a:t>
                      </a:r>
                      <a:r>
                        <a:rPr lang="en-GB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1.8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1.8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2.5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10.1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16.6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19.3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934196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Electrical Resistivity (</a:t>
                      </a:r>
                      <a:r>
                        <a:rPr lang="en-GB" err="1">
                          <a:latin typeface="Symbol" panose="05050102010706020507" pitchFamily="18" charset="2"/>
                        </a:rPr>
                        <a:t>mW</a:t>
                      </a:r>
                      <a:r>
                        <a:rPr lang="en-GB" err="1"/>
                        <a:t>.m</a:t>
                      </a:r>
                      <a:r>
                        <a:rPr lang="en-GB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// 1</a:t>
                      </a:r>
                    </a:p>
                    <a:p>
                      <a:pPr algn="ctr"/>
                      <a:r>
                        <a:rPr lang="en-GB"/>
                        <a:t>┴ 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0.04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// 1</a:t>
                      </a:r>
                    </a:p>
                    <a:p>
                      <a:pPr algn="ctr"/>
                      <a:r>
                        <a:rPr lang="en-GB"/>
                        <a:t>┴ 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0.06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0.13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0.05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228633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Thermal Conductivity (W/</a:t>
                      </a:r>
                      <a:r>
                        <a:rPr lang="en-GB" err="1"/>
                        <a:t>m.K</a:t>
                      </a:r>
                      <a:r>
                        <a:rPr lang="en-GB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// 230</a:t>
                      </a:r>
                    </a:p>
                    <a:p>
                      <a:pPr algn="ctr"/>
                      <a:r>
                        <a:rPr lang="en-GB"/>
                        <a:t>┴  55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216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// 700</a:t>
                      </a:r>
                    </a:p>
                    <a:p>
                      <a:pPr algn="ctr"/>
                      <a:r>
                        <a:rPr lang="en-GB"/>
                        <a:t>┴ 50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54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164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11702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Thermal shock resistance </a:t>
                      </a:r>
                      <a:r>
                        <a:rPr lang="en-GB" baseline="30000" dirty="0"/>
                        <a:t>(4)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+++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+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++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+++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+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++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37664313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F94C6A35-3417-22FF-EFEF-C7F64A5DCD34}"/>
              </a:ext>
            </a:extLst>
          </p:cNvPr>
          <p:cNvSpPr txBox="1"/>
          <p:nvPr/>
        </p:nvSpPr>
        <p:spPr bwMode="auto">
          <a:xfrm>
            <a:off x="836023" y="5234747"/>
            <a:ext cx="721223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arenBoth"/>
            </a:pPr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Customised material – produced on request </a:t>
            </a:r>
          </a:p>
          <a:p>
            <a:pPr marL="342900" indent="-342900">
              <a:buAutoNum type="arabicParenBoth"/>
            </a:pPr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R&amp;D required</a:t>
            </a:r>
          </a:p>
          <a:p>
            <a:pPr marL="342900" indent="-342900">
              <a:buAutoNum type="arabicParenBoth"/>
            </a:pPr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Depending on requirements, an alloy may be more adapted</a:t>
            </a:r>
          </a:p>
          <a:p>
            <a:pPr marL="342900" indent="-342900">
              <a:buAutoNum type="arabicParenBoth"/>
            </a:pPr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Ranking within each category (compared with materials of similar density)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7D0E58D-4811-8991-01AF-5B6AB4BB9084}"/>
              </a:ext>
            </a:extLst>
          </p:cNvPr>
          <p:cNvSpPr txBox="1"/>
          <p:nvPr/>
        </p:nvSpPr>
        <p:spPr bwMode="auto">
          <a:xfrm>
            <a:off x="836023" y="2274838"/>
            <a:ext cx="10925761" cy="2308324"/>
          </a:xfrm>
          <a:prstGeom prst="rect">
            <a:avLst/>
          </a:prstGeom>
          <a:solidFill>
            <a:schemeClr val="bg1"/>
          </a:solidFill>
          <a:ln w="635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GB" sz="3600" b="1" dirty="0">
              <a:solidFill>
                <a:srgbClr val="FF0000"/>
              </a:solidFill>
            </a:endParaRPr>
          </a:p>
          <a:p>
            <a:pPr algn="ctr"/>
            <a:r>
              <a:rPr lang="en-GB" sz="3600" b="1" dirty="0">
                <a:solidFill>
                  <a:srgbClr val="FF0000"/>
                </a:solidFill>
              </a:rPr>
              <a:t>NON-EXHAUSTIVE LIST – OTHER “INNOVATIVE” MATERIALS MAY BE CONSIDERED</a:t>
            </a:r>
          </a:p>
          <a:p>
            <a:pPr algn="ctr"/>
            <a:endParaRPr lang="en-GB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220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8ADE7A9-B091-BD27-008B-F9B40E6FFA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60764"/>
            <a:ext cx="11376024" cy="4821381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0" dirty="0"/>
              <a:t>Determine loads in nominal operation and accidental scenarios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sz="2000" dirty="0"/>
              <a:t>Thermal deformations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sz="2000" dirty="0"/>
              <a:t>Cooling requirements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0" dirty="0"/>
              <a:t>Activation studies (to design handling, repair operations)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0" dirty="0"/>
              <a:t>Impedance considerations (geometry and materials)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0" dirty="0"/>
              <a:t>Other requirements: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sz="2000" dirty="0"/>
              <a:t>Maintainability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sz="2000" dirty="0"/>
              <a:t>Repairability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sz="2000" dirty="0"/>
              <a:t>Quick replacement or transversal shift (5</a:t>
            </a:r>
            <a:r>
              <a:rPr lang="en-GB" sz="2000" baseline="30000" dirty="0"/>
              <a:t>th</a:t>
            </a:r>
            <a:r>
              <a:rPr lang="en-GB" sz="2000" dirty="0"/>
              <a:t> axis-like)? 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sz="2000" dirty="0"/>
              <a:t>Failure acceptable in case of accident?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777C2A8-7712-569A-B50D-70866DA5C8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Other design considerations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C18947-CF67-62E2-56E4-2D5434A14E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22/05/25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808782-F56F-3AEC-CCB7-116CB540B6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Preliminary design of FCCee collimators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7E137E-3AA9-6610-3298-3FE6C0DF1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9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CB48AAE-8928-65C7-7523-6D52A73DA0AC}"/>
              </a:ext>
            </a:extLst>
          </p:cNvPr>
          <p:cNvSpPr txBox="1"/>
          <p:nvPr/>
        </p:nvSpPr>
        <p:spPr bwMode="auto">
          <a:xfrm>
            <a:off x="7382435" y="4396907"/>
            <a:ext cx="4706109" cy="1200329"/>
          </a:xfrm>
          <a:prstGeom prst="rect">
            <a:avLst/>
          </a:prstGeom>
          <a:noFill/>
          <a:ln w="63500">
            <a:solidFill>
              <a:srgbClr val="008F00"/>
            </a:solidFill>
          </a:ln>
        </p:spPr>
        <p:txBody>
          <a:bodyPr wrap="square" rtlCol="0">
            <a:spAutoFit/>
          </a:bodyPr>
          <a:lstStyle>
            <a:defPPr>
              <a:defRPr lang="en-CH"/>
            </a:defPPr>
            <a:lvl1pPr algn="ctr">
              <a:defRPr sz="2400" b="1">
                <a:solidFill>
                  <a:srgbClr val="008F00"/>
                </a:solidFill>
              </a:defRPr>
            </a:lvl1pPr>
          </a:lstStyle>
          <a:p>
            <a:r>
              <a:rPr lang="en-GB" dirty="0"/>
              <a:t>See D. </a:t>
            </a:r>
            <a:r>
              <a:rPr lang="en-GB" dirty="0" err="1"/>
              <a:t>Gibellieri’s</a:t>
            </a:r>
            <a:r>
              <a:rPr lang="en-GB" dirty="0"/>
              <a:t> presentation on Tuesday 20/05 for details on impedance studies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9648018-5573-9348-847B-AC98EFF0987A}"/>
              </a:ext>
            </a:extLst>
          </p:cNvPr>
          <p:cNvCxnSpPr/>
          <p:nvPr/>
        </p:nvCxnSpPr>
        <p:spPr>
          <a:xfrm>
            <a:off x="9155875" y="3671454"/>
            <a:ext cx="415637" cy="686790"/>
          </a:xfrm>
          <a:prstGeom prst="straightConnector1">
            <a:avLst/>
          </a:prstGeom>
          <a:ln w="63500">
            <a:solidFill>
              <a:srgbClr val="008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867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7" grpId="0" animBg="1"/>
      <p:bldP spid="7" grpId="1" animBg="1"/>
    </p:bldLst>
  </p:timing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 2013 - 202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1183</Words>
  <Application>Microsoft Macintosh PowerPoint</Application>
  <PresentationFormat>Widescreen</PresentationFormat>
  <Paragraphs>258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Arial</vt:lpstr>
      <vt:lpstr>Arial,Sans-Serif</vt:lpstr>
      <vt:lpstr>Calibri</vt:lpstr>
      <vt:lpstr>Courier New</vt:lpstr>
      <vt:lpstr>Symbol</vt:lpstr>
      <vt:lpstr>Wingdings</vt:lpstr>
      <vt:lpstr>Wingdings,Sans-Serif</vt:lpstr>
      <vt:lpstr>Office Theme</vt:lpstr>
      <vt:lpstr>Preliminary design of FCCee collimators </vt:lpstr>
      <vt:lpstr>General Considerations</vt:lpstr>
      <vt:lpstr>Devices considered</vt:lpstr>
      <vt:lpstr>Hardware Requirements</vt:lpstr>
      <vt:lpstr>Requirements for design optimisation</vt:lpstr>
      <vt:lpstr>Beam and jaw position</vt:lpstr>
      <vt:lpstr>Tolerance and Angular tilt</vt:lpstr>
      <vt:lpstr>Absorbing materials considered for FCCee</vt:lpstr>
      <vt:lpstr>Other design considerations</vt:lpstr>
      <vt:lpstr>LHC Collimator Design</vt:lpstr>
      <vt:lpstr>Initial Design – section view with beam pipes</vt:lpstr>
      <vt:lpstr>Lessons learnt from other collimators</vt:lpstr>
      <vt:lpstr>Proposed Strategy and Timeline</vt:lpstr>
      <vt:lpstr>Conclusions</vt:lpstr>
      <vt:lpstr>PowerPoint Presentation</vt:lpstr>
      <vt:lpstr>BACK-UP SLIDES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Consideration on Target Systems design &amp; requirements</dc:title>
  <dc:creator>Marco Calviani</dc:creator>
  <cp:lastModifiedBy>Antonio Perillo Marcone</cp:lastModifiedBy>
  <cp:revision>2</cp:revision>
  <dcterms:created xsi:type="dcterms:W3CDTF">2022-11-08T14:09:30Z</dcterms:created>
  <dcterms:modified xsi:type="dcterms:W3CDTF">2025-05-22T11:22:25Z</dcterms:modified>
</cp:coreProperties>
</file>