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3"/>
  </p:notesMasterIdLst>
  <p:handoutMasterIdLst>
    <p:handoutMasterId r:id="rId44"/>
  </p:handoutMasterIdLst>
  <p:sldIdLst>
    <p:sldId id="296" r:id="rId2"/>
    <p:sldId id="351" r:id="rId3"/>
    <p:sldId id="344" r:id="rId4"/>
    <p:sldId id="294" r:id="rId5"/>
    <p:sldId id="303" r:id="rId6"/>
    <p:sldId id="355" r:id="rId7"/>
    <p:sldId id="343" r:id="rId8"/>
    <p:sldId id="314" r:id="rId9"/>
    <p:sldId id="342" r:id="rId10"/>
    <p:sldId id="331" r:id="rId11"/>
    <p:sldId id="326" r:id="rId12"/>
    <p:sldId id="340" r:id="rId13"/>
    <p:sldId id="354" r:id="rId14"/>
    <p:sldId id="288" r:id="rId15"/>
    <p:sldId id="356" r:id="rId16"/>
    <p:sldId id="327" r:id="rId17"/>
    <p:sldId id="328" r:id="rId18"/>
    <p:sldId id="349" r:id="rId19"/>
    <p:sldId id="353" r:id="rId20"/>
    <p:sldId id="352" r:id="rId21"/>
    <p:sldId id="298" r:id="rId22"/>
    <p:sldId id="300" r:id="rId23"/>
    <p:sldId id="301" r:id="rId24"/>
    <p:sldId id="305" r:id="rId25"/>
    <p:sldId id="316" r:id="rId26"/>
    <p:sldId id="318" r:id="rId27"/>
    <p:sldId id="309" r:id="rId28"/>
    <p:sldId id="321" r:id="rId29"/>
    <p:sldId id="306" r:id="rId30"/>
    <p:sldId id="308" r:id="rId31"/>
    <p:sldId id="315" r:id="rId32"/>
    <p:sldId id="313" r:id="rId33"/>
    <p:sldId id="332" r:id="rId34"/>
    <p:sldId id="311" r:id="rId35"/>
    <p:sldId id="345" r:id="rId36"/>
    <p:sldId id="310" r:id="rId37"/>
    <p:sldId id="312" r:id="rId38"/>
    <p:sldId id="348" r:id="rId39"/>
    <p:sldId id="350" r:id="rId40"/>
    <p:sldId id="317" r:id="rId41"/>
    <p:sldId id="347" r:id="rId4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4C6F4"/>
    <a:srgbClr val="D43EC9"/>
    <a:srgbClr val="000000"/>
    <a:srgbClr val="C2A045"/>
    <a:srgbClr val="FF0000"/>
    <a:srgbClr val="00B050"/>
    <a:srgbClr val="272727"/>
    <a:srgbClr val="B4C0D7"/>
    <a:srgbClr val="B7C4DB"/>
    <a:srgbClr val="7F7F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477" autoAdjust="0"/>
    <p:restoredTop sz="94686"/>
  </p:normalViewPr>
  <p:slideViewPr>
    <p:cSldViewPr snapToGrid="0" snapToObjects="1">
      <p:cViewPr varScale="1">
        <p:scale>
          <a:sx n="83" d="100"/>
          <a:sy n="83" d="100"/>
        </p:scale>
        <p:origin x="528" y="77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5/21/2025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5/21/2025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-1"/>
            <a:ext cx="6024562" cy="636693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10/10/2024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Witold Niewiem | An Overview of Progress with the Study of a Structured Laser Beam (SLB) for Alignment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10/10/2024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Witold Niewiem | An Overview of Progress with the Study of a Structured Laser Beam (SLB) for Alignment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10/10/2024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Witold Niewiem | An Overview of Progress with the Study of a Structured Laser Beam (SLB) for Alignment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9405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10/10/2024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Witold Niewiem | An Overview of Progress with the Study of a Structured Laser Beam (SLB) for Alignment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10/10/2024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Witold Niewiem | An Overview of Progress with the Study of a Structured Laser Beam (SLB) for Alignment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10/10/2024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Witold Niewiem | An Overview of Progress with the Study of a Structured Laser Beam (SLB) for Alignment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10/10/2024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Witold Niewiem | An Overview of Progress with the Study of a Structured Laser Beam (SLB) for Alignment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10/10/2024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Witold Niewiem | An Overview of Progress with the Study of a Structured Laser Beam (SLB) for Alignment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10/10/2024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Witold Niewiem | An Overview of Progress with the Study of a Structured Laser Beam (SLB) for Alignment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10/10/2024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Witold Niewiem | An Overview of Progress with the Study of a Structured Laser Beam (SLB) for Alignment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10/10/2024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Witold Niewiem | An Overview of Progress with the Study of a Structured Laser Beam (SLB) for Alignment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10/10/2024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Witold Niewiem | An Overview of Progress with the Study of a Structured Laser Beam (SLB) for Alignment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10/10/2024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Witold Niewiem | An Overview of Progress with the Study of a Structured Laser Beam (SLB) for Alignment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10/10/2024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Witold Niewiem | An Overview of Progress with the Study of a Structured Laser Beam (SLB) for Alignment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10/10/2024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Witold Niewiem | An Overview of Progress with the Study of a Structured Laser Beam (SLB) for Alignment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200"/>
            <a:ext cx="12192000" cy="637332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18162"/>
            <a:ext cx="4116387" cy="639468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10/10/2024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Witold Niewiem | An Overview of Progress with the Study of a Structured Laser Beam (SLB) for Alignment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10/10/2024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Witold Niewiem | An Overview of Progress with the Study of a Structured Laser Beam (SLB) for Alignment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10/10/2024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Witold Niewiem | An Overview of Progress with the Study of a Structured Laser Beam (SLB) for Alignment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/>
              <a:t>10/10/2024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GB"/>
              <a:t>Witold Niewiem | An Overview of Progress with the Study of a Structured Laser Beam (SLB) for Alignment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364/OE.549391" TargetMode="External"/><Relationship Id="rId2" Type="http://schemas.openxmlformats.org/officeDocument/2006/relationships/hyperlink" Target="https://doi.org/10.1364/OE.503016" TargetMode="External"/><Relationship Id="rId1" Type="http://schemas.openxmlformats.org/officeDocument/2006/relationships/slideLayout" Target="../slideLayouts/slideLayout2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g"/><Relationship Id="rId2" Type="http://schemas.openxmlformats.org/officeDocument/2006/relationships/image" Target="../media/image56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3.png"/><Relationship Id="rId5" Type="http://schemas.openxmlformats.org/officeDocument/2006/relationships/image" Target="../media/image15.png"/><Relationship Id="rId4" Type="http://schemas.openxmlformats.org/officeDocument/2006/relationships/image" Target="../media/image6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png"/><Relationship Id="rId5" Type="http://schemas.openxmlformats.org/officeDocument/2006/relationships/image" Target="../media/image64.png"/><Relationship Id="rId4" Type="http://schemas.openxmlformats.org/officeDocument/2006/relationships/image" Target="../media/image1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8.png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0.png"/><Relationship Id="rId5" Type="http://schemas.openxmlformats.org/officeDocument/2006/relationships/image" Target="../media/image62.png"/><Relationship Id="rId4" Type="http://schemas.openxmlformats.org/officeDocument/2006/relationships/image" Target="../media/image68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png"/><Relationship Id="rId3" Type="http://schemas.openxmlformats.org/officeDocument/2006/relationships/image" Target="../media/image71.png"/><Relationship Id="rId7" Type="http://schemas.openxmlformats.org/officeDocument/2006/relationships/image" Target="../media/image74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3.png"/><Relationship Id="rId5" Type="http://schemas.openxmlformats.org/officeDocument/2006/relationships/image" Target="../media/image72.png"/><Relationship Id="rId4" Type="http://schemas.openxmlformats.org/officeDocument/2006/relationships/image" Target="../media/image2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8.png"/><Relationship Id="rId4" Type="http://schemas.openxmlformats.org/officeDocument/2006/relationships/image" Target="../media/image7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2.png"/><Relationship Id="rId5" Type="http://schemas.openxmlformats.org/officeDocument/2006/relationships/image" Target="../media/image81.png"/><Relationship Id="rId4" Type="http://schemas.openxmlformats.org/officeDocument/2006/relationships/image" Target="../media/image8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1.png"/><Relationship Id="rId4" Type="http://schemas.openxmlformats.org/officeDocument/2006/relationships/image" Target="../media/image89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1.png"/><Relationship Id="rId5" Type="http://schemas.openxmlformats.org/officeDocument/2006/relationships/image" Target="../media/image92.png"/><Relationship Id="rId4" Type="http://schemas.openxmlformats.org/officeDocument/2006/relationships/image" Target="../media/image91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6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jp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1.jp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sv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9.png"/><Relationship Id="rId5" Type="http://schemas.openxmlformats.org/officeDocument/2006/relationships/image" Target="../media/image108.png"/><Relationship Id="rId4" Type="http://schemas.openxmlformats.org/officeDocument/2006/relationships/image" Target="../media/image107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jpeg"/><Relationship Id="rId2" Type="http://schemas.openxmlformats.org/officeDocument/2006/relationships/image" Target="../media/image110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83221" y="3429000"/>
            <a:ext cx="11644439" cy="2153265"/>
          </a:xfrm>
        </p:spPr>
        <p:txBody>
          <a:bodyPr/>
          <a:lstStyle/>
          <a:p>
            <a:r>
              <a:rPr lang="en-GB" sz="3600" dirty="0"/>
              <a:t>Alignment system based on a Structured Laser Beam</a:t>
            </a:r>
            <a:endParaRPr lang="en-GB" sz="44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6" y="5650824"/>
            <a:ext cx="11376026" cy="549951"/>
          </a:xfrm>
        </p:spPr>
        <p:txBody>
          <a:bodyPr/>
          <a:lstStyle/>
          <a:p>
            <a:r>
              <a:rPr lang="en-US" sz="2000" dirty="0"/>
              <a:t>Witold NIEWIEM</a:t>
            </a:r>
            <a:endParaRPr lang="en-US" sz="2000" baseline="30000" dirty="0"/>
          </a:p>
          <a:p>
            <a:endParaRPr lang="en-US" sz="2000" baseline="30000" dirty="0"/>
          </a:p>
          <a:p>
            <a:r>
              <a:rPr lang="en-US" sz="1600" dirty="0"/>
              <a:t>22/05/2025  Geodetic Metrology group - </a:t>
            </a:r>
            <a:r>
              <a:rPr lang="en-US" sz="18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Future Projects section (BE-GM-FP)</a:t>
            </a:r>
            <a:endParaRPr lang="en-US" sz="1600" dirty="0"/>
          </a:p>
        </p:txBody>
      </p:sp>
      <p:pic>
        <p:nvPicPr>
          <p:cNvPr id="4" name="Picture 3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2DDCB3C5-561A-4FE9-83F0-7680A96F25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5055" y="5798834"/>
            <a:ext cx="2576945" cy="94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795A2D-4509-3302-8BD9-E7DC10A005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3B3D460-8CF4-A796-6C7D-E3C8E4DE2B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Experimental setup - Prototype evaluation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A52912-C2C6-CCCF-F846-D0386766A3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Witold Niewiem | An Overview of Progress with the Study of a Structured Laser Beam (SLB) for Alignment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2B7557-9303-E670-FED6-1E251CAE08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3816037A-2B33-CC63-FF23-1B66F62A0C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7225" y="2593241"/>
            <a:ext cx="7064981" cy="339651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307A94A-6DEE-39E0-1068-18055224A5FC}"/>
              </a:ext>
            </a:extLst>
          </p:cNvPr>
          <p:cNvSpPr txBox="1"/>
          <p:nvPr/>
        </p:nvSpPr>
        <p:spPr>
          <a:xfrm>
            <a:off x="5694020" y="1683553"/>
            <a:ext cx="527493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Experimental setup for comparative assessment of  the prototype with the WPS and HLS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4014368-20B6-647E-C922-DC4B07938C00}"/>
              </a:ext>
            </a:extLst>
          </p:cNvPr>
          <p:cNvSpPr txBox="1"/>
          <p:nvPr/>
        </p:nvSpPr>
        <p:spPr>
          <a:xfrm>
            <a:off x="970043" y="1074080"/>
            <a:ext cx="324447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tx2"/>
                </a:solidFill>
              </a:rPr>
              <a:t>Wire Positioning System (WPS)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E1589571-B8C1-1207-7352-FBA0D5BD0012}"/>
              </a:ext>
            </a:extLst>
          </p:cNvPr>
          <p:cNvGrpSpPr/>
          <p:nvPr/>
        </p:nvGrpSpPr>
        <p:grpSpPr>
          <a:xfrm>
            <a:off x="3351409" y="1808817"/>
            <a:ext cx="1361565" cy="1353380"/>
            <a:chOff x="4017040" y="1814202"/>
            <a:chExt cx="930862" cy="925266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803A6C90-8DA1-10A5-9C48-0FEB61B4DD72}"/>
                </a:ext>
              </a:extLst>
            </p:cNvPr>
            <p:cNvSpPr/>
            <p:nvPr/>
          </p:nvSpPr>
          <p:spPr>
            <a:xfrm>
              <a:off x="4394609" y="2250509"/>
              <a:ext cx="134488" cy="134488"/>
            </a:xfrm>
            <a:prstGeom prst="ellipse">
              <a:avLst/>
            </a:prstGeom>
            <a:solidFill>
              <a:srgbClr val="000000"/>
            </a:solidFill>
            <a:ln>
              <a:solidFill>
                <a:srgbClr val="303030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3D4A8A43-83BC-3DEE-4DCA-902A6EFDFB27}"/>
                </a:ext>
              </a:extLst>
            </p:cNvPr>
            <p:cNvSpPr/>
            <p:nvPr/>
          </p:nvSpPr>
          <p:spPr>
            <a:xfrm>
              <a:off x="4017040" y="1814202"/>
              <a:ext cx="925266" cy="925266"/>
            </a:xfrm>
            <a:prstGeom prst="rect">
              <a:avLst/>
            </a:prstGeom>
            <a:noFill/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3CD58B5-5D86-176B-A89A-4E0484366B50}"/>
                </a:ext>
              </a:extLst>
            </p:cNvPr>
            <p:cNvCxnSpPr/>
            <p:nvPr/>
          </p:nvCxnSpPr>
          <p:spPr>
            <a:xfrm>
              <a:off x="4222030" y="1818358"/>
              <a:ext cx="495886" cy="0"/>
            </a:xfrm>
            <a:prstGeom prst="line">
              <a:avLst/>
            </a:prstGeom>
            <a:ln w="38100"/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5DCA0C0A-0083-51F7-6CBA-24E386B97E21}"/>
                </a:ext>
              </a:extLst>
            </p:cNvPr>
            <p:cNvCxnSpPr/>
            <p:nvPr/>
          </p:nvCxnSpPr>
          <p:spPr>
            <a:xfrm>
              <a:off x="4222030" y="2739468"/>
              <a:ext cx="495886" cy="0"/>
            </a:xfrm>
            <a:prstGeom prst="line">
              <a:avLst/>
            </a:prstGeom>
            <a:ln w="38100"/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EB6F0C80-9D22-607B-0AB9-848F8A59A4A0}"/>
                </a:ext>
              </a:extLst>
            </p:cNvPr>
            <p:cNvCxnSpPr/>
            <p:nvPr/>
          </p:nvCxnSpPr>
          <p:spPr>
            <a:xfrm rot="5400000">
              <a:off x="3769097" y="2309384"/>
              <a:ext cx="495886" cy="0"/>
            </a:xfrm>
            <a:prstGeom prst="line">
              <a:avLst/>
            </a:prstGeom>
            <a:ln w="38100"/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D06A08D0-0375-142E-FDEF-6CB180D4306B}"/>
                </a:ext>
              </a:extLst>
            </p:cNvPr>
            <p:cNvCxnSpPr/>
            <p:nvPr/>
          </p:nvCxnSpPr>
          <p:spPr>
            <a:xfrm rot="5400000">
              <a:off x="4699959" y="2309383"/>
              <a:ext cx="495886" cy="0"/>
            </a:xfrm>
            <a:prstGeom prst="line">
              <a:avLst/>
            </a:prstGeom>
            <a:ln w="38100"/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pic>
        <p:nvPicPr>
          <p:cNvPr id="37" name="Picture 36">
            <a:extLst>
              <a:ext uri="{FF2B5EF4-FFF2-40B4-BE49-F238E27FC236}">
                <a16:creationId xmlns:a16="http://schemas.microsoft.com/office/drawing/2014/main" id="{D7590966-9928-3B4A-1304-E1F8AA755F5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790" t="17778" r="54730" b="23436"/>
          <a:stretch/>
        </p:blipFill>
        <p:spPr>
          <a:xfrm>
            <a:off x="758091" y="4201230"/>
            <a:ext cx="2172280" cy="1591310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4E76D188-A690-FC5D-4664-F969C1DBA870}"/>
              </a:ext>
            </a:extLst>
          </p:cNvPr>
          <p:cNvSpPr txBox="1"/>
          <p:nvPr/>
        </p:nvSpPr>
        <p:spPr>
          <a:xfrm>
            <a:off x="775087" y="3616735"/>
            <a:ext cx="362919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tx2"/>
                </a:solidFill>
              </a:rPr>
              <a:t>Hydrostatic Levelling System (HLS)</a:t>
            </a:r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3FABA14D-30D6-F025-806D-F7CAD9CF7C1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32492" b="20092"/>
          <a:stretch/>
        </p:blipFill>
        <p:spPr>
          <a:xfrm>
            <a:off x="739635" y="1660138"/>
            <a:ext cx="2200072" cy="1573303"/>
          </a:xfrm>
          <a:prstGeom prst="rect">
            <a:avLst/>
          </a:prstGeom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3F27AF97-6228-05B3-BF8C-B175EE1F91DC}"/>
              </a:ext>
            </a:extLst>
          </p:cNvPr>
          <p:cNvSpPr txBox="1"/>
          <p:nvPr/>
        </p:nvSpPr>
        <p:spPr>
          <a:xfrm>
            <a:off x="3617177" y="2092622"/>
            <a:ext cx="42319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wire</a:t>
            </a:r>
          </a:p>
        </p:txBody>
      </p:sp>
      <p:grpSp>
        <p:nvGrpSpPr>
          <p:cNvPr id="41" name="Groupe 70">
            <a:extLst>
              <a:ext uri="{FF2B5EF4-FFF2-40B4-BE49-F238E27FC236}">
                <a16:creationId xmlns:a16="http://schemas.microsoft.com/office/drawing/2014/main" id="{EF8A98CB-10BE-D873-E08D-9D1B7EA7C03A}"/>
              </a:ext>
            </a:extLst>
          </p:cNvPr>
          <p:cNvGrpSpPr/>
          <p:nvPr/>
        </p:nvGrpSpPr>
        <p:grpSpPr>
          <a:xfrm>
            <a:off x="3529611" y="4201758"/>
            <a:ext cx="927128" cy="1591311"/>
            <a:chOff x="1758371" y="1748440"/>
            <a:chExt cx="1513119" cy="2825628"/>
          </a:xfrm>
        </p:grpSpPr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AE7F63A8-9C86-78B6-181B-4572BE39C392}"/>
                </a:ext>
              </a:extLst>
            </p:cNvPr>
            <p:cNvSpPr/>
            <p:nvPr/>
          </p:nvSpPr>
          <p:spPr>
            <a:xfrm>
              <a:off x="2034957" y="3808126"/>
              <a:ext cx="966889" cy="495334"/>
            </a:xfrm>
            <a:prstGeom prst="rect">
              <a:avLst/>
            </a:prstGeom>
            <a:solidFill>
              <a:schemeClr val="tx1">
                <a:lumMod val="40000"/>
                <a:lumOff val="60000"/>
              </a:schemeClr>
            </a:solidFill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grpSp>
          <p:nvGrpSpPr>
            <p:cNvPr id="43" name="Groupe 76">
              <a:extLst>
                <a:ext uri="{FF2B5EF4-FFF2-40B4-BE49-F238E27FC236}">
                  <a16:creationId xmlns:a16="http://schemas.microsoft.com/office/drawing/2014/main" id="{B45233FD-7644-92D7-1423-5E914F35AF69}"/>
                </a:ext>
              </a:extLst>
            </p:cNvPr>
            <p:cNvGrpSpPr/>
            <p:nvPr/>
          </p:nvGrpSpPr>
          <p:grpSpPr>
            <a:xfrm>
              <a:off x="1758371" y="1748440"/>
              <a:ext cx="1513119" cy="2825628"/>
              <a:chOff x="3732534" y="1585188"/>
              <a:chExt cx="298898" cy="558168"/>
            </a:xfrm>
          </p:grpSpPr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2E70880D-0CCA-572D-96A6-0E58E9FDA5CC}"/>
                  </a:ext>
                </a:extLst>
              </p:cNvPr>
              <p:cNvSpPr/>
              <p:nvPr/>
            </p:nvSpPr>
            <p:spPr>
              <a:xfrm rot="5400000">
                <a:off x="3858511" y="1972067"/>
                <a:ext cx="52455" cy="290123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F1F7AE3E-8E27-F89E-10D1-6658F5D35985}"/>
                  </a:ext>
                </a:extLst>
              </p:cNvPr>
              <p:cNvSpPr/>
              <p:nvPr/>
            </p:nvSpPr>
            <p:spPr>
              <a:xfrm>
                <a:off x="3739543" y="1819610"/>
                <a:ext cx="45719" cy="320795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id="{174B7960-BEAA-B4CC-F774-8601C8768AA8}"/>
                  </a:ext>
                </a:extLst>
              </p:cNvPr>
              <p:cNvSpPr/>
              <p:nvPr/>
            </p:nvSpPr>
            <p:spPr>
              <a:xfrm>
                <a:off x="3976392" y="1819610"/>
                <a:ext cx="53407" cy="320795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47" name="Connecteur droit 81">
                <a:extLst>
                  <a:ext uri="{FF2B5EF4-FFF2-40B4-BE49-F238E27FC236}">
                    <a16:creationId xmlns:a16="http://schemas.microsoft.com/office/drawing/2014/main" id="{CF108B20-438B-8496-91AC-A593D79AB206}"/>
                  </a:ext>
                </a:extLst>
              </p:cNvPr>
              <p:cNvCxnSpPr/>
              <p:nvPr/>
            </p:nvCxnSpPr>
            <p:spPr>
              <a:xfrm flipV="1">
                <a:off x="3738381" y="1819610"/>
                <a:ext cx="0" cy="320795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48" name="Connecteur droit 82">
                <a:extLst>
                  <a:ext uri="{FF2B5EF4-FFF2-40B4-BE49-F238E27FC236}">
                    <a16:creationId xmlns:a16="http://schemas.microsoft.com/office/drawing/2014/main" id="{AB424CAC-9744-A6B9-168B-5FF088C634F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784100" y="1819610"/>
                <a:ext cx="0" cy="274242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49" name="Connecteur droit 83">
                <a:extLst>
                  <a:ext uri="{FF2B5EF4-FFF2-40B4-BE49-F238E27FC236}">
                    <a16:creationId xmlns:a16="http://schemas.microsoft.com/office/drawing/2014/main" id="{73B777CD-22A6-EA5D-9225-0EE62131BC8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978017" y="1819610"/>
                <a:ext cx="0" cy="274242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50" name="Connecteur droit 84">
                <a:extLst>
                  <a:ext uri="{FF2B5EF4-FFF2-40B4-BE49-F238E27FC236}">
                    <a16:creationId xmlns:a16="http://schemas.microsoft.com/office/drawing/2014/main" id="{DD6CDF98-5487-E650-4294-BEBFDC4D3734}"/>
                  </a:ext>
                </a:extLst>
              </p:cNvPr>
              <p:cNvCxnSpPr/>
              <p:nvPr/>
            </p:nvCxnSpPr>
            <p:spPr>
              <a:xfrm flipV="1">
                <a:off x="4029800" y="1819610"/>
                <a:ext cx="0" cy="320795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51" name="Connecteur droit 85">
                <a:extLst>
                  <a:ext uri="{FF2B5EF4-FFF2-40B4-BE49-F238E27FC236}">
                    <a16:creationId xmlns:a16="http://schemas.microsoft.com/office/drawing/2014/main" id="{F33F9D47-EC0E-3364-3D5B-E1335C47699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85185" y="2089901"/>
                <a:ext cx="194863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52" name="Connecteur droit 86">
                <a:extLst>
                  <a:ext uri="{FF2B5EF4-FFF2-40B4-BE49-F238E27FC236}">
                    <a16:creationId xmlns:a16="http://schemas.microsoft.com/office/drawing/2014/main" id="{CEF58EE6-C99E-5809-FDE5-4788515B02A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975104" y="1819610"/>
                <a:ext cx="56328" cy="0"/>
              </a:xfrm>
              <a:prstGeom prst="line">
                <a:avLst/>
              </a:prstGeom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53" name="Connecteur droit 87">
                <a:extLst>
                  <a:ext uri="{FF2B5EF4-FFF2-40B4-BE49-F238E27FC236}">
                    <a16:creationId xmlns:a16="http://schemas.microsoft.com/office/drawing/2014/main" id="{0877D5FF-6169-7FF1-ACBF-3C8FE11688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32534" y="1819610"/>
                <a:ext cx="56328" cy="0"/>
              </a:xfrm>
              <a:prstGeom prst="line">
                <a:avLst/>
              </a:prstGeom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54" name="Connecteur droit 88">
                <a:extLst>
                  <a:ext uri="{FF2B5EF4-FFF2-40B4-BE49-F238E27FC236}">
                    <a16:creationId xmlns:a16="http://schemas.microsoft.com/office/drawing/2014/main" id="{BC491F6A-94D0-7D08-226F-E7E871B8FED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739543" y="1585551"/>
                <a:ext cx="0" cy="234059"/>
              </a:xfrm>
              <a:prstGeom prst="line">
                <a:avLst/>
              </a:prstGeom>
              <a:ln w="28575">
                <a:solidFill>
                  <a:schemeClr val="accent6"/>
                </a:solidFill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55" name="Connecteur droit 89">
                <a:extLst>
                  <a:ext uri="{FF2B5EF4-FFF2-40B4-BE49-F238E27FC236}">
                    <a16:creationId xmlns:a16="http://schemas.microsoft.com/office/drawing/2014/main" id="{44D72A4B-557F-2B70-3DEF-E33F2CB8481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34313" y="1588462"/>
                <a:ext cx="67751" cy="0"/>
              </a:xfrm>
              <a:prstGeom prst="line">
                <a:avLst/>
              </a:prstGeom>
              <a:ln w="28575">
                <a:solidFill>
                  <a:schemeClr val="accent6"/>
                </a:solidFill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56" name="Connecteur droit 90">
                <a:extLst>
                  <a:ext uri="{FF2B5EF4-FFF2-40B4-BE49-F238E27FC236}">
                    <a16:creationId xmlns:a16="http://schemas.microsoft.com/office/drawing/2014/main" id="{D96A58F2-724B-76E1-D55B-8CF4C567BEE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97388" y="1586741"/>
                <a:ext cx="55676" cy="47907"/>
              </a:xfrm>
              <a:prstGeom prst="line">
                <a:avLst/>
              </a:prstGeom>
              <a:ln w="28575">
                <a:solidFill>
                  <a:schemeClr val="accent6"/>
                </a:solidFill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57" name="Connecteur droit 91">
                <a:extLst>
                  <a:ext uri="{FF2B5EF4-FFF2-40B4-BE49-F238E27FC236}">
                    <a16:creationId xmlns:a16="http://schemas.microsoft.com/office/drawing/2014/main" id="{994B1B7A-3C54-0C8B-A970-5AF5A8D5D074}"/>
                  </a:ext>
                </a:extLst>
              </p:cNvPr>
              <p:cNvCxnSpPr>
                <a:cxnSpLocks/>
              </p:cNvCxnSpPr>
              <p:nvPr/>
            </p:nvCxnSpPr>
            <p:spPr>
              <a:xfrm rot="8100000">
                <a:off x="3912658" y="1610693"/>
                <a:ext cx="67751" cy="0"/>
              </a:xfrm>
              <a:prstGeom prst="line">
                <a:avLst/>
              </a:prstGeom>
              <a:ln w="28575">
                <a:solidFill>
                  <a:schemeClr val="accent6"/>
                </a:solidFill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58" name="Connecteur droit 92">
                <a:extLst>
                  <a:ext uri="{FF2B5EF4-FFF2-40B4-BE49-F238E27FC236}">
                    <a16:creationId xmlns:a16="http://schemas.microsoft.com/office/drawing/2014/main" id="{E454B987-CF15-3B62-E2A8-A0F8B8DC2E4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969392" y="1585551"/>
                <a:ext cx="60407" cy="0"/>
              </a:xfrm>
              <a:prstGeom prst="line">
                <a:avLst/>
              </a:prstGeom>
              <a:ln w="28575">
                <a:solidFill>
                  <a:schemeClr val="accent6"/>
                </a:solidFill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59" name="Connecteur droit 93">
                <a:extLst>
                  <a:ext uri="{FF2B5EF4-FFF2-40B4-BE49-F238E27FC236}">
                    <a16:creationId xmlns:a16="http://schemas.microsoft.com/office/drawing/2014/main" id="{157DF6D4-CC3A-059A-8A2B-4E3DEF268CD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848740" y="1634647"/>
                <a:ext cx="80104" cy="0"/>
              </a:xfrm>
              <a:prstGeom prst="line">
                <a:avLst/>
              </a:prstGeom>
              <a:ln w="28575">
                <a:solidFill>
                  <a:schemeClr val="accent6"/>
                </a:solidFill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60" name="Connecteur droit 94">
                <a:extLst>
                  <a:ext uri="{FF2B5EF4-FFF2-40B4-BE49-F238E27FC236}">
                    <a16:creationId xmlns:a16="http://schemas.microsoft.com/office/drawing/2014/main" id="{90B17FD1-B96E-92B6-5752-2076C2DA4D2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027737" y="1585188"/>
                <a:ext cx="0" cy="234059"/>
              </a:xfrm>
              <a:prstGeom prst="line">
                <a:avLst/>
              </a:prstGeom>
              <a:ln w="28575">
                <a:solidFill>
                  <a:schemeClr val="accent6"/>
                </a:solidFill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61" name="Connecteur droit 95">
                <a:extLst>
                  <a:ext uri="{FF2B5EF4-FFF2-40B4-BE49-F238E27FC236}">
                    <a16:creationId xmlns:a16="http://schemas.microsoft.com/office/drawing/2014/main" id="{81017697-6933-9D05-BB89-E8F9149BBB8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39082" y="1819247"/>
                <a:ext cx="67751" cy="0"/>
              </a:xfrm>
              <a:prstGeom prst="line">
                <a:avLst/>
              </a:prstGeom>
              <a:ln w="28575">
                <a:solidFill>
                  <a:schemeClr val="accent6"/>
                </a:solidFill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62" name="Connecteur droit 96">
                <a:extLst>
                  <a:ext uri="{FF2B5EF4-FFF2-40B4-BE49-F238E27FC236}">
                    <a16:creationId xmlns:a16="http://schemas.microsoft.com/office/drawing/2014/main" id="{850D4BB6-BD82-A4A5-C3EA-463F3E85296B}"/>
                  </a:ext>
                </a:extLst>
              </p:cNvPr>
              <p:cNvCxnSpPr>
                <a:cxnSpLocks/>
              </p:cNvCxnSpPr>
              <p:nvPr/>
            </p:nvCxnSpPr>
            <p:spPr>
              <a:xfrm rot="2700000">
                <a:off x="3795235" y="1844391"/>
                <a:ext cx="67751" cy="0"/>
              </a:xfrm>
              <a:prstGeom prst="line">
                <a:avLst/>
              </a:prstGeom>
              <a:ln w="28575">
                <a:solidFill>
                  <a:schemeClr val="accent6"/>
                </a:solidFill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63" name="Connecteur droit 97">
                <a:extLst>
                  <a:ext uri="{FF2B5EF4-FFF2-40B4-BE49-F238E27FC236}">
                    <a16:creationId xmlns:a16="http://schemas.microsoft.com/office/drawing/2014/main" id="{06F71524-28A1-AB16-9AFE-6F5EA3E20E8F}"/>
                  </a:ext>
                </a:extLst>
              </p:cNvPr>
              <p:cNvCxnSpPr>
                <a:cxnSpLocks/>
              </p:cNvCxnSpPr>
              <p:nvPr/>
            </p:nvCxnSpPr>
            <p:spPr>
              <a:xfrm rot="8100000">
                <a:off x="3912658" y="1844389"/>
                <a:ext cx="67751" cy="0"/>
              </a:xfrm>
              <a:prstGeom prst="line">
                <a:avLst/>
              </a:prstGeom>
              <a:ln w="28575">
                <a:solidFill>
                  <a:schemeClr val="accent6"/>
                </a:solidFill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64" name="Connecteur droit 98">
                <a:extLst>
                  <a:ext uri="{FF2B5EF4-FFF2-40B4-BE49-F238E27FC236}">
                    <a16:creationId xmlns:a16="http://schemas.microsoft.com/office/drawing/2014/main" id="{F5EA568D-A2D0-352C-9FE8-C14D5C44A44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969392" y="1819247"/>
                <a:ext cx="61704" cy="0"/>
              </a:xfrm>
              <a:prstGeom prst="line">
                <a:avLst/>
              </a:prstGeom>
              <a:ln w="28575">
                <a:solidFill>
                  <a:schemeClr val="accent6"/>
                </a:solidFill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65" name="Connecteur droit 99">
                <a:extLst>
                  <a:ext uri="{FF2B5EF4-FFF2-40B4-BE49-F238E27FC236}">
                    <a16:creationId xmlns:a16="http://schemas.microsoft.com/office/drawing/2014/main" id="{CB7B4A85-1D8C-7A28-2305-AC3299F8112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848740" y="1868343"/>
                <a:ext cx="73839" cy="0"/>
              </a:xfrm>
              <a:prstGeom prst="line">
                <a:avLst/>
              </a:prstGeom>
              <a:ln w="28575">
                <a:solidFill>
                  <a:schemeClr val="accent6"/>
                </a:solidFill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66" name="Connecteur droit 101">
                <a:extLst>
                  <a:ext uri="{FF2B5EF4-FFF2-40B4-BE49-F238E27FC236}">
                    <a16:creationId xmlns:a16="http://schemas.microsoft.com/office/drawing/2014/main" id="{B2FE7CDC-E3C0-3BDD-82ED-096BAD6ED3E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41745" y="2140406"/>
                <a:ext cx="289351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</p:grpSp>
      </p:grpSp>
      <p:sp>
        <p:nvSpPr>
          <p:cNvPr id="67" name="TextBox 66">
            <a:extLst>
              <a:ext uri="{FF2B5EF4-FFF2-40B4-BE49-F238E27FC236}">
                <a16:creationId xmlns:a16="http://schemas.microsoft.com/office/drawing/2014/main" id="{1BBFE570-445D-13A1-DF91-E12250C09850}"/>
              </a:ext>
            </a:extLst>
          </p:cNvPr>
          <p:cNvSpPr txBox="1"/>
          <p:nvPr/>
        </p:nvSpPr>
        <p:spPr>
          <a:xfrm>
            <a:off x="3646021" y="1512605"/>
            <a:ext cx="735779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>
                <a:solidFill>
                  <a:schemeClr val="accent3"/>
                </a:solidFill>
              </a:rPr>
              <a:t>electrode</a:t>
            </a:r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03596B40-735B-8477-F5CE-5D43261ED7CA}"/>
              </a:ext>
            </a:extLst>
          </p:cNvPr>
          <p:cNvCxnSpPr>
            <a:cxnSpLocks/>
          </p:cNvCxnSpPr>
          <p:nvPr/>
        </p:nvCxnSpPr>
        <p:spPr>
          <a:xfrm>
            <a:off x="3912639" y="5029229"/>
            <a:ext cx="208158" cy="0"/>
          </a:xfrm>
          <a:prstGeom prst="line">
            <a:avLst/>
          </a:prstGeom>
          <a:ln w="38100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56C653D2-B006-C870-0F6A-4EE8A41468F1}"/>
              </a:ext>
            </a:extLst>
          </p:cNvPr>
          <p:cNvSpPr txBox="1"/>
          <p:nvPr/>
        </p:nvSpPr>
        <p:spPr>
          <a:xfrm>
            <a:off x="3620750" y="4516458"/>
            <a:ext cx="735779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>
                <a:solidFill>
                  <a:schemeClr val="accent3"/>
                </a:solidFill>
              </a:rPr>
              <a:t>electrode</a:t>
            </a:r>
          </a:p>
          <a:p>
            <a:pPr algn="ctr"/>
            <a:r>
              <a:rPr lang="en-US" sz="1400" dirty="0">
                <a:solidFill>
                  <a:schemeClr val="accent3"/>
                </a:solidFill>
              </a:rPr>
              <a:t>FSI</a:t>
            </a:r>
            <a:endParaRPr lang="en-US" sz="1600" dirty="0">
              <a:solidFill>
                <a:schemeClr val="accent3"/>
              </a:solidFill>
            </a:endParaRP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23F9EFEE-2E0A-61B3-BE22-3EB17A6266E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r>
              <a:rPr lang="en-US" dirty="0"/>
              <a:t>22/05/2025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C5D1ED2-B74C-7260-9358-81C2921A432D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12211"/>
          <a:stretch/>
        </p:blipFill>
        <p:spPr>
          <a:xfrm>
            <a:off x="9745912" y="0"/>
            <a:ext cx="2446088" cy="126924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554D989-1F03-75E7-1DCD-7073FF0D0F3C}"/>
              </a:ext>
            </a:extLst>
          </p:cNvPr>
          <p:cNvSpPr txBox="1"/>
          <p:nvPr/>
        </p:nvSpPr>
        <p:spPr>
          <a:xfrm>
            <a:off x="8364773" y="-15316"/>
            <a:ext cx="382722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24000" lvl="1" algn="ctr"/>
            <a:r>
              <a:rPr lang="en-US" b="1" dirty="0"/>
              <a:t>Comparative assessment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2120012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865852-145D-B5B5-BB0E-CBC5478D3A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526A368-10E9-E6E3-8C6D-D309F17153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86613" y="73581"/>
            <a:ext cx="2152942" cy="1214627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7BD6CECD-2683-883F-951A-3436F460E5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Assessment with WPS and HLS network</a:t>
            </a:r>
            <a:br>
              <a:rPr lang="en-US" dirty="0"/>
            </a:b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EEE6A6-BFA6-0FB2-4C6F-41B111B744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Witold Niewiem | An Overview of Progress with the Study of a Structured Laser Beam (SLB) for Alignment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FF9F0C-DED7-D73E-7E4E-558B028CEC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ABD6524-1846-4A6C-9CEF-98652A0876F6}"/>
              </a:ext>
            </a:extLst>
          </p:cNvPr>
          <p:cNvSpPr txBox="1"/>
          <p:nvPr/>
        </p:nvSpPr>
        <p:spPr>
          <a:xfrm>
            <a:off x="9167463" y="9239"/>
            <a:ext cx="2901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24000" lvl="1" algn="ctr"/>
            <a:r>
              <a:rPr lang="en-US" sz="1800" b="1" dirty="0"/>
              <a:t>Offset measurement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A5A51E5-AE9A-1EF5-35F3-AC24695214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1423" y="1261072"/>
            <a:ext cx="3510469" cy="226704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DD99162-2B76-DEF3-39C8-2C034122BE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90645" y="3657351"/>
            <a:ext cx="3514714" cy="228894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397C23C-0FF8-B0D6-376D-30129623EDF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05359" y="1288208"/>
            <a:ext cx="3534196" cy="227683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9741360-8D26-3CB9-D865-6771846D727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23265" y="3630215"/>
            <a:ext cx="3545457" cy="2267047"/>
          </a:xfrm>
          <a:prstGeom prst="rect">
            <a:avLst/>
          </a:prstGeom>
        </p:spPr>
      </p:pic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CFDB33F1-533D-1B3A-099B-C78B260D46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r>
              <a:rPr lang="en-US" dirty="0"/>
              <a:t>22/05/2025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70271EE-6116-58F3-A5DA-F04E9C7BD501}"/>
              </a:ext>
            </a:extLst>
          </p:cNvPr>
          <p:cNvSpPr txBox="1"/>
          <p:nvPr/>
        </p:nvSpPr>
        <p:spPr>
          <a:xfrm>
            <a:off x="315053" y="1190687"/>
            <a:ext cx="4775592" cy="541686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600" dirty="0">
                <a:solidFill>
                  <a:schemeClr val="bg2">
                    <a:lumMod val="10000"/>
                  </a:schemeClr>
                </a:solidFill>
              </a:rPr>
              <a:t>Offset of Station 4 relative to Stations 1 and 7</a:t>
            </a:r>
            <a:br>
              <a:rPr lang="en-GB" sz="1600" dirty="0">
                <a:solidFill>
                  <a:schemeClr val="bg2">
                    <a:lumMod val="10000"/>
                  </a:schemeClr>
                </a:solidFill>
              </a:rPr>
            </a:br>
            <a:r>
              <a:rPr lang="en-GB" sz="1600" dirty="0">
                <a:solidFill>
                  <a:schemeClr val="bg2">
                    <a:lumMod val="10000"/>
                  </a:schemeClr>
                </a:solidFill>
              </a:rPr>
              <a:t>Two acquisition series of 3.5 hours each </a:t>
            </a:r>
          </a:p>
          <a:p>
            <a:pPr algn="l"/>
            <a:r>
              <a:rPr lang="en-GB" sz="1600" dirty="0">
                <a:solidFill>
                  <a:schemeClr val="bg2">
                    <a:lumMod val="10000"/>
                  </a:schemeClr>
                </a:solidFill>
              </a:rPr>
              <a:t>Error bars based on SLB data variation</a:t>
            </a:r>
            <a:endParaRPr lang="en-US" sz="1600" dirty="0">
              <a:solidFill>
                <a:schemeClr val="bg2">
                  <a:lumMod val="10000"/>
                </a:schemeClr>
              </a:solidFill>
            </a:endParaRPr>
          </a:p>
          <a:p>
            <a:endParaRPr lang="en-US" sz="1600" dirty="0">
              <a:solidFill>
                <a:schemeClr val="bg2">
                  <a:lumMod val="10000"/>
                </a:schemeClr>
              </a:solidFill>
            </a:endParaRPr>
          </a:p>
          <a:p>
            <a:endParaRPr lang="en-US" sz="1600" dirty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en-US" sz="1600" b="1" dirty="0">
                <a:solidFill>
                  <a:schemeClr val="bg2">
                    <a:lumMod val="10000"/>
                  </a:schemeClr>
                </a:solidFill>
              </a:rPr>
              <a:t>Precision </a:t>
            </a:r>
          </a:p>
          <a:p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Standard deviation below 20 </a:t>
            </a:r>
            <a:r>
              <a:rPr lang="el-GR" sz="1600" dirty="0">
                <a:solidFill>
                  <a:schemeClr val="bg2">
                    <a:lumMod val="10000"/>
                  </a:schemeClr>
                </a:solidFill>
              </a:rPr>
              <a:t>μ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m </a:t>
            </a:r>
          </a:p>
          <a:p>
            <a:endParaRPr lang="en-US" sz="1600" dirty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en-GB" sz="1600" dirty="0">
                <a:solidFill>
                  <a:schemeClr val="bg2">
                    <a:lumMod val="10000"/>
                  </a:schemeClr>
                </a:solidFill>
              </a:rPr>
              <a:t>Improvement: enhanced reference line stability by</a:t>
            </a:r>
          </a:p>
          <a:p>
            <a:r>
              <a:rPr lang="en-GB" sz="1600" dirty="0">
                <a:solidFill>
                  <a:schemeClr val="bg2">
                    <a:lumMod val="10000"/>
                  </a:schemeClr>
                </a:solidFill>
              </a:rPr>
              <a:t>extended vacuum system, thermal stabilisation,</a:t>
            </a:r>
          </a:p>
          <a:p>
            <a:r>
              <a:rPr lang="en-GB" sz="1600" dirty="0">
                <a:solidFill>
                  <a:schemeClr val="bg2">
                    <a:lumMod val="10000"/>
                  </a:schemeClr>
                </a:solidFill>
              </a:rPr>
              <a:t>multipoint measurement – Layers Beams.</a:t>
            </a:r>
            <a:endParaRPr lang="en-US" sz="1600" dirty="0">
              <a:solidFill>
                <a:schemeClr val="bg2">
                  <a:lumMod val="10000"/>
                </a:schemeClr>
              </a:solidFill>
            </a:endParaRPr>
          </a:p>
          <a:p>
            <a:endParaRPr lang="en-US" sz="1600" dirty="0">
              <a:solidFill>
                <a:schemeClr val="bg2">
                  <a:lumMod val="10000"/>
                </a:schemeClr>
              </a:solidFill>
            </a:endParaRPr>
          </a:p>
          <a:p>
            <a:endParaRPr lang="en-US" sz="1600" dirty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en-US" sz="1600" b="1" dirty="0">
                <a:solidFill>
                  <a:schemeClr val="bg2">
                    <a:lumMod val="10000"/>
                  </a:schemeClr>
                </a:solidFill>
              </a:rPr>
              <a:t>Accuracy</a:t>
            </a:r>
          </a:p>
          <a:p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Absolute bias  horizontal 20 </a:t>
            </a:r>
            <a:r>
              <a:rPr lang="el-GR" sz="1600" dirty="0">
                <a:solidFill>
                  <a:schemeClr val="bg2">
                    <a:lumMod val="10000"/>
                  </a:schemeClr>
                </a:solidFill>
              </a:rPr>
              <a:t>μ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m and vertical 50 </a:t>
            </a:r>
            <a:r>
              <a:rPr lang="el-GR" sz="1600" dirty="0">
                <a:solidFill>
                  <a:schemeClr val="bg2">
                    <a:lumMod val="10000"/>
                  </a:schemeClr>
                </a:solidFill>
              </a:rPr>
              <a:t>μ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m</a:t>
            </a:r>
          </a:p>
          <a:p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 </a:t>
            </a:r>
          </a:p>
          <a:p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Improvement: modified the </a:t>
            </a:r>
            <a:r>
              <a:rPr lang="en-US" sz="1600" dirty="0" err="1">
                <a:solidFill>
                  <a:schemeClr val="bg2">
                    <a:lumMod val="10000"/>
                  </a:schemeClr>
                </a:solidFill>
              </a:rPr>
              <a:t>fiducialisation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 process by </a:t>
            </a:r>
          </a:p>
          <a:p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lowering the vacuum system, </a:t>
            </a:r>
            <a:r>
              <a:rPr lang="en-US" sz="1600" dirty="0" err="1">
                <a:solidFill>
                  <a:schemeClr val="bg2">
                    <a:lumMod val="10000"/>
                  </a:schemeClr>
                </a:solidFill>
              </a:rPr>
              <a:t>fiducialisation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 in the metrology laboratory.</a:t>
            </a:r>
          </a:p>
          <a:p>
            <a:pPr algn="l"/>
            <a:endParaRPr lang="en-US" sz="1600" dirty="0">
              <a:solidFill>
                <a:schemeClr val="bg2">
                  <a:lumMod val="10000"/>
                </a:schemeClr>
              </a:solidFill>
            </a:endParaRPr>
          </a:p>
          <a:p>
            <a:pPr algn="l"/>
            <a:endParaRPr lang="en-US" sz="1600" dirty="0">
              <a:solidFill>
                <a:schemeClr val="bg2">
                  <a:lumMod val="10000"/>
                </a:schemeClr>
              </a:solidFill>
            </a:endParaRPr>
          </a:p>
          <a:p>
            <a:pPr algn="l"/>
            <a:endParaRPr lang="en-US" sz="16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56019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890F02-58B8-D1F6-084B-85939984D2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8AA47B-0063-ADD8-8E27-1B176F6484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Witold Niewiem | An Overview of Progress with the Study of a Structured Laser Beam (SLB) for Alignment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DC4080-64C4-AAC6-DF59-6BD5D9452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85F61E41-AD33-35A1-E067-7E641A8BD8B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r>
              <a:rPr lang="en-US" dirty="0"/>
              <a:t>22/05/2025</a:t>
            </a:r>
          </a:p>
        </p:txBody>
      </p:sp>
      <p:sp>
        <p:nvSpPr>
          <p:cNvPr id="2" name="Title 2">
            <a:extLst>
              <a:ext uri="{FF2B5EF4-FFF2-40B4-BE49-F238E27FC236}">
                <a16:creationId xmlns:a16="http://schemas.microsoft.com/office/drawing/2014/main" id="{D0461599-84A0-1478-5554-C366618C65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043" y="373593"/>
            <a:ext cx="11376025" cy="1065742"/>
          </a:xfrm>
        </p:spPr>
        <p:txBody>
          <a:bodyPr/>
          <a:lstStyle/>
          <a:p>
            <a:r>
              <a:rPr lang="en-US" dirty="0"/>
              <a:t>Conclusion</a:t>
            </a:r>
            <a:endParaRPr lang="en-US" dirty="0">
              <a:highlight>
                <a:srgbClr val="FFFF00"/>
              </a:highlight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16FB86B-CB2A-1FA1-1EC4-7639E1487CF2}"/>
              </a:ext>
            </a:extLst>
          </p:cNvPr>
          <p:cNvSpPr txBox="1"/>
          <p:nvPr/>
        </p:nvSpPr>
        <p:spPr>
          <a:xfrm>
            <a:off x="371043" y="1439335"/>
            <a:ext cx="11268364" cy="566308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lvl="0" indent="-342900">
              <a:buClrTx/>
              <a:buSzTx/>
              <a:buFont typeface="+mj-lt"/>
              <a:buAutoNum type="arabicPeriod"/>
            </a:pPr>
            <a:r>
              <a:rPr lang="en-US" altLang="en-US" sz="2400" b="1" dirty="0"/>
              <a:t>SLB can be used for alignment thanks to low divergence, high IC contrast, and long beam propagation.</a:t>
            </a:r>
          </a:p>
          <a:p>
            <a:pPr marL="342900" lvl="0" indent="-342900">
              <a:buClrTx/>
              <a:buSzTx/>
              <a:buFont typeface="+mj-lt"/>
              <a:buAutoNum type="arabicPeriod"/>
            </a:pPr>
            <a:endParaRPr lang="en-US" sz="2400" b="1" dirty="0"/>
          </a:p>
          <a:p>
            <a:pPr marL="342900" indent="-342900">
              <a:buFont typeface="+mj-lt"/>
              <a:buAutoNum type="arabicPeriod"/>
            </a:pPr>
            <a:r>
              <a:rPr lang="en-US" altLang="en-US" sz="2400" b="1" dirty="0"/>
              <a:t>Multiple challenges were overcome to construct the prototype using a vacuum system.</a:t>
            </a:r>
          </a:p>
          <a:p>
            <a:pPr marL="342900" indent="-342900">
              <a:buFont typeface="+mj-lt"/>
              <a:buAutoNum type="arabicPeriod"/>
            </a:pPr>
            <a:endParaRPr lang="en-US" altLang="en-US" sz="2400" b="1" dirty="0"/>
          </a:p>
          <a:p>
            <a:pPr marL="342900" indent="-342900">
              <a:buFont typeface="+mj-lt"/>
              <a:buAutoNum type="arabicPeriod"/>
            </a:pPr>
            <a:r>
              <a:rPr lang="en-US" altLang="en-US" sz="2400" b="1" dirty="0"/>
              <a:t>The prototype achieved high precision, showing strong potential for future systems.</a:t>
            </a:r>
          </a:p>
          <a:p>
            <a:pPr marL="342900" indent="-342900">
              <a:buFont typeface="+mj-lt"/>
              <a:buAutoNum type="arabicPeriod"/>
            </a:pPr>
            <a:endParaRPr lang="en-US" altLang="en-US" sz="2400" b="1" dirty="0"/>
          </a:p>
          <a:p>
            <a:pPr marL="342900" indent="-342900">
              <a:buFont typeface="+mj-lt"/>
              <a:buAutoNum type="arabicPeriod"/>
            </a:pPr>
            <a:r>
              <a:rPr lang="en-US" altLang="en-US" sz="2400" b="1" dirty="0"/>
              <a:t>Addressing challenges with radiation, multipoint alignment, and multiple lines is a priority for future implementations.</a:t>
            </a:r>
          </a:p>
          <a:p>
            <a:pPr marL="342900" indent="-342900">
              <a:buFont typeface="+mj-lt"/>
              <a:buAutoNum type="arabicPeriod"/>
            </a:pPr>
            <a:endParaRPr lang="en-US" altLang="en-US" sz="2400" b="1" dirty="0"/>
          </a:p>
          <a:p>
            <a:pPr marL="342900" indent="-342900">
              <a:buFont typeface="+mj-lt"/>
              <a:buAutoNum type="arabicPeriod"/>
            </a:pPr>
            <a:endParaRPr lang="en-US" altLang="en-US" sz="2400" b="1" dirty="0"/>
          </a:p>
          <a:p>
            <a:pPr marL="342900" indent="-342900">
              <a:buFont typeface="+mj-lt"/>
              <a:buAutoNum type="arabicPeriod"/>
            </a:pPr>
            <a:endParaRPr lang="en-US" altLang="en-US" sz="2400" dirty="0"/>
          </a:p>
          <a:p>
            <a:pPr marL="342900" lvl="0" indent="-342900">
              <a:buClrTx/>
              <a:buSzTx/>
              <a:buFont typeface="+mj-lt"/>
              <a:buAutoNum type="arabicPeriod"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7928286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0191DFD-4C3B-7154-154C-707288A3C16A}"/>
              </a:ext>
            </a:extLst>
          </p:cNvPr>
          <p:cNvSpPr txBox="1"/>
          <p:nvPr/>
        </p:nvSpPr>
        <p:spPr>
          <a:xfrm>
            <a:off x="923637" y="539614"/>
            <a:ext cx="10033104" cy="397031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b="1" dirty="0"/>
              <a:t>References:</a:t>
            </a:r>
          </a:p>
          <a:p>
            <a:pPr algn="l"/>
            <a:endParaRPr lang="en-US" sz="1600" dirty="0"/>
          </a:p>
          <a:p>
            <a:pPr marL="342900" indent="-342900" algn="l">
              <a:buFont typeface="+mj-lt"/>
              <a:buAutoNum type="arabicPeriod"/>
            </a:pPr>
            <a:r>
              <a:rPr lang="en-US" sz="1600" dirty="0"/>
              <a:t>W. Niewiem, K. Polak, M. Dusek, D. Mergelkuhl, J-Ch. Gayde, A. Wieser, M. Sulc, “Variation of structured laser beam pattern and optimization for an alignment reference line creation” Optics Express 31 (2023) </a:t>
            </a:r>
            <a:r>
              <a:rPr lang="en-US" sz="1600" b="0" i="0" u="none" strike="noStrike" dirty="0">
                <a:solidFill>
                  <a:srgbClr val="7800CC"/>
                </a:solidFill>
                <a:effectLst/>
                <a:latin typeface="Archivo"/>
                <a:hlinkClick r:id="rId2"/>
              </a:rPr>
              <a:t>https://doi.org/10.1364/OE.503016</a:t>
            </a:r>
            <a:endParaRPr lang="en-US" sz="1600" b="0" i="0" dirty="0">
              <a:solidFill>
                <a:srgbClr val="222222"/>
              </a:solidFill>
              <a:effectLst/>
              <a:latin typeface="Archivo"/>
            </a:endParaRPr>
          </a:p>
          <a:p>
            <a:pPr marL="342900" indent="-342900" algn="l">
              <a:buFont typeface="+mj-lt"/>
              <a:buAutoNum type="arabicPeriod"/>
            </a:pPr>
            <a:endParaRPr lang="en-US" sz="1600" dirty="0"/>
          </a:p>
          <a:p>
            <a:pPr marL="342900" indent="-342900" algn="l">
              <a:buFont typeface="+mj-lt"/>
              <a:buAutoNum type="arabicPeriod"/>
            </a:pPr>
            <a:r>
              <a:rPr lang="en-US" sz="1600" dirty="0"/>
              <a:t>W. Niewiem, K. Polak, </a:t>
            </a:r>
            <a:r>
              <a:rPr lang="en-US" sz="1600" dirty="0" err="1"/>
              <a:t>S.Figura</a:t>
            </a:r>
            <a:r>
              <a:rPr lang="en-US" sz="1600" dirty="0"/>
              <a:t>, D. Mergelkuhl, J-Ch. Gayde, A. Wieser, “The influence of symmetry breaking on the Inner Core of a Structured Laser Beam”, Express 33 (2025) </a:t>
            </a:r>
            <a:r>
              <a:rPr lang="en-US" sz="1600" b="0" i="0" u="none" strike="noStrike" dirty="0">
                <a:solidFill>
                  <a:srgbClr val="7800CC"/>
                </a:solidFill>
                <a:effectLst/>
                <a:latin typeface="Archivo"/>
                <a:hlinkClick r:id="rId3"/>
              </a:rPr>
              <a:t>https://doi.org/10.1364/OE.549391</a:t>
            </a:r>
            <a:endParaRPr lang="en-US" sz="1600" b="0" i="0" dirty="0">
              <a:solidFill>
                <a:srgbClr val="222222"/>
              </a:solidFill>
              <a:effectLst/>
              <a:latin typeface="Archivo"/>
            </a:endParaRPr>
          </a:p>
          <a:p>
            <a:pPr marL="342900" indent="-342900" algn="l">
              <a:buFont typeface="+mj-lt"/>
              <a:buAutoNum type="arabicPeriod"/>
            </a:pPr>
            <a:endParaRPr lang="en-US" sz="1600" dirty="0"/>
          </a:p>
          <a:p>
            <a:pPr marL="342900" indent="-342900" algn="l">
              <a:buFont typeface="+mj-lt"/>
              <a:buAutoNum type="arabicPeriod"/>
            </a:pPr>
            <a:r>
              <a:rPr lang="en-US" sz="1600" dirty="0"/>
              <a:t>W. Niewiem, S. Figura, D. Mergelkuhl, J-Ch. Gayde, A. Wieser, M. Sulc, “Speckle induced by reflections in pipe propagation of a Structured Laser Beams” Applied Optics 64 (2025), soon available</a:t>
            </a:r>
          </a:p>
          <a:p>
            <a:pPr marL="342900" indent="-342900" algn="l">
              <a:buFont typeface="+mj-lt"/>
              <a:buAutoNum type="arabicPeriod"/>
            </a:pPr>
            <a:endParaRPr lang="en-US" sz="1600" dirty="0"/>
          </a:p>
          <a:p>
            <a:pPr marL="342900" indent="-342900" algn="l">
              <a:buFont typeface="+mj-lt"/>
              <a:buAutoNum type="arabicPeriod"/>
            </a:pPr>
            <a:r>
              <a:rPr lang="en-US" sz="1600" dirty="0"/>
              <a:t>W. Niewiem, S. Figura, D. Mergelkuhl, J-Ch. Gayde, A. Wieser,, “</a:t>
            </a:r>
            <a:r>
              <a:rPr lang="en-GB" sz="1600" dirty="0"/>
              <a:t>Shutter-type multi-point optical alignment using a Structured Laser Beam in vacuum</a:t>
            </a:r>
            <a:r>
              <a:rPr lang="en-US" sz="1600" dirty="0"/>
              <a:t>” JINST (2025), soon available</a:t>
            </a:r>
          </a:p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91530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Logo – Staffnet | ETH Zurich">
            <a:extLst>
              <a:ext uri="{FF2B5EF4-FFF2-40B4-BE49-F238E27FC236}">
                <a16:creationId xmlns:a16="http://schemas.microsoft.com/office/drawing/2014/main" id="{77FB3B61-0E48-6C4D-CBA6-3194A56A03B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64" t="24883" r="9157" b="30007"/>
          <a:stretch/>
        </p:blipFill>
        <p:spPr bwMode="auto">
          <a:xfrm>
            <a:off x="5029314" y="2067975"/>
            <a:ext cx="2127167" cy="691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CA36575-D954-386C-15E4-A0B17EB73A52}"/>
              </a:ext>
            </a:extLst>
          </p:cNvPr>
          <p:cNvSpPr txBox="1"/>
          <p:nvPr/>
        </p:nvSpPr>
        <p:spPr>
          <a:xfrm>
            <a:off x="5185972" y="408876"/>
            <a:ext cx="182005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schemeClr val="tx2"/>
                </a:solidFill>
              </a:rPr>
              <a:t>Witold Niewiem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32151D5-BFC7-14AC-D00C-807511C7B8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655" y="76200"/>
            <a:ext cx="4981575" cy="67818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602412C-8EED-4569-C972-DA3E90B443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86769" y="0"/>
            <a:ext cx="4998846" cy="685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C130B15-7ADE-8E69-8BF0-FF7E3187AE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96598" y="3114935"/>
            <a:ext cx="1682734" cy="1321652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D4FE73F9-C418-6B31-A869-D7451FC1BA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6442" y="1182901"/>
            <a:ext cx="1539114" cy="583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522008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814F3C-981A-C00B-F5C8-813B2D0B0F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EDEF5A3-DBA8-5E55-3F3E-2C2307D313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043" y="373593"/>
            <a:ext cx="11376025" cy="1065742"/>
          </a:xfrm>
        </p:spPr>
        <p:txBody>
          <a:bodyPr/>
          <a:lstStyle/>
          <a:p>
            <a:r>
              <a:rPr lang="en-US" dirty="0"/>
              <a:t>Precision - Stability of reference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03131E-ACA1-476B-3C13-BA06AE358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Witold Niewiem | An Overview of Progress with the Study of a Structured Laser Beam (SLB) for Alignment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787AF3-D413-A3F5-DDBB-7929C26C97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DD7246F-654A-C366-B2A7-886A8639F1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0457" y="1384532"/>
            <a:ext cx="4090591" cy="4743949"/>
          </a:xfrm>
          <a:prstGeom prst="rect">
            <a:avLst/>
          </a:prstGeom>
        </p:spPr>
      </p:pic>
      <p:pic>
        <p:nvPicPr>
          <p:cNvPr id="7" name="Picture 6" descr="A machine with a black cylinder&#10;&#10;AI-generated content may be incorrect.">
            <a:extLst>
              <a:ext uri="{FF2B5EF4-FFF2-40B4-BE49-F238E27FC236}">
                <a16:creationId xmlns:a16="http://schemas.microsoft.com/office/drawing/2014/main" id="{94EEF85D-2915-4377-CD48-9F3630EEA3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33294" y="1495721"/>
            <a:ext cx="3502439" cy="466991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B7E27D2-66DE-2390-F3F4-9FE133F9AD1B}"/>
              </a:ext>
            </a:extLst>
          </p:cNvPr>
          <p:cNvSpPr txBox="1"/>
          <p:nvPr/>
        </p:nvSpPr>
        <p:spPr>
          <a:xfrm>
            <a:off x="6431535" y="1107533"/>
            <a:ext cx="375853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Support and SLB generator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B40EB44-041E-EDA6-78C7-6F72E4493B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34752" y="-10594"/>
            <a:ext cx="2250952" cy="135141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E10738D-1A40-5672-94EC-9D352057C005}"/>
              </a:ext>
            </a:extLst>
          </p:cNvPr>
          <p:cNvSpPr txBox="1"/>
          <p:nvPr/>
        </p:nvSpPr>
        <p:spPr>
          <a:xfrm>
            <a:off x="9332711" y="4261"/>
            <a:ext cx="263367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24000" lvl="1" algn="ctr"/>
            <a:r>
              <a:rPr lang="en-US" b="1" dirty="0"/>
              <a:t>Reference line drift</a:t>
            </a:r>
            <a:endParaRPr lang="en-US" sz="1800" b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7229D20-2415-346C-1301-D2D528A45833}"/>
              </a:ext>
            </a:extLst>
          </p:cNvPr>
          <p:cNvSpPr txBox="1"/>
          <p:nvPr/>
        </p:nvSpPr>
        <p:spPr>
          <a:xfrm>
            <a:off x="2379862" y="935323"/>
            <a:ext cx="318424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IC position in global CS - drift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21BD81A-8685-9E58-871C-610E13B1E041}"/>
              </a:ext>
            </a:extLst>
          </p:cNvPr>
          <p:cNvSpPr txBox="1"/>
          <p:nvPr/>
        </p:nvSpPr>
        <p:spPr>
          <a:xfrm>
            <a:off x="-73739" y="915061"/>
            <a:ext cx="183947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Distance from the generator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B8E82BA-D4CC-176C-2890-83C79D3AE0B4}"/>
              </a:ext>
            </a:extLst>
          </p:cNvPr>
          <p:cNvSpPr txBox="1"/>
          <p:nvPr/>
        </p:nvSpPr>
        <p:spPr>
          <a:xfrm>
            <a:off x="291905" y="1960449"/>
            <a:ext cx="170689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141.9 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6FF0D90-EF6D-8BA9-E0B1-520A06A49CBE}"/>
              </a:ext>
            </a:extLst>
          </p:cNvPr>
          <p:cNvSpPr txBox="1"/>
          <p:nvPr/>
        </p:nvSpPr>
        <p:spPr>
          <a:xfrm>
            <a:off x="326427" y="3452168"/>
            <a:ext cx="9710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70.2 m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9CC412E-5713-45C9-CB22-E05E64EF04A5}"/>
              </a:ext>
            </a:extLst>
          </p:cNvPr>
          <p:cNvSpPr txBox="1"/>
          <p:nvPr/>
        </p:nvSpPr>
        <p:spPr>
          <a:xfrm>
            <a:off x="372022" y="5076202"/>
            <a:ext cx="9710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1.9 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A3CFEB-198A-A8B8-83D7-9C63FF17F73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r>
              <a:rPr lang="en-US" dirty="0"/>
              <a:t>22/05/2025</a:t>
            </a:r>
          </a:p>
        </p:txBody>
      </p:sp>
    </p:spTree>
    <p:extLst>
      <p:ext uri="{BB962C8B-B14F-4D97-AF65-F5344CB8AC3E}">
        <p14:creationId xmlns:p14="http://schemas.microsoft.com/office/powerpoint/2010/main" val="9837223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A66347-C326-C049-EACC-9C4D98B0CC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01A1A3-8F3A-41D8-18F6-38ECD92B0A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Accuracy - Systematic error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5A3A2C-A249-CF4F-A046-08F7C7D43E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Witold Niewiem | An Overview of Progress with the Study of a Structured Laser Beam (SLB) for Alignment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3D5B55-D383-889D-4D8F-B2BE83D306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659D632-2BF7-7642-1AB1-8E01498F4AE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-7701"/>
          <a:stretch/>
        </p:blipFill>
        <p:spPr>
          <a:xfrm>
            <a:off x="407988" y="3583059"/>
            <a:ext cx="4757399" cy="712716"/>
          </a:xfrm>
          <a:prstGeom prst="rect">
            <a:avLst/>
          </a:prstGeom>
        </p:spPr>
      </p:pic>
      <p:sp>
        <p:nvSpPr>
          <p:cNvPr id="9" name="Left Brace 8">
            <a:extLst>
              <a:ext uri="{FF2B5EF4-FFF2-40B4-BE49-F238E27FC236}">
                <a16:creationId xmlns:a16="http://schemas.microsoft.com/office/drawing/2014/main" id="{778A0937-81A4-5352-C8B0-3A0C38C0C3C2}"/>
              </a:ext>
            </a:extLst>
          </p:cNvPr>
          <p:cNvSpPr/>
          <p:nvPr/>
        </p:nvSpPr>
        <p:spPr>
          <a:xfrm rot="16200000">
            <a:off x="1761364" y="3872001"/>
            <a:ext cx="326506" cy="679102"/>
          </a:xfrm>
          <a:prstGeom prst="leftBrace">
            <a:avLst>
              <a:gd name="adj1" fmla="val 22579"/>
              <a:gd name="adj2" fmla="val 45522"/>
            </a:avLst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Left Brace 13">
            <a:extLst>
              <a:ext uri="{FF2B5EF4-FFF2-40B4-BE49-F238E27FC236}">
                <a16:creationId xmlns:a16="http://schemas.microsoft.com/office/drawing/2014/main" id="{A08C7343-915D-BD45-4473-BDA91EDDAFEF}"/>
              </a:ext>
            </a:extLst>
          </p:cNvPr>
          <p:cNvSpPr/>
          <p:nvPr/>
        </p:nvSpPr>
        <p:spPr>
          <a:xfrm rot="5400000">
            <a:off x="2682967" y="3112991"/>
            <a:ext cx="326506" cy="849458"/>
          </a:xfrm>
          <a:prstGeom prst="leftBrace">
            <a:avLst>
              <a:gd name="adj1" fmla="val 26256"/>
              <a:gd name="adj2" fmla="val 49163"/>
            </a:avLst>
          </a:prstGeom>
          <a:ln w="19050">
            <a:solidFill>
              <a:srgbClr val="D43EC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93F7ABF-9F77-FC44-4E84-FD04016BC3B3}"/>
              </a:ext>
            </a:extLst>
          </p:cNvPr>
          <p:cNvCxnSpPr>
            <a:cxnSpLocks/>
          </p:cNvCxnSpPr>
          <p:nvPr/>
        </p:nvCxnSpPr>
        <p:spPr>
          <a:xfrm flipH="1">
            <a:off x="7365700" y="-914983"/>
            <a:ext cx="20856" cy="946835"/>
          </a:xfrm>
          <a:prstGeom prst="line">
            <a:avLst/>
          </a:prstGeom>
          <a:ln w="19050">
            <a:solidFill>
              <a:srgbClr val="D43EC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3FE91E67-B120-EB3D-DB7C-0FC3B279FAF0}"/>
              </a:ext>
            </a:extLst>
          </p:cNvPr>
          <p:cNvSpPr txBox="1"/>
          <p:nvPr/>
        </p:nvSpPr>
        <p:spPr>
          <a:xfrm>
            <a:off x="2846220" y="4550139"/>
            <a:ext cx="145005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>
                <a:solidFill>
                  <a:srgbClr val="C2A045"/>
                </a:solidFill>
              </a:rPr>
              <a:t>CMM verified by in-house method</a:t>
            </a:r>
          </a:p>
        </p:txBody>
      </p:sp>
      <p:sp>
        <p:nvSpPr>
          <p:cNvPr id="20" name="Left Brace 19">
            <a:extLst>
              <a:ext uri="{FF2B5EF4-FFF2-40B4-BE49-F238E27FC236}">
                <a16:creationId xmlns:a16="http://schemas.microsoft.com/office/drawing/2014/main" id="{EFC495BF-5764-CE0C-A932-B44398EA5D62}"/>
              </a:ext>
            </a:extLst>
          </p:cNvPr>
          <p:cNvSpPr/>
          <p:nvPr/>
        </p:nvSpPr>
        <p:spPr>
          <a:xfrm rot="16200000">
            <a:off x="3303298" y="4050951"/>
            <a:ext cx="326506" cy="391204"/>
          </a:xfrm>
          <a:prstGeom prst="leftBrace">
            <a:avLst>
              <a:gd name="adj1" fmla="val 26256"/>
              <a:gd name="adj2" fmla="val 52315"/>
            </a:avLst>
          </a:prstGeom>
          <a:ln w="19050">
            <a:solidFill>
              <a:srgbClr val="C2A04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4950671-B7AC-8B19-9879-74DF2FFE36BC}"/>
              </a:ext>
            </a:extLst>
          </p:cNvPr>
          <p:cNvSpPr txBox="1"/>
          <p:nvPr/>
        </p:nvSpPr>
        <p:spPr>
          <a:xfrm>
            <a:off x="573458" y="4504367"/>
            <a:ext cx="2272762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>
                <a:solidFill>
                  <a:srgbClr val="FF0000"/>
                </a:solidFill>
              </a:rPr>
              <a:t>Least-squares (WPS, HLS) network with </a:t>
            </a:r>
            <a:r>
              <a:rPr lang="en-US" sz="1400" dirty="0" err="1">
                <a:solidFill>
                  <a:srgbClr val="FF0000"/>
                </a:solidFill>
              </a:rPr>
              <a:t>fiducialisation</a:t>
            </a:r>
            <a:r>
              <a:rPr lang="en-US" sz="1400" dirty="0">
                <a:solidFill>
                  <a:srgbClr val="FF0000"/>
                </a:solidFill>
              </a:rPr>
              <a:t>/calibrations</a:t>
            </a: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4F12A198-8FF7-ED8B-631C-A6C5073971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r>
              <a:rPr lang="en-US" dirty="0"/>
              <a:t>22/05/2025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491D80A-D777-B35F-82AC-6F70D056BADE}"/>
              </a:ext>
            </a:extLst>
          </p:cNvPr>
          <p:cNvSpPr txBox="1"/>
          <p:nvPr/>
        </p:nvSpPr>
        <p:spPr>
          <a:xfrm>
            <a:off x="1766235" y="2782702"/>
            <a:ext cx="215997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>
                <a:solidFill>
                  <a:srgbClr val="D43EC9"/>
                </a:solidFill>
              </a:rPr>
              <a:t>Laser tracker </a:t>
            </a:r>
            <a:r>
              <a:rPr lang="en-US" sz="1400" dirty="0">
                <a:solidFill>
                  <a:srgbClr val="34C6F4"/>
                </a:solidFill>
              </a:rPr>
              <a:t>measurement – two steps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774CAC3-3F67-EFA6-DADF-3A9E0E8905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71174" y="0"/>
            <a:ext cx="2220826" cy="1262452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FA896BA3-B2EB-361C-F23F-73A8705D47C4}"/>
              </a:ext>
            </a:extLst>
          </p:cNvPr>
          <p:cNvSpPr txBox="1"/>
          <p:nvPr/>
        </p:nvSpPr>
        <p:spPr>
          <a:xfrm>
            <a:off x="8841117" y="0"/>
            <a:ext cx="34489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indent="0" algn="ctr">
              <a:buNone/>
            </a:pPr>
            <a:r>
              <a:rPr lang="en-US" sz="1800" b="1" dirty="0" err="1"/>
              <a:t>Fiducialisation</a:t>
            </a:r>
            <a:r>
              <a:rPr lang="en-US" sz="1800" b="1" dirty="0"/>
              <a:t> bias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489EC4C0-A304-E937-A012-F3CC9D5E15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84453" y="1031170"/>
            <a:ext cx="6703554" cy="489297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39B455B-8C6A-7EC8-751D-928413CAE0E8}"/>
              </a:ext>
            </a:extLst>
          </p:cNvPr>
          <p:cNvSpPr txBox="1"/>
          <p:nvPr/>
        </p:nvSpPr>
        <p:spPr>
          <a:xfrm>
            <a:off x="534549" y="1602235"/>
            <a:ext cx="496814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Position of the IC in global coordinate system</a:t>
            </a:r>
          </a:p>
          <a:p>
            <a:pPr algn="ctr"/>
            <a:r>
              <a:rPr lang="en-US" dirty="0">
                <a:solidFill>
                  <a:schemeClr val="tx2"/>
                </a:solidFill>
              </a:rPr>
              <a:t>Uncertainty propagation components</a:t>
            </a:r>
          </a:p>
        </p:txBody>
      </p:sp>
    </p:spTree>
    <p:extLst>
      <p:ext uri="{BB962C8B-B14F-4D97-AF65-F5344CB8AC3E}">
        <p14:creationId xmlns:p14="http://schemas.microsoft.com/office/powerpoint/2010/main" val="2788093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870D04-DEED-E180-0046-8F20125A91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14D8E5F-4800-5865-78F4-2B03CEF1D8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Layer beams – Martin’s Dusek doctorate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4694D1-4BDE-BE60-7735-B83396639B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48684818-4655-BD70-684B-606BD22609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GB" dirty="0"/>
              <a:t>Witold Niewiem | An Overview of Progress with the Study of a Structured Laser Beam (SLB) for Alignment</a:t>
            </a:r>
            <a:endParaRPr lang="en-US" dirty="0"/>
          </a:p>
        </p:txBody>
      </p:sp>
      <p:sp>
        <p:nvSpPr>
          <p:cNvPr id="12" name="Content Placeholder 6">
            <a:extLst>
              <a:ext uri="{FF2B5EF4-FFF2-40B4-BE49-F238E27FC236}">
                <a16:creationId xmlns:a16="http://schemas.microsoft.com/office/drawing/2014/main" id="{09785F49-26AA-30BF-B0DE-ED8A53890FA7}"/>
              </a:ext>
            </a:extLst>
          </p:cNvPr>
          <p:cNvSpPr txBox="1">
            <a:spLocks/>
          </p:cNvSpPr>
          <p:nvPr/>
        </p:nvSpPr>
        <p:spPr>
          <a:xfrm>
            <a:off x="316375" y="5108365"/>
            <a:ext cx="5120338" cy="631471"/>
          </a:xfrm>
        </p:spPr>
        <p:txBody>
          <a:bodyPr/>
          <a:lstStyle>
            <a:lvl1pPr marL="225425" marR="0" indent="-225425" algn="l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5AA3D9"/>
              </a:buClr>
              <a:buSzPct val="100000"/>
              <a:buFont typeface="Arial"/>
              <a:buChar char="•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0375" marR="0" indent="-228600" algn="l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FFFFFF">
                  <a:lumMod val="75000"/>
                </a:srgbClr>
              </a:buClr>
              <a:buSzPct val="100000"/>
              <a:buFont typeface="Arial"/>
              <a:buChar char="•"/>
              <a:tabLst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marR="0" indent="-225425" algn="l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FFFFFF">
                  <a:lumMod val="75000"/>
                </a:srgbClr>
              </a:buClr>
              <a:buSzPct val="100000"/>
              <a:buFont typeface="Arial"/>
              <a:buChar char="•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5AA3D9"/>
              </a:buClr>
              <a:buSzPct val="100000"/>
              <a:buFont typeface="Arial"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" name="Content Placeholder 6">
            <a:extLst>
              <a:ext uri="{FF2B5EF4-FFF2-40B4-BE49-F238E27FC236}">
                <a16:creationId xmlns:a16="http://schemas.microsoft.com/office/drawing/2014/main" id="{53CCE985-DC25-FF83-AC02-2771ED6C27F9}"/>
              </a:ext>
            </a:extLst>
          </p:cNvPr>
          <p:cNvSpPr txBox="1">
            <a:spLocks/>
          </p:cNvSpPr>
          <p:nvPr/>
        </p:nvSpPr>
        <p:spPr>
          <a:xfrm>
            <a:off x="390622" y="1187690"/>
            <a:ext cx="10872165" cy="138459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95013" lvl="2" indent="-285750">
              <a:spcBef>
                <a:spcPts val="600"/>
              </a:spcBef>
              <a:buClr>
                <a:schemeClr val="accent6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tx1">
                    <a:lumMod val="75000"/>
                  </a:schemeClr>
                </a:solidFill>
              </a:rPr>
              <a:t>Layer beams – linear chip sensor</a:t>
            </a:r>
          </a:p>
          <a:p>
            <a:pPr marL="1052213" lvl="3" indent="-285750">
              <a:spcBef>
                <a:spcPts val="600"/>
              </a:spcBef>
              <a:buClr>
                <a:schemeClr val="accent6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>
                    <a:lumMod val="75000"/>
                  </a:schemeClr>
                </a:solidFill>
              </a:rPr>
              <a:t>Prototyping of the sensor with 4 linear CCDs with an aperture (allows for multipoint measurements at one instance in time)</a:t>
            </a:r>
          </a:p>
          <a:p>
            <a:pPr marL="1052213" lvl="3" indent="-285750">
              <a:spcBef>
                <a:spcPts val="600"/>
              </a:spcBef>
              <a:buClr>
                <a:schemeClr val="accent6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>
                    <a:lumMod val="75000"/>
                  </a:schemeClr>
                </a:solidFill>
              </a:rPr>
              <a:t>Position of the CCD sensors will be measured in metrology lab to be ready for future absolute misalignment measurements</a:t>
            </a:r>
          </a:p>
          <a:p>
            <a:pPr marL="1052213" lvl="3" indent="-285750">
              <a:spcBef>
                <a:spcPts val="600"/>
              </a:spcBef>
              <a:buClr>
                <a:schemeClr val="accent6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tx1">
                  <a:lumMod val="75000"/>
                </a:schemeClr>
              </a:solidFill>
            </a:endParaRPr>
          </a:p>
          <a:p>
            <a:pPr marL="595013" lvl="2" indent="-285750">
              <a:spcBef>
                <a:spcPts val="600"/>
              </a:spcBef>
              <a:buClr>
                <a:schemeClr val="accent6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tx1">
                  <a:lumMod val="75000"/>
                </a:schemeClr>
              </a:solidFill>
            </a:endParaRPr>
          </a:p>
          <a:p>
            <a:pPr marL="595013" lvl="2" indent="-285750">
              <a:spcBef>
                <a:spcPts val="600"/>
              </a:spcBef>
              <a:buClr>
                <a:schemeClr val="accent6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tx1">
                  <a:lumMod val="75000"/>
                </a:schemeClr>
              </a:solidFill>
            </a:endParaRPr>
          </a:p>
          <a:p>
            <a:pPr marL="309263" lvl="2">
              <a:spcBef>
                <a:spcPts val="600"/>
              </a:spcBef>
              <a:buClr>
                <a:schemeClr val="accent6">
                  <a:lumMod val="60000"/>
                  <a:lumOff val="40000"/>
                </a:schemeClr>
              </a:buClr>
            </a:pPr>
            <a:endParaRPr lang="fr-CH" sz="1600" dirty="0">
              <a:solidFill>
                <a:schemeClr val="tx1">
                  <a:lumMod val="75000"/>
                </a:schemeClr>
              </a:solidFill>
            </a:endParaRPr>
          </a:p>
        </p:txBody>
      </p:sp>
      <p:pic>
        <p:nvPicPr>
          <p:cNvPr id="15" name="Picture 14" descr="A diagram of a cross with text&#10;&#10;Description automatically generated">
            <a:extLst>
              <a:ext uri="{FF2B5EF4-FFF2-40B4-BE49-F238E27FC236}">
                <a16:creationId xmlns:a16="http://schemas.microsoft.com/office/drawing/2014/main" id="{18148045-70F1-D911-9177-896BC30B4F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3104" y="2847539"/>
            <a:ext cx="3172791" cy="2970623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DC41AD8E-AEA1-2E61-CB05-A26589E179C2}"/>
              </a:ext>
            </a:extLst>
          </p:cNvPr>
          <p:cNvSpPr txBox="1"/>
          <p:nvPr/>
        </p:nvSpPr>
        <p:spPr>
          <a:xfrm>
            <a:off x="1078147" y="5790060"/>
            <a:ext cx="201039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/>
              <a:t>Sensor prototype</a:t>
            </a:r>
            <a:endParaRPr lang="en-GB" sz="16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BDDF101-E5DB-45D4-D4B1-9F244AC28FA9}"/>
              </a:ext>
            </a:extLst>
          </p:cNvPr>
          <p:cNvSpPr txBox="1"/>
          <p:nvPr/>
        </p:nvSpPr>
        <p:spPr>
          <a:xfrm>
            <a:off x="4821505" y="5779016"/>
            <a:ext cx="201039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/>
              <a:t>Sensor </a:t>
            </a:r>
            <a:r>
              <a:rPr lang="cs-CZ" sz="1600" dirty="0"/>
              <a:t>mockup</a:t>
            </a:r>
            <a:endParaRPr lang="en-GB" sz="16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62DF372-B019-1B85-002B-7573E742D7F0}"/>
              </a:ext>
            </a:extLst>
          </p:cNvPr>
          <p:cNvSpPr txBox="1"/>
          <p:nvPr/>
        </p:nvSpPr>
        <p:spPr>
          <a:xfrm>
            <a:off x="8353321" y="5509923"/>
            <a:ext cx="309485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/>
              <a:t>Reference planes created by a Layer Beams</a:t>
            </a:r>
            <a:endParaRPr lang="en-GB" sz="1600" dirty="0"/>
          </a:p>
        </p:txBody>
      </p:sp>
      <p:pic>
        <p:nvPicPr>
          <p:cNvPr id="7" name="Picture 6" descr="A machine on a table&#10;&#10;AI-generated content may be incorrect.">
            <a:extLst>
              <a:ext uri="{FF2B5EF4-FFF2-40B4-BE49-F238E27FC236}">
                <a16:creationId xmlns:a16="http://schemas.microsoft.com/office/drawing/2014/main" id="{94FE9241-7322-0730-AF3A-CEB7431B882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-580" t="15774" r="580" b="17615"/>
          <a:stretch/>
        </p:blipFill>
        <p:spPr>
          <a:xfrm>
            <a:off x="496785" y="2801890"/>
            <a:ext cx="3285910" cy="291836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3FF6C09-F1F3-13D1-DE06-3E3ECDECFC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70462" y="3033345"/>
            <a:ext cx="3843278" cy="2390755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F3FFFF83-A8F2-B650-2F35-C8A8F6DE357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18613" y="67882"/>
            <a:ext cx="2782170" cy="1528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49233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A8EFFB-C97F-59ED-E5FF-FF7307BB0F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11938F9-DF22-1C6D-195C-A42503D5B9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Layer beams – Martin’s Dusek doctorate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AC8482-F43F-753C-715D-7A568519D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77CB3A36-D245-BE0B-E349-E442F471C6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GB" dirty="0"/>
              <a:t>Witold Niewiem | An Overview of Progress with the Study of a Structured Laser Beam (SLB) for Alignment</a:t>
            </a:r>
            <a:endParaRPr lang="en-US" dirty="0"/>
          </a:p>
        </p:txBody>
      </p:sp>
      <p:sp>
        <p:nvSpPr>
          <p:cNvPr id="12" name="Content Placeholder 6">
            <a:extLst>
              <a:ext uri="{FF2B5EF4-FFF2-40B4-BE49-F238E27FC236}">
                <a16:creationId xmlns:a16="http://schemas.microsoft.com/office/drawing/2014/main" id="{656C6A25-E5E6-2E1B-58E4-A2CC77078ABF}"/>
              </a:ext>
            </a:extLst>
          </p:cNvPr>
          <p:cNvSpPr txBox="1">
            <a:spLocks/>
          </p:cNvSpPr>
          <p:nvPr/>
        </p:nvSpPr>
        <p:spPr>
          <a:xfrm>
            <a:off x="316375" y="5108365"/>
            <a:ext cx="5120338" cy="631471"/>
          </a:xfrm>
        </p:spPr>
        <p:txBody>
          <a:bodyPr/>
          <a:lstStyle>
            <a:lvl1pPr marL="225425" marR="0" indent="-225425" algn="l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5AA3D9"/>
              </a:buClr>
              <a:buSzPct val="100000"/>
              <a:buFont typeface="Arial"/>
              <a:buChar char="•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0375" marR="0" indent="-228600" algn="l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FFFFFF">
                  <a:lumMod val="75000"/>
                </a:srgbClr>
              </a:buClr>
              <a:buSzPct val="100000"/>
              <a:buFont typeface="Arial"/>
              <a:buChar char="•"/>
              <a:tabLst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marR="0" indent="-225425" algn="l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FFFFFF">
                  <a:lumMod val="75000"/>
                </a:srgbClr>
              </a:buClr>
              <a:buSzPct val="100000"/>
              <a:buFont typeface="Arial"/>
              <a:buChar char="•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5AA3D9"/>
              </a:buClr>
              <a:buSzPct val="100000"/>
              <a:buFont typeface="Arial"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53B7356-297A-F3FD-2827-EFA00DDCD9F5}"/>
              </a:ext>
            </a:extLst>
          </p:cNvPr>
          <p:cNvSpPr txBox="1"/>
          <p:nvPr/>
        </p:nvSpPr>
        <p:spPr>
          <a:xfrm>
            <a:off x="1089698" y="5798846"/>
            <a:ext cx="201039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/>
              <a:t>Laboratory setup</a:t>
            </a:r>
            <a:endParaRPr lang="en-GB" sz="16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0A8B77A-1C93-D2BB-44F1-AD3F93EDF243}"/>
              </a:ext>
            </a:extLst>
          </p:cNvPr>
          <p:cNvSpPr txBox="1"/>
          <p:nvPr/>
        </p:nvSpPr>
        <p:spPr>
          <a:xfrm>
            <a:off x="4744891" y="5739836"/>
            <a:ext cx="201039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/>
              <a:t>Sensor </a:t>
            </a:r>
            <a:r>
              <a:rPr lang="cs-CZ" sz="1600" dirty="0"/>
              <a:t>mockup</a:t>
            </a:r>
            <a:endParaRPr lang="en-GB" sz="1600" dirty="0"/>
          </a:p>
        </p:txBody>
      </p:sp>
      <p:pic>
        <p:nvPicPr>
          <p:cNvPr id="2" name="Picture 1" descr="Close-up of a machine in a factory&#10;&#10;AI-generated content may be incorrect.">
            <a:extLst>
              <a:ext uri="{FF2B5EF4-FFF2-40B4-BE49-F238E27FC236}">
                <a16:creationId xmlns:a16="http://schemas.microsoft.com/office/drawing/2014/main" id="{8A1FB836-D1F3-76A9-9EB4-5855EB7E20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481" y="1042354"/>
            <a:ext cx="3347243" cy="4462991"/>
          </a:xfrm>
          <a:prstGeom prst="rect">
            <a:avLst/>
          </a:prstGeom>
        </p:spPr>
      </p:pic>
      <p:pic>
        <p:nvPicPr>
          <p:cNvPr id="7" name="Picture 6" descr="A close-up of a machine&#10;&#10;AI-generated content may be incorrect.">
            <a:extLst>
              <a:ext uri="{FF2B5EF4-FFF2-40B4-BE49-F238E27FC236}">
                <a16:creationId xmlns:a16="http://schemas.microsoft.com/office/drawing/2014/main" id="{2E137286-51D3-A410-837B-0F8F8FBF6A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9616" y="1101868"/>
            <a:ext cx="3347243" cy="446299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83471BC-A03E-F768-7DEA-C81EC661B0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6739" y="1133376"/>
            <a:ext cx="4247273" cy="2607975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DE3247D4-A4CB-F417-79F2-A4A4AF6986C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36739" y="3956986"/>
            <a:ext cx="4395780" cy="1841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2911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84C8B9-0D87-A46A-D424-A63131C475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C582B0-A8B6-8EDA-28A9-6929D1872D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Witold Niewiem | An Overview of Progress with the Study of a Structured Laser Beam (SLB) for Alignment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8263CA-FA93-00C1-8DCA-14C8C2F74B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D4C1DA5E-95C8-4199-4F79-7366F52783B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r>
              <a:rPr lang="en-US" dirty="0"/>
              <a:t>22/05/2025</a:t>
            </a:r>
          </a:p>
        </p:txBody>
      </p:sp>
      <p:sp>
        <p:nvSpPr>
          <p:cNvPr id="2" name="Title 2">
            <a:extLst>
              <a:ext uri="{FF2B5EF4-FFF2-40B4-BE49-F238E27FC236}">
                <a16:creationId xmlns:a16="http://schemas.microsoft.com/office/drawing/2014/main" id="{ADF83F4E-78A3-8640-B5FA-B44D2A0CEB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043" y="373593"/>
            <a:ext cx="11376025" cy="1065742"/>
          </a:xfrm>
        </p:spPr>
        <p:txBody>
          <a:bodyPr/>
          <a:lstStyle/>
          <a:p>
            <a:r>
              <a:rPr lang="en-US" dirty="0"/>
              <a:t>Content</a:t>
            </a:r>
            <a:endParaRPr lang="en-US" dirty="0">
              <a:highlight>
                <a:srgbClr val="FFFF00"/>
              </a:highlight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692F55F-5047-2D5E-53C7-9E87B26337E2}"/>
              </a:ext>
            </a:extLst>
          </p:cNvPr>
          <p:cNvSpPr txBox="1"/>
          <p:nvPr/>
        </p:nvSpPr>
        <p:spPr>
          <a:xfrm>
            <a:off x="371043" y="1213558"/>
            <a:ext cx="11268364" cy="30162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514350" lvl="0" indent="-514350">
              <a:buClrTx/>
              <a:buSzTx/>
              <a:buFont typeface="+mj-lt"/>
              <a:buAutoNum type="arabicPeriod"/>
            </a:pPr>
            <a:r>
              <a:rPr lang="en-US" altLang="en-US" sz="2800" b="1" dirty="0"/>
              <a:t>Alignment of particle accelerators</a:t>
            </a:r>
            <a:endParaRPr lang="en-US" sz="2800" dirty="0"/>
          </a:p>
          <a:p>
            <a:pPr marL="514350" lvl="0" indent="-514350">
              <a:buClrTx/>
              <a:buSzTx/>
              <a:buFont typeface="+mj-lt"/>
              <a:buAutoNum type="arabicPeriod"/>
            </a:pPr>
            <a:endParaRPr lang="en-US" sz="2800" dirty="0"/>
          </a:p>
          <a:p>
            <a:pPr marL="514350" lvl="0" indent="-514350">
              <a:buFont typeface="+mj-lt"/>
              <a:buAutoNum type="arabicPeriod"/>
            </a:pPr>
            <a:r>
              <a:rPr lang="en-US" altLang="en-US" sz="2800" b="1" dirty="0"/>
              <a:t>SLB-based reference line</a:t>
            </a:r>
          </a:p>
          <a:p>
            <a:pPr marL="514350" indent="-514350">
              <a:buFont typeface="+mj-lt"/>
              <a:buAutoNum type="arabicPeriod"/>
            </a:pPr>
            <a:endParaRPr lang="en-US" altLang="en-US" sz="2800" dirty="0"/>
          </a:p>
          <a:p>
            <a:pPr marL="514350" lvl="0" indent="-514350">
              <a:buFont typeface="+mj-lt"/>
              <a:buAutoNum type="arabicPeriod"/>
            </a:pPr>
            <a:r>
              <a:rPr lang="en-US" altLang="en-US" sz="2800" b="1" dirty="0"/>
              <a:t>Alignment system prototype </a:t>
            </a:r>
          </a:p>
          <a:p>
            <a:pPr marL="342900" indent="-342900">
              <a:buFont typeface="+mj-lt"/>
              <a:buAutoNum type="arabicPeriod"/>
            </a:pPr>
            <a:endParaRPr lang="en-US" altLang="en-US" sz="2800" dirty="0"/>
          </a:p>
          <a:p>
            <a:pPr marL="342900" lvl="0" indent="-342900">
              <a:buClrTx/>
              <a:buSzTx/>
              <a:buFont typeface="+mj-lt"/>
              <a:buAutoNum type="arabicPeriod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0871954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A620B0-0F60-C52E-A4CF-DBC9E63BB4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2F3974-38BA-9640-73AD-9A04A0863C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Witold Niewiem | An Overview of Progress with the Study of a Structured Laser Beam (SLB) for Alignment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E59FE3-2075-08CA-6493-1B4F33AA1D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2005F30-C116-F136-1F21-6AC089A448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8055" y="1884815"/>
            <a:ext cx="2300396" cy="130741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0BBC71B-A9F0-6C20-28E1-E5F2D0B37A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0817" y="1599113"/>
            <a:ext cx="2228426" cy="132805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E49E835-A92F-691A-05BD-4BDBB44B37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49088" y="4590469"/>
            <a:ext cx="2297933" cy="153384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011FF0D-72EF-85EF-468E-8E8F8C4DACFF}"/>
              </a:ext>
            </a:extLst>
          </p:cNvPr>
          <p:cNvSpPr txBox="1"/>
          <p:nvPr/>
        </p:nvSpPr>
        <p:spPr>
          <a:xfrm>
            <a:off x="5817920" y="4269334"/>
            <a:ext cx="292910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24000" lvl="1" algn="ctr"/>
            <a:r>
              <a:rPr lang="en-US" sz="1800" b="1" dirty="0"/>
              <a:t>3. Symmetry breaking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14B1A03-F5F0-243B-7CFA-0767CCB60715}"/>
              </a:ext>
            </a:extLst>
          </p:cNvPr>
          <p:cNvSpPr txBox="1"/>
          <p:nvPr/>
        </p:nvSpPr>
        <p:spPr>
          <a:xfrm>
            <a:off x="6922256" y="1646305"/>
            <a:ext cx="331640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24000" lvl="1" algn="ctr"/>
            <a:r>
              <a:rPr lang="en-US" sz="1800" b="1" dirty="0"/>
              <a:t>2. Atmospheric refraction 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300916D-C972-C08F-E7F3-F2DFA32AFE68}"/>
              </a:ext>
            </a:extLst>
          </p:cNvPr>
          <p:cNvSpPr txBox="1"/>
          <p:nvPr/>
        </p:nvSpPr>
        <p:spPr>
          <a:xfrm>
            <a:off x="880454" y="1498296"/>
            <a:ext cx="34489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indent="0" algn="ctr">
              <a:buNone/>
            </a:pPr>
            <a:r>
              <a:rPr lang="en-US" sz="1800" b="1" dirty="0"/>
              <a:t>5. Reflection speckle</a:t>
            </a: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AD43B74B-3DAE-FD17-9F60-52CCA3EA3A8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49556" y="300637"/>
            <a:ext cx="2195673" cy="1214627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D3BDFE1D-76D8-BCE4-B705-EAA98F61C24E}"/>
              </a:ext>
            </a:extLst>
          </p:cNvPr>
          <p:cNvSpPr txBox="1"/>
          <p:nvPr/>
        </p:nvSpPr>
        <p:spPr>
          <a:xfrm>
            <a:off x="4042155" y="62381"/>
            <a:ext cx="28616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24000" lvl="1" algn="ctr"/>
            <a:r>
              <a:rPr lang="en-US" b="1" dirty="0"/>
              <a:t>1. Laser divergence</a:t>
            </a:r>
            <a:endParaRPr lang="en-US" sz="1800" b="1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4FBB985-281A-C160-B588-954160867BA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45088" y="4674636"/>
            <a:ext cx="2088202" cy="104826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0F8A60E-594E-6298-2721-47CAA21A7CF3}"/>
              </a:ext>
            </a:extLst>
          </p:cNvPr>
          <p:cNvSpPr txBox="1"/>
          <p:nvPr/>
        </p:nvSpPr>
        <p:spPr>
          <a:xfrm>
            <a:off x="2347975" y="4327735"/>
            <a:ext cx="278801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24000" lvl="1" algn="ctr"/>
            <a:r>
              <a:rPr lang="en-US" sz="1800" b="1" dirty="0"/>
              <a:t>4. Vacuum </a:t>
            </a:r>
            <a:r>
              <a:rPr lang="en-US" b="1" dirty="0"/>
              <a:t>forces</a:t>
            </a:r>
            <a:endParaRPr lang="en-US" sz="1800" b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A5D2727-61B1-E3FC-143D-15E92AF512FD}"/>
              </a:ext>
            </a:extLst>
          </p:cNvPr>
          <p:cNvSpPr txBox="1"/>
          <p:nvPr/>
        </p:nvSpPr>
        <p:spPr>
          <a:xfrm>
            <a:off x="3989189" y="2766513"/>
            <a:ext cx="331640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24000" lvl="1" algn="ctr"/>
            <a:r>
              <a:rPr lang="en-US" sz="2400" b="1" dirty="0"/>
              <a:t>Project challenges and solutions</a:t>
            </a:r>
          </a:p>
        </p:txBody>
      </p:sp>
    </p:spTree>
    <p:extLst>
      <p:ext uri="{BB962C8B-B14F-4D97-AF65-F5344CB8AC3E}">
        <p14:creationId xmlns:p14="http://schemas.microsoft.com/office/powerpoint/2010/main" val="2466844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31" grpId="0"/>
      <p:bldP spid="32" grpId="0"/>
      <p:bldP spid="37" grpId="0"/>
      <p:bldP spid="1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F909F2EE-9F1E-0EA1-EEE6-0EF496C512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9709" y="0"/>
            <a:ext cx="2195673" cy="1214627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</a:t>
            </a:r>
            <a:r>
              <a:rPr lang="en-GB" sz="3600" b="1" dirty="0"/>
              <a:t>enerator, intensity profile and wavefront</a:t>
            </a:r>
            <a:endParaRPr lang="en-US" sz="36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Witold Niewiem | An Overview of Progress with the Study of a Structured Laser Beam (SLB) for Alignment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1FDB9CD-5641-5713-AA00-BAC3D72216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819" y="1858110"/>
            <a:ext cx="4663790" cy="267177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0D6C013-51EB-9108-1583-6BF38D49A5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10683" y="1688176"/>
            <a:ext cx="3231537" cy="378926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0796665-D5A3-D3CB-B00D-EDA1B64A5DCE}"/>
              </a:ext>
            </a:extLst>
          </p:cNvPr>
          <p:cNvSpPr txBox="1"/>
          <p:nvPr/>
        </p:nvSpPr>
        <p:spPr>
          <a:xfrm>
            <a:off x="9552384" y="-39190"/>
            <a:ext cx="25354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24000" lvl="1" algn="ctr"/>
            <a:r>
              <a:rPr lang="en-US" b="1" dirty="0"/>
              <a:t>Laser divergence</a:t>
            </a:r>
            <a:endParaRPr lang="en-US" sz="1800" b="1" dirty="0">
              <a:solidFill>
                <a:schemeClr val="tx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9A06F6E-EADC-B6EF-2FED-EEB548BD6C3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8555" y="4841356"/>
            <a:ext cx="4035144" cy="547232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90D3C4B8-3A1D-2FAF-1BA6-DBAE5AC30CF0}"/>
              </a:ext>
            </a:extLst>
          </p:cNvPr>
          <p:cNvSpPr/>
          <p:nvPr/>
        </p:nvSpPr>
        <p:spPr>
          <a:xfrm>
            <a:off x="2215800" y="4983922"/>
            <a:ext cx="204787" cy="30003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91CB424-7143-506D-18AE-D3D916AD3C7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88294" y="1535687"/>
            <a:ext cx="2887071" cy="4267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2251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21ACC662-7D45-CF03-7CB1-57F02A11E0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9709" y="0"/>
            <a:ext cx="2195673" cy="1214627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</a:t>
            </a:r>
            <a:r>
              <a:rPr lang="en-GB" sz="3600" b="1" dirty="0"/>
              <a:t>avefront and profile</a:t>
            </a:r>
            <a:endParaRPr lang="en-US" sz="36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Witold Niewiem | An Overview of Progress with the Study of a Structured Laser Beam (SLB) for Alignment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5B80A22-C09D-A874-622B-29134619ED65}"/>
              </a:ext>
            </a:extLst>
          </p:cNvPr>
          <p:cNvSpPr txBox="1"/>
          <p:nvPr/>
        </p:nvSpPr>
        <p:spPr>
          <a:xfrm>
            <a:off x="9552384" y="-39190"/>
            <a:ext cx="25354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24000" lvl="1" algn="ctr"/>
            <a:r>
              <a:rPr lang="en-US" b="1" dirty="0"/>
              <a:t>Laser divergence</a:t>
            </a:r>
            <a:endParaRPr lang="en-US" sz="1800" b="1" dirty="0">
              <a:solidFill>
                <a:schemeClr val="tx1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06C6FBC-328B-A61E-1C19-29730179B89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626"/>
          <a:stretch/>
        </p:blipFill>
        <p:spPr>
          <a:xfrm>
            <a:off x="12456" y="1203707"/>
            <a:ext cx="5750964" cy="432149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6D537EC-26C8-2175-2536-4A87C88360B2}"/>
              </a:ext>
            </a:extLst>
          </p:cNvPr>
          <p:cNvSpPr txBox="1"/>
          <p:nvPr/>
        </p:nvSpPr>
        <p:spPr>
          <a:xfrm>
            <a:off x="6096000" y="1152101"/>
            <a:ext cx="557086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Large zero-phase gradient ring: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Small IC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Large OR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BAA2FE9-5313-F85B-2B9B-F6F384141212}"/>
              </a:ext>
            </a:extLst>
          </p:cNvPr>
          <p:cNvSpPr txBox="1"/>
          <p:nvPr/>
        </p:nvSpPr>
        <p:spPr>
          <a:xfrm>
            <a:off x="6231295" y="2469019"/>
            <a:ext cx="9361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l-GR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ξ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 = 0.1</a:t>
            </a:r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B8E8DBD-DED2-D544-CA5F-F7D654848DA1}"/>
              </a:ext>
            </a:extLst>
          </p:cNvPr>
          <p:cNvSpPr txBox="1"/>
          <p:nvPr/>
        </p:nvSpPr>
        <p:spPr>
          <a:xfrm>
            <a:off x="10688847" y="3244334"/>
            <a:ext cx="9361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202122"/>
                </a:solidFill>
                <a:effectLst/>
                <a:highlight>
                  <a:srgbClr val="F8F9FA"/>
                </a:highlight>
                <a:latin typeface="Arial" panose="020B0604020202020204" pitchFamily="34" charset="0"/>
              </a:rPr>
              <a:t> </a:t>
            </a:r>
            <a:r>
              <a:rPr lang="el-GR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ξ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 = 0.9</a:t>
            </a:r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A935291-43A2-B268-2CCE-BC2A56C45E0D}"/>
              </a:ext>
            </a:extLst>
          </p:cNvPr>
          <p:cNvSpPr txBox="1"/>
          <p:nvPr/>
        </p:nvSpPr>
        <p:spPr>
          <a:xfrm>
            <a:off x="8881433" y="2831161"/>
            <a:ext cx="9361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202122"/>
                </a:solidFill>
                <a:effectLst/>
                <a:highlight>
                  <a:srgbClr val="F8F9FA"/>
                </a:highlight>
                <a:latin typeface="Arial" panose="020B0604020202020204" pitchFamily="34" charset="0"/>
              </a:rPr>
              <a:t> </a:t>
            </a:r>
            <a:r>
              <a:rPr lang="el-GR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ξ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 = 0.5</a:t>
            </a:r>
            <a:endParaRPr lang="en-US" dirty="0"/>
          </a:p>
        </p:txBody>
      </p:sp>
      <p:pic>
        <p:nvPicPr>
          <p:cNvPr id="11" name="Picture 7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73BA6372-398E-6722-0054-E984E1E8DAC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81" t="19863" r="26233" b="23293"/>
          <a:stretch/>
        </p:blipFill>
        <p:spPr>
          <a:xfrm>
            <a:off x="10410465" y="3628321"/>
            <a:ext cx="1677383" cy="1586126"/>
          </a:xfrm>
          <a:prstGeom prst="rect">
            <a:avLst/>
          </a:prstGeom>
        </p:spPr>
      </p:pic>
      <p:pic>
        <p:nvPicPr>
          <p:cNvPr id="22" name="Picture 17" descr="Background pattern&#10;&#10;Description automatically generated">
            <a:extLst>
              <a:ext uri="{FF2B5EF4-FFF2-40B4-BE49-F238E27FC236}">
                <a16:creationId xmlns:a16="http://schemas.microsoft.com/office/drawing/2014/main" id="{772A98FD-050A-1D9B-C449-1C3CA70AB61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47" t="11538" r="21842" b="15796"/>
          <a:stretch/>
        </p:blipFill>
        <p:spPr>
          <a:xfrm>
            <a:off x="8077568" y="3184358"/>
            <a:ext cx="2442746" cy="2474052"/>
          </a:xfrm>
          <a:prstGeom prst="rect">
            <a:avLst/>
          </a:prstGeom>
        </p:spPr>
      </p:pic>
      <p:pic>
        <p:nvPicPr>
          <p:cNvPr id="26" name="Picture 25" descr="A blue circle with green center&#10;&#10;Description automatically generated">
            <a:extLst>
              <a:ext uri="{FF2B5EF4-FFF2-40B4-BE49-F238E27FC236}">
                <a16:creationId xmlns:a16="http://schemas.microsoft.com/office/drawing/2014/main" id="{07E7B512-8224-A490-36D2-0FA9CC6A7D7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36560" y="2905545"/>
            <a:ext cx="2914286" cy="2904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4578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b="1" dirty="0"/>
              <a:t>Inner Core and Outer Ring diameters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Witold Niewiem | An Overview of Progress with the Study of a Structured Laser Beam (SLB) for Alignment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F52AC6F-1A82-8857-248E-18E4128C01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9709" y="0"/>
            <a:ext cx="2195673" cy="121462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62EE894-F8F6-9EA0-6C63-59F9F8BD37A7}"/>
              </a:ext>
            </a:extLst>
          </p:cNvPr>
          <p:cNvSpPr txBox="1"/>
          <p:nvPr/>
        </p:nvSpPr>
        <p:spPr>
          <a:xfrm>
            <a:off x="9552384" y="-39190"/>
            <a:ext cx="25354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24000" lvl="1" algn="ctr"/>
            <a:r>
              <a:rPr lang="en-US" b="1" dirty="0"/>
              <a:t>Laser divergence</a:t>
            </a:r>
            <a:endParaRPr lang="en-US" sz="1800" b="1" dirty="0">
              <a:solidFill>
                <a:schemeClr val="tx1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71FEBEB-ADB6-9C81-4447-D70E0962E5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0166" y="1116857"/>
            <a:ext cx="8239543" cy="5181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767131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b="1" dirty="0"/>
              <a:t>Refraction and Vacuum</a:t>
            </a:r>
            <a:endParaRPr lang="en-US" sz="36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Witold Niewiem | An Overview of Progress with the Study of a Structured Laser Beam (SLB) for Alignment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2F67191B-074E-DFDD-EF47-2A70A4B775A4}"/>
              </a:ext>
            </a:extLst>
          </p:cNvPr>
          <p:cNvGrpSpPr/>
          <p:nvPr/>
        </p:nvGrpSpPr>
        <p:grpSpPr>
          <a:xfrm>
            <a:off x="407988" y="1427015"/>
            <a:ext cx="10838090" cy="1125992"/>
            <a:chOff x="407988" y="1427015"/>
            <a:chExt cx="10838090" cy="1125992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C56E12D-59CE-DEC8-7268-A569A0D41D1A}"/>
                </a:ext>
              </a:extLst>
            </p:cNvPr>
            <p:cNvSpPr/>
            <p:nvPr/>
          </p:nvSpPr>
          <p:spPr>
            <a:xfrm>
              <a:off x="2016879" y="1427015"/>
              <a:ext cx="2016224" cy="432048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Component I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E2E62974-D792-DA40-E703-FC02B84D8CC1}"/>
                </a:ext>
              </a:extLst>
            </p:cNvPr>
            <p:cNvSpPr/>
            <p:nvPr/>
          </p:nvSpPr>
          <p:spPr>
            <a:xfrm>
              <a:off x="4466316" y="1427015"/>
              <a:ext cx="2016224" cy="432048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Component II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964E55D-65F6-D8AC-B179-D888EFB8BA1E}"/>
                </a:ext>
              </a:extLst>
            </p:cNvPr>
            <p:cNvSpPr/>
            <p:nvPr/>
          </p:nvSpPr>
          <p:spPr>
            <a:xfrm>
              <a:off x="6913423" y="1427015"/>
              <a:ext cx="2016224" cy="432048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Component III</a:t>
              </a:r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C60E0495-47C1-58F1-BE57-7DAFA00DADAF}"/>
                </a:ext>
              </a:extLst>
            </p:cNvPr>
            <p:cNvCxnSpPr>
              <a:cxnSpLocks/>
            </p:cNvCxnSpPr>
            <p:nvPr/>
          </p:nvCxnSpPr>
          <p:spPr>
            <a:xfrm>
              <a:off x="2976573" y="1859063"/>
              <a:ext cx="0" cy="504056"/>
            </a:xfrm>
            <a:prstGeom prst="line">
              <a:avLst/>
            </a:prstGeom>
            <a:ln w="28575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2D45CB7-3F14-EDE8-4523-F6D26AF2FF43}"/>
                </a:ext>
              </a:extLst>
            </p:cNvPr>
            <p:cNvCxnSpPr/>
            <p:nvPr/>
          </p:nvCxnSpPr>
          <p:spPr>
            <a:xfrm>
              <a:off x="5406373" y="1859063"/>
              <a:ext cx="0" cy="504056"/>
            </a:xfrm>
            <a:prstGeom prst="line">
              <a:avLst/>
            </a:prstGeom>
            <a:ln w="28575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6FCF4EA6-E54C-C1C6-607A-05A35C41D61A}"/>
                </a:ext>
              </a:extLst>
            </p:cNvPr>
            <p:cNvCxnSpPr/>
            <p:nvPr/>
          </p:nvCxnSpPr>
          <p:spPr>
            <a:xfrm>
              <a:off x="7826940" y="1859063"/>
              <a:ext cx="0" cy="504056"/>
            </a:xfrm>
            <a:prstGeom prst="line">
              <a:avLst/>
            </a:prstGeom>
            <a:ln w="28575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25E4B923-4FEC-F19E-778C-EFB853643077}"/>
                </a:ext>
              </a:extLst>
            </p:cNvPr>
            <p:cNvSpPr/>
            <p:nvPr/>
          </p:nvSpPr>
          <p:spPr>
            <a:xfrm>
              <a:off x="2904569" y="2217593"/>
              <a:ext cx="144008" cy="294628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612F97BF-A479-8DAD-5C6B-CD24A46507DF}"/>
                </a:ext>
              </a:extLst>
            </p:cNvPr>
            <p:cNvSpPr/>
            <p:nvPr/>
          </p:nvSpPr>
          <p:spPr>
            <a:xfrm>
              <a:off x="5334369" y="2217593"/>
              <a:ext cx="144008" cy="294628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5CD05DA8-B7B3-97A6-DB09-85CDA6672872}"/>
                </a:ext>
              </a:extLst>
            </p:cNvPr>
            <p:cNvSpPr/>
            <p:nvPr/>
          </p:nvSpPr>
          <p:spPr>
            <a:xfrm>
              <a:off x="7754936" y="2222679"/>
              <a:ext cx="144008" cy="294628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8D597E08-88E4-24F6-8D45-A23823D7D1C8}"/>
                </a:ext>
              </a:extLst>
            </p:cNvPr>
            <p:cNvSpPr txBox="1"/>
            <p:nvPr/>
          </p:nvSpPr>
          <p:spPr>
            <a:xfrm>
              <a:off x="9385959" y="1965686"/>
              <a:ext cx="1820054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dirty="0">
                  <a:solidFill>
                    <a:schemeClr val="tx2"/>
                  </a:solidFill>
                </a:rPr>
                <a:t>Reference line</a:t>
              </a:r>
            </a:p>
          </p:txBody>
        </p:sp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89F72BD3-D0DD-8E84-2DEF-8C8360A9C5E3}"/>
                </a:ext>
              </a:extLst>
            </p:cNvPr>
            <p:cNvSpPr/>
            <p:nvPr/>
          </p:nvSpPr>
          <p:spPr>
            <a:xfrm>
              <a:off x="407988" y="2066129"/>
              <a:ext cx="1390299" cy="416702"/>
            </a:xfrm>
            <a:prstGeom prst="round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Generator</a:t>
              </a:r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72C7A940-971C-578E-DB16-FBA0878E0E4F}"/>
                </a:ext>
              </a:extLst>
            </p:cNvPr>
            <p:cNvSpPr/>
            <p:nvPr/>
          </p:nvSpPr>
          <p:spPr>
            <a:xfrm>
              <a:off x="1782317" y="2222679"/>
              <a:ext cx="9463761" cy="330328"/>
            </a:xfrm>
            <a:custGeom>
              <a:avLst/>
              <a:gdLst>
                <a:gd name="connsiteX0" fmla="*/ 0 w 10523220"/>
                <a:gd name="connsiteY0" fmla="*/ 60960 h 335280"/>
                <a:gd name="connsiteX1" fmla="*/ 160020 w 10523220"/>
                <a:gd name="connsiteY1" fmla="*/ 45720 h 335280"/>
                <a:gd name="connsiteX2" fmla="*/ 228600 w 10523220"/>
                <a:gd name="connsiteY2" fmla="*/ 30480 h 335280"/>
                <a:gd name="connsiteX3" fmla="*/ 373380 w 10523220"/>
                <a:gd name="connsiteY3" fmla="*/ 15240 h 335280"/>
                <a:gd name="connsiteX4" fmla="*/ 434340 w 10523220"/>
                <a:gd name="connsiteY4" fmla="*/ 7620 h 335280"/>
                <a:gd name="connsiteX5" fmla="*/ 571500 w 10523220"/>
                <a:gd name="connsiteY5" fmla="*/ 0 h 335280"/>
                <a:gd name="connsiteX6" fmla="*/ 1264920 w 10523220"/>
                <a:gd name="connsiteY6" fmla="*/ 7620 h 335280"/>
                <a:gd name="connsiteX7" fmla="*/ 1386840 w 10523220"/>
                <a:gd name="connsiteY7" fmla="*/ 30480 h 335280"/>
                <a:gd name="connsiteX8" fmla="*/ 1463040 w 10523220"/>
                <a:gd name="connsiteY8" fmla="*/ 38100 h 335280"/>
                <a:gd name="connsiteX9" fmla="*/ 1508760 w 10523220"/>
                <a:gd name="connsiteY9" fmla="*/ 53340 h 335280"/>
                <a:gd name="connsiteX10" fmla="*/ 1569720 w 10523220"/>
                <a:gd name="connsiteY10" fmla="*/ 60960 h 335280"/>
                <a:gd name="connsiteX11" fmla="*/ 1615440 w 10523220"/>
                <a:gd name="connsiteY11" fmla="*/ 68580 h 335280"/>
                <a:gd name="connsiteX12" fmla="*/ 1668780 w 10523220"/>
                <a:gd name="connsiteY12" fmla="*/ 76200 h 335280"/>
                <a:gd name="connsiteX13" fmla="*/ 1699260 w 10523220"/>
                <a:gd name="connsiteY13" fmla="*/ 83820 h 335280"/>
                <a:gd name="connsiteX14" fmla="*/ 1744980 w 10523220"/>
                <a:gd name="connsiteY14" fmla="*/ 99060 h 335280"/>
                <a:gd name="connsiteX15" fmla="*/ 1813560 w 10523220"/>
                <a:gd name="connsiteY15" fmla="*/ 106680 h 335280"/>
                <a:gd name="connsiteX16" fmla="*/ 1859280 w 10523220"/>
                <a:gd name="connsiteY16" fmla="*/ 114300 h 335280"/>
                <a:gd name="connsiteX17" fmla="*/ 1965960 w 10523220"/>
                <a:gd name="connsiteY17" fmla="*/ 152400 h 335280"/>
                <a:gd name="connsiteX18" fmla="*/ 2019300 w 10523220"/>
                <a:gd name="connsiteY18" fmla="*/ 167640 h 335280"/>
                <a:gd name="connsiteX19" fmla="*/ 2095500 w 10523220"/>
                <a:gd name="connsiteY19" fmla="*/ 175260 h 335280"/>
                <a:gd name="connsiteX20" fmla="*/ 2133600 w 10523220"/>
                <a:gd name="connsiteY20" fmla="*/ 182880 h 335280"/>
                <a:gd name="connsiteX21" fmla="*/ 2179320 w 10523220"/>
                <a:gd name="connsiteY21" fmla="*/ 190500 h 335280"/>
                <a:gd name="connsiteX22" fmla="*/ 2286000 w 10523220"/>
                <a:gd name="connsiteY22" fmla="*/ 205740 h 335280"/>
                <a:gd name="connsiteX23" fmla="*/ 2346960 w 10523220"/>
                <a:gd name="connsiteY23" fmla="*/ 220980 h 335280"/>
                <a:gd name="connsiteX24" fmla="*/ 2453640 w 10523220"/>
                <a:gd name="connsiteY24" fmla="*/ 236220 h 335280"/>
                <a:gd name="connsiteX25" fmla="*/ 2613660 w 10523220"/>
                <a:gd name="connsiteY25" fmla="*/ 259080 h 335280"/>
                <a:gd name="connsiteX26" fmla="*/ 3017520 w 10523220"/>
                <a:gd name="connsiteY26" fmla="*/ 259080 h 335280"/>
                <a:gd name="connsiteX27" fmla="*/ 3398520 w 10523220"/>
                <a:gd name="connsiteY27" fmla="*/ 228600 h 335280"/>
                <a:gd name="connsiteX28" fmla="*/ 3566160 w 10523220"/>
                <a:gd name="connsiteY28" fmla="*/ 213360 h 335280"/>
                <a:gd name="connsiteX29" fmla="*/ 3619500 w 10523220"/>
                <a:gd name="connsiteY29" fmla="*/ 205740 h 335280"/>
                <a:gd name="connsiteX30" fmla="*/ 3703320 w 10523220"/>
                <a:gd name="connsiteY30" fmla="*/ 198120 h 335280"/>
                <a:gd name="connsiteX31" fmla="*/ 3810000 w 10523220"/>
                <a:gd name="connsiteY31" fmla="*/ 182880 h 335280"/>
                <a:gd name="connsiteX32" fmla="*/ 3855720 w 10523220"/>
                <a:gd name="connsiteY32" fmla="*/ 175260 h 335280"/>
                <a:gd name="connsiteX33" fmla="*/ 4061460 w 10523220"/>
                <a:gd name="connsiteY33" fmla="*/ 167640 h 335280"/>
                <a:gd name="connsiteX34" fmla="*/ 4442460 w 10523220"/>
                <a:gd name="connsiteY34" fmla="*/ 182880 h 335280"/>
                <a:gd name="connsiteX35" fmla="*/ 4518660 w 10523220"/>
                <a:gd name="connsiteY35" fmla="*/ 190500 h 335280"/>
                <a:gd name="connsiteX36" fmla="*/ 4587240 w 10523220"/>
                <a:gd name="connsiteY36" fmla="*/ 205740 h 335280"/>
                <a:gd name="connsiteX37" fmla="*/ 4693920 w 10523220"/>
                <a:gd name="connsiteY37" fmla="*/ 220980 h 335280"/>
                <a:gd name="connsiteX38" fmla="*/ 4823460 w 10523220"/>
                <a:gd name="connsiteY38" fmla="*/ 251460 h 335280"/>
                <a:gd name="connsiteX39" fmla="*/ 4876800 w 10523220"/>
                <a:gd name="connsiteY39" fmla="*/ 266700 h 335280"/>
                <a:gd name="connsiteX40" fmla="*/ 4922520 w 10523220"/>
                <a:gd name="connsiteY40" fmla="*/ 274320 h 335280"/>
                <a:gd name="connsiteX41" fmla="*/ 4991100 w 10523220"/>
                <a:gd name="connsiteY41" fmla="*/ 289560 h 335280"/>
                <a:gd name="connsiteX42" fmla="*/ 5052060 w 10523220"/>
                <a:gd name="connsiteY42" fmla="*/ 297180 h 335280"/>
                <a:gd name="connsiteX43" fmla="*/ 5105400 w 10523220"/>
                <a:gd name="connsiteY43" fmla="*/ 304800 h 335280"/>
                <a:gd name="connsiteX44" fmla="*/ 5143500 w 10523220"/>
                <a:gd name="connsiteY44" fmla="*/ 312420 h 335280"/>
                <a:gd name="connsiteX45" fmla="*/ 5295900 w 10523220"/>
                <a:gd name="connsiteY45" fmla="*/ 320040 h 335280"/>
                <a:gd name="connsiteX46" fmla="*/ 5463540 w 10523220"/>
                <a:gd name="connsiteY46" fmla="*/ 335280 h 335280"/>
                <a:gd name="connsiteX47" fmla="*/ 5577840 w 10523220"/>
                <a:gd name="connsiteY47" fmla="*/ 327660 h 335280"/>
                <a:gd name="connsiteX48" fmla="*/ 5768340 w 10523220"/>
                <a:gd name="connsiteY48" fmla="*/ 289560 h 335280"/>
                <a:gd name="connsiteX49" fmla="*/ 5875020 w 10523220"/>
                <a:gd name="connsiteY49" fmla="*/ 274320 h 335280"/>
                <a:gd name="connsiteX50" fmla="*/ 5966460 w 10523220"/>
                <a:gd name="connsiteY50" fmla="*/ 251460 h 335280"/>
                <a:gd name="connsiteX51" fmla="*/ 6027420 w 10523220"/>
                <a:gd name="connsiteY51" fmla="*/ 243840 h 335280"/>
                <a:gd name="connsiteX52" fmla="*/ 6278880 w 10523220"/>
                <a:gd name="connsiteY52" fmla="*/ 205740 h 335280"/>
                <a:gd name="connsiteX53" fmla="*/ 6393180 w 10523220"/>
                <a:gd name="connsiteY53" fmla="*/ 190500 h 335280"/>
                <a:gd name="connsiteX54" fmla="*/ 6446520 w 10523220"/>
                <a:gd name="connsiteY54" fmla="*/ 182880 h 335280"/>
                <a:gd name="connsiteX55" fmla="*/ 6537960 w 10523220"/>
                <a:gd name="connsiteY55" fmla="*/ 167640 h 335280"/>
                <a:gd name="connsiteX56" fmla="*/ 7155180 w 10523220"/>
                <a:gd name="connsiteY56" fmla="*/ 190500 h 335280"/>
                <a:gd name="connsiteX57" fmla="*/ 7200900 w 10523220"/>
                <a:gd name="connsiteY57" fmla="*/ 198120 h 335280"/>
                <a:gd name="connsiteX58" fmla="*/ 7254240 w 10523220"/>
                <a:gd name="connsiteY58" fmla="*/ 213360 h 335280"/>
                <a:gd name="connsiteX59" fmla="*/ 7368540 w 10523220"/>
                <a:gd name="connsiteY59" fmla="*/ 228600 h 335280"/>
                <a:gd name="connsiteX60" fmla="*/ 7513320 w 10523220"/>
                <a:gd name="connsiteY60" fmla="*/ 243840 h 335280"/>
                <a:gd name="connsiteX61" fmla="*/ 8061960 w 10523220"/>
                <a:gd name="connsiteY61" fmla="*/ 228600 h 335280"/>
                <a:gd name="connsiteX62" fmla="*/ 8130540 w 10523220"/>
                <a:gd name="connsiteY62" fmla="*/ 220980 h 335280"/>
                <a:gd name="connsiteX63" fmla="*/ 8237220 w 10523220"/>
                <a:gd name="connsiteY63" fmla="*/ 213360 h 335280"/>
                <a:gd name="connsiteX64" fmla="*/ 8305800 w 10523220"/>
                <a:gd name="connsiteY64" fmla="*/ 198120 h 335280"/>
                <a:gd name="connsiteX65" fmla="*/ 8366760 w 10523220"/>
                <a:gd name="connsiteY65" fmla="*/ 182880 h 335280"/>
                <a:gd name="connsiteX66" fmla="*/ 8427720 w 10523220"/>
                <a:gd name="connsiteY66" fmla="*/ 175260 h 335280"/>
                <a:gd name="connsiteX67" fmla="*/ 8481060 w 10523220"/>
                <a:gd name="connsiteY67" fmla="*/ 167640 h 335280"/>
                <a:gd name="connsiteX68" fmla="*/ 8549640 w 10523220"/>
                <a:gd name="connsiteY68" fmla="*/ 160020 h 335280"/>
                <a:gd name="connsiteX69" fmla="*/ 8641080 w 10523220"/>
                <a:gd name="connsiteY69" fmla="*/ 144780 h 335280"/>
                <a:gd name="connsiteX70" fmla="*/ 8679180 w 10523220"/>
                <a:gd name="connsiteY70" fmla="*/ 137160 h 335280"/>
                <a:gd name="connsiteX71" fmla="*/ 8755380 w 10523220"/>
                <a:gd name="connsiteY71" fmla="*/ 129540 h 335280"/>
                <a:gd name="connsiteX72" fmla="*/ 9105900 w 10523220"/>
                <a:gd name="connsiteY72" fmla="*/ 129540 h 335280"/>
                <a:gd name="connsiteX73" fmla="*/ 9227820 w 10523220"/>
                <a:gd name="connsiteY73" fmla="*/ 152400 h 335280"/>
                <a:gd name="connsiteX74" fmla="*/ 9319260 w 10523220"/>
                <a:gd name="connsiteY74" fmla="*/ 167640 h 335280"/>
                <a:gd name="connsiteX75" fmla="*/ 9357360 w 10523220"/>
                <a:gd name="connsiteY75" fmla="*/ 175260 h 335280"/>
                <a:gd name="connsiteX76" fmla="*/ 9448800 w 10523220"/>
                <a:gd name="connsiteY76" fmla="*/ 182880 h 335280"/>
                <a:gd name="connsiteX77" fmla="*/ 9578340 w 10523220"/>
                <a:gd name="connsiteY77" fmla="*/ 198120 h 335280"/>
                <a:gd name="connsiteX78" fmla="*/ 9631680 w 10523220"/>
                <a:gd name="connsiteY78" fmla="*/ 205740 h 335280"/>
                <a:gd name="connsiteX79" fmla="*/ 9906000 w 10523220"/>
                <a:gd name="connsiteY79" fmla="*/ 220980 h 335280"/>
                <a:gd name="connsiteX80" fmla="*/ 10172700 w 10523220"/>
                <a:gd name="connsiteY80" fmla="*/ 213360 h 335280"/>
                <a:gd name="connsiteX81" fmla="*/ 10210800 w 10523220"/>
                <a:gd name="connsiteY81" fmla="*/ 198120 h 335280"/>
                <a:gd name="connsiteX82" fmla="*/ 10271760 w 10523220"/>
                <a:gd name="connsiteY82" fmla="*/ 182880 h 335280"/>
                <a:gd name="connsiteX83" fmla="*/ 10302240 w 10523220"/>
                <a:gd name="connsiteY83" fmla="*/ 175260 h 335280"/>
                <a:gd name="connsiteX84" fmla="*/ 10378440 w 10523220"/>
                <a:gd name="connsiteY84" fmla="*/ 160020 h 335280"/>
                <a:gd name="connsiteX85" fmla="*/ 10454640 w 10523220"/>
                <a:gd name="connsiteY85" fmla="*/ 129540 h 335280"/>
                <a:gd name="connsiteX86" fmla="*/ 10500360 w 10523220"/>
                <a:gd name="connsiteY86" fmla="*/ 114300 h 335280"/>
                <a:gd name="connsiteX87" fmla="*/ 10523220 w 10523220"/>
                <a:gd name="connsiteY87" fmla="*/ 99060 h 335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10523220" h="335280">
                  <a:moveTo>
                    <a:pt x="0" y="60960"/>
                  </a:moveTo>
                  <a:cubicBezTo>
                    <a:pt x="53340" y="55880"/>
                    <a:pt x="106792" y="51862"/>
                    <a:pt x="160020" y="45720"/>
                  </a:cubicBezTo>
                  <a:cubicBezTo>
                    <a:pt x="359355" y="22720"/>
                    <a:pt x="63483" y="52017"/>
                    <a:pt x="228600" y="30480"/>
                  </a:cubicBezTo>
                  <a:cubicBezTo>
                    <a:pt x="276719" y="24204"/>
                    <a:pt x="325150" y="20599"/>
                    <a:pt x="373380" y="15240"/>
                  </a:cubicBezTo>
                  <a:cubicBezTo>
                    <a:pt x="393733" y="12979"/>
                    <a:pt x="413922" y="9191"/>
                    <a:pt x="434340" y="7620"/>
                  </a:cubicBezTo>
                  <a:cubicBezTo>
                    <a:pt x="479996" y="4108"/>
                    <a:pt x="525780" y="2540"/>
                    <a:pt x="571500" y="0"/>
                  </a:cubicBezTo>
                  <a:lnTo>
                    <a:pt x="1264920" y="7620"/>
                  </a:lnTo>
                  <a:cubicBezTo>
                    <a:pt x="1366771" y="9657"/>
                    <a:pt x="1299411" y="15051"/>
                    <a:pt x="1386840" y="30480"/>
                  </a:cubicBezTo>
                  <a:cubicBezTo>
                    <a:pt x="1411978" y="34916"/>
                    <a:pt x="1437640" y="35560"/>
                    <a:pt x="1463040" y="38100"/>
                  </a:cubicBezTo>
                  <a:cubicBezTo>
                    <a:pt x="1478280" y="43180"/>
                    <a:pt x="1493052" y="49974"/>
                    <a:pt x="1508760" y="53340"/>
                  </a:cubicBezTo>
                  <a:cubicBezTo>
                    <a:pt x="1528784" y="57631"/>
                    <a:pt x="1549448" y="58064"/>
                    <a:pt x="1569720" y="60960"/>
                  </a:cubicBezTo>
                  <a:cubicBezTo>
                    <a:pt x="1585015" y="63145"/>
                    <a:pt x="1600169" y="66231"/>
                    <a:pt x="1615440" y="68580"/>
                  </a:cubicBezTo>
                  <a:cubicBezTo>
                    <a:pt x="1633192" y="71311"/>
                    <a:pt x="1651109" y="72987"/>
                    <a:pt x="1668780" y="76200"/>
                  </a:cubicBezTo>
                  <a:cubicBezTo>
                    <a:pt x="1679084" y="78073"/>
                    <a:pt x="1689229" y="80811"/>
                    <a:pt x="1699260" y="83820"/>
                  </a:cubicBezTo>
                  <a:cubicBezTo>
                    <a:pt x="1714647" y="88436"/>
                    <a:pt x="1729228" y="95910"/>
                    <a:pt x="1744980" y="99060"/>
                  </a:cubicBezTo>
                  <a:cubicBezTo>
                    <a:pt x="1767534" y="103571"/>
                    <a:pt x="1790761" y="103640"/>
                    <a:pt x="1813560" y="106680"/>
                  </a:cubicBezTo>
                  <a:cubicBezTo>
                    <a:pt x="1828875" y="108722"/>
                    <a:pt x="1844040" y="111760"/>
                    <a:pt x="1859280" y="114300"/>
                  </a:cubicBezTo>
                  <a:cubicBezTo>
                    <a:pt x="1971801" y="159308"/>
                    <a:pt x="1898758" y="134072"/>
                    <a:pt x="1965960" y="152400"/>
                  </a:cubicBezTo>
                  <a:cubicBezTo>
                    <a:pt x="1983800" y="157265"/>
                    <a:pt x="2001090" y="164426"/>
                    <a:pt x="2019300" y="167640"/>
                  </a:cubicBezTo>
                  <a:cubicBezTo>
                    <a:pt x="2044438" y="172076"/>
                    <a:pt x="2070197" y="171886"/>
                    <a:pt x="2095500" y="175260"/>
                  </a:cubicBezTo>
                  <a:cubicBezTo>
                    <a:pt x="2108338" y="176972"/>
                    <a:pt x="2120857" y="180563"/>
                    <a:pt x="2133600" y="182880"/>
                  </a:cubicBezTo>
                  <a:cubicBezTo>
                    <a:pt x="2148801" y="185644"/>
                    <a:pt x="2164041" y="188208"/>
                    <a:pt x="2179320" y="190500"/>
                  </a:cubicBezTo>
                  <a:cubicBezTo>
                    <a:pt x="2214844" y="195829"/>
                    <a:pt x="2251151" y="197028"/>
                    <a:pt x="2286000" y="205740"/>
                  </a:cubicBezTo>
                  <a:cubicBezTo>
                    <a:pt x="2306320" y="210820"/>
                    <a:pt x="2326373" y="217120"/>
                    <a:pt x="2346960" y="220980"/>
                  </a:cubicBezTo>
                  <a:cubicBezTo>
                    <a:pt x="2445936" y="239538"/>
                    <a:pt x="2370605" y="218427"/>
                    <a:pt x="2453640" y="236220"/>
                  </a:cubicBezTo>
                  <a:cubicBezTo>
                    <a:pt x="2570932" y="261354"/>
                    <a:pt x="2455448" y="246910"/>
                    <a:pt x="2613660" y="259080"/>
                  </a:cubicBezTo>
                  <a:cubicBezTo>
                    <a:pt x="2768589" y="290066"/>
                    <a:pt x="2664700" y="272147"/>
                    <a:pt x="3017520" y="259080"/>
                  </a:cubicBezTo>
                  <a:cubicBezTo>
                    <a:pt x="3254848" y="250290"/>
                    <a:pt x="3215368" y="248950"/>
                    <a:pt x="3398520" y="228600"/>
                  </a:cubicBezTo>
                  <a:cubicBezTo>
                    <a:pt x="3668349" y="198619"/>
                    <a:pt x="3253744" y="246246"/>
                    <a:pt x="3566160" y="213360"/>
                  </a:cubicBezTo>
                  <a:cubicBezTo>
                    <a:pt x="3584022" y="211480"/>
                    <a:pt x="3601649" y="207723"/>
                    <a:pt x="3619500" y="205740"/>
                  </a:cubicBezTo>
                  <a:cubicBezTo>
                    <a:pt x="3647384" y="202642"/>
                    <a:pt x="3675465" y="201463"/>
                    <a:pt x="3703320" y="198120"/>
                  </a:cubicBezTo>
                  <a:cubicBezTo>
                    <a:pt x="3738985" y="193840"/>
                    <a:pt x="3774568" y="188785"/>
                    <a:pt x="3810000" y="182880"/>
                  </a:cubicBezTo>
                  <a:cubicBezTo>
                    <a:pt x="3825240" y="180340"/>
                    <a:pt x="3840298" y="176195"/>
                    <a:pt x="3855720" y="175260"/>
                  </a:cubicBezTo>
                  <a:cubicBezTo>
                    <a:pt x="3924221" y="171108"/>
                    <a:pt x="3992880" y="170180"/>
                    <a:pt x="4061460" y="167640"/>
                  </a:cubicBezTo>
                  <a:lnTo>
                    <a:pt x="4442460" y="182880"/>
                  </a:lnTo>
                  <a:cubicBezTo>
                    <a:pt x="4467955" y="184155"/>
                    <a:pt x="4493357" y="187126"/>
                    <a:pt x="4518660" y="190500"/>
                  </a:cubicBezTo>
                  <a:cubicBezTo>
                    <a:pt x="4558585" y="195823"/>
                    <a:pt x="4551023" y="198497"/>
                    <a:pt x="4587240" y="205740"/>
                  </a:cubicBezTo>
                  <a:cubicBezTo>
                    <a:pt x="4623862" y="213064"/>
                    <a:pt x="4656461" y="216298"/>
                    <a:pt x="4693920" y="220980"/>
                  </a:cubicBezTo>
                  <a:cubicBezTo>
                    <a:pt x="4771462" y="251997"/>
                    <a:pt x="4694238" y="224255"/>
                    <a:pt x="4823460" y="251460"/>
                  </a:cubicBezTo>
                  <a:cubicBezTo>
                    <a:pt x="4841555" y="255269"/>
                    <a:pt x="4858782" y="262542"/>
                    <a:pt x="4876800" y="266700"/>
                  </a:cubicBezTo>
                  <a:cubicBezTo>
                    <a:pt x="4891855" y="270174"/>
                    <a:pt x="4907370" y="271290"/>
                    <a:pt x="4922520" y="274320"/>
                  </a:cubicBezTo>
                  <a:cubicBezTo>
                    <a:pt x="4945483" y="278913"/>
                    <a:pt x="4968039" y="285490"/>
                    <a:pt x="4991100" y="289560"/>
                  </a:cubicBezTo>
                  <a:cubicBezTo>
                    <a:pt x="5011267" y="293119"/>
                    <a:pt x="5031762" y="294474"/>
                    <a:pt x="5052060" y="297180"/>
                  </a:cubicBezTo>
                  <a:cubicBezTo>
                    <a:pt x="5069863" y="299554"/>
                    <a:pt x="5087684" y="301847"/>
                    <a:pt x="5105400" y="304800"/>
                  </a:cubicBezTo>
                  <a:cubicBezTo>
                    <a:pt x="5118175" y="306929"/>
                    <a:pt x="5130590" y="311387"/>
                    <a:pt x="5143500" y="312420"/>
                  </a:cubicBezTo>
                  <a:cubicBezTo>
                    <a:pt x="5194201" y="316476"/>
                    <a:pt x="5245100" y="317500"/>
                    <a:pt x="5295900" y="320040"/>
                  </a:cubicBezTo>
                  <a:cubicBezTo>
                    <a:pt x="5350515" y="326867"/>
                    <a:pt x="5409066" y="335280"/>
                    <a:pt x="5463540" y="335280"/>
                  </a:cubicBezTo>
                  <a:cubicBezTo>
                    <a:pt x="5501725" y="335280"/>
                    <a:pt x="5539740" y="330200"/>
                    <a:pt x="5577840" y="327660"/>
                  </a:cubicBezTo>
                  <a:cubicBezTo>
                    <a:pt x="5772698" y="299823"/>
                    <a:pt x="5601887" y="328725"/>
                    <a:pt x="5768340" y="289560"/>
                  </a:cubicBezTo>
                  <a:cubicBezTo>
                    <a:pt x="5799102" y="282322"/>
                    <a:pt x="5845328" y="278888"/>
                    <a:pt x="5875020" y="274320"/>
                  </a:cubicBezTo>
                  <a:cubicBezTo>
                    <a:pt x="5960601" y="261154"/>
                    <a:pt x="5858765" y="272999"/>
                    <a:pt x="5966460" y="251460"/>
                  </a:cubicBezTo>
                  <a:cubicBezTo>
                    <a:pt x="5986540" y="247444"/>
                    <a:pt x="6007100" y="246380"/>
                    <a:pt x="6027420" y="243840"/>
                  </a:cubicBezTo>
                  <a:cubicBezTo>
                    <a:pt x="6156261" y="207028"/>
                    <a:pt x="6020758" y="242615"/>
                    <a:pt x="6278880" y="205740"/>
                  </a:cubicBezTo>
                  <a:lnTo>
                    <a:pt x="6393180" y="190500"/>
                  </a:lnTo>
                  <a:lnTo>
                    <a:pt x="6446520" y="182880"/>
                  </a:lnTo>
                  <a:lnTo>
                    <a:pt x="6537960" y="167640"/>
                  </a:lnTo>
                  <a:cubicBezTo>
                    <a:pt x="6596161" y="168679"/>
                    <a:pt x="7016408" y="167371"/>
                    <a:pt x="7155180" y="190500"/>
                  </a:cubicBezTo>
                  <a:cubicBezTo>
                    <a:pt x="7170420" y="193040"/>
                    <a:pt x="7185845" y="194646"/>
                    <a:pt x="7200900" y="198120"/>
                  </a:cubicBezTo>
                  <a:cubicBezTo>
                    <a:pt x="7218918" y="202278"/>
                    <a:pt x="7236047" y="210052"/>
                    <a:pt x="7254240" y="213360"/>
                  </a:cubicBezTo>
                  <a:cubicBezTo>
                    <a:pt x="7292057" y="220236"/>
                    <a:pt x="7330489" y="223164"/>
                    <a:pt x="7368540" y="228600"/>
                  </a:cubicBezTo>
                  <a:cubicBezTo>
                    <a:pt x="7475233" y="243842"/>
                    <a:pt x="7338181" y="230368"/>
                    <a:pt x="7513320" y="243840"/>
                  </a:cubicBezTo>
                  <a:lnTo>
                    <a:pt x="8061960" y="228600"/>
                  </a:lnTo>
                  <a:cubicBezTo>
                    <a:pt x="8084945" y="227749"/>
                    <a:pt x="8107626" y="222973"/>
                    <a:pt x="8130540" y="220980"/>
                  </a:cubicBezTo>
                  <a:cubicBezTo>
                    <a:pt x="8166057" y="217892"/>
                    <a:pt x="8201660" y="215900"/>
                    <a:pt x="8237220" y="213360"/>
                  </a:cubicBezTo>
                  <a:cubicBezTo>
                    <a:pt x="8342844" y="186954"/>
                    <a:pt x="8180040" y="227142"/>
                    <a:pt x="8305800" y="198120"/>
                  </a:cubicBezTo>
                  <a:cubicBezTo>
                    <a:pt x="8326209" y="193410"/>
                    <a:pt x="8345976" y="185478"/>
                    <a:pt x="8366760" y="182880"/>
                  </a:cubicBezTo>
                  <a:lnTo>
                    <a:pt x="8427720" y="175260"/>
                  </a:lnTo>
                  <a:lnTo>
                    <a:pt x="8481060" y="167640"/>
                  </a:lnTo>
                  <a:cubicBezTo>
                    <a:pt x="8503883" y="164787"/>
                    <a:pt x="8526870" y="163273"/>
                    <a:pt x="8549640" y="160020"/>
                  </a:cubicBezTo>
                  <a:cubicBezTo>
                    <a:pt x="8580230" y="155650"/>
                    <a:pt x="8610780" y="150840"/>
                    <a:pt x="8641080" y="144780"/>
                  </a:cubicBezTo>
                  <a:cubicBezTo>
                    <a:pt x="8653780" y="142240"/>
                    <a:pt x="8666342" y="138872"/>
                    <a:pt x="8679180" y="137160"/>
                  </a:cubicBezTo>
                  <a:cubicBezTo>
                    <a:pt x="8704483" y="133786"/>
                    <a:pt x="8729980" y="132080"/>
                    <a:pt x="8755380" y="129540"/>
                  </a:cubicBezTo>
                  <a:cubicBezTo>
                    <a:pt x="8879892" y="88036"/>
                    <a:pt x="8797290" y="112707"/>
                    <a:pt x="9105900" y="129540"/>
                  </a:cubicBezTo>
                  <a:cubicBezTo>
                    <a:pt x="9205703" y="134984"/>
                    <a:pt x="9168029" y="141189"/>
                    <a:pt x="9227820" y="152400"/>
                  </a:cubicBezTo>
                  <a:cubicBezTo>
                    <a:pt x="9258191" y="158095"/>
                    <a:pt x="9288960" y="161580"/>
                    <a:pt x="9319260" y="167640"/>
                  </a:cubicBezTo>
                  <a:cubicBezTo>
                    <a:pt x="9331960" y="170180"/>
                    <a:pt x="9344497" y="173747"/>
                    <a:pt x="9357360" y="175260"/>
                  </a:cubicBezTo>
                  <a:cubicBezTo>
                    <a:pt x="9387736" y="178834"/>
                    <a:pt x="9418320" y="180340"/>
                    <a:pt x="9448800" y="182880"/>
                  </a:cubicBezTo>
                  <a:cubicBezTo>
                    <a:pt x="9516736" y="199864"/>
                    <a:pt x="9451992" y="185485"/>
                    <a:pt x="9578340" y="198120"/>
                  </a:cubicBezTo>
                  <a:cubicBezTo>
                    <a:pt x="9596211" y="199907"/>
                    <a:pt x="9613782" y="204248"/>
                    <a:pt x="9631680" y="205740"/>
                  </a:cubicBezTo>
                  <a:cubicBezTo>
                    <a:pt x="9667535" y="208728"/>
                    <a:pt x="9876596" y="219432"/>
                    <a:pt x="9906000" y="220980"/>
                  </a:cubicBezTo>
                  <a:cubicBezTo>
                    <a:pt x="9994900" y="218440"/>
                    <a:pt x="10084013" y="220012"/>
                    <a:pt x="10172700" y="213360"/>
                  </a:cubicBezTo>
                  <a:cubicBezTo>
                    <a:pt x="10186340" y="212337"/>
                    <a:pt x="10197727" y="202143"/>
                    <a:pt x="10210800" y="198120"/>
                  </a:cubicBezTo>
                  <a:cubicBezTo>
                    <a:pt x="10230819" y="191960"/>
                    <a:pt x="10251440" y="187960"/>
                    <a:pt x="10271760" y="182880"/>
                  </a:cubicBezTo>
                  <a:cubicBezTo>
                    <a:pt x="10281920" y="180340"/>
                    <a:pt x="10291910" y="176982"/>
                    <a:pt x="10302240" y="175260"/>
                  </a:cubicBezTo>
                  <a:cubicBezTo>
                    <a:pt x="10358290" y="165918"/>
                    <a:pt x="10332971" y="171387"/>
                    <a:pt x="10378440" y="160020"/>
                  </a:cubicBezTo>
                  <a:cubicBezTo>
                    <a:pt x="10418570" y="133267"/>
                    <a:pt x="10388689" y="149832"/>
                    <a:pt x="10454640" y="129540"/>
                  </a:cubicBezTo>
                  <a:cubicBezTo>
                    <a:pt x="10469994" y="124816"/>
                    <a:pt x="10486994" y="123211"/>
                    <a:pt x="10500360" y="114300"/>
                  </a:cubicBezTo>
                  <a:lnTo>
                    <a:pt x="10523220" y="99060"/>
                  </a:lnTo>
                </a:path>
              </a:pathLst>
            </a:custGeom>
            <a:noFill/>
            <a:ln w="1905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5" name="Picture 34">
            <a:extLst>
              <a:ext uri="{FF2B5EF4-FFF2-40B4-BE49-F238E27FC236}">
                <a16:creationId xmlns:a16="http://schemas.microsoft.com/office/drawing/2014/main" id="{D6178236-7D1F-D02D-185B-6E1B418D8D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23853" y="27709"/>
            <a:ext cx="2300396" cy="1307419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8D8FDD88-4876-0751-95AF-6F99159EB433}"/>
              </a:ext>
            </a:extLst>
          </p:cNvPr>
          <p:cNvSpPr txBox="1"/>
          <p:nvPr/>
        </p:nvSpPr>
        <p:spPr>
          <a:xfrm>
            <a:off x="8789718" y="15280"/>
            <a:ext cx="34287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24000" lvl="1" algn="ctr"/>
            <a:r>
              <a:rPr lang="en-US" sz="1800" b="1" dirty="0">
                <a:solidFill>
                  <a:schemeClr val="tx1"/>
                </a:solidFill>
              </a:rPr>
              <a:t>Atmospheric refraction 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81C87CE0-543E-BE58-ECF1-4B322C034E22}"/>
              </a:ext>
            </a:extLst>
          </p:cNvPr>
          <p:cNvGrpSpPr/>
          <p:nvPr/>
        </p:nvGrpSpPr>
        <p:grpSpPr>
          <a:xfrm>
            <a:off x="447477" y="3638682"/>
            <a:ext cx="10806539" cy="1518093"/>
            <a:chOff x="419286" y="4587031"/>
            <a:chExt cx="10806539" cy="1518093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C6367D5F-00A6-68C3-06A9-B04FDF2DB732}"/>
                </a:ext>
              </a:extLst>
            </p:cNvPr>
            <p:cNvSpPr txBox="1"/>
            <p:nvPr/>
          </p:nvSpPr>
          <p:spPr>
            <a:xfrm>
              <a:off x="1843251" y="5828125"/>
              <a:ext cx="1404384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dirty="0">
                  <a:solidFill>
                    <a:schemeClr val="tx2"/>
                  </a:solidFill>
                </a:rPr>
                <a:t>Vacuum pipe</a:t>
              </a:r>
              <a:endParaRPr lang="en-US" baseline="30000" dirty="0">
                <a:solidFill>
                  <a:schemeClr val="tx2"/>
                </a:solidFill>
              </a:endParaRPr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63826355-3D0B-CD66-B4C7-65C802047095}"/>
                </a:ext>
              </a:extLst>
            </p:cNvPr>
            <p:cNvSpPr/>
            <p:nvPr/>
          </p:nvSpPr>
          <p:spPr>
            <a:xfrm>
              <a:off x="2036691" y="4587031"/>
              <a:ext cx="2016224" cy="432048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Component I</a:t>
              </a:r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67BCB8A1-2029-9C7B-1E96-B96206D98460}"/>
                </a:ext>
              </a:extLst>
            </p:cNvPr>
            <p:cNvSpPr/>
            <p:nvPr/>
          </p:nvSpPr>
          <p:spPr>
            <a:xfrm>
              <a:off x="4486128" y="4587031"/>
              <a:ext cx="2016224" cy="432048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Component II</a:t>
              </a:r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E0760CB4-A56A-5BED-F47E-0A136BFF5AB0}"/>
                </a:ext>
              </a:extLst>
            </p:cNvPr>
            <p:cNvSpPr/>
            <p:nvPr/>
          </p:nvSpPr>
          <p:spPr>
            <a:xfrm>
              <a:off x="6933235" y="4587031"/>
              <a:ext cx="2016224" cy="432048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Component III</a:t>
              </a:r>
            </a:p>
          </p:txBody>
        </p: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827D2BB9-3D7D-8FAA-AD26-BE189E942FEA}"/>
                </a:ext>
              </a:extLst>
            </p:cNvPr>
            <p:cNvCxnSpPr/>
            <p:nvPr/>
          </p:nvCxnSpPr>
          <p:spPr>
            <a:xfrm>
              <a:off x="5382891" y="5019079"/>
              <a:ext cx="0" cy="504056"/>
            </a:xfrm>
            <a:prstGeom prst="line">
              <a:avLst/>
            </a:prstGeom>
            <a:ln w="28575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E9F79C63-0D19-4637-1901-FA72949ADDA7}"/>
                </a:ext>
              </a:extLst>
            </p:cNvPr>
            <p:cNvCxnSpPr>
              <a:cxnSpLocks/>
            </p:cNvCxnSpPr>
            <p:nvPr/>
          </p:nvCxnSpPr>
          <p:spPr>
            <a:xfrm>
              <a:off x="2945449" y="5019079"/>
              <a:ext cx="0" cy="504056"/>
            </a:xfrm>
            <a:prstGeom prst="line">
              <a:avLst/>
            </a:prstGeom>
            <a:ln w="28575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3D90DD31-C91B-B96A-543D-180619E8CD76}"/>
                </a:ext>
              </a:extLst>
            </p:cNvPr>
            <p:cNvCxnSpPr/>
            <p:nvPr/>
          </p:nvCxnSpPr>
          <p:spPr>
            <a:xfrm>
              <a:off x="7801336" y="5012205"/>
              <a:ext cx="0" cy="504056"/>
            </a:xfrm>
            <a:prstGeom prst="line">
              <a:avLst/>
            </a:prstGeom>
            <a:ln w="28575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B6F63520-8F4B-EF69-BDF6-AFBC6E6BAC01}"/>
                </a:ext>
              </a:extLst>
            </p:cNvPr>
            <p:cNvSpPr/>
            <p:nvPr/>
          </p:nvSpPr>
          <p:spPr>
            <a:xfrm>
              <a:off x="2873441" y="5372523"/>
              <a:ext cx="144008" cy="294628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94201068-9BE2-614F-F9F5-986ED80A5A3E}"/>
                </a:ext>
              </a:extLst>
            </p:cNvPr>
            <p:cNvSpPr/>
            <p:nvPr/>
          </p:nvSpPr>
          <p:spPr>
            <a:xfrm>
              <a:off x="5306178" y="5382695"/>
              <a:ext cx="144008" cy="294628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98AE1A28-17C1-CF97-CAB8-8032BBCBABCE}"/>
                </a:ext>
              </a:extLst>
            </p:cNvPr>
            <p:cNvSpPr/>
            <p:nvPr/>
          </p:nvSpPr>
          <p:spPr>
            <a:xfrm>
              <a:off x="7729332" y="5375821"/>
              <a:ext cx="144008" cy="294628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9B8EFE44-866F-24A3-633D-93F56E10B39B}"/>
                </a:ext>
              </a:extLst>
            </p:cNvPr>
            <p:cNvSpPr txBox="1"/>
            <p:nvPr/>
          </p:nvSpPr>
          <p:spPr>
            <a:xfrm>
              <a:off x="9405771" y="5125702"/>
              <a:ext cx="1820054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dirty="0">
                  <a:solidFill>
                    <a:schemeClr val="tx2"/>
                  </a:solidFill>
                </a:rPr>
                <a:t>Reference line</a:t>
              </a:r>
            </a:p>
          </p:txBody>
        </p:sp>
        <p:sp>
          <p:nvSpPr>
            <p:cNvPr id="68" name="Rectangle: Rounded Corners 67">
              <a:extLst>
                <a:ext uri="{FF2B5EF4-FFF2-40B4-BE49-F238E27FC236}">
                  <a16:creationId xmlns:a16="http://schemas.microsoft.com/office/drawing/2014/main" id="{ADB81546-0F72-B6BE-9066-23F7C854715E}"/>
                </a:ext>
              </a:extLst>
            </p:cNvPr>
            <p:cNvSpPr/>
            <p:nvPr/>
          </p:nvSpPr>
          <p:spPr>
            <a:xfrm>
              <a:off x="419286" y="5264189"/>
              <a:ext cx="1390299" cy="416702"/>
            </a:xfrm>
            <a:prstGeom prst="round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Generator</a:t>
              </a:r>
            </a:p>
          </p:txBody>
        </p:sp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E9E627C3-B91D-FCC2-6862-DCA0C7648742}"/>
                </a:ext>
              </a:extLst>
            </p:cNvPr>
            <p:cNvSpPr/>
            <p:nvPr/>
          </p:nvSpPr>
          <p:spPr>
            <a:xfrm>
              <a:off x="1843251" y="5213501"/>
              <a:ext cx="7262354" cy="633016"/>
            </a:xfrm>
            <a:prstGeom prst="rect">
              <a:avLst/>
            </a:prstGeom>
            <a:noFill/>
            <a:ln w="38100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B7CD5D15-E1D1-8BFE-2CBA-A4BF630FC8AD}"/>
                </a:ext>
              </a:extLst>
            </p:cNvPr>
            <p:cNvCxnSpPr>
              <a:cxnSpLocks/>
              <a:stCxn id="70" idx="1"/>
              <a:endCxn id="70" idx="3"/>
            </p:cNvCxnSpPr>
            <p:nvPr/>
          </p:nvCxnSpPr>
          <p:spPr>
            <a:xfrm>
              <a:off x="1843251" y="5530009"/>
              <a:ext cx="7262354" cy="0"/>
            </a:xfrm>
            <a:prstGeom prst="line">
              <a:avLst/>
            </a:prstGeom>
            <a:ln w="127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897F851D-308F-11F0-CD01-071694C8D319}"/>
                </a:ext>
              </a:extLst>
            </p:cNvPr>
            <p:cNvSpPr/>
            <p:nvPr/>
          </p:nvSpPr>
          <p:spPr>
            <a:xfrm>
              <a:off x="9119937" y="5446295"/>
              <a:ext cx="2069431" cy="116275"/>
            </a:xfrm>
            <a:custGeom>
              <a:avLst/>
              <a:gdLst>
                <a:gd name="connsiteX0" fmla="*/ 0 w 2069431"/>
                <a:gd name="connsiteY0" fmla="*/ 80210 h 116275"/>
                <a:gd name="connsiteX1" fmla="*/ 898358 w 2069431"/>
                <a:gd name="connsiteY1" fmla="*/ 112294 h 116275"/>
                <a:gd name="connsiteX2" fmla="*/ 2069431 w 2069431"/>
                <a:gd name="connsiteY2" fmla="*/ 0 h 11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69431" h="116275">
                  <a:moveTo>
                    <a:pt x="0" y="80210"/>
                  </a:moveTo>
                  <a:cubicBezTo>
                    <a:pt x="276726" y="102936"/>
                    <a:pt x="553453" y="125662"/>
                    <a:pt x="898358" y="112294"/>
                  </a:cubicBezTo>
                  <a:cubicBezTo>
                    <a:pt x="1243263" y="98926"/>
                    <a:pt x="1767305" y="22726"/>
                    <a:pt x="2069431" y="0"/>
                  </a:cubicBezTo>
                </a:path>
              </a:pathLst>
            </a:cu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763154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48271715-3CD4-B5B5-E7CD-92FDB6EC869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81" t="19863" r="26233" b="23293"/>
          <a:stretch/>
        </p:blipFill>
        <p:spPr>
          <a:xfrm>
            <a:off x="1714470" y="3929600"/>
            <a:ext cx="1677383" cy="1586126"/>
          </a:xfrm>
          <a:prstGeom prst="rect">
            <a:avLst/>
          </a:prstGeom>
        </p:spPr>
      </p:pic>
      <p:pic>
        <p:nvPicPr>
          <p:cNvPr id="9" name="Picture 17" descr="Background pattern&#10;&#10;Description automatically generated">
            <a:extLst>
              <a:ext uri="{FF2B5EF4-FFF2-40B4-BE49-F238E27FC236}">
                <a16:creationId xmlns:a16="http://schemas.microsoft.com/office/drawing/2014/main" id="{CD161C27-2E54-01F5-AAD5-418A5A5365E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47" t="11538" r="21842" b="15796"/>
          <a:stretch/>
        </p:blipFill>
        <p:spPr>
          <a:xfrm>
            <a:off x="8347333" y="3414209"/>
            <a:ext cx="2442746" cy="2474052"/>
          </a:xfrm>
          <a:prstGeom prst="rect">
            <a:avLst/>
          </a:prstGeom>
        </p:spPr>
      </p:pic>
      <p:pic>
        <p:nvPicPr>
          <p:cNvPr id="11" name="Picture 10" descr="A blue circle with green center&#10;&#10;Description automatically generated">
            <a:extLst>
              <a:ext uri="{FF2B5EF4-FFF2-40B4-BE49-F238E27FC236}">
                <a16:creationId xmlns:a16="http://schemas.microsoft.com/office/drawing/2014/main" id="{32BCA698-39EF-BA4E-7BE8-0D592023C3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00968" y="3261013"/>
            <a:ext cx="2914286" cy="2904762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b="1" dirty="0"/>
              <a:t>Symmetry breaking - Vacuum pipe</a:t>
            </a:r>
            <a:endParaRPr lang="en-US" sz="36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Witold Niewiem | An Overview of Progress with the Study of a Structured Laser Beam (SLB) for Alignment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D3834B6-4F87-E106-F634-98681BF513F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75838" y="37542"/>
            <a:ext cx="2297933" cy="153384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C469B26-008F-CCFA-98BC-F6EA9CA2E6EE}"/>
              </a:ext>
            </a:extLst>
          </p:cNvPr>
          <p:cNvSpPr txBox="1"/>
          <p:nvPr/>
        </p:nvSpPr>
        <p:spPr>
          <a:xfrm>
            <a:off x="8238011" y="80340"/>
            <a:ext cx="341233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24000" lvl="1" algn="ctr"/>
            <a:r>
              <a:rPr lang="en-US" sz="1800" b="1" dirty="0">
                <a:solidFill>
                  <a:schemeClr val="tx1"/>
                </a:solidFill>
              </a:rPr>
              <a:t>Symmetry breaking</a:t>
            </a:r>
          </a:p>
        </p:txBody>
      </p:sp>
      <p:pic>
        <p:nvPicPr>
          <p:cNvPr id="13" name="Picture 12" descr="A blurry image of a rainbow&#10;&#10;Description automatically generated">
            <a:extLst>
              <a:ext uri="{FF2B5EF4-FFF2-40B4-BE49-F238E27FC236}">
                <a16:creationId xmlns:a16="http://schemas.microsoft.com/office/drawing/2014/main" id="{A5D8DA80-5BC6-8D5E-6E3B-30771956E5F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71818" y="1624009"/>
            <a:ext cx="7135651" cy="88697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CE88837F-3BC1-923E-88D4-996D192D67E0}"/>
              </a:ext>
            </a:extLst>
          </p:cNvPr>
          <p:cNvSpPr/>
          <p:nvPr/>
        </p:nvSpPr>
        <p:spPr>
          <a:xfrm>
            <a:off x="1629318" y="2401573"/>
            <a:ext cx="7309593" cy="15565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C2BECA9-BAF5-01A6-C20F-596B94D41CBA}"/>
              </a:ext>
            </a:extLst>
          </p:cNvPr>
          <p:cNvSpPr/>
          <p:nvPr/>
        </p:nvSpPr>
        <p:spPr>
          <a:xfrm>
            <a:off x="1629318" y="1581765"/>
            <a:ext cx="7309593" cy="15565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F7B7A38-03C0-3016-7339-25B46D2D2826}"/>
              </a:ext>
            </a:extLst>
          </p:cNvPr>
          <p:cNvSpPr/>
          <p:nvPr/>
        </p:nvSpPr>
        <p:spPr>
          <a:xfrm>
            <a:off x="1845346" y="1150160"/>
            <a:ext cx="2016224" cy="43204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Component I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A167C04-3803-B571-EF0A-22BB357A74C8}"/>
              </a:ext>
            </a:extLst>
          </p:cNvPr>
          <p:cNvSpPr/>
          <p:nvPr/>
        </p:nvSpPr>
        <p:spPr>
          <a:xfrm>
            <a:off x="4294783" y="1150160"/>
            <a:ext cx="2016224" cy="43204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Component II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52FA45E-93BC-93E3-B57C-A43947EEC14A}"/>
              </a:ext>
            </a:extLst>
          </p:cNvPr>
          <p:cNvSpPr/>
          <p:nvPr/>
        </p:nvSpPr>
        <p:spPr>
          <a:xfrm>
            <a:off x="6741890" y="1150160"/>
            <a:ext cx="2016224" cy="43204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Component III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ADDA2C48-C348-5DFE-6539-6B8C13B7B7EC}"/>
              </a:ext>
            </a:extLst>
          </p:cNvPr>
          <p:cNvCxnSpPr/>
          <p:nvPr/>
        </p:nvCxnSpPr>
        <p:spPr>
          <a:xfrm>
            <a:off x="5225604" y="1582208"/>
            <a:ext cx="0" cy="504056"/>
          </a:xfrm>
          <a:prstGeom prst="line">
            <a:avLst/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BEC0BAE0-04C7-88B5-168A-7282341D282A}"/>
              </a:ext>
            </a:extLst>
          </p:cNvPr>
          <p:cNvCxnSpPr>
            <a:cxnSpLocks/>
          </p:cNvCxnSpPr>
          <p:nvPr/>
        </p:nvCxnSpPr>
        <p:spPr>
          <a:xfrm>
            <a:off x="2798394" y="1582208"/>
            <a:ext cx="0" cy="504056"/>
          </a:xfrm>
          <a:prstGeom prst="line">
            <a:avLst/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2B2DA8D-C5E2-1CCB-8178-2ACD41B8E8FB}"/>
              </a:ext>
            </a:extLst>
          </p:cNvPr>
          <p:cNvCxnSpPr/>
          <p:nvPr/>
        </p:nvCxnSpPr>
        <p:spPr>
          <a:xfrm>
            <a:off x="7627690" y="1582208"/>
            <a:ext cx="0" cy="504056"/>
          </a:xfrm>
          <a:prstGeom prst="line">
            <a:avLst/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>
            <a:extLst>
              <a:ext uri="{FF2B5EF4-FFF2-40B4-BE49-F238E27FC236}">
                <a16:creationId xmlns:a16="http://schemas.microsoft.com/office/drawing/2014/main" id="{EAE67D9F-9E29-7A27-0116-60A6F7D5F2FA}"/>
              </a:ext>
            </a:extLst>
          </p:cNvPr>
          <p:cNvSpPr/>
          <p:nvPr/>
        </p:nvSpPr>
        <p:spPr>
          <a:xfrm>
            <a:off x="2726386" y="1935652"/>
            <a:ext cx="144008" cy="29462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F2C04222-84D7-868F-944C-4F1D98580447}"/>
              </a:ext>
            </a:extLst>
          </p:cNvPr>
          <p:cNvSpPr/>
          <p:nvPr/>
        </p:nvSpPr>
        <p:spPr>
          <a:xfrm>
            <a:off x="5153600" y="1940738"/>
            <a:ext cx="144008" cy="29462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D34DA3D9-EA4F-D78E-DDDC-0474C0A570E1}"/>
              </a:ext>
            </a:extLst>
          </p:cNvPr>
          <p:cNvSpPr/>
          <p:nvPr/>
        </p:nvSpPr>
        <p:spPr>
          <a:xfrm>
            <a:off x="7555686" y="1945824"/>
            <a:ext cx="144008" cy="29462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8C277BA1-290D-5976-D8E7-F6ADAA65F693}"/>
              </a:ext>
            </a:extLst>
          </p:cNvPr>
          <p:cNvSpPr/>
          <p:nvPr/>
        </p:nvSpPr>
        <p:spPr>
          <a:xfrm>
            <a:off x="1690874" y="1750986"/>
            <a:ext cx="7125887" cy="633016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20132FDE-8931-D6F6-7C75-4D6330103D78}"/>
              </a:ext>
            </a:extLst>
          </p:cNvPr>
          <p:cNvSpPr/>
          <p:nvPr/>
        </p:nvSpPr>
        <p:spPr>
          <a:xfrm>
            <a:off x="290811" y="1854380"/>
            <a:ext cx="1390299" cy="416702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Generator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3020C4EB-B525-DF44-A1EF-27C176F27F7E}"/>
              </a:ext>
            </a:extLst>
          </p:cNvPr>
          <p:cNvCxnSpPr>
            <a:cxnSpLocks/>
            <a:stCxn id="32" idx="3"/>
          </p:cNvCxnSpPr>
          <p:nvPr/>
        </p:nvCxnSpPr>
        <p:spPr>
          <a:xfrm flipV="1">
            <a:off x="1681110" y="2056366"/>
            <a:ext cx="10107690" cy="6365"/>
          </a:xfrm>
          <a:prstGeom prst="line">
            <a:avLst/>
          </a:prstGeom>
          <a:ln w="31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6898387D-0B50-FB7F-DB92-64E2AC45E121}"/>
              </a:ext>
            </a:extLst>
          </p:cNvPr>
          <p:cNvSpPr txBox="1"/>
          <p:nvPr/>
        </p:nvSpPr>
        <p:spPr>
          <a:xfrm>
            <a:off x="9680178" y="1758478"/>
            <a:ext cx="18200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Reference line</a:t>
            </a:r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C048569B-4A7B-49C4-6610-D029C3FDB55F}"/>
              </a:ext>
            </a:extLst>
          </p:cNvPr>
          <p:cNvGrpSpPr/>
          <p:nvPr/>
        </p:nvGrpSpPr>
        <p:grpSpPr>
          <a:xfrm>
            <a:off x="1412868" y="2708720"/>
            <a:ext cx="9316880" cy="3200168"/>
            <a:chOff x="1412868" y="2708720"/>
            <a:chExt cx="9316880" cy="3200168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56A31305-F026-5F8C-68B8-73231082180B}"/>
                </a:ext>
              </a:extLst>
            </p:cNvPr>
            <p:cNvSpPr txBox="1"/>
            <p:nvPr/>
          </p:nvSpPr>
          <p:spPr>
            <a:xfrm>
              <a:off x="2939312" y="2708720"/>
              <a:ext cx="6629394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dirty="0">
                  <a:solidFill>
                    <a:schemeClr val="tx2"/>
                  </a:solidFill>
                </a:rPr>
                <a:t>Inner Core and Outer ring vs Vacuum Pipe and Sensor size</a:t>
              </a:r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4674D79B-00CF-8F2D-7F82-465CBEF9C269}"/>
                </a:ext>
              </a:extLst>
            </p:cNvPr>
            <p:cNvSpPr/>
            <p:nvPr/>
          </p:nvSpPr>
          <p:spPr>
            <a:xfrm>
              <a:off x="1412868" y="3540505"/>
              <a:ext cx="2304682" cy="2309484"/>
            </a:xfrm>
            <a:prstGeom prst="ellipse">
              <a:avLst/>
            </a:prstGeom>
            <a:noFill/>
            <a:ln w="76200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B6EB8E31-8DD8-50D6-B615-2D550D287F2D}"/>
                </a:ext>
              </a:extLst>
            </p:cNvPr>
            <p:cNvSpPr/>
            <p:nvPr/>
          </p:nvSpPr>
          <p:spPr>
            <a:xfrm>
              <a:off x="2509937" y="4664152"/>
              <a:ext cx="110543" cy="107725"/>
            </a:xfrm>
            <a:prstGeom prst="rect">
              <a:avLst/>
            </a:prstGeom>
            <a:noFill/>
            <a:ln w="3810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D86276E8-00FA-8D6D-DF86-475BE9219873}"/>
                </a:ext>
              </a:extLst>
            </p:cNvPr>
            <p:cNvSpPr/>
            <p:nvPr/>
          </p:nvSpPr>
          <p:spPr>
            <a:xfrm>
              <a:off x="4889468" y="3599404"/>
              <a:ext cx="2304682" cy="2309484"/>
            </a:xfrm>
            <a:prstGeom prst="ellipse">
              <a:avLst/>
            </a:prstGeom>
            <a:noFill/>
            <a:ln w="76200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4CDF775F-48B4-25EA-E2B0-3609B29B9601}"/>
                </a:ext>
              </a:extLst>
            </p:cNvPr>
            <p:cNvSpPr/>
            <p:nvPr/>
          </p:nvSpPr>
          <p:spPr>
            <a:xfrm>
              <a:off x="8425066" y="3464268"/>
              <a:ext cx="2304682" cy="2309484"/>
            </a:xfrm>
            <a:prstGeom prst="ellipse">
              <a:avLst/>
            </a:prstGeom>
            <a:noFill/>
            <a:ln w="76200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8BBAEC82-51F9-4131-3425-0C0216DECDB0}"/>
              </a:ext>
            </a:extLst>
          </p:cNvPr>
          <p:cNvCxnSpPr>
            <a:cxnSpLocks/>
          </p:cNvCxnSpPr>
          <p:nvPr/>
        </p:nvCxnSpPr>
        <p:spPr>
          <a:xfrm>
            <a:off x="1244600" y="3589523"/>
            <a:ext cx="384718" cy="310596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E0A84D4E-72ED-9371-DF19-EB6039257DFA}"/>
              </a:ext>
            </a:extLst>
          </p:cNvPr>
          <p:cNvCxnSpPr>
            <a:cxnSpLocks/>
          </p:cNvCxnSpPr>
          <p:nvPr/>
        </p:nvCxnSpPr>
        <p:spPr>
          <a:xfrm flipH="1" flipV="1">
            <a:off x="2637295" y="4778559"/>
            <a:ext cx="1008251" cy="1143834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F4D67E77-353B-88F8-2E33-B49DB6E6AE84}"/>
              </a:ext>
            </a:extLst>
          </p:cNvPr>
          <p:cNvSpPr txBox="1"/>
          <p:nvPr/>
        </p:nvSpPr>
        <p:spPr>
          <a:xfrm>
            <a:off x="3645546" y="5922393"/>
            <a:ext cx="113472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tx2"/>
                </a:solidFill>
              </a:rPr>
              <a:t>Sensor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32C9CF43-888E-48B3-5A83-B1C1FF039582}"/>
              </a:ext>
            </a:extLst>
          </p:cNvPr>
          <p:cNvSpPr txBox="1"/>
          <p:nvPr/>
        </p:nvSpPr>
        <p:spPr>
          <a:xfrm>
            <a:off x="597948" y="3016531"/>
            <a:ext cx="89560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Vacuum Pipe</a:t>
            </a:r>
          </a:p>
        </p:txBody>
      </p: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5ADFEF2D-CFFA-E5C2-B06A-8E46516FD528}"/>
              </a:ext>
            </a:extLst>
          </p:cNvPr>
          <p:cNvCxnSpPr>
            <a:cxnSpLocks/>
          </p:cNvCxnSpPr>
          <p:nvPr/>
        </p:nvCxnSpPr>
        <p:spPr>
          <a:xfrm flipH="1">
            <a:off x="2853458" y="3429000"/>
            <a:ext cx="1056070" cy="1176248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>
            <a:extLst>
              <a:ext uri="{FF2B5EF4-FFF2-40B4-BE49-F238E27FC236}">
                <a16:creationId xmlns:a16="http://schemas.microsoft.com/office/drawing/2014/main" id="{889E8193-D14B-A3CA-0549-AACAC1B62A90}"/>
              </a:ext>
            </a:extLst>
          </p:cNvPr>
          <p:cNvSpPr txBox="1"/>
          <p:nvPr/>
        </p:nvSpPr>
        <p:spPr>
          <a:xfrm>
            <a:off x="3952696" y="3137210"/>
            <a:ext cx="65803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tx2"/>
                </a:solidFill>
              </a:rPr>
              <a:t>SLB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F34459F7-CD53-E8DD-447B-429992A8D1F5}"/>
              </a:ext>
            </a:extLst>
          </p:cNvPr>
          <p:cNvSpPr/>
          <p:nvPr/>
        </p:nvSpPr>
        <p:spPr>
          <a:xfrm>
            <a:off x="5992809" y="4678855"/>
            <a:ext cx="110543" cy="107725"/>
          </a:xfrm>
          <a:prstGeom prst="rect">
            <a:avLst/>
          </a:prstGeom>
          <a:noFill/>
          <a:ln w="381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4A35E079-257F-B881-446E-DD05C62B6F60}"/>
              </a:ext>
            </a:extLst>
          </p:cNvPr>
          <p:cNvSpPr/>
          <p:nvPr/>
        </p:nvSpPr>
        <p:spPr>
          <a:xfrm>
            <a:off x="9538095" y="4605669"/>
            <a:ext cx="110543" cy="107725"/>
          </a:xfrm>
          <a:prstGeom prst="rect">
            <a:avLst/>
          </a:prstGeom>
          <a:noFill/>
          <a:ln w="381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58042532-4C6C-FDC7-59DB-B6C63898F9EC}"/>
              </a:ext>
            </a:extLst>
          </p:cNvPr>
          <p:cNvSpPr/>
          <p:nvPr/>
        </p:nvSpPr>
        <p:spPr>
          <a:xfrm>
            <a:off x="5166603" y="1940738"/>
            <a:ext cx="144008" cy="29462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263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73" grpId="0"/>
      <p:bldP spid="78" grpId="0"/>
      <p:bldP spid="79" grpId="0" animBg="1"/>
      <p:bldP spid="81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F422D7-01F9-9B63-9AC2-759B853976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D1DCF82A-3066-D27B-F152-455B736706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94067" y="37542"/>
            <a:ext cx="2297933" cy="1533842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BBBA87E4-0899-CE36-3DE3-963632F21F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b="1" dirty="0"/>
              <a:t>Symmetry breaking - Far zone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870AED-921E-ADCC-94AA-E48E8778D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Witold Niewiem | An Overview of Progress with the Study of a Structured Laser Beam (SLB) for Alignment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6DC6DC-8270-E5B9-7F1B-C414D3455C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AD2DC37-DA95-7D90-BD16-D7ED88DC343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157" t="6742" r="16657" b="11570"/>
          <a:stretch/>
        </p:blipFill>
        <p:spPr>
          <a:xfrm>
            <a:off x="9054797" y="1124902"/>
            <a:ext cx="1098312" cy="1083730"/>
          </a:xfrm>
          <a:prstGeom prst="rect">
            <a:avLst/>
          </a:prstGeom>
        </p:spPr>
      </p:pic>
      <p:pic>
        <p:nvPicPr>
          <p:cNvPr id="12" name="Picture 11" descr="A screen shot of a computer screen&#10;&#10;Description automatically generated">
            <a:extLst>
              <a:ext uri="{FF2B5EF4-FFF2-40B4-BE49-F238E27FC236}">
                <a16:creationId xmlns:a16="http://schemas.microsoft.com/office/drawing/2014/main" id="{78974E0E-304F-5567-2EBD-E8A368284E3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4288" t="8010" r="17884" b="20062"/>
          <a:stretch/>
        </p:blipFill>
        <p:spPr>
          <a:xfrm>
            <a:off x="7788275" y="1144427"/>
            <a:ext cx="1059779" cy="106574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B408E4F-B16B-F6D7-7180-66841A760B5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1181" t="2662" r="16319" b="12021"/>
          <a:stretch/>
        </p:blipFill>
        <p:spPr>
          <a:xfrm>
            <a:off x="6472214" y="1144427"/>
            <a:ext cx="1059779" cy="1065743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25F69257-136D-5DA4-C006-9089EFA5FCC9}"/>
              </a:ext>
            </a:extLst>
          </p:cNvPr>
          <p:cNvSpPr txBox="1"/>
          <p:nvPr/>
        </p:nvSpPr>
        <p:spPr>
          <a:xfrm>
            <a:off x="8238011" y="80340"/>
            <a:ext cx="341233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24000" lvl="1" algn="ctr"/>
            <a:r>
              <a:rPr lang="en-US" sz="1800" b="1" dirty="0">
                <a:solidFill>
                  <a:schemeClr val="tx1"/>
                </a:solidFill>
              </a:rPr>
              <a:t>Symmetry breaking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2F1E651-E4AB-02A6-0CE7-E476C9203A3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870841"/>
            <a:ext cx="5053408" cy="2756897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FD488EA3-AC97-5945-BC15-C8EB83B51D5E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588" t="883"/>
          <a:stretch/>
        </p:blipFill>
        <p:spPr>
          <a:xfrm>
            <a:off x="5989625" y="2234775"/>
            <a:ext cx="5053408" cy="4003630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7C225E4C-E2C2-E880-DB0A-9C8DC17C6EF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451305" y="3879971"/>
            <a:ext cx="2824207" cy="239306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5FF7A00-A096-66D9-098D-15996D021E08}"/>
              </a:ext>
            </a:extLst>
          </p:cNvPr>
          <p:cNvSpPr txBox="1"/>
          <p:nvPr/>
        </p:nvSpPr>
        <p:spPr>
          <a:xfrm>
            <a:off x="0" y="5433161"/>
            <a:ext cx="146862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Aperture</a:t>
            </a:r>
          </a:p>
          <a:p>
            <a:pPr algn="ctr"/>
            <a:r>
              <a:rPr lang="en-US" dirty="0">
                <a:solidFill>
                  <a:schemeClr val="tx2"/>
                </a:solidFill>
              </a:rPr>
              <a:t>⌀ 50 mm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F7E83B2B-B2C1-2706-CEB2-11AA6F66EDB0}"/>
              </a:ext>
            </a:extLst>
          </p:cNvPr>
          <p:cNvCxnSpPr>
            <a:cxnSpLocks/>
          </p:cNvCxnSpPr>
          <p:nvPr/>
        </p:nvCxnSpPr>
        <p:spPr>
          <a:xfrm flipV="1">
            <a:off x="1264958" y="5308437"/>
            <a:ext cx="896351" cy="32574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 51">
            <a:extLst>
              <a:ext uri="{FF2B5EF4-FFF2-40B4-BE49-F238E27FC236}">
                <a16:creationId xmlns:a16="http://schemas.microsoft.com/office/drawing/2014/main" id="{867FA166-688C-884C-894E-A5E9CF714F3B}"/>
              </a:ext>
            </a:extLst>
          </p:cNvPr>
          <p:cNvSpPr/>
          <p:nvPr/>
        </p:nvSpPr>
        <p:spPr>
          <a:xfrm>
            <a:off x="1413163" y="3065317"/>
            <a:ext cx="452582" cy="24245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261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C03722E4-E297-D32C-2E34-7D100BDB4A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75838" y="37542"/>
            <a:ext cx="2297933" cy="1533842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b="1" dirty="0"/>
              <a:t>Symmetry breaking - </a:t>
            </a:r>
            <a:r>
              <a:rPr lang="en-GB" dirty="0"/>
              <a:t>Near zone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Witold Niewiem | An Overview of Progress with the Study of a Structured Laser Beam (SLB) for Alignment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F396B9E-8DD5-9DC6-4DA0-A018A76D18C2}"/>
              </a:ext>
            </a:extLst>
          </p:cNvPr>
          <p:cNvSpPr txBox="1"/>
          <p:nvPr/>
        </p:nvSpPr>
        <p:spPr>
          <a:xfrm>
            <a:off x="8238011" y="80340"/>
            <a:ext cx="341233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24000" lvl="1" algn="ctr"/>
            <a:r>
              <a:rPr lang="en-US" sz="1800" b="1" dirty="0">
                <a:solidFill>
                  <a:schemeClr val="tx1"/>
                </a:solidFill>
              </a:rPr>
              <a:t>Symmetry breaking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0517AF4D-6A68-7426-5D70-9EE355BC68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424" y="906464"/>
            <a:ext cx="4865975" cy="2703904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95FDF0DB-5E73-E611-3C83-6159C854A8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53869" y="1313563"/>
            <a:ext cx="5353677" cy="4786237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8F1254F7-D615-C772-51F5-CC0BDD8A0A0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67196" y="3603926"/>
            <a:ext cx="3020056" cy="2744112"/>
          </a:xfrm>
          <a:prstGeom prst="rect">
            <a:avLst/>
          </a:prstGeom>
        </p:spPr>
      </p:pic>
      <p:sp>
        <p:nvSpPr>
          <p:cNvPr id="42" name="Rectangle 41">
            <a:extLst>
              <a:ext uri="{FF2B5EF4-FFF2-40B4-BE49-F238E27FC236}">
                <a16:creationId xmlns:a16="http://schemas.microsoft.com/office/drawing/2014/main" id="{C46337B6-A6E5-DD37-F3C8-955DAC6347D0}"/>
              </a:ext>
            </a:extLst>
          </p:cNvPr>
          <p:cNvSpPr/>
          <p:nvPr/>
        </p:nvSpPr>
        <p:spPr>
          <a:xfrm>
            <a:off x="645704" y="3037418"/>
            <a:ext cx="452582" cy="24245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4E9EFB8-9FA8-39AC-237E-40AB516D5CC1}"/>
              </a:ext>
            </a:extLst>
          </p:cNvPr>
          <p:cNvSpPr txBox="1"/>
          <p:nvPr/>
        </p:nvSpPr>
        <p:spPr>
          <a:xfrm>
            <a:off x="3953330" y="3815369"/>
            <a:ext cx="146862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Aperture</a:t>
            </a:r>
          </a:p>
          <a:p>
            <a:pPr algn="ctr"/>
            <a:r>
              <a:rPr lang="en-US" dirty="0">
                <a:solidFill>
                  <a:schemeClr val="tx2"/>
                </a:solidFill>
              </a:rPr>
              <a:t>⌀ 50 mm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E67EC67B-A9A1-7E27-DD5E-01FDEA370DD5}"/>
              </a:ext>
            </a:extLst>
          </p:cNvPr>
          <p:cNvCxnSpPr>
            <a:cxnSpLocks/>
          </p:cNvCxnSpPr>
          <p:nvPr/>
        </p:nvCxnSpPr>
        <p:spPr>
          <a:xfrm flipH="1">
            <a:off x="3139126" y="4143239"/>
            <a:ext cx="961534" cy="22612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25CAA8AC-0BC5-64AF-24A5-001D5BA27FB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r>
              <a:rPr lang="en-US" dirty="0"/>
              <a:t>16/05/2025</a:t>
            </a:r>
          </a:p>
        </p:txBody>
      </p:sp>
    </p:spTree>
    <p:extLst>
      <p:ext uri="{BB962C8B-B14F-4D97-AF65-F5344CB8AC3E}">
        <p14:creationId xmlns:p14="http://schemas.microsoft.com/office/powerpoint/2010/main" val="1301567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5F07E6-FE34-0FF2-8C3D-63DDED28B0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F7156BC4-CE9B-41F1-9893-844D77B1B0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94067" y="37542"/>
            <a:ext cx="2297933" cy="1533842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572309A5-6965-CAE6-F04D-AEA041CFA4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b="1" dirty="0"/>
              <a:t>Symmetry breaking - IC deformation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474EE6-5015-0A02-1A40-1E351AB085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Witold Niewiem | An Overview of Progress with the Study of a Structured Laser Beam (SLB) for Alignment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5BAB7D-90B9-D220-CB61-A17D6B70AD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69812BB-6305-7B72-A936-4B52F450DD09}"/>
              </a:ext>
            </a:extLst>
          </p:cNvPr>
          <p:cNvSpPr txBox="1"/>
          <p:nvPr/>
        </p:nvSpPr>
        <p:spPr>
          <a:xfrm>
            <a:off x="8238011" y="80340"/>
            <a:ext cx="341233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24000" lvl="1" algn="ctr"/>
            <a:r>
              <a:rPr lang="en-US" sz="1800" b="1" dirty="0">
                <a:solidFill>
                  <a:schemeClr val="tx1"/>
                </a:solidFill>
              </a:rPr>
              <a:t>Symmetry breaking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F30E3AA-98A6-5F51-9B92-7B581B11509D}"/>
              </a:ext>
            </a:extLst>
          </p:cNvPr>
          <p:cNvSpPr txBox="1"/>
          <p:nvPr/>
        </p:nvSpPr>
        <p:spPr>
          <a:xfrm>
            <a:off x="8988876" y="5170890"/>
            <a:ext cx="229793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Rectangular obstacle in the near zone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1DB5503-9EC0-99C1-788F-66F738F7FB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987" y="1087860"/>
            <a:ext cx="7664438" cy="149968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4688051-999B-DC38-1B9A-DE2C13A8AB1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2606"/>
          <a:stretch/>
        </p:blipFill>
        <p:spPr>
          <a:xfrm>
            <a:off x="208138" y="2875448"/>
            <a:ext cx="3877055" cy="3411145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E8B025B3-DCF3-0519-DCBD-0B2F548EB95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85193" y="2783487"/>
            <a:ext cx="3841353" cy="3534518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22299C81-77AF-182C-277C-D9C50445301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31567" y="1490265"/>
            <a:ext cx="3973634" cy="353451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D826655-E293-62F9-3FC4-607446687D60}"/>
              </a:ext>
            </a:extLst>
          </p:cNvPr>
          <p:cNvSpPr txBox="1"/>
          <p:nvPr/>
        </p:nvSpPr>
        <p:spPr>
          <a:xfrm>
            <a:off x="3358699" y="976797"/>
            <a:ext cx="529433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5529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b="1" dirty="0"/>
              <a:t>Vacuum forces - System </a:t>
            </a:r>
            <a:r>
              <a:rPr lang="en-GB" sz="3600" b="1" dirty="0" err="1"/>
              <a:t>defromation</a:t>
            </a:r>
            <a:endParaRPr lang="en-US" sz="36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Witold Niewiem | An Overview of Progress with the Study of a Structured Laser Beam (SLB) for Alignment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A4FEEC2-0ECC-95BF-3511-81196AE9D3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90600" y="118606"/>
            <a:ext cx="2233891" cy="112139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8CBEAB2-9B09-A6DE-72E1-C8E1BAB18F14}"/>
              </a:ext>
            </a:extLst>
          </p:cNvPr>
          <p:cNvSpPr txBox="1"/>
          <p:nvPr/>
        </p:nvSpPr>
        <p:spPr>
          <a:xfrm>
            <a:off x="9537128" y="48621"/>
            <a:ext cx="258871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24000" lvl="1" algn="ctr"/>
            <a:r>
              <a:rPr lang="en-US" sz="1800" b="1" dirty="0">
                <a:solidFill>
                  <a:schemeClr val="tx1"/>
                </a:solidFill>
              </a:rPr>
              <a:t>Vacuum </a:t>
            </a:r>
            <a:r>
              <a:rPr lang="en-US" b="1" dirty="0"/>
              <a:t>forces</a:t>
            </a:r>
            <a:endParaRPr lang="en-US" sz="1800" b="1" dirty="0">
              <a:solidFill>
                <a:schemeClr val="tx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258274F-F60D-DFB0-310F-BD19B1882985}"/>
              </a:ext>
            </a:extLst>
          </p:cNvPr>
          <p:cNvSpPr/>
          <p:nvPr/>
        </p:nvSpPr>
        <p:spPr>
          <a:xfrm>
            <a:off x="1675723" y="1561218"/>
            <a:ext cx="2016224" cy="43204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Component I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5893C8C-E9A5-48EA-6A3B-A09E34266D49}"/>
              </a:ext>
            </a:extLst>
          </p:cNvPr>
          <p:cNvSpPr/>
          <p:nvPr/>
        </p:nvSpPr>
        <p:spPr>
          <a:xfrm>
            <a:off x="4125160" y="1561218"/>
            <a:ext cx="2016224" cy="43204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Component II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3C5F84B-B376-37CC-1DA9-DE08E6BCC82E}"/>
              </a:ext>
            </a:extLst>
          </p:cNvPr>
          <p:cNvSpPr/>
          <p:nvPr/>
        </p:nvSpPr>
        <p:spPr>
          <a:xfrm>
            <a:off x="6572267" y="1561218"/>
            <a:ext cx="2016224" cy="43204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Component III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35B14592-62DE-A99B-3453-CF9103069B91}"/>
              </a:ext>
            </a:extLst>
          </p:cNvPr>
          <p:cNvCxnSpPr/>
          <p:nvPr/>
        </p:nvCxnSpPr>
        <p:spPr>
          <a:xfrm>
            <a:off x="5051404" y="1993266"/>
            <a:ext cx="0" cy="504056"/>
          </a:xfrm>
          <a:prstGeom prst="line">
            <a:avLst/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7B829AC8-8EA2-1B18-62E6-3DE936AA1604}"/>
              </a:ext>
            </a:extLst>
          </p:cNvPr>
          <p:cNvCxnSpPr>
            <a:cxnSpLocks/>
          </p:cNvCxnSpPr>
          <p:nvPr/>
        </p:nvCxnSpPr>
        <p:spPr>
          <a:xfrm>
            <a:off x="2656485" y="1993266"/>
            <a:ext cx="0" cy="504056"/>
          </a:xfrm>
          <a:prstGeom prst="line">
            <a:avLst/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D5B3533F-4270-CA85-3218-1B6502D4D79C}"/>
              </a:ext>
            </a:extLst>
          </p:cNvPr>
          <p:cNvCxnSpPr/>
          <p:nvPr/>
        </p:nvCxnSpPr>
        <p:spPr>
          <a:xfrm>
            <a:off x="7478994" y="1991535"/>
            <a:ext cx="0" cy="504056"/>
          </a:xfrm>
          <a:prstGeom prst="line">
            <a:avLst/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B3308A45-DB2A-7BF7-D6FF-4F6F68706215}"/>
              </a:ext>
            </a:extLst>
          </p:cNvPr>
          <p:cNvSpPr/>
          <p:nvPr/>
        </p:nvSpPr>
        <p:spPr>
          <a:xfrm>
            <a:off x="2584477" y="2346710"/>
            <a:ext cx="144008" cy="29462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3F24460-23FC-4A89-620B-E8A0A0F9D857}"/>
              </a:ext>
            </a:extLst>
          </p:cNvPr>
          <p:cNvSpPr/>
          <p:nvPr/>
        </p:nvSpPr>
        <p:spPr>
          <a:xfrm>
            <a:off x="4997551" y="2356882"/>
            <a:ext cx="144008" cy="29462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398A35E2-B79E-9A0A-7C81-DB2771EC62EE}"/>
              </a:ext>
            </a:extLst>
          </p:cNvPr>
          <p:cNvSpPr/>
          <p:nvPr/>
        </p:nvSpPr>
        <p:spPr>
          <a:xfrm>
            <a:off x="7406990" y="2351796"/>
            <a:ext cx="144008" cy="29462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6481BDD7-5D4D-17D4-5A42-38A32C0FB6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5107" y="2152510"/>
            <a:ext cx="311224" cy="689421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C88D0D1E-705E-5C79-689F-F5BED3399A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8905" y="2147619"/>
            <a:ext cx="311224" cy="689421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9BD7C114-38B5-C4DA-B9D1-7021330643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8373" y="2142985"/>
            <a:ext cx="311224" cy="689421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62687020-9FF7-658E-DD09-E3B328CC56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02171" y="2147619"/>
            <a:ext cx="311224" cy="689421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A24F8A50-25AD-E36B-851C-F934958AD6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78552" y="2147371"/>
            <a:ext cx="311224" cy="689421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1FD3B92F-E543-C48F-49E5-74F396DDB0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12350" y="2142861"/>
            <a:ext cx="311224" cy="689421"/>
          </a:xfrm>
          <a:prstGeom prst="rect">
            <a:avLst/>
          </a:prstGeom>
        </p:spPr>
      </p:pic>
      <p:sp>
        <p:nvSpPr>
          <p:cNvPr id="40" name="Rectangle 39">
            <a:extLst>
              <a:ext uri="{FF2B5EF4-FFF2-40B4-BE49-F238E27FC236}">
                <a16:creationId xmlns:a16="http://schemas.microsoft.com/office/drawing/2014/main" id="{C2BEAC87-F8B1-E3F2-C1D5-95FCF41639D1}"/>
              </a:ext>
            </a:extLst>
          </p:cNvPr>
          <p:cNvSpPr/>
          <p:nvPr/>
        </p:nvSpPr>
        <p:spPr>
          <a:xfrm>
            <a:off x="1562377" y="2162044"/>
            <a:ext cx="7262354" cy="683706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Arrow: Right 44">
            <a:extLst>
              <a:ext uri="{FF2B5EF4-FFF2-40B4-BE49-F238E27FC236}">
                <a16:creationId xmlns:a16="http://schemas.microsoft.com/office/drawing/2014/main" id="{E731E4B0-E58C-94F2-CA8E-2AC49F5A4179}"/>
              </a:ext>
            </a:extLst>
          </p:cNvPr>
          <p:cNvSpPr/>
          <p:nvPr/>
        </p:nvSpPr>
        <p:spPr>
          <a:xfrm>
            <a:off x="1018244" y="2300879"/>
            <a:ext cx="504763" cy="124522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Arrow: Right 45">
            <a:extLst>
              <a:ext uri="{FF2B5EF4-FFF2-40B4-BE49-F238E27FC236}">
                <a16:creationId xmlns:a16="http://schemas.microsoft.com/office/drawing/2014/main" id="{F9467A12-1D38-F81A-8BDB-3B3D2B2320BD}"/>
              </a:ext>
            </a:extLst>
          </p:cNvPr>
          <p:cNvSpPr/>
          <p:nvPr/>
        </p:nvSpPr>
        <p:spPr>
          <a:xfrm rot="10800000">
            <a:off x="8900515" y="2340762"/>
            <a:ext cx="504763" cy="124522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786D3D2-9117-8B38-263F-E899BED54325}"/>
              </a:ext>
            </a:extLst>
          </p:cNvPr>
          <p:cNvSpPr txBox="1"/>
          <p:nvPr/>
        </p:nvSpPr>
        <p:spPr>
          <a:xfrm>
            <a:off x="8741024" y="1707987"/>
            <a:ext cx="18130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dirty="0">
                <a:solidFill>
                  <a:schemeClr val="tx2"/>
                </a:solidFill>
              </a:rPr>
              <a:t>Vacuum forces</a:t>
            </a:r>
          </a:p>
        </p:txBody>
      </p:sp>
      <p:pic>
        <p:nvPicPr>
          <p:cNvPr id="50" name="Picture 49">
            <a:extLst>
              <a:ext uri="{FF2B5EF4-FFF2-40B4-BE49-F238E27FC236}">
                <a16:creationId xmlns:a16="http://schemas.microsoft.com/office/drawing/2014/main" id="{0784895C-F595-6333-04A5-E2A8E39695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13972" y="3313627"/>
            <a:ext cx="5028230" cy="2987239"/>
          </a:xfrm>
          <a:prstGeom prst="rect">
            <a:avLst/>
          </a:prstGeom>
        </p:spPr>
      </p:pic>
      <p:sp>
        <p:nvSpPr>
          <p:cNvPr id="52" name="TextBox 51">
            <a:extLst>
              <a:ext uri="{FF2B5EF4-FFF2-40B4-BE49-F238E27FC236}">
                <a16:creationId xmlns:a16="http://schemas.microsoft.com/office/drawing/2014/main" id="{09E0592B-E527-CC60-6154-E2227858FB86}"/>
              </a:ext>
            </a:extLst>
          </p:cNvPr>
          <p:cNvSpPr txBox="1"/>
          <p:nvPr/>
        </p:nvSpPr>
        <p:spPr>
          <a:xfrm>
            <a:off x="1531619" y="2823498"/>
            <a:ext cx="18130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dirty="0">
                <a:solidFill>
                  <a:schemeClr val="tx2"/>
                </a:solidFill>
              </a:rPr>
              <a:t>Vacuum pipe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2EB38DD-DF0C-F319-38AC-4398C25C78CB}"/>
              </a:ext>
            </a:extLst>
          </p:cNvPr>
          <p:cNvSpPr txBox="1"/>
          <p:nvPr/>
        </p:nvSpPr>
        <p:spPr>
          <a:xfrm>
            <a:off x="4842321" y="3971758"/>
            <a:ext cx="3642023" cy="166199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tx2"/>
                </a:solidFill>
              </a:rPr>
              <a:t>Parameters for the vacuum system: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156 mm diameter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140 m length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23 segments</a:t>
            </a:r>
            <a:endParaRPr lang="en-US" dirty="0">
              <a:solidFill>
                <a:schemeClr val="tx2"/>
              </a:solidFill>
              <a:highlight>
                <a:srgbClr val="FFFF00"/>
              </a:highlight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1 fix point</a:t>
            </a:r>
          </a:p>
          <a:p>
            <a:pPr algn="l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9864C39-563A-CBE2-26FE-A11064FD4A52}"/>
              </a:ext>
            </a:extLst>
          </p:cNvPr>
          <p:cNvSpPr txBox="1"/>
          <p:nvPr/>
        </p:nvSpPr>
        <p:spPr>
          <a:xfrm>
            <a:off x="743216" y="1028698"/>
            <a:ext cx="94839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dirty="0">
                <a:solidFill>
                  <a:schemeClr val="tx2"/>
                </a:solidFill>
              </a:rPr>
              <a:t>Constraint on the mechanical link between the vacuum system and measured components</a:t>
            </a:r>
          </a:p>
        </p:txBody>
      </p:sp>
      <p:grpSp>
        <p:nvGrpSpPr>
          <p:cNvPr id="82" name="Group 81">
            <a:extLst>
              <a:ext uri="{FF2B5EF4-FFF2-40B4-BE49-F238E27FC236}">
                <a16:creationId xmlns:a16="http://schemas.microsoft.com/office/drawing/2014/main" id="{8BF3E5A5-7448-1AB3-E7B5-AC4B98283850}"/>
              </a:ext>
            </a:extLst>
          </p:cNvPr>
          <p:cNvGrpSpPr/>
          <p:nvPr/>
        </p:nvGrpSpPr>
        <p:grpSpPr>
          <a:xfrm>
            <a:off x="207944" y="2112344"/>
            <a:ext cx="1354433" cy="847249"/>
            <a:chOff x="207944" y="2112344"/>
            <a:chExt cx="1354433" cy="847249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79115BF2-314B-DDA6-2717-AE867039CB90}"/>
                </a:ext>
              </a:extLst>
            </p:cNvPr>
            <p:cNvCxnSpPr>
              <a:cxnSpLocks/>
              <a:stCxn id="40" idx="1"/>
            </p:cNvCxnSpPr>
            <p:nvPr/>
          </p:nvCxnSpPr>
          <p:spPr>
            <a:xfrm flipH="1">
              <a:off x="407988" y="2503897"/>
              <a:ext cx="1154389" cy="0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A7AB9B4B-5280-773E-9FAE-9EDFD73E37CF}"/>
                </a:ext>
              </a:extLst>
            </p:cNvPr>
            <p:cNvCxnSpPr>
              <a:cxnSpLocks/>
            </p:cNvCxnSpPr>
            <p:nvPr/>
          </p:nvCxnSpPr>
          <p:spPr>
            <a:xfrm>
              <a:off x="403877" y="2112344"/>
              <a:ext cx="4111" cy="847249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F3C61798-D6C2-E9A3-1E6D-766C2034DC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36575" y="2127751"/>
              <a:ext cx="167302" cy="184666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8D4E8017-C8FB-B6EC-3AA3-B8C8B09B676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33740" y="2346710"/>
              <a:ext cx="167302" cy="184666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73CB44A6-9EF4-89B2-2549-B159E0DFF6E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36015" y="2552757"/>
              <a:ext cx="167302" cy="184666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845928E9-B1AC-345A-AE53-310072121FC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59556" y="2758485"/>
              <a:ext cx="144321" cy="165690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786DB5F0-3791-A400-9EC1-CF59652094FB}"/>
                </a:ext>
              </a:extLst>
            </p:cNvPr>
            <p:cNvCxnSpPr>
              <a:cxnSpLocks/>
            </p:cNvCxnSpPr>
            <p:nvPr/>
          </p:nvCxnSpPr>
          <p:spPr>
            <a:xfrm>
              <a:off x="228872" y="2952386"/>
              <a:ext cx="200044" cy="0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ABD8CEA5-F32F-2004-0ABD-E628639195F1}"/>
                </a:ext>
              </a:extLst>
            </p:cNvPr>
            <p:cNvCxnSpPr>
              <a:cxnSpLocks/>
            </p:cNvCxnSpPr>
            <p:nvPr/>
          </p:nvCxnSpPr>
          <p:spPr>
            <a:xfrm>
              <a:off x="207944" y="2121699"/>
              <a:ext cx="200044" cy="0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7617B3CD-A1E1-128F-59C1-8EE2BA659AE6}"/>
              </a:ext>
            </a:extLst>
          </p:cNvPr>
          <p:cNvGrpSpPr/>
          <p:nvPr/>
        </p:nvGrpSpPr>
        <p:grpSpPr>
          <a:xfrm>
            <a:off x="8824731" y="2060853"/>
            <a:ext cx="1605837" cy="898740"/>
            <a:chOff x="8824731" y="2060853"/>
            <a:chExt cx="1605837" cy="898740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4E9F6C4F-26CD-3C6E-9CC8-81425B413A2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824731" y="2477773"/>
              <a:ext cx="1411437" cy="7249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B92E6D69-FDA4-05A2-0545-F352516D3DF3}"/>
                </a:ext>
              </a:extLst>
            </p:cNvPr>
            <p:cNvCxnSpPr>
              <a:cxnSpLocks/>
            </p:cNvCxnSpPr>
            <p:nvPr/>
          </p:nvCxnSpPr>
          <p:spPr>
            <a:xfrm>
              <a:off x="10227174" y="2060853"/>
              <a:ext cx="8994" cy="898740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F27BC912-D3B8-3D75-240E-1DCF70F70DD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236168" y="2069711"/>
              <a:ext cx="167302" cy="184666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85281D5E-342B-5579-0D31-D3BE803889A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238389" y="2259463"/>
              <a:ext cx="167302" cy="184666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E141E188-F2E8-CBFA-D084-A75DD3757A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238184" y="2439570"/>
              <a:ext cx="167302" cy="184666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D81E1051-6A89-6BA7-2B43-B4EDB457BC6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231671" y="2634893"/>
              <a:ext cx="167302" cy="184666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17F46E3A-73E2-292D-93CC-A6ACCFE25EA2}"/>
                </a:ext>
              </a:extLst>
            </p:cNvPr>
            <p:cNvCxnSpPr>
              <a:cxnSpLocks/>
            </p:cNvCxnSpPr>
            <p:nvPr/>
          </p:nvCxnSpPr>
          <p:spPr>
            <a:xfrm>
              <a:off x="10227174" y="2947090"/>
              <a:ext cx="202701" cy="0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99B64F02-A7DD-F0F6-068A-B3863AEC563A}"/>
                </a:ext>
              </a:extLst>
            </p:cNvPr>
            <p:cNvCxnSpPr>
              <a:cxnSpLocks/>
            </p:cNvCxnSpPr>
            <p:nvPr/>
          </p:nvCxnSpPr>
          <p:spPr>
            <a:xfrm>
              <a:off x="10212003" y="2069711"/>
              <a:ext cx="202701" cy="0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1AE16F92-A9B2-CAC3-180E-FB53AF79A83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294062" y="2804343"/>
              <a:ext cx="136506" cy="144593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A359E413-EC80-2F46-A6C5-B5E868A2A234}"/>
              </a:ext>
            </a:extLst>
          </p:cNvPr>
          <p:cNvSpPr txBox="1"/>
          <p:nvPr/>
        </p:nvSpPr>
        <p:spPr>
          <a:xfrm>
            <a:off x="7757582" y="2882048"/>
            <a:ext cx="123129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dirty="0">
                <a:solidFill>
                  <a:schemeClr val="tx2"/>
                </a:solidFill>
              </a:rPr>
              <a:t>Bellows</a:t>
            </a:r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853E6830-5D9B-0E69-FD54-6FDAD95665B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r>
              <a:rPr lang="en-US" dirty="0"/>
              <a:t>16/05/2025</a:t>
            </a:r>
          </a:p>
        </p:txBody>
      </p:sp>
    </p:spTree>
    <p:extLst>
      <p:ext uri="{BB962C8B-B14F-4D97-AF65-F5344CB8AC3E}">
        <p14:creationId xmlns:p14="http://schemas.microsoft.com/office/powerpoint/2010/main" val="4223204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46" grpId="0" animBg="1"/>
      <p:bldP spid="49" grpId="0"/>
      <p:bldP spid="2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157DD0-7EFB-AB8C-9587-F8F4199E47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12A4CD1-05E6-6006-6A94-81E8C09913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b="1" dirty="0"/>
              <a:t>Alignment of particle accelerators</a:t>
            </a:r>
            <a:endParaRPr lang="en-US" sz="36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CAD6DA-224D-180A-55B1-C423B2D22E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Witold Niewiem | An Overview of Progress with the Study of a Structured Laser Beam (SLB) for Alignment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186DB3-8FE8-A5EE-FC18-57CAEC8F7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BB588051-B8DB-B2C5-9AE7-F47B3FB8B2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r>
              <a:rPr lang="en-US" dirty="0"/>
              <a:t>22/05/2025</a:t>
            </a:r>
          </a:p>
        </p:txBody>
      </p:sp>
      <p:pic>
        <p:nvPicPr>
          <p:cNvPr id="4" name="Picture 2" descr="X">
            <a:extLst>
              <a:ext uri="{FF2B5EF4-FFF2-40B4-BE49-F238E27FC236}">
                <a16:creationId xmlns:a16="http://schemas.microsoft.com/office/drawing/2014/main" id="{D2936124-9B5A-A5EB-938C-71F371549E7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291"/>
          <a:stretch/>
        </p:blipFill>
        <p:spPr bwMode="auto">
          <a:xfrm>
            <a:off x="7239000" y="1584363"/>
            <a:ext cx="4113414" cy="3369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040562B4-FAB0-1358-DA50-C6BA64CD9296}"/>
              </a:ext>
            </a:extLst>
          </p:cNvPr>
          <p:cNvSpPr txBox="1"/>
          <p:nvPr/>
        </p:nvSpPr>
        <p:spPr>
          <a:xfrm>
            <a:off x="8582425" y="1253047"/>
            <a:ext cx="2769989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b="1" dirty="0">
                <a:solidFill>
                  <a:srgbClr val="0070C0"/>
                </a:solidFill>
              </a:rPr>
              <a:t>Large Hadron Collider (LHC)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5F48180-474B-0C45-EC3A-3F951E017723}"/>
              </a:ext>
            </a:extLst>
          </p:cNvPr>
          <p:cNvSpPr txBox="1"/>
          <p:nvPr/>
        </p:nvSpPr>
        <p:spPr>
          <a:xfrm>
            <a:off x="8113927" y="4953366"/>
            <a:ext cx="333424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>
                <a:solidFill>
                  <a:srgbClr val="C00000"/>
                </a:solidFill>
              </a:rPr>
              <a:t>Future Circular Collider (FCC) </a:t>
            </a:r>
          </a:p>
        </p:txBody>
      </p:sp>
      <p:pic>
        <p:nvPicPr>
          <p:cNvPr id="18" name="Image 9">
            <a:extLst>
              <a:ext uri="{FF2B5EF4-FFF2-40B4-BE49-F238E27FC236}">
                <a16:creationId xmlns:a16="http://schemas.microsoft.com/office/drawing/2014/main" id="{4D11C552-79C9-727B-D918-937218DFDD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538" y="1106721"/>
            <a:ext cx="4714698" cy="2652016"/>
          </a:xfrm>
          <a:prstGeom prst="rect">
            <a:avLst/>
          </a:prstGeom>
        </p:spPr>
      </p:pic>
      <p:pic>
        <p:nvPicPr>
          <p:cNvPr id="21" name="Picture 20" descr="A diagram of a sliding window&#10;&#10;Description automatically generated with low confidence">
            <a:extLst>
              <a:ext uri="{FF2B5EF4-FFF2-40B4-BE49-F238E27FC236}">
                <a16:creationId xmlns:a16="http://schemas.microsoft.com/office/drawing/2014/main" id="{2802A5D9-A911-A030-4E81-AC163DA21C9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152" t="9325" r="3892" b="4160"/>
          <a:stretch/>
        </p:blipFill>
        <p:spPr>
          <a:xfrm>
            <a:off x="407988" y="3887644"/>
            <a:ext cx="5864423" cy="240844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A59494A-8709-9B8F-8EA0-14E313978ED0}"/>
              </a:ext>
            </a:extLst>
          </p:cNvPr>
          <p:cNvSpPr txBox="1"/>
          <p:nvPr/>
        </p:nvSpPr>
        <p:spPr>
          <a:xfrm>
            <a:off x="6425949" y="5523507"/>
            <a:ext cx="52205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Alignment of entire machine: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Accuracy LHC </a:t>
            </a:r>
            <a:r>
              <a:rPr lang="en-US" b="1" dirty="0">
                <a:solidFill>
                  <a:schemeClr val="tx2"/>
                </a:solidFill>
              </a:rPr>
              <a:t>200 </a:t>
            </a:r>
            <a:r>
              <a:rPr lang="el-GR" b="1" dirty="0">
                <a:solidFill>
                  <a:schemeClr val="tx2"/>
                </a:solidFill>
              </a:rPr>
              <a:t>μ</a:t>
            </a:r>
            <a:r>
              <a:rPr lang="en-US" b="1" dirty="0">
                <a:solidFill>
                  <a:schemeClr val="tx2"/>
                </a:solidFill>
              </a:rPr>
              <a:t>m / 150 m </a:t>
            </a:r>
            <a:r>
              <a:rPr lang="en-US" dirty="0">
                <a:solidFill>
                  <a:schemeClr val="tx2"/>
                </a:solidFill>
              </a:rPr>
              <a:t>(sliding window)</a:t>
            </a:r>
          </a:p>
        </p:txBody>
      </p:sp>
    </p:spTree>
    <p:extLst>
      <p:ext uri="{BB962C8B-B14F-4D97-AF65-F5344CB8AC3E}">
        <p14:creationId xmlns:p14="http://schemas.microsoft.com/office/powerpoint/2010/main" val="1860400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Source of reflection - Speckle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Witold Niewiem | An Overview of Progress with the Study of a Structured Laser Beam (SLB) for Alignment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7E4941E-0F9A-75EE-6CF2-B8C32FDB56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63574" y="39409"/>
            <a:ext cx="2228426" cy="132805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9833200-F66F-4DC7-6425-D4325E2A255B}"/>
              </a:ext>
            </a:extLst>
          </p:cNvPr>
          <p:cNvSpPr txBox="1"/>
          <p:nvPr/>
        </p:nvSpPr>
        <p:spPr>
          <a:xfrm>
            <a:off x="8528655" y="-23845"/>
            <a:ext cx="372559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indent="0" algn="ctr">
              <a:buNone/>
            </a:pPr>
            <a:r>
              <a:rPr lang="en-US" sz="1800" b="1" dirty="0">
                <a:solidFill>
                  <a:schemeClr val="tx1"/>
                </a:solidFill>
              </a:rPr>
              <a:t>Reflection speckle </a:t>
            </a: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65407596-0345-F537-FDCC-3DE9D3F009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614" y="1367461"/>
            <a:ext cx="9331198" cy="4544971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D36251AB-9791-B3FD-2B9A-F6E63644B80D}"/>
              </a:ext>
            </a:extLst>
          </p:cNvPr>
          <p:cNvSpPr/>
          <p:nvPr/>
        </p:nvSpPr>
        <p:spPr>
          <a:xfrm>
            <a:off x="1340638" y="5305433"/>
            <a:ext cx="1296686" cy="37021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55ABA3A-9358-ABD6-520A-8C93E51EB5FD}"/>
              </a:ext>
            </a:extLst>
          </p:cNvPr>
          <p:cNvSpPr/>
          <p:nvPr/>
        </p:nvSpPr>
        <p:spPr>
          <a:xfrm>
            <a:off x="7579734" y="5382126"/>
            <a:ext cx="1296686" cy="37021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2630477-F61E-9D61-CB3D-E82DD4709B8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2951" r="49603"/>
          <a:stretch/>
        </p:blipFill>
        <p:spPr>
          <a:xfrm>
            <a:off x="9886673" y="3761028"/>
            <a:ext cx="1929378" cy="184156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703DEAB-11E9-A60E-37D2-ACBACC1665CA}"/>
              </a:ext>
            </a:extLst>
          </p:cNvPr>
          <p:cNvSpPr txBox="1"/>
          <p:nvPr/>
        </p:nvSpPr>
        <p:spPr>
          <a:xfrm>
            <a:off x="9931513" y="5602596"/>
            <a:ext cx="189305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tx2"/>
                </a:solidFill>
              </a:rPr>
              <a:t>Propagation in vacuum pipe 140m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23373DA-32AC-C9DA-30CC-6BEAAD606A22}"/>
              </a:ext>
            </a:extLst>
          </p:cNvPr>
          <p:cNvSpPr txBox="1"/>
          <p:nvPr/>
        </p:nvSpPr>
        <p:spPr>
          <a:xfrm>
            <a:off x="9904837" y="1455538"/>
            <a:ext cx="189305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tx2"/>
                </a:solidFill>
              </a:rPr>
              <a:t>Propagation in free air 140 m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467ADF98-DB39-3F53-74CC-C88D2BCC748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0369" t="12951"/>
          <a:stretch/>
        </p:blipFill>
        <p:spPr>
          <a:xfrm>
            <a:off x="9919757" y="1901763"/>
            <a:ext cx="1916827" cy="1857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3075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Reflection reduction - Methods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Witold Niewiem | An Overview of Progress with the Study of a Structured Laser Beam (SLB) for Alignment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31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585D585-0A4E-B97E-20EF-BD38FE7486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20720" y="4526596"/>
            <a:ext cx="1349526" cy="134323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03C6A643-8F22-FDB5-29BE-7B906516BA6A}"/>
              </a:ext>
            </a:extLst>
          </p:cNvPr>
          <p:cNvSpPr/>
          <p:nvPr/>
        </p:nvSpPr>
        <p:spPr>
          <a:xfrm>
            <a:off x="627589" y="2031932"/>
            <a:ext cx="2254052" cy="49373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Color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AA8C876-3857-A835-9F05-D0462BBA00AF}"/>
              </a:ext>
            </a:extLst>
          </p:cNvPr>
          <p:cNvSpPr/>
          <p:nvPr/>
        </p:nvSpPr>
        <p:spPr>
          <a:xfrm>
            <a:off x="3427072" y="2031931"/>
            <a:ext cx="2254052" cy="49373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Structure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D86A0CC-A39A-582D-2C7F-F645B8AF76BB}"/>
              </a:ext>
            </a:extLst>
          </p:cNvPr>
          <p:cNvSpPr/>
          <p:nvPr/>
        </p:nvSpPr>
        <p:spPr>
          <a:xfrm>
            <a:off x="3583840" y="1127534"/>
            <a:ext cx="2254052" cy="49373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>
                <a:solidFill>
                  <a:schemeClr val="bg1"/>
                </a:solidFill>
              </a:rPr>
              <a:t>Pipe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DCC5595-4FEB-81F0-65D1-D5EF28D17E19}"/>
              </a:ext>
            </a:extLst>
          </p:cNvPr>
          <p:cNvSpPr/>
          <p:nvPr/>
        </p:nvSpPr>
        <p:spPr>
          <a:xfrm>
            <a:off x="6382539" y="1127534"/>
            <a:ext cx="2254052" cy="49373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>
                <a:solidFill>
                  <a:schemeClr val="bg1"/>
                </a:solidFill>
              </a:rPr>
              <a:t>Laser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5EC0ACA-8FA5-5B32-1DE7-2FE3ABD44335}"/>
              </a:ext>
            </a:extLst>
          </p:cNvPr>
          <p:cNvSpPr/>
          <p:nvPr/>
        </p:nvSpPr>
        <p:spPr>
          <a:xfrm>
            <a:off x="6568933" y="2011013"/>
            <a:ext cx="2361519" cy="49373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Temporal coherence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E001337-2D86-688E-FBB1-E262F7D0190A}"/>
              </a:ext>
            </a:extLst>
          </p:cNvPr>
          <p:cNvSpPr/>
          <p:nvPr/>
        </p:nvSpPr>
        <p:spPr>
          <a:xfrm>
            <a:off x="9368417" y="2032717"/>
            <a:ext cx="2361518" cy="49373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Spatial coherence</a:t>
            </a: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6D0768DC-C187-6774-2DAE-F63F4C4AFFCA}"/>
              </a:ext>
            </a:extLst>
          </p:cNvPr>
          <p:cNvGrpSpPr/>
          <p:nvPr/>
        </p:nvGrpSpPr>
        <p:grpSpPr>
          <a:xfrm>
            <a:off x="7044329" y="2718069"/>
            <a:ext cx="4222000" cy="614721"/>
            <a:chOff x="7044329" y="2469520"/>
            <a:chExt cx="4222000" cy="1190570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64B947DC-DC10-E071-D26E-6CA6C0A5DBDB}"/>
                </a:ext>
              </a:extLst>
            </p:cNvPr>
            <p:cNvSpPr/>
            <p:nvPr/>
          </p:nvSpPr>
          <p:spPr>
            <a:xfrm>
              <a:off x="7044329" y="2497220"/>
              <a:ext cx="146012" cy="1162870"/>
            </a:xfrm>
            <a:custGeom>
              <a:avLst/>
              <a:gdLst>
                <a:gd name="connsiteX0" fmla="*/ 0 w 146012"/>
                <a:gd name="connsiteY0" fmla="*/ 0 h 1162870"/>
                <a:gd name="connsiteX1" fmla="*/ 57150 w 146012"/>
                <a:gd name="connsiteY1" fmla="*/ 200025 h 1162870"/>
                <a:gd name="connsiteX2" fmla="*/ 28575 w 146012"/>
                <a:gd name="connsiteY2" fmla="*/ 390525 h 1162870"/>
                <a:gd name="connsiteX3" fmla="*/ 85725 w 146012"/>
                <a:gd name="connsiteY3" fmla="*/ 600075 h 1162870"/>
                <a:gd name="connsiteX4" fmla="*/ 142875 w 146012"/>
                <a:gd name="connsiteY4" fmla="*/ 685800 h 1162870"/>
                <a:gd name="connsiteX5" fmla="*/ 133350 w 146012"/>
                <a:gd name="connsiteY5" fmla="*/ 819150 h 1162870"/>
                <a:gd name="connsiteX6" fmla="*/ 123825 w 146012"/>
                <a:gd name="connsiteY6" fmla="*/ 876300 h 1162870"/>
                <a:gd name="connsiteX7" fmla="*/ 104775 w 146012"/>
                <a:gd name="connsiteY7" fmla="*/ 1009650 h 1162870"/>
                <a:gd name="connsiteX8" fmla="*/ 114300 w 146012"/>
                <a:gd name="connsiteY8" fmla="*/ 1076325 h 1162870"/>
                <a:gd name="connsiteX9" fmla="*/ 28575 w 146012"/>
                <a:gd name="connsiteY9" fmla="*/ 1162050 h 1162870"/>
                <a:gd name="connsiteX10" fmla="*/ 19050 w 146012"/>
                <a:gd name="connsiteY10" fmla="*/ 1162050 h 1162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6012" h="1162870">
                  <a:moveTo>
                    <a:pt x="0" y="0"/>
                  </a:moveTo>
                  <a:cubicBezTo>
                    <a:pt x="32059" y="72133"/>
                    <a:pt x="59799" y="115269"/>
                    <a:pt x="57150" y="200025"/>
                  </a:cubicBezTo>
                  <a:cubicBezTo>
                    <a:pt x="55144" y="264204"/>
                    <a:pt x="38100" y="327025"/>
                    <a:pt x="28575" y="390525"/>
                  </a:cubicBezTo>
                  <a:cubicBezTo>
                    <a:pt x="47625" y="460375"/>
                    <a:pt x="59589" y="532556"/>
                    <a:pt x="85725" y="600075"/>
                  </a:cubicBezTo>
                  <a:cubicBezTo>
                    <a:pt x="98123" y="632102"/>
                    <a:pt x="135580" y="652241"/>
                    <a:pt x="142875" y="685800"/>
                  </a:cubicBezTo>
                  <a:cubicBezTo>
                    <a:pt x="152342" y="729346"/>
                    <a:pt x="137784" y="774808"/>
                    <a:pt x="133350" y="819150"/>
                  </a:cubicBezTo>
                  <a:cubicBezTo>
                    <a:pt x="131428" y="838367"/>
                    <a:pt x="126690" y="857201"/>
                    <a:pt x="123825" y="876300"/>
                  </a:cubicBezTo>
                  <a:cubicBezTo>
                    <a:pt x="117164" y="920705"/>
                    <a:pt x="111125" y="965200"/>
                    <a:pt x="104775" y="1009650"/>
                  </a:cubicBezTo>
                  <a:cubicBezTo>
                    <a:pt x="107950" y="1031875"/>
                    <a:pt x="118316" y="1054236"/>
                    <a:pt x="114300" y="1076325"/>
                  </a:cubicBezTo>
                  <a:cubicBezTo>
                    <a:pt x="109783" y="1101166"/>
                    <a:pt x="37099" y="1155961"/>
                    <a:pt x="28575" y="1162050"/>
                  </a:cubicBezTo>
                  <a:cubicBezTo>
                    <a:pt x="25991" y="1163895"/>
                    <a:pt x="22225" y="1162050"/>
                    <a:pt x="19050" y="1162050"/>
                  </a:cubicBezTo>
                </a:path>
              </a:pathLst>
            </a:custGeom>
            <a:noFill/>
            <a:ln w="38100"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809D3EB9-B372-AF07-B9BB-B1AF2577CCF6}"/>
                </a:ext>
              </a:extLst>
            </p:cNvPr>
            <p:cNvSpPr/>
            <p:nvPr/>
          </p:nvSpPr>
          <p:spPr>
            <a:xfrm>
              <a:off x="7326117" y="2497220"/>
              <a:ext cx="146012" cy="1162870"/>
            </a:xfrm>
            <a:custGeom>
              <a:avLst/>
              <a:gdLst>
                <a:gd name="connsiteX0" fmla="*/ 0 w 146012"/>
                <a:gd name="connsiteY0" fmla="*/ 0 h 1162870"/>
                <a:gd name="connsiteX1" fmla="*/ 57150 w 146012"/>
                <a:gd name="connsiteY1" fmla="*/ 200025 h 1162870"/>
                <a:gd name="connsiteX2" fmla="*/ 28575 w 146012"/>
                <a:gd name="connsiteY2" fmla="*/ 390525 h 1162870"/>
                <a:gd name="connsiteX3" fmla="*/ 85725 w 146012"/>
                <a:gd name="connsiteY3" fmla="*/ 600075 h 1162870"/>
                <a:gd name="connsiteX4" fmla="*/ 142875 w 146012"/>
                <a:gd name="connsiteY4" fmla="*/ 685800 h 1162870"/>
                <a:gd name="connsiteX5" fmla="*/ 133350 w 146012"/>
                <a:gd name="connsiteY5" fmla="*/ 819150 h 1162870"/>
                <a:gd name="connsiteX6" fmla="*/ 123825 w 146012"/>
                <a:gd name="connsiteY6" fmla="*/ 876300 h 1162870"/>
                <a:gd name="connsiteX7" fmla="*/ 104775 w 146012"/>
                <a:gd name="connsiteY7" fmla="*/ 1009650 h 1162870"/>
                <a:gd name="connsiteX8" fmla="*/ 114300 w 146012"/>
                <a:gd name="connsiteY8" fmla="*/ 1076325 h 1162870"/>
                <a:gd name="connsiteX9" fmla="*/ 28575 w 146012"/>
                <a:gd name="connsiteY9" fmla="*/ 1162050 h 1162870"/>
                <a:gd name="connsiteX10" fmla="*/ 19050 w 146012"/>
                <a:gd name="connsiteY10" fmla="*/ 1162050 h 1162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6012" h="1162870">
                  <a:moveTo>
                    <a:pt x="0" y="0"/>
                  </a:moveTo>
                  <a:cubicBezTo>
                    <a:pt x="32059" y="72133"/>
                    <a:pt x="59799" y="115269"/>
                    <a:pt x="57150" y="200025"/>
                  </a:cubicBezTo>
                  <a:cubicBezTo>
                    <a:pt x="55144" y="264204"/>
                    <a:pt x="38100" y="327025"/>
                    <a:pt x="28575" y="390525"/>
                  </a:cubicBezTo>
                  <a:cubicBezTo>
                    <a:pt x="47625" y="460375"/>
                    <a:pt x="59589" y="532556"/>
                    <a:pt x="85725" y="600075"/>
                  </a:cubicBezTo>
                  <a:cubicBezTo>
                    <a:pt x="98123" y="632102"/>
                    <a:pt x="135580" y="652241"/>
                    <a:pt x="142875" y="685800"/>
                  </a:cubicBezTo>
                  <a:cubicBezTo>
                    <a:pt x="152342" y="729346"/>
                    <a:pt x="137784" y="774808"/>
                    <a:pt x="133350" y="819150"/>
                  </a:cubicBezTo>
                  <a:cubicBezTo>
                    <a:pt x="131428" y="838367"/>
                    <a:pt x="126690" y="857201"/>
                    <a:pt x="123825" y="876300"/>
                  </a:cubicBezTo>
                  <a:cubicBezTo>
                    <a:pt x="117164" y="920705"/>
                    <a:pt x="111125" y="965200"/>
                    <a:pt x="104775" y="1009650"/>
                  </a:cubicBezTo>
                  <a:cubicBezTo>
                    <a:pt x="107950" y="1031875"/>
                    <a:pt x="118316" y="1054236"/>
                    <a:pt x="114300" y="1076325"/>
                  </a:cubicBezTo>
                  <a:cubicBezTo>
                    <a:pt x="109783" y="1101166"/>
                    <a:pt x="37099" y="1155961"/>
                    <a:pt x="28575" y="1162050"/>
                  </a:cubicBezTo>
                  <a:cubicBezTo>
                    <a:pt x="25991" y="1163895"/>
                    <a:pt x="22225" y="1162050"/>
                    <a:pt x="19050" y="1162050"/>
                  </a:cubicBezTo>
                </a:path>
              </a:pathLst>
            </a:custGeom>
            <a:noFill/>
            <a:ln w="38100"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0B021EDE-6680-D590-A297-BF8F6D3C0BE2}"/>
                </a:ext>
              </a:extLst>
            </p:cNvPr>
            <p:cNvSpPr/>
            <p:nvPr/>
          </p:nvSpPr>
          <p:spPr>
            <a:xfrm>
              <a:off x="7603362" y="2469520"/>
              <a:ext cx="146012" cy="1162870"/>
            </a:xfrm>
            <a:custGeom>
              <a:avLst/>
              <a:gdLst>
                <a:gd name="connsiteX0" fmla="*/ 0 w 146012"/>
                <a:gd name="connsiteY0" fmla="*/ 0 h 1162870"/>
                <a:gd name="connsiteX1" fmla="*/ 57150 w 146012"/>
                <a:gd name="connsiteY1" fmla="*/ 200025 h 1162870"/>
                <a:gd name="connsiteX2" fmla="*/ 28575 w 146012"/>
                <a:gd name="connsiteY2" fmla="*/ 390525 h 1162870"/>
                <a:gd name="connsiteX3" fmla="*/ 85725 w 146012"/>
                <a:gd name="connsiteY3" fmla="*/ 600075 h 1162870"/>
                <a:gd name="connsiteX4" fmla="*/ 142875 w 146012"/>
                <a:gd name="connsiteY4" fmla="*/ 685800 h 1162870"/>
                <a:gd name="connsiteX5" fmla="*/ 133350 w 146012"/>
                <a:gd name="connsiteY5" fmla="*/ 819150 h 1162870"/>
                <a:gd name="connsiteX6" fmla="*/ 123825 w 146012"/>
                <a:gd name="connsiteY6" fmla="*/ 876300 h 1162870"/>
                <a:gd name="connsiteX7" fmla="*/ 104775 w 146012"/>
                <a:gd name="connsiteY7" fmla="*/ 1009650 h 1162870"/>
                <a:gd name="connsiteX8" fmla="*/ 114300 w 146012"/>
                <a:gd name="connsiteY8" fmla="*/ 1076325 h 1162870"/>
                <a:gd name="connsiteX9" fmla="*/ 28575 w 146012"/>
                <a:gd name="connsiteY9" fmla="*/ 1162050 h 1162870"/>
                <a:gd name="connsiteX10" fmla="*/ 19050 w 146012"/>
                <a:gd name="connsiteY10" fmla="*/ 1162050 h 1162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6012" h="1162870">
                  <a:moveTo>
                    <a:pt x="0" y="0"/>
                  </a:moveTo>
                  <a:cubicBezTo>
                    <a:pt x="32059" y="72133"/>
                    <a:pt x="59799" y="115269"/>
                    <a:pt x="57150" y="200025"/>
                  </a:cubicBezTo>
                  <a:cubicBezTo>
                    <a:pt x="55144" y="264204"/>
                    <a:pt x="38100" y="327025"/>
                    <a:pt x="28575" y="390525"/>
                  </a:cubicBezTo>
                  <a:cubicBezTo>
                    <a:pt x="47625" y="460375"/>
                    <a:pt x="59589" y="532556"/>
                    <a:pt x="85725" y="600075"/>
                  </a:cubicBezTo>
                  <a:cubicBezTo>
                    <a:pt x="98123" y="632102"/>
                    <a:pt x="135580" y="652241"/>
                    <a:pt x="142875" y="685800"/>
                  </a:cubicBezTo>
                  <a:cubicBezTo>
                    <a:pt x="152342" y="729346"/>
                    <a:pt x="137784" y="774808"/>
                    <a:pt x="133350" y="819150"/>
                  </a:cubicBezTo>
                  <a:cubicBezTo>
                    <a:pt x="131428" y="838367"/>
                    <a:pt x="126690" y="857201"/>
                    <a:pt x="123825" y="876300"/>
                  </a:cubicBezTo>
                  <a:cubicBezTo>
                    <a:pt x="117164" y="920705"/>
                    <a:pt x="111125" y="965200"/>
                    <a:pt x="104775" y="1009650"/>
                  </a:cubicBezTo>
                  <a:cubicBezTo>
                    <a:pt x="107950" y="1031875"/>
                    <a:pt x="118316" y="1054236"/>
                    <a:pt x="114300" y="1076325"/>
                  </a:cubicBezTo>
                  <a:cubicBezTo>
                    <a:pt x="109783" y="1101166"/>
                    <a:pt x="37099" y="1155961"/>
                    <a:pt x="28575" y="1162050"/>
                  </a:cubicBezTo>
                  <a:cubicBezTo>
                    <a:pt x="25991" y="1163895"/>
                    <a:pt x="22225" y="1162050"/>
                    <a:pt x="19050" y="1162050"/>
                  </a:cubicBezTo>
                </a:path>
              </a:pathLst>
            </a:custGeom>
            <a:noFill/>
            <a:ln w="38100"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18BB65B-10ED-74C1-6381-7489B7364F24}"/>
                </a:ext>
              </a:extLst>
            </p:cNvPr>
            <p:cNvSpPr/>
            <p:nvPr/>
          </p:nvSpPr>
          <p:spPr>
            <a:xfrm>
              <a:off x="7880607" y="2497220"/>
              <a:ext cx="146012" cy="1162870"/>
            </a:xfrm>
            <a:custGeom>
              <a:avLst/>
              <a:gdLst>
                <a:gd name="connsiteX0" fmla="*/ 0 w 146012"/>
                <a:gd name="connsiteY0" fmla="*/ 0 h 1162870"/>
                <a:gd name="connsiteX1" fmla="*/ 57150 w 146012"/>
                <a:gd name="connsiteY1" fmla="*/ 200025 h 1162870"/>
                <a:gd name="connsiteX2" fmla="*/ 28575 w 146012"/>
                <a:gd name="connsiteY2" fmla="*/ 390525 h 1162870"/>
                <a:gd name="connsiteX3" fmla="*/ 85725 w 146012"/>
                <a:gd name="connsiteY3" fmla="*/ 600075 h 1162870"/>
                <a:gd name="connsiteX4" fmla="*/ 142875 w 146012"/>
                <a:gd name="connsiteY4" fmla="*/ 685800 h 1162870"/>
                <a:gd name="connsiteX5" fmla="*/ 133350 w 146012"/>
                <a:gd name="connsiteY5" fmla="*/ 819150 h 1162870"/>
                <a:gd name="connsiteX6" fmla="*/ 123825 w 146012"/>
                <a:gd name="connsiteY6" fmla="*/ 876300 h 1162870"/>
                <a:gd name="connsiteX7" fmla="*/ 104775 w 146012"/>
                <a:gd name="connsiteY7" fmla="*/ 1009650 h 1162870"/>
                <a:gd name="connsiteX8" fmla="*/ 114300 w 146012"/>
                <a:gd name="connsiteY8" fmla="*/ 1076325 h 1162870"/>
                <a:gd name="connsiteX9" fmla="*/ 28575 w 146012"/>
                <a:gd name="connsiteY9" fmla="*/ 1162050 h 1162870"/>
                <a:gd name="connsiteX10" fmla="*/ 19050 w 146012"/>
                <a:gd name="connsiteY10" fmla="*/ 1162050 h 1162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6012" h="1162870">
                  <a:moveTo>
                    <a:pt x="0" y="0"/>
                  </a:moveTo>
                  <a:cubicBezTo>
                    <a:pt x="32059" y="72133"/>
                    <a:pt x="59799" y="115269"/>
                    <a:pt x="57150" y="200025"/>
                  </a:cubicBezTo>
                  <a:cubicBezTo>
                    <a:pt x="55144" y="264204"/>
                    <a:pt x="38100" y="327025"/>
                    <a:pt x="28575" y="390525"/>
                  </a:cubicBezTo>
                  <a:cubicBezTo>
                    <a:pt x="47625" y="460375"/>
                    <a:pt x="59589" y="532556"/>
                    <a:pt x="85725" y="600075"/>
                  </a:cubicBezTo>
                  <a:cubicBezTo>
                    <a:pt x="98123" y="632102"/>
                    <a:pt x="135580" y="652241"/>
                    <a:pt x="142875" y="685800"/>
                  </a:cubicBezTo>
                  <a:cubicBezTo>
                    <a:pt x="152342" y="729346"/>
                    <a:pt x="137784" y="774808"/>
                    <a:pt x="133350" y="819150"/>
                  </a:cubicBezTo>
                  <a:cubicBezTo>
                    <a:pt x="131428" y="838367"/>
                    <a:pt x="126690" y="857201"/>
                    <a:pt x="123825" y="876300"/>
                  </a:cubicBezTo>
                  <a:cubicBezTo>
                    <a:pt x="117164" y="920705"/>
                    <a:pt x="111125" y="965200"/>
                    <a:pt x="104775" y="1009650"/>
                  </a:cubicBezTo>
                  <a:cubicBezTo>
                    <a:pt x="107950" y="1031875"/>
                    <a:pt x="118316" y="1054236"/>
                    <a:pt x="114300" y="1076325"/>
                  </a:cubicBezTo>
                  <a:cubicBezTo>
                    <a:pt x="109783" y="1101166"/>
                    <a:pt x="37099" y="1155961"/>
                    <a:pt x="28575" y="1162050"/>
                  </a:cubicBezTo>
                  <a:cubicBezTo>
                    <a:pt x="25991" y="1163895"/>
                    <a:pt x="22225" y="1162050"/>
                    <a:pt x="19050" y="1162050"/>
                  </a:cubicBezTo>
                </a:path>
              </a:pathLst>
            </a:custGeom>
            <a:noFill/>
            <a:ln w="38100"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6F04068-F4C0-3696-65F5-3DD81E71D93F}"/>
                </a:ext>
              </a:extLst>
            </p:cNvPr>
            <p:cNvSpPr/>
            <p:nvPr/>
          </p:nvSpPr>
          <p:spPr>
            <a:xfrm>
              <a:off x="8168592" y="2497220"/>
              <a:ext cx="146012" cy="1162870"/>
            </a:xfrm>
            <a:custGeom>
              <a:avLst/>
              <a:gdLst>
                <a:gd name="connsiteX0" fmla="*/ 0 w 146012"/>
                <a:gd name="connsiteY0" fmla="*/ 0 h 1162870"/>
                <a:gd name="connsiteX1" fmla="*/ 57150 w 146012"/>
                <a:gd name="connsiteY1" fmla="*/ 200025 h 1162870"/>
                <a:gd name="connsiteX2" fmla="*/ 28575 w 146012"/>
                <a:gd name="connsiteY2" fmla="*/ 390525 h 1162870"/>
                <a:gd name="connsiteX3" fmla="*/ 85725 w 146012"/>
                <a:gd name="connsiteY3" fmla="*/ 600075 h 1162870"/>
                <a:gd name="connsiteX4" fmla="*/ 142875 w 146012"/>
                <a:gd name="connsiteY4" fmla="*/ 685800 h 1162870"/>
                <a:gd name="connsiteX5" fmla="*/ 133350 w 146012"/>
                <a:gd name="connsiteY5" fmla="*/ 819150 h 1162870"/>
                <a:gd name="connsiteX6" fmla="*/ 123825 w 146012"/>
                <a:gd name="connsiteY6" fmla="*/ 876300 h 1162870"/>
                <a:gd name="connsiteX7" fmla="*/ 104775 w 146012"/>
                <a:gd name="connsiteY7" fmla="*/ 1009650 h 1162870"/>
                <a:gd name="connsiteX8" fmla="*/ 114300 w 146012"/>
                <a:gd name="connsiteY8" fmla="*/ 1076325 h 1162870"/>
                <a:gd name="connsiteX9" fmla="*/ 28575 w 146012"/>
                <a:gd name="connsiteY9" fmla="*/ 1162050 h 1162870"/>
                <a:gd name="connsiteX10" fmla="*/ 19050 w 146012"/>
                <a:gd name="connsiteY10" fmla="*/ 1162050 h 1162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6012" h="1162870">
                  <a:moveTo>
                    <a:pt x="0" y="0"/>
                  </a:moveTo>
                  <a:cubicBezTo>
                    <a:pt x="32059" y="72133"/>
                    <a:pt x="59799" y="115269"/>
                    <a:pt x="57150" y="200025"/>
                  </a:cubicBezTo>
                  <a:cubicBezTo>
                    <a:pt x="55144" y="264204"/>
                    <a:pt x="38100" y="327025"/>
                    <a:pt x="28575" y="390525"/>
                  </a:cubicBezTo>
                  <a:cubicBezTo>
                    <a:pt x="47625" y="460375"/>
                    <a:pt x="59589" y="532556"/>
                    <a:pt x="85725" y="600075"/>
                  </a:cubicBezTo>
                  <a:cubicBezTo>
                    <a:pt x="98123" y="632102"/>
                    <a:pt x="135580" y="652241"/>
                    <a:pt x="142875" y="685800"/>
                  </a:cubicBezTo>
                  <a:cubicBezTo>
                    <a:pt x="152342" y="729346"/>
                    <a:pt x="137784" y="774808"/>
                    <a:pt x="133350" y="819150"/>
                  </a:cubicBezTo>
                  <a:cubicBezTo>
                    <a:pt x="131428" y="838367"/>
                    <a:pt x="126690" y="857201"/>
                    <a:pt x="123825" y="876300"/>
                  </a:cubicBezTo>
                  <a:cubicBezTo>
                    <a:pt x="117164" y="920705"/>
                    <a:pt x="111125" y="965200"/>
                    <a:pt x="104775" y="1009650"/>
                  </a:cubicBezTo>
                  <a:cubicBezTo>
                    <a:pt x="107950" y="1031875"/>
                    <a:pt x="118316" y="1054236"/>
                    <a:pt x="114300" y="1076325"/>
                  </a:cubicBezTo>
                  <a:cubicBezTo>
                    <a:pt x="109783" y="1101166"/>
                    <a:pt x="37099" y="1155961"/>
                    <a:pt x="28575" y="1162050"/>
                  </a:cubicBezTo>
                  <a:cubicBezTo>
                    <a:pt x="25991" y="1163895"/>
                    <a:pt x="22225" y="1162050"/>
                    <a:pt x="19050" y="1162050"/>
                  </a:cubicBezTo>
                </a:path>
              </a:pathLst>
            </a:custGeom>
            <a:noFill/>
            <a:ln w="38100"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536488B9-502E-E3C4-F2E7-389ACE62C18B}"/>
                </a:ext>
              </a:extLst>
            </p:cNvPr>
            <p:cNvSpPr/>
            <p:nvPr/>
          </p:nvSpPr>
          <p:spPr>
            <a:xfrm>
              <a:off x="8450380" y="2497220"/>
              <a:ext cx="146012" cy="1162870"/>
            </a:xfrm>
            <a:custGeom>
              <a:avLst/>
              <a:gdLst>
                <a:gd name="connsiteX0" fmla="*/ 0 w 146012"/>
                <a:gd name="connsiteY0" fmla="*/ 0 h 1162870"/>
                <a:gd name="connsiteX1" fmla="*/ 57150 w 146012"/>
                <a:gd name="connsiteY1" fmla="*/ 200025 h 1162870"/>
                <a:gd name="connsiteX2" fmla="*/ 28575 w 146012"/>
                <a:gd name="connsiteY2" fmla="*/ 390525 h 1162870"/>
                <a:gd name="connsiteX3" fmla="*/ 85725 w 146012"/>
                <a:gd name="connsiteY3" fmla="*/ 600075 h 1162870"/>
                <a:gd name="connsiteX4" fmla="*/ 142875 w 146012"/>
                <a:gd name="connsiteY4" fmla="*/ 685800 h 1162870"/>
                <a:gd name="connsiteX5" fmla="*/ 133350 w 146012"/>
                <a:gd name="connsiteY5" fmla="*/ 819150 h 1162870"/>
                <a:gd name="connsiteX6" fmla="*/ 123825 w 146012"/>
                <a:gd name="connsiteY6" fmla="*/ 876300 h 1162870"/>
                <a:gd name="connsiteX7" fmla="*/ 104775 w 146012"/>
                <a:gd name="connsiteY7" fmla="*/ 1009650 h 1162870"/>
                <a:gd name="connsiteX8" fmla="*/ 114300 w 146012"/>
                <a:gd name="connsiteY8" fmla="*/ 1076325 h 1162870"/>
                <a:gd name="connsiteX9" fmla="*/ 28575 w 146012"/>
                <a:gd name="connsiteY9" fmla="*/ 1162050 h 1162870"/>
                <a:gd name="connsiteX10" fmla="*/ 19050 w 146012"/>
                <a:gd name="connsiteY10" fmla="*/ 1162050 h 1162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6012" h="1162870">
                  <a:moveTo>
                    <a:pt x="0" y="0"/>
                  </a:moveTo>
                  <a:cubicBezTo>
                    <a:pt x="32059" y="72133"/>
                    <a:pt x="59799" y="115269"/>
                    <a:pt x="57150" y="200025"/>
                  </a:cubicBezTo>
                  <a:cubicBezTo>
                    <a:pt x="55144" y="264204"/>
                    <a:pt x="38100" y="327025"/>
                    <a:pt x="28575" y="390525"/>
                  </a:cubicBezTo>
                  <a:cubicBezTo>
                    <a:pt x="47625" y="460375"/>
                    <a:pt x="59589" y="532556"/>
                    <a:pt x="85725" y="600075"/>
                  </a:cubicBezTo>
                  <a:cubicBezTo>
                    <a:pt x="98123" y="632102"/>
                    <a:pt x="135580" y="652241"/>
                    <a:pt x="142875" y="685800"/>
                  </a:cubicBezTo>
                  <a:cubicBezTo>
                    <a:pt x="152342" y="729346"/>
                    <a:pt x="137784" y="774808"/>
                    <a:pt x="133350" y="819150"/>
                  </a:cubicBezTo>
                  <a:cubicBezTo>
                    <a:pt x="131428" y="838367"/>
                    <a:pt x="126690" y="857201"/>
                    <a:pt x="123825" y="876300"/>
                  </a:cubicBezTo>
                  <a:cubicBezTo>
                    <a:pt x="117164" y="920705"/>
                    <a:pt x="111125" y="965200"/>
                    <a:pt x="104775" y="1009650"/>
                  </a:cubicBezTo>
                  <a:cubicBezTo>
                    <a:pt x="107950" y="1031875"/>
                    <a:pt x="118316" y="1054236"/>
                    <a:pt x="114300" y="1076325"/>
                  </a:cubicBezTo>
                  <a:cubicBezTo>
                    <a:pt x="109783" y="1101166"/>
                    <a:pt x="37099" y="1155961"/>
                    <a:pt x="28575" y="1162050"/>
                  </a:cubicBezTo>
                  <a:cubicBezTo>
                    <a:pt x="25991" y="1163895"/>
                    <a:pt x="22225" y="1162050"/>
                    <a:pt x="19050" y="1162050"/>
                  </a:cubicBezTo>
                </a:path>
              </a:pathLst>
            </a:custGeom>
            <a:noFill/>
            <a:ln w="38100"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A9EADF9F-EB01-94AC-806A-2ECF163ACCB0}"/>
                </a:ext>
              </a:extLst>
            </p:cNvPr>
            <p:cNvCxnSpPr>
              <a:cxnSpLocks/>
            </p:cNvCxnSpPr>
            <p:nvPr/>
          </p:nvCxnSpPr>
          <p:spPr>
            <a:xfrm>
              <a:off x="9866154" y="2580115"/>
              <a:ext cx="0" cy="1038225"/>
            </a:xfrm>
            <a:prstGeom prst="line">
              <a:avLst/>
            </a:prstGeom>
            <a:ln w="38100"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437E7EEF-B506-D7BB-55CC-D9A197AF3A1D}"/>
                </a:ext>
              </a:extLst>
            </p:cNvPr>
            <p:cNvCxnSpPr>
              <a:cxnSpLocks/>
            </p:cNvCxnSpPr>
            <p:nvPr/>
          </p:nvCxnSpPr>
          <p:spPr>
            <a:xfrm>
              <a:off x="10226517" y="2584939"/>
              <a:ext cx="0" cy="1038225"/>
            </a:xfrm>
            <a:prstGeom prst="line">
              <a:avLst/>
            </a:prstGeom>
            <a:ln w="38100"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7BC42BEF-4536-D7BF-6161-5BD1233C2746}"/>
                </a:ext>
              </a:extLst>
            </p:cNvPr>
            <p:cNvCxnSpPr>
              <a:cxnSpLocks/>
            </p:cNvCxnSpPr>
            <p:nvPr/>
          </p:nvCxnSpPr>
          <p:spPr>
            <a:xfrm>
              <a:off x="10380504" y="2584939"/>
              <a:ext cx="0" cy="1038225"/>
            </a:xfrm>
            <a:prstGeom prst="line">
              <a:avLst/>
            </a:prstGeom>
            <a:ln w="38100"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FF4EDC39-DB0D-62FF-5681-04CB029D5DAB}"/>
                </a:ext>
              </a:extLst>
            </p:cNvPr>
            <p:cNvCxnSpPr>
              <a:cxnSpLocks/>
            </p:cNvCxnSpPr>
            <p:nvPr/>
          </p:nvCxnSpPr>
          <p:spPr>
            <a:xfrm>
              <a:off x="10609104" y="2584939"/>
              <a:ext cx="0" cy="1038225"/>
            </a:xfrm>
            <a:prstGeom prst="line">
              <a:avLst/>
            </a:prstGeom>
            <a:ln w="38100"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7BF86689-C2E3-15C2-D147-95408E0D9D8D}"/>
                </a:ext>
              </a:extLst>
            </p:cNvPr>
            <p:cNvCxnSpPr>
              <a:cxnSpLocks/>
            </p:cNvCxnSpPr>
            <p:nvPr/>
          </p:nvCxnSpPr>
          <p:spPr>
            <a:xfrm>
              <a:off x="10999629" y="2580114"/>
              <a:ext cx="0" cy="1038225"/>
            </a:xfrm>
            <a:prstGeom prst="line">
              <a:avLst/>
            </a:prstGeom>
            <a:ln w="38100"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88568623-F58D-A0D7-AED8-1C4126E29B99}"/>
                </a:ext>
              </a:extLst>
            </p:cNvPr>
            <p:cNvCxnSpPr>
              <a:cxnSpLocks/>
            </p:cNvCxnSpPr>
            <p:nvPr/>
          </p:nvCxnSpPr>
          <p:spPr>
            <a:xfrm>
              <a:off x="11266329" y="2580113"/>
              <a:ext cx="0" cy="1038225"/>
            </a:xfrm>
            <a:prstGeom prst="line">
              <a:avLst/>
            </a:prstGeom>
            <a:ln w="38100"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7" name="Picture 36">
            <a:extLst>
              <a:ext uri="{FF2B5EF4-FFF2-40B4-BE49-F238E27FC236}">
                <a16:creationId xmlns:a16="http://schemas.microsoft.com/office/drawing/2014/main" id="{44C5145D-4B15-F9FC-016C-CE3D9D266B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46795" y="4570394"/>
            <a:ext cx="1589606" cy="1281467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09F59393-6D70-425E-0E10-907AB8B7AF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46671" y="4552834"/>
            <a:ext cx="1558902" cy="1229354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6182F120-F634-5C78-CB50-4D02374F7ED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63574" y="39409"/>
            <a:ext cx="2228426" cy="1328052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5B5C396C-86AA-3CBA-C7DC-281A30A5BA85}"/>
              </a:ext>
            </a:extLst>
          </p:cNvPr>
          <p:cNvSpPr txBox="1"/>
          <p:nvPr/>
        </p:nvSpPr>
        <p:spPr>
          <a:xfrm>
            <a:off x="8528655" y="-23845"/>
            <a:ext cx="372559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indent="0" algn="ctr">
              <a:buNone/>
            </a:pPr>
            <a:r>
              <a:rPr lang="en-US" sz="1800" b="1" dirty="0">
                <a:solidFill>
                  <a:schemeClr val="tx1"/>
                </a:solidFill>
              </a:rPr>
              <a:t>Reflection speckle 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2342AF82-4755-524A-11D1-E2B071E2F81B}"/>
              </a:ext>
            </a:extLst>
          </p:cNvPr>
          <p:cNvSpPr/>
          <p:nvPr/>
        </p:nvSpPr>
        <p:spPr>
          <a:xfrm>
            <a:off x="1303427" y="2745770"/>
            <a:ext cx="902376" cy="544962"/>
          </a:xfrm>
          <a:prstGeom prst="rect">
            <a:avLst/>
          </a:prstGeom>
          <a:solidFill>
            <a:srgbClr val="272727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BBD67E11-F51A-DA01-4BBF-0FC3348A36F9}"/>
              </a:ext>
            </a:extLst>
          </p:cNvPr>
          <p:cNvSpPr/>
          <p:nvPr/>
        </p:nvSpPr>
        <p:spPr>
          <a:xfrm>
            <a:off x="3835928" y="2806755"/>
            <a:ext cx="1477477" cy="483977"/>
          </a:xfrm>
          <a:prstGeom prst="rect">
            <a:avLst/>
          </a:prstGeom>
          <a:noFill/>
          <a:ln w="38100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689AFA25-4B94-37D0-FAC5-15897DB075CB}"/>
              </a:ext>
            </a:extLst>
          </p:cNvPr>
          <p:cNvCxnSpPr>
            <a:cxnSpLocks/>
          </p:cNvCxnSpPr>
          <p:nvPr/>
        </p:nvCxnSpPr>
        <p:spPr>
          <a:xfrm>
            <a:off x="4064528" y="2806757"/>
            <a:ext cx="0" cy="160783"/>
          </a:xfrm>
          <a:prstGeom prst="line">
            <a:avLst/>
          </a:prstGeom>
          <a:ln w="381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5CE39620-E79D-DCCF-961A-B4BBFF11C874}"/>
              </a:ext>
            </a:extLst>
          </p:cNvPr>
          <p:cNvCxnSpPr>
            <a:cxnSpLocks/>
          </p:cNvCxnSpPr>
          <p:nvPr/>
        </p:nvCxnSpPr>
        <p:spPr>
          <a:xfrm>
            <a:off x="4064528" y="3123973"/>
            <a:ext cx="0" cy="160783"/>
          </a:xfrm>
          <a:prstGeom prst="line">
            <a:avLst/>
          </a:prstGeom>
          <a:ln w="381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80018698-B859-3EE1-2F55-49EF24CF2908}"/>
              </a:ext>
            </a:extLst>
          </p:cNvPr>
          <p:cNvCxnSpPr>
            <a:cxnSpLocks/>
          </p:cNvCxnSpPr>
          <p:nvPr/>
        </p:nvCxnSpPr>
        <p:spPr>
          <a:xfrm>
            <a:off x="4407428" y="2806755"/>
            <a:ext cx="0" cy="160783"/>
          </a:xfrm>
          <a:prstGeom prst="line">
            <a:avLst/>
          </a:prstGeom>
          <a:ln w="381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03A57137-4DA7-F768-2782-6BA3CFF0B8AF}"/>
              </a:ext>
            </a:extLst>
          </p:cNvPr>
          <p:cNvCxnSpPr>
            <a:cxnSpLocks/>
          </p:cNvCxnSpPr>
          <p:nvPr/>
        </p:nvCxnSpPr>
        <p:spPr>
          <a:xfrm>
            <a:off x="4407428" y="3123973"/>
            <a:ext cx="0" cy="160783"/>
          </a:xfrm>
          <a:prstGeom prst="line">
            <a:avLst/>
          </a:prstGeom>
          <a:ln w="381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D342DE32-F264-B120-95BC-6FFCCF1F4CDD}"/>
              </a:ext>
            </a:extLst>
          </p:cNvPr>
          <p:cNvCxnSpPr>
            <a:cxnSpLocks/>
          </p:cNvCxnSpPr>
          <p:nvPr/>
        </p:nvCxnSpPr>
        <p:spPr>
          <a:xfrm>
            <a:off x="4750328" y="2806755"/>
            <a:ext cx="0" cy="160783"/>
          </a:xfrm>
          <a:prstGeom prst="line">
            <a:avLst/>
          </a:prstGeom>
          <a:ln w="381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AAF5567F-8909-76E9-3349-971A96A35AF9}"/>
              </a:ext>
            </a:extLst>
          </p:cNvPr>
          <p:cNvCxnSpPr>
            <a:cxnSpLocks/>
          </p:cNvCxnSpPr>
          <p:nvPr/>
        </p:nvCxnSpPr>
        <p:spPr>
          <a:xfrm>
            <a:off x="4750328" y="3123973"/>
            <a:ext cx="0" cy="160783"/>
          </a:xfrm>
          <a:prstGeom prst="line">
            <a:avLst/>
          </a:prstGeom>
          <a:ln w="381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5F6CD2BB-41C0-D5EB-2859-5166BA114BB8}"/>
              </a:ext>
            </a:extLst>
          </p:cNvPr>
          <p:cNvCxnSpPr>
            <a:cxnSpLocks/>
          </p:cNvCxnSpPr>
          <p:nvPr/>
        </p:nvCxnSpPr>
        <p:spPr>
          <a:xfrm>
            <a:off x="5074178" y="2806755"/>
            <a:ext cx="0" cy="160783"/>
          </a:xfrm>
          <a:prstGeom prst="line">
            <a:avLst/>
          </a:prstGeom>
          <a:ln w="381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43F95281-1531-A747-17AF-CB96C573883D}"/>
              </a:ext>
            </a:extLst>
          </p:cNvPr>
          <p:cNvCxnSpPr>
            <a:cxnSpLocks/>
          </p:cNvCxnSpPr>
          <p:nvPr/>
        </p:nvCxnSpPr>
        <p:spPr>
          <a:xfrm>
            <a:off x="5074178" y="3123973"/>
            <a:ext cx="0" cy="160783"/>
          </a:xfrm>
          <a:prstGeom prst="line">
            <a:avLst/>
          </a:prstGeom>
          <a:ln w="381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FC1B3B89-A277-21C9-BBBD-5F387248CF81}"/>
              </a:ext>
            </a:extLst>
          </p:cNvPr>
          <p:cNvSpPr txBox="1"/>
          <p:nvPr/>
        </p:nvSpPr>
        <p:spPr>
          <a:xfrm>
            <a:off x="3982228" y="3362227"/>
            <a:ext cx="134790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Rough </a:t>
            </a:r>
          </a:p>
          <a:p>
            <a:pPr algn="ctr"/>
            <a:r>
              <a:rPr lang="en-US" dirty="0">
                <a:solidFill>
                  <a:schemeClr val="tx2"/>
                </a:solidFill>
              </a:rPr>
              <a:t>Baffles</a:t>
            </a:r>
            <a:endParaRPr lang="en-US" dirty="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5B520426-07B7-22F1-C265-DB952D739EC1}"/>
              </a:ext>
            </a:extLst>
          </p:cNvPr>
          <p:cNvSpPr txBox="1"/>
          <p:nvPr/>
        </p:nvSpPr>
        <p:spPr>
          <a:xfrm>
            <a:off x="1158342" y="3426009"/>
            <a:ext cx="134790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Black</a:t>
            </a:r>
            <a:endParaRPr lang="en-US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37E19CDA-D980-4C64-47CE-F8132C48214E}"/>
              </a:ext>
            </a:extLst>
          </p:cNvPr>
          <p:cNvSpPr txBox="1"/>
          <p:nvPr/>
        </p:nvSpPr>
        <p:spPr>
          <a:xfrm>
            <a:off x="6728571" y="3535500"/>
            <a:ext cx="218048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Wavefront (t)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D914CC4D-69DD-AF01-5023-57E877B1648B}"/>
              </a:ext>
            </a:extLst>
          </p:cNvPr>
          <p:cNvSpPr txBox="1"/>
          <p:nvPr/>
        </p:nvSpPr>
        <p:spPr>
          <a:xfrm>
            <a:off x="9549446" y="3495598"/>
            <a:ext cx="218048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Wavefront (t)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FAB17424-D29A-23C5-0373-3BEE4C0F6FF4}"/>
              </a:ext>
            </a:extLst>
          </p:cNvPr>
          <p:cNvSpPr txBox="1"/>
          <p:nvPr/>
        </p:nvSpPr>
        <p:spPr>
          <a:xfrm>
            <a:off x="3148954" y="5936252"/>
            <a:ext cx="225405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Black undulated</a:t>
            </a:r>
            <a:endParaRPr lang="en-US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B352A495-DC4F-D5B5-90BD-41F3FEE93506}"/>
              </a:ext>
            </a:extLst>
          </p:cNvPr>
          <p:cNvSpPr txBox="1"/>
          <p:nvPr/>
        </p:nvSpPr>
        <p:spPr>
          <a:xfrm>
            <a:off x="5074178" y="5910010"/>
            <a:ext cx="225405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He Ne laser</a:t>
            </a:r>
            <a:endParaRPr lang="en-US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0C2B85E9-D333-1F73-CE8E-8EABCBF66AFB}"/>
              </a:ext>
            </a:extLst>
          </p:cNvPr>
          <p:cNvSpPr txBox="1"/>
          <p:nvPr/>
        </p:nvSpPr>
        <p:spPr>
          <a:xfrm>
            <a:off x="7243837" y="5901973"/>
            <a:ext cx="225405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Laser Diode</a:t>
            </a:r>
            <a:endParaRPr lang="en-US" dirty="0"/>
          </a:p>
        </p:txBody>
      </p:sp>
      <p:sp>
        <p:nvSpPr>
          <p:cNvPr id="68" name="Arrow: Right 67">
            <a:extLst>
              <a:ext uri="{FF2B5EF4-FFF2-40B4-BE49-F238E27FC236}">
                <a16:creationId xmlns:a16="http://schemas.microsoft.com/office/drawing/2014/main" id="{D6DDF86F-1C1C-A007-89BE-4A2CA8E28D1E}"/>
              </a:ext>
            </a:extLst>
          </p:cNvPr>
          <p:cNvSpPr/>
          <p:nvPr/>
        </p:nvSpPr>
        <p:spPr>
          <a:xfrm>
            <a:off x="6792891" y="5010703"/>
            <a:ext cx="502875" cy="300109"/>
          </a:xfrm>
          <a:prstGeom prst="rightArrow">
            <a:avLst/>
          </a:prstGeom>
          <a:noFill/>
          <a:ln w="2857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0287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  <p:bldP spid="17" grpId="0" animBg="1"/>
      <p:bldP spid="18" grpId="0" animBg="1"/>
      <p:bldP spid="42" grpId="0" animBg="1"/>
      <p:bldP spid="43" grpId="0" animBg="1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Reflection reduction - Results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Witold Niewiem | An Overview of Progress with the Study of a Structured Laser Beam (SLB) for Alignment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32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D357EB1-BAE4-20C2-F8C7-BB7FCA9362E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2951"/>
          <a:stretch/>
        </p:blipFill>
        <p:spPr>
          <a:xfrm>
            <a:off x="519848" y="1705133"/>
            <a:ext cx="3862167" cy="185781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845C1E7-6C97-27F3-9F5B-390D9FB603B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0797"/>
          <a:stretch/>
        </p:blipFill>
        <p:spPr>
          <a:xfrm>
            <a:off x="555787" y="3515032"/>
            <a:ext cx="3790288" cy="185781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CC7757F-ECFD-4091-5462-5629C4124B9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-1794" t="4405" r="1794" b="48616"/>
          <a:stretch/>
        </p:blipFill>
        <p:spPr>
          <a:xfrm>
            <a:off x="4338026" y="3515032"/>
            <a:ext cx="1817272" cy="180209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4F512736-7798-8449-F2C7-5420EE803E1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85805" y="1416914"/>
            <a:ext cx="5548788" cy="4130368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FCD2461E-A9B4-C43D-7506-4053BA5160F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63574" y="39409"/>
            <a:ext cx="2228426" cy="1328052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DAF075B5-F303-69C6-9491-10C0258DB1C4}"/>
              </a:ext>
            </a:extLst>
          </p:cNvPr>
          <p:cNvSpPr txBox="1"/>
          <p:nvPr/>
        </p:nvSpPr>
        <p:spPr>
          <a:xfrm>
            <a:off x="8528655" y="-23845"/>
            <a:ext cx="372559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indent="0" algn="ctr">
              <a:buNone/>
            </a:pPr>
            <a:r>
              <a:rPr lang="en-US" sz="1800" b="1" dirty="0">
                <a:solidFill>
                  <a:schemeClr val="tx1"/>
                </a:solidFill>
              </a:rPr>
              <a:t>Reflection speckle 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D3A7561-57B9-69F1-D67B-67553CA64EEA}"/>
              </a:ext>
            </a:extLst>
          </p:cNvPr>
          <p:cNvSpPr txBox="1"/>
          <p:nvPr/>
        </p:nvSpPr>
        <p:spPr>
          <a:xfrm rot="16200000">
            <a:off x="-565176" y="2397074"/>
            <a:ext cx="189305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tx2"/>
                </a:solidFill>
              </a:rPr>
              <a:t>140 m propagation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EFDE7BC-789F-89AB-3A2C-F2E3A3928E76}"/>
              </a:ext>
            </a:extLst>
          </p:cNvPr>
          <p:cNvSpPr txBox="1"/>
          <p:nvPr/>
        </p:nvSpPr>
        <p:spPr>
          <a:xfrm rot="16200000">
            <a:off x="-576236" y="4323058"/>
            <a:ext cx="189305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tx2"/>
                </a:solidFill>
              </a:rPr>
              <a:t>2 m propagation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43571E3-964F-D839-8B09-5E0BAC968CDD}"/>
              </a:ext>
            </a:extLst>
          </p:cNvPr>
          <p:cNvSpPr txBox="1"/>
          <p:nvPr/>
        </p:nvSpPr>
        <p:spPr>
          <a:xfrm rot="16200000">
            <a:off x="5539279" y="3185575"/>
            <a:ext cx="1893050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tx2"/>
                </a:solidFill>
              </a:rPr>
              <a:t>Correlation index*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8B5FA0F-93F6-9E1F-EA66-CA7203BAC7BA}"/>
              </a:ext>
            </a:extLst>
          </p:cNvPr>
          <p:cNvSpPr txBox="1"/>
          <p:nvPr/>
        </p:nvSpPr>
        <p:spPr>
          <a:xfrm>
            <a:off x="8293447" y="5351645"/>
            <a:ext cx="2432782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tx2"/>
                </a:solidFill>
              </a:rPr>
              <a:t>Pipe radial position [mm]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D641401-D957-19F4-7E32-DAFBA5D453B5}"/>
              </a:ext>
            </a:extLst>
          </p:cNvPr>
          <p:cNvSpPr txBox="1"/>
          <p:nvPr/>
        </p:nvSpPr>
        <p:spPr>
          <a:xfrm>
            <a:off x="2106263" y="1021771"/>
            <a:ext cx="2432782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tx2"/>
                </a:solidFill>
              </a:rPr>
              <a:t>Inner Core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852F2DD-E743-CFC6-DC07-11F4EE1830B2}"/>
              </a:ext>
            </a:extLst>
          </p:cNvPr>
          <p:cNvSpPr txBox="1"/>
          <p:nvPr/>
        </p:nvSpPr>
        <p:spPr>
          <a:xfrm>
            <a:off x="242849" y="5916458"/>
            <a:ext cx="11545951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tx2"/>
                </a:solidFill>
              </a:rPr>
              <a:t>Correlation index* - Structure Similarity Index Measure (SSIM) between photos in free space and in the pipes (test at 2 m)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6F7ED66-120D-1AB7-6556-0CEC63B4BDF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53444"/>
          <a:stretch/>
        </p:blipFill>
        <p:spPr>
          <a:xfrm>
            <a:off x="4355996" y="1729501"/>
            <a:ext cx="1817272" cy="178587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C02ADC5-08C2-2DF2-1E33-D26A2D200D7A}"/>
              </a:ext>
            </a:extLst>
          </p:cNvPr>
          <p:cNvSpPr txBox="1"/>
          <p:nvPr/>
        </p:nvSpPr>
        <p:spPr>
          <a:xfrm>
            <a:off x="513847" y="1383506"/>
            <a:ext cx="189305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tx2"/>
                </a:solidFill>
              </a:rPr>
              <a:t>Reflective vacuum pipe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4D336BB-80D1-1299-8867-A0CE9ED4025A}"/>
              </a:ext>
            </a:extLst>
          </p:cNvPr>
          <p:cNvSpPr txBox="1"/>
          <p:nvPr/>
        </p:nvSpPr>
        <p:spPr>
          <a:xfrm>
            <a:off x="2450931" y="1389427"/>
            <a:ext cx="189305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tx2"/>
                </a:solidFill>
              </a:rPr>
              <a:t>Free space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AC40D82-DBF4-2772-547E-574DA24EF63F}"/>
              </a:ext>
            </a:extLst>
          </p:cNvPr>
          <p:cNvSpPr txBox="1"/>
          <p:nvPr/>
        </p:nvSpPr>
        <p:spPr>
          <a:xfrm>
            <a:off x="4298846" y="1395013"/>
            <a:ext cx="189305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tx2"/>
                </a:solidFill>
              </a:rPr>
              <a:t>Black pipe</a:t>
            </a:r>
          </a:p>
        </p:txBody>
      </p:sp>
    </p:spTree>
    <p:extLst>
      <p:ext uri="{BB962C8B-B14F-4D97-AF65-F5344CB8AC3E}">
        <p14:creationId xmlns:p14="http://schemas.microsoft.com/office/powerpoint/2010/main" val="752744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 animBg="1"/>
      <p:bldP spid="2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8FD4D7-9862-72F1-D1AA-5D93C2484D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93F8AAB-F708-DCAA-90E8-26F2083133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043" y="373593"/>
            <a:ext cx="11376025" cy="1065742"/>
          </a:xfrm>
        </p:spPr>
        <p:txBody>
          <a:bodyPr/>
          <a:lstStyle/>
          <a:p>
            <a:r>
              <a:rPr lang="en-US" dirty="0"/>
              <a:t>IC position in global CS - drift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15CB98-1F51-B949-3A50-2F4587D0BB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Witold Niewiem | An Overview of Progress with the Study of a Structured Laser Beam (SLB) for Alignment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4F8413-8E40-D359-9722-B0763CAA26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33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564406E-B95F-A05C-6FE2-3E3EA65AA3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45912" y="3466"/>
            <a:ext cx="2446088" cy="144579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705B8D9-6544-2A75-F3F5-2A4381B2E802}"/>
              </a:ext>
            </a:extLst>
          </p:cNvPr>
          <p:cNvSpPr txBox="1"/>
          <p:nvPr/>
        </p:nvSpPr>
        <p:spPr>
          <a:xfrm>
            <a:off x="9277087" y="-39221"/>
            <a:ext cx="31661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24000" lvl="1" algn="ctr"/>
            <a:r>
              <a:rPr lang="en-US" b="1" dirty="0"/>
              <a:t>Prototype evaluation</a:t>
            </a:r>
            <a:endParaRPr lang="en-US" sz="1800" b="1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0224906-8638-5D3B-4D8B-EABCB765E7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2484" y="906464"/>
            <a:ext cx="4582735" cy="542656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2AB1591-8AB6-D7E4-EDCE-4416B16874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98822" y="923636"/>
            <a:ext cx="4582735" cy="531469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CFB5DDF5-C0F1-E277-8376-6A6CD8F52892}"/>
              </a:ext>
            </a:extLst>
          </p:cNvPr>
          <p:cNvSpPr txBox="1"/>
          <p:nvPr/>
        </p:nvSpPr>
        <p:spPr>
          <a:xfrm>
            <a:off x="3907441" y="6147785"/>
            <a:ext cx="225405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>
                <a:solidFill>
                  <a:schemeClr val="tx2"/>
                </a:solidFill>
              </a:rPr>
              <a:t>Mar 17</a:t>
            </a:r>
            <a:r>
              <a:rPr lang="en-US" sz="1400" baseline="30000" dirty="0">
                <a:solidFill>
                  <a:schemeClr val="tx2"/>
                </a:solidFill>
              </a:rPr>
              <a:t>th</a:t>
            </a:r>
            <a:r>
              <a:rPr lang="en-US" sz="1400" dirty="0">
                <a:solidFill>
                  <a:schemeClr val="tx2"/>
                </a:solidFill>
              </a:rPr>
              <a:t> </a:t>
            </a:r>
            <a:endParaRPr lang="en-US" sz="14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3234458-14F7-0C2B-9637-EF7F968EA380}"/>
              </a:ext>
            </a:extLst>
          </p:cNvPr>
          <p:cNvSpPr txBox="1"/>
          <p:nvPr/>
        </p:nvSpPr>
        <p:spPr>
          <a:xfrm>
            <a:off x="8429424" y="6116220"/>
            <a:ext cx="225405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>
                <a:solidFill>
                  <a:schemeClr val="tx2"/>
                </a:solidFill>
              </a:rPr>
              <a:t>Mar 24</a:t>
            </a:r>
            <a:r>
              <a:rPr lang="en-US" sz="1400" baseline="30000" dirty="0">
                <a:solidFill>
                  <a:schemeClr val="tx2"/>
                </a:solidFill>
              </a:rPr>
              <a:t>th</a:t>
            </a:r>
            <a:r>
              <a:rPr lang="en-US" sz="1400" dirty="0">
                <a:solidFill>
                  <a:schemeClr val="tx2"/>
                </a:solidFill>
              </a:rPr>
              <a:t>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022189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Witold Niewiem | An Overview of Progress with the Study of a Structured Laser Beam (SLB) for Alignment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34</a:t>
            </a:fld>
            <a:endParaRPr lang="en-US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54CE2247-476A-8DA6-97AA-9B4EA7CC33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5352" y="1439335"/>
            <a:ext cx="8644472" cy="4814866"/>
          </a:xfrm>
          <a:prstGeom prst="rect">
            <a:avLst/>
          </a:prstGeom>
        </p:spPr>
      </p:pic>
      <p:sp>
        <p:nvSpPr>
          <p:cNvPr id="10" name="Title 9">
            <a:extLst>
              <a:ext uri="{FF2B5EF4-FFF2-40B4-BE49-F238E27FC236}">
                <a16:creationId xmlns:a16="http://schemas.microsoft.com/office/drawing/2014/main" id="{FF6BAFF0-9081-F33A-8DA1-3103009D9D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5" y="373593"/>
            <a:ext cx="11376025" cy="1065742"/>
          </a:xfrm>
        </p:spPr>
        <p:txBody>
          <a:bodyPr/>
          <a:lstStyle/>
          <a:p>
            <a:r>
              <a:rPr lang="en-US" dirty="0"/>
              <a:t>Near and far optical zones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D172025-3A2A-B02F-9B60-5B4DF1352535}"/>
              </a:ext>
            </a:extLst>
          </p:cNvPr>
          <p:cNvSpPr txBox="1"/>
          <p:nvPr/>
        </p:nvSpPr>
        <p:spPr>
          <a:xfrm>
            <a:off x="9859570" y="5819775"/>
            <a:ext cx="185948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Add the wavefront</a:t>
            </a:r>
          </a:p>
        </p:txBody>
      </p:sp>
    </p:spTree>
    <p:extLst>
      <p:ext uri="{BB962C8B-B14F-4D97-AF65-F5344CB8AC3E}">
        <p14:creationId xmlns:p14="http://schemas.microsoft.com/office/powerpoint/2010/main" val="358812773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CF0271A-D08C-9845-BC8D-28F454BEC7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dirty="0"/>
              <a:t>Laser alignment systems - elsewhere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5CFF9C-BC1D-9949-9A4A-77434CF408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35</a:t>
            </a:fld>
            <a:endParaRPr lang="en-US" dirty="0"/>
          </a:p>
        </p:txBody>
      </p:sp>
      <p:pic>
        <p:nvPicPr>
          <p:cNvPr id="2" name="Picture 4" descr="Logo – Staffnet | ETH Zurich">
            <a:extLst>
              <a:ext uri="{FF2B5EF4-FFF2-40B4-BE49-F238E27FC236}">
                <a16:creationId xmlns:a16="http://schemas.microsoft.com/office/drawing/2014/main" id="{BF548786-31CD-0E57-B899-D3CB7D04E26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64" t="24883" r="9157" b="30007"/>
          <a:stretch/>
        </p:blipFill>
        <p:spPr bwMode="auto">
          <a:xfrm>
            <a:off x="10546672" y="104350"/>
            <a:ext cx="1523742" cy="495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72A5103-4DE4-A8B0-9B1F-72020A4ECC62}"/>
              </a:ext>
            </a:extLst>
          </p:cNvPr>
          <p:cNvSpPr txBox="1"/>
          <p:nvPr/>
        </p:nvSpPr>
        <p:spPr>
          <a:xfrm>
            <a:off x="448293" y="5623784"/>
            <a:ext cx="11085096" cy="5232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>
                <a:cs typeface="Times New Roman" panose="02020603050405020304" pitchFamily="18" charset="0"/>
              </a:rPr>
              <a:t>* The works on the laser alignment systems were also conducted at: </a:t>
            </a:r>
            <a:r>
              <a:rPr lang="en-US" sz="1600" dirty="0" err="1">
                <a:cs typeface="Times New Roman" panose="02020603050405020304" pitchFamily="18" charset="0"/>
              </a:rPr>
              <a:t>SPring</a:t>
            </a:r>
            <a:r>
              <a:rPr lang="en-US" sz="1600" dirty="0">
                <a:cs typeface="Times New Roman" panose="02020603050405020304" pitchFamily="18" charset="0"/>
              </a:rPr>
              <a:t>, CERN, CSNS, Dubna, Argonne and </a:t>
            </a:r>
            <a:r>
              <a:rPr lang="en-US" sz="1600" dirty="0" err="1">
                <a:cs typeface="Times New Roman" panose="02020603050405020304" pitchFamily="18" charset="0"/>
              </a:rPr>
              <a:t>Nikhef</a:t>
            </a:r>
            <a:endParaRPr lang="en-GB" sz="1600" dirty="0">
              <a:cs typeface="Times New Roman" panose="02020603050405020304" pitchFamily="18" charset="0"/>
            </a:endParaRPr>
          </a:p>
          <a:p>
            <a:pPr marL="342900" indent="-342900" algn="l">
              <a:buFont typeface="+mj-lt"/>
              <a:buAutoNum type="arabicPeriod"/>
            </a:pPr>
            <a:endParaRPr lang="en-US" dirty="0"/>
          </a:p>
        </p:txBody>
      </p:sp>
      <p:graphicFrame>
        <p:nvGraphicFramePr>
          <p:cNvPr id="10" name="Table 10">
            <a:extLst>
              <a:ext uri="{FF2B5EF4-FFF2-40B4-BE49-F238E27FC236}">
                <a16:creationId xmlns:a16="http://schemas.microsoft.com/office/drawing/2014/main" id="{4F611F5F-458E-B0D4-D03B-D6940FC1712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5758404"/>
              </p:ext>
            </p:extLst>
          </p:nvPr>
        </p:nvGraphicFramePr>
        <p:xfrm>
          <a:off x="1270000" y="1094117"/>
          <a:ext cx="8272114" cy="4251678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034014">
                  <a:extLst>
                    <a:ext uri="{9D8B030D-6E8A-4147-A177-3AD203B41FA5}">
                      <a16:colId xmlns:a16="http://schemas.microsoft.com/office/drawing/2014/main" val="1676139595"/>
                    </a:ext>
                  </a:extLst>
                </a:gridCol>
                <a:gridCol w="847721">
                  <a:extLst>
                    <a:ext uri="{9D8B030D-6E8A-4147-A177-3AD203B41FA5}">
                      <a16:colId xmlns:a16="http://schemas.microsoft.com/office/drawing/2014/main" val="2128047495"/>
                    </a:ext>
                  </a:extLst>
                </a:gridCol>
                <a:gridCol w="1220308">
                  <a:extLst>
                    <a:ext uri="{9D8B030D-6E8A-4147-A177-3AD203B41FA5}">
                      <a16:colId xmlns:a16="http://schemas.microsoft.com/office/drawing/2014/main" val="4153530456"/>
                    </a:ext>
                  </a:extLst>
                </a:gridCol>
                <a:gridCol w="1034014">
                  <a:extLst>
                    <a:ext uri="{9D8B030D-6E8A-4147-A177-3AD203B41FA5}">
                      <a16:colId xmlns:a16="http://schemas.microsoft.com/office/drawing/2014/main" val="2580440361"/>
                    </a:ext>
                  </a:extLst>
                </a:gridCol>
                <a:gridCol w="1029962">
                  <a:extLst>
                    <a:ext uri="{9D8B030D-6E8A-4147-A177-3AD203B41FA5}">
                      <a16:colId xmlns:a16="http://schemas.microsoft.com/office/drawing/2014/main" val="1131080407"/>
                    </a:ext>
                  </a:extLst>
                </a:gridCol>
                <a:gridCol w="1038067">
                  <a:extLst>
                    <a:ext uri="{9D8B030D-6E8A-4147-A177-3AD203B41FA5}">
                      <a16:colId xmlns:a16="http://schemas.microsoft.com/office/drawing/2014/main" val="2328676378"/>
                    </a:ext>
                  </a:extLst>
                </a:gridCol>
                <a:gridCol w="1034014">
                  <a:extLst>
                    <a:ext uri="{9D8B030D-6E8A-4147-A177-3AD203B41FA5}">
                      <a16:colId xmlns:a16="http://schemas.microsoft.com/office/drawing/2014/main" val="2661449606"/>
                    </a:ext>
                  </a:extLst>
                </a:gridCol>
                <a:gridCol w="1034014">
                  <a:extLst>
                    <a:ext uri="{9D8B030D-6E8A-4147-A177-3AD203B41FA5}">
                      <a16:colId xmlns:a16="http://schemas.microsoft.com/office/drawing/2014/main" val="2518921091"/>
                    </a:ext>
                  </a:extLst>
                </a:gridCol>
              </a:tblGrid>
              <a:tr h="92103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Institute*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Date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Divergence </a:t>
                      </a:r>
                    </a:p>
                    <a:p>
                      <a:pPr algn="ctr"/>
                      <a:r>
                        <a:rPr lang="en-US" sz="1200" dirty="0"/>
                        <a:t>mitigation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Light </a:t>
                      </a:r>
                    </a:p>
                    <a:p>
                      <a:pPr algn="ctr"/>
                      <a:r>
                        <a:rPr lang="en-US" sz="1200" dirty="0"/>
                        <a:t>sensor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Refraction mitigation **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Expected accuracy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Current </a:t>
                      </a:r>
                    </a:p>
                    <a:p>
                      <a:pPr algn="ctr"/>
                      <a:r>
                        <a:rPr lang="en-US" sz="1200" dirty="0"/>
                        <a:t>state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67698561"/>
                  </a:ext>
                </a:extLst>
              </a:tr>
              <a:tr h="93596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SLAC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1960 – now</a:t>
                      </a:r>
                    </a:p>
                    <a:p>
                      <a:pPr algn="ctr"/>
                      <a:r>
                        <a:rPr lang="en-US" sz="1200" dirty="0" err="1"/>
                        <a:t>partialy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Fresnel plates</a:t>
                      </a:r>
                    </a:p>
                    <a:p>
                      <a:pPr algn="ctr"/>
                      <a:r>
                        <a:rPr lang="en-US" sz="1200" dirty="0"/>
                        <a:t>Poisson</a:t>
                      </a:r>
                    </a:p>
                    <a:p>
                      <a:pPr algn="ctr"/>
                      <a:r>
                        <a:rPr lang="en-US" sz="1200" dirty="0"/>
                        <a:t>pattern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Manual readout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Vacuum </a:t>
                      </a:r>
                    </a:p>
                    <a:p>
                      <a:pPr algn="ctr"/>
                      <a:r>
                        <a:rPr lang="en-US" sz="1200" dirty="0"/>
                        <a:t>1.333 Pa</a:t>
                      </a:r>
                    </a:p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250 microns</a:t>
                      </a:r>
                    </a:p>
                    <a:p>
                      <a:pPr algn="ctr"/>
                      <a:r>
                        <a:rPr lang="en-US" sz="1200" dirty="0"/>
                        <a:t>3,2 km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2/3 of length disassembled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Test with classical methods</a:t>
                      </a:r>
                    </a:p>
                    <a:p>
                      <a:pPr algn="ctr"/>
                      <a:r>
                        <a:rPr lang="en-US" sz="800" dirty="0"/>
                        <a:t>Accuracy  5mm-3.2km</a:t>
                      </a:r>
                    </a:p>
                    <a:p>
                      <a:pPr algn="ctr"/>
                      <a:r>
                        <a:rPr lang="en-US" sz="800" dirty="0"/>
                        <a:t>0.23mm-1.5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1794260"/>
                  </a:ext>
                </a:extLst>
              </a:tr>
              <a:tr h="1131554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KEK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1990 - 2010 </a:t>
                      </a:r>
                    </a:p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Fresnel plates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Airy pattern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/>
                    </a:p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Quadrant Photodiode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Vacuum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1  Pa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100 microns</a:t>
                      </a:r>
                    </a:p>
                    <a:p>
                      <a:pPr algn="ctr"/>
                      <a:r>
                        <a:rPr lang="en-US" sz="1200" dirty="0"/>
                        <a:t>500 m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Non-operational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Lack of </a:t>
                      </a:r>
                      <a:r>
                        <a:rPr lang="en-US" sz="800"/>
                        <a:t>testing method relative </a:t>
                      </a:r>
                      <a:r>
                        <a:rPr lang="en-US" sz="800" dirty="0"/>
                        <a:t>0.1  on 268 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20931852"/>
                  </a:ext>
                </a:extLst>
              </a:tr>
              <a:tr h="126313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DESY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2000 - now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Poisson pattern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CCD camera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Vacuum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10  Pa</a:t>
                      </a:r>
                    </a:p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200 microns</a:t>
                      </a:r>
                    </a:p>
                    <a:p>
                      <a:pPr algn="ctr"/>
                      <a:r>
                        <a:rPr lang="en-US" sz="1200" dirty="0"/>
                        <a:t>600 m</a:t>
                      </a:r>
                    </a:p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Operational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Relative 25 and 50 microns just by moving.</a:t>
                      </a:r>
                    </a:p>
                    <a:p>
                      <a:pPr algn="ctr"/>
                      <a:r>
                        <a:rPr lang="en-US" sz="800" dirty="0"/>
                        <a:t>Accuracy 0.18mm – 500 m there are 3 systems with </a:t>
                      </a:r>
                      <a:r>
                        <a:rPr lang="en-US" sz="800" dirty="0" err="1"/>
                        <a:t>differn</a:t>
                      </a:r>
                      <a:r>
                        <a:rPr lang="en-US" sz="800" dirty="0"/>
                        <a:t> </a:t>
                      </a:r>
                      <a:r>
                        <a:rPr lang="en-US" sz="800" dirty="0" err="1"/>
                        <a:t>lenght</a:t>
                      </a:r>
                      <a:endParaRPr lang="en-US" sz="800" dirty="0"/>
                    </a:p>
                    <a:p>
                      <a:pPr algn="ctr"/>
                      <a:endParaRPr lang="en-US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82682536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A70FB1BA-022F-1DA1-9646-168EF799113A}"/>
              </a:ext>
            </a:extLst>
          </p:cNvPr>
          <p:cNvSpPr txBox="1"/>
          <p:nvPr/>
        </p:nvSpPr>
        <p:spPr>
          <a:xfrm>
            <a:off x="336722" y="5934428"/>
            <a:ext cx="609765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cs typeface="Times New Roman" panose="02020603050405020304" pitchFamily="18" charset="0"/>
              </a:rPr>
              <a:t>** Standard atmosphere (</a:t>
            </a:r>
            <a:r>
              <a:rPr lang="en-GB" sz="1600" dirty="0" err="1">
                <a:cs typeface="Times New Roman" panose="02020603050405020304" pitchFamily="18" charset="0"/>
              </a:rPr>
              <a:t>atm</a:t>
            </a:r>
            <a:r>
              <a:rPr lang="en-GB" sz="1600" dirty="0">
                <a:cs typeface="Times New Roman" panose="02020603050405020304" pitchFamily="18" charset="0"/>
              </a:rPr>
              <a:t>) is defined as 101 325 Pa</a:t>
            </a:r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252F1681-15DB-1016-5179-A2BBC0076A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GB" dirty="0"/>
              <a:t>Witold Niewiem | An Overview of Progress with the Study of a Structured Laser Beam (SLB) for Alignment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88201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Witold Niewiem | An Overview of Progress with the Study of a Structured Laser Beam (SLB) for Alignment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36</a:t>
            </a:fld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BC36F34-0D60-0208-4122-F7C5F8083168}"/>
              </a:ext>
            </a:extLst>
          </p:cNvPr>
          <p:cNvSpPr/>
          <p:nvPr/>
        </p:nvSpPr>
        <p:spPr>
          <a:xfrm>
            <a:off x="753092" y="3635063"/>
            <a:ext cx="1171718" cy="418044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itle 2">
            <a:extLst>
              <a:ext uri="{FF2B5EF4-FFF2-40B4-BE49-F238E27FC236}">
                <a16:creationId xmlns:a16="http://schemas.microsoft.com/office/drawing/2014/main" id="{23E85093-E823-A111-0CF5-FED244BC7A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sz="3600" b="1" dirty="0"/>
              <a:t>Shutter system principle</a:t>
            </a:r>
            <a:br>
              <a:rPr lang="en-US" sz="3600" b="1" dirty="0"/>
            </a:br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4DB017D-449E-144C-B438-2158EFF8B440}"/>
              </a:ext>
            </a:extLst>
          </p:cNvPr>
          <p:cNvSpPr txBox="1"/>
          <p:nvPr/>
        </p:nvSpPr>
        <p:spPr>
          <a:xfrm>
            <a:off x="9181512" y="5944666"/>
            <a:ext cx="203526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Setup side view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76AEFDD-8DEE-4A61-4EAE-DC0FBC23F0AF}"/>
              </a:ext>
            </a:extLst>
          </p:cNvPr>
          <p:cNvSpPr/>
          <p:nvPr/>
        </p:nvSpPr>
        <p:spPr>
          <a:xfrm>
            <a:off x="5024588" y="5444123"/>
            <a:ext cx="572991" cy="70864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753BBEA-FADD-AD32-A76D-15198D601502}"/>
              </a:ext>
            </a:extLst>
          </p:cNvPr>
          <p:cNvSpPr/>
          <p:nvPr/>
        </p:nvSpPr>
        <p:spPr>
          <a:xfrm>
            <a:off x="7489083" y="5459217"/>
            <a:ext cx="572991" cy="7086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3" name="Chord 22">
            <a:extLst>
              <a:ext uri="{FF2B5EF4-FFF2-40B4-BE49-F238E27FC236}">
                <a16:creationId xmlns:a16="http://schemas.microsoft.com/office/drawing/2014/main" id="{07B00EA3-6675-AAF1-BBDA-E06140C1DE15}"/>
              </a:ext>
            </a:extLst>
          </p:cNvPr>
          <p:cNvSpPr/>
          <p:nvPr/>
        </p:nvSpPr>
        <p:spPr>
          <a:xfrm rot="12164844">
            <a:off x="7596080" y="5134739"/>
            <a:ext cx="285785" cy="277355"/>
          </a:xfrm>
          <a:prstGeom prst="chord">
            <a:avLst/>
          </a:prstGeom>
          <a:solidFill>
            <a:srgbClr val="FFD9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C3519631-B4C8-DDE4-150A-7EF4B66A1326}"/>
              </a:ext>
            </a:extLst>
          </p:cNvPr>
          <p:cNvSpPr/>
          <p:nvPr/>
        </p:nvSpPr>
        <p:spPr>
          <a:xfrm>
            <a:off x="5667415" y="5124098"/>
            <a:ext cx="1796298" cy="2840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499324B-2386-E4DB-6ACF-A043A1AAF45A}"/>
              </a:ext>
            </a:extLst>
          </p:cNvPr>
          <p:cNvSpPr/>
          <p:nvPr/>
        </p:nvSpPr>
        <p:spPr>
          <a:xfrm>
            <a:off x="8137647" y="5090273"/>
            <a:ext cx="1945083" cy="2840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1DA7F286-3786-8E38-6426-E43A8E760EE0}"/>
              </a:ext>
            </a:extLst>
          </p:cNvPr>
          <p:cNvSpPr/>
          <p:nvPr/>
        </p:nvSpPr>
        <p:spPr>
          <a:xfrm>
            <a:off x="7463713" y="5074119"/>
            <a:ext cx="663026" cy="371414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C050AF38-0CF6-E62D-EB29-ABAD60F31DC2}"/>
              </a:ext>
            </a:extLst>
          </p:cNvPr>
          <p:cNvSpPr/>
          <p:nvPr/>
        </p:nvSpPr>
        <p:spPr>
          <a:xfrm>
            <a:off x="7607683" y="4389715"/>
            <a:ext cx="327662" cy="693554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Content Placeholder 8">
            <a:extLst>
              <a:ext uri="{FF2B5EF4-FFF2-40B4-BE49-F238E27FC236}">
                <a16:creationId xmlns:a16="http://schemas.microsoft.com/office/drawing/2014/main" id="{01A35DCE-4A98-375C-571D-0F08685F19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79412" y="1097675"/>
            <a:ext cx="3286939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Feedthrough 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Manipulator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Adapter flanges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Extension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Camera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Groove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Kinematic mount</a:t>
            </a:r>
          </a:p>
        </p:txBody>
      </p:sp>
      <p:sp>
        <p:nvSpPr>
          <p:cNvPr id="29" name="Chord 28">
            <a:extLst>
              <a:ext uri="{FF2B5EF4-FFF2-40B4-BE49-F238E27FC236}">
                <a16:creationId xmlns:a16="http://schemas.microsoft.com/office/drawing/2014/main" id="{3944F200-B362-23A0-1C7F-D52F1CB723D3}"/>
              </a:ext>
            </a:extLst>
          </p:cNvPr>
          <p:cNvSpPr/>
          <p:nvPr/>
        </p:nvSpPr>
        <p:spPr>
          <a:xfrm rot="12164844">
            <a:off x="7618500" y="5127733"/>
            <a:ext cx="285785" cy="277355"/>
          </a:xfrm>
          <a:prstGeom prst="chord">
            <a:avLst/>
          </a:prstGeom>
          <a:solidFill>
            <a:srgbClr val="FFD9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D0A84B74-AC60-F18B-EF4C-A06B432BA481}"/>
              </a:ext>
            </a:extLst>
          </p:cNvPr>
          <p:cNvSpPr/>
          <p:nvPr/>
        </p:nvSpPr>
        <p:spPr>
          <a:xfrm>
            <a:off x="189257" y="3927903"/>
            <a:ext cx="2299388" cy="2299388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695309E5-C953-FCD5-3DA3-07E88C415247}"/>
              </a:ext>
            </a:extLst>
          </p:cNvPr>
          <p:cNvSpPr/>
          <p:nvPr/>
        </p:nvSpPr>
        <p:spPr>
          <a:xfrm>
            <a:off x="753092" y="2681207"/>
            <a:ext cx="1171718" cy="880630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BAD4B0A0-CBDA-EDC2-D28D-7DE6F6ED60FD}"/>
              </a:ext>
            </a:extLst>
          </p:cNvPr>
          <p:cNvSpPr/>
          <p:nvPr/>
        </p:nvSpPr>
        <p:spPr>
          <a:xfrm>
            <a:off x="1056107" y="1084143"/>
            <a:ext cx="565688" cy="1411754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9687D28C-D5C2-D6D4-9B61-E0BCDBBED805}"/>
              </a:ext>
            </a:extLst>
          </p:cNvPr>
          <p:cNvSpPr/>
          <p:nvPr/>
        </p:nvSpPr>
        <p:spPr>
          <a:xfrm>
            <a:off x="753092" y="2544856"/>
            <a:ext cx="1171718" cy="74600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8C827D96-693F-446A-44B3-940E4487EF23}"/>
              </a:ext>
            </a:extLst>
          </p:cNvPr>
          <p:cNvSpPr/>
          <p:nvPr/>
        </p:nvSpPr>
        <p:spPr>
          <a:xfrm>
            <a:off x="1055174" y="961170"/>
            <a:ext cx="565688" cy="92439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5695273C-9BF1-42E0-8E12-559B1E5C7427}"/>
              </a:ext>
            </a:extLst>
          </p:cNvPr>
          <p:cNvCxnSpPr>
            <a:cxnSpLocks/>
            <a:stCxn id="34" idx="0"/>
          </p:cNvCxnSpPr>
          <p:nvPr/>
        </p:nvCxnSpPr>
        <p:spPr>
          <a:xfrm>
            <a:off x="1338018" y="961170"/>
            <a:ext cx="0" cy="3277375"/>
          </a:xfrm>
          <a:prstGeom prst="line">
            <a:avLst/>
          </a:prstGeom>
          <a:ln w="28575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>
            <a:extLst>
              <a:ext uri="{FF2B5EF4-FFF2-40B4-BE49-F238E27FC236}">
                <a16:creationId xmlns:a16="http://schemas.microsoft.com/office/drawing/2014/main" id="{EB5CF6A9-376E-879B-ACA8-43388FF802EA}"/>
              </a:ext>
            </a:extLst>
          </p:cNvPr>
          <p:cNvSpPr/>
          <p:nvPr/>
        </p:nvSpPr>
        <p:spPr>
          <a:xfrm>
            <a:off x="994057" y="5972334"/>
            <a:ext cx="709914" cy="215553"/>
          </a:xfrm>
          <a:prstGeom prst="rect">
            <a:avLst/>
          </a:prstGeom>
          <a:solidFill>
            <a:schemeClr val="bg2"/>
          </a:solidFill>
          <a:ln w="28575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D38E3938-C103-6895-2852-A863C456A05A}"/>
              </a:ext>
            </a:extLst>
          </p:cNvPr>
          <p:cNvSpPr/>
          <p:nvPr/>
        </p:nvSpPr>
        <p:spPr>
          <a:xfrm>
            <a:off x="1056107" y="5804900"/>
            <a:ext cx="173555" cy="173555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C60BB597-452C-7C17-D595-D809F75E9D19}"/>
              </a:ext>
            </a:extLst>
          </p:cNvPr>
          <p:cNvSpPr/>
          <p:nvPr/>
        </p:nvSpPr>
        <p:spPr>
          <a:xfrm>
            <a:off x="1430390" y="5809428"/>
            <a:ext cx="173555" cy="173555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C0A467CA-E7CA-30AA-E048-A8B9AF303CEC}"/>
              </a:ext>
            </a:extLst>
          </p:cNvPr>
          <p:cNvSpPr/>
          <p:nvPr/>
        </p:nvSpPr>
        <p:spPr>
          <a:xfrm>
            <a:off x="1190427" y="4927432"/>
            <a:ext cx="295185" cy="677091"/>
          </a:xfrm>
          <a:prstGeom prst="rect">
            <a:avLst/>
          </a:prstGeom>
          <a:solidFill>
            <a:schemeClr val="bg2"/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6E0F0A14-03F4-0E3A-E4B6-44289C5573C9}"/>
              </a:ext>
            </a:extLst>
          </p:cNvPr>
          <p:cNvSpPr/>
          <p:nvPr/>
        </p:nvSpPr>
        <p:spPr>
          <a:xfrm>
            <a:off x="1190426" y="4537163"/>
            <a:ext cx="295185" cy="333121"/>
          </a:xfrm>
          <a:prstGeom prst="rect">
            <a:avLst/>
          </a:prstGeom>
          <a:solidFill>
            <a:schemeClr val="bg2"/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352F39EC-3E4E-0E1E-8285-F9C99CFF1340}"/>
              </a:ext>
            </a:extLst>
          </p:cNvPr>
          <p:cNvSpPr/>
          <p:nvPr/>
        </p:nvSpPr>
        <p:spPr>
          <a:xfrm>
            <a:off x="846386" y="4248759"/>
            <a:ext cx="995197" cy="1516737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663C9B09-7C0C-A290-9085-B8B788701987}"/>
              </a:ext>
            </a:extLst>
          </p:cNvPr>
          <p:cNvSpPr/>
          <p:nvPr/>
        </p:nvSpPr>
        <p:spPr>
          <a:xfrm>
            <a:off x="978065" y="5635056"/>
            <a:ext cx="709914" cy="215554"/>
          </a:xfrm>
          <a:prstGeom prst="rect">
            <a:avLst/>
          </a:prstGeom>
          <a:solidFill>
            <a:schemeClr val="bg2"/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81F346A2-8D92-A991-69A4-075D6A14457D}"/>
              </a:ext>
            </a:extLst>
          </p:cNvPr>
          <p:cNvSpPr/>
          <p:nvPr/>
        </p:nvSpPr>
        <p:spPr>
          <a:xfrm>
            <a:off x="1008480" y="961170"/>
            <a:ext cx="295106" cy="3742566"/>
          </a:xfrm>
          <a:custGeom>
            <a:avLst/>
            <a:gdLst>
              <a:gd name="connsiteX0" fmla="*/ 295106 w 295106"/>
              <a:gd name="connsiteY0" fmla="*/ 0 h 3169404"/>
              <a:gd name="connsiteX1" fmla="*/ 248612 w 295106"/>
              <a:gd name="connsiteY1" fmla="*/ 906651 h 3169404"/>
              <a:gd name="connsiteX2" fmla="*/ 225364 w 295106"/>
              <a:gd name="connsiteY2" fmla="*/ 2239505 h 3169404"/>
              <a:gd name="connsiteX3" fmla="*/ 639 w 295106"/>
              <a:gd name="connsiteY3" fmla="*/ 2944678 h 3169404"/>
              <a:gd name="connsiteX4" fmla="*/ 163371 w 295106"/>
              <a:gd name="connsiteY4" fmla="*/ 3169404 h 3169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106" h="3169404">
                <a:moveTo>
                  <a:pt x="295106" y="0"/>
                </a:moveTo>
                <a:cubicBezTo>
                  <a:pt x="277671" y="266700"/>
                  <a:pt x="260236" y="533400"/>
                  <a:pt x="248612" y="906651"/>
                </a:cubicBezTo>
                <a:cubicBezTo>
                  <a:pt x="236988" y="1279902"/>
                  <a:pt x="266693" y="1899834"/>
                  <a:pt x="225364" y="2239505"/>
                </a:cubicBezTo>
                <a:cubicBezTo>
                  <a:pt x="184035" y="2579176"/>
                  <a:pt x="10971" y="2789695"/>
                  <a:pt x="639" y="2944678"/>
                </a:cubicBezTo>
                <a:cubicBezTo>
                  <a:pt x="-9693" y="3099661"/>
                  <a:pt x="107835" y="3109994"/>
                  <a:pt x="163371" y="3169404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Arrow: Down 43">
            <a:extLst>
              <a:ext uri="{FF2B5EF4-FFF2-40B4-BE49-F238E27FC236}">
                <a16:creationId xmlns:a16="http://schemas.microsoft.com/office/drawing/2014/main" id="{2C38D9D6-CA32-A5B7-6232-F75FDA67C0D3}"/>
              </a:ext>
            </a:extLst>
          </p:cNvPr>
          <p:cNvSpPr/>
          <p:nvPr/>
        </p:nvSpPr>
        <p:spPr>
          <a:xfrm>
            <a:off x="1757585" y="1773271"/>
            <a:ext cx="190593" cy="398298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4D027EEB-525D-09A9-DA65-6393640BAF00}"/>
              </a:ext>
            </a:extLst>
          </p:cNvPr>
          <p:cNvCxnSpPr>
            <a:cxnSpLocks/>
          </p:cNvCxnSpPr>
          <p:nvPr/>
        </p:nvCxnSpPr>
        <p:spPr>
          <a:xfrm flipH="1">
            <a:off x="2122809" y="1655064"/>
            <a:ext cx="1393555" cy="771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DDEA4354-5D40-6E0B-1F70-2DEBBEC23154}"/>
              </a:ext>
            </a:extLst>
          </p:cNvPr>
          <p:cNvCxnSpPr>
            <a:cxnSpLocks/>
          </p:cNvCxnSpPr>
          <p:nvPr/>
        </p:nvCxnSpPr>
        <p:spPr>
          <a:xfrm flipH="1" flipV="1">
            <a:off x="1740098" y="1047280"/>
            <a:ext cx="1714981" cy="1274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Arrow: Down 46">
            <a:extLst>
              <a:ext uri="{FF2B5EF4-FFF2-40B4-BE49-F238E27FC236}">
                <a16:creationId xmlns:a16="http://schemas.microsoft.com/office/drawing/2014/main" id="{C1AE8914-6B62-9D3D-D09B-1ACD0A32FD1D}"/>
              </a:ext>
            </a:extLst>
          </p:cNvPr>
          <p:cNvSpPr/>
          <p:nvPr/>
        </p:nvSpPr>
        <p:spPr>
          <a:xfrm rot="10800000">
            <a:off x="1757585" y="1366446"/>
            <a:ext cx="190593" cy="398298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FCC87031-8553-3E10-602F-56475FE3305F}"/>
              </a:ext>
            </a:extLst>
          </p:cNvPr>
          <p:cNvCxnSpPr>
            <a:cxnSpLocks/>
          </p:cNvCxnSpPr>
          <p:nvPr/>
        </p:nvCxnSpPr>
        <p:spPr>
          <a:xfrm flipH="1">
            <a:off x="2017856" y="2083519"/>
            <a:ext cx="1445603" cy="4783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9213DCA5-26E5-E41E-7B30-7437DEE54CA0}"/>
              </a:ext>
            </a:extLst>
          </p:cNvPr>
          <p:cNvCxnSpPr>
            <a:cxnSpLocks/>
          </p:cNvCxnSpPr>
          <p:nvPr/>
        </p:nvCxnSpPr>
        <p:spPr>
          <a:xfrm flipH="1">
            <a:off x="2017856" y="2495897"/>
            <a:ext cx="1445603" cy="8900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8241DD1C-281A-C79F-7015-2F905A1D26BD}"/>
              </a:ext>
            </a:extLst>
          </p:cNvPr>
          <p:cNvCxnSpPr>
            <a:cxnSpLocks/>
          </p:cNvCxnSpPr>
          <p:nvPr/>
        </p:nvCxnSpPr>
        <p:spPr>
          <a:xfrm flipH="1">
            <a:off x="1522273" y="2927951"/>
            <a:ext cx="1969487" cy="17186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9707AF7B-3ACB-3458-7FAA-0EE9C280A337}"/>
              </a:ext>
            </a:extLst>
          </p:cNvPr>
          <p:cNvCxnSpPr>
            <a:cxnSpLocks/>
            <a:endCxn id="42" idx="3"/>
          </p:cNvCxnSpPr>
          <p:nvPr/>
        </p:nvCxnSpPr>
        <p:spPr>
          <a:xfrm flipH="1">
            <a:off x="1687979" y="3358301"/>
            <a:ext cx="1777422" cy="23845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30C77742-4A42-9909-8B33-CEE260CC2A84}"/>
              </a:ext>
            </a:extLst>
          </p:cNvPr>
          <p:cNvCxnSpPr>
            <a:cxnSpLocks/>
          </p:cNvCxnSpPr>
          <p:nvPr/>
        </p:nvCxnSpPr>
        <p:spPr>
          <a:xfrm flipH="1">
            <a:off x="1674817" y="3870332"/>
            <a:ext cx="1732158" cy="20376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4" name="Picture 53">
            <a:extLst>
              <a:ext uri="{FF2B5EF4-FFF2-40B4-BE49-F238E27FC236}">
                <a16:creationId xmlns:a16="http://schemas.microsoft.com/office/drawing/2014/main" id="{C0DE5216-A58E-FDCD-F4E8-BDE622039A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8151" y="202127"/>
            <a:ext cx="1998720" cy="3938884"/>
          </a:xfrm>
          <a:prstGeom prst="rect">
            <a:avLst/>
          </a:prstGeom>
        </p:spPr>
      </p:pic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0F3FDE60-EB48-9C7A-C367-95F03248BD29}"/>
              </a:ext>
            </a:extLst>
          </p:cNvPr>
          <p:cNvCxnSpPr>
            <a:cxnSpLocks/>
          </p:cNvCxnSpPr>
          <p:nvPr/>
        </p:nvCxnSpPr>
        <p:spPr>
          <a:xfrm flipH="1" flipV="1">
            <a:off x="8137647" y="4053107"/>
            <a:ext cx="1247538" cy="45306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4974CB8F-1EC8-6FFF-57FA-26F76E52D26D}"/>
              </a:ext>
            </a:extLst>
          </p:cNvPr>
          <p:cNvSpPr txBox="1"/>
          <p:nvPr/>
        </p:nvSpPr>
        <p:spPr>
          <a:xfrm>
            <a:off x="9385185" y="4468874"/>
            <a:ext cx="199872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i="1" dirty="0">
                <a:solidFill>
                  <a:schemeClr val="tx2"/>
                </a:solidFill>
              </a:rPr>
              <a:t>M</a:t>
            </a:r>
            <a:r>
              <a:rPr lang="pl-PL" i="1" dirty="0">
                <a:solidFill>
                  <a:schemeClr val="tx2"/>
                </a:solidFill>
              </a:rPr>
              <a:t>etrological plate</a:t>
            </a:r>
            <a:endParaRPr lang="en-US" i="1" dirty="0">
              <a:solidFill>
                <a:schemeClr val="tx2"/>
              </a:solidFill>
            </a:endParaRPr>
          </a:p>
        </p:txBody>
      </p: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37BBEE5A-9568-545F-DF10-0FD624411DA5}"/>
              </a:ext>
            </a:extLst>
          </p:cNvPr>
          <p:cNvCxnSpPr>
            <a:cxnSpLocks/>
          </p:cNvCxnSpPr>
          <p:nvPr/>
        </p:nvCxnSpPr>
        <p:spPr>
          <a:xfrm flipV="1">
            <a:off x="4278830" y="582078"/>
            <a:ext cx="2991052" cy="52505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F30F409C-B1EC-E083-8EA1-CF012F2540F0}"/>
              </a:ext>
            </a:extLst>
          </p:cNvPr>
          <p:cNvCxnSpPr>
            <a:cxnSpLocks/>
          </p:cNvCxnSpPr>
          <p:nvPr/>
        </p:nvCxnSpPr>
        <p:spPr>
          <a:xfrm flipV="1">
            <a:off x="5443485" y="1146469"/>
            <a:ext cx="1759035" cy="50710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59">
            <a:extLst>
              <a:ext uri="{FF2B5EF4-FFF2-40B4-BE49-F238E27FC236}">
                <a16:creationId xmlns:a16="http://schemas.microsoft.com/office/drawing/2014/main" id="{56C29937-212C-9AE9-5C77-5FF546A71558}"/>
              </a:ext>
            </a:extLst>
          </p:cNvPr>
          <p:cNvSpPr/>
          <p:nvPr/>
        </p:nvSpPr>
        <p:spPr>
          <a:xfrm>
            <a:off x="5007339" y="5463238"/>
            <a:ext cx="572991" cy="7086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7BEBBC46-2806-2E7C-E7EE-A27343EB82FE}"/>
              </a:ext>
            </a:extLst>
          </p:cNvPr>
          <p:cNvSpPr/>
          <p:nvPr/>
        </p:nvSpPr>
        <p:spPr>
          <a:xfrm>
            <a:off x="4981969" y="5078140"/>
            <a:ext cx="663026" cy="371414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34AA1756-C5C6-E3DF-68E4-E43F2362D828}"/>
              </a:ext>
            </a:extLst>
          </p:cNvPr>
          <p:cNvSpPr/>
          <p:nvPr/>
        </p:nvSpPr>
        <p:spPr>
          <a:xfrm>
            <a:off x="5125939" y="4393736"/>
            <a:ext cx="327662" cy="693554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Chord 62">
            <a:extLst>
              <a:ext uri="{FF2B5EF4-FFF2-40B4-BE49-F238E27FC236}">
                <a16:creationId xmlns:a16="http://schemas.microsoft.com/office/drawing/2014/main" id="{A5E0B29C-5B84-6D47-534A-08276DA7E813}"/>
              </a:ext>
            </a:extLst>
          </p:cNvPr>
          <p:cNvSpPr/>
          <p:nvPr/>
        </p:nvSpPr>
        <p:spPr>
          <a:xfrm rot="12164844">
            <a:off x="5159176" y="5125538"/>
            <a:ext cx="285785" cy="277355"/>
          </a:xfrm>
          <a:prstGeom prst="chord">
            <a:avLst/>
          </a:prstGeom>
          <a:solidFill>
            <a:srgbClr val="FFD9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4A921CFF-CDD5-8856-F697-CF90CEF6A291}"/>
              </a:ext>
            </a:extLst>
          </p:cNvPr>
          <p:cNvSpPr/>
          <p:nvPr/>
        </p:nvSpPr>
        <p:spPr>
          <a:xfrm>
            <a:off x="10089817" y="5429931"/>
            <a:ext cx="572991" cy="7086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E6F8936E-5159-940F-13E7-A456888F15E4}"/>
              </a:ext>
            </a:extLst>
          </p:cNvPr>
          <p:cNvSpPr/>
          <p:nvPr/>
        </p:nvSpPr>
        <p:spPr>
          <a:xfrm>
            <a:off x="10064447" y="5044833"/>
            <a:ext cx="663026" cy="371414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Chord 66">
            <a:extLst>
              <a:ext uri="{FF2B5EF4-FFF2-40B4-BE49-F238E27FC236}">
                <a16:creationId xmlns:a16="http://schemas.microsoft.com/office/drawing/2014/main" id="{94EBB78E-9C94-F80C-8253-4C6B06588373}"/>
              </a:ext>
            </a:extLst>
          </p:cNvPr>
          <p:cNvSpPr/>
          <p:nvPr/>
        </p:nvSpPr>
        <p:spPr>
          <a:xfrm rot="12164844">
            <a:off x="10241654" y="5092231"/>
            <a:ext cx="285785" cy="277355"/>
          </a:xfrm>
          <a:prstGeom prst="chord">
            <a:avLst/>
          </a:prstGeom>
          <a:solidFill>
            <a:srgbClr val="FFD9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7D337032-EF07-9719-C2B9-4B1C811D4432}"/>
              </a:ext>
            </a:extLst>
          </p:cNvPr>
          <p:cNvCxnSpPr>
            <a:cxnSpLocks/>
          </p:cNvCxnSpPr>
          <p:nvPr/>
        </p:nvCxnSpPr>
        <p:spPr>
          <a:xfrm>
            <a:off x="5667415" y="6375518"/>
            <a:ext cx="47648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Arrow: Right 70">
            <a:extLst>
              <a:ext uri="{FF2B5EF4-FFF2-40B4-BE49-F238E27FC236}">
                <a16:creationId xmlns:a16="http://schemas.microsoft.com/office/drawing/2014/main" id="{2D2C8D8C-C835-16C5-6DF8-088613FBB35C}"/>
              </a:ext>
            </a:extLst>
          </p:cNvPr>
          <p:cNvSpPr/>
          <p:nvPr/>
        </p:nvSpPr>
        <p:spPr>
          <a:xfrm>
            <a:off x="3970072" y="5165027"/>
            <a:ext cx="839460" cy="284527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9EFE1BC6-3AAA-4656-7D29-DC7247CD43C9}"/>
              </a:ext>
            </a:extLst>
          </p:cNvPr>
          <p:cNvCxnSpPr>
            <a:cxnSpLocks/>
          </p:cNvCxnSpPr>
          <p:nvPr/>
        </p:nvCxnSpPr>
        <p:spPr>
          <a:xfrm flipV="1">
            <a:off x="5203800" y="1814848"/>
            <a:ext cx="1998720" cy="65482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0037E2F3-40B8-58FC-8311-1E899E03C81F}"/>
              </a:ext>
            </a:extLst>
          </p:cNvPr>
          <p:cNvSpPr txBox="1"/>
          <p:nvPr/>
        </p:nvSpPr>
        <p:spPr>
          <a:xfrm>
            <a:off x="3402071" y="5468091"/>
            <a:ext cx="173818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SLB generator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71A3D73-195E-1C9B-9E4E-02B69E92D648}"/>
              </a:ext>
            </a:extLst>
          </p:cNvPr>
          <p:cNvSpPr txBox="1"/>
          <p:nvPr/>
        </p:nvSpPr>
        <p:spPr>
          <a:xfrm>
            <a:off x="5477104" y="4591124"/>
            <a:ext cx="14284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Manipulator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E4B6BB6-58A2-7369-FB72-14539DE237E7}"/>
              </a:ext>
            </a:extLst>
          </p:cNvPr>
          <p:cNvSpPr txBox="1"/>
          <p:nvPr/>
        </p:nvSpPr>
        <p:spPr>
          <a:xfrm>
            <a:off x="8062074" y="4574668"/>
            <a:ext cx="14284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Manipulator</a:t>
            </a:r>
          </a:p>
        </p:txBody>
      </p:sp>
      <p:pic>
        <p:nvPicPr>
          <p:cNvPr id="13" name="Picture 12" descr="A machine on a table&#10;&#10;AI-generated content may be incorrect.">
            <a:extLst>
              <a:ext uri="{FF2B5EF4-FFF2-40B4-BE49-F238E27FC236}">
                <a16:creationId xmlns:a16="http://schemas.microsoft.com/office/drawing/2014/main" id="{17F30C91-E3C5-3C8B-07B2-833D5F7F8F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32848" y="191913"/>
            <a:ext cx="2954163" cy="3938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142147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Witold Niewiem | An Overview of Progress with the Study of a Structured Laser Beam (SLB) for Alignment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37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D73E754-FF3D-2DB2-BE87-D8BCB6ECBC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0713" y="1651883"/>
            <a:ext cx="8360598" cy="4040358"/>
          </a:xfrm>
          <a:prstGeom prst="rect">
            <a:avLst/>
          </a:prstGeom>
        </p:spPr>
      </p:pic>
      <p:sp>
        <p:nvSpPr>
          <p:cNvPr id="2" name="Title 9">
            <a:extLst>
              <a:ext uri="{FF2B5EF4-FFF2-40B4-BE49-F238E27FC236}">
                <a16:creationId xmlns:a16="http://schemas.microsoft.com/office/drawing/2014/main" id="{B8E8D11A-92B3-58AC-20A3-3B6ACE2E41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5" y="373593"/>
            <a:ext cx="11376025" cy="1065742"/>
          </a:xfrm>
        </p:spPr>
        <p:txBody>
          <a:bodyPr/>
          <a:lstStyle/>
          <a:p>
            <a:r>
              <a:rPr lang="en-US" dirty="0"/>
              <a:t>Heat dissipation - simulation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DF5D070-04A7-3BE4-B91E-333E1DF51F8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499" r="1569"/>
          <a:stretch/>
        </p:blipFill>
        <p:spPr>
          <a:xfrm>
            <a:off x="8903151" y="1524000"/>
            <a:ext cx="3216181" cy="3534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086301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3E4E4B-0935-BE30-3ED6-B22CF54B9F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2B5D82-6F15-0BCC-4386-B966CF258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Witold Niewiem | An Overview of Progress with the Study of a Structured Laser Beam (SLB) for Alignment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8937D-8E34-7B6B-4E1B-B2EF0F6F11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38</a:t>
            </a:fld>
            <a:endParaRPr lang="en-US" dirty="0"/>
          </a:p>
        </p:txBody>
      </p:sp>
      <p:sp>
        <p:nvSpPr>
          <p:cNvPr id="2" name="Title 9">
            <a:extLst>
              <a:ext uri="{FF2B5EF4-FFF2-40B4-BE49-F238E27FC236}">
                <a16:creationId xmlns:a16="http://schemas.microsoft.com/office/drawing/2014/main" id="{54A7143E-2235-14B0-5F5C-85B035B304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5" y="373593"/>
            <a:ext cx="11376025" cy="1065742"/>
          </a:xfrm>
        </p:spPr>
        <p:txBody>
          <a:bodyPr/>
          <a:lstStyle/>
          <a:p>
            <a:r>
              <a:rPr lang="en-US" dirty="0"/>
              <a:t>Camera calibration</a:t>
            </a:r>
          </a:p>
        </p:txBody>
      </p:sp>
      <p:pic>
        <p:nvPicPr>
          <p:cNvPr id="4" name="Picture 3" descr="A close-up of a device&#10;&#10;Description automatically generated">
            <a:extLst>
              <a:ext uri="{FF2B5EF4-FFF2-40B4-BE49-F238E27FC236}">
                <a16:creationId xmlns:a16="http://schemas.microsoft.com/office/drawing/2014/main" id="{E53EBF67-8FF6-222D-92A2-CCBDC99ECC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880" y="3829722"/>
            <a:ext cx="4008279" cy="2165313"/>
          </a:xfrm>
          <a:prstGeom prst="rect">
            <a:avLst/>
          </a:prstGeom>
        </p:spPr>
      </p:pic>
      <p:pic>
        <p:nvPicPr>
          <p:cNvPr id="8" name="Picture 7" descr="A diagram of a diagram of a device&#10;&#10;Description automatically generated with medium confidence">
            <a:extLst>
              <a:ext uri="{FF2B5EF4-FFF2-40B4-BE49-F238E27FC236}">
                <a16:creationId xmlns:a16="http://schemas.microsoft.com/office/drawing/2014/main" id="{FE43C685-F2C2-D6A8-28A2-3DA35428AAB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7214" y="4059822"/>
            <a:ext cx="6787386" cy="1887799"/>
          </a:xfrm>
          <a:prstGeom prst="rect">
            <a:avLst/>
          </a:prstGeom>
        </p:spPr>
      </p:pic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9F18E65D-DD27-E478-0987-0C93F0AFED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8480499"/>
              </p:ext>
            </p:extLst>
          </p:nvPr>
        </p:nvGraphicFramePr>
        <p:xfrm>
          <a:off x="326715" y="1869292"/>
          <a:ext cx="4035444" cy="166130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08861">
                  <a:extLst>
                    <a:ext uri="{9D8B030D-6E8A-4147-A177-3AD203B41FA5}">
                      <a16:colId xmlns:a16="http://schemas.microsoft.com/office/drawing/2014/main" val="1688467835"/>
                    </a:ext>
                  </a:extLst>
                </a:gridCol>
                <a:gridCol w="1008861">
                  <a:extLst>
                    <a:ext uri="{9D8B030D-6E8A-4147-A177-3AD203B41FA5}">
                      <a16:colId xmlns:a16="http://schemas.microsoft.com/office/drawing/2014/main" val="737395378"/>
                    </a:ext>
                  </a:extLst>
                </a:gridCol>
                <a:gridCol w="1008861">
                  <a:extLst>
                    <a:ext uri="{9D8B030D-6E8A-4147-A177-3AD203B41FA5}">
                      <a16:colId xmlns:a16="http://schemas.microsoft.com/office/drawing/2014/main" val="2444302592"/>
                    </a:ext>
                  </a:extLst>
                </a:gridCol>
                <a:gridCol w="1008861">
                  <a:extLst>
                    <a:ext uri="{9D8B030D-6E8A-4147-A177-3AD203B41FA5}">
                      <a16:colId xmlns:a16="http://schemas.microsoft.com/office/drawing/2014/main" val="2198859364"/>
                    </a:ext>
                  </a:extLst>
                </a:gridCol>
              </a:tblGrid>
              <a:tr h="548147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kern="1200" dirty="0">
                          <a:solidFill>
                            <a:schemeClr val="tx2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Corner point name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kern="1200" dirty="0">
                          <a:solidFill>
                            <a:schemeClr val="tx2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X difference (</a:t>
                      </a:r>
                      <a:r>
                        <a:rPr lang="el-GR" sz="1200" kern="1200" dirty="0">
                          <a:solidFill>
                            <a:schemeClr val="tx2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μ</a:t>
                      </a:r>
                      <a:r>
                        <a:rPr lang="en-US" sz="1200" kern="1200" dirty="0">
                          <a:solidFill>
                            <a:schemeClr val="tx2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m)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kern="1200" dirty="0">
                          <a:solidFill>
                            <a:schemeClr val="tx2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Y difference (</a:t>
                      </a:r>
                      <a:r>
                        <a:rPr lang="el-GR" sz="1200" kern="1200" dirty="0">
                          <a:solidFill>
                            <a:schemeClr val="tx2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μ</a:t>
                      </a:r>
                      <a:r>
                        <a:rPr lang="en-US" sz="1200" kern="1200" dirty="0">
                          <a:solidFill>
                            <a:schemeClr val="tx2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m)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kern="1200" dirty="0">
                          <a:solidFill>
                            <a:schemeClr val="tx2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Z difference (</a:t>
                      </a:r>
                      <a:r>
                        <a:rPr lang="el-GR" sz="1200" kern="1200" dirty="0">
                          <a:solidFill>
                            <a:schemeClr val="tx2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μ</a:t>
                      </a:r>
                      <a:r>
                        <a:rPr lang="en-US" sz="1200" kern="1200" dirty="0">
                          <a:solidFill>
                            <a:schemeClr val="tx2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m)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4438393"/>
                  </a:ext>
                </a:extLst>
              </a:tr>
              <a:tr h="27829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kern="1200" dirty="0">
                          <a:solidFill>
                            <a:schemeClr val="tx2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TL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kern="1200" dirty="0">
                          <a:solidFill>
                            <a:schemeClr val="tx2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6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kern="1200" dirty="0">
                          <a:solidFill>
                            <a:schemeClr val="tx2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kern="1200" dirty="0">
                          <a:solidFill>
                            <a:schemeClr val="tx2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-4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0821311"/>
                  </a:ext>
                </a:extLst>
              </a:tr>
              <a:tr h="27829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kern="1200" dirty="0">
                          <a:solidFill>
                            <a:schemeClr val="tx2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TR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kern="1200" dirty="0">
                          <a:solidFill>
                            <a:schemeClr val="tx2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14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kern="1200" dirty="0">
                          <a:solidFill>
                            <a:schemeClr val="tx2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kern="1200" dirty="0">
                          <a:solidFill>
                            <a:schemeClr val="tx2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5074420"/>
                  </a:ext>
                </a:extLst>
              </a:tr>
              <a:tr h="27829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kern="1200" dirty="0">
                          <a:solidFill>
                            <a:schemeClr val="tx2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BL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kern="1200" dirty="0">
                          <a:solidFill>
                            <a:schemeClr val="tx2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8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kern="1200" dirty="0">
                          <a:solidFill>
                            <a:schemeClr val="tx2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kern="1200" dirty="0">
                          <a:solidFill>
                            <a:schemeClr val="tx2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-4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7856239"/>
                  </a:ext>
                </a:extLst>
              </a:tr>
              <a:tr h="27829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kern="1200">
                          <a:solidFill>
                            <a:schemeClr val="tx2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BR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kern="1200" dirty="0">
                          <a:solidFill>
                            <a:schemeClr val="tx2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kern="1200" dirty="0">
                          <a:solidFill>
                            <a:schemeClr val="tx2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kern="1200" dirty="0">
                          <a:solidFill>
                            <a:schemeClr val="tx2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0114133"/>
                  </a:ext>
                </a:extLst>
              </a:tr>
            </a:tbl>
          </a:graphicData>
        </a:graphic>
      </p:graphicFrame>
      <p:sp>
        <p:nvSpPr>
          <p:cNvPr id="10" name="TextovéPole 1">
            <a:extLst>
              <a:ext uri="{FF2B5EF4-FFF2-40B4-BE49-F238E27FC236}">
                <a16:creationId xmlns:a16="http://schemas.microsoft.com/office/drawing/2014/main" id="{33AFB915-E089-71D1-E222-CCA672A8F551}"/>
              </a:ext>
            </a:extLst>
          </p:cNvPr>
          <p:cNvSpPr txBox="1"/>
          <p:nvPr/>
        </p:nvSpPr>
        <p:spPr>
          <a:xfrm>
            <a:off x="427782" y="1293170"/>
            <a:ext cx="4009752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Differences in-house method and CMM</a:t>
            </a:r>
          </a:p>
          <a:p>
            <a:pPr algn="l"/>
            <a:endParaRPr lang="cs-CZ" dirty="0">
              <a:solidFill>
                <a:schemeClr val="tx2"/>
              </a:solidFill>
            </a:endParaRPr>
          </a:p>
        </p:txBody>
      </p:sp>
      <p:pic>
        <p:nvPicPr>
          <p:cNvPr id="11" name="Picture 10" descr="A metal pieces on a table&#10;&#10;Description automatically generated">
            <a:extLst>
              <a:ext uri="{FF2B5EF4-FFF2-40B4-BE49-F238E27FC236}">
                <a16:creationId xmlns:a16="http://schemas.microsoft.com/office/drawing/2014/main" id="{C0685479-2AF5-83A0-AB54-5C45DE286E5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25410" b="33785"/>
          <a:stretch/>
        </p:blipFill>
        <p:spPr>
          <a:xfrm>
            <a:off x="4769245" y="1876175"/>
            <a:ext cx="6635355" cy="1522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262226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6504B1-857F-4BBC-9A9B-7DE1F9CE68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600C967-6D07-FE84-DA48-F8D19BBAB9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Free air propagation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085E92-783F-5FDE-8129-090A3E9CF0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82EB95-362B-EBA5-87CE-FB7D91B609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GB" dirty="0"/>
              <a:t>Witold Niewiem | An Overview of Progress with the Study of a Structured Laser Beam (SLB) for Alignment</a:t>
            </a:r>
            <a:endParaRPr lang="en-US" dirty="0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E2330958-460B-A396-DEF6-DD4A41A941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58759" y="1999100"/>
            <a:ext cx="5543730" cy="3949520"/>
          </a:xfrm>
          <a:prstGeom prst="rect">
            <a:avLst/>
          </a:prstGeom>
        </p:spPr>
      </p:pic>
      <p:pic>
        <p:nvPicPr>
          <p:cNvPr id="11" name="Picture 10" descr="A graph of a number of blue and yellow squares&#10;&#10;Description automatically generated with medium confidence">
            <a:extLst>
              <a:ext uri="{FF2B5EF4-FFF2-40B4-BE49-F238E27FC236}">
                <a16:creationId xmlns:a16="http://schemas.microsoft.com/office/drawing/2014/main" id="{B3C3B5D0-7493-F910-0EF8-CB759FCCF90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6938" y="2533650"/>
            <a:ext cx="5641197" cy="3102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86026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b="1" dirty="0"/>
              <a:t>Reference line for alignment</a:t>
            </a:r>
            <a:endParaRPr lang="en-US" sz="36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Witold Niewiem | An Overview of Progress with the Study of a Structured Laser Beam (SLB) for Alignment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36D1274-4110-D72B-A8BF-7B660EDCA572}"/>
              </a:ext>
            </a:extLst>
          </p:cNvPr>
          <p:cNvSpPr/>
          <p:nvPr/>
        </p:nvSpPr>
        <p:spPr>
          <a:xfrm>
            <a:off x="1847528" y="1196752"/>
            <a:ext cx="2016224" cy="43204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Component I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BABFC3F-4D55-FE38-3F29-D177519E1051}"/>
              </a:ext>
            </a:extLst>
          </p:cNvPr>
          <p:cNvSpPr/>
          <p:nvPr/>
        </p:nvSpPr>
        <p:spPr>
          <a:xfrm>
            <a:off x="4296965" y="1196752"/>
            <a:ext cx="2016224" cy="43204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Component II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6FA350F-0B7E-8781-9BC3-4871185402E0}"/>
              </a:ext>
            </a:extLst>
          </p:cNvPr>
          <p:cNvSpPr/>
          <p:nvPr/>
        </p:nvSpPr>
        <p:spPr>
          <a:xfrm>
            <a:off x="6744072" y="1196752"/>
            <a:ext cx="2016224" cy="43204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Component III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BDBF90D4-3715-1DD2-A923-C40EA02055D3}"/>
              </a:ext>
            </a:extLst>
          </p:cNvPr>
          <p:cNvCxnSpPr>
            <a:cxnSpLocks/>
          </p:cNvCxnSpPr>
          <p:nvPr/>
        </p:nvCxnSpPr>
        <p:spPr>
          <a:xfrm>
            <a:off x="119336" y="2132856"/>
            <a:ext cx="11953328" cy="1305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DA52932E-3E37-24C0-3CA2-D44015F8433D}"/>
              </a:ext>
            </a:extLst>
          </p:cNvPr>
          <p:cNvSpPr txBox="1"/>
          <p:nvPr/>
        </p:nvSpPr>
        <p:spPr>
          <a:xfrm>
            <a:off x="228216" y="1850340"/>
            <a:ext cx="148758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tx2"/>
                </a:solidFill>
              </a:rPr>
              <a:t>Reference line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A47A7EEB-1529-CF2F-0826-C5208715C7C3}"/>
              </a:ext>
            </a:extLst>
          </p:cNvPr>
          <p:cNvGrpSpPr/>
          <p:nvPr/>
        </p:nvGrpSpPr>
        <p:grpSpPr>
          <a:xfrm>
            <a:off x="2687017" y="1628800"/>
            <a:ext cx="5092528" cy="653305"/>
            <a:chOff x="2687017" y="1628800"/>
            <a:chExt cx="5092528" cy="653305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516CB8DB-5E19-DBA8-C586-3E4129E747F7}"/>
                </a:ext>
              </a:extLst>
            </p:cNvPr>
            <p:cNvCxnSpPr/>
            <p:nvPr/>
          </p:nvCxnSpPr>
          <p:spPr>
            <a:xfrm>
              <a:off x="5210175" y="1628800"/>
              <a:ext cx="0" cy="504056"/>
            </a:xfrm>
            <a:prstGeom prst="line">
              <a:avLst/>
            </a:prstGeom>
            <a:ln w="285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4B9D1AAF-29B7-4DFE-0271-1AA24CB7E985}"/>
                </a:ext>
              </a:extLst>
            </p:cNvPr>
            <p:cNvCxnSpPr>
              <a:cxnSpLocks/>
            </p:cNvCxnSpPr>
            <p:nvPr/>
          </p:nvCxnSpPr>
          <p:spPr>
            <a:xfrm>
              <a:off x="2812366" y="1634033"/>
              <a:ext cx="0" cy="504056"/>
            </a:xfrm>
            <a:prstGeom prst="line">
              <a:avLst/>
            </a:prstGeom>
            <a:ln w="285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1DE4D442-DF92-17DF-BECA-3C9D3C9BF216}"/>
                </a:ext>
              </a:extLst>
            </p:cNvPr>
            <p:cNvCxnSpPr/>
            <p:nvPr/>
          </p:nvCxnSpPr>
          <p:spPr>
            <a:xfrm>
              <a:off x="7639397" y="1628800"/>
              <a:ext cx="0" cy="504056"/>
            </a:xfrm>
            <a:prstGeom prst="line">
              <a:avLst/>
            </a:prstGeom>
            <a:ln w="285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Arc 22">
              <a:extLst>
                <a:ext uri="{FF2B5EF4-FFF2-40B4-BE49-F238E27FC236}">
                  <a16:creationId xmlns:a16="http://schemas.microsoft.com/office/drawing/2014/main" id="{2405F13D-3CA2-B994-4699-68A489F97C19}"/>
                </a:ext>
              </a:extLst>
            </p:cNvPr>
            <p:cNvSpPr/>
            <p:nvPr/>
          </p:nvSpPr>
          <p:spPr>
            <a:xfrm>
              <a:off x="2687017" y="1994073"/>
              <a:ext cx="275279" cy="288032"/>
            </a:xfrm>
            <a:prstGeom prst="arc">
              <a:avLst/>
            </a:prstGeom>
            <a:ln w="190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B5EF8C9B-6EAA-56B4-54FA-4269D17F5B17}"/>
                </a:ext>
              </a:extLst>
            </p:cNvPr>
            <p:cNvSpPr/>
            <p:nvPr/>
          </p:nvSpPr>
          <p:spPr>
            <a:xfrm>
              <a:off x="2847288" y="2060386"/>
              <a:ext cx="45720" cy="4572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Arc 26">
              <a:extLst>
                <a:ext uri="{FF2B5EF4-FFF2-40B4-BE49-F238E27FC236}">
                  <a16:creationId xmlns:a16="http://schemas.microsoft.com/office/drawing/2014/main" id="{E011B457-B57B-88D8-2257-6C7A103B8A5E}"/>
                </a:ext>
              </a:extLst>
            </p:cNvPr>
            <p:cNvSpPr/>
            <p:nvPr/>
          </p:nvSpPr>
          <p:spPr>
            <a:xfrm>
              <a:off x="5087526" y="1988840"/>
              <a:ext cx="275279" cy="288032"/>
            </a:xfrm>
            <a:prstGeom prst="arc">
              <a:avLst/>
            </a:prstGeom>
            <a:ln w="190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DF49A96A-8C48-624E-A278-D7444D18566E}"/>
                </a:ext>
              </a:extLst>
            </p:cNvPr>
            <p:cNvSpPr/>
            <p:nvPr/>
          </p:nvSpPr>
          <p:spPr>
            <a:xfrm>
              <a:off x="5247797" y="2055153"/>
              <a:ext cx="45720" cy="4572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Arc 30">
              <a:extLst>
                <a:ext uri="{FF2B5EF4-FFF2-40B4-BE49-F238E27FC236}">
                  <a16:creationId xmlns:a16="http://schemas.microsoft.com/office/drawing/2014/main" id="{FAF5A2D7-0EB0-3793-AA00-009E99FA1C48}"/>
                </a:ext>
              </a:extLst>
            </p:cNvPr>
            <p:cNvSpPr/>
            <p:nvPr/>
          </p:nvSpPr>
          <p:spPr>
            <a:xfrm>
              <a:off x="7499249" y="1982244"/>
              <a:ext cx="280296" cy="290190"/>
            </a:xfrm>
            <a:prstGeom prst="arc">
              <a:avLst/>
            </a:prstGeom>
            <a:ln w="190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2C61711C-8C19-CF4E-06D1-B23C88AD0864}"/>
                </a:ext>
              </a:extLst>
            </p:cNvPr>
            <p:cNvSpPr/>
            <p:nvPr/>
          </p:nvSpPr>
          <p:spPr>
            <a:xfrm>
              <a:off x="7674185" y="2036703"/>
              <a:ext cx="45720" cy="4572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33" name="Picture 2" descr="TIL that the shape of hanging chains, power lines, cables ... is not a  parabola, but a catenary : r/todayilearned">
            <a:extLst>
              <a:ext uri="{FF2B5EF4-FFF2-40B4-BE49-F238E27FC236}">
                <a16:creationId xmlns:a16="http://schemas.microsoft.com/office/drawing/2014/main" id="{C1349C36-01D1-9388-F827-B2DD064C48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384" y="2494899"/>
            <a:ext cx="4683871" cy="3512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4" descr="Premium Vector | Abstract laser beam. Transparent isolated on black  background.">
            <a:extLst>
              <a:ext uri="{FF2B5EF4-FFF2-40B4-BE49-F238E27FC236}">
                <a16:creationId xmlns:a16="http://schemas.microsoft.com/office/drawing/2014/main" id="{2C5E6C71-FFF3-2116-D9FE-FF1C097E37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6493" y="2449823"/>
            <a:ext cx="5771527" cy="3549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7B086546-3F9F-57D9-FF98-454A23FD68EA}"/>
              </a:ext>
            </a:extLst>
          </p:cNvPr>
          <p:cNvSpPr txBox="1"/>
          <p:nvPr/>
        </p:nvSpPr>
        <p:spPr>
          <a:xfrm>
            <a:off x="9081784" y="1196752"/>
            <a:ext cx="2874826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tx2"/>
                </a:solidFill>
              </a:rPr>
              <a:t>Assumptions: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Line is straight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Offsets are perpendicular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995A618-28AA-BB75-9C2D-095451CAF0D1}"/>
              </a:ext>
            </a:extLst>
          </p:cNvPr>
          <p:cNvSpPr txBox="1"/>
          <p:nvPr/>
        </p:nvSpPr>
        <p:spPr>
          <a:xfrm>
            <a:off x="1854573" y="5526864"/>
            <a:ext cx="2077492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 </a:t>
            </a:r>
            <a:r>
              <a:rPr lang="en-US" dirty="0">
                <a:solidFill>
                  <a:schemeClr val="tx2"/>
                </a:solidFill>
              </a:rPr>
              <a:t>Wire measurement 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9AD5ADC-9B4D-E3A0-55A3-F0F7D60A396F}"/>
              </a:ext>
            </a:extLst>
          </p:cNvPr>
          <p:cNvSpPr txBox="1"/>
          <p:nvPr/>
        </p:nvSpPr>
        <p:spPr>
          <a:xfrm>
            <a:off x="7991742" y="5522748"/>
            <a:ext cx="2180084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 </a:t>
            </a:r>
            <a:r>
              <a:rPr lang="en-US" dirty="0">
                <a:solidFill>
                  <a:schemeClr val="tx2"/>
                </a:solidFill>
              </a:rPr>
              <a:t>Laser measurement </a:t>
            </a:r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EDB63A28-9208-B04E-6640-64DBD6760C3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r>
              <a:rPr lang="en-US" dirty="0"/>
              <a:t>22/05/2025</a:t>
            </a:r>
          </a:p>
        </p:txBody>
      </p:sp>
    </p:spTree>
    <p:extLst>
      <p:ext uri="{BB962C8B-B14F-4D97-AF65-F5344CB8AC3E}">
        <p14:creationId xmlns:p14="http://schemas.microsoft.com/office/powerpoint/2010/main" val="2747146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35" grpId="0"/>
      <p:bldP spid="36" grpId="0" animBg="1"/>
      <p:bldP spid="37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Witold Niewiem | An Overview of Progress with the Study of a Structured Laser Beam (SLB) for Alignment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40</a:t>
            </a:fld>
            <a:endParaRPr lang="en-US" dirty="0"/>
          </a:p>
        </p:txBody>
      </p:sp>
      <p:sp>
        <p:nvSpPr>
          <p:cNvPr id="2" name="Title 9">
            <a:extLst>
              <a:ext uri="{FF2B5EF4-FFF2-40B4-BE49-F238E27FC236}">
                <a16:creationId xmlns:a16="http://schemas.microsoft.com/office/drawing/2014/main" id="{B8E8D11A-92B3-58AC-20A3-3B6ACE2E41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5" y="373593"/>
            <a:ext cx="11376025" cy="1065742"/>
          </a:xfrm>
        </p:spPr>
        <p:txBody>
          <a:bodyPr/>
          <a:lstStyle/>
          <a:p>
            <a:r>
              <a:rPr lang="cs-CZ" dirty="0"/>
              <a:t>Optical beams</a:t>
            </a:r>
            <a:r>
              <a:rPr lang="en-US" dirty="0"/>
              <a:t> GB and Bessel Beam</a:t>
            </a:r>
          </a:p>
        </p:txBody>
      </p:sp>
      <p:pic>
        <p:nvPicPr>
          <p:cNvPr id="3" name="Picture 1">
            <a:extLst>
              <a:ext uri="{FF2B5EF4-FFF2-40B4-BE49-F238E27FC236}">
                <a16:creationId xmlns:a16="http://schemas.microsoft.com/office/drawing/2014/main" id="{76303E15-CB08-B915-0EB8-0B6A91D584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39987" y="1476813"/>
            <a:ext cx="2470610" cy="1952187"/>
          </a:xfrm>
          <a:prstGeom prst="rect">
            <a:avLst/>
          </a:prstGeom>
        </p:spPr>
      </p:pic>
      <p:pic>
        <p:nvPicPr>
          <p:cNvPr id="8" name="Content Placeholder 6">
            <a:extLst>
              <a:ext uri="{FF2B5EF4-FFF2-40B4-BE49-F238E27FC236}">
                <a16:creationId xmlns:a16="http://schemas.microsoft.com/office/drawing/2014/main" id="{9D11C8C7-2F00-87B8-0746-F153C7D5C5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6924" y="4045488"/>
            <a:ext cx="3254347" cy="2142102"/>
          </a:xfrm>
          <a:prstGeom prst="rect">
            <a:avLst/>
          </a:prstGeom>
        </p:spPr>
      </p:pic>
      <p:pic>
        <p:nvPicPr>
          <p:cNvPr id="9" name="Picture 12" descr="Background pattern&#10;&#10;Description automatically generated">
            <a:extLst>
              <a:ext uri="{FF2B5EF4-FFF2-40B4-BE49-F238E27FC236}">
                <a16:creationId xmlns:a16="http://schemas.microsoft.com/office/drawing/2014/main" id="{300084E5-F8CC-5C7F-D7AC-BF58D317DC00}"/>
              </a:ext>
            </a:extLst>
          </p:cNvPr>
          <p:cNvPicPr>
            <a:picLocks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96" t="6749" r="16983" b="10395"/>
          <a:stretch/>
        </p:blipFill>
        <p:spPr>
          <a:xfrm>
            <a:off x="802877" y="4201803"/>
            <a:ext cx="3990795" cy="1815475"/>
          </a:xfrm>
          <a:prstGeom prst="rect">
            <a:avLst/>
          </a:prstGeom>
        </p:spPr>
      </p:pic>
      <p:pic>
        <p:nvPicPr>
          <p:cNvPr id="10" name="Picture 14" descr="Background pattern&#10;&#10;Description automatically generated">
            <a:extLst>
              <a:ext uri="{FF2B5EF4-FFF2-40B4-BE49-F238E27FC236}">
                <a16:creationId xmlns:a16="http://schemas.microsoft.com/office/drawing/2014/main" id="{3EF874FA-2A1F-5B39-CA50-128D9E66F31F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47" t="9237" r="17596" b="12196"/>
          <a:stretch/>
        </p:blipFill>
        <p:spPr>
          <a:xfrm>
            <a:off x="9323467" y="4024456"/>
            <a:ext cx="2065656" cy="2003408"/>
          </a:xfrm>
          <a:prstGeom prst="rect">
            <a:avLst/>
          </a:prstGeom>
        </p:spPr>
      </p:pic>
      <p:pic>
        <p:nvPicPr>
          <p:cNvPr id="11" name="Picture 16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33C359F0-63CA-5847-3885-DE730D7F270F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97" t="1614" b="6153"/>
          <a:stretch/>
        </p:blipFill>
        <p:spPr>
          <a:xfrm>
            <a:off x="9759078" y="1370955"/>
            <a:ext cx="2144809" cy="1861486"/>
          </a:xfrm>
          <a:prstGeom prst="rect">
            <a:avLst/>
          </a:prstGeom>
        </p:spPr>
      </p:pic>
      <p:sp>
        <p:nvSpPr>
          <p:cNvPr id="12" name="TextovéPole 1">
            <a:extLst>
              <a:ext uri="{FF2B5EF4-FFF2-40B4-BE49-F238E27FC236}">
                <a16:creationId xmlns:a16="http://schemas.microsoft.com/office/drawing/2014/main" id="{57AEFBFE-4A5C-D167-4D40-06B9B634388D}"/>
              </a:ext>
            </a:extLst>
          </p:cNvPr>
          <p:cNvSpPr txBox="1"/>
          <p:nvPr/>
        </p:nvSpPr>
        <p:spPr>
          <a:xfrm>
            <a:off x="407987" y="1213823"/>
            <a:ext cx="5668218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Forms of light waves propagating with small divergence</a:t>
            </a:r>
          </a:p>
          <a:p>
            <a:pPr algn="l"/>
            <a:endParaRPr lang="cs-CZ" dirty="0">
              <a:solidFill>
                <a:schemeClr val="tx2"/>
              </a:solidFill>
            </a:endParaRPr>
          </a:p>
        </p:txBody>
      </p:sp>
      <p:sp>
        <p:nvSpPr>
          <p:cNvPr id="13" name="TextBox 17">
            <a:extLst>
              <a:ext uri="{FF2B5EF4-FFF2-40B4-BE49-F238E27FC236}">
                <a16:creationId xmlns:a16="http://schemas.microsoft.com/office/drawing/2014/main" id="{84DE72B2-FBD7-6CA2-4310-34BB3D7B9970}"/>
              </a:ext>
            </a:extLst>
          </p:cNvPr>
          <p:cNvSpPr txBox="1"/>
          <p:nvPr/>
        </p:nvSpPr>
        <p:spPr>
          <a:xfrm>
            <a:off x="407988" y="1885946"/>
            <a:ext cx="32403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Gaussian beam</a:t>
            </a:r>
          </a:p>
          <a:p>
            <a:r>
              <a:rPr lang="en-US" dirty="0">
                <a:solidFill>
                  <a:schemeClr val="tx2"/>
                </a:solidFill>
              </a:rPr>
              <a:t>	small focus</a:t>
            </a:r>
          </a:p>
          <a:p>
            <a:r>
              <a:rPr lang="en-US" dirty="0">
                <a:solidFill>
                  <a:schemeClr val="tx2"/>
                </a:solidFill>
              </a:rPr>
              <a:t>	significantly diverges</a:t>
            </a:r>
          </a:p>
          <a:p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14" name="TextBox 19">
            <a:extLst>
              <a:ext uri="{FF2B5EF4-FFF2-40B4-BE49-F238E27FC236}">
                <a16:creationId xmlns:a16="http://schemas.microsoft.com/office/drawing/2014/main" id="{D578C23E-8FA6-A34C-18B0-A4648FE60851}"/>
              </a:ext>
            </a:extLst>
          </p:cNvPr>
          <p:cNvSpPr txBox="1"/>
          <p:nvPr/>
        </p:nvSpPr>
        <p:spPr>
          <a:xfrm>
            <a:off x="407987" y="2824258"/>
            <a:ext cx="410324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>
                <a:solidFill>
                  <a:schemeClr val="tx2"/>
                </a:solidFill>
              </a:rPr>
              <a:t>Bessel beam</a:t>
            </a:r>
          </a:p>
          <a:p>
            <a:r>
              <a:rPr lang="cs-CZ" dirty="0">
                <a:solidFill>
                  <a:schemeClr val="tx2"/>
                </a:solidFill>
              </a:rPr>
              <a:t>	long longitudinal focus</a:t>
            </a:r>
          </a:p>
          <a:p>
            <a:r>
              <a:rPr lang="cs-CZ" dirty="0">
                <a:solidFill>
                  <a:schemeClr val="tx2"/>
                </a:solidFill>
              </a:rPr>
              <a:t>	limited range</a:t>
            </a:r>
          </a:p>
          <a:p>
            <a:r>
              <a:rPr lang="cs-CZ" dirty="0">
                <a:solidFill>
                  <a:schemeClr val="tx2"/>
                </a:solidFill>
              </a:rPr>
              <a:t>	zero divergence</a:t>
            </a:r>
          </a:p>
          <a:p>
            <a:endParaRPr lang="en-GB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853008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8CDD7C9-210A-AAC8-121F-18E5988345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800" b="0" dirty="0">
                <a:latin typeface="CIDFont+F2"/>
              </a:rPr>
              <a:t>L</a:t>
            </a:r>
            <a:r>
              <a:rPr lang="en-GB" sz="1800" b="0" i="0" u="none" strike="noStrike" baseline="0" dirty="0">
                <a:latin typeface="CIDFont+F2"/>
              </a:rPr>
              <a:t>aser pointer in a total station and LiDAR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800" b="0" dirty="0">
                <a:latin typeface="CIDFont+F2"/>
              </a:rPr>
              <a:t>Military and civil targeting and follow-up</a:t>
            </a:r>
            <a:endParaRPr lang="en-GB" sz="1800" b="0" i="0" u="none" strike="noStrike" baseline="0" dirty="0">
              <a:latin typeface="CIDFont+F2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800" b="0" dirty="0">
                <a:latin typeface="CIDFont+F2"/>
              </a:rPr>
              <a:t>P</a:t>
            </a:r>
            <a:r>
              <a:rPr lang="en-GB" sz="1800" b="0" i="0" u="none" strike="noStrike" baseline="0" dirty="0">
                <a:latin typeface="CIDFont+F2"/>
              </a:rPr>
              <a:t>recise rotary level for civil engineering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800" b="0" dirty="0">
                <a:latin typeface="CIDFont+F2"/>
              </a:rPr>
              <a:t>W</a:t>
            </a:r>
            <a:r>
              <a:rPr lang="en-GB" sz="1800" b="0" i="0" u="none" strike="noStrike" baseline="0" dirty="0">
                <a:latin typeface="CIDFont+F2"/>
              </a:rPr>
              <a:t>ireless communication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800" b="0" dirty="0">
                <a:latin typeface="CIDFont+F2"/>
              </a:rPr>
              <a:t>Precision cutting and engraving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7D4C648-270E-2007-EC05-1197619FFC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Field contribution – SLB applications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6BE90F-8F9A-3AEB-9C0C-BCEE5B865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41</a:t>
            </a:fld>
            <a:endParaRPr lang="en-US" dirty="0"/>
          </a:p>
        </p:txBody>
      </p:sp>
      <p:pic>
        <p:nvPicPr>
          <p:cNvPr id="8" name="Picture 7" descr="A picture containing outdoor, water, sky, boat&#10;&#10;Description automatically generated">
            <a:extLst>
              <a:ext uri="{FF2B5EF4-FFF2-40B4-BE49-F238E27FC236}">
                <a16:creationId xmlns:a16="http://schemas.microsoft.com/office/drawing/2014/main" id="{208B8049-7BE0-D07D-FD75-8C0168F505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96744" y="1092993"/>
            <a:ext cx="6887267" cy="5107782"/>
          </a:xfrm>
          <a:prstGeom prst="rect">
            <a:avLst/>
          </a:prstGeom>
        </p:spPr>
      </p:pic>
      <p:pic>
        <p:nvPicPr>
          <p:cNvPr id="1026" name="Picture 2" descr="Rotating Lasers | Leica Geosystems">
            <a:extLst>
              <a:ext uri="{FF2B5EF4-FFF2-40B4-BE49-F238E27FC236}">
                <a16:creationId xmlns:a16="http://schemas.microsoft.com/office/drawing/2014/main" id="{5C677FC7-57F4-9A59-E18A-8810CCF05C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987" y="3764089"/>
            <a:ext cx="4305300" cy="2303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D1D075-8ED9-8A5F-7E1D-5201B41C11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GB" dirty="0"/>
              <a:t>Witold Niewiem | An Overview of Progress with the Study of a Structured Laser Beam (SLB) for Alignment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77163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6953D7B-30B0-4F4E-A4AD-600A246C4D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65033" y="1540413"/>
            <a:ext cx="3674215" cy="3332504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Structured Laser Beam (SLB)</a:t>
            </a:r>
            <a:endParaRPr lang="en-US" sz="36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Witold Niewiem | An Overview of Progress with the Study of a Structured Laser Beam (SLB) for Alignment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A4D965F-FDB7-C356-C4E8-9A0C57871798}"/>
              </a:ext>
            </a:extLst>
          </p:cNvPr>
          <p:cNvSpPr txBox="1"/>
          <p:nvPr/>
        </p:nvSpPr>
        <p:spPr>
          <a:xfrm>
            <a:off x="263274" y="1029429"/>
            <a:ext cx="546650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Example of theoretical transverse profile of an SLB at 225 m - Inner core ⌀ 3 mm, Outer ring 100 mm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4C3AD6B-0290-E1E3-4FD6-B4604EDD13DC}"/>
              </a:ext>
            </a:extLst>
          </p:cNvPr>
          <p:cNvSpPr txBox="1"/>
          <p:nvPr/>
        </p:nvSpPr>
        <p:spPr>
          <a:xfrm>
            <a:off x="5898961" y="1029961"/>
            <a:ext cx="44059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Acquired transverse profile at 900 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C6D7D83-74C6-D5A2-C74B-F123C6C82604}"/>
              </a:ext>
            </a:extLst>
          </p:cNvPr>
          <p:cNvSpPr txBox="1"/>
          <p:nvPr/>
        </p:nvSpPr>
        <p:spPr>
          <a:xfrm>
            <a:off x="6408304" y="4485948"/>
            <a:ext cx="2240998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b="1" dirty="0">
                <a:solidFill>
                  <a:schemeClr val="bg1"/>
                </a:solidFill>
              </a:rPr>
              <a:t>IC divergence 10 µrad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45E6C27-2064-32C8-BF0F-338B542601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8046" y="1728645"/>
            <a:ext cx="3081478" cy="4555228"/>
          </a:xfrm>
          <a:prstGeom prst="rect">
            <a:avLst/>
          </a:prstGeom>
        </p:spPr>
      </p:pic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AE8CF145-1C2E-70C9-CAC3-2E9F144E2F2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r>
              <a:rPr lang="en-US" dirty="0"/>
              <a:t>22/05/2025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ACEBFEE-1B88-F253-5687-A4736EFF5C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09709" y="0"/>
            <a:ext cx="2195673" cy="1214627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AE3C1D5B-E351-63AC-E167-85C354B12C62}"/>
              </a:ext>
            </a:extLst>
          </p:cNvPr>
          <p:cNvSpPr txBox="1"/>
          <p:nvPr/>
        </p:nvSpPr>
        <p:spPr>
          <a:xfrm>
            <a:off x="9552384" y="-39190"/>
            <a:ext cx="25354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24000" lvl="1" algn="ctr"/>
            <a:r>
              <a:rPr lang="en-US" b="1" dirty="0"/>
              <a:t>Laser divergence</a:t>
            </a:r>
            <a:endParaRPr lang="en-US" sz="1800" b="1" dirty="0">
              <a:solidFill>
                <a:schemeClr val="tx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BBBB6F0-EE0F-0243-D625-D5E17EF90C30}"/>
              </a:ext>
            </a:extLst>
          </p:cNvPr>
          <p:cNvSpPr txBox="1"/>
          <p:nvPr/>
        </p:nvSpPr>
        <p:spPr>
          <a:xfrm>
            <a:off x="6151479" y="5073283"/>
            <a:ext cx="456247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Advantages of SLB for alignment: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Low divergence of the IC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Theoretically, propagation to infinity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Easy-separable IC</a:t>
            </a:r>
          </a:p>
          <a:p>
            <a:endParaRPr lang="en-US" sz="1200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7030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9CDAE2-375E-B5D5-8FDD-7122C7832F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7DA4B4C9-EA13-C5B9-6C0D-FCD4D797D0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9709" y="0"/>
            <a:ext cx="2195673" cy="1214627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0B93DAFA-5E7E-7BDE-94E1-7D489CE288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b="1" dirty="0"/>
              <a:t>SLB generator and wavefront</a:t>
            </a:r>
            <a:endParaRPr lang="en-US" sz="36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24C295-E2ED-5DA6-6CF7-AE2B5D9E54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Witold Niewiem | An Overview of Progress with the Study of a Structured Laser Beam (SLB) for Alignment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615FFC-BEED-74AD-E036-86BC301F1B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DA704EA-17AA-0FAC-F13A-074874AA28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205" y="1982171"/>
            <a:ext cx="5624050" cy="322189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F247E16-C5BA-2F99-C87D-574B706E37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70550" y="1573535"/>
            <a:ext cx="3632796" cy="425977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2DC15E6-E9FD-28B5-EAD6-4858CF05FF4F}"/>
              </a:ext>
            </a:extLst>
          </p:cNvPr>
          <p:cNvSpPr txBox="1"/>
          <p:nvPr/>
        </p:nvSpPr>
        <p:spPr>
          <a:xfrm>
            <a:off x="9552384" y="-39190"/>
            <a:ext cx="25354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24000" lvl="1" algn="ctr"/>
            <a:r>
              <a:rPr lang="en-US" b="1" dirty="0"/>
              <a:t>Laser divergence</a:t>
            </a:r>
            <a:endParaRPr lang="en-US" sz="1800" b="1" dirty="0">
              <a:solidFill>
                <a:schemeClr val="tx1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5D77A2-255B-E947-62D5-2226907BA0A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r>
              <a:rPr lang="en-US" dirty="0"/>
              <a:t>22/05/2025</a:t>
            </a:r>
          </a:p>
        </p:txBody>
      </p:sp>
    </p:spTree>
    <p:extLst>
      <p:ext uri="{BB962C8B-B14F-4D97-AF65-F5344CB8AC3E}">
        <p14:creationId xmlns:p14="http://schemas.microsoft.com/office/powerpoint/2010/main" val="3828400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A70C11-F18C-39C3-D51D-70BCA9C9F1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BDA53866-E6C4-3E0B-00BF-F63D1560A88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3391"/>
          <a:stretch/>
        </p:blipFill>
        <p:spPr>
          <a:xfrm>
            <a:off x="2421089" y="1964689"/>
            <a:ext cx="7148528" cy="134682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6812CAB-1032-556A-00E7-AAEBDF97FB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0325" y="2225714"/>
            <a:ext cx="7148528" cy="706119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2FFFD7F6-2213-AA4F-5167-B63CC46AE9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b="1" dirty="0"/>
              <a:t>Alignment - SLB inner core reference</a:t>
            </a:r>
            <a:endParaRPr lang="en-US" sz="36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F0CE3D-7B32-9638-A8FC-C38F0E343B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Witold Niewiem | An Overview of Progress with the Study of a Structured Laser Beam (SLB) for Alignment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331BDA-629A-92EB-A90A-B14CE9A2C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1893873-074D-1631-254E-61C8D04D0068}"/>
              </a:ext>
            </a:extLst>
          </p:cNvPr>
          <p:cNvSpPr/>
          <p:nvPr/>
        </p:nvSpPr>
        <p:spPr>
          <a:xfrm>
            <a:off x="2597721" y="1451447"/>
            <a:ext cx="2016224" cy="43204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Component I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5E98F70-8443-85C3-9196-EC06FE40C05B}"/>
              </a:ext>
            </a:extLst>
          </p:cNvPr>
          <p:cNvSpPr/>
          <p:nvPr/>
        </p:nvSpPr>
        <p:spPr>
          <a:xfrm>
            <a:off x="5047158" y="1451447"/>
            <a:ext cx="2016224" cy="43204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Component II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0ABC613-665B-2E92-F59A-B8A350BD0D83}"/>
              </a:ext>
            </a:extLst>
          </p:cNvPr>
          <p:cNvSpPr/>
          <p:nvPr/>
        </p:nvSpPr>
        <p:spPr>
          <a:xfrm>
            <a:off x="7494265" y="1451447"/>
            <a:ext cx="2016224" cy="43204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Component III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4ECBEA87-5C57-302B-2B73-D0C5053A2656}"/>
              </a:ext>
            </a:extLst>
          </p:cNvPr>
          <p:cNvCxnSpPr>
            <a:cxnSpLocks/>
            <a:stCxn id="21" idx="3"/>
          </p:cNvCxnSpPr>
          <p:nvPr/>
        </p:nvCxnSpPr>
        <p:spPr>
          <a:xfrm>
            <a:off x="2421088" y="2605392"/>
            <a:ext cx="9047012" cy="0"/>
          </a:xfrm>
          <a:prstGeom prst="line">
            <a:avLst/>
          </a:prstGeom>
          <a:ln w="31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503C7B00-BFA8-E03B-5B89-9B95CFFBC3B6}"/>
              </a:ext>
            </a:extLst>
          </p:cNvPr>
          <p:cNvSpPr/>
          <p:nvPr/>
        </p:nvSpPr>
        <p:spPr>
          <a:xfrm>
            <a:off x="1030789" y="2397041"/>
            <a:ext cx="1390299" cy="416702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Generator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62C82E2-4A31-3734-474B-E0B2AEC20EA9}"/>
              </a:ext>
            </a:extLst>
          </p:cNvPr>
          <p:cNvSpPr txBox="1"/>
          <p:nvPr/>
        </p:nvSpPr>
        <p:spPr>
          <a:xfrm>
            <a:off x="9623470" y="2234493"/>
            <a:ext cx="18200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Reference line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085C831-83E5-BB09-1DD6-BC1DE28BAE3B}"/>
              </a:ext>
            </a:extLst>
          </p:cNvPr>
          <p:cNvGrpSpPr/>
          <p:nvPr/>
        </p:nvGrpSpPr>
        <p:grpSpPr>
          <a:xfrm>
            <a:off x="3502587" y="1871535"/>
            <a:ext cx="4991849" cy="879604"/>
            <a:chOff x="2788212" y="1728660"/>
            <a:chExt cx="4991849" cy="879604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D81F1538-448A-8C6F-C615-440FD0E079DB}"/>
                </a:ext>
              </a:extLst>
            </p:cNvPr>
            <p:cNvCxnSpPr>
              <a:cxnSpLocks/>
            </p:cNvCxnSpPr>
            <p:nvPr/>
          </p:nvCxnSpPr>
          <p:spPr>
            <a:xfrm>
              <a:off x="2860216" y="1728660"/>
              <a:ext cx="0" cy="723628"/>
            </a:xfrm>
            <a:prstGeom prst="line">
              <a:avLst/>
            </a:prstGeom>
            <a:ln w="28575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847EAC08-ECF8-8F9C-D9A4-1B7847807FA9}"/>
                </a:ext>
              </a:extLst>
            </p:cNvPr>
            <p:cNvCxnSpPr>
              <a:cxnSpLocks/>
            </p:cNvCxnSpPr>
            <p:nvPr/>
          </p:nvCxnSpPr>
          <p:spPr>
            <a:xfrm>
              <a:off x="5257041" y="1728660"/>
              <a:ext cx="0" cy="723628"/>
            </a:xfrm>
            <a:prstGeom prst="line">
              <a:avLst/>
            </a:prstGeom>
            <a:ln w="28575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072B2010-2F85-8664-83F0-31EF2BC04948}"/>
                </a:ext>
              </a:extLst>
            </p:cNvPr>
            <p:cNvCxnSpPr>
              <a:cxnSpLocks/>
            </p:cNvCxnSpPr>
            <p:nvPr/>
          </p:nvCxnSpPr>
          <p:spPr>
            <a:xfrm>
              <a:off x="7708057" y="1730448"/>
              <a:ext cx="0" cy="723628"/>
            </a:xfrm>
            <a:prstGeom prst="line">
              <a:avLst/>
            </a:prstGeom>
            <a:ln w="28575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C1E772BF-01B2-D57A-108A-18FC98EAEC67}"/>
                </a:ext>
              </a:extLst>
            </p:cNvPr>
            <p:cNvSpPr/>
            <p:nvPr/>
          </p:nvSpPr>
          <p:spPr>
            <a:xfrm>
              <a:off x="2788212" y="2306762"/>
              <a:ext cx="144008" cy="294628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FD8F1950-13F8-05DF-67A5-584FD901CB32}"/>
                </a:ext>
              </a:extLst>
            </p:cNvPr>
            <p:cNvSpPr/>
            <p:nvPr/>
          </p:nvSpPr>
          <p:spPr>
            <a:xfrm>
              <a:off x="5185037" y="2306762"/>
              <a:ext cx="144008" cy="294628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E321AE2B-D5F8-04A0-C2B8-E4F0A804A585}"/>
                </a:ext>
              </a:extLst>
            </p:cNvPr>
            <p:cNvSpPr/>
            <p:nvPr/>
          </p:nvSpPr>
          <p:spPr>
            <a:xfrm>
              <a:off x="7636053" y="2313636"/>
              <a:ext cx="144008" cy="294628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9" name="Picture 28" descr="A screen shot of a computer screen&#10;&#10;Description automatically generated">
            <a:extLst>
              <a:ext uri="{FF2B5EF4-FFF2-40B4-BE49-F238E27FC236}">
                <a16:creationId xmlns:a16="http://schemas.microsoft.com/office/drawing/2014/main" id="{25C5AA33-E2B6-BA30-AD63-CC09C3776E6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6980" b="-1"/>
          <a:stretch/>
        </p:blipFill>
        <p:spPr>
          <a:xfrm>
            <a:off x="5575412" y="4497943"/>
            <a:ext cx="6304623" cy="1588948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EDB84CBD-46E7-9209-B06B-57A26342E6CB}"/>
              </a:ext>
            </a:extLst>
          </p:cNvPr>
          <p:cNvSpPr txBox="1"/>
          <p:nvPr/>
        </p:nvSpPr>
        <p:spPr>
          <a:xfrm>
            <a:off x="6442500" y="3984601"/>
            <a:ext cx="42393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Longitudinal profile of an SLB</a:t>
            </a: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A007F4B3-77C1-AFED-2040-BFEB395F489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r>
              <a:rPr lang="en-US" dirty="0"/>
              <a:t>22/05/2025</a:t>
            </a:r>
          </a:p>
        </p:txBody>
      </p:sp>
      <p:pic>
        <p:nvPicPr>
          <p:cNvPr id="17" name="Obrázek 17">
            <a:extLst>
              <a:ext uri="{FF2B5EF4-FFF2-40B4-BE49-F238E27FC236}">
                <a16:creationId xmlns:a16="http://schemas.microsoft.com/office/drawing/2014/main" id="{F6D1D5E6-D4C5-B876-BB9E-E7E15D65045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090" y="4512620"/>
            <a:ext cx="5755225" cy="1531807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87817B5-4DE2-75EE-A38A-EEC3E6C24CDD}"/>
              </a:ext>
            </a:extLst>
          </p:cNvPr>
          <p:cNvSpPr txBox="1"/>
          <p:nvPr/>
        </p:nvSpPr>
        <p:spPr>
          <a:xfrm>
            <a:off x="772023" y="3980836"/>
            <a:ext cx="42393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Longitudinal profile of a Gaussian Beam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8E47579-ED95-0B42-BC47-1819F1EDE9D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009709" y="0"/>
            <a:ext cx="2195673" cy="1214627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7B4B0F3B-B4A7-228B-1D83-7FF3DE98DC97}"/>
              </a:ext>
            </a:extLst>
          </p:cNvPr>
          <p:cNvSpPr txBox="1"/>
          <p:nvPr/>
        </p:nvSpPr>
        <p:spPr>
          <a:xfrm>
            <a:off x="9552384" y="-39190"/>
            <a:ext cx="25354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24000" lvl="1" algn="ctr"/>
            <a:r>
              <a:rPr lang="en-US" b="1" dirty="0"/>
              <a:t>Laser divergence</a:t>
            </a:r>
            <a:endParaRPr lang="en-US" sz="1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1643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Witold Niewiem | An Overview of Progress with the Study of a Structured Laser Beam (SLB) for Alignment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11" name="Picture 10" descr="A green plastic baseball bat&#10;&#10;Description automatically generated">
            <a:extLst>
              <a:ext uri="{FF2B5EF4-FFF2-40B4-BE49-F238E27FC236}">
                <a16:creationId xmlns:a16="http://schemas.microsoft.com/office/drawing/2014/main" id="{02D7A45A-0F6A-FC0B-12FA-D8E6F3C716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1967496" y="1089219"/>
            <a:ext cx="7830006" cy="234655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F907FD5-D3C4-136D-79AD-85BB4CE1194F}"/>
              </a:ext>
            </a:extLst>
          </p:cNvPr>
          <p:cNvSpPr txBox="1"/>
          <p:nvPr/>
        </p:nvSpPr>
        <p:spPr>
          <a:xfrm>
            <a:off x="5356927" y="3085287"/>
            <a:ext cx="437584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dirty="0">
                <a:solidFill>
                  <a:srgbClr val="00B050"/>
                </a:solidFill>
              </a:rPr>
              <a:t>Structured Laser Beam  - Divergence</a:t>
            </a:r>
          </a:p>
        </p:txBody>
      </p:sp>
      <p:pic>
        <p:nvPicPr>
          <p:cNvPr id="13" name="Picture 12" descr="A screen shot of a computer screen&#10;&#10;Description automatically generated">
            <a:extLst>
              <a:ext uri="{FF2B5EF4-FFF2-40B4-BE49-F238E27FC236}">
                <a16:creationId xmlns:a16="http://schemas.microsoft.com/office/drawing/2014/main" id="{8BF97CF6-BFF8-54CE-8E3A-9A41A1F706A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292" t="7693" r="18056" b="19867"/>
          <a:stretch/>
        </p:blipFill>
        <p:spPr>
          <a:xfrm>
            <a:off x="1967496" y="3479841"/>
            <a:ext cx="2907785" cy="286778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8900848-4245-871E-F2D3-3FDB0F590803}"/>
              </a:ext>
            </a:extLst>
          </p:cNvPr>
          <p:cNvSpPr txBox="1"/>
          <p:nvPr/>
        </p:nvSpPr>
        <p:spPr>
          <a:xfrm>
            <a:off x="2162728" y="5856475"/>
            <a:ext cx="2659169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dirty="0">
                <a:solidFill>
                  <a:srgbClr val="FF0000"/>
                </a:solidFill>
              </a:rPr>
              <a:t>Symmetry breaking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042DC778-9EA4-9AA9-C110-D2446B85C0C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7086" t="35231" r="36953" b="39398"/>
          <a:stretch/>
        </p:blipFill>
        <p:spPr>
          <a:xfrm>
            <a:off x="4928666" y="3505800"/>
            <a:ext cx="2451203" cy="239555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EBBF08A-33AC-65D7-3AFD-B7A516DE027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79869" y="3505800"/>
            <a:ext cx="2417633" cy="2395554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47A48479-71B3-996F-705D-2319DC9724E5}"/>
              </a:ext>
            </a:extLst>
          </p:cNvPr>
          <p:cNvSpPr txBox="1"/>
          <p:nvPr/>
        </p:nvSpPr>
        <p:spPr>
          <a:xfrm>
            <a:off x="4928666" y="5901354"/>
            <a:ext cx="4868836" cy="446276"/>
          </a:xfrm>
          <a:prstGeom prst="rect">
            <a:avLst/>
          </a:prstGeom>
          <a:solidFill>
            <a:srgbClr val="020202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</a:rPr>
              <a:t>Reflection</a:t>
            </a:r>
          </a:p>
          <a:p>
            <a:pPr algn="ctr"/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1544A4AA-7919-FA51-2D3E-5CFBFFA6BB08}"/>
              </a:ext>
            </a:extLst>
          </p:cNvPr>
          <p:cNvSpPr/>
          <p:nvPr/>
        </p:nvSpPr>
        <p:spPr>
          <a:xfrm>
            <a:off x="3775911" y="1802207"/>
            <a:ext cx="6021592" cy="957441"/>
          </a:xfrm>
          <a:prstGeom prst="roundRect">
            <a:avLst/>
          </a:prstGeom>
          <a:noFill/>
          <a:ln w="28575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D6FCA42-2D34-DE9F-D018-8C4DB4400A4E}"/>
              </a:ext>
            </a:extLst>
          </p:cNvPr>
          <p:cNvSpPr txBox="1"/>
          <p:nvPr/>
        </p:nvSpPr>
        <p:spPr>
          <a:xfrm>
            <a:off x="4382639" y="1354915"/>
            <a:ext cx="3660845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Refraction - Vacuum system</a:t>
            </a: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A8B984B7-3511-5B46-5BE3-9F8550E66C3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r>
              <a:rPr lang="en-US" dirty="0"/>
              <a:t>22/05/2025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729F14D-FDA5-0C4C-FC8D-50AE925F29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043" y="373593"/>
            <a:ext cx="11376025" cy="1065742"/>
          </a:xfrm>
        </p:spPr>
        <p:txBody>
          <a:bodyPr/>
          <a:lstStyle/>
          <a:p>
            <a:r>
              <a:rPr lang="en-US" dirty="0"/>
              <a:t>Challenges</a:t>
            </a:r>
          </a:p>
        </p:txBody>
      </p:sp>
    </p:spTree>
    <p:extLst>
      <p:ext uri="{BB962C8B-B14F-4D97-AF65-F5344CB8AC3E}">
        <p14:creationId xmlns:p14="http://schemas.microsoft.com/office/powerpoint/2010/main" val="1455477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7" grpId="0" animBg="1"/>
      <p:bldP spid="18" grpId="0" animBg="1"/>
      <p:bldP spid="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58A115-2A5F-D7B5-7B31-1D0B26FA32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7B10085-2D15-469C-0CFA-AFC623B7D0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Shutter system - 140 m length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ED9FD1-1C6C-925B-E863-A04AA11DFA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Witold Niewiem | An Overview of Progress with the Study of a Structured Laser Beam (SLB) for Alignment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DB7576-EDFB-7478-D3C4-758F1F4919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16" name="Picture 15" descr="A diagram of a measuring system&#10;&#10;AI-generated content may be incorrect.">
            <a:extLst>
              <a:ext uri="{FF2B5EF4-FFF2-40B4-BE49-F238E27FC236}">
                <a16:creationId xmlns:a16="http://schemas.microsoft.com/office/drawing/2014/main" id="{0CE7F27B-80D7-A499-41FD-4F77352E5C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097" y="1527377"/>
            <a:ext cx="7521016" cy="4330648"/>
          </a:xfrm>
          <a:prstGeom prst="rect">
            <a:avLst/>
          </a:prstGeom>
        </p:spPr>
      </p:pic>
      <p:pic>
        <p:nvPicPr>
          <p:cNvPr id="20" name="Picture 19" descr="A diagram of a machine&#10;&#10;AI-generated content may be incorrect.">
            <a:extLst>
              <a:ext uri="{FF2B5EF4-FFF2-40B4-BE49-F238E27FC236}">
                <a16:creationId xmlns:a16="http://schemas.microsoft.com/office/drawing/2014/main" id="{E5048DE6-F352-2F89-9735-126DB72A44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320" y="1527377"/>
            <a:ext cx="7521016" cy="4330648"/>
          </a:xfrm>
          <a:prstGeom prst="rect">
            <a:avLst/>
          </a:prstGeom>
        </p:spPr>
      </p:pic>
      <p:pic>
        <p:nvPicPr>
          <p:cNvPr id="24" name="Picture 23" descr="A diagram of a machine&#10;&#10;AI-generated content may be incorrect.">
            <a:extLst>
              <a:ext uri="{FF2B5EF4-FFF2-40B4-BE49-F238E27FC236}">
                <a16:creationId xmlns:a16="http://schemas.microsoft.com/office/drawing/2014/main" id="{3CBA6238-CC16-DB3F-18AD-7469AA2F3A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320" y="1527377"/>
            <a:ext cx="7521016" cy="4330648"/>
          </a:xfrm>
          <a:prstGeom prst="rect">
            <a:avLst/>
          </a:prstGeom>
        </p:spPr>
      </p:pic>
      <p:pic>
        <p:nvPicPr>
          <p:cNvPr id="26" name="Picture 25" descr="A diagram of a measuring device&#10;&#10;AI-generated content may be incorrect.">
            <a:extLst>
              <a:ext uri="{FF2B5EF4-FFF2-40B4-BE49-F238E27FC236}">
                <a16:creationId xmlns:a16="http://schemas.microsoft.com/office/drawing/2014/main" id="{3FD32EBB-03E2-17B8-F676-4EE856CE49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2320" y="1527377"/>
            <a:ext cx="7521016" cy="4330648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99D00129-54F0-40C9-56C5-9E68CE710E3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02113" y="2467285"/>
            <a:ext cx="4488664" cy="2639374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1A4C2D55-8ED7-117F-4DBD-283B50397448}"/>
              </a:ext>
            </a:extLst>
          </p:cNvPr>
          <p:cNvSpPr txBox="1"/>
          <p:nvPr/>
        </p:nvSpPr>
        <p:spPr>
          <a:xfrm>
            <a:off x="8547946" y="1975320"/>
            <a:ext cx="117305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>
                <a:solidFill>
                  <a:schemeClr val="tx2"/>
                </a:solidFill>
              </a:rPr>
              <a:t>Measurement station 1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9F05E3A-EF6B-AB54-3207-2F778DF63C88}"/>
              </a:ext>
            </a:extLst>
          </p:cNvPr>
          <p:cNvSpPr txBox="1"/>
          <p:nvPr/>
        </p:nvSpPr>
        <p:spPr>
          <a:xfrm>
            <a:off x="10792309" y="1948356"/>
            <a:ext cx="131172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>
                <a:solidFill>
                  <a:schemeClr val="tx2"/>
                </a:solidFill>
              </a:rPr>
              <a:t>Measurement station 4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402BE950-AC31-4361-67A7-CC376B89C7BE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-1" r="1630"/>
          <a:stretch/>
        </p:blipFill>
        <p:spPr>
          <a:xfrm>
            <a:off x="9961865" y="0"/>
            <a:ext cx="2228912" cy="1284612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6D72293D-AE49-6B9B-A810-0803697CF5B1}"/>
              </a:ext>
            </a:extLst>
          </p:cNvPr>
          <p:cNvSpPr txBox="1"/>
          <p:nvPr/>
        </p:nvSpPr>
        <p:spPr>
          <a:xfrm>
            <a:off x="9147947" y="0"/>
            <a:ext cx="331640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24000" lvl="1" algn="ctr"/>
            <a:r>
              <a:rPr lang="en-US" sz="1800" b="1" dirty="0"/>
              <a:t>Prototype setup</a:t>
            </a: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5AC3AFC1-E257-AA66-DB9D-F6A751AEA6A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r>
              <a:rPr lang="en-US" dirty="0"/>
              <a:t>22/05/2025</a:t>
            </a:r>
          </a:p>
        </p:txBody>
      </p:sp>
    </p:spTree>
    <p:extLst>
      <p:ext uri="{BB962C8B-B14F-4D97-AF65-F5344CB8AC3E}">
        <p14:creationId xmlns:p14="http://schemas.microsoft.com/office/powerpoint/2010/main" val="1339570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_16x9 PPT_v2024.pptx" id="{CF085BE9-E13D-8249-B4F3-B15893DF5078}" vid="{8DC4A9CA-60BF-5142-B3E7-A933F0F95F1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Corporate_16x9 PPT_v2024</Template>
  <TotalTime>12656</TotalTime>
  <Words>2165</Words>
  <Application>Microsoft Office PowerPoint</Application>
  <PresentationFormat>Widescreen</PresentationFormat>
  <Paragraphs>425</Paragraphs>
  <Slides>41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9" baseType="lpstr">
      <vt:lpstr>Aptos</vt:lpstr>
      <vt:lpstr>Archivo</vt:lpstr>
      <vt:lpstr>Arial</vt:lpstr>
      <vt:lpstr>Calibri</vt:lpstr>
      <vt:lpstr>CIDFont+F2</vt:lpstr>
      <vt:lpstr>Palatino Linotype</vt:lpstr>
      <vt:lpstr>Times New Roman</vt:lpstr>
      <vt:lpstr>Office Theme</vt:lpstr>
      <vt:lpstr>Alignment system based on a Structured Laser Beam</vt:lpstr>
      <vt:lpstr>Content</vt:lpstr>
      <vt:lpstr>Alignment of particle accelerators</vt:lpstr>
      <vt:lpstr>Reference line for alignment</vt:lpstr>
      <vt:lpstr>Structured Laser Beam (SLB)</vt:lpstr>
      <vt:lpstr>SLB generator and wavefront</vt:lpstr>
      <vt:lpstr>Alignment - SLB inner core reference</vt:lpstr>
      <vt:lpstr>Challenges</vt:lpstr>
      <vt:lpstr>Shutter system - 140 m length</vt:lpstr>
      <vt:lpstr>Experimental setup - Prototype evaluation</vt:lpstr>
      <vt:lpstr>Assessment with WPS and HLS network </vt:lpstr>
      <vt:lpstr>Conclusion</vt:lpstr>
      <vt:lpstr>PowerPoint Presentation</vt:lpstr>
      <vt:lpstr>PowerPoint Presentation</vt:lpstr>
      <vt:lpstr>PowerPoint Presentation</vt:lpstr>
      <vt:lpstr>Precision - Stability of reference</vt:lpstr>
      <vt:lpstr>Accuracy - Systematic error</vt:lpstr>
      <vt:lpstr>Layer beams – Martin’s Dusek doctorate</vt:lpstr>
      <vt:lpstr>Layer beams – Martin’s Dusek doctorate</vt:lpstr>
      <vt:lpstr>PowerPoint Presentation</vt:lpstr>
      <vt:lpstr>Generator, intensity profile and wavefront</vt:lpstr>
      <vt:lpstr>Wavefront and profile</vt:lpstr>
      <vt:lpstr>Inner Core and Outer Ring diameters</vt:lpstr>
      <vt:lpstr>Refraction and Vacuum</vt:lpstr>
      <vt:lpstr>Symmetry breaking - Vacuum pipe</vt:lpstr>
      <vt:lpstr>Symmetry breaking - Far zone</vt:lpstr>
      <vt:lpstr>Symmetry breaking - Near zone</vt:lpstr>
      <vt:lpstr>Symmetry breaking - IC deformation</vt:lpstr>
      <vt:lpstr>Vacuum forces - System defromation</vt:lpstr>
      <vt:lpstr>Source of reflection - Speckle</vt:lpstr>
      <vt:lpstr>Reflection reduction - Methods</vt:lpstr>
      <vt:lpstr>Reflection reduction - Results</vt:lpstr>
      <vt:lpstr>IC position in global CS - drift</vt:lpstr>
      <vt:lpstr>Near and far optical zones</vt:lpstr>
      <vt:lpstr>Laser alignment systems - elsewhere</vt:lpstr>
      <vt:lpstr>Shutter system principle </vt:lpstr>
      <vt:lpstr>Heat dissipation - simulation</vt:lpstr>
      <vt:lpstr>Camera calibration</vt:lpstr>
      <vt:lpstr>Free air propagation</vt:lpstr>
      <vt:lpstr>Optical beams GB and Bessel Beam</vt:lpstr>
      <vt:lpstr>Field contribution – SLB applications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Witold Grzegorz Niewiem</dc:creator>
  <cp:lastModifiedBy>Witold Grzegorz Niewiem</cp:lastModifiedBy>
  <cp:revision>153</cp:revision>
  <dcterms:created xsi:type="dcterms:W3CDTF">2024-09-26T15:13:01Z</dcterms:created>
  <dcterms:modified xsi:type="dcterms:W3CDTF">2025-05-21T14:24:14Z</dcterms:modified>
</cp:coreProperties>
</file>