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Lst>
  <p:notesMasterIdLst>
    <p:notesMasterId r:id="rId44"/>
  </p:notesMasterIdLst>
  <p:sldIdLst>
    <p:sldId id="263" r:id="rId4"/>
    <p:sldId id="258" r:id="rId5"/>
    <p:sldId id="503" r:id="rId6"/>
    <p:sldId id="428" r:id="rId7"/>
    <p:sldId id="516" r:id="rId8"/>
    <p:sldId id="432" r:id="rId9"/>
    <p:sldId id="477" r:id="rId10"/>
    <p:sldId id="429" r:id="rId11"/>
    <p:sldId id="450" r:id="rId12"/>
    <p:sldId id="491" r:id="rId13"/>
    <p:sldId id="495" r:id="rId14"/>
    <p:sldId id="518" r:id="rId15"/>
    <p:sldId id="519" r:id="rId16"/>
    <p:sldId id="430" r:id="rId17"/>
    <p:sldId id="448" r:id="rId18"/>
    <p:sldId id="492" r:id="rId19"/>
    <p:sldId id="498" r:id="rId20"/>
    <p:sldId id="504" r:id="rId21"/>
    <p:sldId id="526" r:id="rId22"/>
    <p:sldId id="506" r:id="rId23"/>
    <p:sldId id="509" r:id="rId24"/>
    <p:sldId id="505" r:id="rId25"/>
    <p:sldId id="521" r:id="rId26"/>
    <p:sldId id="522" r:id="rId27"/>
    <p:sldId id="520" r:id="rId28"/>
    <p:sldId id="508" r:id="rId29"/>
    <p:sldId id="510" r:id="rId30"/>
    <p:sldId id="511" r:id="rId31"/>
    <p:sldId id="512" r:id="rId32"/>
    <p:sldId id="513" r:id="rId33"/>
    <p:sldId id="514" r:id="rId34"/>
    <p:sldId id="515" r:id="rId35"/>
    <p:sldId id="485" r:id="rId36"/>
    <p:sldId id="500" r:id="rId37"/>
    <p:sldId id="361" r:id="rId38"/>
    <p:sldId id="330" r:id="rId39"/>
    <p:sldId id="274" r:id="rId40"/>
    <p:sldId id="523" r:id="rId41"/>
    <p:sldId id="524" r:id="rId42"/>
    <p:sldId id="525" r:id="rId43"/>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63"/>
            <p14:sldId id="258"/>
            <p14:sldId id="503"/>
            <p14:sldId id="428"/>
            <p14:sldId id="516"/>
            <p14:sldId id="432"/>
            <p14:sldId id="477"/>
            <p14:sldId id="429"/>
            <p14:sldId id="450"/>
            <p14:sldId id="491"/>
            <p14:sldId id="495"/>
            <p14:sldId id="518"/>
            <p14:sldId id="519"/>
            <p14:sldId id="430"/>
            <p14:sldId id="448"/>
            <p14:sldId id="492"/>
            <p14:sldId id="498"/>
            <p14:sldId id="504"/>
            <p14:sldId id="526"/>
            <p14:sldId id="506"/>
            <p14:sldId id="509"/>
            <p14:sldId id="505"/>
            <p14:sldId id="521"/>
            <p14:sldId id="522"/>
            <p14:sldId id="520"/>
            <p14:sldId id="508"/>
            <p14:sldId id="510"/>
            <p14:sldId id="511"/>
            <p14:sldId id="512"/>
            <p14:sldId id="513"/>
            <p14:sldId id="514"/>
            <p14:sldId id="515"/>
            <p14:sldId id="485"/>
            <p14:sldId id="500"/>
            <p14:sldId id="361"/>
            <p14:sldId id="330"/>
            <p14:sldId id="274"/>
            <p14:sldId id="523"/>
            <p14:sldId id="524"/>
            <p14:sldId id="52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124A"/>
    <a:srgbClr val="DFDFDF"/>
    <a:srgbClr val="F6FDA3"/>
    <a:srgbClr val="D4BEF7"/>
    <a:srgbClr val="B8BAFA"/>
    <a:srgbClr val="DBDBE4"/>
    <a:srgbClr val="FFE4DF"/>
    <a:srgbClr val="DAEEDB"/>
    <a:srgbClr val="EEE2FF"/>
    <a:srgbClr val="F9FD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771" autoAdjust="0"/>
    <p:restoredTop sz="94712" autoAdjust="0"/>
  </p:normalViewPr>
  <p:slideViewPr>
    <p:cSldViewPr>
      <p:cViewPr varScale="1">
        <p:scale>
          <a:sx n="144" d="100"/>
          <a:sy n="144" d="100"/>
        </p:scale>
        <p:origin x="138" y="1224"/>
      </p:cViewPr>
      <p:guideLst/>
    </p:cSldViewPr>
  </p:slideViewPr>
  <p:outlineViewPr>
    <p:cViewPr>
      <p:scale>
        <a:sx n="33" d="100"/>
        <a:sy n="33" d="100"/>
      </p:scale>
      <p:origin x="0" y="-941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tableStyles" Target="tableStyle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viewProps" Target="viewProps.xml"/><Relationship Id="rId20" Type="http://schemas.openxmlformats.org/officeDocument/2006/relationships/slide" Target="slides/slide17.xml"/><Relationship Id="rId41" Type="http://schemas.openxmlformats.org/officeDocument/2006/relationships/slide" Target="slides/slide38.xml"/></Relationships>
</file>

<file path=ppt/charts/_rels/chart1.xml.rels><?xml version="1.0" encoding="UTF-8" standalone="yes"?>
<Relationships xmlns="http://schemas.openxmlformats.org/package/2006/relationships"><Relationship Id="rId3" Type="http://schemas.openxmlformats.org/officeDocument/2006/relationships/oleObject" Target="file:///C:\Users\cjarmyre\cernbox\Documents\FCCee\FCCweel2024\harmonic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cjarmyre\cernbox\Documents\FCCee\FCCweel2024\harmonic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cjarmyre\cernbox\Documents\FCCee\Collider\Main_quads\3D\opera3D_mesh_survey.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cjarmyre\cernbox\Documents\FCCee\Collider\Main_quads\3D\PTC_test\fullL_neighbor_survey.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cjarmyre\cernbox\Documents\FCCee\Collider\Main_quads\3D\PTC_test\fullL_neighbor_survey.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cjarmyre\cernbox\Documents\FCCee\FCCweel2024\harmonics.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jbauche\cernbox\WINDOWS\Desktop\FCC-ee\Magnetic%20modelling\Quadrupole\Single%20aperture\Quadrupole%20design%20TEMPLATE%20(version%201).xlsx" TargetMode="External"/><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0" i="0" u="none" strike="noStrike" kern="1200" spc="0" baseline="0">
                <a:solidFill>
                  <a:schemeClr val="tx2">
                    <a:lumMod val="75000"/>
                  </a:schemeClr>
                </a:solidFill>
                <a:latin typeface="+mn-lt"/>
                <a:ea typeface="+mn-ea"/>
                <a:cs typeface="+mn-cs"/>
              </a:defRPr>
            </a:pPr>
            <a:r>
              <a:rPr lang="en-US" sz="1200" b="0" i="1" u="none" strike="noStrike" kern="1200" spc="0" baseline="0" dirty="0">
                <a:solidFill>
                  <a:schemeClr val="tx2">
                    <a:lumMod val="75000"/>
                  </a:schemeClr>
                </a:solidFill>
              </a:rPr>
              <a:t>Relative harmonics per powering case – 2D </a:t>
            </a:r>
          </a:p>
          <a:p>
            <a:pPr>
              <a:defRPr sz="1200">
                <a:solidFill>
                  <a:schemeClr val="tx2">
                    <a:lumMod val="75000"/>
                  </a:schemeClr>
                </a:solidFill>
              </a:defRPr>
            </a:pPr>
            <a:r>
              <a:rPr lang="en-US" sz="1200" b="0" i="1" u="none" strike="noStrike" kern="1200" spc="0" baseline="0" dirty="0">
                <a:solidFill>
                  <a:schemeClr val="tx2">
                    <a:lumMod val="75000"/>
                  </a:schemeClr>
                </a:solidFill>
              </a:rPr>
              <a:t>(right aperture only)</a:t>
            </a:r>
          </a:p>
        </c:rich>
      </c:tx>
      <c:layout>
        <c:manualLayout>
          <c:xMode val="edge"/>
          <c:yMode val="edge"/>
          <c:x val="0.23400177758026885"/>
          <c:y val="5.6690157785125948E-2"/>
        </c:manualLayout>
      </c:layout>
      <c:overlay val="0"/>
      <c:spPr>
        <a:noFill/>
        <a:ln>
          <a:noFill/>
        </a:ln>
        <a:effectLst/>
      </c:spPr>
      <c:txPr>
        <a:bodyPr rot="0" spcFirstLastPara="1" vertOverflow="ellipsis" vert="horz" wrap="square" anchor="ctr" anchorCtr="1"/>
        <a:lstStyle/>
        <a:p>
          <a:pPr>
            <a:defRPr sz="1200" b="0" i="0" u="none" strike="noStrike" kern="1200" spc="0" baseline="0">
              <a:solidFill>
                <a:schemeClr val="tx2">
                  <a:lumMod val="7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Sheet1!$I$3</c:f>
              <c:strCache>
                <c:ptCount val="1"/>
                <c:pt idx="0">
                  <c:v>Full current, no trims</c:v>
                </c:pt>
              </c:strCache>
            </c:strRef>
          </c:tx>
          <c:spPr>
            <a:solidFill>
              <a:schemeClr val="accent1"/>
            </a:solidFill>
            <a:ln>
              <a:noFill/>
            </a:ln>
            <a:effectLst/>
          </c:spPr>
          <c:invertIfNegative val="0"/>
          <c:cat>
            <c:strRef>
              <c:f>Sheet1!$H$4:$H$11</c:f>
              <c:strCache>
                <c:ptCount val="8"/>
                <c:pt idx="0">
                  <c:v>b2</c:v>
                </c:pt>
                <c:pt idx="1">
                  <c:v>b3</c:v>
                </c:pt>
                <c:pt idx="2">
                  <c:v>b4</c:v>
                </c:pt>
                <c:pt idx="3">
                  <c:v>b5</c:v>
                </c:pt>
                <c:pt idx="4">
                  <c:v>b6</c:v>
                </c:pt>
                <c:pt idx="5">
                  <c:v>b7</c:v>
                </c:pt>
                <c:pt idx="6">
                  <c:v>b8</c:v>
                </c:pt>
                <c:pt idx="7">
                  <c:v>b9</c:v>
                </c:pt>
              </c:strCache>
            </c:strRef>
          </c:cat>
          <c:val>
            <c:numRef>
              <c:f>Sheet1!$I$4:$I$11</c:f>
              <c:numCache>
                <c:formatCode>0.00</c:formatCode>
                <c:ptCount val="8"/>
                <c:pt idx="0">
                  <c:v>-0.87278905771000004</c:v>
                </c:pt>
                <c:pt idx="1">
                  <c:v>0.23925399572</c:v>
                </c:pt>
                <c:pt idx="2">
                  <c:v>-8.700499582E-2</c:v>
                </c:pt>
                <c:pt idx="3">
                  <c:v>4.5782414690000002E-2</c:v>
                </c:pt>
                <c:pt idx="4">
                  <c:v>7.68416994E-3</c:v>
                </c:pt>
                <c:pt idx="5">
                  <c:v>-4.0088795800000002E-3</c:v>
                </c:pt>
                <c:pt idx="6">
                  <c:v>-6.0467829999999998E-4</c:v>
                </c:pt>
                <c:pt idx="7">
                  <c:v>2.0934761E-4</c:v>
                </c:pt>
              </c:numCache>
            </c:numRef>
          </c:val>
          <c:extLst>
            <c:ext xmlns:c16="http://schemas.microsoft.com/office/drawing/2014/chart" uri="{C3380CC4-5D6E-409C-BE32-E72D297353CC}">
              <c16:uniqueId val="{00000000-362B-4EC6-A2F2-6B059479095B}"/>
            </c:ext>
          </c:extLst>
        </c:ser>
        <c:ser>
          <c:idx val="1"/>
          <c:order val="1"/>
          <c:tx>
            <c:strRef>
              <c:f>Sheet1!$J$3</c:f>
              <c:strCache>
                <c:ptCount val="1"/>
                <c:pt idx="0">
                  <c:v>Full current, trim +-3.5%</c:v>
                </c:pt>
              </c:strCache>
            </c:strRef>
          </c:tx>
          <c:spPr>
            <a:solidFill>
              <a:schemeClr val="accent2"/>
            </a:solidFill>
            <a:ln>
              <a:noFill/>
            </a:ln>
            <a:effectLst/>
          </c:spPr>
          <c:invertIfNegative val="0"/>
          <c:cat>
            <c:strRef>
              <c:f>Sheet1!$H$4:$H$11</c:f>
              <c:strCache>
                <c:ptCount val="8"/>
                <c:pt idx="0">
                  <c:v>b2</c:v>
                </c:pt>
                <c:pt idx="1">
                  <c:v>b3</c:v>
                </c:pt>
                <c:pt idx="2">
                  <c:v>b4</c:v>
                </c:pt>
                <c:pt idx="3">
                  <c:v>b5</c:v>
                </c:pt>
                <c:pt idx="4">
                  <c:v>b6</c:v>
                </c:pt>
                <c:pt idx="5">
                  <c:v>b7</c:v>
                </c:pt>
                <c:pt idx="6">
                  <c:v>b8</c:v>
                </c:pt>
                <c:pt idx="7">
                  <c:v>b9</c:v>
                </c:pt>
              </c:strCache>
            </c:strRef>
          </c:cat>
          <c:val>
            <c:numRef>
              <c:f>Sheet1!$J$4:$J$11</c:f>
              <c:numCache>
                <c:formatCode>0.00</c:formatCode>
                <c:ptCount val="8"/>
                <c:pt idx="0">
                  <c:v>-0.86333914812000001</c:v>
                </c:pt>
                <c:pt idx="1">
                  <c:v>0.24149939845999999</c:v>
                </c:pt>
                <c:pt idx="2">
                  <c:v>-8.7587014490000004E-2</c:v>
                </c:pt>
                <c:pt idx="3">
                  <c:v>4.5978425599999997E-2</c:v>
                </c:pt>
                <c:pt idx="4">
                  <c:v>7.6617732899999999E-3</c:v>
                </c:pt>
                <c:pt idx="5">
                  <c:v>-4.0041711000000004E-3</c:v>
                </c:pt>
                <c:pt idx="6">
                  <c:v>-6.0505499999999996E-4</c:v>
                </c:pt>
                <c:pt idx="7">
                  <c:v>2.0940762000000001E-4</c:v>
                </c:pt>
              </c:numCache>
            </c:numRef>
          </c:val>
          <c:extLst>
            <c:ext xmlns:c16="http://schemas.microsoft.com/office/drawing/2014/chart" uri="{C3380CC4-5D6E-409C-BE32-E72D297353CC}">
              <c16:uniqueId val="{00000001-362B-4EC6-A2F2-6B059479095B}"/>
            </c:ext>
          </c:extLst>
        </c:ser>
        <c:ser>
          <c:idx val="2"/>
          <c:order val="2"/>
          <c:tx>
            <c:strRef>
              <c:f>Sheet1!$K$3</c:f>
              <c:strCache>
                <c:ptCount val="1"/>
                <c:pt idx="0">
                  <c:v>1/4 current, no trims</c:v>
                </c:pt>
              </c:strCache>
            </c:strRef>
          </c:tx>
          <c:spPr>
            <a:solidFill>
              <a:schemeClr val="accent3"/>
            </a:solidFill>
            <a:ln>
              <a:noFill/>
            </a:ln>
            <a:effectLst/>
          </c:spPr>
          <c:invertIfNegative val="0"/>
          <c:cat>
            <c:strRef>
              <c:f>Sheet1!$H$4:$H$11</c:f>
              <c:strCache>
                <c:ptCount val="8"/>
                <c:pt idx="0">
                  <c:v>b2</c:v>
                </c:pt>
                <c:pt idx="1">
                  <c:v>b3</c:v>
                </c:pt>
                <c:pt idx="2">
                  <c:v>b4</c:v>
                </c:pt>
                <c:pt idx="3">
                  <c:v>b5</c:v>
                </c:pt>
                <c:pt idx="4">
                  <c:v>b6</c:v>
                </c:pt>
                <c:pt idx="5">
                  <c:v>b7</c:v>
                </c:pt>
                <c:pt idx="6">
                  <c:v>b8</c:v>
                </c:pt>
                <c:pt idx="7">
                  <c:v>b9</c:v>
                </c:pt>
              </c:strCache>
            </c:strRef>
          </c:cat>
          <c:val>
            <c:numRef>
              <c:f>Sheet1!$K$4:$K$11</c:f>
              <c:numCache>
                <c:formatCode>0.00</c:formatCode>
                <c:ptCount val="8"/>
                <c:pt idx="0">
                  <c:v>-0.83961066726</c:v>
                </c:pt>
                <c:pt idx="1">
                  <c:v>0.23547825455999999</c:v>
                </c:pt>
                <c:pt idx="2">
                  <c:v>-8.6803347820000001E-2</c:v>
                </c:pt>
                <c:pt idx="3">
                  <c:v>4.5780295929999999E-2</c:v>
                </c:pt>
                <c:pt idx="4">
                  <c:v>7.6840002099999999E-3</c:v>
                </c:pt>
                <c:pt idx="5">
                  <c:v>-4.00900619E-3</c:v>
                </c:pt>
                <c:pt idx="6">
                  <c:v>-6.0466538E-4</c:v>
                </c:pt>
                <c:pt idx="7">
                  <c:v>2.0935117000000001E-4</c:v>
                </c:pt>
              </c:numCache>
            </c:numRef>
          </c:val>
          <c:extLst>
            <c:ext xmlns:c16="http://schemas.microsoft.com/office/drawing/2014/chart" uri="{C3380CC4-5D6E-409C-BE32-E72D297353CC}">
              <c16:uniqueId val="{00000002-362B-4EC6-A2F2-6B059479095B}"/>
            </c:ext>
          </c:extLst>
        </c:ser>
        <c:dLbls>
          <c:showLegendKey val="0"/>
          <c:showVal val="0"/>
          <c:showCatName val="0"/>
          <c:showSerName val="0"/>
          <c:showPercent val="0"/>
          <c:showBubbleSize val="0"/>
        </c:dLbls>
        <c:gapWidth val="219"/>
        <c:overlap val="-27"/>
        <c:axId val="1433539296"/>
        <c:axId val="1433542656"/>
      </c:barChart>
      <c:catAx>
        <c:axId val="14335392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33542656"/>
        <c:crosses val="autoZero"/>
        <c:auto val="1"/>
        <c:lblAlgn val="ctr"/>
        <c:lblOffset val="100"/>
        <c:noMultiLvlLbl val="0"/>
      </c:catAx>
      <c:valAx>
        <c:axId val="1433542656"/>
        <c:scaling>
          <c:orientation val="minMax"/>
          <c:max val="1"/>
          <c:min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US" sz="800"/>
                  <a:t>Bn/B1 @ R=10 mm (1E-4)</a:t>
                </a:r>
              </a:p>
            </c:rich>
          </c:tx>
          <c:overlay val="0"/>
          <c:spPr>
            <a:noFill/>
            <a:ln>
              <a:noFill/>
            </a:ln>
            <a:effectLst/>
          </c:spPr>
          <c:txPr>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335392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200" i="1" dirty="0"/>
              <a:t>Relative harmonics</a:t>
            </a:r>
            <a:r>
              <a:rPr lang="en-US" sz="1200" i="1" baseline="0" dirty="0"/>
              <a:t> per powering case – 2D </a:t>
            </a:r>
          </a:p>
          <a:p>
            <a:pPr>
              <a:defRPr/>
            </a:pPr>
            <a:r>
              <a:rPr lang="en-US" sz="1200" i="1" baseline="0" dirty="0"/>
              <a:t>(right aperture)</a:t>
            </a:r>
          </a:p>
        </c:rich>
      </c:tx>
      <c:layout>
        <c:manualLayout>
          <c:xMode val="edge"/>
          <c:yMode val="edge"/>
          <c:x val="0.10044623338217874"/>
          <c:y val="2.6432245257935527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Sheet1!$I$42</c:f>
              <c:strCache>
                <c:ptCount val="1"/>
                <c:pt idx="0">
                  <c:v>1/4 current</c:v>
                </c:pt>
              </c:strCache>
            </c:strRef>
          </c:tx>
          <c:spPr>
            <a:solidFill>
              <a:schemeClr val="accent1"/>
            </a:solidFill>
            <a:ln>
              <a:noFill/>
            </a:ln>
            <a:effectLst/>
          </c:spPr>
          <c:invertIfNegative val="0"/>
          <c:cat>
            <c:strRef>
              <c:f>Sheet1!$H$43:$H$50</c:f>
              <c:strCache>
                <c:ptCount val="8"/>
                <c:pt idx="0">
                  <c:v>b1</c:v>
                </c:pt>
                <c:pt idx="1">
                  <c:v>b3</c:v>
                </c:pt>
                <c:pt idx="2">
                  <c:v>b4</c:v>
                </c:pt>
                <c:pt idx="3">
                  <c:v>b5</c:v>
                </c:pt>
                <c:pt idx="4">
                  <c:v>b6</c:v>
                </c:pt>
                <c:pt idx="5">
                  <c:v>b7</c:v>
                </c:pt>
                <c:pt idx="6">
                  <c:v>b8</c:v>
                </c:pt>
                <c:pt idx="7">
                  <c:v>b9</c:v>
                </c:pt>
              </c:strCache>
            </c:strRef>
          </c:cat>
          <c:val>
            <c:numRef>
              <c:f>Sheet1!$I$43:$I$50</c:f>
              <c:numCache>
                <c:formatCode>0.00</c:formatCode>
                <c:ptCount val="8"/>
                <c:pt idx="0">
                  <c:v>2.6635158129000001</c:v>
                </c:pt>
                <c:pt idx="1">
                  <c:v>-1.3426013162999999</c:v>
                </c:pt>
                <c:pt idx="2">
                  <c:v>-7.7888053600000007E-2</c:v>
                </c:pt>
                <c:pt idx="3">
                  <c:v>6.2065899299999998E-2</c:v>
                </c:pt>
                <c:pt idx="4">
                  <c:v>0.24283411990000001</c:v>
                </c:pt>
                <c:pt idx="5">
                  <c:v>-2.2364567000000002E-3</c:v>
                </c:pt>
                <c:pt idx="6">
                  <c:v>9.8538209999999996E-4</c:v>
                </c:pt>
                <c:pt idx="7">
                  <c:v>1.8543229999999999E-4</c:v>
                </c:pt>
              </c:numCache>
            </c:numRef>
          </c:val>
          <c:extLst>
            <c:ext xmlns:c16="http://schemas.microsoft.com/office/drawing/2014/chart" uri="{C3380CC4-5D6E-409C-BE32-E72D297353CC}">
              <c16:uniqueId val="{00000000-4381-4C56-8B0B-A84F1667D3F0}"/>
            </c:ext>
          </c:extLst>
        </c:ser>
        <c:ser>
          <c:idx val="1"/>
          <c:order val="1"/>
          <c:tx>
            <c:strRef>
              <c:f>Sheet1!$J$42</c:f>
              <c:strCache>
                <c:ptCount val="1"/>
                <c:pt idx="0">
                  <c:v>Full current, no trims</c:v>
                </c:pt>
              </c:strCache>
            </c:strRef>
          </c:tx>
          <c:spPr>
            <a:solidFill>
              <a:schemeClr val="accent2"/>
            </a:solidFill>
            <a:ln>
              <a:noFill/>
            </a:ln>
            <a:effectLst/>
          </c:spPr>
          <c:invertIfNegative val="0"/>
          <c:cat>
            <c:strRef>
              <c:f>Sheet1!$H$43:$H$50</c:f>
              <c:strCache>
                <c:ptCount val="8"/>
                <c:pt idx="0">
                  <c:v>b1</c:v>
                </c:pt>
                <c:pt idx="1">
                  <c:v>b3</c:v>
                </c:pt>
                <c:pt idx="2">
                  <c:v>b4</c:v>
                </c:pt>
                <c:pt idx="3">
                  <c:v>b5</c:v>
                </c:pt>
                <c:pt idx="4">
                  <c:v>b6</c:v>
                </c:pt>
                <c:pt idx="5">
                  <c:v>b7</c:v>
                </c:pt>
                <c:pt idx="6">
                  <c:v>b8</c:v>
                </c:pt>
                <c:pt idx="7">
                  <c:v>b9</c:v>
                </c:pt>
              </c:strCache>
            </c:strRef>
          </c:cat>
          <c:val>
            <c:numRef>
              <c:f>Sheet1!$J$43:$J$50</c:f>
              <c:numCache>
                <c:formatCode>0.00</c:formatCode>
                <c:ptCount val="8"/>
                <c:pt idx="0">
                  <c:v>0.83268896029999995</c:v>
                </c:pt>
                <c:pt idx="1">
                  <c:v>-1.4176794213999999</c:v>
                </c:pt>
                <c:pt idx="2">
                  <c:v>-7.1137636700000006E-2</c:v>
                </c:pt>
                <c:pt idx="3">
                  <c:v>6.1928739500000003E-2</c:v>
                </c:pt>
                <c:pt idx="4">
                  <c:v>0.2425534593</c:v>
                </c:pt>
                <c:pt idx="5">
                  <c:v>-2.1914361999999998E-3</c:v>
                </c:pt>
                <c:pt idx="6">
                  <c:v>9.837565999999999E-4</c:v>
                </c:pt>
                <c:pt idx="7">
                  <c:v>1.8633629999999999E-4</c:v>
                </c:pt>
              </c:numCache>
            </c:numRef>
          </c:val>
          <c:extLst>
            <c:ext xmlns:c16="http://schemas.microsoft.com/office/drawing/2014/chart" uri="{C3380CC4-5D6E-409C-BE32-E72D297353CC}">
              <c16:uniqueId val="{00000001-4381-4C56-8B0B-A84F1667D3F0}"/>
            </c:ext>
          </c:extLst>
        </c:ser>
        <c:ser>
          <c:idx val="2"/>
          <c:order val="2"/>
          <c:tx>
            <c:strRef>
              <c:f>Sheet1!$K$42</c:f>
              <c:strCache>
                <c:ptCount val="1"/>
                <c:pt idx="0">
                  <c:v>Full current, trim +-3.5%</c:v>
                </c:pt>
              </c:strCache>
            </c:strRef>
          </c:tx>
          <c:spPr>
            <a:solidFill>
              <a:schemeClr val="accent3"/>
            </a:solidFill>
            <a:ln>
              <a:noFill/>
            </a:ln>
            <a:effectLst/>
          </c:spPr>
          <c:invertIfNegative val="0"/>
          <c:cat>
            <c:strRef>
              <c:f>Sheet1!$H$43:$H$50</c:f>
              <c:strCache>
                <c:ptCount val="8"/>
                <c:pt idx="0">
                  <c:v>b1</c:v>
                </c:pt>
                <c:pt idx="1">
                  <c:v>b3</c:v>
                </c:pt>
                <c:pt idx="2">
                  <c:v>b4</c:v>
                </c:pt>
                <c:pt idx="3">
                  <c:v>b5</c:v>
                </c:pt>
                <c:pt idx="4">
                  <c:v>b6</c:v>
                </c:pt>
                <c:pt idx="5">
                  <c:v>b7</c:v>
                </c:pt>
                <c:pt idx="6">
                  <c:v>b8</c:v>
                </c:pt>
                <c:pt idx="7">
                  <c:v>b9</c:v>
                </c:pt>
              </c:strCache>
            </c:strRef>
          </c:cat>
          <c:val>
            <c:numRef>
              <c:f>Sheet1!$K$43:$K$50</c:f>
              <c:numCache>
                <c:formatCode>0.00</c:formatCode>
                <c:ptCount val="8"/>
                <c:pt idx="0">
                  <c:v>-11.760549360100001</c:v>
                </c:pt>
                <c:pt idx="1">
                  <c:v>-2.0981480564999999</c:v>
                </c:pt>
                <c:pt idx="2">
                  <c:v>-7.0974556999999994E-2</c:v>
                </c:pt>
                <c:pt idx="3">
                  <c:v>5.2596483600000001E-2</c:v>
                </c:pt>
                <c:pt idx="4">
                  <c:v>0.24249612179999999</c:v>
                </c:pt>
                <c:pt idx="5">
                  <c:v>-1.7069263E-3</c:v>
                </c:pt>
                <c:pt idx="6">
                  <c:v>9.8376829999999998E-4</c:v>
                </c:pt>
                <c:pt idx="7">
                  <c:v>1.8919410000000001E-4</c:v>
                </c:pt>
              </c:numCache>
            </c:numRef>
          </c:val>
          <c:extLst>
            <c:ext xmlns:c16="http://schemas.microsoft.com/office/drawing/2014/chart" uri="{C3380CC4-5D6E-409C-BE32-E72D297353CC}">
              <c16:uniqueId val="{00000002-4381-4C56-8B0B-A84F1667D3F0}"/>
            </c:ext>
          </c:extLst>
        </c:ser>
        <c:dLbls>
          <c:showLegendKey val="0"/>
          <c:showVal val="0"/>
          <c:showCatName val="0"/>
          <c:showSerName val="0"/>
          <c:showPercent val="0"/>
          <c:showBubbleSize val="0"/>
        </c:dLbls>
        <c:gapWidth val="219"/>
        <c:overlap val="-27"/>
        <c:axId val="1433539296"/>
        <c:axId val="1433542656"/>
      </c:barChart>
      <c:catAx>
        <c:axId val="14335392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33542656"/>
        <c:crosses val="autoZero"/>
        <c:auto val="1"/>
        <c:lblAlgn val="ctr"/>
        <c:lblOffset val="100"/>
        <c:noMultiLvlLbl val="0"/>
      </c:catAx>
      <c:valAx>
        <c:axId val="143354265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US" sz="800"/>
                  <a:t>Bn/B2 @ R=10 mm (1E-4)</a:t>
                </a:r>
              </a:p>
            </c:rich>
          </c:tx>
          <c:layout>
            <c:manualLayout>
              <c:xMode val="edge"/>
              <c:yMode val="edge"/>
              <c:x val="3.35607633596222E-2"/>
              <c:y val="0.17335299168714952"/>
            </c:manualLayout>
          </c:layout>
          <c:overlay val="0"/>
          <c:spPr>
            <a:noFill/>
            <a:ln>
              <a:noFill/>
            </a:ln>
            <a:effectLst/>
          </c:spPr>
          <c:txPr>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33539296"/>
        <c:crosses val="autoZero"/>
        <c:crossBetween val="between"/>
        <c:majorUnit val="5"/>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B1 and B2</a:t>
            </a:r>
            <a:r>
              <a:rPr lang="en-US" baseline="0" dirty="0"/>
              <a:t> harmonics at R=10 mm along beam axis</a:t>
            </a:r>
          </a:p>
        </c:rich>
      </c:tx>
      <c:layout>
        <c:manualLayout>
          <c:xMode val="edge"/>
          <c:yMode val="edge"/>
          <c:x val="0.12786111111111112"/>
          <c:y val="2.7777777777777776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v>B2 full length</c:v>
          </c:tx>
          <c:spPr>
            <a:ln w="19050" cap="rnd">
              <a:solidFill>
                <a:schemeClr val="accent1"/>
              </a:solidFill>
              <a:round/>
            </a:ln>
            <a:effectLst/>
          </c:spPr>
          <c:marker>
            <c:symbol val="none"/>
          </c:marker>
          <c:xVal>
            <c:numRef>
              <c:f>longi_original_fullLength!$B$2:$B$402</c:f>
              <c:numCache>
                <c:formatCode>General</c:formatCode>
                <c:ptCount val="401"/>
                <c:pt idx="0">
                  <c:v>0</c:v>
                </c:pt>
                <c:pt idx="1">
                  <c:v>15</c:v>
                </c:pt>
                <c:pt idx="2">
                  <c:v>30</c:v>
                </c:pt>
                <c:pt idx="3">
                  <c:v>45</c:v>
                </c:pt>
                <c:pt idx="4">
                  <c:v>60</c:v>
                </c:pt>
                <c:pt idx="5">
                  <c:v>75</c:v>
                </c:pt>
                <c:pt idx="6">
                  <c:v>90</c:v>
                </c:pt>
                <c:pt idx="7">
                  <c:v>105</c:v>
                </c:pt>
                <c:pt idx="8">
                  <c:v>120</c:v>
                </c:pt>
                <c:pt idx="9">
                  <c:v>135</c:v>
                </c:pt>
                <c:pt idx="10">
                  <c:v>150</c:v>
                </c:pt>
                <c:pt idx="11">
                  <c:v>165</c:v>
                </c:pt>
                <c:pt idx="12">
                  <c:v>180</c:v>
                </c:pt>
                <c:pt idx="13">
                  <c:v>195</c:v>
                </c:pt>
                <c:pt idx="14">
                  <c:v>210</c:v>
                </c:pt>
                <c:pt idx="15">
                  <c:v>225</c:v>
                </c:pt>
                <c:pt idx="16">
                  <c:v>240</c:v>
                </c:pt>
                <c:pt idx="17">
                  <c:v>255</c:v>
                </c:pt>
                <c:pt idx="18">
                  <c:v>270</c:v>
                </c:pt>
                <c:pt idx="19">
                  <c:v>285</c:v>
                </c:pt>
                <c:pt idx="20">
                  <c:v>300</c:v>
                </c:pt>
                <c:pt idx="21">
                  <c:v>315</c:v>
                </c:pt>
                <c:pt idx="22">
                  <c:v>330</c:v>
                </c:pt>
                <c:pt idx="23">
                  <c:v>345</c:v>
                </c:pt>
                <c:pt idx="24">
                  <c:v>360</c:v>
                </c:pt>
                <c:pt idx="25">
                  <c:v>375</c:v>
                </c:pt>
                <c:pt idx="26">
                  <c:v>390</c:v>
                </c:pt>
                <c:pt idx="27">
                  <c:v>405</c:v>
                </c:pt>
                <c:pt idx="28">
                  <c:v>420</c:v>
                </c:pt>
                <c:pt idx="29">
                  <c:v>435</c:v>
                </c:pt>
                <c:pt idx="30">
                  <c:v>450</c:v>
                </c:pt>
                <c:pt idx="31">
                  <c:v>465</c:v>
                </c:pt>
                <c:pt idx="32">
                  <c:v>480</c:v>
                </c:pt>
                <c:pt idx="33">
                  <c:v>495</c:v>
                </c:pt>
                <c:pt idx="34">
                  <c:v>510</c:v>
                </c:pt>
                <c:pt idx="35">
                  <c:v>525</c:v>
                </c:pt>
                <c:pt idx="36">
                  <c:v>540</c:v>
                </c:pt>
                <c:pt idx="37">
                  <c:v>555</c:v>
                </c:pt>
                <c:pt idx="38">
                  <c:v>570</c:v>
                </c:pt>
                <c:pt idx="39">
                  <c:v>585</c:v>
                </c:pt>
                <c:pt idx="40">
                  <c:v>600</c:v>
                </c:pt>
                <c:pt idx="41">
                  <c:v>615</c:v>
                </c:pt>
                <c:pt idx="42">
                  <c:v>630</c:v>
                </c:pt>
                <c:pt idx="43">
                  <c:v>645</c:v>
                </c:pt>
                <c:pt idx="44">
                  <c:v>660</c:v>
                </c:pt>
                <c:pt idx="45">
                  <c:v>675</c:v>
                </c:pt>
                <c:pt idx="46">
                  <c:v>690</c:v>
                </c:pt>
                <c:pt idx="47">
                  <c:v>705</c:v>
                </c:pt>
                <c:pt idx="48">
                  <c:v>720</c:v>
                </c:pt>
                <c:pt idx="49">
                  <c:v>735</c:v>
                </c:pt>
                <c:pt idx="50">
                  <c:v>750</c:v>
                </c:pt>
                <c:pt idx="51">
                  <c:v>765</c:v>
                </c:pt>
                <c:pt idx="52">
                  <c:v>780</c:v>
                </c:pt>
                <c:pt idx="53">
                  <c:v>795</c:v>
                </c:pt>
                <c:pt idx="54">
                  <c:v>810</c:v>
                </c:pt>
                <c:pt idx="55">
                  <c:v>825</c:v>
                </c:pt>
                <c:pt idx="56">
                  <c:v>840</c:v>
                </c:pt>
                <c:pt idx="57">
                  <c:v>855</c:v>
                </c:pt>
                <c:pt idx="58">
                  <c:v>870</c:v>
                </c:pt>
                <c:pt idx="59">
                  <c:v>885</c:v>
                </c:pt>
                <c:pt idx="60">
                  <c:v>900</c:v>
                </c:pt>
                <c:pt idx="61">
                  <c:v>915</c:v>
                </c:pt>
                <c:pt idx="62">
                  <c:v>930</c:v>
                </c:pt>
                <c:pt idx="63">
                  <c:v>945</c:v>
                </c:pt>
                <c:pt idx="64">
                  <c:v>960</c:v>
                </c:pt>
                <c:pt idx="65">
                  <c:v>975</c:v>
                </c:pt>
                <c:pt idx="66">
                  <c:v>990</c:v>
                </c:pt>
                <c:pt idx="67">
                  <c:v>1005</c:v>
                </c:pt>
                <c:pt idx="68">
                  <c:v>1020</c:v>
                </c:pt>
                <c:pt idx="69">
                  <c:v>1035</c:v>
                </c:pt>
                <c:pt idx="70">
                  <c:v>1050</c:v>
                </c:pt>
                <c:pt idx="71">
                  <c:v>1065</c:v>
                </c:pt>
                <c:pt idx="72">
                  <c:v>1080</c:v>
                </c:pt>
                <c:pt idx="73">
                  <c:v>1095</c:v>
                </c:pt>
                <c:pt idx="74">
                  <c:v>1110</c:v>
                </c:pt>
                <c:pt idx="75">
                  <c:v>1125</c:v>
                </c:pt>
                <c:pt idx="76">
                  <c:v>1140</c:v>
                </c:pt>
                <c:pt idx="77">
                  <c:v>1155</c:v>
                </c:pt>
                <c:pt idx="78">
                  <c:v>1170</c:v>
                </c:pt>
                <c:pt idx="79">
                  <c:v>1185</c:v>
                </c:pt>
                <c:pt idx="80">
                  <c:v>1200</c:v>
                </c:pt>
                <c:pt idx="81">
                  <c:v>1215</c:v>
                </c:pt>
                <c:pt idx="82">
                  <c:v>1230</c:v>
                </c:pt>
                <c:pt idx="83">
                  <c:v>1245</c:v>
                </c:pt>
                <c:pt idx="84">
                  <c:v>1260</c:v>
                </c:pt>
                <c:pt idx="85">
                  <c:v>1275</c:v>
                </c:pt>
                <c:pt idx="86">
                  <c:v>1290</c:v>
                </c:pt>
                <c:pt idx="87">
                  <c:v>1305</c:v>
                </c:pt>
                <c:pt idx="88">
                  <c:v>1320</c:v>
                </c:pt>
                <c:pt idx="89">
                  <c:v>1335</c:v>
                </c:pt>
                <c:pt idx="90">
                  <c:v>1350</c:v>
                </c:pt>
                <c:pt idx="91">
                  <c:v>1365</c:v>
                </c:pt>
                <c:pt idx="92">
                  <c:v>1380</c:v>
                </c:pt>
                <c:pt idx="93">
                  <c:v>1395</c:v>
                </c:pt>
                <c:pt idx="94">
                  <c:v>1410</c:v>
                </c:pt>
                <c:pt idx="95">
                  <c:v>1425</c:v>
                </c:pt>
                <c:pt idx="96">
                  <c:v>1440</c:v>
                </c:pt>
                <c:pt idx="97">
                  <c:v>1455</c:v>
                </c:pt>
                <c:pt idx="98">
                  <c:v>1470</c:v>
                </c:pt>
                <c:pt idx="99">
                  <c:v>1485</c:v>
                </c:pt>
                <c:pt idx="100">
                  <c:v>1500</c:v>
                </c:pt>
                <c:pt idx="101">
                  <c:v>1515</c:v>
                </c:pt>
                <c:pt idx="102">
                  <c:v>1530</c:v>
                </c:pt>
                <c:pt idx="103">
                  <c:v>1545</c:v>
                </c:pt>
                <c:pt idx="104">
                  <c:v>1560</c:v>
                </c:pt>
                <c:pt idx="105">
                  <c:v>1575</c:v>
                </c:pt>
                <c:pt idx="106">
                  <c:v>1590</c:v>
                </c:pt>
                <c:pt idx="107">
                  <c:v>1605</c:v>
                </c:pt>
                <c:pt idx="108">
                  <c:v>1620</c:v>
                </c:pt>
                <c:pt idx="109">
                  <c:v>1635</c:v>
                </c:pt>
                <c:pt idx="110">
                  <c:v>1650</c:v>
                </c:pt>
                <c:pt idx="111">
                  <c:v>1665</c:v>
                </c:pt>
                <c:pt idx="112">
                  <c:v>1680</c:v>
                </c:pt>
                <c:pt idx="113">
                  <c:v>1695</c:v>
                </c:pt>
                <c:pt idx="114">
                  <c:v>1710</c:v>
                </c:pt>
                <c:pt idx="115">
                  <c:v>1725</c:v>
                </c:pt>
                <c:pt idx="116">
                  <c:v>1740</c:v>
                </c:pt>
                <c:pt idx="117">
                  <c:v>1755</c:v>
                </c:pt>
                <c:pt idx="118">
                  <c:v>1770</c:v>
                </c:pt>
                <c:pt idx="119">
                  <c:v>1785</c:v>
                </c:pt>
                <c:pt idx="120">
                  <c:v>1800</c:v>
                </c:pt>
                <c:pt idx="121">
                  <c:v>1815</c:v>
                </c:pt>
                <c:pt idx="122">
                  <c:v>1830</c:v>
                </c:pt>
                <c:pt idx="123">
                  <c:v>1845</c:v>
                </c:pt>
                <c:pt idx="124">
                  <c:v>1860</c:v>
                </c:pt>
                <c:pt idx="125">
                  <c:v>1875</c:v>
                </c:pt>
                <c:pt idx="126">
                  <c:v>1890</c:v>
                </c:pt>
                <c:pt idx="127">
                  <c:v>1905</c:v>
                </c:pt>
                <c:pt idx="128">
                  <c:v>1920</c:v>
                </c:pt>
                <c:pt idx="129">
                  <c:v>1935</c:v>
                </c:pt>
                <c:pt idx="130">
                  <c:v>1950</c:v>
                </c:pt>
                <c:pt idx="131">
                  <c:v>1965</c:v>
                </c:pt>
                <c:pt idx="132">
                  <c:v>1980</c:v>
                </c:pt>
                <c:pt idx="133">
                  <c:v>1995</c:v>
                </c:pt>
                <c:pt idx="134">
                  <c:v>2010</c:v>
                </c:pt>
                <c:pt idx="135">
                  <c:v>2025</c:v>
                </c:pt>
                <c:pt idx="136">
                  <c:v>2040</c:v>
                </c:pt>
                <c:pt idx="137">
                  <c:v>2055</c:v>
                </c:pt>
                <c:pt idx="138">
                  <c:v>2070</c:v>
                </c:pt>
                <c:pt idx="139">
                  <c:v>2085</c:v>
                </c:pt>
                <c:pt idx="140">
                  <c:v>2100</c:v>
                </c:pt>
                <c:pt idx="141">
                  <c:v>2115</c:v>
                </c:pt>
                <c:pt idx="142">
                  <c:v>2130</c:v>
                </c:pt>
                <c:pt idx="143">
                  <c:v>2145</c:v>
                </c:pt>
                <c:pt idx="144">
                  <c:v>2160</c:v>
                </c:pt>
                <c:pt idx="145">
                  <c:v>2175</c:v>
                </c:pt>
                <c:pt idx="146">
                  <c:v>2190</c:v>
                </c:pt>
                <c:pt idx="147">
                  <c:v>2205</c:v>
                </c:pt>
                <c:pt idx="148">
                  <c:v>2220</c:v>
                </c:pt>
                <c:pt idx="149">
                  <c:v>2235</c:v>
                </c:pt>
                <c:pt idx="150">
                  <c:v>2250</c:v>
                </c:pt>
                <c:pt idx="151">
                  <c:v>2265</c:v>
                </c:pt>
                <c:pt idx="152">
                  <c:v>2280</c:v>
                </c:pt>
                <c:pt idx="153">
                  <c:v>2295</c:v>
                </c:pt>
                <c:pt idx="154">
                  <c:v>2310</c:v>
                </c:pt>
                <c:pt idx="155">
                  <c:v>2325</c:v>
                </c:pt>
                <c:pt idx="156">
                  <c:v>2340</c:v>
                </c:pt>
                <c:pt idx="157">
                  <c:v>2355</c:v>
                </c:pt>
                <c:pt idx="158">
                  <c:v>2370</c:v>
                </c:pt>
                <c:pt idx="159">
                  <c:v>2385</c:v>
                </c:pt>
                <c:pt idx="160">
                  <c:v>2400</c:v>
                </c:pt>
                <c:pt idx="161">
                  <c:v>2415</c:v>
                </c:pt>
                <c:pt idx="162">
                  <c:v>2430</c:v>
                </c:pt>
                <c:pt idx="163">
                  <c:v>2445</c:v>
                </c:pt>
                <c:pt idx="164">
                  <c:v>2460</c:v>
                </c:pt>
                <c:pt idx="165">
                  <c:v>2475</c:v>
                </c:pt>
                <c:pt idx="166">
                  <c:v>2490</c:v>
                </c:pt>
                <c:pt idx="167">
                  <c:v>2505</c:v>
                </c:pt>
                <c:pt idx="168">
                  <c:v>2520</c:v>
                </c:pt>
                <c:pt idx="169">
                  <c:v>2535</c:v>
                </c:pt>
                <c:pt idx="170">
                  <c:v>2550</c:v>
                </c:pt>
                <c:pt idx="171">
                  <c:v>2565</c:v>
                </c:pt>
                <c:pt idx="172">
                  <c:v>2580</c:v>
                </c:pt>
                <c:pt idx="173">
                  <c:v>2595</c:v>
                </c:pt>
                <c:pt idx="174">
                  <c:v>2610</c:v>
                </c:pt>
                <c:pt idx="175">
                  <c:v>2625</c:v>
                </c:pt>
                <c:pt idx="176">
                  <c:v>2640</c:v>
                </c:pt>
                <c:pt idx="177">
                  <c:v>2655</c:v>
                </c:pt>
                <c:pt idx="178">
                  <c:v>2670</c:v>
                </c:pt>
                <c:pt idx="179">
                  <c:v>2685</c:v>
                </c:pt>
                <c:pt idx="180">
                  <c:v>2700</c:v>
                </c:pt>
                <c:pt idx="181">
                  <c:v>2715</c:v>
                </c:pt>
                <c:pt idx="182">
                  <c:v>2730</c:v>
                </c:pt>
                <c:pt idx="183">
                  <c:v>2745</c:v>
                </c:pt>
                <c:pt idx="184">
                  <c:v>2760</c:v>
                </c:pt>
                <c:pt idx="185">
                  <c:v>2775</c:v>
                </c:pt>
                <c:pt idx="186">
                  <c:v>2790</c:v>
                </c:pt>
                <c:pt idx="187">
                  <c:v>2805</c:v>
                </c:pt>
                <c:pt idx="188">
                  <c:v>2820</c:v>
                </c:pt>
                <c:pt idx="189">
                  <c:v>2835</c:v>
                </c:pt>
                <c:pt idx="190">
                  <c:v>2850</c:v>
                </c:pt>
                <c:pt idx="191">
                  <c:v>2865</c:v>
                </c:pt>
                <c:pt idx="192">
                  <c:v>2880</c:v>
                </c:pt>
                <c:pt idx="193">
                  <c:v>2895</c:v>
                </c:pt>
                <c:pt idx="194">
                  <c:v>2910</c:v>
                </c:pt>
                <c:pt idx="195">
                  <c:v>2925</c:v>
                </c:pt>
                <c:pt idx="196">
                  <c:v>2940</c:v>
                </c:pt>
                <c:pt idx="197">
                  <c:v>2955</c:v>
                </c:pt>
                <c:pt idx="198">
                  <c:v>2970</c:v>
                </c:pt>
                <c:pt idx="199">
                  <c:v>2985</c:v>
                </c:pt>
                <c:pt idx="200">
                  <c:v>3000</c:v>
                </c:pt>
                <c:pt idx="201">
                  <c:v>3015</c:v>
                </c:pt>
                <c:pt idx="202">
                  <c:v>3030</c:v>
                </c:pt>
                <c:pt idx="203">
                  <c:v>3045</c:v>
                </c:pt>
                <c:pt idx="204">
                  <c:v>3060</c:v>
                </c:pt>
                <c:pt idx="205">
                  <c:v>3075</c:v>
                </c:pt>
                <c:pt idx="206">
                  <c:v>3090</c:v>
                </c:pt>
                <c:pt idx="207">
                  <c:v>3105</c:v>
                </c:pt>
                <c:pt idx="208">
                  <c:v>3120</c:v>
                </c:pt>
                <c:pt idx="209">
                  <c:v>3135</c:v>
                </c:pt>
                <c:pt idx="210">
                  <c:v>3150</c:v>
                </c:pt>
                <c:pt idx="211">
                  <c:v>3165</c:v>
                </c:pt>
                <c:pt idx="212">
                  <c:v>3180</c:v>
                </c:pt>
                <c:pt idx="213">
                  <c:v>3195</c:v>
                </c:pt>
                <c:pt idx="214">
                  <c:v>3210</c:v>
                </c:pt>
                <c:pt idx="215">
                  <c:v>3225</c:v>
                </c:pt>
                <c:pt idx="216">
                  <c:v>3240</c:v>
                </c:pt>
                <c:pt idx="217">
                  <c:v>3255</c:v>
                </c:pt>
                <c:pt idx="218">
                  <c:v>3270</c:v>
                </c:pt>
                <c:pt idx="219">
                  <c:v>3285</c:v>
                </c:pt>
                <c:pt idx="220">
                  <c:v>3300</c:v>
                </c:pt>
                <c:pt idx="221">
                  <c:v>3315</c:v>
                </c:pt>
                <c:pt idx="222">
                  <c:v>3330</c:v>
                </c:pt>
                <c:pt idx="223">
                  <c:v>3345</c:v>
                </c:pt>
                <c:pt idx="224">
                  <c:v>3360</c:v>
                </c:pt>
                <c:pt idx="225">
                  <c:v>3375</c:v>
                </c:pt>
                <c:pt idx="226">
                  <c:v>3390</c:v>
                </c:pt>
                <c:pt idx="227">
                  <c:v>3405</c:v>
                </c:pt>
                <c:pt idx="228">
                  <c:v>3420</c:v>
                </c:pt>
                <c:pt idx="229">
                  <c:v>3435</c:v>
                </c:pt>
                <c:pt idx="230">
                  <c:v>3450</c:v>
                </c:pt>
                <c:pt idx="231">
                  <c:v>3465</c:v>
                </c:pt>
                <c:pt idx="232">
                  <c:v>3480</c:v>
                </c:pt>
                <c:pt idx="233">
                  <c:v>3495</c:v>
                </c:pt>
                <c:pt idx="234">
                  <c:v>3510</c:v>
                </c:pt>
                <c:pt idx="235">
                  <c:v>3525</c:v>
                </c:pt>
                <c:pt idx="236">
                  <c:v>3540</c:v>
                </c:pt>
                <c:pt idx="237">
                  <c:v>3555</c:v>
                </c:pt>
                <c:pt idx="238">
                  <c:v>3570</c:v>
                </c:pt>
                <c:pt idx="239">
                  <c:v>3585</c:v>
                </c:pt>
                <c:pt idx="240">
                  <c:v>3600</c:v>
                </c:pt>
                <c:pt idx="241">
                  <c:v>3615</c:v>
                </c:pt>
                <c:pt idx="242">
                  <c:v>3630</c:v>
                </c:pt>
                <c:pt idx="243">
                  <c:v>3645</c:v>
                </c:pt>
                <c:pt idx="244">
                  <c:v>3660</c:v>
                </c:pt>
                <c:pt idx="245">
                  <c:v>3675</c:v>
                </c:pt>
                <c:pt idx="246">
                  <c:v>3690</c:v>
                </c:pt>
                <c:pt idx="247">
                  <c:v>3705</c:v>
                </c:pt>
                <c:pt idx="248">
                  <c:v>3720</c:v>
                </c:pt>
                <c:pt idx="249">
                  <c:v>3735</c:v>
                </c:pt>
                <c:pt idx="250">
                  <c:v>3750</c:v>
                </c:pt>
                <c:pt idx="251">
                  <c:v>3765</c:v>
                </c:pt>
                <c:pt idx="252">
                  <c:v>3780</c:v>
                </c:pt>
                <c:pt idx="253">
                  <c:v>3795</c:v>
                </c:pt>
                <c:pt idx="254">
                  <c:v>3810</c:v>
                </c:pt>
                <c:pt idx="255">
                  <c:v>3825</c:v>
                </c:pt>
                <c:pt idx="256">
                  <c:v>3840</c:v>
                </c:pt>
                <c:pt idx="257">
                  <c:v>3855</c:v>
                </c:pt>
                <c:pt idx="258">
                  <c:v>3870</c:v>
                </c:pt>
                <c:pt idx="259">
                  <c:v>3885</c:v>
                </c:pt>
                <c:pt idx="260">
                  <c:v>3900</c:v>
                </c:pt>
                <c:pt idx="261">
                  <c:v>3915</c:v>
                </c:pt>
                <c:pt idx="262">
                  <c:v>3930</c:v>
                </c:pt>
                <c:pt idx="263">
                  <c:v>3945</c:v>
                </c:pt>
                <c:pt idx="264">
                  <c:v>3960</c:v>
                </c:pt>
                <c:pt idx="265">
                  <c:v>3975</c:v>
                </c:pt>
                <c:pt idx="266">
                  <c:v>3990</c:v>
                </c:pt>
                <c:pt idx="267">
                  <c:v>4005</c:v>
                </c:pt>
                <c:pt idx="268">
                  <c:v>4020</c:v>
                </c:pt>
                <c:pt idx="269">
                  <c:v>4035</c:v>
                </c:pt>
                <c:pt idx="270">
                  <c:v>4050</c:v>
                </c:pt>
                <c:pt idx="271">
                  <c:v>4065</c:v>
                </c:pt>
                <c:pt idx="272">
                  <c:v>4080</c:v>
                </c:pt>
                <c:pt idx="273">
                  <c:v>4095</c:v>
                </c:pt>
                <c:pt idx="274">
                  <c:v>4110</c:v>
                </c:pt>
                <c:pt idx="275">
                  <c:v>4125</c:v>
                </c:pt>
                <c:pt idx="276">
                  <c:v>4140</c:v>
                </c:pt>
                <c:pt idx="277">
                  <c:v>4155</c:v>
                </c:pt>
                <c:pt idx="278">
                  <c:v>4170</c:v>
                </c:pt>
                <c:pt idx="279">
                  <c:v>4185</c:v>
                </c:pt>
                <c:pt idx="280">
                  <c:v>4200</c:v>
                </c:pt>
                <c:pt idx="281">
                  <c:v>4215</c:v>
                </c:pt>
                <c:pt idx="282">
                  <c:v>4230</c:v>
                </c:pt>
                <c:pt idx="283">
                  <c:v>4245</c:v>
                </c:pt>
                <c:pt idx="284">
                  <c:v>4260</c:v>
                </c:pt>
                <c:pt idx="285">
                  <c:v>4275</c:v>
                </c:pt>
                <c:pt idx="286">
                  <c:v>4290</c:v>
                </c:pt>
                <c:pt idx="287">
                  <c:v>4305</c:v>
                </c:pt>
                <c:pt idx="288">
                  <c:v>4320</c:v>
                </c:pt>
                <c:pt idx="289">
                  <c:v>4335</c:v>
                </c:pt>
                <c:pt idx="290">
                  <c:v>4350</c:v>
                </c:pt>
                <c:pt idx="291">
                  <c:v>4365</c:v>
                </c:pt>
                <c:pt idx="292">
                  <c:v>4380</c:v>
                </c:pt>
                <c:pt idx="293">
                  <c:v>4395</c:v>
                </c:pt>
                <c:pt idx="294">
                  <c:v>4410</c:v>
                </c:pt>
                <c:pt idx="295">
                  <c:v>4425</c:v>
                </c:pt>
                <c:pt idx="296">
                  <c:v>4440</c:v>
                </c:pt>
                <c:pt idx="297">
                  <c:v>4455</c:v>
                </c:pt>
                <c:pt idx="298">
                  <c:v>4470</c:v>
                </c:pt>
                <c:pt idx="299">
                  <c:v>4485</c:v>
                </c:pt>
                <c:pt idx="300">
                  <c:v>4500</c:v>
                </c:pt>
                <c:pt idx="301">
                  <c:v>4515</c:v>
                </c:pt>
                <c:pt idx="302">
                  <c:v>4530</c:v>
                </c:pt>
                <c:pt idx="303">
                  <c:v>4545</c:v>
                </c:pt>
                <c:pt idx="304">
                  <c:v>4560</c:v>
                </c:pt>
                <c:pt idx="305">
                  <c:v>4575</c:v>
                </c:pt>
                <c:pt idx="306">
                  <c:v>4590</c:v>
                </c:pt>
                <c:pt idx="307">
                  <c:v>4605</c:v>
                </c:pt>
                <c:pt idx="308">
                  <c:v>4620</c:v>
                </c:pt>
                <c:pt idx="309">
                  <c:v>4635</c:v>
                </c:pt>
                <c:pt idx="310">
                  <c:v>4650</c:v>
                </c:pt>
                <c:pt idx="311">
                  <c:v>4665</c:v>
                </c:pt>
                <c:pt idx="312">
                  <c:v>4680</c:v>
                </c:pt>
                <c:pt idx="313">
                  <c:v>4695</c:v>
                </c:pt>
                <c:pt idx="314">
                  <c:v>4710</c:v>
                </c:pt>
                <c:pt idx="315">
                  <c:v>4725</c:v>
                </c:pt>
                <c:pt idx="316">
                  <c:v>4740</c:v>
                </c:pt>
                <c:pt idx="317">
                  <c:v>4755</c:v>
                </c:pt>
                <c:pt idx="318">
                  <c:v>4770</c:v>
                </c:pt>
                <c:pt idx="319">
                  <c:v>4785</c:v>
                </c:pt>
                <c:pt idx="320">
                  <c:v>4800</c:v>
                </c:pt>
                <c:pt idx="321">
                  <c:v>4815</c:v>
                </c:pt>
                <c:pt idx="322">
                  <c:v>4830</c:v>
                </c:pt>
                <c:pt idx="323">
                  <c:v>4845</c:v>
                </c:pt>
                <c:pt idx="324">
                  <c:v>4860</c:v>
                </c:pt>
                <c:pt idx="325">
                  <c:v>4875</c:v>
                </c:pt>
                <c:pt idx="326">
                  <c:v>4890</c:v>
                </c:pt>
                <c:pt idx="327">
                  <c:v>4905</c:v>
                </c:pt>
                <c:pt idx="328">
                  <c:v>4920</c:v>
                </c:pt>
                <c:pt idx="329">
                  <c:v>4935</c:v>
                </c:pt>
                <c:pt idx="330">
                  <c:v>4950</c:v>
                </c:pt>
                <c:pt idx="331">
                  <c:v>4965</c:v>
                </c:pt>
                <c:pt idx="332">
                  <c:v>4980</c:v>
                </c:pt>
                <c:pt idx="333">
                  <c:v>4995</c:v>
                </c:pt>
                <c:pt idx="334">
                  <c:v>5010</c:v>
                </c:pt>
                <c:pt idx="335">
                  <c:v>5025</c:v>
                </c:pt>
                <c:pt idx="336">
                  <c:v>5040</c:v>
                </c:pt>
                <c:pt idx="337">
                  <c:v>5055</c:v>
                </c:pt>
                <c:pt idx="338">
                  <c:v>5070</c:v>
                </c:pt>
                <c:pt idx="339">
                  <c:v>5085</c:v>
                </c:pt>
                <c:pt idx="340">
                  <c:v>5100</c:v>
                </c:pt>
                <c:pt idx="341">
                  <c:v>5115</c:v>
                </c:pt>
                <c:pt idx="342">
                  <c:v>5130</c:v>
                </c:pt>
                <c:pt idx="343">
                  <c:v>5145</c:v>
                </c:pt>
                <c:pt idx="344">
                  <c:v>5160</c:v>
                </c:pt>
                <c:pt idx="345">
                  <c:v>5175</c:v>
                </c:pt>
                <c:pt idx="346">
                  <c:v>5190</c:v>
                </c:pt>
                <c:pt idx="347">
                  <c:v>5205</c:v>
                </c:pt>
                <c:pt idx="348">
                  <c:v>5220</c:v>
                </c:pt>
                <c:pt idx="349">
                  <c:v>5235</c:v>
                </c:pt>
                <c:pt idx="350">
                  <c:v>5250</c:v>
                </c:pt>
                <c:pt idx="351">
                  <c:v>5265</c:v>
                </c:pt>
                <c:pt idx="352">
                  <c:v>5280</c:v>
                </c:pt>
                <c:pt idx="353">
                  <c:v>5295</c:v>
                </c:pt>
                <c:pt idx="354">
                  <c:v>5310</c:v>
                </c:pt>
                <c:pt idx="355">
                  <c:v>5325</c:v>
                </c:pt>
                <c:pt idx="356">
                  <c:v>5340</c:v>
                </c:pt>
                <c:pt idx="357">
                  <c:v>5355</c:v>
                </c:pt>
                <c:pt idx="358">
                  <c:v>5370</c:v>
                </c:pt>
                <c:pt idx="359">
                  <c:v>5385</c:v>
                </c:pt>
                <c:pt idx="360">
                  <c:v>5400</c:v>
                </c:pt>
                <c:pt idx="361">
                  <c:v>5415</c:v>
                </c:pt>
                <c:pt idx="362">
                  <c:v>5430</c:v>
                </c:pt>
                <c:pt idx="363">
                  <c:v>5445</c:v>
                </c:pt>
                <c:pt idx="364">
                  <c:v>5460</c:v>
                </c:pt>
                <c:pt idx="365">
                  <c:v>5475</c:v>
                </c:pt>
                <c:pt idx="366">
                  <c:v>5490</c:v>
                </c:pt>
                <c:pt idx="367">
                  <c:v>5505</c:v>
                </c:pt>
                <c:pt idx="368">
                  <c:v>5520</c:v>
                </c:pt>
                <c:pt idx="369">
                  <c:v>5535</c:v>
                </c:pt>
                <c:pt idx="370">
                  <c:v>5550</c:v>
                </c:pt>
                <c:pt idx="371">
                  <c:v>5565</c:v>
                </c:pt>
                <c:pt idx="372">
                  <c:v>5580</c:v>
                </c:pt>
                <c:pt idx="373">
                  <c:v>5595</c:v>
                </c:pt>
                <c:pt idx="374">
                  <c:v>5610</c:v>
                </c:pt>
                <c:pt idx="375">
                  <c:v>5625</c:v>
                </c:pt>
                <c:pt idx="376">
                  <c:v>5640</c:v>
                </c:pt>
                <c:pt idx="377">
                  <c:v>5655</c:v>
                </c:pt>
                <c:pt idx="378">
                  <c:v>5670</c:v>
                </c:pt>
                <c:pt idx="379">
                  <c:v>5685</c:v>
                </c:pt>
                <c:pt idx="380">
                  <c:v>5700</c:v>
                </c:pt>
                <c:pt idx="381">
                  <c:v>5715</c:v>
                </c:pt>
                <c:pt idx="382">
                  <c:v>5730</c:v>
                </c:pt>
                <c:pt idx="383">
                  <c:v>5745</c:v>
                </c:pt>
                <c:pt idx="384">
                  <c:v>5760</c:v>
                </c:pt>
                <c:pt idx="385">
                  <c:v>5775</c:v>
                </c:pt>
                <c:pt idx="386">
                  <c:v>5790</c:v>
                </c:pt>
                <c:pt idx="387">
                  <c:v>5805</c:v>
                </c:pt>
                <c:pt idx="388">
                  <c:v>5820</c:v>
                </c:pt>
                <c:pt idx="389">
                  <c:v>5835</c:v>
                </c:pt>
                <c:pt idx="390">
                  <c:v>5850</c:v>
                </c:pt>
                <c:pt idx="391">
                  <c:v>5865</c:v>
                </c:pt>
                <c:pt idx="392">
                  <c:v>5880</c:v>
                </c:pt>
                <c:pt idx="393">
                  <c:v>5895</c:v>
                </c:pt>
                <c:pt idx="394">
                  <c:v>5910</c:v>
                </c:pt>
                <c:pt idx="395">
                  <c:v>5925</c:v>
                </c:pt>
                <c:pt idx="396">
                  <c:v>5940</c:v>
                </c:pt>
                <c:pt idx="397">
                  <c:v>5955</c:v>
                </c:pt>
                <c:pt idx="398">
                  <c:v>5970</c:v>
                </c:pt>
                <c:pt idx="399">
                  <c:v>5985</c:v>
                </c:pt>
                <c:pt idx="400">
                  <c:v>6000</c:v>
                </c:pt>
              </c:numCache>
            </c:numRef>
          </c:xVal>
          <c:yVal>
            <c:numRef>
              <c:f>longi_original_fullLength!$P$2:$P$402</c:f>
              <c:numCache>
                <c:formatCode>General</c:formatCode>
                <c:ptCount val="401"/>
                <c:pt idx="0">
                  <c:v>119.18735</c:v>
                </c:pt>
                <c:pt idx="1">
                  <c:v>119.18733</c:v>
                </c:pt>
                <c:pt idx="2">
                  <c:v>119.18729</c:v>
                </c:pt>
                <c:pt idx="3">
                  <c:v>119.18722</c:v>
                </c:pt>
                <c:pt idx="4">
                  <c:v>119.18711</c:v>
                </c:pt>
                <c:pt idx="5">
                  <c:v>119.18698000000001</c:v>
                </c:pt>
                <c:pt idx="6">
                  <c:v>119.18682</c:v>
                </c:pt>
                <c:pt idx="7">
                  <c:v>119.18662999999999</c:v>
                </c:pt>
                <c:pt idx="8">
                  <c:v>119.18641</c:v>
                </c:pt>
                <c:pt idx="9">
                  <c:v>119.18615</c:v>
                </c:pt>
                <c:pt idx="10">
                  <c:v>119.18586999999999</c:v>
                </c:pt>
                <c:pt idx="11">
                  <c:v>119.18555000000001</c:v>
                </c:pt>
                <c:pt idx="12">
                  <c:v>119.18519999999999</c:v>
                </c:pt>
                <c:pt idx="13">
                  <c:v>119.18482</c:v>
                </c:pt>
                <c:pt idx="14">
                  <c:v>119.18441</c:v>
                </c:pt>
                <c:pt idx="15">
                  <c:v>119.18396</c:v>
                </c:pt>
                <c:pt idx="16">
                  <c:v>119.18347</c:v>
                </c:pt>
                <c:pt idx="17">
                  <c:v>119.18295000000001</c:v>
                </c:pt>
                <c:pt idx="18">
                  <c:v>119.18239</c:v>
                </c:pt>
                <c:pt idx="19">
                  <c:v>119.1818</c:v>
                </c:pt>
                <c:pt idx="20">
                  <c:v>119.18116000000001</c:v>
                </c:pt>
                <c:pt idx="21">
                  <c:v>119.18049000000001</c:v>
                </c:pt>
                <c:pt idx="22">
                  <c:v>119.17977</c:v>
                </c:pt>
                <c:pt idx="23">
                  <c:v>119.17901000000001</c:v>
                </c:pt>
                <c:pt idx="24">
                  <c:v>119.17821000000001</c:v>
                </c:pt>
                <c:pt idx="25">
                  <c:v>119.17735999999999</c:v>
                </c:pt>
                <c:pt idx="26">
                  <c:v>119.17646000000001</c:v>
                </c:pt>
                <c:pt idx="27">
                  <c:v>119.17551</c:v>
                </c:pt>
                <c:pt idx="28">
                  <c:v>119.17452</c:v>
                </c:pt>
                <c:pt idx="29">
                  <c:v>119.17346999999999</c:v>
                </c:pt>
                <c:pt idx="30">
                  <c:v>119.17236</c:v>
                </c:pt>
                <c:pt idx="31">
                  <c:v>119.1712</c:v>
                </c:pt>
                <c:pt idx="32">
                  <c:v>119.16998</c:v>
                </c:pt>
                <c:pt idx="33">
                  <c:v>119.16871</c:v>
                </c:pt>
                <c:pt idx="34">
                  <c:v>119.16736</c:v>
                </c:pt>
                <c:pt idx="35">
                  <c:v>119.16596</c:v>
                </c:pt>
                <c:pt idx="36">
                  <c:v>119.16448</c:v>
                </c:pt>
                <c:pt idx="37">
                  <c:v>119.16293</c:v>
                </c:pt>
                <c:pt idx="38">
                  <c:v>119.16131</c:v>
                </c:pt>
                <c:pt idx="39">
                  <c:v>119.15961</c:v>
                </c:pt>
                <c:pt idx="40">
                  <c:v>119.15783999999999</c:v>
                </c:pt>
                <c:pt idx="41">
                  <c:v>119.15598</c:v>
                </c:pt>
                <c:pt idx="42">
                  <c:v>119.15403000000001</c:v>
                </c:pt>
                <c:pt idx="43">
                  <c:v>119.15199</c:v>
                </c:pt>
                <c:pt idx="44">
                  <c:v>119.14986</c:v>
                </c:pt>
                <c:pt idx="45">
                  <c:v>119.14763000000001</c:v>
                </c:pt>
                <c:pt idx="46">
                  <c:v>119.14530000000001</c:v>
                </c:pt>
                <c:pt idx="47">
                  <c:v>119.14286</c:v>
                </c:pt>
                <c:pt idx="48">
                  <c:v>119.14031</c:v>
                </c:pt>
                <c:pt idx="49">
                  <c:v>119.13764</c:v>
                </c:pt>
                <c:pt idx="50">
                  <c:v>119.13485</c:v>
                </c:pt>
                <c:pt idx="51">
                  <c:v>119.13194</c:v>
                </c:pt>
                <c:pt idx="52">
                  <c:v>119.12889</c:v>
                </c:pt>
                <c:pt idx="53">
                  <c:v>119.12569999999999</c:v>
                </c:pt>
                <c:pt idx="54">
                  <c:v>119.12237</c:v>
                </c:pt>
                <c:pt idx="55">
                  <c:v>119.11888</c:v>
                </c:pt>
                <c:pt idx="56">
                  <c:v>119.11524</c:v>
                </c:pt>
                <c:pt idx="57">
                  <c:v>119.11143</c:v>
                </c:pt>
                <c:pt idx="58">
                  <c:v>119.10744</c:v>
                </c:pt>
                <c:pt idx="59">
                  <c:v>119.10328</c:v>
                </c:pt>
                <c:pt idx="60">
                  <c:v>119.09892000000001</c:v>
                </c:pt>
                <c:pt idx="61">
                  <c:v>119.09435000000001</c:v>
                </c:pt>
                <c:pt idx="62">
                  <c:v>119.08958</c:v>
                </c:pt>
                <c:pt idx="63">
                  <c:v>119.08459000000001</c:v>
                </c:pt>
                <c:pt idx="64">
                  <c:v>119.07935999999999</c:v>
                </c:pt>
                <c:pt idx="65">
                  <c:v>119.07388</c:v>
                </c:pt>
                <c:pt idx="66">
                  <c:v>119.06815</c:v>
                </c:pt>
                <c:pt idx="67">
                  <c:v>119.06214</c:v>
                </c:pt>
                <c:pt idx="68">
                  <c:v>119.05584</c:v>
                </c:pt>
                <c:pt idx="69">
                  <c:v>119.04922999999999</c:v>
                </c:pt>
                <c:pt idx="70">
                  <c:v>119.04231</c:v>
                </c:pt>
                <c:pt idx="71">
                  <c:v>119.03504</c:v>
                </c:pt>
                <c:pt idx="72">
                  <c:v>119.0274</c:v>
                </c:pt>
                <c:pt idx="73">
                  <c:v>119.01938</c:v>
                </c:pt>
                <c:pt idx="74">
                  <c:v>119.01094999999999</c:v>
                </c:pt>
                <c:pt idx="75">
                  <c:v>119.00207</c:v>
                </c:pt>
                <c:pt idx="76">
                  <c:v>118.99272999999999</c:v>
                </c:pt>
                <c:pt idx="77">
                  <c:v>118.98287999999999</c:v>
                </c:pt>
                <c:pt idx="78">
                  <c:v>118.97248</c:v>
                </c:pt>
                <c:pt idx="79">
                  <c:v>118.9615</c:v>
                </c:pt>
                <c:pt idx="80">
                  <c:v>118.94989</c:v>
                </c:pt>
                <c:pt idx="81">
                  <c:v>118.9376</c:v>
                </c:pt>
                <c:pt idx="82">
                  <c:v>118.92455</c:v>
                </c:pt>
                <c:pt idx="83">
                  <c:v>118.91069</c:v>
                </c:pt>
                <c:pt idx="84">
                  <c:v>118.89593000000001</c:v>
                </c:pt>
                <c:pt idx="85">
                  <c:v>118.88018</c:v>
                </c:pt>
                <c:pt idx="86">
                  <c:v>118.86332</c:v>
                </c:pt>
                <c:pt idx="87">
                  <c:v>118.84523</c:v>
                </c:pt>
                <c:pt idx="88">
                  <c:v>118.82575</c:v>
                </c:pt>
                <c:pt idx="89">
                  <c:v>118.80475</c:v>
                </c:pt>
                <c:pt idx="90">
                  <c:v>118.78266000000001</c:v>
                </c:pt>
                <c:pt idx="91">
                  <c:v>118.76390000000001</c:v>
                </c:pt>
                <c:pt idx="92">
                  <c:v>118.78122</c:v>
                </c:pt>
                <c:pt idx="93">
                  <c:v>119.04678</c:v>
                </c:pt>
                <c:pt idx="94">
                  <c:v>120.48233</c:v>
                </c:pt>
                <c:pt idx="95">
                  <c:v>107.25349</c:v>
                </c:pt>
                <c:pt idx="96">
                  <c:v>48.568469999999998</c:v>
                </c:pt>
                <c:pt idx="97">
                  <c:v>25.700990000000001</c:v>
                </c:pt>
                <c:pt idx="98">
                  <c:v>15.441800000000001</c:v>
                </c:pt>
                <c:pt idx="99">
                  <c:v>9.9911899999999996</c:v>
                </c:pt>
                <c:pt idx="100">
                  <c:v>6.8033799999999998</c:v>
                </c:pt>
                <c:pt idx="101">
                  <c:v>4.8075999999999999</c:v>
                </c:pt>
                <c:pt idx="102">
                  <c:v>3.4830899999999998</c:v>
                </c:pt>
                <c:pt idx="103">
                  <c:v>2.5640999999999998</c:v>
                </c:pt>
                <c:pt idx="104">
                  <c:v>1.90605</c:v>
                </c:pt>
                <c:pt idx="105">
                  <c:v>1.42441</c:v>
                </c:pt>
                <c:pt idx="106">
                  <c:v>1.06612</c:v>
                </c:pt>
                <c:pt idx="107">
                  <c:v>0.80001</c:v>
                </c:pt>
                <c:pt idx="108">
                  <c:v>0.59963999999999995</c:v>
                </c:pt>
                <c:pt idx="109">
                  <c:v>0.44955000000000001</c:v>
                </c:pt>
                <c:pt idx="110">
                  <c:v>0.33445000000000003</c:v>
                </c:pt>
                <c:pt idx="111">
                  <c:v>0.24923999999999999</c:v>
                </c:pt>
                <c:pt idx="112">
                  <c:v>0.18465999999999999</c:v>
                </c:pt>
                <c:pt idx="113">
                  <c:v>0.13472999999999999</c:v>
                </c:pt>
                <c:pt idx="114">
                  <c:v>9.8119999999999999E-2</c:v>
                </c:pt>
                <c:pt idx="115">
                  <c:v>6.9370000000000001E-2</c:v>
                </c:pt>
                <c:pt idx="116">
                  <c:v>4.8320000000000002E-2</c:v>
                </c:pt>
                <c:pt idx="117">
                  <c:v>3.0960000000000001E-2</c:v>
                </c:pt>
                <c:pt idx="118">
                  <c:v>1.8960000000000001E-2</c:v>
                </c:pt>
                <c:pt idx="119">
                  <c:v>9.7999999999999997E-3</c:v>
                </c:pt>
                <c:pt idx="120">
                  <c:v>2.31E-3</c:v>
                </c:pt>
                <c:pt idx="121">
                  <c:v>-3.3500000000000001E-3</c:v>
                </c:pt>
                <c:pt idx="122">
                  <c:v>-6.6699999999999997E-3</c:v>
                </c:pt>
                <c:pt idx="123">
                  <c:v>-8.3599999999999994E-3</c:v>
                </c:pt>
                <c:pt idx="124">
                  <c:v>-9.8899999999999995E-3</c:v>
                </c:pt>
                <c:pt idx="125">
                  <c:v>-1.17E-2</c:v>
                </c:pt>
                <c:pt idx="126">
                  <c:v>-1.2840000000000001E-2</c:v>
                </c:pt>
                <c:pt idx="127">
                  <c:v>-1.355E-2</c:v>
                </c:pt>
                <c:pt idx="128">
                  <c:v>-1.338E-2</c:v>
                </c:pt>
                <c:pt idx="129">
                  <c:v>-1.3010000000000001E-2</c:v>
                </c:pt>
                <c:pt idx="130">
                  <c:v>-1.269E-2</c:v>
                </c:pt>
                <c:pt idx="131">
                  <c:v>-1.24E-2</c:v>
                </c:pt>
                <c:pt idx="132">
                  <c:v>-1.2120000000000001E-2</c:v>
                </c:pt>
                <c:pt idx="133">
                  <c:v>-1.179E-2</c:v>
                </c:pt>
                <c:pt idx="134">
                  <c:v>-1.1480000000000001E-2</c:v>
                </c:pt>
                <c:pt idx="135">
                  <c:v>-1.1129999999999999E-2</c:v>
                </c:pt>
                <c:pt idx="136">
                  <c:v>-1.0699999999999999E-2</c:v>
                </c:pt>
                <c:pt idx="137">
                  <c:v>-1.01E-2</c:v>
                </c:pt>
                <c:pt idx="138">
                  <c:v>-9.5499999999999995E-3</c:v>
                </c:pt>
                <c:pt idx="139">
                  <c:v>-9.0399999999999994E-3</c:v>
                </c:pt>
                <c:pt idx="140">
                  <c:v>-8.5500000000000003E-3</c:v>
                </c:pt>
                <c:pt idx="141">
                  <c:v>-8.0999999999999996E-3</c:v>
                </c:pt>
                <c:pt idx="142">
                  <c:v>-7.8300000000000002E-3</c:v>
                </c:pt>
                <c:pt idx="143">
                  <c:v>-7.5599999999999999E-3</c:v>
                </c:pt>
                <c:pt idx="144">
                  <c:v>-7.1000000000000004E-3</c:v>
                </c:pt>
                <c:pt idx="145">
                  <c:v>-6.5199999999999998E-3</c:v>
                </c:pt>
                <c:pt idx="146">
                  <c:v>-6.0699999999999999E-3</c:v>
                </c:pt>
                <c:pt idx="147">
                  <c:v>-5.64E-3</c:v>
                </c:pt>
                <c:pt idx="148">
                  <c:v>-5.2399999999999999E-3</c:v>
                </c:pt>
                <c:pt idx="149">
                  <c:v>-4.8799999999999998E-3</c:v>
                </c:pt>
                <c:pt idx="150">
                  <c:v>-4.5399999999999998E-3</c:v>
                </c:pt>
                <c:pt idx="151">
                  <c:v>-4.2300000000000003E-3</c:v>
                </c:pt>
                <c:pt idx="152">
                  <c:v>-3.9399999999999999E-3</c:v>
                </c:pt>
                <c:pt idx="153">
                  <c:v>-3.7699999999999999E-3</c:v>
                </c:pt>
                <c:pt idx="154">
                  <c:v>-3.5899999999999999E-3</c:v>
                </c:pt>
                <c:pt idx="155">
                  <c:v>-3.0699999999999998E-3</c:v>
                </c:pt>
                <c:pt idx="156">
                  <c:v>-2.8700000000000002E-3</c:v>
                </c:pt>
                <c:pt idx="157">
                  <c:v>-2.7599999999999999E-3</c:v>
                </c:pt>
                <c:pt idx="158">
                  <c:v>-2.64E-3</c:v>
                </c:pt>
                <c:pt idx="159">
                  <c:v>-2.5400000000000002E-3</c:v>
                </c:pt>
                <c:pt idx="160">
                  <c:v>-2.4399999999999999E-3</c:v>
                </c:pt>
                <c:pt idx="161">
                  <c:v>-2.3400000000000001E-3</c:v>
                </c:pt>
                <c:pt idx="162">
                  <c:v>-2.3E-3</c:v>
                </c:pt>
                <c:pt idx="163">
                  <c:v>-2.33E-3</c:v>
                </c:pt>
                <c:pt idx="164">
                  <c:v>-2.31E-3</c:v>
                </c:pt>
                <c:pt idx="165">
                  <c:v>-2.2000000000000001E-3</c:v>
                </c:pt>
                <c:pt idx="166">
                  <c:v>-2.0899999999999998E-3</c:v>
                </c:pt>
                <c:pt idx="167">
                  <c:v>-2E-3</c:v>
                </c:pt>
                <c:pt idx="168">
                  <c:v>-1.9E-3</c:v>
                </c:pt>
                <c:pt idx="169">
                  <c:v>-1.81E-3</c:v>
                </c:pt>
                <c:pt idx="170">
                  <c:v>-1.73E-3</c:v>
                </c:pt>
                <c:pt idx="171">
                  <c:v>-1.64E-3</c:v>
                </c:pt>
                <c:pt idx="172">
                  <c:v>-1.56E-3</c:v>
                </c:pt>
                <c:pt idx="173">
                  <c:v>-1.47E-3</c:v>
                </c:pt>
                <c:pt idx="174">
                  <c:v>-1.3799999999999999E-3</c:v>
                </c:pt>
                <c:pt idx="175">
                  <c:v>-1.2899999999999999E-3</c:v>
                </c:pt>
                <c:pt idx="176">
                  <c:v>-1.2199999999999999E-3</c:v>
                </c:pt>
                <c:pt idx="177">
                  <c:v>-1.1800000000000001E-3</c:v>
                </c:pt>
                <c:pt idx="178">
                  <c:v>-1.14E-3</c:v>
                </c:pt>
                <c:pt idx="179">
                  <c:v>-1.1000000000000001E-3</c:v>
                </c:pt>
                <c:pt idx="180">
                  <c:v>-1.0499999999999999E-3</c:v>
                </c:pt>
                <c:pt idx="181">
                  <c:v>-1E-3</c:v>
                </c:pt>
                <c:pt idx="182">
                  <c:v>-9.6000000000000002E-4</c:v>
                </c:pt>
                <c:pt idx="183">
                  <c:v>-9.2000000000000003E-4</c:v>
                </c:pt>
                <c:pt idx="184">
                  <c:v>-8.9999999999999998E-4</c:v>
                </c:pt>
                <c:pt idx="185">
                  <c:v>-8.8000000000000003E-4</c:v>
                </c:pt>
                <c:pt idx="186">
                  <c:v>-8.4999999999999995E-4</c:v>
                </c:pt>
                <c:pt idx="187">
                  <c:v>-8.0999999999999996E-4</c:v>
                </c:pt>
                <c:pt idx="188">
                  <c:v>-7.9000000000000001E-4</c:v>
                </c:pt>
                <c:pt idx="189">
                  <c:v>-7.6000000000000004E-4</c:v>
                </c:pt>
                <c:pt idx="190">
                  <c:v>-7.2999999999999996E-4</c:v>
                </c:pt>
                <c:pt idx="191">
                  <c:v>-6.8999999999999997E-4</c:v>
                </c:pt>
                <c:pt idx="192">
                  <c:v>-6.6E-4</c:v>
                </c:pt>
                <c:pt idx="193">
                  <c:v>-6.2E-4</c:v>
                </c:pt>
                <c:pt idx="194">
                  <c:v>-5.9000000000000003E-4</c:v>
                </c:pt>
                <c:pt idx="195">
                  <c:v>-5.6999999999999998E-4</c:v>
                </c:pt>
                <c:pt idx="196">
                  <c:v>-5.5999999999999995E-4</c:v>
                </c:pt>
                <c:pt idx="197">
                  <c:v>-5.2999999999999998E-4</c:v>
                </c:pt>
                <c:pt idx="198">
                  <c:v>-5.1999999999999995E-4</c:v>
                </c:pt>
                <c:pt idx="199">
                  <c:v>-5.1000000000000004E-4</c:v>
                </c:pt>
                <c:pt idx="200">
                  <c:v>-4.8999999999999998E-4</c:v>
                </c:pt>
                <c:pt idx="201">
                  <c:v>-4.8000000000000001E-4</c:v>
                </c:pt>
                <c:pt idx="202">
                  <c:v>-4.6999999999999999E-4</c:v>
                </c:pt>
                <c:pt idx="203">
                  <c:v>-4.4999999999999999E-4</c:v>
                </c:pt>
                <c:pt idx="204">
                  <c:v>-4.4000000000000002E-4</c:v>
                </c:pt>
                <c:pt idx="205">
                  <c:v>-4.2999999999999999E-4</c:v>
                </c:pt>
                <c:pt idx="206">
                  <c:v>-4.0999999999999999E-4</c:v>
                </c:pt>
                <c:pt idx="207">
                  <c:v>-3.8999999999999999E-4</c:v>
                </c:pt>
                <c:pt idx="208">
                  <c:v>-3.6999999999999999E-4</c:v>
                </c:pt>
                <c:pt idx="209">
                  <c:v>-3.6000000000000002E-4</c:v>
                </c:pt>
                <c:pt idx="210">
                  <c:v>-3.4000000000000002E-4</c:v>
                </c:pt>
                <c:pt idx="211">
                  <c:v>-3.3E-4</c:v>
                </c:pt>
                <c:pt idx="212">
                  <c:v>-3.2000000000000003E-4</c:v>
                </c:pt>
                <c:pt idx="213">
                  <c:v>-3.1E-4</c:v>
                </c:pt>
                <c:pt idx="214">
                  <c:v>-2.9999999999999997E-4</c:v>
                </c:pt>
                <c:pt idx="215">
                  <c:v>-2.9E-4</c:v>
                </c:pt>
                <c:pt idx="216">
                  <c:v>-2.7999999999999998E-4</c:v>
                </c:pt>
                <c:pt idx="217">
                  <c:v>-2.7E-4</c:v>
                </c:pt>
                <c:pt idx="218">
                  <c:v>-2.5000000000000001E-4</c:v>
                </c:pt>
                <c:pt idx="219">
                  <c:v>-2.4000000000000001E-4</c:v>
                </c:pt>
                <c:pt idx="220">
                  <c:v>-2.3000000000000001E-4</c:v>
                </c:pt>
                <c:pt idx="221">
                  <c:v>-2.2000000000000001E-4</c:v>
                </c:pt>
                <c:pt idx="222">
                  <c:v>-2.2000000000000001E-4</c:v>
                </c:pt>
                <c:pt idx="223">
                  <c:v>-2.1000000000000001E-4</c:v>
                </c:pt>
                <c:pt idx="224">
                  <c:v>-2.0000000000000001E-4</c:v>
                </c:pt>
                <c:pt idx="225">
                  <c:v>-1.9000000000000001E-4</c:v>
                </c:pt>
                <c:pt idx="226">
                  <c:v>-1.9000000000000001E-4</c:v>
                </c:pt>
                <c:pt idx="227">
                  <c:v>-1.8000000000000001E-4</c:v>
                </c:pt>
                <c:pt idx="228">
                  <c:v>-1.8000000000000001E-4</c:v>
                </c:pt>
                <c:pt idx="229">
                  <c:v>-1.7000000000000001E-4</c:v>
                </c:pt>
                <c:pt idx="230">
                  <c:v>-1.7000000000000001E-4</c:v>
                </c:pt>
                <c:pt idx="231">
                  <c:v>-1.6000000000000001E-4</c:v>
                </c:pt>
                <c:pt idx="232">
                  <c:v>-1.6000000000000001E-4</c:v>
                </c:pt>
                <c:pt idx="233">
                  <c:v>-1.4999999999999999E-4</c:v>
                </c:pt>
                <c:pt idx="234">
                  <c:v>-1.4999999999999999E-4</c:v>
                </c:pt>
                <c:pt idx="235">
                  <c:v>-1.3999999999999999E-4</c:v>
                </c:pt>
                <c:pt idx="236">
                  <c:v>-1.2999999999999999E-4</c:v>
                </c:pt>
                <c:pt idx="237">
                  <c:v>-1.2999999999999999E-4</c:v>
                </c:pt>
                <c:pt idx="238">
                  <c:v>-1.2999999999999999E-4</c:v>
                </c:pt>
                <c:pt idx="239">
                  <c:v>-1.2999999999999999E-4</c:v>
                </c:pt>
                <c:pt idx="240">
                  <c:v>-1.2999999999999999E-4</c:v>
                </c:pt>
                <c:pt idx="241">
                  <c:v>-1.2999999999999999E-4</c:v>
                </c:pt>
                <c:pt idx="242">
                  <c:v>-1.2E-4</c:v>
                </c:pt>
                <c:pt idx="243">
                  <c:v>-1.2E-4</c:v>
                </c:pt>
                <c:pt idx="244">
                  <c:v>-1.2E-4</c:v>
                </c:pt>
                <c:pt idx="245">
                  <c:v>-1.1E-4</c:v>
                </c:pt>
                <c:pt idx="246">
                  <c:v>-1.1E-4</c:v>
                </c:pt>
                <c:pt idx="247">
                  <c:v>-1.1E-4</c:v>
                </c:pt>
                <c:pt idx="248">
                  <c:v>-1E-4</c:v>
                </c:pt>
                <c:pt idx="249">
                  <c:v>-1E-4</c:v>
                </c:pt>
                <c:pt idx="250">
                  <c:v>-1E-4</c:v>
                </c:pt>
                <c:pt idx="251">
                  <c:v>-1E-4</c:v>
                </c:pt>
                <c:pt idx="252">
                  <c:v>-9.0000000000000006E-5</c:v>
                </c:pt>
                <c:pt idx="253">
                  <c:v>-9.0000000000000006E-5</c:v>
                </c:pt>
                <c:pt idx="254">
                  <c:v>-9.0000000000000006E-5</c:v>
                </c:pt>
                <c:pt idx="255">
                  <c:v>-9.0000000000000006E-5</c:v>
                </c:pt>
                <c:pt idx="256">
                  <c:v>-8.0000000000000007E-5</c:v>
                </c:pt>
                <c:pt idx="257">
                  <c:v>-8.0000000000000007E-5</c:v>
                </c:pt>
                <c:pt idx="258">
                  <c:v>-8.0000000000000007E-5</c:v>
                </c:pt>
                <c:pt idx="259">
                  <c:v>-8.0000000000000007E-5</c:v>
                </c:pt>
                <c:pt idx="260">
                  <c:v>-8.0000000000000007E-5</c:v>
                </c:pt>
                <c:pt idx="261">
                  <c:v>-8.0000000000000007E-5</c:v>
                </c:pt>
                <c:pt idx="262">
                  <c:v>-6.9999999999999994E-5</c:v>
                </c:pt>
                <c:pt idx="263">
                  <c:v>-6.9999999999999994E-5</c:v>
                </c:pt>
                <c:pt idx="264">
                  <c:v>-6.9999999999999994E-5</c:v>
                </c:pt>
                <c:pt idx="265">
                  <c:v>-6.9999999999999994E-5</c:v>
                </c:pt>
                <c:pt idx="266">
                  <c:v>-6.9999999999999994E-5</c:v>
                </c:pt>
                <c:pt idx="267">
                  <c:v>-6.9999999999999994E-5</c:v>
                </c:pt>
                <c:pt idx="268">
                  <c:v>-6.9999999999999994E-5</c:v>
                </c:pt>
                <c:pt idx="269">
                  <c:v>-6.0000000000000002E-5</c:v>
                </c:pt>
                <c:pt idx="270">
                  <c:v>-6.0000000000000002E-5</c:v>
                </c:pt>
                <c:pt idx="271">
                  <c:v>-6.0000000000000002E-5</c:v>
                </c:pt>
                <c:pt idx="272">
                  <c:v>-6.0000000000000002E-5</c:v>
                </c:pt>
                <c:pt idx="273">
                  <c:v>-6.0000000000000002E-5</c:v>
                </c:pt>
                <c:pt idx="274">
                  <c:v>-5.0000000000000002E-5</c:v>
                </c:pt>
                <c:pt idx="275">
                  <c:v>-5.0000000000000002E-5</c:v>
                </c:pt>
                <c:pt idx="276">
                  <c:v>-5.0000000000000002E-5</c:v>
                </c:pt>
                <c:pt idx="277">
                  <c:v>-5.0000000000000002E-5</c:v>
                </c:pt>
                <c:pt idx="278">
                  <c:v>-5.0000000000000002E-5</c:v>
                </c:pt>
                <c:pt idx="279">
                  <c:v>-5.0000000000000002E-5</c:v>
                </c:pt>
                <c:pt idx="280">
                  <c:v>-5.0000000000000002E-5</c:v>
                </c:pt>
                <c:pt idx="281">
                  <c:v>-5.0000000000000002E-5</c:v>
                </c:pt>
                <c:pt idx="282">
                  <c:v>-5.0000000000000002E-5</c:v>
                </c:pt>
                <c:pt idx="283">
                  <c:v>-4.0000000000000003E-5</c:v>
                </c:pt>
                <c:pt idx="284">
                  <c:v>-4.0000000000000003E-5</c:v>
                </c:pt>
                <c:pt idx="285">
                  <c:v>-4.0000000000000003E-5</c:v>
                </c:pt>
                <c:pt idx="286">
                  <c:v>-4.0000000000000003E-5</c:v>
                </c:pt>
                <c:pt idx="287">
                  <c:v>-4.0000000000000003E-5</c:v>
                </c:pt>
                <c:pt idx="288">
                  <c:v>-4.0000000000000003E-5</c:v>
                </c:pt>
                <c:pt idx="289">
                  <c:v>-4.0000000000000003E-5</c:v>
                </c:pt>
                <c:pt idx="290">
                  <c:v>-4.0000000000000003E-5</c:v>
                </c:pt>
                <c:pt idx="291">
                  <c:v>-4.0000000000000003E-5</c:v>
                </c:pt>
                <c:pt idx="292">
                  <c:v>-4.0000000000000003E-5</c:v>
                </c:pt>
                <c:pt idx="293">
                  <c:v>-4.0000000000000003E-5</c:v>
                </c:pt>
                <c:pt idx="294">
                  <c:v>-3.0000000000000001E-5</c:v>
                </c:pt>
                <c:pt idx="295">
                  <c:v>-3.0000000000000001E-5</c:v>
                </c:pt>
                <c:pt idx="296">
                  <c:v>-3.0000000000000001E-5</c:v>
                </c:pt>
                <c:pt idx="297">
                  <c:v>-3.0000000000000001E-5</c:v>
                </c:pt>
                <c:pt idx="298">
                  <c:v>-3.0000000000000001E-5</c:v>
                </c:pt>
                <c:pt idx="299">
                  <c:v>-3.0000000000000001E-5</c:v>
                </c:pt>
                <c:pt idx="300">
                  <c:v>-3.0000000000000001E-5</c:v>
                </c:pt>
                <c:pt idx="301">
                  <c:v>-3.0000000000000001E-5</c:v>
                </c:pt>
                <c:pt idx="302">
                  <c:v>-3.0000000000000001E-5</c:v>
                </c:pt>
                <c:pt idx="303">
                  <c:v>-3.0000000000000001E-5</c:v>
                </c:pt>
                <c:pt idx="304">
                  <c:v>-3.0000000000000001E-5</c:v>
                </c:pt>
                <c:pt idx="305">
                  <c:v>-3.0000000000000001E-5</c:v>
                </c:pt>
                <c:pt idx="306">
                  <c:v>-3.0000000000000001E-5</c:v>
                </c:pt>
                <c:pt idx="307">
                  <c:v>-3.0000000000000001E-5</c:v>
                </c:pt>
                <c:pt idx="308">
                  <c:v>-3.0000000000000001E-5</c:v>
                </c:pt>
                <c:pt idx="309">
                  <c:v>-3.0000000000000001E-5</c:v>
                </c:pt>
                <c:pt idx="310">
                  <c:v>-3.0000000000000001E-5</c:v>
                </c:pt>
                <c:pt idx="311">
                  <c:v>-2.0000000000000002E-5</c:v>
                </c:pt>
                <c:pt idx="312">
                  <c:v>-2.0000000000000002E-5</c:v>
                </c:pt>
                <c:pt idx="313">
                  <c:v>-2.0000000000000002E-5</c:v>
                </c:pt>
                <c:pt idx="314">
                  <c:v>-2.0000000000000002E-5</c:v>
                </c:pt>
                <c:pt idx="315">
                  <c:v>-2.0000000000000002E-5</c:v>
                </c:pt>
                <c:pt idx="316">
                  <c:v>-2.0000000000000002E-5</c:v>
                </c:pt>
                <c:pt idx="317">
                  <c:v>-2.0000000000000002E-5</c:v>
                </c:pt>
                <c:pt idx="318">
                  <c:v>-2.0000000000000002E-5</c:v>
                </c:pt>
                <c:pt idx="319">
                  <c:v>-2.0000000000000002E-5</c:v>
                </c:pt>
                <c:pt idx="320">
                  <c:v>-2.0000000000000002E-5</c:v>
                </c:pt>
                <c:pt idx="321">
                  <c:v>-2.0000000000000002E-5</c:v>
                </c:pt>
                <c:pt idx="322">
                  <c:v>-2.0000000000000002E-5</c:v>
                </c:pt>
                <c:pt idx="323">
                  <c:v>-2.0000000000000002E-5</c:v>
                </c:pt>
                <c:pt idx="324">
                  <c:v>-2.0000000000000002E-5</c:v>
                </c:pt>
                <c:pt idx="325">
                  <c:v>-2.0000000000000002E-5</c:v>
                </c:pt>
                <c:pt idx="326">
                  <c:v>-2.0000000000000002E-5</c:v>
                </c:pt>
                <c:pt idx="327">
                  <c:v>-2.0000000000000002E-5</c:v>
                </c:pt>
                <c:pt idx="328">
                  <c:v>-2.0000000000000002E-5</c:v>
                </c:pt>
                <c:pt idx="329">
                  <c:v>-2.0000000000000002E-5</c:v>
                </c:pt>
                <c:pt idx="330">
                  <c:v>-2.0000000000000002E-5</c:v>
                </c:pt>
                <c:pt idx="331">
                  <c:v>-2.0000000000000002E-5</c:v>
                </c:pt>
                <c:pt idx="332">
                  <c:v>-2.0000000000000002E-5</c:v>
                </c:pt>
                <c:pt idx="333">
                  <c:v>-2.0000000000000002E-5</c:v>
                </c:pt>
                <c:pt idx="334">
                  <c:v>-2.0000000000000002E-5</c:v>
                </c:pt>
                <c:pt idx="335">
                  <c:v>-2.0000000000000002E-5</c:v>
                </c:pt>
                <c:pt idx="336">
                  <c:v>-1.0000000000000001E-5</c:v>
                </c:pt>
                <c:pt idx="337">
                  <c:v>-1.0000000000000001E-5</c:v>
                </c:pt>
                <c:pt idx="338">
                  <c:v>-1.0000000000000001E-5</c:v>
                </c:pt>
                <c:pt idx="339">
                  <c:v>-1.0000000000000001E-5</c:v>
                </c:pt>
                <c:pt idx="340">
                  <c:v>-1.0000000000000001E-5</c:v>
                </c:pt>
                <c:pt idx="341">
                  <c:v>-1.0000000000000001E-5</c:v>
                </c:pt>
                <c:pt idx="342">
                  <c:v>-1.0000000000000001E-5</c:v>
                </c:pt>
                <c:pt idx="343">
                  <c:v>-1.0000000000000001E-5</c:v>
                </c:pt>
                <c:pt idx="344">
                  <c:v>-1.0000000000000001E-5</c:v>
                </c:pt>
                <c:pt idx="345">
                  <c:v>-1.0000000000000001E-5</c:v>
                </c:pt>
                <c:pt idx="346">
                  <c:v>-1.0000000000000001E-5</c:v>
                </c:pt>
                <c:pt idx="347">
                  <c:v>-1.0000000000000001E-5</c:v>
                </c:pt>
                <c:pt idx="348">
                  <c:v>-1.0000000000000001E-5</c:v>
                </c:pt>
                <c:pt idx="349">
                  <c:v>-1.0000000000000001E-5</c:v>
                </c:pt>
                <c:pt idx="350">
                  <c:v>-1.0000000000000001E-5</c:v>
                </c:pt>
                <c:pt idx="351">
                  <c:v>-1.0000000000000001E-5</c:v>
                </c:pt>
                <c:pt idx="352">
                  <c:v>-1.0000000000000001E-5</c:v>
                </c:pt>
                <c:pt idx="353">
                  <c:v>-1.0000000000000001E-5</c:v>
                </c:pt>
                <c:pt idx="354">
                  <c:v>-1.0000000000000001E-5</c:v>
                </c:pt>
                <c:pt idx="355">
                  <c:v>-1.0000000000000001E-5</c:v>
                </c:pt>
                <c:pt idx="356">
                  <c:v>-1.0000000000000001E-5</c:v>
                </c:pt>
                <c:pt idx="357">
                  <c:v>-1.0000000000000001E-5</c:v>
                </c:pt>
                <c:pt idx="358">
                  <c:v>-1.0000000000000001E-5</c:v>
                </c:pt>
                <c:pt idx="359">
                  <c:v>-1.0000000000000001E-5</c:v>
                </c:pt>
                <c:pt idx="360">
                  <c:v>-1.0000000000000001E-5</c:v>
                </c:pt>
                <c:pt idx="361">
                  <c:v>-1.0000000000000001E-5</c:v>
                </c:pt>
                <c:pt idx="362">
                  <c:v>-1.0000000000000001E-5</c:v>
                </c:pt>
                <c:pt idx="363">
                  <c:v>-1.0000000000000001E-5</c:v>
                </c:pt>
                <c:pt idx="364">
                  <c:v>-1.0000000000000001E-5</c:v>
                </c:pt>
                <c:pt idx="365">
                  <c:v>-1.0000000000000001E-5</c:v>
                </c:pt>
                <c:pt idx="366">
                  <c:v>-1.0000000000000001E-5</c:v>
                </c:pt>
                <c:pt idx="367">
                  <c:v>-1.0000000000000001E-5</c:v>
                </c:pt>
                <c:pt idx="368">
                  <c:v>-1.0000000000000001E-5</c:v>
                </c:pt>
                <c:pt idx="369">
                  <c:v>-1.0000000000000001E-5</c:v>
                </c:pt>
                <c:pt idx="370">
                  <c:v>-1.0000000000000001E-5</c:v>
                </c:pt>
                <c:pt idx="371">
                  <c:v>-1.0000000000000001E-5</c:v>
                </c:pt>
                <c:pt idx="372">
                  <c:v>-1.0000000000000001E-5</c:v>
                </c:pt>
                <c:pt idx="373">
                  <c:v>-1.0000000000000001E-5</c:v>
                </c:pt>
                <c:pt idx="374">
                  <c:v>-1.0000000000000001E-5</c:v>
                </c:pt>
                <c:pt idx="375">
                  <c:v>-1.0000000000000001E-5</c:v>
                </c:pt>
                <c:pt idx="376">
                  <c:v>-1.0000000000000001E-5</c:v>
                </c:pt>
                <c:pt idx="377">
                  <c:v>-1.0000000000000001E-5</c:v>
                </c:pt>
                <c:pt idx="378">
                  <c:v>-1.0000000000000001E-5</c:v>
                </c:pt>
                <c:pt idx="379">
                  <c:v>-1.0000000000000001E-5</c:v>
                </c:pt>
                <c:pt idx="380">
                  <c:v>-1.0000000000000001E-5</c:v>
                </c:pt>
                <c:pt idx="381">
                  <c:v>-1.0000000000000001E-5</c:v>
                </c:pt>
                <c:pt idx="382">
                  <c:v>-1.0000000000000001E-5</c:v>
                </c:pt>
                <c:pt idx="383">
                  <c:v>-1.0000000000000001E-5</c:v>
                </c:pt>
                <c:pt idx="384">
                  <c:v>-1.0000000000000001E-5</c:v>
                </c:pt>
                <c:pt idx="385">
                  <c:v>-1.0000000000000001E-5</c:v>
                </c:pt>
                <c:pt idx="386">
                  <c:v>-1.0000000000000001E-5</c:v>
                </c:pt>
                <c:pt idx="387">
                  <c:v>-1.0000000000000001E-5</c:v>
                </c:pt>
                <c:pt idx="388">
                  <c:v>-1.0000000000000001E-5</c:v>
                </c:pt>
                <c:pt idx="389">
                  <c:v>-1.0000000000000001E-5</c:v>
                </c:pt>
                <c:pt idx="390">
                  <c:v>-1.0000000000000001E-5</c:v>
                </c:pt>
                <c:pt idx="391">
                  <c:v>-1.0000000000000001E-5</c:v>
                </c:pt>
                <c:pt idx="392">
                  <c:v>-1.0000000000000001E-5</c:v>
                </c:pt>
                <c:pt idx="393">
                  <c:v>-1.0000000000000001E-5</c:v>
                </c:pt>
                <c:pt idx="394">
                  <c:v>-1.0000000000000001E-5</c:v>
                </c:pt>
                <c:pt idx="395">
                  <c:v>-1.0000000000000001E-5</c:v>
                </c:pt>
                <c:pt idx="396">
                  <c:v>-1.0000000000000001E-5</c:v>
                </c:pt>
                <c:pt idx="397">
                  <c:v>-1.0000000000000001E-5</c:v>
                </c:pt>
                <c:pt idx="398">
                  <c:v>-1.0000000000000001E-5</c:v>
                </c:pt>
                <c:pt idx="399">
                  <c:v>-1.0000000000000001E-5</c:v>
                </c:pt>
                <c:pt idx="400">
                  <c:v>-1.0000000000000001E-5</c:v>
                </c:pt>
              </c:numCache>
            </c:numRef>
          </c:yVal>
          <c:smooth val="0"/>
          <c:extLst>
            <c:ext xmlns:c16="http://schemas.microsoft.com/office/drawing/2014/chart" uri="{C3380CC4-5D6E-409C-BE32-E72D297353CC}">
              <c16:uniqueId val="{00000000-CC82-4B25-9E61-199644D35155}"/>
            </c:ext>
          </c:extLst>
        </c:ser>
        <c:ser>
          <c:idx val="1"/>
          <c:order val="1"/>
          <c:tx>
            <c:v>B1 full length</c:v>
          </c:tx>
          <c:spPr>
            <a:ln w="19050" cap="rnd">
              <a:solidFill>
                <a:schemeClr val="accent2"/>
              </a:solidFill>
              <a:round/>
            </a:ln>
            <a:effectLst/>
          </c:spPr>
          <c:marker>
            <c:symbol val="none"/>
          </c:marker>
          <c:xVal>
            <c:numRef>
              <c:f>longi_original_fullLength!$B$2:$B$402</c:f>
              <c:numCache>
                <c:formatCode>General</c:formatCode>
                <c:ptCount val="401"/>
                <c:pt idx="0">
                  <c:v>0</c:v>
                </c:pt>
                <c:pt idx="1">
                  <c:v>15</c:v>
                </c:pt>
                <c:pt idx="2">
                  <c:v>30</c:v>
                </c:pt>
                <c:pt idx="3">
                  <c:v>45</c:v>
                </c:pt>
                <c:pt idx="4">
                  <c:v>60</c:v>
                </c:pt>
                <c:pt idx="5">
                  <c:v>75</c:v>
                </c:pt>
                <c:pt idx="6">
                  <c:v>90</c:v>
                </c:pt>
                <c:pt idx="7">
                  <c:v>105</c:v>
                </c:pt>
                <c:pt idx="8">
                  <c:v>120</c:v>
                </c:pt>
                <c:pt idx="9">
                  <c:v>135</c:v>
                </c:pt>
                <c:pt idx="10">
                  <c:v>150</c:v>
                </c:pt>
                <c:pt idx="11">
                  <c:v>165</c:v>
                </c:pt>
                <c:pt idx="12">
                  <c:v>180</c:v>
                </c:pt>
                <c:pt idx="13">
                  <c:v>195</c:v>
                </c:pt>
                <c:pt idx="14">
                  <c:v>210</c:v>
                </c:pt>
                <c:pt idx="15">
                  <c:v>225</c:v>
                </c:pt>
                <c:pt idx="16">
                  <c:v>240</c:v>
                </c:pt>
                <c:pt idx="17">
                  <c:v>255</c:v>
                </c:pt>
                <c:pt idx="18">
                  <c:v>270</c:v>
                </c:pt>
                <c:pt idx="19">
                  <c:v>285</c:v>
                </c:pt>
                <c:pt idx="20">
                  <c:v>300</c:v>
                </c:pt>
                <c:pt idx="21">
                  <c:v>315</c:v>
                </c:pt>
                <c:pt idx="22">
                  <c:v>330</c:v>
                </c:pt>
                <c:pt idx="23">
                  <c:v>345</c:v>
                </c:pt>
                <c:pt idx="24">
                  <c:v>360</c:v>
                </c:pt>
                <c:pt idx="25">
                  <c:v>375</c:v>
                </c:pt>
                <c:pt idx="26">
                  <c:v>390</c:v>
                </c:pt>
                <c:pt idx="27">
                  <c:v>405</c:v>
                </c:pt>
                <c:pt idx="28">
                  <c:v>420</c:v>
                </c:pt>
                <c:pt idx="29">
                  <c:v>435</c:v>
                </c:pt>
                <c:pt idx="30">
                  <c:v>450</c:v>
                </c:pt>
                <c:pt idx="31">
                  <c:v>465</c:v>
                </c:pt>
                <c:pt idx="32">
                  <c:v>480</c:v>
                </c:pt>
                <c:pt idx="33">
                  <c:v>495</c:v>
                </c:pt>
                <c:pt idx="34">
                  <c:v>510</c:v>
                </c:pt>
                <c:pt idx="35">
                  <c:v>525</c:v>
                </c:pt>
                <c:pt idx="36">
                  <c:v>540</c:v>
                </c:pt>
                <c:pt idx="37">
                  <c:v>555</c:v>
                </c:pt>
                <c:pt idx="38">
                  <c:v>570</c:v>
                </c:pt>
                <c:pt idx="39">
                  <c:v>585</c:v>
                </c:pt>
                <c:pt idx="40">
                  <c:v>600</c:v>
                </c:pt>
                <c:pt idx="41">
                  <c:v>615</c:v>
                </c:pt>
                <c:pt idx="42">
                  <c:v>630</c:v>
                </c:pt>
                <c:pt idx="43">
                  <c:v>645</c:v>
                </c:pt>
                <c:pt idx="44">
                  <c:v>660</c:v>
                </c:pt>
                <c:pt idx="45">
                  <c:v>675</c:v>
                </c:pt>
                <c:pt idx="46">
                  <c:v>690</c:v>
                </c:pt>
                <c:pt idx="47">
                  <c:v>705</c:v>
                </c:pt>
                <c:pt idx="48">
                  <c:v>720</c:v>
                </c:pt>
                <c:pt idx="49">
                  <c:v>735</c:v>
                </c:pt>
                <c:pt idx="50">
                  <c:v>750</c:v>
                </c:pt>
                <c:pt idx="51">
                  <c:v>765</c:v>
                </c:pt>
                <c:pt idx="52">
                  <c:v>780</c:v>
                </c:pt>
                <c:pt idx="53">
                  <c:v>795</c:v>
                </c:pt>
                <c:pt idx="54">
                  <c:v>810</c:v>
                </c:pt>
                <c:pt idx="55">
                  <c:v>825</c:v>
                </c:pt>
                <c:pt idx="56">
                  <c:v>840</c:v>
                </c:pt>
                <c:pt idx="57">
                  <c:v>855</c:v>
                </c:pt>
                <c:pt idx="58">
                  <c:v>870</c:v>
                </c:pt>
                <c:pt idx="59">
                  <c:v>885</c:v>
                </c:pt>
                <c:pt idx="60">
                  <c:v>900</c:v>
                </c:pt>
                <c:pt idx="61">
                  <c:v>915</c:v>
                </c:pt>
                <c:pt idx="62">
                  <c:v>930</c:v>
                </c:pt>
                <c:pt idx="63">
                  <c:v>945</c:v>
                </c:pt>
                <c:pt idx="64">
                  <c:v>960</c:v>
                </c:pt>
                <c:pt idx="65">
                  <c:v>975</c:v>
                </c:pt>
                <c:pt idx="66">
                  <c:v>990</c:v>
                </c:pt>
                <c:pt idx="67">
                  <c:v>1005</c:v>
                </c:pt>
                <c:pt idx="68">
                  <c:v>1020</c:v>
                </c:pt>
                <c:pt idx="69">
                  <c:v>1035</c:v>
                </c:pt>
                <c:pt idx="70">
                  <c:v>1050</c:v>
                </c:pt>
                <c:pt idx="71">
                  <c:v>1065</c:v>
                </c:pt>
                <c:pt idx="72">
                  <c:v>1080</c:v>
                </c:pt>
                <c:pt idx="73">
                  <c:v>1095</c:v>
                </c:pt>
                <c:pt idx="74">
                  <c:v>1110</c:v>
                </c:pt>
                <c:pt idx="75">
                  <c:v>1125</c:v>
                </c:pt>
                <c:pt idx="76">
                  <c:v>1140</c:v>
                </c:pt>
                <c:pt idx="77">
                  <c:v>1155</c:v>
                </c:pt>
                <c:pt idx="78">
                  <c:v>1170</c:v>
                </c:pt>
                <c:pt idx="79">
                  <c:v>1185</c:v>
                </c:pt>
                <c:pt idx="80">
                  <c:v>1200</c:v>
                </c:pt>
                <c:pt idx="81">
                  <c:v>1215</c:v>
                </c:pt>
                <c:pt idx="82">
                  <c:v>1230</c:v>
                </c:pt>
                <c:pt idx="83">
                  <c:v>1245</c:v>
                </c:pt>
                <c:pt idx="84">
                  <c:v>1260</c:v>
                </c:pt>
                <c:pt idx="85">
                  <c:v>1275</c:v>
                </c:pt>
                <c:pt idx="86">
                  <c:v>1290</c:v>
                </c:pt>
                <c:pt idx="87">
                  <c:v>1305</c:v>
                </c:pt>
                <c:pt idx="88">
                  <c:v>1320</c:v>
                </c:pt>
                <c:pt idx="89">
                  <c:v>1335</c:v>
                </c:pt>
                <c:pt idx="90">
                  <c:v>1350</c:v>
                </c:pt>
                <c:pt idx="91">
                  <c:v>1365</c:v>
                </c:pt>
                <c:pt idx="92">
                  <c:v>1380</c:v>
                </c:pt>
                <c:pt idx="93">
                  <c:v>1395</c:v>
                </c:pt>
                <c:pt idx="94">
                  <c:v>1410</c:v>
                </c:pt>
                <c:pt idx="95">
                  <c:v>1425</c:v>
                </c:pt>
                <c:pt idx="96">
                  <c:v>1440</c:v>
                </c:pt>
                <c:pt idx="97">
                  <c:v>1455</c:v>
                </c:pt>
                <c:pt idx="98">
                  <c:v>1470</c:v>
                </c:pt>
                <c:pt idx="99">
                  <c:v>1485</c:v>
                </c:pt>
                <c:pt idx="100">
                  <c:v>1500</c:v>
                </c:pt>
                <c:pt idx="101">
                  <c:v>1515</c:v>
                </c:pt>
                <c:pt idx="102">
                  <c:v>1530</c:v>
                </c:pt>
                <c:pt idx="103">
                  <c:v>1545</c:v>
                </c:pt>
                <c:pt idx="104">
                  <c:v>1560</c:v>
                </c:pt>
                <c:pt idx="105">
                  <c:v>1575</c:v>
                </c:pt>
                <c:pt idx="106">
                  <c:v>1590</c:v>
                </c:pt>
                <c:pt idx="107">
                  <c:v>1605</c:v>
                </c:pt>
                <c:pt idx="108">
                  <c:v>1620</c:v>
                </c:pt>
                <c:pt idx="109">
                  <c:v>1635</c:v>
                </c:pt>
                <c:pt idx="110">
                  <c:v>1650</c:v>
                </c:pt>
                <c:pt idx="111">
                  <c:v>1665</c:v>
                </c:pt>
                <c:pt idx="112">
                  <c:v>1680</c:v>
                </c:pt>
                <c:pt idx="113">
                  <c:v>1695</c:v>
                </c:pt>
                <c:pt idx="114">
                  <c:v>1710</c:v>
                </c:pt>
                <c:pt idx="115">
                  <c:v>1725</c:v>
                </c:pt>
                <c:pt idx="116">
                  <c:v>1740</c:v>
                </c:pt>
                <c:pt idx="117">
                  <c:v>1755</c:v>
                </c:pt>
                <c:pt idx="118">
                  <c:v>1770</c:v>
                </c:pt>
                <c:pt idx="119">
                  <c:v>1785</c:v>
                </c:pt>
                <c:pt idx="120">
                  <c:v>1800</c:v>
                </c:pt>
                <c:pt idx="121">
                  <c:v>1815</c:v>
                </c:pt>
                <c:pt idx="122">
                  <c:v>1830</c:v>
                </c:pt>
                <c:pt idx="123">
                  <c:v>1845</c:v>
                </c:pt>
                <c:pt idx="124">
                  <c:v>1860</c:v>
                </c:pt>
                <c:pt idx="125">
                  <c:v>1875</c:v>
                </c:pt>
                <c:pt idx="126">
                  <c:v>1890</c:v>
                </c:pt>
                <c:pt idx="127">
                  <c:v>1905</c:v>
                </c:pt>
                <c:pt idx="128">
                  <c:v>1920</c:v>
                </c:pt>
                <c:pt idx="129">
                  <c:v>1935</c:v>
                </c:pt>
                <c:pt idx="130">
                  <c:v>1950</c:v>
                </c:pt>
                <c:pt idx="131">
                  <c:v>1965</c:v>
                </c:pt>
                <c:pt idx="132">
                  <c:v>1980</c:v>
                </c:pt>
                <c:pt idx="133">
                  <c:v>1995</c:v>
                </c:pt>
                <c:pt idx="134">
                  <c:v>2010</c:v>
                </c:pt>
                <c:pt idx="135">
                  <c:v>2025</c:v>
                </c:pt>
                <c:pt idx="136">
                  <c:v>2040</c:v>
                </c:pt>
                <c:pt idx="137">
                  <c:v>2055</c:v>
                </c:pt>
                <c:pt idx="138">
                  <c:v>2070</c:v>
                </c:pt>
                <c:pt idx="139">
                  <c:v>2085</c:v>
                </c:pt>
                <c:pt idx="140">
                  <c:v>2100</c:v>
                </c:pt>
                <c:pt idx="141">
                  <c:v>2115</c:v>
                </c:pt>
                <c:pt idx="142">
                  <c:v>2130</c:v>
                </c:pt>
                <c:pt idx="143">
                  <c:v>2145</c:v>
                </c:pt>
                <c:pt idx="144">
                  <c:v>2160</c:v>
                </c:pt>
                <c:pt idx="145">
                  <c:v>2175</c:v>
                </c:pt>
                <c:pt idx="146">
                  <c:v>2190</c:v>
                </c:pt>
                <c:pt idx="147">
                  <c:v>2205</c:v>
                </c:pt>
                <c:pt idx="148">
                  <c:v>2220</c:v>
                </c:pt>
                <c:pt idx="149">
                  <c:v>2235</c:v>
                </c:pt>
                <c:pt idx="150">
                  <c:v>2250</c:v>
                </c:pt>
                <c:pt idx="151">
                  <c:v>2265</c:v>
                </c:pt>
                <c:pt idx="152">
                  <c:v>2280</c:v>
                </c:pt>
                <c:pt idx="153">
                  <c:v>2295</c:v>
                </c:pt>
                <c:pt idx="154">
                  <c:v>2310</c:v>
                </c:pt>
                <c:pt idx="155">
                  <c:v>2325</c:v>
                </c:pt>
                <c:pt idx="156">
                  <c:v>2340</c:v>
                </c:pt>
                <c:pt idx="157">
                  <c:v>2355</c:v>
                </c:pt>
                <c:pt idx="158">
                  <c:v>2370</c:v>
                </c:pt>
                <c:pt idx="159">
                  <c:v>2385</c:v>
                </c:pt>
                <c:pt idx="160">
                  <c:v>2400</c:v>
                </c:pt>
                <c:pt idx="161">
                  <c:v>2415</c:v>
                </c:pt>
                <c:pt idx="162">
                  <c:v>2430</c:v>
                </c:pt>
                <c:pt idx="163">
                  <c:v>2445</c:v>
                </c:pt>
                <c:pt idx="164">
                  <c:v>2460</c:v>
                </c:pt>
                <c:pt idx="165">
                  <c:v>2475</c:v>
                </c:pt>
                <c:pt idx="166">
                  <c:v>2490</c:v>
                </c:pt>
                <c:pt idx="167">
                  <c:v>2505</c:v>
                </c:pt>
                <c:pt idx="168">
                  <c:v>2520</c:v>
                </c:pt>
                <c:pt idx="169">
                  <c:v>2535</c:v>
                </c:pt>
                <c:pt idx="170">
                  <c:v>2550</c:v>
                </c:pt>
                <c:pt idx="171">
                  <c:v>2565</c:v>
                </c:pt>
                <c:pt idx="172">
                  <c:v>2580</c:v>
                </c:pt>
                <c:pt idx="173">
                  <c:v>2595</c:v>
                </c:pt>
                <c:pt idx="174">
                  <c:v>2610</c:v>
                </c:pt>
                <c:pt idx="175">
                  <c:v>2625</c:v>
                </c:pt>
                <c:pt idx="176">
                  <c:v>2640</c:v>
                </c:pt>
                <c:pt idx="177">
                  <c:v>2655</c:v>
                </c:pt>
                <c:pt idx="178">
                  <c:v>2670</c:v>
                </c:pt>
                <c:pt idx="179">
                  <c:v>2685</c:v>
                </c:pt>
                <c:pt idx="180">
                  <c:v>2700</c:v>
                </c:pt>
                <c:pt idx="181">
                  <c:v>2715</c:v>
                </c:pt>
                <c:pt idx="182">
                  <c:v>2730</c:v>
                </c:pt>
                <c:pt idx="183">
                  <c:v>2745</c:v>
                </c:pt>
                <c:pt idx="184">
                  <c:v>2760</c:v>
                </c:pt>
                <c:pt idx="185">
                  <c:v>2775</c:v>
                </c:pt>
                <c:pt idx="186">
                  <c:v>2790</c:v>
                </c:pt>
                <c:pt idx="187">
                  <c:v>2805</c:v>
                </c:pt>
                <c:pt idx="188">
                  <c:v>2820</c:v>
                </c:pt>
                <c:pt idx="189">
                  <c:v>2835</c:v>
                </c:pt>
                <c:pt idx="190">
                  <c:v>2850</c:v>
                </c:pt>
                <c:pt idx="191">
                  <c:v>2865</c:v>
                </c:pt>
                <c:pt idx="192">
                  <c:v>2880</c:v>
                </c:pt>
                <c:pt idx="193">
                  <c:v>2895</c:v>
                </c:pt>
                <c:pt idx="194">
                  <c:v>2910</c:v>
                </c:pt>
                <c:pt idx="195">
                  <c:v>2925</c:v>
                </c:pt>
                <c:pt idx="196">
                  <c:v>2940</c:v>
                </c:pt>
                <c:pt idx="197">
                  <c:v>2955</c:v>
                </c:pt>
                <c:pt idx="198">
                  <c:v>2970</c:v>
                </c:pt>
                <c:pt idx="199">
                  <c:v>2985</c:v>
                </c:pt>
                <c:pt idx="200">
                  <c:v>3000</c:v>
                </c:pt>
                <c:pt idx="201">
                  <c:v>3015</c:v>
                </c:pt>
                <c:pt idx="202">
                  <c:v>3030</c:v>
                </c:pt>
                <c:pt idx="203">
                  <c:v>3045</c:v>
                </c:pt>
                <c:pt idx="204">
                  <c:v>3060</c:v>
                </c:pt>
                <c:pt idx="205">
                  <c:v>3075</c:v>
                </c:pt>
                <c:pt idx="206">
                  <c:v>3090</c:v>
                </c:pt>
                <c:pt idx="207">
                  <c:v>3105</c:v>
                </c:pt>
                <c:pt idx="208">
                  <c:v>3120</c:v>
                </c:pt>
                <c:pt idx="209">
                  <c:v>3135</c:v>
                </c:pt>
                <c:pt idx="210">
                  <c:v>3150</c:v>
                </c:pt>
                <c:pt idx="211">
                  <c:v>3165</c:v>
                </c:pt>
                <c:pt idx="212">
                  <c:v>3180</c:v>
                </c:pt>
                <c:pt idx="213">
                  <c:v>3195</c:v>
                </c:pt>
                <c:pt idx="214">
                  <c:v>3210</c:v>
                </c:pt>
                <c:pt idx="215">
                  <c:v>3225</c:v>
                </c:pt>
                <c:pt idx="216">
                  <c:v>3240</c:v>
                </c:pt>
                <c:pt idx="217">
                  <c:v>3255</c:v>
                </c:pt>
                <c:pt idx="218">
                  <c:v>3270</c:v>
                </c:pt>
                <c:pt idx="219">
                  <c:v>3285</c:v>
                </c:pt>
                <c:pt idx="220">
                  <c:v>3300</c:v>
                </c:pt>
                <c:pt idx="221">
                  <c:v>3315</c:v>
                </c:pt>
                <c:pt idx="222">
                  <c:v>3330</c:v>
                </c:pt>
                <c:pt idx="223">
                  <c:v>3345</c:v>
                </c:pt>
                <c:pt idx="224">
                  <c:v>3360</c:v>
                </c:pt>
                <c:pt idx="225">
                  <c:v>3375</c:v>
                </c:pt>
                <c:pt idx="226">
                  <c:v>3390</c:v>
                </c:pt>
                <c:pt idx="227">
                  <c:v>3405</c:v>
                </c:pt>
                <c:pt idx="228">
                  <c:v>3420</c:v>
                </c:pt>
                <c:pt idx="229">
                  <c:v>3435</c:v>
                </c:pt>
                <c:pt idx="230">
                  <c:v>3450</c:v>
                </c:pt>
                <c:pt idx="231">
                  <c:v>3465</c:v>
                </c:pt>
                <c:pt idx="232">
                  <c:v>3480</c:v>
                </c:pt>
                <c:pt idx="233">
                  <c:v>3495</c:v>
                </c:pt>
                <c:pt idx="234">
                  <c:v>3510</c:v>
                </c:pt>
                <c:pt idx="235">
                  <c:v>3525</c:v>
                </c:pt>
                <c:pt idx="236">
                  <c:v>3540</c:v>
                </c:pt>
                <c:pt idx="237">
                  <c:v>3555</c:v>
                </c:pt>
                <c:pt idx="238">
                  <c:v>3570</c:v>
                </c:pt>
                <c:pt idx="239">
                  <c:v>3585</c:v>
                </c:pt>
                <c:pt idx="240">
                  <c:v>3600</c:v>
                </c:pt>
                <c:pt idx="241">
                  <c:v>3615</c:v>
                </c:pt>
                <c:pt idx="242">
                  <c:v>3630</c:v>
                </c:pt>
                <c:pt idx="243">
                  <c:v>3645</c:v>
                </c:pt>
                <c:pt idx="244">
                  <c:v>3660</c:v>
                </c:pt>
                <c:pt idx="245">
                  <c:v>3675</c:v>
                </c:pt>
                <c:pt idx="246">
                  <c:v>3690</c:v>
                </c:pt>
                <c:pt idx="247">
                  <c:v>3705</c:v>
                </c:pt>
                <c:pt idx="248">
                  <c:v>3720</c:v>
                </c:pt>
                <c:pt idx="249">
                  <c:v>3735</c:v>
                </c:pt>
                <c:pt idx="250">
                  <c:v>3750</c:v>
                </c:pt>
                <c:pt idx="251">
                  <c:v>3765</c:v>
                </c:pt>
                <c:pt idx="252">
                  <c:v>3780</c:v>
                </c:pt>
                <c:pt idx="253">
                  <c:v>3795</c:v>
                </c:pt>
                <c:pt idx="254">
                  <c:v>3810</c:v>
                </c:pt>
                <c:pt idx="255">
                  <c:v>3825</c:v>
                </c:pt>
                <c:pt idx="256">
                  <c:v>3840</c:v>
                </c:pt>
                <c:pt idx="257">
                  <c:v>3855</c:v>
                </c:pt>
                <c:pt idx="258">
                  <c:v>3870</c:v>
                </c:pt>
                <c:pt idx="259">
                  <c:v>3885</c:v>
                </c:pt>
                <c:pt idx="260">
                  <c:v>3900</c:v>
                </c:pt>
                <c:pt idx="261">
                  <c:v>3915</c:v>
                </c:pt>
                <c:pt idx="262">
                  <c:v>3930</c:v>
                </c:pt>
                <c:pt idx="263">
                  <c:v>3945</c:v>
                </c:pt>
                <c:pt idx="264">
                  <c:v>3960</c:v>
                </c:pt>
                <c:pt idx="265">
                  <c:v>3975</c:v>
                </c:pt>
                <c:pt idx="266">
                  <c:v>3990</c:v>
                </c:pt>
                <c:pt idx="267">
                  <c:v>4005</c:v>
                </c:pt>
                <c:pt idx="268">
                  <c:v>4020</c:v>
                </c:pt>
                <c:pt idx="269">
                  <c:v>4035</c:v>
                </c:pt>
                <c:pt idx="270">
                  <c:v>4050</c:v>
                </c:pt>
                <c:pt idx="271">
                  <c:v>4065</c:v>
                </c:pt>
                <c:pt idx="272">
                  <c:v>4080</c:v>
                </c:pt>
                <c:pt idx="273">
                  <c:v>4095</c:v>
                </c:pt>
                <c:pt idx="274">
                  <c:v>4110</c:v>
                </c:pt>
                <c:pt idx="275">
                  <c:v>4125</c:v>
                </c:pt>
                <c:pt idx="276">
                  <c:v>4140</c:v>
                </c:pt>
                <c:pt idx="277">
                  <c:v>4155</c:v>
                </c:pt>
                <c:pt idx="278">
                  <c:v>4170</c:v>
                </c:pt>
                <c:pt idx="279">
                  <c:v>4185</c:v>
                </c:pt>
                <c:pt idx="280">
                  <c:v>4200</c:v>
                </c:pt>
                <c:pt idx="281">
                  <c:v>4215</c:v>
                </c:pt>
                <c:pt idx="282">
                  <c:v>4230</c:v>
                </c:pt>
                <c:pt idx="283">
                  <c:v>4245</c:v>
                </c:pt>
                <c:pt idx="284">
                  <c:v>4260</c:v>
                </c:pt>
                <c:pt idx="285">
                  <c:v>4275</c:v>
                </c:pt>
                <c:pt idx="286">
                  <c:v>4290</c:v>
                </c:pt>
                <c:pt idx="287">
                  <c:v>4305</c:v>
                </c:pt>
                <c:pt idx="288">
                  <c:v>4320</c:v>
                </c:pt>
                <c:pt idx="289">
                  <c:v>4335</c:v>
                </c:pt>
                <c:pt idx="290">
                  <c:v>4350</c:v>
                </c:pt>
                <c:pt idx="291">
                  <c:v>4365</c:v>
                </c:pt>
                <c:pt idx="292">
                  <c:v>4380</c:v>
                </c:pt>
                <c:pt idx="293">
                  <c:v>4395</c:v>
                </c:pt>
                <c:pt idx="294">
                  <c:v>4410</c:v>
                </c:pt>
                <c:pt idx="295">
                  <c:v>4425</c:v>
                </c:pt>
                <c:pt idx="296">
                  <c:v>4440</c:v>
                </c:pt>
                <c:pt idx="297">
                  <c:v>4455</c:v>
                </c:pt>
                <c:pt idx="298">
                  <c:v>4470</c:v>
                </c:pt>
                <c:pt idx="299">
                  <c:v>4485</c:v>
                </c:pt>
                <c:pt idx="300">
                  <c:v>4500</c:v>
                </c:pt>
                <c:pt idx="301">
                  <c:v>4515</c:v>
                </c:pt>
                <c:pt idx="302">
                  <c:v>4530</c:v>
                </c:pt>
                <c:pt idx="303">
                  <c:v>4545</c:v>
                </c:pt>
                <c:pt idx="304">
                  <c:v>4560</c:v>
                </c:pt>
                <c:pt idx="305">
                  <c:v>4575</c:v>
                </c:pt>
                <c:pt idx="306">
                  <c:v>4590</c:v>
                </c:pt>
                <c:pt idx="307">
                  <c:v>4605</c:v>
                </c:pt>
                <c:pt idx="308">
                  <c:v>4620</c:v>
                </c:pt>
                <c:pt idx="309">
                  <c:v>4635</c:v>
                </c:pt>
                <c:pt idx="310">
                  <c:v>4650</c:v>
                </c:pt>
                <c:pt idx="311">
                  <c:v>4665</c:v>
                </c:pt>
                <c:pt idx="312">
                  <c:v>4680</c:v>
                </c:pt>
                <c:pt idx="313">
                  <c:v>4695</c:v>
                </c:pt>
                <c:pt idx="314">
                  <c:v>4710</c:v>
                </c:pt>
                <c:pt idx="315">
                  <c:v>4725</c:v>
                </c:pt>
                <c:pt idx="316">
                  <c:v>4740</c:v>
                </c:pt>
                <c:pt idx="317">
                  <c:v>4755</c:v>
                </c:pt>
                <c:pt idx="318">
                  <c:v>4770</c:v>
                </c:pt>
                <c:pt idx="319">
                  <c:v>4785</c:v>
                </c:pt>
                <c:pt idx="320">
                  <c:v>4800</c:v>
                </c:pt>
                <c:pt idx="321">
                  <c:v>4815</c:v>
                </c:pt>
                <c:pt idx="322">
                  <c:v>4830</c:v>
                </c:pt>
                <c:pt idx="323">
                  <c:v>4845</c:v>
                </c:pt>
                <c:pt idx="324">
                  <c:v>4860</c:v>
                </c:pt>
                <c:pt idx="325">
                  <c:v>4875</c:v>
                </c:pt>
                <c:pt idx="326">
                  <c:v>4890</c:v>
                </c:pt>
                <c:pt idx="327">
                  <c:v>4905</c:v>
                </c:pt>
                <c:pt idx="328">
                  <c:v>4920</c:v>
                </c:pt>
                <c:pt idx="329">
                  <c:v>4935</c:v>
                </c:pt>
                <c:pt idx="330">
                  <c:v>4950</c:v>
                </c:pt>
                <c:pt idx="331">
                  <c:v>4965</c:v>
                </c:pt>
                <c:pt idx="332">
                  <c:v>4980</c:v>
                </c:pt>
                <c:pt idx="333">
                  <c:v>4995</c:v>
                </c:pt>
                <c:pt idx="334">
                  <c:v>5010</c:v>
                </c:pt>
                <c:pt idx="335">
                  <c:v>5025</c:v>
                </c:pt>
                <c:pt idx="336">
                  <c:v>5040</c:v>
                </c:pt>
                <c:pt idx="337">
                  <c:v>5055</c:v>
                </c:pt>
                <c:pt idx="338">
                  <c:v>5070</c:v>
                </c:pt>
                <c:pt idx="339">
                  <c:v>5085</c:v>
                </c:pt>
                <c:pt idx="340">
                  <c:v>5100</c:v>
                </c:pt>
                <c:pt idx="341">
                  <c:v>5115</c:v>
                </c:pt>
                <c:pt idx="342">
                  <c:v>5130</c:v>
                </c:pt>
                <c:pt idx="343">
                  <c:v>5145</c:v>
                </c:pt>
                <c:pt idx="344">
                  <c:v>5160</c:v>
                </c:pt>
                <c:pt idx="345">
                  <c:v>5175</c:v>
                </c:pt>
                <c:pt idx="346">
                  <c:v>5190</c:v>
                </c:pt>
                <c:pt idx="347">
                  <c:v>5205</c:v>
                </c:pt>
                <c:pt idx="348">
                  <c:v>5220</c:v>
                </c:pt>
                <c:pt idx="349">
                  <c:v>5235</c:v>
                </c:pt>
                <c:pt idx="350">
                  <c:v>5250</c:v>
                </c:pt>
                <c:pt idx="351">
                  <c:v>5265</c:v>
                </c:pt>
                <c:pt idx="352">
                  <c:v>5280</c:v>
                </c:pt>
                <c:pt idx="353">
                  <c:v>5295</c:v>
                </c:pt>
                <c:pt idx="354">
                  <c:v>5310</c:v>
                </c:pt>
                <c:pt idx="355">
                  <c:v>5325</c:v>
                </c:pt>
                <c:pt idx="356">
                  <c:v>5340</c:v>
                </c:pt>
                <c:pt idx="357">
                  <c:v>5355</c:v>
                </c:pt>
                <c:pt idx="358">
                  <c:v>5370</c:v>
                </c:pt>
                <c:pt idx="359">
                  <c:v>5385</c:v>
                </c:pt>
                <c:pt idx="360">
                  <c:v>5400</c:v>
                </c:pt>
                <c:pt idx="361">
                  <c:v>5415</c:v>
                </c:pt>
                <c:pt idx="362">
                  <c:v>5430</c:v>
                </c:pt>
                <c:pt idx="363">
                  <c:v>5445</c:v>
                </c:pt>
                <c:pt idx="364">
                  <c:v>5460</c:v>
                </c:pt>
                <c:pt idx="365">
                  <c:v>5475</c:v>
                </c:pt>
                <c:pt idx="366">
                  <c:v>5490</c:v>
                </c:pt>
                <c:pt idx="367">
                  <c:v>5505</c:v>
                </c:pt>
                <c:pt idx="368">
                  <c:v>5520</c:v>
                </c:pt>
                <c:pt idx="369">
                  <c:v>5535</c:v>
                </c:pt>
                <c:pt idx="370">
                  <c:v>5550</c:v>
                </c:pt>
                <c:pt idx="371">
                  <c:v>5565</c:v>
                </c:pt>
                <c:pt idx="372">
                  <c:v>5580</c:v>
                </c:pt>
                <c:pt idx="373">
                  <c:v>5595</c:v>
                </c:pt>
                <c:pt idx="374">
                  <c:v>5610</c:v>
                </c:pt>
                <c:pt idx="375">
                  <c:v>5625</c:v>
                </c:pt>
                <c:pt idx="376">
                  <c:v>5640</c:v>
                </c:pt>
                <c:pt idx="377">
                  <c:v>5655</c:v>
                </c:pt>
                <c:pt idx="378">
                  <c:v>5670</c:v>
                </c:pt>
                <c:pt idx="379">
                  <c:v>5685</c:v>
                </c:pt>
                <c:pt idx="380">
                  <c:v>5700</c:v>
                </c:pt>
                <c:pt idx="381">
                  <c:v>5715</c:v>
                </c:pt>
                <c:pt idx="382">
                  <c:v>5730</c:v>
                </c:pt>
                <c:pt idx="383">
                  <c:v>5745</c:v>
                </c:pt>
                <c:pt idx="384">
                  <c:v>5760</c:v>
                </c:pt>
                <c:pt idx="385">
                  <c:v>5775</c:v>
                </c:pt>
                <c:pt idx="386">
                  <c:v>5790</c:v>
                </c:pt>
                <c:pt idx="387">
                  <c:v>5805</c:v>
                </c:pt>
                <c:pt idx="388">
                  <c:v>5820</c:v>
                </c:pt>
                <c:pt idx="389">
                  <c:v>5835</c:v>
                </c:pt>
                <c:pt idx="390">
                  <c:v>5850</c:v>
                </c:pt>
                <c:pt idx="391">
                  <c:v>5865</c:v>
                </c:pt>
                <c:pt idx="392">
                  <c:v>5880</c:v>
                </c:pt>
                <c:pt idx="393">
                  <c:v>5895</c:v>
                </c:pt>
                <c:pt idx="394">
                  <c:v>5910</c:v>
                </c:pt>
                <c:pt idx="395">
                  <c:v>5925</c:v>
                </c:pt>
                <c:pt idx="396">
                  <c:v>5940</c:v>
                </c:pt>
                <c:pt idx="397">
                  <c:v>5955</c:v>
                </c:pt>
                <c:pt idx="398">
                  <c:v>5970</c:v>
                </c:pt>
                <c:pt idx="399">
                  <c:v>5985</c:v>
                </c:pt>
                <c:pt idx="400">
                  <c:v>6000</c:v>
                </c:pt>
              </c:numCache>
            </c:numRef>
          </c:xVal>
          <c:yVal>
            <c:numRef>
              <c:f>longi_original_fullLength!$O$2:$O$402</c:f>
              <c:numCache>
                <c:formatCode>General</c:formatCode>
                <c:ptCount val="401"/>
                <c:pt idx="0">
                  <c:v>-4.9800800000000001</c:v>
                </c:pt>
                <c:pt idx="1">
                  <c:v>-4.9801299999999999</c:v>
                </c:pt>
                <c:pt idx="2">
                  <c:v>-4.98027</c:v>
                </c:pt>
                <c:pt idx="3">
                  <c:v>-4.9805200000000003</c:v>
                </c:pt>
                <c:pt idx="4">
                  <c:v>-4.9808599999999998</c:v>
                </c:pt>
                <c:pt idx="5">
                  <c:v>-4.9812900000000004</c:v>
                </c:pt>
                <c:pt idx="6">
                  <c:v>-4.9818300000000004</c:v>
                </c:pt>
                <c:pt idx="7">
                  <c:v>-4.9824599999999997</c:v>
                </c:pt>
                <c:pt idx="8">
                  <c:v>-4.9831899999999996</c:v>
                </c:pt>
                <c:pt idx="9">
                  <c:v>-4.9840099999999996</c:v>
                </c:pt>
                <c:pt idx="10">
                  <c:v>-4.9849399999999999</c:v>
                </c:pt>
                <c:pt idx="11">
                  <c:v>-4.9859600000000004</c:v>
                </c:pt>
                <c:pt idx="12">
                  <c:v>-4.9870700000000001</c:v>
                </c:pt>
                <c:pt idx="13">
                  <c:v>-4.9882900000000001</c:v>
                </c:pt>
                <c:pt idx="14">
                  <c:v>-4.9896000000000003</c:v>
                </c:pt>
                <c:pt idx="15">
                  <c:v>-4.9910100000000002</c:v>
                </c:pt>
                <c:pt idx="16">
                  <c:v>-4.9925100000000002</c:v>
                </c:pt>
                <c:pt idx="17">
                  <c:v>-4.9941199999999997</c:v>
                </c:pt>
                <c:pt idx="18">
                  <c:v>-4.9958200000000001</c:v>
                </c:pt>
                <c:pt idx="19">
                  <c:v>-4.9976200000000004</c:v>
                </c:pt>
                <c:pt idx="20">
                  <c:v>-4.9995099999999999</c:v>
                </c:pt>
                <c:pt idx="21">
                  <c:v>-5.0015000000000001</c:v>
                </c:pt>
                <c:pt idx="22">
                  <c:v>-5.00359</c:v>
                </c:pt>
                <c:pt idx="23">
                  <c:v>-5.0057799999999997</c:v>
                </c:pt>
                <c:pt idx="24">
                  <c:v>-5.0080600000000004</c:v>
                </c:pt>
                <c:pt idx="25">
                  <c:v>-5.0104499999999996</c:v>
                </c:pt>
                <c:pt idx="26">
                  <c:v>-5.0129299999999999</c:v>
                </c:pt>
                <c:pt idx="27">
                  <c:v>-5.0155000000000003</c:v>
                </c:pt>
                <c:pt idx="28">
                  <c:v>-5.0181800000000001</c:v>
                </c:pt>
                <c:pt idx="29">
                  <c:v>-5.02095</c:v>
                </c:pt>
                <c:pt idx="30">
                  <c:v>-5.0238100000000001</c:v>
                </c:pt>
                <c:pt idx="31">
                  <c:v>-5.0267799999999996</c:v>
                </c:pt>
                <c:pt idx="32">
                  <c:v>-5.0298400000000001</c:v>
                </c:pt>
                <c:pt idx="33">
                  <c:v>-5.0330000000000004</c:v>
                </c:pt>
                <c:pt idx="34">
                  <c:v>-5.0362499999999999</c:v>
                </c:pt>
                <c:pt idx="35">
                  <c:v>-5.0396000000000001</c:v>
                </c:pt>
                <c:pt idx="36">
                  <c:v>-5.04305</c:v>
                </c:pt>
                <c:pt idx="37">
                  <c:v>-5.0465900000000001</c:v>
                </c:pt>
                <c:pt idx="38">
                  <c:v>-5.05023</c:v>
                </c:pt>
                <c:pt idx="39">
                  <c:v>-5.0539699999999996</c:v>
                </c:pt>
                <c:pt idx="40">
                  <c:v>-5.0577899999999998</c:v>
                </c:pt>
                <c:pt idx="41">
                  <c:v>-5.0617200000000002</c:v>
                </c:pt>
                <c:pt idx="42">
                  <c:v>-5.0657399999999999</c:v>
                </c:pt>
                <c:pt idx="43">
                  <c:v>-5.0698499999999997</c:v>
                </c:pt>
                <c:pt idx="44">
                  <c:v>-5.0740499999999997</c:v>
                </c:pt>
                <c:pt idx="45">
                  <c:v>-5.0783500000000004</c:v>
                </c:pt>
                <c:pt idx="46">
                  <c:v>-5.0827400000000003</c:v>
                </c:pt>
                <c:pt idx="47">
                  <c:v>-5.0872200000000003</c:v>
                </c:pt>
                <c:pt idx="48">
                  <c:v>-5.0917899999999996</c:v>
                </c:pt>
                <c:pt idx="49">
                  <c:v>-5.0964499999999999</c:v>
                </c:pt>
                <c:pt idx="50">
                  <c:v>-5.1011899999999999</c:v>
                </c:pt>
                <c:pt idx="51">
                  <c:v>-5.10602</c:v>
                </c:pt>
                <c:pt idx="52">
                  <c:v>-5.1109400000000003</c:v>
                </c:pt>
                <c:pt idx="53">
                  <c:v>-5.1159400000000002</c:v>
                </c:pt>
                <c:pt idx="54">
                  <c:v>-5.1210199999999997</c:v>
                </c:pt>
                <c:pt idx="55">
                  <c:v>-5.1261799999999997</c:v>
                </c:pt>
                <c:pt idx="56">
                  <c:v>-5.1314200000000003</c:v>
                </c:pt>
                <c:pt idx="57">
                  <c:v>-5.13673</c:v>
                </c:pt>
                <c:pt idx="58">
                  <c:v>-5.1421099999999997</c:v>
                </c:pt>
                <c:pt idx="59">
                  <c:v>-5.14757</c:v>
                </c:pt>
                <c:pt idx="60">
                  <c:v>-5.1530899999999997</c:v>
                </c:pt>
                <c:pt idx="61">
                  <c:v>-5.1586699999999999</c:v>
                </c:pt>
                <c:pt idx="62">
                  <c:v>-5.1643100000000004</c:v>
                </c:pt>
                <c:pt idx="63">
                  <c:v>-5.1700100000000004</c:v>
                </c:pt>
                <c:pt idx="64">
                  <c:v>-5.1757499999999999</c:v>
                </c:pt>
                <c:pt idx="65">
                  <c:v>-5.1815300000000004</c:v>
                </c:pt>
                <c:pt idx="66">
                  <c:v>-5.18736</c:v>
                </c:pt>
                <c:pt idx="67">
                  <c:v>-5.1932099999999997</c:v>
                </c:pt>
                <c:pt idx="68">
                  <c:v>-5.19909</c:v>
                </c:pt>
                <c:pt idx="69">
                  <c:v>-5.2049799999999999</c:v>
                </c:pt>
                <c:pt idx="70">
                  <c:v>-5.2108800000000004</c:v>
                </c:pt>
                <c:pt idx="71">
                  <c:v>-5.2167700000000004</c:v>
                </c:pt>
                <c:pt idx="72">
                  <c:v>-5.2226499999999998</c:v>
                </c:pt>
                <c:pt idx="73">
                  <c:v>-5.2285000000000004</c:v>
                </c:pt>
                <c:pt idx="74">
                  <c:v>-5.2343000000000002</c:v>
                </c:pt>
                <c:pt idx="75">
                  <c:v>-5.2400399999999996</c:v>
                </c:pt>
                <c:pt idx="76">
                  <c:v>-5.2457099999999999</c:v>
                </c:pt>
                <c:pt idx="77">
                  <c:v>-5.2512699999999999</c:v>
                </c:pt>
                <c:pt idx="78">
                  <c:v>-5.25671</c:v>
                </c:pt>
                <c:pt idx="79">
                  <c:v>-5.2619999999999996</c:v>
                </c:pt>
                <c:pt idx="80">
                  <c:v>-5.2671099999999997</c:v>
                </c:pt>
                <c:pt idx="81">
                  <c:v>-5.2720099999999999</c:v>
                </c:pt>
                <c:pt idx="82">
                  <c:v>-5.2766500000000001</c:v>
                </c:pt>
                <c:pt idx="83">
                  <c:v>-5.2809900000000001</c:v>
                </c:pt>
                <c:pt idx="84">
                  <c:v>-5.2849700000000004</c:v>
                </c:pt>
                <c:pt idx="85">
                  <c:v>-5.2885600000000004</c:v>
                </c:pt>
                <c:pt idx="86">
                  <c:v>-5.2916699999999999</c:v>
                </c:pt>
                <c:pt idx="87">
                  <c:v>-5.29427</c:v>
                </c:pt>
                <c:pt idx="88">
                  <c:v>-5.2963699999999996</c:v>
                </c:pt>
                <c:pt idx="89">
                  <c:v>-5.2982100000000001</c:v>
                </c:pt>
                <c:pt idx="90">
                  <c:v>-5.3009899999999996</c:v>
                </c:pt>
                <c:pt idx="91">
                  <c:v>-5.3089500000000003</c:v>
                </c:pt>
                <c:pt idx="92">
                  <c:v>-5.3361299999999998</c:v>
                </c:pt>
                <c:pt idx="93">
                  <c:v>-5.4190399999999999</c:v>
                </c:pt>
                <c:pt idx="94">
                  <c:v>-5.5708000000000002</c:v>
                </c:pt>
                <c:pt idx="95">
                  <c:v>-4.7586199999999996</c:v>
                </c:pt>
                <c:pt idx="96">
                  <c:v>-0.80544000000000004</c:v>
                </c:pt>
                <c:pt idx="97">
                  <c:v>1.68354</c:v>
                </c:pt>
                <c:pt idx="98">
                  <c:v>3.4793400000000001</c:v>
                </c:pt>
                <c:pt idx="99">
                  <c:v>4.80098</c:v>
                </c:pt>
                <c:pt idx="100">
                  <c:v>5.8887400000000003</c:v>
                </c:pt>
                <c:pt idx="101">
                  <c:v>6.7965600000000004</c:v>
                </c:pt>
                <c:pt idx="102">
                  <c:v>7.5586599999999997</c:v>
                </c:pt>
                <c:pt idx="103">
                  <c:v>8.1713799999999992</c:v>
                </c:pt>
                <c:pt idx="104">
                  <c:v>8.6310900000000004</c:v>
                </c:pt>
                <c:pt idx="105">
                  <c:v>8.9408499999999993</c:v>
                </c:pt>
                <c:pt idx="106">
                  <c:v>9.1100100000000008</c:v>
                </c:pt>
                <c:pt idx="107">
                  <c:v>9.1528100000000006</c:v>
                </c:pt>
                <c:pt idx="108">
                  <c:v>9.0907599999999995</c:v>
                </c:pt>
                <c:pt idx="109">
                  <c:v>8.9477100000000007</c:v>
                </c:pt>
                <c:pt idx="110">
                  <c:v>8.7386499999999998</c:v>
                </c:pt>
                <c:pt idx="111">
                  <c:v>8.4809699999999992</c:v>
                </c:pt>
                <c:pt idx="112">
                  <c:v>8.1986799999999995</c:v>
                </c:pt>
                <c:pt idx="113">
                  <c:v>7.8929799999999997</c:v>
                </c:pt>
                <c:pt idx="114">
                  <c:v>7.5773400000000004</c:v>
                </c:pt>
                <c:pt idx="115">
                  <c:v>7.25549</c:v>
                </c:pt>
                <c:pt idx="116">
                  <c:v>6.9355399999999996</c:v>
                </c:pt>
                <c:pt idx="117">
                  <c:v>6.6214000000000004</c:v>
                </c:pt>
                <c:pt idx="118">
                  <c:v>6.3126100000000003</c:v>
                </c:pt>
                <c:pt idx="119">
                  <c:v>6.0147599999999999</c:v>
                </c:pt>
                <c:pt idx="120">
                  <c:v>5.7289399999999997</c:v>
                </c:pt>
                <c:pt idx="121">
                  <c:v>5.4544600000000001</c:v>
                </c:pt>
                <c:pt idx="122">
                  <c:v>5.19381</c:v>
                </c:pt>
                <c:pt idx="123">
                  <c:v>4.9479899999999999</c:v>
                </c:pt>
                <c:pt idx="124">
                  <c:v>4.7141500000000001</c:v>
                </c:pt>
                <c:pt idx="125">
                  <c:v>4.4914800000000001</c:v>
                </c:pt>
                <c:pt idx="126">
                  <c:v>4.2802699999999998</c:v>
                </c:pt>
                <c:pt idx="127">
                  <c:v>4.0816299999999996</c:v>
                </c:pt>
                <c:pt idx="128">
                  <c:v>3.8946800000000001</c:v>
                </c:pt>
                <c:pt idx="129">
                  <c:v>3.7192799999999999</c:v>
                </c:pt>
                <c:pt idx="130">
                  <c:v>3.5528300000000002</c:v>
                </c:pt>
                <c:pt idx="131">
                  <c:v>3.3952399999999998</c:v>
                </c:pt>
                <c:pt idx="132">
                  <c:v>3.2464400000000002</c:v>
                </c:pt>
                <c:pt idx="133">
                  <c:v>3.10629</c:v>
                </c:pt>
                <c:pt idx="134">
                  <c:v>2.9737800000000001</c:v>
                </c:pt>
                <c:pt idx="135">
                  <c:v>2.84883</c:v>
                </c:pt>
                <c:pt idx="136">
                  <c:v>2.7313700000000001</c:v>
                </c:pt>
                <c:pt idx="137">
                  <c:v>2.6204200000000002</c:v>
                </c:pt>
                <c:pt idx="138">
                  <c:v>2.51484</c:v>
                </c:pt>
                <c:pt idx="139">
                  <c:v>2.4145300000000001</c:v>
                </c:pt>
                <c:pt idx="140">
                  <c:v>2.3193800000000002</c:v>
                </c:pt>
                <c:pt idx="141">
                  <c:v>2.22925</c:v>
                </c:pt>
                <c:pt idx="142">
                  <c:v>2.1434799999999998</c:v>
                </c:pt>
                <c:pt idx="143">
                  <c:v>2.0616699999999999</c:v>
                </c:pt>
                <c:pt idx="144">
                  <c:v>1.98397</c:v>
                </c:pt>
                <c:pt idx="145">
                  <c:v>1.9107400000000001</c:v>
                </c:pt>
                <c:pt idx="146">
                  <c:v>1.84216</c:v>
                </c:pt>
                <c:pt idx="147">
                  <c:v>1.7766999999999999</c:v>
                </c:pt>
                <c:pt idx="148">
                  <c:v>1.7141599999999999</c:v>
                </c:pt>
                <c:pt idx="149">
                  <c:v>1.65448</c:v>
                </c:pt>
                <c:pt idx="150">
                  <c:v>1.59762</c:v>
                </c:pt>
                <c:pt idx="151">
                  <c:v>1.5435099999999999</c:v>
                </c:pt>
                <c:pt idx="152">
                  <c:v>1.4920899999999999</c:v>
                </c:pt>
                <c:pt idx="153">
                  <c:v>1.4430700000000001</c:v>
                </c:pt>
                <c:pt idx="154">
                  <c:v>1.39594</c:v>
                </c:pt>
                <c:pt idx="155">
                  <c:v>1.34975</c:v>
                </c:pt>
                <c:pt idx="156">
                  <c:v>1.3068599999999999</c:v>
                </c:pt>
                <c:pt idx="157">
                  <c:v>1.26616</c:v>
                </c:pt>
                <c:pt idx="158">
                  <c:v>1.2271799999999999</c:v>
                </c:pt>
                <c:pt idx="159">
                  <c:v>1.18988</c:v>
                </c:pt>
                <c:pt idx="160">
                  <c:v>1.1542300000000001</c:v>
                </c:pt>
                <c:pt idx="161">
                  <c:v>1.12019</c:v>
                </c:pt>
                <c:pt idx="162">
                  <c:v>1.0875900000000001</c:v>
                </c:pt>
                <c:pt idx="163">
                  <c:v>1.05559</c:v>
                </c:pt>
                <c:pt idx="164">
                  <c:v>1.02495</c:v>
                </c:pt>
                <c:pt idx="165">
                  <c:v>0.99589000000000005</c:v>
                </c:pt>
                <c:pt idx="166">
                  <c:v>0.96770999999999996</c:v>
                </c:pt>
                <c:pt idx="167">
                  <c:v>0.94064999999999999</c:v>
                </c:pt>
                <c:pt idx="168">
                  <c:v>0.91461999999999999</c:v>
                </c:pt>
                <c:pt idx="169">
                  <c:v>0.88958000000000004</c:v>
                </c:pt>
                <c:pt idx="170">
                  <c:v>0.86550000000000005</c:v>
                </c:pt>
                <c:pt idx="171">
                  <c:v>0.84236</c:v>
                </c:pt>
                <c:pt idx="172">
                  <c:v>0.82015000000000005</c:v>
                </c:pt>
                <c:pt idx="173">
                  <c:v>0.79888000000000003</c:v>
                </c:pt>
                <c:pt idx="174">
                  <c:v>0.77841000000000005</c:v>
                </c:pt>
                <c:pt idx="175">
                  <c:v>0.75865000000000005</c:v>
                </c:pt>
                <c:pt idx="176">
                  <c:v>0.73970999999999998</c:v>
                </c:pt>
                <c:pt idx="177">
                  <c:v>0.72148999999999996</c:v>
                </c:pt>
                <c:pt idx="178">
                  <c:v>0.70394000000000001</c:v>
                </c:pt>
                <c:pt idx="179">
                  <c:v>0.68703000000000003</c:v>
                </c:pt>
                <c:pt idx="180">
                  <c:v>0.67071000000000003</c:v>
                </c:pt>
                <c:pt idx="181">
                  <c:v>0.65497000000000005</c:v>
                </c:pt>
                <c:pt idx="182">
                  <c:v>0.63980000000000004</c:v>
                </c:pt>
                <c:pt idx="183">
                  <c:v>0.62519000000000002</c:v>
                </c:pt>
                <c:pt idx="184">
                  <c:v>0.61097999999999997</c:v>
                </c:pt>
                <c:pt idx="185">
                  <c:v>0.59714</c:v>
                </c:pt>
                <c:pt idx="186">
                  <c:v>0.58374999999999999</c:v>
                </c:pt>
                <c:pt idx="187">
                  <c:v>0.57086000000000003</c:v>
                </c:pt>
                <c:pt idx="188">
                  <c:v>0.55844000000000005</c:v>
                </c:pt>
                <c:pt idx="189">
                  <c:v>0.54644999999999999</c:v>
                </c:pt>
                <c:pt idx="190">
                  <c:v>0.53483000000000003</c:v>
                </c:pt>
                <c:pt idx="191">
                  <c:v>0.52356999999999998</c:v>
                </c:pt>
                <c:pt idx="192">
                  <c:v>0.51265000000000005</c:v>
                </c:pt>
                <c:pt idx="193">
                  <c:v>0.50209000000000004</c:v>
                </c:pt>
                <c:pt idx="194">
                  <c:v>0.49186000000000002</c:v>
                </c:pt>
                <c:pt idx="195">
                  <c:v>0.48193000000000003</c:v>
                </c:pt>
                <c:pt idx="196">
                  <c:v>0.47221000000000002</c:v>
                </c:pt>
                <c:pt idx="197">
                  <c:v>0.46273999999999998</c:v>
                </c:pt>
                <c:pt idx="198">
                  <c:v>0.45352999999999999</c:v>
                </c:pt>
                <c:pt idx="199">
                  <c:v>0.44456000000000001</c:v>
                </c:pt>
                <c:pt idx="200">
                  <c:v>0.43584000000000001</c:v>
                </c:pt>
                <c:pt idx="201">
                  <c:v>0.42736000000000002</c:v>
                </c:pt>
                <c:pt idx="202">
                  <c:v>0.41913</c:v>
                </c:pt>
                <c:pt idx="203">
                  <c:v>0.41114000000000001</c:v>
                </c:pt>
                <c:pt idx="204">
                  <c:v>0.40344000000000002</c:v>
                </c:pt>
                <c:pt idx="205">
                  <c:v>0.39595999999999998</c:v>
                </c:pt>
                <c:pt idx="206">
                  <c:v>0.38868999999999998</c:v>
                </c:pt>
                <c:pt idx="207">
                  <c:v>0.38168000000000002</c:v>
                </c:pt>
                <c:pt idx="208">
                  <c:v>0.37481999999999999</c:v>
                </c:pt>
                <c:pt idx="209">
                  <c:v>0.36814000000000002</c:v>
                </c:pt>
                <c:pt idx="210">
                  <c:v>0.36163000000000001</c:v>
                </c:pt>
                <c:pt idx="211">
                  <c:v>0.3553</c:v>
                </c:pt>
                <c:pt idx="212">
                  <c:v>0.34915000000000002</c:v>
                </c:pt>
                <c:pt idx="213">
                  <c:v>0.34316999999999998</c:v>
                </c:pt>
                <c:pt idx="214">
                  <c:v>0.33733999999999997</c:v>
                </c:pt>
                <c:pt idx="215">
                  <c:v>0.33165</c:v>
                </c:pt>
                <c:pt idx="216">
                  <c:v>0.3261</c:v>
                </c:pt>
                <c:pt idx="217">
                  <c:v>0.32068999999999998</c:v>
                </c:pt>
                <c:pt idx="218">
                  <c:v>0.31542999999999999</c:v>
                </c:pt>
                <c:pt idx="219">
                  <c:v>0.31030000000000002</c:v>
                </c:pt>
                <c:pt idx="220">
                  <c:v>0.30529000000000001</c:v>
                </c:pt>
                <c:pt idx="221">
                  <c:v>0.3004</c:v>
                </c:pt>
                <c:pt idx="222">
                  <c:v>0.29563</c:v>
                </c:pt>
                <c:pt idx="223">
                  <c:v>0.29096</c:v>
                </c:pt>
                <c:pt idx="224">
                  <c:v>0.28639999999999999</c:v>
                </c:pt>
                <c:pt idx="225">
                  <c:v>0.28194999999999998</c:v>
                </c:pt>
                <c:pt idx="226">
                  <c:v>0.27761000000000002</c:v>
                </c:pt>
                <c:pt idx="227">
                  <c:v>0.27339000000000002</c:v>
                </c:pt>
                <c:pt idx="228">
                  <c:v>0.26928000000000002</c:v>
                </c:pt>
                <c:pt idx="229">
                  <c:v>0.26527000000000001</c:v>
                </c:pt>
                <c:pt idx="230">
                  <c:v>0.26135999999999998</c:v>
                </c:pt>
                <c:pt idx="231">
                  <c:v>0.25753999999999999</c:v>
                </c:pt>
                <c:pt idx="232">
                  <c:v>0.25381999999999999</c:v>
                </c:pt>
                <c:pt idx="233">
                  <c:v>0.25018000000000001</c:v>
                </c:pt>
                <c:pt idx="234">
                  <c:v>0.24660000000000001</c:v>
                </c:pt>
                <c:pt idx="235">
                  <c:v>0.24309</c:v>
                </c:pt>
                <c:pt idx="236">
                  <c:v>0.23968</c:v>
                </c:pt>
                <c:pt idx="237">
                  <c:v>0.23633999999999999</c:v>
                </c:pt>
                <c:pt idx="238">
                  <c:v>0.23307</c:v>
                </c:pt>
                <c:pt idx="239">
                  <c:v>0.22986999999999999</c:v>
                </c:pt>
                <c:pt idx="240">
                  <c:v>0.22674</c:v>
                </c:pt>
                <c:pt idx="241">
                  <c:v>0.22367000000000001</c:v>
                </c:pt>
                <c:pt idx="242">
                  <c:v>0.22067999999999999</c:v>
                </c:pt>
                <c:pt idx="243">
                  <c:v>0.21773999999999999</c:v>
                </c:pt>
                <c:pt idx="244">
                  <c:v>0.21487000000000001</c:v>
                </c:pt>
                <c:pt idx="245">
                  <c:v>0.21207000000000001</c:v>
                </c:pt>
                <c:pt idx="246">
                  <c:v>0.20932000000000001</c:v>
                </c:pt>
                <c:pt idx="247">
                  <c:v>0.20663000000000001</c:v>
                </c:pt>
                <c:pt idx="248">
                  <c:v>0.20399999999999999</c:v>
                </c:pt>
                <c:pt idx="249">
                  <c:v>0.20141999999999999</c:v>
                </c:pt>
                <c:pt idx="250">
                  <c:v>0.19889999999999999</c:v>
                </c:pt>
                <c:pt idx="251">
                  <c:v>0.19642999999999999</c:v>
                </c:pt>
                <c:pt idx="252">
                  <c:v>0.19400999999999999</c:v>
                </c:pt>
                <c:pt idx="253">
                  <c:v>0.19164</c:v>
                </c:pt>
                <c:pt idx="254">
                  <c:v>0.18931000000000001</c:v>
                </c:pt>
                <c:pt idx="255">
                  <c:v>0.18703</c:v>
                </c:pt>
                <c:pt idx="256">
                  <c:v>0.18481</c:v>
                </c:pt>
                <c:pt idx="257">
                  <c:v>0.18262999999999999</c:v>
                </c:pt>
                <c:pt idx="258">
                  <c:v>0.18049000000000001</c:v>
                </c:pt>
                <c:pt idx="259">
                  <c:v>0.17838999999999999</c:v>
                </c:pt>
                <c:pt idx="260">
                  <c:v>0.17632999999999999</c:v>
                </c:pt>
                <c:pt idx="261">
                  <c:v>0.17432</c:v>
                </c:pt>
                <c:pt idx="262">
                  <c:v>0.17233999999999999</c:v>
                </c:pt>
                <c:pt idx="263">
                  <c:v>0.1704</c:v>
                </c:pt>
                <c:pt idx="264">
                  <c:v>0.16849</c:v>
                </c:pt>
                <c:pt idx="265">
                  <c:v>0.16661999999999999</c:v>
                </c:pt>
                <c:pt idx="266">
                  <c:v>0.16478999999999999</c:v>
                </c:pt>
                <c:pt idx="267">
                  <c:v>0.16300000000000001</c:v>
                </c:pt>
                <c:pt idx="268">
                  <c:v>0.16123999999999999</c:v>
                </c:pt>
                <c:pt idx="269">
                  <c:v>0.15951000000000001</c:v>
                </c:pt>
                <c:pt idx="270">
                  <c:v>0.15781000000000001</c:v>
                </c:pt>
                <c:pt idx="271">
                  <c:v>0.15615000000000001</c:v>
                </c:pt>
                <c:pt idx="272">
                  <c:v>0.15451999999999999</c:v>
                </c:pt>
                <c:pt idx="273">
                  <c:v>0.15290999999999999</c:v>
                </c:pt>
                <c:pt idx="274">
                  <c:v>0.15132999999999999</c:v>
                </c:pt>
                <c:pt idx="275">
                  <c:v>0.14978</c:v>
                </c:pt>
                <c:pt idx="276">
                  <c:v>0.14826</c:v>
                </c:pt>
                <c:pt idx="277">
                  <c:v>0.14676</c:v>
                </c:pt>
                <c:pt idx="278">
                  <c:v>0.14529</c:v>
                </c:pt>
                <c:pt idx="279">
                  <c:v>0.14385000000000001</c:v>
                </c:pt>
                <c:pt idx="280">
                  <c:v>0.14244000000000001</c:v>
                </c:pt>
                <c:pt idx="281">
                  <c:v>0.14105000000000001</c:v>
                </c:pt>
                <c:pt idx="282">
                  <c:v>0.13968</c:v>
                </c:pt>
                <c:pt idx="283">
                  <c:v>0.13833999999999999</c:v>
                </c:pt>
                <c:pt idx="284">
                  <c:v>0.13702</c:v>
                </c:pt>
                <c:pt idx="285">
                  <c:v>0.13572999999999999</c:v>
                </c:pt>
                <c:pt idx="286">
                  <c:v>0.13446</c:v>
                </c:pt>
                <c:pt idx="287">
                  <c:v>0.13321</c:v>
                </c:pt>
                <c:pt idx="288">
                  <c:v>0.13199</c:v>
                </c:pt>
                <c:pt idx="289">
                  <c:v>0.13078000000000001</c:v>
                </c:pt>
                <c:pt idx="290">
                  <c:v>0.12959000000000001</c:v>
                </c:pt>
                <c:pt idx="291">
                  <c:v>0.12842999999999999</c:v>
                </c:pt>
                <c:pt idx="292">
                  <c:v>0.12728</c:v>
                </c:pt>
                <c:pt idx="293">
                  <c:v>0.12615000000000001</c:v>
                </c:pt>
                <c:pt idx="294">
                  <c:v>0.12504000000000001</c:v>
                </c:pt>
                <c:pt idx="295">
                  <c:v>0.12396</c:v>
                </c:pt>
                <c:pt idx="296">
                  <c:v>0.12289</c:v>
                </c:pt>
                <c:pt idx="297">
                  <c:v>0.12185</c:v>
                </c:pt>
                <c:pt idx="298">
                  <c:v>0.12081</c:v>
                </c:pt>
                <c:pt idx="299">
                  <c:v>0.1198</c:v>
                </c:pt>
                <c:pt idx="300">
                  <c:v>0.1188</c:v>
                </c:pt>
                <c:pt idx="301">
                  <c:v>0.11783</c:v>
                </c:pt>
                <c:pt idx="302">
                  <c:v>0.11686000000000001</c:v>
                </c:pt>
                <c:pt idx="303">
                  <c:v>0.11591</c:v>
                </c:pt>
                <c:pt idx="304">
                  <c:v>0.11497</c:v>
                </c:pt>
                <c:pt idx="305">
                  <c:v>0.11405</c:v>
                </c:pt>
                <c:pt idx="306">
                  <c:v>0.11315</c:v>
                </c:pt>
                <c:pt idx="307">
                  <c:v>0.11226999999999999</c:v>
                </c:pt>
                <c:pt idx="308">
                  <c:v>0.1114</c:v>
                </c:pt>
                <c:pt idx="309">
                  <c:v>0.11054</c:v>
                </c:pt>
                <c:pt idx="310">
                  <c:v>0.10970000000000001</c:v>
                </c:pt>
                <c:pt idx="311">
                  <c:v>0.10886999999999999</c:v>
                </c:pt>
                <c:pt idx="312">
                  <c:v>0.10806</c:v>
                </c:pt>
                <c:pt idx="313">
                  <c:v>0.10725999999999999</c:v>
                </c:pt>
                <c:pt idx="314">
                  <c:v>0.10647</c:v>
                </c:pt>
                <c:pt idx="315">
                  <c:v>0.10569000000000001</c:v>
                </c:pt>
                <c:pt idx="316">
                  <c:v>0.10492</c:v>
                </c:pt>
                <c:pt idx="317">
                  <c:v>0.10417</c:v>
                </c:pt>
                <c:pt idx="318">
                  <c:v>0.10342</c:v>
                </c:pt>
                <c:pt idx="319">
                  <c:v>0.10269</c:v>
                </c:pt>
                <c:pt idx="320">
                  <c:v>0.10197000000000001</c:v>
                </c:pt>
                <c:pt idx="321">
                  <c:v>0.10127</c:v>
                </c:pt>
                <c:pt idx="322">
                  <c:v>0.10057000000000001</c:v>
                </c:pt>
                <c:pt idx="323">
                  <c:v>9.9890000000000007E-2</c:v>
                </c:pt>
                <c:pt idx="324">
                  <c:v>9.9220000000000003E-2</c:v>
                </c:pt>
                <c:pt idx="325">
                  <c:v>9.8559999999999995E-2</c:v>
                </c:pt>
                <c:pt idx="326">
                  <c:v>9.7909999999999997E-2</c:v>
                </c:pt>
                <c:pt idx="327">
                  <c:v>9.7269999999999995E-2</c:v>
                </c:pt>
                <c:pt idx="328">
                  <c:v>9.6640000000000004E-2</c:v>
                </c:pt>
                <c:pt idx="329">
                  <c:v>9.6019999999999994E-2</c:v>
                </c:pt>
                <c:pt idx="330">
                  <c:v>9.5409999999999995E-2</c:v>
                </c:pt>
                <c:pt idx="331">
                  <c:v>9.4810000000000005E-2</c:v>
                </c:pt>
                <c:pt idx="332">
                  <c:v>9.4219999999999998E-2</c:v>
                </c:pt>
                <c:pt idx="333">
                  <c:v>9.3640000000000001E-2</c:v>
                </c:pt>
                <c:pt idx="334">
                  <c:v>9.307E-2</c:v>
                </c:pt>
                <c:pt idx="335">
                  <c:v>9.2509999999999995E-2</c:v>
                </c:pt>
                <c:pt idx="336">
                  <c:v>9.196E-2</c:v>
                </c:pt>
                <c:pt idx="337">
                  <c:v>9.1410000000000005E-2</c:v>
                </c:pt>
                <c:pt idx="338">
                  <c:v>9.0880000000000002E-2</c:v>
                </c:pt>
                <c:pt idx="339">
                  <c:v>9.0359999999999996E-2</c:v>
                </c:pt>
                <c:pt idx="340">
                  <c:v>8.9840000000000003E-2</c:v>
                </c:pt>
                <c:pt idx="341">
                  <c:v>8.9330000000000007E-2</c:v>
                </c:pt>
                <c:pt idx="342">
                  <c:v>8.8830000000000006E-2</c:v>
                </c:pt>
                <c:pt idx="343">
                  <c:v>8.8340000000000002E-2</c:v>
                </c:pt>
                <c:pt idx="344">
                  <c:v>8.7849999999999998E-2</c:v>
                </c:pt>
                <c:pt idx="345">
                  <c:v>8.7379999999999999E-2</c:v>
                </c:pt>
                <c:pt idx="346">
                  <c:v>8.6910000000000001E-2</c:v>
                </c:pt>
                <c:pt idx="347">
                  <c:v>8.6449999999999999E-2</c:v>
                </c:pt>
                <c:pt idx="348">
                  <c:v>8.5999999999999993E-2</c:v>
                </c:pt>
                <c:pt idx="349">
                  <c:v>8.5550000000000001E-2</c:v>
                </c:pt>
                <c:pt idx="350">
                  <c:v>8.5110000000000005E-2</c:v>
                </c:pt>
                <c:pt idx="351">
                  <c:v>8.4680000000000005E-2</c:v>
                </c:pt>
                <c:pt idx="352">
                  <c:v>8.4260000000000002E-2</c:v>
                </c:pt>
                <c:pt idx="353">
                  <c:v>8.3839999999999998E-2</c:v>
                </c:pt>
                <c:pt idx="354">
                  <c:v>8.3430000000000004E-2</c:v>
                </c:pt>
                <c:pt idx="355">
                  <c:v>8.3030000000000007E-2</c:v>
                </c:pt>
                <c:pt idx="356">
                  <c:v>8.2629999999999995E-2</c:v>
                </c:pt>
                <c:pt idx="357">
                  <c:v>8.2250000000000004E-2</c:v>
                </c:pt>
                <c:pt idx="358">
                  <c:v>8.1860000000000002E-2</c:v>
                </c:pt>
                <c:pt idx="359">
                  <c:v>8.1490000000000007E-2</c:v>
                </c:pt>
                <c:pt idx="360">
                  <c:v>8.1119999999999998E-2</c:v>
                </c:pt>
                <c:pt idx="361">
                  <c:v>8.0750000000000002E-2</c:v>
                </c:pt>
                <c:pt idx="362">
                  <c:v>8.0399999999999999E-2</c:v>
                </c:pt>
                <c:pt idx="363">
                  <c:v>8.0049999999999996E-2</c:v>
                </c:pt>
                <c:pt idx="364">
                  <c:v>7.9710000000000003E-2</c:v>
                </c:pt>
                <c:pt idx="365">
                  <c:v>7.9369999999999996E-2</c:v>
                </c:pt>
                <c:pt idx="366">
                  <c:v>7.9039999999999999E-2</c:v>
                </c:pt>
                <c:pt idx="367">
                  <c:v>7.8719999999999998E-2</c:v>
                </c:pt>
                <c:pt idx="368">
                  <c:v>7.8399999999999997E-2</c:v>
                </c:pt>
                <c:pt idx="369">
                  <c:v>7.8090000000000007E-2</c:v>
                </c:pt>
                <c:pt idx="370">
                  <c:v>7.7780000000000002E-2</c:v>
                </c:pt>
                <c:pt idx="371">
                  <c:v>7.7479999999999993E-2</c:v>
                </c:pt>
                <c:pt idx="372">
                  <c:v>7.7179999999999999E-2</c:v>
                </c:pt>
                <c:pt idx="373">
                  <c:v>7.689E-2</c:v>
                </c:pt>
                <c:pt idx="374">
                  <c:v>7.6609999999999998E-2</c:v>
                </c:pt>
                <c:pt idx="375">
                  <c:v>7.6329999999999995E-2</c:v>
                </c:pt>
                <c:pt idx="376">
                  <c:v>7.6060000000000003E-2</c:v>
                </c:pt>
                <c:pt idx="377">
                  <c:v>7.5789999999999996E-2</c:v>
                </c:pt>
                <c:pt idx="378">
                  <c:v>7.553E-2</c:v>
                </c:pt>
                <c:pt idx="379">
                  <c:v>7.5270000000000004E-2</c:v>
                </c:pt>
                <c:pt idx="380">
                  <c:v>7.5020000000000003E-2</c:v>
                </c:pt>
                <c:pt idx="381">
                  <c:v>7.4770000000000003E-2</c:v>
                </c:pt>
                <c:pt idx="382">
                  <c:v>7.4529999999999999E-2</c:v>
                </c:pt>
                <c:pt idx="383">
                  <c:v>7.4289999999999995E-2</c:v>
                </c:pt>
                <c:pt idx="384">
                  <c:v>7.4060000000000001E-2</c:v>
                </c:pt>
                <c:pt idx="385">
                  <c:v>7.3830000000000007E-2</c:v>
                </c:pt>
                <c:pt idx="386">
                  <c:v>7.3609999999999995E-2</c:v>
                </c:pt>
                <c:pt idx="387">
                  <c:v>7.3389999999999997E-2</c:v>
                </c:pt>
                <c:pt idx="388">
                  <c:v>7.3179999999999995E-2</c:v>
                </c:pt>
                <c:pt idx="389">
                  <c:v>7.2980000000000003E-2</c:v>
                </c:pt>
                <c:pt idx="390">
                  <c:v>7.2779999999999997E-2</c:v>
                </c:pt>
                <c:pt idx="391">
                  <c:v>7.2580000000000006E-2</c:v>
                </c:pt>
                <c:pt idx="392">
                  <c:v>7.2389999999999996E-2</c:v>
                </c:pt>
                <c:pt idx="393">
                  <c:v>7.22E-2</c:v>
                </c:pt>
                <c:pt idx="394">
                  <c:v>7.2020000000000001E-2</c:v>
                </c:pt>
                <c:pt idx="395">
                  <c:v>7.1840000000000001E-2</c:v>
                </c:pt>
                <c:pt idx="396">
                  <c:v>7.1669999999999998E-2</c:v>
                </c:pt>
                <c:pt idx="397">
                  <c:v>7.1499999999999994E-2</c:v>
                </c:pt>
                <c:pt idx="398">
                  <c:v>7.1340000000000001E-2</c:v>
                </c:pt>
                <c:pt idx="399">
                  <c:v>7.1179999999999993E-2</c:v>
                </c:pt>
                <c:pt idx="400">
                  <c:v>7.102E-2</c:v>
                </c:pt>
              </c:numCache>
            </c:numRef>
          </c:yVal>
          <c:smooth val="0"/>
          <c:extLst>
            <c:ext xmlns:c16="http://schemas.microsoft.com/office/drawing/2014/chart" uri="{C3380CC4-5D6E-409C-BE32-E72D297353CC}">
              <c16:uniqueId val="{00000001-CC82-4B25-9E61-199644D35155}"/>
            </c:ext>
          </c:extLst>
        </c:ser>
        <c:ser>
          <c:idx val="2"/>
          <c:order val="2"/>
          <c:tx>
            <c:v>B2 short</c:v>
          </c:tx>
          <c:spPr>
            <a:ln w="19050" cap="rnd">
              <a:solidFill>
                <a:schemeClr val="accent3"/>
              </a:solidFill>
              <a:round/>
            </a:ln>
            <a:effectLst/>
          </c:spPr>
          <c:marker>
            <c:symbol val="none"/>
          </c:marker>
          <c:xVal>
            <c:numRef>
              <c:f>longi_original_short!$B$2:$B$202</c:f>
              <c:numCache>
                <c:formatCode>General</c:formatCode>
                <c:ptCount val="201"/>
                <c:pt idx="0">
                  <c:v>0</c:v>
                </c:pt>
                <c:pt idx="1">
                  <c:v>15</c:v>
                </c:pt>
                <c:pt idx="2">
                  <c:v>30</c:v>
                </c:pt>
                <c:pt idx="3">
                  <c:v>45</c:v>
                </c:pt>
                <c:pt idx="4">
                  <c:v>60</c:v>
                </c:pt>
                <c:pt idx="5">
                  <c:v>75</c:v>
                </c:pt>
                <c:pt idx="6">
                  <c:v>90</c:v>
                </c:pt>
                <c:pt idx="7">
                  <c:v>105</c:v>
                </c:pt>
                <c:pt idx="8">
                  <c:v>120</c:v>
                </c:pt>
                <c:pt idx="9">
                  <c:v>135</c:v>
                </c:pt>
                <c:pt idx="10">
                  <c:v>150</c:v>
                </c:pt>
                <c:pt idx="11">
                  <c:v>165</c:v>
                </c:pt>
                <c:pt idx="12">
                  <c:v>180</c:v>
                </c:pt>
                <c:pt idx="13">
                  <c:v>195</c:v>
                </c:pt>
                <c:pt idx="14">
                  <c:v>210</c:v>
                </c:pt>
                <c:pt idx="15">
                  <c:v>225</c:v>
                </c:pt>
                <c:pt idx="16">
                  <c:v>240</c:v>
                </c:pt>
                <c:pt idx="17">
                  <c:v>255</c:v>
                </c:pt>
                <c:pt idx="18">
                  <c:v>270</c:v>
                </c:pt>
                <c:pt idx="19">
                  <c:v>285</c:v>
                </c:pt>
                <c:pt idx="20">
                  <c:v>300</c:v>
                </c:pt>
                <c:pt idx="21">
                  <c:v>315</c:v>
                </c:pt>
                <c:pt idx="22">
                  <c:v>330</c:v>
                </c:pt>
                <c:pt idx="23">
                  <c:v>345</c:v>
                </c:pt>
                <c:pt idx="24">
                  <c:v>360</c:v>
                </c:pt>
                <c:pt idx="25">
                  <c:v>375</c:v>
                </c:pt>
                <c:pt idx="26">
                  <c:v>390</c:v>
                </c:pt>
                <c:pt idx="27">
                  <c:v>405</c:v>
                </c:pt>
                <c:pt idx="28">
                  <c:v>420</c:v>
                </c:pt>
                <c:pt idx="29">
                  <c:v>435</c:v>
                </c:pt>
                <c:pt idx="30">
                  <c:v>450</c:v>
                </c:pt>
                <c:pt idx="31">
                  <c:v>465</c:v>
                </c:pt>
                <c:pt idx="32">
                  <c:v>480</c:v>
                </c:pt>
                <c:pt idx="33">
                  <c:v>495</c:v>
                </c:pt>
                <c:pt idx="34">
                  <c:v>510</c:v>
                </c:pt>
                <c:pt idx="35">
                  <c:v>525</c:v>
                </c:pt>
                <c:pt idx="36">
                  <c:v>540</c:v>
                </c:pt>
                <c:pt idx="37">
                  <c:v>555</c:v>
                </c:pt>
                <c:pt idx="38">
                  <c:v>570</c:v>
                </c:pt>
                <c:pt idx="39">
                  <c:v>585</c:v>
                </c:pt>
                <c:pt idx="40">
                  <c:v>600</c:v>
                </c:pt>
                <c:pt idx="41">
                  <c:v>615</c:v>
                </c:pt>
                <c:pt idx="42">
                  <c:v>630</c:v>
                </c:pt>
                <c:pt idx="43">
                  <c:v>645</c:v>
                </c:pt>
                <c:pt idx="44">
                  <c:v>660</c:v>
                </c:pt>
                <c:pt idx="45">
                  <c:v>675</c:v>
                </c:pt>
                <c:pt idx="46">
                  <c:v>690</c:v>
                </c:pt>
                <c:pt idx="47">
                  <c:v>705</c:v>
                </c:pt>
                <c:pt idx="48">
                  <c:v>720</c:v>
                </c:pt>
                <c:pt idx="49">
                  <c:v>735</c:v>
                </c:pt>
                <c:pt idx="50">
                  <c:v>750</c:v>
                </c:pt>
                <c:pt idx="51">
                  <c:v>765</c:v>
                </c:pt>
                <c:pt idx="52">
                  <c:v>780</c:v>
                </c:pt>
                <c:pt idx="53">
                  <c:v>795</c:v>
                </c:pt>
                <c:pt idx="54">
                  <c:v>810</c:v>
                </c:pt>
                <c:pt idx="55">
                  <c:v>825</c:v>
                </c:pt>
                <c:pt idx="56">
                  <c:v>840</c:v>
                </c:pt>
                <c:pt idx="57">
                  <c:v>855</c:v>
                </c:pt>
                <c:pt idx="58">
                  <c:v>870</c:v>
                </c:pt>
                <c:pt idx="59">
                  <c:v>885</c:v>
                </c:pt>
                <c:pt idx="60">
                  <c:v>900</c:v>
                </c:pt>
                <c:pt idx="61">
                  <c:v>915</c:v>
                </c:pt>
                <c:pt idx="62">
                  <c:v>930</c:v>
                </c:pt>
                <c:pt idx="63">
                  <c:v>945</c:v>
                </c:pt>
                <c:pt idx="64">
                  <c:v>960</c:v>
                </c:pt>
                <c:pt idx="65">
                  <c:v>975</c:v>
                </c:pt>
                <c:pt idx="66">
                  <c:v>990</c:v>
                </c:pt>
                <c:pt idx="67">
                  <c:v>1005</c:v>
                </c:pt>
                <c:pt idx="68">
                  <c:v>1020</c:v>
                </c:pt>
                <c:pt idx="69">
                  <c:v>1035</c:v>
                </c:pt>
                <c:pt idx="70">
                  <c:v>1050</c:v>
                </c:pt>
                <c:pt idx="71">
                  <c:v>1065</c:v>
                </c:pt>
                <c:pt idx="72">
                  <c:v>1080</c:v>
                </c:pt>
                <c:pt idx="73">
                  <c:v>1095</c:v>
                </c:pt>
                <c:pt idx="74">
                  <c:v>1110</c:v>
                </c:pt>
                <c:pt idx="75">
                  <c:v>1125</c:v>
                </c:pt>
                <c:pt idx="76">
                  <c:v>1140</c:v>
                </c:pt>
                <c:pt idx="77">
                  <c:v>1155</c:v>
                </c:pt>
                <c:pt idx="78">
                  <c:v>1170</c:v>
                </c:pt>
                <c:pt idx="79">
                  <c:v>1185</c:v>
                </c:pt>
                <c:pt idx="80">
                  <c:v>1200</c:v>
                </c:pt>
                <c:pt idx="81">
                  <c:v>1215</c:v>
                </c:pt>
                <c:pt idx="82">
                  <c:v>1230</c:v>
                </c:pt>
                <c:pt idx="83">
                  <c:v>1245</c:v>
                </c:pt>
                <c:pt idx="84">
                  <c:v>1260</c:v>
                </c:pt>
                <c:pt idx="85">
                  <c:v>1275</c:v>
                </c:pt>
                <c:pt idx="86">
                  <c:v>1290</c:v>
                </c:pt>
                <c:pt idx="87">
                  <c:v>1305</c:v>
                </c:pt>
                <c:pt idx="88">
                  <c:v>1320</c:v>
                </c:pt>
                <c:pt idx="89">
                  <c:v>1335</c:v>
                </c:pt>
                <c:pt idx="90">
                  <c:v>1350</c:v>
                </c:pt>
                <c:pt idx="91">
                  <c:v>1365</c:v>
                </c:pt>
                <c:pt idx="92">
                  <c:v>1380</c:v>
                </c:pt>
                <c:pt idx="93">
                  <c:v>1395</c:v>
                </c:pt>
                <c:pt idx="94">
                  <c:v>1410</c:v>
                </c:pt>
                <c:pt idx="95">
                  <c:v>1425</c:v>
                </c:pt>
                <c:pt idx="96">
                  <c:v>1440</c:v>
                </c:pt>
                <c:pt idx="97">
                  <c:v>1455</c:v>
                </c:pt>
                <c:pt idx="98">
                  <c:v>1470</c:v>
                </c:pt>
                <c:pt idx="99">
                  <c:v>1485</c:v>
                </c:pt>
                <c:pt idx="100">
                  <c:v>1500</c:v>
                </c:pt>
                <c:pt idx="101">
                  <c:v>1515</c:v>
                </c:pt>
                <c:pt idx="102">
                  <c:v>1530</c:v>
                </c:pt>
                <c:pt idx="103">
                  <c:v>1545</c:v>
                </c:pt>
                <c:pt idx="104">
                  <c:v>1560</c:v>
                </c:pt>
                <c:pt idx="105">
                  <c:v>1575</c:v>
                </c:pt>
                <c:pt idx="106">
                  <c:v>1590</c:v>
                </c:pt>
                <c:pt idx="107">
                  <c:v>1605</c:v>
                </c:pt>
                <c:pt idx="108">
                  <c:v>1620</c:v>
                </c:pt>
                <c:pt idx="109">
                  <c:v>1635</c:v>
                </c:pt>
                <c:pt idx="110">
                  <c:v>1650</c:v>
                </c:pt>
                <c:pt idx="111">
                  <c:v>1665</c:v>
                </c:pt>
                <c:pt idx="112">
                  <c:v>1680</c:v>
                </c:pt>
                <c:pt idx="113">
                  <c:v>1695</c:v>
                </c:pt>
                <c:pt idx="114">
                  <c:v>1710</c:v>
                </c:pt>
                <c:pt idx="115">
                  <c:v>1725</c:v>
                </c:pt>
                <c:pt idx="116">
                  <c:v>1740</c:v>
                </c:pt>
                <c:pt idx="117">
                  <c:v>1755</c:v>
                </c:pt>
                <c:pt idx="118">
                  <c:v>1770</c:v>
                </c:pt>
                <c:pt idx="119">
                  <c:v>1785</c:v>
                </c:pt>
                <c:pt idx="120">
                  <c:v>1800</c:v>
                </c:pt>
                <c:pt idx="121">
                  <c:v>1815</c:v>
                </c:pt>
                <c:pt idx="122">
                  <c:v>1830</c:v>
                </c:pt>
                <c:pt idx="123">
                  <c:v>1845</c:v>
                </c:pt>
                <c:pt idx="124">
                  <c:v>1860</c:v>
                </c:pt>
                <c:pt idx="125">
                  <c:v>1875</c:v>
                </c:pt>
                <c:pt idx="126">
                  <c:v>1890</c:v>
                </c:pt>
                <c:pt idx="127">
                  <c:v>1905</c:v>
                </c:pt>
                <c:pt idx="128">
                  <c:v>1920</c:v>
                </c:pt>
                <c:pt idx="129">
                  <c:v>1935</c:v>
                </c:pt>
                <c:pt idx="130">
                  <c:v>1950</c:v>
                </c:pt>
                <c:pt idx="131">
                  <c:v>1965</c:v>
                </c:pt>
                <c:pt idx="132">
                  <c:v>1980</c:v>
                </c:pt>
                <c:pt idx="133">
                  <c:v>1995</c:v>
                </c:pt>
                <c:pt idx="134">
                  <c:v>2010</c:v>
                </c:pt>
                <c:pt idx="135">
                  <c:v>2025</c:v>
                </c:pt>
                <c:pt idx="136">
                  <c:v>2040</c:v>
                </c:pt>
                <c:pt idx="137">
                  <c:v>2055</c:v>
                </c:pt>
                <c:pt idx="138">
                  <c:v>2070</c:v>
                </c:pt>
                <c:pt idx="139">
                  <c:v>2085</c:v>
                </c:pt>
                <c:pt idx="140">
                  <c:v>2100</c:v>
                </c:pt>
                <c:pt idx="141">
                  <c:v>2115</c:v>
                </c:pt>
                <c:pt idx="142">
                  <c:v>2130</c:v>
                </c:pt>
                <c:pt idx="143">
                  <c:v>2145</c:v>
                </c:pt>
                <c:pt idx="144">
                  <c:v>2160</c:v>
                </c:pt>
                <c:pt idx="145">
                  <c:v>2175</c:v>
                </c:pt>
                <c:pt idx="146">
                  <c:v>2190</c:v>
                </c:pt>
                <c:pt idx="147">
                  <c:v>2205</c:v>
                </c:pt>
                <c:pt idx="148">
                  <c:v>2220</c:v>
                </c:pt>
                <c:pt idx="149">
                  <c:v>2235</c:v>
                </c:pt>
                <c:pt idx="150">
                  <c:v>2250</c:v>
                </c:pt>
                <c:pt idx="151">
                  <c:v>2265</c:v>
                </c:pt>
                <c:pt idx="152">
                  <c:v>2280</c:v>
                </c:pt>
                <c:pt idx="153">
                  <c:v>2295</c:v>
                </c:pt>
                <c:pt idx="154">
                  <c:v>2310</c:v>
                </c:pt>
                <c:pt idx="155">
                  <c:v>2325</c:v>
                </c:pt>
                <c:pt idx="156">
                  <c:v>2340</c:v>
                </c:pt>
                <c:pt idx="157">
                  <c:v>2355</c:v>
                </c:pt>
                <c:pt idx="158">
                  <c:v>2370</c:v>
                </c:pt>
                <c:pt idx="159">
                  <c:v>2385</c:v>
                </c:pt>
                <c:pt idx="160">
                  <c:v>2400</c:v>
                </c:pt>
                <c:pt idx="161">
                  <c:v>2415</c:v>
                </c:pt>
                <c:pt idx="162">
                  <c:v>2430</c:v>
                </c:pt>
                <c:pt idx="163">
                  <c:v>2445</c:v>
                </c:pt>
                <c:pt idx="164">
                  <c:v>2460</c:v>
                </c:pt>
                <c:pt idx="165">
                  <c:v>2475</c:v>
                </c:pt>
                <c:pt idx="166">
                  <c:v>2490</c:v>
                </c:pt>
                <c:pt idx="167">
                  <c:v>2505</c:v>
                </c:pt>
                <c:pt idx="168">
                  <c:v>2520</c:v>
                </c:pt>
                <c:pt idx="169">
                  <c:v>2535</c:v>
                </c:pt>
                <c:pt idx="170">
                  <c:v>2550</c:v>
                </c:pt>
                <c:pt idx="171">
                  <c:v>2565</c:v>
                </c:pt>
                <c:pt idx="172">
                  <c:v>2580</c:v>
                </c:pt>
                <c:pt idx="173">
                  <c:v>2595</c:v>
                </c:pt>
                <c:pt idx="174">
                  <c:v>2610</c:v>
                </c:pt>
                <c:pt idx="175">
                  <c:v>2625</c:v>
                </c:pt>
                <c:pt idx="176">
                  <c:v>2640</c:v>
                </c:pt>
                <c:pt idx="177">
                  <c:v>2655</c:v>
                </c:pt>
                <c:pt idx="178">
                  <c:v>2670</c:v>
                </c:pt>
                <c:pt idx="179">
                  <c:v>2685</c:v>
                </c:pt>
                <c:pt idx="180">
                  <c:v>2700</c:v>
                </c:pt>
                <c:pt idx="181">
                  <c:v>2715</c:v>
                </c:pt>
                <c:pt idx="182">
                  <c:v>2730</c:v>
                </c:pt>
                <c:pt idx="183">
                  <c:v>2745</c:v>
                </c:pt>
                <c:pt idx="184">
                  <c:v>2760</c:v>
                </c:pt>
                <c:pt idx="185">
                  <c:v>2775</c:v>
                </c:pt>
                <c:pt idx="186">
                  <c:v>2790</c:v>
                </c:pt>
                <c:pt idx="187">
                  <c:v>2805</c:v>
                </c:pt>
                <c:pt idx="188">
                  <c:v>2820</c:v>
                </c:pt>
                <c:pt idx="189">
                  <c:v>2835</c:v>
                </c:pt>
                <c:pt idx="190">
                  <c:v>2850</c:v>
                </c:pt>
                <c:pt idx="191">
                  <c:v>2865</c:v>
                </c:pt>
                <c:pt idx="192">
                  <c:v>2880</c:v>
                </c:pt>
                <c:pt idx="193">
                  <c:v>2895</c:v>
                </c:pt>
                <c:pt idx="194">
                  <c:v>2910</c:v>
                </c:pt>
                <c:pt idx="195">
                  <c:v>2925</c:v>
                </c:pt>
                <c:pt idx="196">
                  <c:v>2940</c:v>
                </c:pt>
                <c:pt idx="197">
                  <c:v>2955</c:v>
                </c:pt>
                <c:pt idx="198">
                  <c:v>2970</c:v>
                </c:pt>
                <c:pt idx="199">
                  <c:v>2985</c:v>
                </c:pt>
                <c:pt idx="200">
                  <c:v>3000</c:v>
                </c:pt>
              </c:numCache>
            </c:numRef>
          </c:xVal>
          <c:yVal>
            <c:numRef>
              <c:f>longi_original_short!$P$2:$P$202</c:f>
              <c:numCache>
                <c:formatCode>General</c:formatCode>
                <c:ptCount val="201"/>
                <c:pt idx="0">
                  <c:v>118.91529</c:v>
                </c:pt>
                <c:pt idx="1">
                  <c:v>118.91501</c:v>
                </c:pt>
                <c:pt idx="2">
                  <c:v>118.91417</c:v>
                </c:pt>
                <c:pt idx="3">
                  <c:v>118.91275</c:v>
                </c:pt>
                <c:pt idx="4">
                  <c:v>118.91077</c:v>
                </c:pt>
                <c:pt idx="5">
                  <c:v>118.90821</c:v>
                </c:pt>
                <c:pt idx="6">
                  <c:v>118.90505</c:v>
                </c:pt>
                <c:pt idx="7">
                  <c:v>118.90130000000001</c:v>
                </c:pt>
                <c:pt idx="8">
                  <c:v>118.89693</c:v>
                </c:pt>
                <c:pt idx="9">
                  <c:v>118.89193</c:v>
                </c:pt>
                <c:pt idx="10">
                  <c:v>118.88627</c:v>
                </c:pt>
                <c:pt idx="11">
                  <c:v>118.87994</c:v>
                </c:pt>
                <c:pt idx="12">
                  <c:v>118.8729</c:v>
                </c:pt>
                <c:pt idx="13">
                  <c:v>118.86512</c:v>
                </c:pt>
                <c:pt idx="14">
                  <c:v>118.85657</c:v>
                </c:pt>
                <c:pt idx="15">
                  <c:v>118.8472</c:v>
                </c:pt>
                <c:pt idx="16">
                  <c:v>118.83696999999999</c:v>
                </c:pt>
                <c:pt idx="17">
                  <c:v>118.82581</c:v>
                </c:pt>
                <c:pt idx="18">
                  <c:v>118.81366</c:v>
                </c:pt>
                <c:pt idx="19">
                  <c:v>118.80043999999999</c:v>
                </c:pt>
                <c:pt idx="20">
                  <c:v>118.78607</c:v>
                </c:pt>
                <c:pt idx="21">
                  <c:v>118.77042</c:v>
                </c:pt>
                <c:pt idx="22">
                  <c:v>118.75338000000001</c:v>
                </c:pt>
                <c:pt idx="23">
                  <c:v>118.73478</c:v>
                </c:pt>
                <c:pt idx="24">
                  <c:v>118.71451999999999</c:v>
                </c:pt>
                <c:pt idx="25">
                  <c:v>118.693</c:v>
                </c:pt>
                <c:pt idx="26">
                  <c:v>118.67464</c:v>
                </c:pt>
                <c:pt idx="27">
                  <c:v>118.69208999999999</c:v>
                </c:pt>
                <c:pt idx="28">
                  <c:v>118.95612</c:v>
                </c:pt>
                <c:pt idx="29">
                  <c:v>120.38865</c:v>
                </c:pt>
                <c:pt idx="30">
                  <c:v>107.16623</c:v>
                </c:pt>
                <c:pt idx="31">
                  <c:v>48.531559999999999</c:v>
                </c:pt>
                <c:pt idx="32">
                  <c:v>25.687719999999999</c:v>
                </c:pt>
                <c:pt idx="33">
                  <c:v>15.43863</c:v>
                </c:pt>
                <c:pt idx="34">
                  <c:v>9.9929500000000004</c:v>
                </c:pt>
                <c:pt idx="35">
                  <c:v>6.80776</c:v>
                </c:pt>
                <c:pt idx="36">
                  <c:v>4.8132799999999998</c:v>
                </c:pt>
                <c:pt idx="37">
                  <c:v>3.4891700000000001</c:v>
                </c:pt>
                <c:pt idx="38">
                  <c:v>2.5703900000000002</c:v>
                </c:pt>
                <c:pt idx="39">
                  <c:v>1.91218</c:v>
                </c:pt>
                <c:pt idx="40">
                  <c:v>1.4301600000000001</c:v>
                </c:pt>
                <c:pt idx="41">
                  <c:v>1.0719399999999999</c:v>
                </c:pt>
                <c:pt idx="42">
                  <c:v>0.80532000000000004</c:v>
                </c:pt>
                <c:pt idx="43">
                  <c:v>0.60421000000000002</c:v>
                </c:pt>
                <c:pt idx="44">
                  <c:v>0.45351000000000002</c:v>
                </c:pt>
                <c:pt idx="45">
                  <c:v>0.33735999999999999</c:v>
                </c:pt>
                <c:pt idx="46">
                  <c:v>0.25272</c:v>
                </c:pt>
                <c:pt idx="47">
                  <c:v>0.18726999999999999</c:v>
                </c:pt>
                <c:pt idx="48">
                  <c:v>0.13758000000000001</c:v>
                </c:pt>
                <c:pt idx="49">
                  <c:v>0.10098</c:v>
                </c:pt>
                <c:pt idx="50">
                  <c:v>7.1849999999999997E-2</c:v>
                </c:pt>
                <c:pt idx="51">
                  <c:v>5.0470000000000001E-2</c:v>
                </c:pt>
                <c:pt idx="52">
                  <c:v>3.2910000000000002E-2</c:v>
                </c:pt>
                <c:pt idx="53">
                  <c:v>2.0740000000000001E-2</c:v>
                </c:pt>
                <c:pt idx="54">
                  <c:v>1.1440000000000001E-2</c:v>
                </c:pt>
                <c:pt idx="55">
                  <c:v>3.8E-3</c:v>
                </c:pt>
                <c:pt idx="56">
                  <c:v>-1.92E-3</c:v>
                </c:pt>
                <c:pt idx="57">
                  <c:v>-5.28E-3</c:v>
                </c:pt>
                <c:pt idx="58">
                  <c:v>-7.11E-3</c:v>
                </c:pt>
                <c:pt idx="59">
                  <c:v>-8.7899999999999992E-3</c:v>
                </c:pt>
                <c:pt idx="60">
                  <c:v>-1.0710000000000001E-2</c:v>
                </c:pt>
                <c:pt idx="61">
                  <c:v>-1.1939999999999999E-2</c:v>
                </c:pt>
                <c:pt idx="62">
                  <c:v>-1.2800000000000001E-2</c:v>
                </c:pt>
                <c:pt idx="63">
                  <c:v>-1.268E-2</c:v>
                </c:pt>
                <c:pt idx="64">
                  <c:v>-1.2330000000000001E-2</c:v>
                </c:pt>
                <c:pt idx="65">
                  <c:v>-1.2030000000000001E-2</c:v>
                </c:pt>
                <c:pt idx="66">
                  <c:v>-1.1769999999999999E-2</c:v>
                </c:pt>
                <c:pt idx="67">
                  <c:v>-1.1520000000000001E-2</c:v>
                </c:pt>
                <c:pt idx="68">
                  <c:v>-1.1209999999999999E-2</c:v>
                </c:pt>
                <c:pt idx="69">
                  <c:v>-1.093E-2</c:v>
                </c:pt>
                <c:pt idx="70">
                  <c:v>-1.061E-2</c:v>
                </c:pt>
                <c:pt idx="71">
                  <c:v>-1.021E-2</c:v>
                </c:pt>
                <c:pt idx="72">
                  <c:v>-9.6299999999999997E-3</c:v>
                </c:pt>
                <c:pt idx="73">
                  <c:v>-9.11E-3</c:v>
                </c:pt>
                <c:pt idx="74">
                  <c:v>-8.6199999999999992E-3</c:v>
                </c:pt>
                <c:pt idx="75">
                  <c:v>-8.1600000000000006E-3</c:v>
                </c:pt>
                <c:pt idx="76">
                  <c:v>-7.7299999999999999E-3</c:v>
                </c:pt>
                <c:pt idx="77">
                  <c:v>-7.4799999999999997E-3</c:v>
                </c:pt>
                <c:pt idx="78">
                  <c:v>-7.2199999999999999E-3</c:v>
                </c:pt>
                <c:pt idx="79">
                  <c:v>-6.7799999999999996E-3</c:v>
                </c:pt>
                <c:pt idx="80">
                  <c:v>-6.2300000000000003E-3</c:v>
                </c:pt>
                <c:pt idx="81">
                  <c:v>-5.7999999999999996E-3</c:v>
                </c:pt>
                <c:pt idx="82">
                  <c:v>-5.3800000000000002E-3</c:v>
                </c:pt>
                <c:pt idx="83">
                  <c:v>-5.0000000000000001E-3</c:v>
                </c:pt>
                <c:pt idx="84">
                  <c:v>-4.6499999999999996E-3</c:v>
                </c:pt>
                <c:pt idx="85">
                  <c:v>-4.3299999999999996E-3</c:v>
                </c:pt>
                <c:pt idx="86">
                  <c:v>-4.0299999999999997E-3</c:v>
                </c:pt>
                <c:pt idx="87">
                  <c:v>-3.7599999999999999E-3</c:v>
                </c:pt>
                <c:pt idx="88">
                  <c:v>-3.5899999999999999E-3</c:v>
                </c:pt>
                <c:pt idx="89">
                  <c:v>-3.4099999999999998E-3</c:v>
                </c:pt>
                <c:pt idx="90">
                  <c:v>-2.9299999999999999E-3</c:v>
                </c:pt>
                <c:pt idx="91">
                  <c:v>-2.7299999999999998E-3</c:v>
                </c:pt>
                <c:pt idx="92">
                  <c:v>-2.6199999999999999E-3</c:v>
                </c:pt>
                <c:pt idx="93">
                  <c:v>-2.5100000000000001E-3</c:v>
                </c:pt>
                <c:pt idx="94">
                  <c:v>-2.4099999999999998E-3</c:v>
                </c:pt>
                <c:pt idx="95">
                  <c:v>-2.31E-3</c:v>
                </c:pt>
                <c:pt idx="96">
                  <c:v>-2.2300000000000002E-3</c:v>
                </c:pt>
                <c:pt idx="97">
                  <c:v>-2.1800000000000001E-3</c:v>
                </c:pt>
                <c:pt idx="98">
                  <c:v>-2.2100000000000002E-3</c:v>
                </c:pt>
                <c:pt idx="99">
                  <c:v>-2.1900000000000001E-3</c:v>
                </c:pt>
                <c:pt idx="100">
                  <c:v>-2.0799999999999998E-3</c:v>
                </c:pt>
                <c:pt idx="101">
                  <c:v>-1.97E-3</c:v>
                </c:pt>
                <c:pt idx="102">
                  <c:v>-1.8799999999999999E-3</c:v>
                </c:pt>
                <c:pt idx="103">
                  <c:v>-1.7899999999999999E-3</c:v>
                </c:pt>
                <c:pt idx="104">
                  <c:v>-1.7099999999999999E-3</c:v>
                </c:pt>
                <c:pt idx="105">
                  <c:v>-1.6199999999999999E-3</c:v>
                </c:pt>
                <c:pt idx="106">
                  <c:v>-1.5399999999999999E-3</c:v>
                </c:pt>
                <c:pt idx="107">
                  <c:v>-1.4599999999999999E-3</c:v>
                </c:pt>
                <c:pt idx="108">
                  <c:v>-1.3699999999999999E-3</c:v>
                </c:pt>
                <c:pt idx="109">
                  <c:v>-1.2899999999999999E-3</c:v>
                </c:pt>
                <c:pt idx="110">
                  <c:v>-1.1999999999999999E-3</c:v>
                </c:pt>
                <c:pt idx="111">
                  <c:v>-1.14E-3</c:v>
                </c:pt>
                <c:pt idx="112">
                  <c:v>-1.1000000000000001E-3</c:v>
                </c:pt>
                <c:pt idx="113">
                  <c:v>-1.06E-3</c:v>
                </c:pt>
                <c:pt idx="114">
                  <c:v>-1.0200000000000001E-3</c:v>
                </c:pt>
                <c:pt idx="115">
                  <c:v>-9.7000000000000005E-4</c:v>
                </c:pt>
                <c:pt idx="116">
                  <c:v>-9.3000000000000005E-4</c:v>
                </c:pt>
                <c:pt idx="117">
                  <c:v>-8.8999999999999995E-4</c:v>
                </c:pt>
                <c:pt idx="118">
                  <c:v>-8.4999999999999995E-4</c:v>
                </c:pt>
                <c:pt idx="119">
                  <c:v>-8.3000000000000001E-4</c:v>
                </c:pt>
                <c:pt idx="120">
                  <c:v>-8.1999999999999998E-4</c:v>
                </c:pt>
                <c:pt idx="121">
                  <c:v>-7.9000000000000001E-4</c:v>
                </c:pt>
                <c:pt idx="122">
                  <c:v>-7.5000000000000002E-4</c:v>
                </c:pt>
                <c:pt idx="123">
                  <c:v>-7.2999999999999996E-4</c:v>
                </c:pt>
                <c:pt idx="124">
                  <c:v>-6.9999999999999999E-4</c:v>
                </c:pt>
                <c:pt idx="125">
                  <c:v>-6.7000000000000002E-4</c:v>
                </c:pt>
                <c:pt idx="126">
                  <c:v>-6.3000000000000003E-4</c:v>
                </c:pt>
                <c:pt idx="127">
                  <c:v>-5.9999999999999995E-4</c:v>
                </c:pt>
                <c:pt idx="128">
                  <c:v>-5.6999999999999998E-4</c:v>
                </c:pt>
                <c:pt idx="129">
                  <c:v>-5.4000000000000001E-4</c:v>
                </c:pt>
                <c:pt idx="130">
                  <c:v>-5.1999999999999995E-4</c:v>
                </c:pt>
                <c:pt idx="131">
                  <c:v>-5.1000000000000004E-4</c:v>
                </c:pt>
                <c:pt idx="132">
                  <c:v>-4.8999999999999998E-4</c:v>
                </c:pt>
                <c:pt idx="133">
                  <c:v>-4.6999999999999999E-4</c:v>
                </c:pt>
                <c:pt idx="134">
                  <c:v>-4.6000000000000001E-4</c:v>
                </c:pt>
                <c:pt idx="135">
                  <c:v>-4.4999999999999999E-4</c:v>
                </c:pt>
                <c:pt idx="136">
                  <c:v>-4.4000000000000002E-4</c:v>
                </c:pt>
                <c:pt idx="137">
                  <c:v>-4.2000000000000002E-4</c:v>
                </c:pt>
                <c:pt idx="138">
                  <c:v>-4.0999999999999999E-4</c:v>
                </c:pt>
                <c:pt idx="139">
                  <c:v>-3.8999999999999999E-4</c:v>
                </c:pt>
                <c:pt idx="140">
                  <c:v>-3.8000000000000002E-4</c:v>
                </c:pt>
                <c:pt idx="141">
                  <c:v>-3.6000000000000002E-4</c:v>
                </c:pt>
                <c:pt idx="142">
                  <c:v>-3.5E-4</c:v>
                </c:pt>
                <c:pt idx="143">
                  <c:v>-3.3E-4</c:v>
                </c:pt>
                <c:pt idx="144">
                  <c:v>-3.2000000000000003E-4</c:v>
                </c:pt>
                <c:pt idx="145">
                  <c:v>-3.1E-4</c:v>
                </c:pt>
                <c:pt idx="146">
                  <c:v>-2.9999999999999997E-4</c:v>
                </c:pt>
                <c:pt idx="147">
                  <c:v>-2.9E-4</c:v>
                </c:pt>
                <c:pt idx="148">
                  <c:v>-2.7999999999999998E-4</c:v>
                </c:pt>
                <c:pt idx="149">
                  <c:v>-2.7E-4</c:v>
                </c:pt>
                <c:pt idx="150">
                  <c:v>-2.5999999999999998E-4</c:v>
                </c:pt>
                <c:pt idx="151">
                  <c:v>-2.5000000000000001E-4</c:v>
                </c:pt>
                <c:pt idx="152">
                  <c:v>-2.4000000000000001E-4</c:v>
                </c:pt>
                <c:pt idx="153">
                  <c:v>-2.3000000000000001E-4</c:v>
                </c:pt>
                <c:pt idx="154">
                  <c:v>-2.1000000000000001E-4</c:v>
                </c:pt>
                <c:pt idx="155">
                  <c:v>-2.1000000000000001E-4</c:v>
                </c:pt>
                <c:pt idx="156">
                  <c:v>-2.0000000000000001E-4</c:v>
                </c:pt>
                <c:pt idx="157">
                  <c:v>-1.9000000000000001E-4</c:v>
                </c:pt>
                <c:pt idx="158">
                  <c:v>-1.9000000000000001E-4</c:v>
                </c:pt>
                <c:pt idx="159">
                  <c:v>-1.8000000000000001E-4</c:v>
                </c:pt>
                <c:pt idx="160">
                  <c:v>-1.7000000000000001E-4</c:v>
                </c:pt>
                <c:pt idx="161">
                  <c:v>-1.6000000000000001E-4</c:v>
                </c:pt>
                <c:pt idx="162">
                  <c:v>-1.6000000000000001E-4</c:v>
                </c:pt>
                <c:pt idx="163">
                  <c:v>-1.6000000000000001E-4</c:v>
                </c:pt>
                <c:pt idx="164">
                  <c:v>-1.4999999999999999E-4</c:v>
                </c:pt>
                <c:pt idx="165">
                  <c:v>-1.4999999999999999E-4</c:v>
                </c:pt>
                <c:pt idx="166">
                  <c:v>-1.3999999999999999E-4</c:v>
                </c:pt>
                <c:pt idx="167">
                  <c:v>-1.3999999999999999E-4</c:v>
                </c:pt>
                <c:pt idx="168">
                  <c:v>-1.2999999999999999E-4</c:v>
                </c:pt>
                <c:pt idx="169">
                  <c:v>-1.2999999999999999E-4</c:v>
                </c:pt>
                <c:pt idx="170">
                  <c:v>-1.2E-4</c:v>
                </c:pt>
                <c:pt idx="171">
                  <c:v>-1.2E-4</c:v>
                </c:pt>
                <c:pt idx="172">
                  <c:v>-1.1E-4</c:v>
                </c:pt>
                <c:pt idx="173">
                  <c:v>-1.1E-4</c:v>
                </c:pt>
                <c:pt idx="174">
                  <c:v>-1.1E-4</c:v>
                </c:pt>
                <c:pt idx="175">
                  <c:v>-1.1E-4</c:v>
                </c:pt>
                <c:pt idx="176">
                  <c:v>-1.1E-4</c:v>
                </c:pt>
                <c:pt idx="177">
                  <c:v>-1.1E-4</c:v>
                </c:pt>
                <c:pt idx="178">
                  <c:v>-1E-4</c:v>
                </c:pt>
                <c:pt idx="179">
                  <c:v>-1E-4</c:v>
                </c:pt>
                <c:pt idx="180">
                  <c:v>-1E-4</c:v>
                </c:pt>
                <c:pt idx="181">
                  <c:v>-9.0000000000000006E-5</c:v>
                </c:pt>
                <c:pt idx="182">
                  <c:v>-9.0000000000000006E-5</c:v>
                </c:pt>
                <c:pt idx="183">
                  <c:v>-9.0000000000000006E-5</c:v>
                </c:pt>
                <c:pt idx="184">
                  <c:v>-9.0000000000000006E-5</c:v>
                </c:pt>
                <c:pt idx="185">
                  <c:v>-8.0000000000000007E-5</c:v>
                </c:pt>
                <c:pt idx="186">
                  <c:v>-8.0000000000000007E-5</c:v>
                </c:pt>
                <c:pt idx="187">
                  <c:v>-8.0000000000000007E-5</c:v>
                </c:pt>
                <c:pt idx="188">
                  <c:v>-8.0000000000000007E-5</c:v>
                </c:pt>
                <c:pt idx="189">
                  <c:v>-6.9999999999999994E-5</c:v>
                </c:pt>
                <c:pt idx="190">
                  <c:v>-6.9999999999999994E-5</c:v>
                </c:pt>
                <c:pt idx="191">
                  <c:v>-6.9999999999999994E-5</c:v>
                </c:pt>
                <c:pt idx="192">
                  <c:v>-6.9999999999999994E-5</c:v>
                </c:pt>
                <c:pt idx="193">
                  <c:v>-6.9999999999999994E-5</c:v>
                </c:pt>
                <c:pt idx="194">
                  <c:v>-6.9999999999999994E-5</c:v>
                </c:pt>
                <c:pt idx="195">
                  <c:v>-6.9999999999999994E-5</c:v>
                </c:pt>
                <c:pt idx="196">
                  <c:v>-6.0000000000000002E-5</c:v>
                </c:pt>
                <c:pt idx="197">
                  <c:v>-6.0000000000000002E-5</c:v>
                </c:pt>
                <c:pt idx="198">
                  <c:v>-6.0000000000000002E-5</c:v>
                </c:pt>
                <c:pt idx="199">
                  <c:v>-6.0000000000000002E-5</c:v>
                </c:pt>
                <c:pt idx="200">
                  <c:v>-6.0000000000000002E-5</c:v>
                </c:pt>
              </c:numCache>
            </c:numRef>
          </c:yVal>
          <c:smooth val="0"/>
          <c:extLst>
            <c:ext xmlns:c16="http://schemas.microsoft.com/office/drawing/2014/chart" uri="{C3380CC4-5D6E-409C-BE32-E72D297353CC}">
              <c16:uniqueId val="{00000002-CC82-4B25-9E61-199644D35155}"/>
            </c:ext>
          </c:extLst>
        </c:ser>
        <c:ser>
          <c:idx val="3"/>
          <c:order val="3"/>
          <c:tx>
            <c:v>B1 short</c:v>
          </c:tx>
          <c:spPr>
            <a:ln w="19050" cap="rnd">
              <a:solidFill>
                <a:schemeClr val="accent4"/>
              </a:solidFill>
              <a:round/>
            </a:ln>
            <a:effectLst/>
          </c:spPr>
          <c:marker>
            <c:symbol val="none"/>
          </c:marker>
          <c:xVal>
            <c:numRef>
              <c:f>longi_original_short!$B$2:$B$202</c:f>
              <c:numCache>
                <c:formatCode>General</c:formatCode>
                <c:ptCount val="201"/>
                <c:pt idx="0">
                  <c:v>0</c:v>
                </c:pt>
                <c:pt idx="1">
                  <c:v>15</c:v>
                </c:pt>
                <c:pt idx="2">
                  <c:v>30</c:v>
                </c:pt>
                <c:pt idx="3">
                  <c:v>45</c:v>
                </c:pt>
                <c:pt idx="4">
                  <c:v>60</c:v>
                </c:pt>
                <c:pt idx="5">
                  <c:v>75</c:v>
                </c:pt>
                <c:pt idx="6">
                  <c:v>90</c:v>
                </c:pt>
                <c:pt idx="7">
                  <c:v>105</c:v>
                </c:pt>
                <c:pt idx="8">
                  <c:v>120</c:v>
                </c:pt>
                <c:pt idx="9">
                  <c:v>135</c:v>
                </c:pt>
                <c:pt idx="10">
                  <c:v>150</c:v>
                </c:pt>
                <c:pt idx="11">
                  <c:v>165</c:v>
                </c:pt>
                <c:pt idx="12">
                  <c:v>180</c:v>
                </c:pt>
                <c:pt idx="13">
                  <c:v>195</c:v>
                </c:pt>
                <c:pt idx="14">
                  <c:v>210</c:v>
                </c:pt>
                <c:pt idx="15">
                  <c:v>225</c:v>
                </c:pt>
                <c:pt idx="16">
                  <c:v>240</c:v>
                </c:pt>
                <c:pt idx="17">
                  <c:v>255</c:v>
                </c:pt>
                <c:pt idx="18">
                  <c:v>270</c:v>
                </c:pt>
                <c:pt idx="19">
                  <c:v>285</c:v>
                </c:pt>
                <c:pt idx="20">
                  <c:v>300</c:v>
                </c:pt>
                <c:pt idx="21">
                  <c:v>315</c:v>
                </c:pt>
                <c:pt idx="22">
                  <c:v>330</c:v>
                </c:pt>
                <c:pt idx="23">
                  <c:v>345</c:v>
                </c:pt>
                <c:pt idx="24">
                  <c:v>360</c:v>
                </c:pt>
                <c:pt idx="25">
                  <c:v>375</c:v>
                </c:pt>
                <c:pt idx="26">
                  <c:v>390</c:v>
                </c:pt>
                <c:pt idx="27">
                  <c:v>405</c:v>
                </c:pt>
                <c:pt idx="28">
                  <c:v>420</c:v>
                </c:pt>
                <c:pt idx="29">
                  <c:v>435</c:v>
                </c:pt>
                <c:pt idx="30">
                  <c:v>450</c:v>
                </c:pt>
                <c:pt idx="31">
                  <c:v>465</c:v>
                </c:pt>
                <c:pt idx="32">
                  <c:v>480</c:v>
                </c:pt>
                <c:pt idx="33">
                  <c:v>495</c:v>
                </c:pt>
                <c:pt idx="34">
                  <c:v>510</c:v>
                </c:pt>
                <c:pt idx="35">
                  <c:v>525</c:v>
                </c:pt>
                <c:pt idx="36">
                  <c:v>540</c:v>
                </c:pt>
                <c:pt idx="37">
                  <c:v>555</c:v>
                </c:pt>
                <c:pt idx="38">
                  <c:v>570</c:v>
                </c:pt>
                <c:pt idx="39">
                  <c:v>585</c:v>
                </c:pt>
                <c:pt idx="40">
                  <c:v>600</c:v>
                </c:pt>
                <c:pt idx="41">
                  <c:v>615</c:v>
                </c:pt>
                <c:pt idx="42">
                  <c:v>630</c:v>
                </c:pt>
                <c:pt idx="43">
                  <c:v>645</c:v>
                </c:pt>
                <c:pt idx="44">
                  <c:v>660</c:v>
                </c:pt>
                <c:pt idx="45">
                  <c:v>675</c:v>
                </c:pt>
                <c:pt idx="46">
                  <c:v>690</c:v>
                </c:pt>
                <c:pt idx="47">
                  <c:v>705</c:v>
                </c:pt>
                <c:pt idx="48">
                  <c:v>720</c:v>
                </c:pt>
                <c:pt idx="49">
                  <c:v>735</c:v>
                </c:pt>
                <c:pt idx="50">
                  <c:v>750</c:v>
                </c:pt>
                <c:pt idx="51">
                  <c:v>765</c:v>
                </c:pt>
                <c:pt idx="52">
                  <c:v>780</c:v>
                </c:pt>
                <c:pt idx="53">
                  <c:v>795</c:v>
                </c:pt>
                <c:pt idx="54">
                  <c:v>810</c:v>
                </c:pt>
                <c:pt idx="55">
                  <c:v>825</c:v>
                </c:pt>
                <c:pt idx="56">
                  <c:v>840</c:v>
                </c:pt>
                <c:pt idx="57">
                  <c:v>855</c:v>
                </c:pt>
                <c:pt idx="58">
                  <c:v>870</c:v>
                </c:pt>
                <c:pt idx="59">
                  <c:v>885</c:v>
                </c:pt>
                <c:pt idx="60">
                  <c:v>900</c:v>
                </c:pt>
                <c:pt idx="61">
                  <c:v>915</c:v>
                </c:pt>
                <c:pt idx="62">
                  <c:v>930</c:v>
                </c:pt>
                <c:pt idx="63">
                  <c:v>945</c:v>
                </c:pt>
                <c:pt idx="64">
                  <c:v>960</c:v>
                </c:pt>
                <c:pt idx="65">
                  <c:v>975</c:v>
                </c:pt>
                <c:pt idx="66">
                  <c:v>990</c:v>
                </c:pt>
                <c:pt idx="67">
                  <c:v>1005</c:v>
                </c:pt>
                <c:pt idx="68">
                  <c:v>1020</c:v>
                </c:pt>
                <c:pt idx="69">
                  <c:v>1035</c:v>
                </c:pt>
                <c:pt idx="70">
                  <c:v>1050</c:v>
                </c:pt>
                <c:pt idx="71">
                  <c:v>1065</c:v>
                </c:pt>
                <c:pt idx="72">
                  <c:v>1080</c:v>
                </c:pt>
                <c:pt idx="73">
                  <c:v>1095</c:v>
                </c:pt>
                <c:pt idx="74">
                  <c:v>1110</c:v>
                </c:pt>
                <c:pt idx="75">
                  <c:v>1125</c:v>
                </c:pt>
                <c:pt idx="76">
                  <c:v>1140</c:v>
                </c:pt>
                <c:pt idx="77">
                  <c:v>1155</c:v>
                </c:pt>
                <c:pt idx="78">
                  <c:v>1170</c:v>
                </c:pt>
                <c:pt idx="79">
                  <c:v>1185</c:v>
                </c:pt>
                <c:pt idx="80">
                  <c:v>1200</c:v>
                </c:pt>
                <c:pt idx="81">
                  <c:v>1215</c:v>
                </c:pt>
                <c:pt idx="82">
                  <c:v>1230</c:v>
                </c:pt>
                <c:pt idx="83">
                  <c:v>1245</c:v>
                </c:pt>
                <c:pt idx="84">
                  <c:v>1260</c:v>
                </c:pt>
                <c:pt idx="85">
                  <c:v>1275</c:v>
                </c:pt>
                <c:pt idx="86">
                  <c:v>1290</c:v>
                </c:pt>
                <c:pt idx="87">
                  <c:v>1305</c:v>
                </c:pt>
                <c:pt idx="88">
                  <c:v>1320</c:v>
                </c:pt>
                <c:pt idx="89">
                  <c:v>1335</c:v>
                </c:pt>
                <c:pt idx="90">
                  <c:v>1350</c:v>
                </c:pt>
                <c:pt idx="91">
                  <c:v>1365</c:v>
                </c:pt>
                <c:pt idx="92">
                  <c:v>1380</c:v>
                </c:pt>
                <c:pt idx="93">
                  <c:v>1395</c:v>
                </c:pt>
                <c:pt idx="94">
                  <c:v>1410</c:v>
                </c:pt>
                <c:pt idx="95">
                  <c:v>1425</c:v>
                </c:pt>
                <c:pt idx="96">
                  <c:v>1440</c:v>
                </c:pt>
                <c:pt idx="97">
                  <c:v>1455</c:v>
                </c:pt>
                <c:pt idx="98">
                  <c:v>1470</c:v>
                </c:pt>
                <c:pt idx="99">
                  <c:v>1485</c:v>
                </c:pt>
                <c:pt idx="100">
                  <c:v>1500</c:v>
                </c:pt>
                <c:pt idx="101">
                  <c:v>1515</c:v>
                </c:pt>
                <c:pt idx="102">
                  <c:v>1530</c:v>
                </c:pt>
                <c:pt idx="103">
                  <c:v>1545</c:v>
                </c:pt>
                <c:pt idx="104">
                  <c:v>1560</c:v>
                </c:pt>
                <c:pt idx="105">
                  <c:v>1575</c:v>
                </c:pt>
                <c:pt idx="106">
                  <c:v>1590</c:v>
                </c:pt>
                <c:pt idx="107">
                  <c:v>1605</c:v>
                </c:pt>
                <c:pt idx="108">
                  <c:v>1620</c:v>
                </c:pt>
                <c:pt idx="109">
                  <c:v>1635</c:v>
                </c:pt>
                <c:pt idx="110">
                  <c:v>1650</c:v>
                </c:pt>
                <c:pt idx="111">
                  <c:v>1665</c:v>
                </c:pt>
                <c:pt idx="112">
                  <c:v>1680</c:v>
                </c:pt>
                <c:pt idx="113">
                  <c:v>1695</c:v>
                </c:pt>
                <c:pt idx="114">
                  <c:v>1710</c:v>
                </c:pt>
                <c:pt idx="115">
                  <c:v>1725</c:v>
                </c:pt>
                <c:pt idx="116">
                  <c:v>1740</c:v>
                </c:pt>
                <c:pt idx="117">
                  <c:v>1755</c:v>
                </c:pt>
                <c:pt idx="118">
                  <c:v>1770</c:v>
                </c:pt>
                <c:pt idx="119">
                  <c:v>1785</c:v>
                </c:pt>
                <c:pt idx="120">
                  <c:v>1800</c:v>
                </c:pt>
                <c:pt idx="121">
                  <c:v>1815</c:v>
                </c:pt>
                <c:pt idx="122">
                  <c:v>1830</c:v>
                </c:pt>
                <c:pt idx="123">
                  <c:v>1845</c:v>
                </c:pt>
                <c:pt idx="124">
                  <c:v>1860</c:v>
                </c:pt>
                <c:pt idx="125">
                  <c:v>1875</c:v>
                </c:pt>
                <c:pt idx="126">
                  <c:v>1890</c:v>
                </c:pt>
                <c:pt idx="127">
                  <c:v>1905</c:v>
                </c:pt>
                <c:pt idx="128">
                  <c:v>1920</c:v>
                </c:pt>
                <c:pt idx="129">
                  <c:v>1935</c:v>
                </c:pt>
                <c:pt idx="130">
                  <c:v>1950</c:v>
                </c:pt>
                <c:pt idx="131">
                  <c:v>1965</c:v>
                </c:pt>
                <c:pt idx="132">
                  <c:v>1980</c:v>
                </c:pt>
                <c:pt idx="133">
                  <c:v>1995</c:v>
                </c:pt>
                <c:pt idx="134">
                  <c:v>2010</c:v>
                </c:pt>
                <c:pt idx="135">
                  <c:v>2025</c:v>
                </c:pt>
                <c:pt idx="136">
                  <c:v>2040</c:v>
                </c:pt>
                <c:pt idx="137">
                  <c:v>2055</c:v>
                </c:pt>
                <c:pt idx="138">
                  <c:v>2070</c:v>
                </c:pt>
                <c:pt idx="139">
                  <c:v>2085</c:v>
                </c:pt>
                <c:pt idx="140">
                  <c:v>2100</c:v>
                </c:pt>
                <c:pt idx="141">
                  <c:v>2115</c:v>
                </c:pt>
                <c:pt idx="142">
                  <c:v>2130</c:v>
                </c:pt>
                <c:pt idx="143">
                  <c:v>2145</c:v>
                </c:pt>
                <c:pt idx="144">
                  <c:v>2160</c:v>
                </c:pt>
                <c:pt idx="145">
                  <c:v>2175</c:v>
                </c:pt>
                <c:pt idx="146">
                  <c:v>2190</c:v>
                </c:pt>
                <c:pt idx="147">
                  <c:v>2205</c:v>
                </c:pt>
                <c:pt idx="148">
                  <c:v>2220</c:v>
                </c:pt>
                <c:pt idx="149">
                  <c:v>2235</c:v>
                </c:pt>
                <c:pt idx="150">
                  <c:v>2250</c:v>
                </c:pt>
                <c:pt idx="151">
                  <c:v>2265</c:v>
                </c:pt>
                <c:pt idx="152">
                  <c:v>2280</c:v>
                </c:pt>
                <c:pt idx="153">
                  <c:v>2295</c:v>
                </c:pt>
                <c:pt idx="154">
                  <c:v>2310</c:v>
                </c:pt>
                <c:pt idx="155">
                  <c:v>2325</c:v>
                </c:pt>
                <c:pt idx="156">
                  <c:v>2340</c:v>
                </c:pt>
                <c:pt idx="157">
                  <c:v>2355</c:v>
                </c:pt>
                <c:pt idx="158">
                  <c:v>2370</c:v>
                </c:pt>
                <c:pt idx="159">
                  <c:v>2385</c:v>
                </c:pt>
                <c:pt idx="160">
                  <c:v>2400</c:v>
                </c:pt>
                <c:pt idx="161">
                  <c:v>2415</c:v>
                </c:pt>
                <c:pt idx="162">
                  <c:v>2430</c:v>
                </c:pt>
                <c:pt idx="163">
                  <c:v>2445</c:v>
                </c:pt>
                <c:pt idx="164">
                  <c:v>2460</c:v>
                </c:pt>
                <c:pt idx="165">
                  <c:v>2475</c:v>
                </c:pt>
                <c:pt idx="166">
                  <c:v>2490</c:v>
                </c:pt>
                <c:pt idx="167">
                  <c:v>2505</c:v>
                </c:pt>
                <c:pt idx="168">
                  <c:v>2520</c:v>
                </c:pt>
                <c:pt idx="169">
                  <c:v>2535</c:v>
                </c:pt>
                <c:pt idx="170">
                  <c:v>2550</c:v>
                </c:pt>
                <c:pt idx="171">
                  <c:v>2565</c:v>
                </c:pt>
                <c:pt idx="172">
                  <c:v>2580</c:v>
                </c:pt>
                <c:pt idx="173">
                  <c:v>2595</c:v>
                </c:pt>
                <c:pt idx="174">
                  <c:v>2610</c:v>
                </c:pt>
                <c:pt idx="175">
                  <c:v>2625</c:v>
                </c:pt>
                <c:pt idx="176">
                  <c:v>2640</c:v>
                </c:pt>
                <c:pt idx="177">
                  <c:v>2655</c:v>
                </c:pt>
                <c:pt idx="178">
                  <c:v>2670</c:v>
                </c:pt>
                <c:pt idx="179">
                  <c:v>2685</c:v>
                </c:pt>
                <c:pt idx="180">
                  <c:v>2700</c:v>
                </c:pt>
                <c:pt idx="181">
                  <c:v>2715</c:v>
                </c:pt>
                <c:pt idx="182">
                  <c:v>2730</c:v>
                </c:pt>
                <c:pt idx="183">
                  <c:v>2745</c:v>
                </c:pt>
                <c:pt idx="184">
                  <c:v>2760</c:v>
                </c:pt>
                <c:pt idx="185">
                  <c:v>2775</c:v>
                </c:pt>
                <c:pt idx="186">
                  <c:v>2790</c:v>
                </c:pt>
                <c:pt idx="187">
                  <c:v>2805</c:v>
                </c:pt>
                <c:pt idx="188">
                  <c:v>2820</c:v>
                </c:pt>
                <c:pt idx="189">
                  <c:v>2835</c:v>
                </c:pt>
                <c:pt idx="190">
                  <c:v>2850</c:v>
                </c:pt>
                <c:pt idx="191">
                  <c:v>2865</c:v>
                </c:pt>
                <c:pt idx="192">
                  <c:v>2880</c:v>
                </c:pt>
                <c:pt idx="193">
                  <c:v>2895</c:v>
                </c:pt>
                <c:pt idx="194">
                  <c:v>2910</c:v>
                </c:pt>
                <c:pt idx="195">
                  <c:v>2925</c:v>
                </c:pt>
                <c:pt idx="196">
                  <c:v>2940</c:v>
                </c:pt>
                <c:pt idx="197">
                  <c:v>2955</c:v>
                </c:pt>
                <c:pt idx="198">
                  <c:v>2970</c:v>
                </c:pt>
                <c:pt idx="199">
                  <c:v>2985</c:v>
                </c:pt>
                <c:pt idx="200">
                  <c:v>3000</c:v>
                </c:pt>
              </c:numCache>
            </c:numRef>
          </c:xVal>
          <c:yVal>
            <c:numRef>
              <c:f>longi_original_short!$O$2:$O$202</c:f>
              <c:numCache>
                <c:formatCode>General</c:formatCode>
                <c:ptCount val="201"/>
                <c:pt idx="0">
                  <c:v>-13.85107</c:v>
                </c:pt>
                <c:pt idx="1">
                  <c:v>-13.851139999999999</c:v>
                </c:pt>
                <c:pt idx="2">
                  <c:v>-13.851330000000001</c:v>
                </c:pt>
                <c:pt idx="3">
                  <c:v>-13.851649999999999</c:v>
                </c:pt>
                <c:pt idx="4">
                  <c:v>-13.85209</c:v>
                </c:pt>
                <c:pt idx="5">
                  <c:v>-13.852639999999999</c:v>
                </c:pt>
                <c:pt idx="6">
                  <c:v>-13.85331</c:v>
                </c:pt>
                <c:pt idx="7">
                  <c:v>-13.85408</c:v>
                </c:pt>
                <c:pt idx="8">
                  <c:v>-13.85493</c:v>
                </c:pt>
                <c:pt idx="9">
                  <c:v>-13.85586</c:v>
                </c:pt>
                <c:pt idx="10">
                  <c:v>-13.85685</c:v>
                </c:pt>
                <c:pt idx="11">
                  <c:v>-13.85788</c:v>
                </c:pt>
                <c:pt idx="12">
                  <c:v>-13.85894</c:v>
                </c:pt>
                <c:pt idx="13">
                  <c:v>-13.85999</c:v>
                </c:pt>
                <c:pt idx="14">
                  <c:v>-13.86101</c:v>
                </c:pt>
                <c:pt idx="15">
                  <c:v>-13.86196</c:v>
                </c:pt>
                <c:pt idx="16">
                  <c:v>-13.862819999999999</c:v>
                </c:pt>
                <c:pt idx="17">
                  <c:v>-13.863530000000001</c:v>
                </c:pt>
                <c:pt idx="18">
                  <c:v>-13.864050000000001</c:v>
                </c:pt>
                <c:pt idx="19">
                  <c:v>-13.864330000000001</c:v>
                </c:pt>
                <c:pt idx="20">
                  <c:v>-13.8643</c:v>
                </c:pt>
                <c:pt idx="21">
                  <c:v>-13.863910000000001</c:v>
                </c:pt>
                <c:pt idx="22">
                  <c:v>-13.863110000000001</c:v>
                </c:pt>
                <c:pt idx="23">
                  <c:v>-13.861969999999999</c:v>
                </c:pt>
                <c:pt idx="24">
                  <c:v>-13.860950000000001</c:v>
                </c:pt>
                <c:pt idx="25">
                  <c:v>-13.86206</c:v>
                </c:pt>
                <c:pt idx="26">
                  <c:v>-13.872640000000001</c:v>
                </c:pt>
                <c:pt idx="27">
                  <c:v>-13.91835</c:v>
                </c:pt>
                <c:pt idx="28">
                  <c:v>-14.080069999999999</c:v>
                </c:pt>
                <c:pt idx="29">
                  <c:v>-14.465669999999999</c:v>
                </c:pt>
                <c:pt idx="30">
                  <c:v>-13.108639999999999</c:v>
                </c:pt>
                <c:pt idx="31">
                  <c:v>-5.8631000000000002</c:v>
                </c:pt>
                <c:pt idx="32">
                  <c:v>-1.9461599999999999</c:v>
                </c:pt>
                <c:pt idx="33">
                  <c:v>0.61456999999999995</c:v>
                </c:pt>
                <c:pt idx="34">
                  <c:v>2.4482300000000001</c:v>
                </c:pt>
                <c:pt idx="35">
                  <c:v>3.9039700000000002</c:v>
                </c:pt>
                <c:pt idx="36">
                  <c:v>5.0875500000000002</c:v>
                </c:pt>
                <c:pt idx="37">
                  <c:v>6.0622699999999998</c:v>
                </c:pt>
                <c:pt idx="38">
                  <c:v>6.8435300000000003</c:v>
                </c:pt>
                <c:pt idx="39">
                  <c:v>7.4387999999999996</c:v>
                </c:pt>
                <c:pt idx="40">
                  <c:v>7.8598400000000002</c:v>
                </c:pt>
                <c:pt idx="41">
                  <c:v>8.1195799999999991</c:v>
                </c:pt>
                <c:pt idx="42">
                  <c:v>8.2410200000000007</c:v>
                </c:pt>
                <c:pt idx="43">
                  <c:v>8.2449899999999996</c:v>
                </c:pt>
                <c:pt idx="44">
                  <c:v>8.1603600000000007</c:v>
                </c:pt>
                <c:pt idx="45">
                  <c:v>8.0018499999999992</c:v>
                </c:pt>
                <c:pt idx="46">
                  <c:v>7.7877299999999998</c:v>
                </c:pt>
                <c:pt idx="47">
                  <c:v>7.5434900000000003</c:v>
                </c:pt>
                <c:pt idx="48">
                  <c:v>7.2722899999999999</c:v>
                </c:pt>
                <c:pt idx="49">
                  <c:v>6.9870299999999999</c:v>
                </c:pt>
                <c:pt idx="50">
                  <c:v>6.6922199999999998</c:v>
                </c:pt>
                <c:pt idx="51">
                  <c:v>6.3971</c:v>
                </c:pt>
                <c:pt idx="52">
                  <c:v>6.10581</c:v>
                </c:pt>
                <c:pt idx="53">
                  <c:v>5.81799</c:v>
                </c:pt>
                <c:pt idx="54">
                  <c:v>5.5395000000000003</c:v>
                </c:pt>
                <c:pt idx="55">
                  <c:v>5.2714499999999997</c:v>
                </c:pt>
                <c:pt idx="56">
                  <c:v>5.0133999999999999</c:v>
                </c:pt>
                <c:pt idx="57">
                  <c:v>4.7679299999999998</c:v>
                </c:pt>
                <c:pt idx="58">
                  <c:v>4.53606</c:v>
                </c:pt>
                <c:pt idx="59">
                  <c:v>4.3151900000000003</c:v>
                </c:pt>
                <c:pt idx="60">
                  <c:v>4.1047399999999996</c:v>
                </c:pt>
                <c:pt idx="61">
                  <c:v>3.9050500000000001</c:v>
                </c:pt>
                <c:pt idx="62">
                  <c:v>3.7174700000000001</c:v>
                </c:pt>
                <c:pt idx="63">
                  <c:v>3.5408300000000001</c:v>
                </c:pt>
                <c:pt idx="64">
                  <c:v>3.3749899999999999</c:v>
                </c:pt>
                <c:pt idx="65">
                  <c:v>3.2176100000000001</c:v>
                </c:pt>
                <c:pt idx="66">
                  <c:v>3.0685899999999999</c:v>
                </c:pt>
                <c:pt idx="67">
                  <c:v>2.9278900000000001</c:v>
                </c:pt>
                <c:pt idx="68">
                  <c:v>2.7954500000000002</c:v>
                </c:pt>
                <c:pt idx="69">
                  <c:v>2.6703800000000002</c:v>
                </c:pt>
                <c:pt idx="70">
                  <c:v>2.5525500000000001</c:v>
                </c:pt>
                <c:pt idx="71">
                  <c:v>2.4418700000000002</c:v>
                </c:pt>
                <c:pt idx="72">
                  <c:v>2.3374000000000001</c:v>
                </c:pt>
                <c:pt idx="73">
                  <c:v>2.2380599999999999</c:v>
                </c:pt>
                <c:pt idx="74">
                  <c:v>2.1437599999999999</c:v>
                </c:pt>
                <c:pt idx="75">
                  <c:v>2.05436</c:v>
                </c:pt>
                <c:pt idx="76">
                  <c:v>1.96976</c:v>
                </c:pt>
                <c:pt idx="77">
                  <c:v>1.8893200000000001</c:v>
                </c:pt>
                <c:pt idx="78">
                  <c:v>1.8126899999999999</c:v>
                </c:pt>
                <c:pt idx="79">
                  <c:v>1.74</c:v>
                </c:pt>
                <c:pt idx="80">
                  <c:v>1.6715800000000001</c:v>
                </c:pt>
                <c:pt idx="81">
                  <c:v>1.60758</c:v>
                </c:pt>
                <c:pt idx="82">
                  <c:v>1.5465800000000001</c:v>
                </c:pt>
                <c:pt idx="83">
                  <c:v>1.4883599999999999</c:v>
                </c:pt>
                <c:pt idx="84">
                  <c:v>1.4328700000000001</c:v>
                </c:pt>
                <c:pt idx="85">
                  <c:v>1.3800600000000001</c:v>
                </c:pt>
                <c:pt idx="86">
                  <c:v>1.3298700000000001</c:v>
                </c:pt>
                <c:pt idx="87">
                  <c:v>1.28226</c:v>
                </c:pt>
                <c:pt idx="88">
                  <c:v>1.23692</c:v>
                </c:pt>
                <c:pt idx="89">
                  <c:v>1.19339</c:v>
                </c:pt>
                <c:pt idx="90">
                  <c:v>1.1507499999999999</c:v>
                </c:pt>
                <c:pt idx="91">
                  <c:v>1.1112599999999999</c:v>
                </c:pt>
                <c:pt idx="92">
                  <c:v>1.07385</c:v>
                </c:pt>
                <c:pt idx="93">
                  <c:v>1.03806</c:v>
                </c:pt>
                <c:pt idx="94">
                  <c:v>1.00387</c:v>
                </c:pt>
                <c:pt idx="95">
                  <c:v>0.97124999999999995</c:v>
                </c:pt>
                <c:pt idx="96">
                  <c:v>0.94015000000000004</c:v>
                </c:pt>
                <c:pt idx="97">
                  <c:v>0.91039999999999999</c:v>
                </c:pt>
                <c:pt idx="98">
                  <c:v>0.88122999999999996</c:v>
                </c:pt>
                <c:pt idx="99">
                  <c:v>0.85331999999999997</c:v>
                </c:pt>
                <c:pt idx="100">
                  <c:v>0.82689999999999997</c:v>
                </c:pt>
                <c:pt idx="101">
                  <c:v>0.80132999999999999</c:v>
                </c:pt>
                <c:pt idx="102">
                  <c:v>0.77681</c:v>
                </c:pt>
                <c:pt idx="103">
                  <c:v>0.75327</c:v>
                </c:pt>
                <c:pt idx="104">
                  <c:v>0.73065000000000002</c:v>
                </c:pt>
                <c:pt idx="105">
                  <c:v>0.70894000000000001</c:v>
                </c:pt>
                <c:pt idx="106">
                  <c:v>0.68811</c:v>
                </c:pt>
                <c:pt idx="107">
                  <c:v>0.66815999999999998</c:v>
                </c:pt>
                <c:pt idx="108">
                  <c:v>0.64908999999999994</c:v>
                </c:pt>
                <c:pt idx="109">
                  <c:v>0.63075999999999999</c:v>
                </c:pt>
                <c:pt idx="110">
                  <c:v>0.61309999999999998</c:v>
                </c:pt>
                <c:pt idx="111">
                  <c:v>0.59621000000000002</c:v>
                </c:pt>
                <c:pt idx="112">
                  <c:v>0.57999000000000001</c:v>
                </c:pt>
                <c:pt idx="113">
                  <c:v>0.56440000000000001</c:v>
                </c:pt>
                <c:pt idx="114">
                  <c:v>0.54939000000000004</c:v>
                </c:pt>
                <c:pt idx="115">
                  <c:v>0.53493999999999997</c:v>
                </c:pt>
                <c:pt idx="116">
                  <c:v>0.52102999999999999</c:v>
                </c:pt>
                <c:pt idx="117">
                  <c:v>0.50763999999999998</c:v>
                </c:pt>
                <c:pt idx="118">
                  <c:v>0.49478</c:v>
                </c:pt>
                <c:pt idx="119">
                  <c:v>0.48229</c:v>
                </c:pt>
                <c:pt idx="120">
                  <c:v>0.47012999999999999</c:v>
                </c:pt>
                <c:pt idx="121">
                  <c:v>0.45839000000000002</c:v>
                </c:pt>
                <c:pt idx="122">
                  <c:v>0.44711000000000001</c:v>
                </c:pt>
                <c:pt idx="123">
                  <c:v>0.43628</c:v>
                </c:pt>
                <c:pt idx="124">
                  <c:v>0.42582999999999999</c:v>
                </c:pt>
                <c:pt idx="125">
                  <c:v>0.41571999999999998</c:v>
                </c:pt>
                <c:pt idx="126">
                  <c:v>0.40594000000000002</c:v>
                </c:pt>
                <c:pt idx="127">
                  <c:v>0.39648</c:v>
                </c:pt>
                <c:pt idx="128">
                  <c:v>0.38734000000000002</c:v>
                </c:pt>
                <c:pt idx="129">
                  <c:v>0.37851000000000001</c:v>
                </c:pt>
                <c:pt idx="130">
                  <c:v>0.36996000000000001</c:v>
                </c:pt>
                <c:pt idx="131">
                  <c:v>0.36159000000000002</c:v>
                </c:pt>
                <c:pt idx="132">
                  <c:v>0.35344999999999999</c:v>
                </c:pt>
                <c:pt idx="133">
                  <c:v>0.34554000000000001</c:v>
                </c:pt>
                <c:pt idx="134">
                  <c:v>0.33784999999999998</c:v>
                </c:pt>
                <c:pt idx="135">
                  <c:v>0.33039000000000002</c:v>
                </c:pt>
                <c:pt idx="136">
                  <c:v>0.32316</c:v>
                </c:pt>
                <c:pt idx="137">
                  <c:v>0.31614999999999999</c:v>
                </c:pt>
                <c:pt idx="138">
                  <c:v>0.30935000000000001</c:v>
                </c:pt>
                <c:pt idx="139">
                  <c:v>0.30281999999999998</c:v>
                </c:pt>
                <c:pt idx="140">
                  <c:v>0.29648000000000002</c:v>
                </c:pt>
                <c:pt idx="141">
                  <c:v>0.29032999999999998</c:v>
                </c:pt>
                <c:pt idx="142">
                  <c:v>0.28439999999999999</c:v>
                </c:pt>
                <c:pt idx="143">
                  <c:v>0.27862999999999999</c:v>
                </c:pt>
                <c:pt idx="144">
                  <c:v>0.27300999999999997</c:v>
                </c:pt>
                <c:pt idx="145">
                  <c:v>0.26755000000000001</c:v>
                </c:pt>
                <c:pt idx="146">
                  <c:v>0.26223999999999997</c:v>
                </c:pt>
                <c:pt idx="147">
                  <c:v>0.2571</c:v>
                </c:pt>
                <c:pt idx="148">
                  <c:v>0.25209999999999999</c:v>
                </c:pt>
                <c:pt idx="149">
                  <c:v>0.24725</c:v>
                </c:pt>
                <c:pt idx="150">
                  <c:v>0.24251</c:v>
                </c:pt>
                <c:pt idx="151">
                  <c:v>0.23791000000000001</c:v>
                </c:pt>
                <c:pt idx="152">
                  <c:v>0.23343</c:v>
                </c:pt>
                <c:pt idx="153">
                  <c:v>0.22907</c:v>
                </c:pt>
                <c:pt idx="154">
                  <c:v>0.22484000000000001</c:v>
                </c:pt>
                <c:pt idx="155">
                  <c:v>0.22070000000000001</c:v>
                </c:pt>
                <c:pt idx="156">
                  <c:v>0.21668000000000001</c:v>
                </c:pt>
                <c:pt idx="157">
                  <c:v>0.21276</c:v>
                </c:pt>
                <c:pt idx="158">
                  <c:v>0.20893</c:v>
                </c:pt>
                <c:pt idx="159">
                  <c:v>0.20519000000000001</c:v>
                </c:pt>
                <c:pt idx="160">
                  <c:v>0.20155000000000001</c:v>
                </c:pt>
                <c:pt idx="161">
                  <c:v>0.19802</c:v>
                </c:pt>
                <c:pt idx="162">
                  <c:v>0.19458</c:v>
                </c:pt>
                <c:pt idx="163">
                  <c:v>0.19123999999999999</c:v>
                </c:pt>
                <c:pt idx="164">
                  <c:v>0.18798999999999999</c:v>
                </c:pt>
                <c:pt idx="165">
                  <c:v>0.18482000000000001</c:v>
                </c:pt>
                <c:pt idx="166">
                  <c:v>0.18174000000000001</c:v>
                </c:pt>
                <c:pt idx="167">
                  <c:v>0.17874000000000001</c:v>
                </c:pt>
                <c:pt idx="168">
                  <c:v>0.17580999999999999</c:v>
                </c:pt>
                <c:pt idx="169">
                  <c:v>0.17291999999999999</c:v>
                </c:pt>
                <c:pt idx="170">
                  <c:v>0.1701</c:v>
                </c:pt>
                <c:pt idx="171">
                  <c:v>0.16736999999999999</c:v>
                </c:pt>
                <c:pt idx="172">
                  <c:v>0.16470000000000001</c:v>
                </c:pt>
                <c:pt idx="173">
                  <c:v>0.16209000000000001</c:v>
                </c:pt>
                <c:pt idx="174">
                  <c:v>0.15953999999999999</c:v>
                </c:pt>
                <c:pt idx="175">
                  <c:v>0.15705</c:v>
                </c:pt>
                <c:pt idx="176">
                  <c:v>0.15461</c:v>
                </c:pt>
                <c:pt idx="177">
                  <c:v>0.15223999999999999</c:v>
                </c:pt>
                <c:pt idx="178">
                  <c:v>0.14990999999999999</c:v>
                </c:pt>
                <c:pt idx="179">
                  <c:v>0.14763999999999999</c:v>
                </c:pt>
                <c:pt idx="180">
                  <c:v>0.14543</c:v>
                </c:pt>
                <c:pt idx="181">
                  <c:v>0.14327000000000001</c:v>
                </c:pt>
                <c:pt idx="182">
                  <c:v>0.14115</c:v>
                </c:pt>
                <c:pt idx="183">
                  <c:v>0.13908999999999999</c:v>
                </c:pt>
                <c:pt idx="184">
                  <c:v>0.13707</c:v>
                </c:pt>
                <c:pt idx="185">
                  <c:v>0.13508999999999999</c:v>
                </c:pt>
                <c:pt idx="186">
                  <c:v>0.13316</c:v>
                </c:pt>
                <c:pt idx="187">
                  <c:v>0.13127</c:v>
                </c:pt>
                <c:pt idx="188">
                  <c:v>0.12942999999999999</c:v>
                </c:pt>
                <c:pt idx="189">
                  <c:v>0.12762000000000001</c:v>
                </c:pt>
                <c:pt idx="190">
                  <c:v>0.12584999999999999</c:v>
                </c:pt>
                <c:pt idx="191">
                  <c:v>0.12413</c:v>
                </c:pt>
                <c:pt idx="192">
                  <c:v>0.12243999999999999</c:v>
                </c:pt>
                <c:pt idx="193">
                  <c:v>0.12078999999999999</c:v>
                </c:pt>
                <c:pt idx="194">
                  <c:v>0.11917</c:v>
                </c:pt>
                <c:pt idx="195">
                  <c:v>0.11759</c:v>
                </c:pt>
                <c:pt idx="196">
                  <c:v>0.11604</c:v>
                </c:pt>
                <c:pt idx="197">
                  <c:v>0.11453000000000001</c:v>
                </c:pt>
                <c:pt idx="198">
                  <c:v>0.11304</c:v>
                </c:pt>
                <c:pt idx="199">
                  <c:v>0.11158</c:v>
                </c:pt>
                <c:pt idx="200">
                  <c:v>0.11015</c:v>
                </c:pt>
              </c:numCache>
            </c:numRef>
          </c:yVal>
          <c:smooth val="0"/>
          <c:extLst>
            <c:ext xmlns:c16="http://schemas.microsoft.com/office/drawing/2014/chart" uri="{C3380CC4-5D6E-409C-BE32-E72D297353CC}">
              <c16:uniqueId val="{00000003-CC82-4B25-9E61-199644D35155}"/>
            </c:ext>
          </c:extLst>
        </c:ser>
        <c:ser>
          <c:idx val="4"/>
          <c:order val="4"/>
          <c:tx>
            <c:v>B2 2x full length</c:v>
          </c:tx>
          <c:spPr>
            <a:ln w="19050" cap="rnd">
              <a:solidFill>
                <a:schemeClr val="accent5"/>
              </a:solidFill>
              <a:round/>
            </a:ln>
            <a:effectLst/>
          </c:spPr>
          <c:marker>
            <c:symbol val="none"/>
          </c:marker>
          <c:xVal>
            <c:numRef>
              <c:f>longi_original_2xLong!$B$2:$B$202</c:f>
              <c:numCache>
                <c:formatCode>General</c:formatCode>
                <c:ptCount val="201"/>
                <c:pt idx="0">
                  <c:v>0</c:v>
                </c:pt>
                <c:pt idx="1">
                  <c:v>30</c:v>
                </c:pt>
                <c:pt idx="2">
                  <c:v>60</c:v>
                </c:pt>
                <c:pt idx="3">
                  <c:v>90</c:v>
                </c:pt>
                <c:pt idx="4">
                  <c:v>120</c:v>
                </c:pt>
                <c:pt idx="5">
                  <c:v>150</c:v>
                </c:pt>
                <c:pt idx="6">
                  <c:v>180</c:v>
                </c:pt>
                <c:pt idx="7">
                  <c:v>210</c:v>
                </c:pt>
                <c:pt idx="8">
                  <c:v>240</c:v>
                </c:pt>
                <c:pt idx="9">
                  <c:v>270</c:v>
                </c:pt>
                <c:pt idx="10">
                  <c:v>300</c:v>
                </c:pt>
                <c:pt idx="11">
                  <c:v>330</c:v>
                </c:pt>
                <c:pt idx="12">
                  <c:v>360</c:v>
                </c:pt>
                <c:pt idx="13">
                  <c:v>390</c:v>
                </c:pt>
                <c:pt idx="14">
                  <c:v>420</c:v>
                </c:pt>
                <c:pt idx="15">
                  <c:v>450</c:v>
                </c:pt>
                <c:pt idx="16">
                  <c:v>480</c:v>
                </c:pt>
                <c:pt idx="17">
                  <c:v>510</c:v>
                </c:pt>
                <c:pt idx="18">
                  <c:v>540</c:v>
                </c:pt>
                <c:pt idx="19">
                  <c:v>570</c:v>
                </c:pt>
                <c:pt idx="20">
                  <c:v>600</c:v>
                </c:pt>
                <c:pt idx="21">
                  <c:v>630</c:v>
                </c:pt>
                <c:pt idx="22">
                  <c:v>660</c:v>
                </c:pt>
                <c:pt idx="23">
                  <c:v>690</c:v>
                </c:pt>
                <c:pt idx="24">
                  <c:v>720</c:v>
                </c:pt>
                <c:pt idx="25">
                  <c:v>750</c:v>
                </c:pt>
                <c:pt idx="26">
                  <c:v>780</c:v>
                </c:pt>
                <c:pt idx="27">
                  <c:v>810</c:v>
                </c:pt>
                <c:pt idx="28">
                  <c:v>840</c:v>
                </c:pt>
                <c:pt idx="29">
                  <c:v>870</c:v>
                </c:pt>
                <c:pt idx="30">
                  <c:v>900</c:v>
                </c:pt>
                <c:pt idx="31">
                  <c:v>930</c:v>
                </c:pt>
                <c:pt idx="32">
                  <c:v>960</c:v>
                </c:pt>
                <c:pt idx="33">
                  <c:v>990</c:v>
                </c:pt>
                <c:pt idx="34">
                  <c:v>1020</c:v>
                </c:pt>
                <c:pt idx="35">
                  <c:v>1050</c:v>
                </c:pt>
                <c:pt idx="36">
                  <c:v>1080</c:v>
                </c:pt>
                <c:pt idx="37">
                  <c:v>1110</c:v>
                </c:pt>
                <c:pt idx="38">
                  <c:v>1140</c:v>
                </c:pt>
                <c:pt idx="39">
                  <c:v>1170</c:v>
                </c:pt>
                <c:pt idx="40">
                  <c:v>1200</c:v>
                </c:pt>
                <c:pt idx="41">
                  <c:v>1230</c:v>
                </c:pt>
                <c:pt idx="42">
                  <c:v>1260</c:v>
                </c:pt>
                <c:pt idx="43">
                  <c:v>1290</c:v>
                </c:pt>
                <c:pt idx="44">
                  <c:v>1320</c:v>
                </c:pt>
                <c:pt idx="45">
                  <c:v>1350</c:v>
                </c:pt>
                <c:pt idx="46">
                  <c:v>1380</c:v>
                </c:pt>
                <c:pt idx="47">
                  <c:v>1410</c:v>
                </c:pt>
                <c:pt idx="48">
                  <c:v>1440</c:v>
                </c:pt>
                <c:pt idx="49">
                  <c:v>1470</c:v>
                </c:pt>
                <c:pt idx="50">
                  <c:v>1500</c:v>
                </c:pt>
                <c:pt idx="51">
                  <c:v>1530</c:v>
                </c:pt>
                <c:pt idx="52">
                  <c:v>1560</c:v>
                </c:pt>
                <c:pt idx="53">
                  <c:v>1590</c:v>
                </c:pt>
                <c:pt idx="54">
                  <c:v>1620</c:v>
                </c:pt>
                <c:pt idx="55">
                  <c:v>1650</c:v>
                </c:pt>
                <c:pt idx="56">
                  <c:v>1680</c:v>
                </c:pt>
                <c:pt idx="57">
                  <c:v>1710</c:v>
                </c:pt>
                <c:pt idx="58">
                  <c:v>1740</c:v>
                </c:pt>
                <c:pt idx="59">
                  <c:v>1770</c:v>
                </c:pt>
                <c:pt idx="60">
                  <c:v>1800</c:v>
                </c:pt>
                <c:pt idx="61">
                  <c:v>1830</c:v>
                </c:pt>
                <c:pt idx="62">
                  <c:v>1860</c:v>
                </c:pt>
                <c:pt idx="63">
                  <c:v>1890</c:v>
                </c:pt>
                <c:pt idx="64">
                  <c:v>1920</c:v>
                </c:pt>
                <c:pt idx="65">
                  <c:v>1950</c:v>
                </c:pt>
                <c:pt idx="66">
                  <c:v>1980</c:v>
                </c:pt>
                <c:pt idx="67">
                  <c:v>2010</c:v>
                </c:pt>
                <c:pt idx="68">
                  <c:v>2040</c:v>
                </c:pt>
                <c:pt idx="69">
                  <c:v>2070</c:v>
                </c:pt>
                <c:pt idx="70">
                  <c:v>2100</c:v>
                </c:pt>
                <c:pt idx="71">
                  <c:v>2130</c:v>
                </c:pt>
                <c:pt idx="72">
                  <c:v>2160</c:v>
                </c:pt>
                <c:pt idx="73">
                  <c:v>2190</c:v>
                </c:pt>
                <c:pt idx="74">
                  <c:v>2220</c:v>
                </c:pt>
                <c:pt idx="75">
                  <c:v>2250</c:v>
                </c:pt>
                <c:pt idx="76">
                  <c:v>2280</c:v>
                </c:pt>
                <c:pt idx="77">
                  <c:v>2310</c:v>
                </c:pt>
                <c:pt idx="78">
                  <c:v>2340</c:v>
                </c:pt>
                <c:pt idx="79">
                  <c:v>2370</c:v>
                </c:pt>
                <c:pt idx="80">
                  <c:v>2400</c:v>
                </c:pt>
                <c:pt idx="81">
                  <c:v>2430</c:v>
                </c:pt>
                <c:pt idx="82">
                  <c:v>2460</c:v>
                </c:pt>
                <c:pt idx="83">
                  <c:v>2490</c:v>
                </c:pt>
                <c:pt idx="84">
                  <c:v>2520</c:v>
                </c:pt>
                <c:pt idx="85">
                  <c:v>2550</c:v>
                </c:pt>
                <c:pt idx="86">
                  <c:v>2580</c:v>
                </c:pt>
                <c:pt idx="87">
                  <c:v>2610</c:v>
                </c:pt>
                <c:pt idx="88">
                  <c:v>2640</c:v>
                </c:pt>
                <c:pt idx="89">
                  <c:v>2670</c:v>
                </c:pt>
                <c:pt idx="90">
                  <c:v>2700</c:v>
                </c:pt>
                <c:pt idx="91">
                  <c:v>2730</c:v>
                </c:pt>
                <c:pt idx="92">
                  <c:v>2760</c:v>
                </c:pt>
                <c:pt idx="93">
                  <c:v>2790</c:v>
                </c:pt>
                <c:pt idx="94">
                  <c:v>2820</c:v>
                </c:pt>
                <c:pt idx="95">
                  <c:v>2850</c:v>
                </c:pt>
                <c:pt idx="96">
                  <c:v>2880</c:v>
                </c:pt>
                <c:pt idx="97">
                  <c:v>2910</c:v>
                </c:pt>
                <c:pt idx="98">
                  <c:v>2940</c:v>
                </c:pt>
                <c:pt idx="99">
                  <c:v>2970</c:v>
                </c:pt>
                <c:pt idx="100">
                  <c:v>3000</c:v>
                </c:pt>
                <c:pt idx="101">
                  <c:v>3030</c:v>
                </c:pt>
                <c:pt idx="102">
                  <c:v>3060</c:v>
                </c:pt>
                <c:pt idx="103">
                  <c:v>3090</c:v>
                </c:pt>
                <c:pt idx="104">
                  <c:v>3120</c:v>
                </c:pt>
                <c:pt idx="105">
                  <c:v>3150</c:v>
                </c:pt>
                <c:pt idx="106">
                  <c:v>3180</c:v>
                </c:pt>
                <c:pt idx="107">
                  <c:v>3210</c:v>
                </c:pt>
                <c:pt idx="108">
                  <c:v>3240</c:v>
                </c:pt>
                <c:pt idx="109">
                  <c:v>3270</c:v>
                </c:pt>
                <c:pt idx="110">
                  <c:v>3300</c:v>
                </c:pt>
                <c:pt idx="111">
                  <c:v>3330</c:v>
                </c:pt>
                <c:pt idx="112">
                  <c:v>3360</c:v>
                </c:pt>
                <c:pt idx="113">
                  <c:v>3390</c:v>
                </c:pt>
                <c:pt idx="114">
                  <c:v>3420</c:v>
                </c:pt>
                <c:pt idx="115">
                  <c:v>3450</c:v>
                </c:pt>
                <c:pt idx="116">
                  <c:v>3480</c:v>
                </c:pt>
                <c:pt idx="117">
                  <c:v>3510</c:v>
                </c:pt>
                <c:pt idx="118">
                  <c:v>3540</c:v>
                </c:pt>
                <c:pt idx="119">
                  <c:v>3570</c:v>
                </c:pt>
                <c:pt idx="120">
                  <c:v>3600</c:v>
                </c:pt>
                <c:pt idx="121">
                  <c:v>3630</c:v>
                </c:pt>
                <c:pt idx="122">
                  <c:v>3660</c:v>
                </c:pt>
                <c:pt idx="123">
                  <c:v>3690</c:v>
                </c:pt>
                <c:pt idx="124">
                  <c:v>3720</c:v>
                </c:pt>
                <c:pt idx="125">
                  <c:v>3750</c:v>
                </c:pt>
                <c:pt idx="126">
                  <c:v>3780</c:v>
                </c:pt>
                <c:pt idx="127">
                  <c:v>3810</c:v>
                </c:pt>
                <c:pt idx="128">
                  <c:v>3840</c:v>
                </c:pt>
                <c:pt idx="129">
                  <c:v>3870</c:v>
                </c:pt>
                <c:pt idx="130">
                  <c:v>3900</c:v>
                </c:pt>
                <c:pt idx="131">
                  <c:v>3930</c:v>
                </c:pt>
                <c:pt idx="132">
                  <c:v>3960</c:v>
                </c:pt>
                <c:pt idx="133">
                  <c:v>3990</c:v>
                </c:pt>
                <c:pt idx="134">
                  <c:v>4020</c:v>
                </c:pt>
                <c:pt idx="135">
                  <c:v>4050</c:v>
                </c:pt>
                <c:pt idx="136">
                  <c:v>4080</c:v>
                </c:pt>
                <c:pt idx="137">
                  <c:v>4110</c:v>
                </c:pt>
                <c:pt idx="138">
                  <c:v>4140</c:v>
                </c:pt>
                <c:pt idx="139">
                  <c:v>4170</c:v>
                </c:pt>
                <c:pt idx="140">
                  <c:v>4200</c:v>
                </c:pt>
                <c:pt idx="141">
                  <c:v>4230</c:v>
                </c:pt>
                <c:pt idx="142">
                  <c:v>4260</c:v>
                </c:pt>
                <c:pt idx="143">
                  <c:v>4290</c:v>
                </c:pt>
                <c:pt idx="144">
                  <c:v>4320</c:v>
                </c:pt>
                <c:pt idx="145">
                  <c:v>4350</c:v>
                </c:pt>
                <c:pt idx="146">
                  <c:v>4380</c:v>
                </c:pt>
                <c:pt idx="147">
                  <c:v>4410</c:v>
                </c:pt>
                <c:pt idx="148">
                  <c:v>4440</c:v>
                </c:pt>
                <c:pt idx="149">
                  <c:v>4470</c:v>
                </c:pt>
                <c:pt idx="150">
                  <c:v>4500</c:v>
                </c:pt>
                <c:pt idx="151">
                  <c:v>4530</c:v>
                </c:pt>
                <c:pt idx="152">
                  <c:v>4560</c:v>
                </c:pt>
                <c:pt idx="153">
                  <c:v>4590</c:v>
                </c:pt>
                <c:pt idx="154">
                  <c:v>4620</c:v>
                </c:pt>
                <c:pt idx="155">
                  <c:v>4650</c:v>
                </c:pt>
                <c:pt idx="156">
                  <c:v>4680</c:v>
                </c:pt>
                <c:pt idx="157">
                  <c:v>4710</c:v>
                </c:pt>
                <c:pt idx="158">
                  <c:v>4740</c:v>
                </c:pt>
                <c:pt idx="159">
                  <c:v>4770</c:v>
                </c:pt>
                <c:pt idx="160">
                  <c:v>4800</c:v>
                </c:pt>
                <c:pt idx="161">
                  <c:v>4830</c:v>
                </c:pt>
                <c:pt idx="162">
                  <c:v>4860</c:v>
                </c:pt>
                <c:pt idx="163">
                  <c:v>4890</c:v>
                </c:pt>
                <c:pt idx="164">
                  <c:v>4920</c:v>
                </c:pt>
                <c:pt idx="165">
                  <c:v>4950</c:v>
                </c:pt>
                <c:pt idx="166">
                  <c:v>4980</c:v>
                </c:pt>
                <c:pt idx="167">
                  <c:v>5010</c:v>
                </c:pt>
                <c:pt idx="168">
                  <c:v>5040</c:v>
                </c:pt>
                <c:pt idx="169">
                  <c:v>5070</c:v>
                </c:pt>
                <c:pt idx="170">
                  <c:v>5100</c:v>
                </c:pt>
                <c:pt idx="171">
                  <c:v>5130</c:v>
                </c:pt>
                <c:pt idx="172">
                  <c:v>5160</c:v>
                </c:pt>
                <c:pt idx="173">
                  <c:v>5190</c:v>
                </c:pt>
                <c:pt idx="174">
                  <c:v>5220</c:v>
                </c:pt>
                <c:pt idx="175">
                  <c:v>5250</c:v>
                </c:pt>
                <c:pt idx="176">
                  <c:v>5280</c:v>
                </c:pt>
                <c:pt idx="177">
                  <c:v>5310</c:v>
                </c:pt>
                <c:pt idx="178">
                  <c:v>5340</c:v>
                </c:pt>
                <c:pt idx="179">
                  <c:v>5370</c:v>
                </c:pt>
                <c:pt idx="180">
                  <c:v>5400</c:v>
                </c:pt>
                <c:pt idx="181">
                  <c:v>5430</c:v>
                </c:pt>
                <c:pt idx="182">
                  <c:v>5460</c:v>
                </c:pt>
                <c:pt idx="183">
                  <c:v>5490</c:v>
                </c:pt>
                <c:pt idx="184">
                  <c:v>5520</c:v>
                </c:pt>
                <c:pt idx="185">
                  <c:v>5550</c:v>
                </c:pt>
                <c:pt idx="186">
                  <c:v>5580</c:v>
                </c:pt>
                <c:pt idx="187">
                  <c:v>5610</c:v>
                </c:pt>
                <c:pt idx="188">
                  <c:v>5640</c:v>
                </c:pt>
                <c:pt idx="189">
                  <c:v>5670</c:v>
                </c:pt>
                <c:pt idx="190">
                  <c:v>5700</c:v>
                </c:pt>
                <c:pt idx="191">
                  <c:v>5730</c:v>
                </c:pt>
                <c:pt idx="192">
                  <c:v>5760</c:v>
                </c:pt>
                <c:pt idx="193">
                  <c:v>5790</c:v>
                </c:pt>
                <c:pt idx="194">
                  <c:v>5820</c:v>
                </c:pt>
                <c:pt idx="195">
                  <c:v>5850</c:v>
                </c:pt>
                <c:pt idx="196">
                  <c:v>5880</c:v>
                </c:pt>
                <c:pt idx="197">
                  <c:v>5910</c:v>
                </c:pt>
                <c:pt idx="198">
                  <c:v>5940</c:v>
                </c:pt>
                <c:pt idx="199">
                  <c:v>5970</c:v>
                </c:pt>
                <c:pt idx="200">
                  <c:v>6000</c:v>
                </c:pt>
              </c:numCache>
            </c:numRef>
          </c:xVal>
          <c:yVal>
            <c:numRef>
              <c:f>longi_original_2xLong!$P$2:$P$202</c:f>
              <c:numCache>
                <c:formatCode>General</c:formatCode>
                <c:ptCount val="201"/>
                <c:pt idx="0">
                  <c:v>119.21181</c:v>
                </c:pt>
                <c:pt idx="1">
                  <c:v>119.2118</c:v>
                </c:pt>
                <c:pt idx="2">
                  <c:v>119.2118</c:v>
                </c:pt>
                <c:pt idx="3">
                  <c:v>119.21178999999999</c:v>
                </c:pt>
                <c:pt idx="4">
                  <c:v>119.21178</c:v>
                </c:pt>
                <c:pt idx="5">
                  <c:v>119.21177</c:v>
                </c:pt>
                <c:pt idx="6">
                  <c:v>119.21176</c:v>
                </c:pt>
                <c:pt idx="7">
                  <c:v>119.21174000000001</c:v>
                </c:pt>
                <c:pt idx="8">
                  <c:v>119.21172</c:v>
                </c:pt>
                <c:pt idx="9">
                  <c:v>119.21169</c:v>
                </c:pt>
                <c:pt idx="10">
                  <c:v>119.21165999999999</c:v>
                </c:pt>
                <c:pt idx="11">
                  <c:v>119.21163</c:v>
                </c:pt>
                <c:pt idx="12">
                  <c:v>119.2116</c:v>
                </c:pt>
                <c:pt idx="13">
                  <c:v>119.21156000000001</c:v>
                </c:pt>
                <c:pt idx="14">
                  <c:v>119.21151999999999</c:v>
                </c:pt>
                <c:pt idx="15">
                  <c:v>119.21147000000001</c:v>
                </c:pt>
                <c:pt idx="16">
                  <c:v>119.21142</c:v>
                </c:pt>
                <c:pt idx="17">
                  <c:v>119.21136</c:v>
                </c:pt>
                <c:pt idx="18">
                  <c:v>119.21129999999999</c:v>
                </c:pt>
                <c:pt idx="19">
                  <c:v>119.21123</c:v>
                </c:pt>
                <c:pt idx="20">
                  <c:v>119.21116000000001</c:v>
                </c:pt>
                <c:pt idx="21">
                  <c:v>119.21108</c:v>
                </c:pt>
                <c:pt idx="22">
                  <c:v>119.21099</c:v>
                </c:pt>
                <c:pt idx="23">
                  <c:v>119.2109</c:v>
                </c:pt>
                <c:pt idx="24">
                  <c:v>119.21080000000001</c:v>
                </c:pt>
                <c:pt idx="25">
                  <c:v>119.21069</c:v>
                </c:pt>
                <c:pt idx="26">
                  <c:v>119.21057</c:v>
                </c:pt>
                <c:pt idx="27">
                  <c:v>119.21044000000001</c:v>
                </c:pt>
                <c:pt idx="28">
                  <c:v>119.2103</c:v>
                </c:pt>
                <c:pt idx="29">
                  <c:v>119.21014</c:v>
                </c:pt>
                <c:pt idx="30">
                  <c:v>119.20998</c:v>
                </c:pt>
                <c:pt idx="31">
                  <c:v>119.2098</c:v>
                </c:pt>
                <c:pt idx="32">
                  <c:v>119.20961</c:v>
                </c:pt>
                <c:pt idx="33">
                  <c:v>119.2094</c:v>
                </c:pt>
                <c:pt idx="34">
                  <c:v>119.20917</c:v>
                </c:pt>
                <c:pt idx="35">
                  <c:v>119.20892000000001</c:v>
                </c:pt>
                <c:pt idx="36">
                  <c:v>119.20865999999999</c:v>
                </c:pt>
                <c:pt idx="37">
                  <c:v>119.20837</c:v>
                </c:pt>
                <c:pt idx="38">
                  <c:v>119.20805</c:v>
                </c:pt>
                <c:pt idx="39">
                  <c:v>119.20771000000001</c:v>
                </c:pt>
                <c:pt idx="40">
                  <c:v>119.20734</c:v>
                </c:pt>
                <c:pt idx="41">
                  <c:v>119.20694</c:v>
                </c:pt>
                <c:pt idx="42">
                  <c:v>119.20650999999999</c:v>
                </c:pt>
                <c:pt idx="43">
                  <c:v>119.20604</c:v>
                </c:pt>
                <c:pt idx="44">
                  <c:v>119.20553</c:v>
                </c:pt>
                <c:pt idx="45">
                  <c:v>119.20497</c:v>
                </c:pt>
                <c:pt idx="46">
                  <c:v>119.20437</c:v>
                </c:pt>
                <c:pt idx="47">
                  <c:v>119.20372</c:v>
                </c:pt>
                <c:pt idx="48">
                  <c:v>119.20301000000001</c:v>
                </c:pt>
                <c:pt idx="49">
                  <c:v>119.20224</c:v>
                </c:pt>
                <c:pt idx="50">
                  <c:v>119.20140000000001</c:v>
                </c:pt>
                <c:pt idx="51">
                  <c:v>119.20049</c:v>
                </c:pt>
                <c:pt idx="52">
                  <c:v>119.1995</c:v>
                </c:pt>
                <c:pt idx="53">
                  <c:v>119.19843</c:v>
                </c:pt>
                <c:pt idx="54">
                  <c:v>119.19726</c:v>
                </c:pt>
                <c:pt idx="55">
                  <c:v>119.19598999999999</c:v>
                </c:pt>
                <c:pt idx="56">
                  <c:v>119.19461</c:v>
                </c:pt>
                <c:pt idx="57">
                  <c:v>119.19311</c:v>
                </c:pt>
                <c:pt idx="58">
                  <c:v>119.19148</c:v>
                </c:pt>
                <c:pt idx="59">
                  <c:v>119.1897</c:v>
                </c:pt>
                <c:pt idx="60">
                  <c:v>119.18777</c:v>
                </c:pt>
                <c:pt idx="61">
                  <c:v>119.18567</c:v>
                </c:pt>
                <c:pt idx="62">
                  <c:v>119.18339</c:v>
                </c:pt>
                <c:pt idx="63">
                  <c:v>119.18089999999999</c:v>
                </c:pt>
                <c:pt idx="64">
                  <c:v>119.17819</c:v>
                </c:pt>
                <c:pt idx="65">
                  <c:v>119.17525000000001</c:v>
                </c:pt>
                <c:pt idx="66">
                  <c:v>119.17204</c:v>
                </c:pt>
                <c:pt idx="67">
                  <c:v>119.16855</c:v>
                </c:pt>
                <c:pt idx="68">
                  <c:v>119.16475</c:v>
                </c:pt>
                <c:pt idx="69">
                  <c:v>119.16061000000001</c:v>
                </c:pt>
                <c:pt idx="70">
                  <c:v>119.1561</c:v>
                </c:pt>
                <c:pt idx="71">
                  <c:v>119.15119</c:v>
                </c:pt>
                <c:pt idx="72">
                  <c:v>119.14584000000001</c:v>
                </c:pt>
                <c:pt idx="73">
                  <c:v>119.14001</c:v>
                </c:pt>
                <c:pt idx="74">
                  <c:v>119.13364</c:v>
                </c:pt>
                <c:pt idx="75">
                  <c:v>119.1267</c:v>
                </c:pt>
                <c:pt idx="76">
                  <c:v>119.11913</c:v>
                </c:pt>
                <c:pt idx="77">
                  <c:v>119.11086</c:v>
                </c:pt>
                <c:pt idx="78">
                  <c:v>119.10182</c:v>
                </c:pt>
                <c:pt idx="79">
                  <c:v>119.09193</c:v>
                </c:pt>
                <c:pt idx="80">
                  <c:v>119.08111</c:v>
                </c:pt>
                <c:pt idx="81">
                  <c:v>119.06923999999999</c:v>
                </c:pt>
                <c:pt idx="82">
                  <c:v>119.05620999999999</c:v>
                </c:pt>
                <c:pt idx="83">
                  <c:v>119.04188000000001</c:v>
                </c:pt>
                <c:pt idx="84">
                  <c:v>119.02609</c:v>
                </c:pt>
                <c:pt idx="85">
                  <c:v>119.00864</c:v>
                </c:pt>
                <c:pt idx="86">
                  <c:v>118.98929</c:v>
                </c:pt>
                <c:pt idx="87">
                  <c:v>118.96775</c:v>
                </c:pt>
                <c:pt idx="88">
                  <c:v>118.94365999999999</c:v>
                </c:pt>
                <c:pt idx="89">
                  <c:v>118.91655</c:v>
                </c:pt>
                <c:pt idx="90">
                  <c:v>118.8858</c:v>
                </c:pt>
                <c:pt idx="91">
                  <c:v>118.85053000000001</c:v>
                </c:pt>
                <c:pt idx="92">
                  <c:v>118.80974000000001</c:v>
                </c:pt>
                <c:pt idx="93">
                  <c:v>118.77096</c:v>
                </c:pt>
                <c:pt idx="94">
                  <c:v>119.01371</c:v>
                </c:pt>
                <c:pt idx="95">
                  <c:v>109.37117000000001</c:v>
                </c:pt>
                <c:pt idx="96">
                  <c:v>25.760339999999999</c:v>
                </c:pt>
                <c:pt idx="97">
                  <c:v>9.9969800000000006</c:v>
                </c:pt>
                <c:pt idx="98">
                  <c:v>4.8079099999999997</c:v>
                </c:pt>
                <c:pt idx="99">
                  <c:v>2.5636899999999998</c:v>
                </c:pt>
                <c:pt idx="100">
                  <c:v>1.42377</c:v>
                </c:pt>
                <c:pt idx="101">
                  <c:v>0.79920999999999998</c:v>
                </c:pt>
                <c:pt idx="102">
                  <c:v>0.44728000000000001</c:v>
                </c:pt>
                <c:pt idx="103">
                  <c:v>0.24859000000000001</c:v>
                </c:pt>
                <c:pt idx="104">
                  <c:v>0.13399</c:v>
                </c:pt>
                <c:pt idx="105">
                  <c:v>6.8629999999999997E-2</c:v>
                </c:pt>
                <c:pt idx="106">
                  <c:v>3.0360000000000002E-2</c:v>
                </c:pt>
                <c:pt idx="107">
                  <c:v>1.0880000000000001E-2</c:v>
                </c:pt>
                <c:pt idx="108">
                  <c:v>-2.5100000000000001E-3</c:v>
                </c:pt>
                <c:pt idx="109">
                  <c:v>-7.4999999999999997E-3</c:v>
                </c:pt>
                <c:pt idx="110">
                  <c:v>-1.1390000000000001E-2</c:v>
                </c:pt>
                <c:pt idx="111">
                  <c:v>-1.341E-2</c:v>
                </c:pt>
                <c:pt idx="112">
                  <c:v>-1.342E-2</c:v>
                </c:pt>
                <c:pt idx="113">
                  <c:v>-1.2529999999999999E-2</c:v>
                </c:pt>
                <c:pt idx="114">
                  <c:v>-1.1639999999999999E-2</c:v>
                </c:pt>
                <c:pt idx="115">
                  <c:v>-1.061E-2</c:v>
                </c:pt>
                <c:pt idx="116">
                  <c:v>-9.9900000000000006E-3</c:v>
                </c:pt>
                <c:pt idx="117">
                  <c:v>-8.9499999999999996E-3</c:v>
                </c:pt>
                <c:pt idx="118">
                  <c:v>-7.92E-3</c:v>
                </c:pt>
                <c:pt idx="119">
                  <c:v>-7.1599999999999997E-3</c:v>
                </c:pt>
                <c:pt idx="120">
                  <c:v>-6.6E-3</c:v>
                </c:pt>
                <c:pt idx="121">
                  <c:v>-5.7099999999999998E-3</c:v>
                </c:pt>
                <c:pt idx="122">
                  <c:v>-5.0099999999999997E-3</c:v>
                </c:pt>
                <c:pt idx="123">
                  <c:v>-4.4400000000000004E-3</c:v>
                </c:pt>
                <c:pt idx="124">
                  <c:v>-3.98E-3</c:v>
                </c:pt>
                <c:pt idx="125">
                  <c:v>-3.4399999999999999E-3</c:v>
                </c:pt>
                <c:pt idx="126">
                  <c:v>-3.1800000000000001E-3</c:v>
                </c:pt>
                <c:pt idx="127">
                  <c:v>-2.9499999999999999E-3</c:v>
                </c:pt>
                <c:pt idx="128">
                  <c:v>-2.7200000000000002E-3</c:v>
                </c:pt>
                <c:pt idx="129">
                  <c:v>-2.48E-3</c:v>
                </c:pt>
                <c:pt idx="130">
                  <c:v>-2.14E-3</c:v>
                </c:pt>
                <c:pt idx="131">
                  <c:v>-1.97E-3</c:v>
                </c:pt>
                <c:pt idx="132">
                  <c:v>-1.8E-3</c:v>
                </c:pt>
                <c:pt idx="133">
                  <c:v>-1.64E-3</c:v>
                </c:pt>
                <c:pt idx="134">
                  <c:v>-1.48E-3</c:v>
                </c:pt>
                <c:pt idx="135">
                  <c:v>-1.3500000000000001E-3</c:v>
                </c:pt>
                <c:pt idx="136">
                  <c:v>-1.24E-3</c:v>
                </c:pt>
                <c:pt idx="137">
                  <c:v>-1.14E-3</c:v>
                </c:pt>
                <c:pt idx="138">
                  <c:v>-1.0399999999999999E-3</c:v>
                </c:pt>
                <c:pt idx="139">
                  <c:v>-9.3999999999999997E-4</c:v>
                </c:pt>
                <c:pt idx="140">
                  <c:v>-8.5999999999999998E-4</c:v>
                </c:pt>
                <c:pt idx="141">
                  <c:v>-7.6999999999999996E-4</c:v>
                </c:pt>
                <c:pt idx="142">
                  <c:v>-7.1000000000000002E-4</c:v>
                </c:pt>
                <c:pt idx="143">
                  <c:v>-6.6E-4</c:v>
                </c:pt>
                <c:pt idx="144">
                  <c:v>-6.2E-4</c:v>
                </c:pt>
                <c:pt idx="145">
                  <c:v>-5.6999999999999998E-4</c:v>
                </c:pt>
                <c:pt idx="146">
                  <c:v>-5.2999999999999998E-4</c:v>
                </c:pt>
                <c:pt idx="147">
                  <c:v>-5.1000000000000004E-4</c:v>
                </c:pt>
                <c:pt idx="148">
                  <c:v>-4.8000000000000001E-4</c:v>
                </c:pt>
                <c:pt idx="149">
                  <c:v>-4.6000000000000001E-4</c:v>
                </c:pt>
                <c:pt idx="150">
                  <c:v>-4.2000000000000002E-4</c:v>
                </c:pt>
                <c:pt idx="151">
                  <c:v>-3.6999999999999999E-4</c:v>
                </c:pt>
                <c:pt idx="152">
                  <c:v>-3.4000000000000002E-4</c:v>
                </c:pt>
                <c:pt idx="153">
                  <c:v>-3.2000000000000003E-4</c:v>
                </c:pt>
                <c:pt idx="154">
                  <c:v>-2.9999999999999997E-4</c:v>
                </c:pt>
                <c:pt idx="155">
                  <c:v>-2.9E-4</c:v>
                </c:pt>
                <c:pt idx="156">
                  <c:v>-2.7E-4</c:v>
                </c:pt>
                <c:pt idx="157">
                  <c:v>-2.5000000000000001E-4</c:v>
                </c:pt>
                <c:pt idx="158">
                  <c:v>-2.3000000000000001E-4</c:v>
                </c:pt>
                <c:pt idx="159">
                  <c:v>-2.2000000000000001E-4</c:v>
                </c:pt>
                <c:pt idx="160">
                  <c:v>-2.1000000000000001E-4</c:v>
                </c:pt>
                <c:pt idx="161">
                  <c:v>-2.0000000000000001E-4</c:v>
                </c:pt>
                <c:pt idx="162">
                  <c:v>-1.9000000000000001E-4</c:v>
                </c:pt>
                <c:pt idx="163">
                  <c:v>-1.7000000000000001E-4</c:v>
                </c:pt>
                <c:pt idx="164">
                  <c:v>-1.6000000000000001E-4</c:v>
                </c:pt>
                <c:pt idx="165">
                  <c:v>-1.3999999999999999E-4</c:v>
                </c:pt>
                <c:pt idx="166">
                  <c:v>-1.3999999999999999E-4</c:v>
                </c:pt>
                <c:pt idx="167">
                  <c:v>-1.3999999999999999E-4</c:v>
                </c:pt>
                <c:pt idx="168">
                  <c:v>-1.2999999999999999E-4</c:v>
                </c:pt>
                <c:pt idx="169">
                  <c:v>-1.2E-4</c:v>
                </c:pt>
                <c:pt idx="170">
                  <c:v>-1.2E-4</c:v>
                </c:pt>
                <c:pt idx="171">
                  <c:v>-1.1E-4</c:v>
                </c:pt>
                <c:pt idx="172">
                  <c:v>-1E-4</c:v>
                </c:pt>
                <c:pt idx="173">
                  <c:v>-1E-4</c:v>
                </c:pt>
                <c:pt idx="174">
                  <c:v>-9.0000000000000006E-5</c:v>
                </c:pt>
                <c:pt idx="175">
                  <c:v>-9.0000000000000006E-5</c:v>
                </c:pt>
                <c:pt idx="176">
                  <c:v>-8.0000000000000007E-5</c:v>
                </c:pt>
                <c:pt idx="177">
                  <c:v>-8.0000000000000007E-5</c:v>
                </c:pt>
                <c:pt idx="178">
                  <c:v>-6.9999999999999994E-5</c:v>
                </c:pt>
                <c:pt idx="179">
                  <c:v>-6.9999999999999994E-5</c:v>
                </c:pt>
                <c:pt idx="180">
                  <c:v>-6.9999999999999994E-5</c:v>
                </c:pt>
                <c:pt idx="181">
                  <c:v>-6.9999999999999994E-5</c:v>
                </c:pt>
                <c:pt idx="182">
                  <c:v>-6.0000000000000002E-5</c:v>
                </c:pt>
                <c:pt idx="183">
                  <c:v>-6.0000000000000002E-5</c:v>
                </c:pt>
                <c:pt idx="184">
                  <c:v>-6.0000000000000002E-5</c:v>
                </c:pt>
                <c:pt idx="185">
                  <c:v>-5.0000000000000002E-5</c:v>
                </c:pt>
                <c:pt idx="186">
                  <c:v>-5.0000000000000002E-5</c:v>
                </c:pt>
                <c:pt idx="187">
                  <c:v>-5.0000000000000002E-5</c:v>
                </c:pt>
                <c:pt idx="188">
                  <c:v>-5.0000000000000002E-5</c:v>
                </c:pt>
                <c:pt idx="189">
                  <c:v>-5.0000000000000002E-5</c:v>
                </c:pt>
                <c:pt idx="190">
                  <c:v>-4.0000000000000003E-5</c:v>
                </c:pt>
                <c:pt idx="191">
                  <c:v>-4.0000000000000003E-5</c:v>
                </c:pt>
                <c:pt idx="192">
                  <c:v>-4.0000000000000003E-5</c:v>
                </c:pt>
                <c:pt idx="193">
                  <c:v>-4.0000000000000003E-5</c:v>
                </c:pt>
                <c:pt idx="194">
                  <c:v>-4.0000000000000003E-5</c:v>
                </c:pt>
                <c:pt idx="195">
                  <c:v>-4.0000000000000003E-5</c:v>
                </c:pt>
                <c:pt idx="196">
                  <c:v>-3.0000000000000001E-5</c:v>
                </c:pt>
                <c:pt idx="197">
                  <c:v>-3.0000000000000001E-5</c:v>
                </c:pt>
                <c:pt idx="198">
                  <c:v>-3.0000000000000001E-5</c:v>
                </c:pt>
                <c:pt idx="199">
                  <c:v>-3.0000000000000001E-5</c:v>
                </c:pt>
                <c:pt idx="200">
                  <c:v>-3.0000000000000001E-5</c:v>
                </c:pt>
              </c:numCache>
            </c:numRef>
          </c:yVal>
          <c:smooth val="0"/>
          <c:extLst>
            <c:ext xmlns:c16="http://schemas.microsoft.com/office/drawing/2014/chart" uri="{C3380CC4-5D6E-409C-BE32-E72D297353CC}">
              <c16:uniqueId val="{00000004-CC82-4B25-9E61-199644D35155}"/>
            </c:ext>
          </c:extLst>
        </c:ser>
        <c:ser>
          <c:idx val="5"/>
          <c:order val="5"/>
          <c:tx>
            <c:v>B1 2x full length</c:v>
          </c:tx>
          <c:spPr>
            <a:ln w="19050" cap="rnd">
              <a:solidFill>
                <a:schemeClr val="accent6"/>
              </a:solidFill>
              <a:round/>
            </a:ln>
            <a:effectLst/>
          </c:spPr>
          <c:marker>
            <c:symbol val="none"/>
          </c:marker>
          <c:xVal>
            <c:numRef>
              <c:f>longi_original_2xLong!$B$2:$B$202</c:f>
              <c:numCache>
                <c:formatCode>General</c:formatCode>
                <c:ptCount val="201"/>
                <c:pt idx="0">
                  <c:v>0</c:v>
                </c:pt>
                <c:pt idx="1">
                  <c:v>30</c:v>
                </c:pt>
                <c:pt idx="2">
                  <c:v>60</c:v>
                </c:pt>
                <c:pt idx="3">
                  <c:v>90</c:v>
                </c:pt>
                <c:pt idx="4">
                  <c:v>120</c:v>
                </c:pt>
                <c:pt idx="5">
                  <c:v>150</c:v>
                </c:pt>
                <c:pt idx="6">
                  <c:v>180</c:v>
                </c:pt>
                <c:pt idx="7">
                  <c:v>210</c:v>
                </c:pt>
                <c:pt idx="8">
                  <c:v>240</c:v>
                </c:pt>
                <c:pt idx="9">
                  <c:v>270</c:v>
                </c:pt>
                <c:pt idx="10">
                  <c:v>300</c:v>
                </c:pt>
                <c:pt idx="11">
                  <c:v>330</c:v>
                </c:pt>
                <c:pt idx="12">
                  <c:v>360</c:v>
                </c:pt>
                <c:pt idx="13">
                  <c:v>390</c:v>
                </c:pt>
                <c:pt idx="14">
                  <c:v>420</c:v>
                </c:pt>
                <c:pt idx="15">
                  <c:v>450</c:v>
                </c:pt>
                <c:pt idx="16">
                  <c:v>480</c:v>
                </c:pt>
                <c:pt idx="17">
                  <c:v>510</c:v>
                </c:pt>
                <c:pt idx="18">
                  <c:v>540</c:v>
                </c:pt>
                <c:pt idx="19">
                  <c:v>570</c:v>
                </c:pt>
                <c:pt idx="20">
                  <c:v>600</c:v>
                </c:pt>
                <c:pt idx="21">
                  <c:v>630</c:v>
                </c:pt>
                <c:pt idx="22">
                  <c:v>660</c:v>
                </c:pt>
                <c:pt idx="23">
                  <c:v>690</c:v>
                </c:pt>
                <c:pt idx="24">
                  <c:v>720</c:v>
                </c:pt>
                <c:pt idx="25">
                  <c:v>750</c:v>
                </c:pt>
                <c:pt idx="26">
                  <c:v>780</c:v>
                </c:pt>
                <c:pt idx="27">
                  <c:v>810</c:v>
                </c:pt>
                <c:pt idx="28">
                  <c:v>840</c:v>
                </c:pt>
                <c:pt idx="29">
                  <c:v>870</c:v>
                </c:pt>
                <c:pt idx="30">
                  <c:v>900</c:v>
                </c:pt>
                <c:pt idx="31">
                  <c:v>930</c:v>
                </c:pt>
                <c:pt idx="32">
                  <c:v>960</c:v>
                </c:pt>
                <c:pt idx="33">
                  <c:v>990</c:v>
                </c:pt>
                <c:pt idx="34">
                  <c:v>1020</c:v>
                </c:pt>
                <c:pt idx="35">
                  <c:v>1050</c:v>
                </c:pt>
                <c:pt idx="36">
                  <c:v>1080</c:v>
                </c:pt>
                <c:pt idx="37">
                  <c:v>1110</c:v>
                </c:pt>
                <c:pt idx="38">
                  <c:v>1140</c:v>
                </c:pt>
                <c:pt idx="39">
                  <c:v>1170</c:v>
                </c:pt>
                <c:pt idx="40">
                  <c:v>1200</c:v>
                </c:pt>
                <c:pt idx="41">
                  <c:v>1230</c:v>
                </c:pt>
                <c:pt idx="42">
                  <c:v>1260</c:v>
                </c:pt>
                <c:pt idx="43">
                  <c:v>1290</c:v>
                </c:pt>
                <c:pt idx="44">
                  <c:v>1320</c:v>
                </c:pt>
                <c:pt idx="45">
                  <c:v>1350</c:v>
                </c:pt>
                <c:pt idx="46">
                  <c:v>1380</c:v>
                </c:pt>
                <c:pt idx="47">
                  <c:v>1410</c:v>
                </c:pt>
                <c:pt idx="48">
                  <c:v>1440</c:v>
                </c:pt>
                <c:pt idx="49">
                  <c:v>1470</c:v>
                </c:pt>
                <c:pt idx="50">
                  <c:v>1500</c:v>
                </c:pt>
                <c:pt idx="51">
                  <c:v>1530</c:v>
                </c:pt>
                <c:pt idx="52">
                  <c:v>1560</c:v>
                </c:pt>
                <c:pt idx="53">
                  <c:v>1590</c:v>
                </c:pt>
                <c:pt idx="54">
                  <c:v>1620</c:v>
                </c:pt>
                <c:pt idx="55">
                  <c:v>1650</c:v>
                </c:pt>
                <c:pt idx="56">
                  <c:v>1680</c:v>
                </c:pt>
                <c:pt idx="57">
                  <c:v>1710</c:v>
                </c:pt>
                <c:pt idx="58">
                  <c:v>1740</c:v>
                </c:pt>
                <c:pt idx="59">
                  <c:v>1770</c:v>
                </c:pt>
                <c:pt idx="60">
                  <c:v>1800</c:v>
                </c:pt>
                <c:pt idx="61">
                  <c:v>1830</c:v>
                </c:pt>
                <c:pt idx="62">
                  <c:v>1860</c:v>
                </c:pt>
                <c:pt idx="63">
                  <c:v>1890</c:v>
                </c:pt>
                <c:pt idx="64">
                  <c:v>1920</c:v>
                </c:pt>
                <c:pt idx="65">
                  <c:v>1950</c:v>
                </c:pt>
                <c:pt idx="66">
                  <c:v>1980</c:v>
                </c:pt>
                <c:pt idx="67">
                  <c:v>2010</c:v>
                </c:pt>
                <c:pt idx="68">
                  <c:v>2040</c:v>
                </c:pt>
                <c:pt idx="69">
                  <c:v>2070</c:v>
                </c:pt>
                <c:pt idx="70">
                  <c:v>2100</c:v>
                </c:pt>
                <c:pt idx="71">
                  <c:v>2130</c:v>
                </c:pt>
                <c:pt idx="72">
                  <c:v>2160</c:v>
                </c:pt>
                <c:pt idx="73">
                  <c:v>2190</c:v>
                </c:pt>
                <c:pt idx="74">
                  <c:v>2220</c:v>
                </c:pt>
                <c:pt idx="75">
                  <c:v>2250</c:v>
                </c:pt>
                <c:pt idx="76">
                  <c:v>2280</c:v>
                </c:pt>
                <c:pt idx="77">
                  <c:v>2310</c:v>
                </c:pt>
                <c:pt idx="78">
                  <c:v>2340</c:v>
                </c:pt>
                <c:pt idx="79">
                  <c:v>2370</c:v>
                </c:pt>
                <c:pt idx="80">
                  <c:v>2400</c:v>
                </c:pt>
                <c:pt idx="81">
                  <c:v>2430</c:v>
                </c:pt>
                <c:pt idx="82">
                  <c:v>2460</c:v>
                </c:pt>
                <c:pt idx="83">
                  <c:v>2490</c:v>
                </c:pt>
                <c:pt idx="84">
                  <c:v>2520</c:v>
                </c:pt>
                <c:pt idx="85">
                  <c:v>2550</c:v>
                </c:pt>
                <c:pt idx="86">
                  <c:v>2580</c:v>
                </c:pt>
                <c:pt idx="87">
                  <c:v>2610</c:v>
                </c:pt>
                <c:pt idx="88">
                  <c:v>2640</c:v>
                </c:pt>
                <c:pt idx="89">
                  <c:v>2670</c:v>
                </c:pt>
                <c:pt idx="90">
                  <c:v>2700</c:v>
                </c:pt>
                <c:pt idx="91">
                  <c:v>2730</c:v>
                </c:pt>
                <c:pt idx="92">
                  <c:v>2760</c:v>
                </c:pt>
                <c:pt idx="93">
                  <c:v>2790</c:v>
                </c:pt>
                <c:pt idx="94">
                  <c:v>2820</c:v>
                </c:pt>
                <c:pt idx="95">
                  <c:v>2850</c:v>
                </c:pt>
                <c:pt idx="96">
                  <c:v>2880</c:v>
                </c:pt>
                <c:pt idx="97">
                  <c:v>2910</c:v>
                </c:pt>
                <c:pt idx="98">
                  <c:v>2940</c:v>
                </c:pt>
                <c:pt idx="99">
                  <c:v>2970</c:v>
                </c:pt>
                <c:pt idx="100">
                  <c:v>3000</c:v>
                </c:pt>
                <c:pt idx="101">
                  <c:v>3030</c:v>
                </c:pt>
                <c:pt idx="102">
                  <c:v>3060</c:v>
                </c:pt>
                <c:pt idx="103">
                  <c:v>3090</c:v>
                </c:pt>
                <c:pt idx="104">
                  <c:v>3120</c:v>
                </c:pt>
                <c:pt idx="105">
                  <c:v>3150</c:v>
                </c:pt>
                <c:pt idx="106">
                  <c:v>3180</c:v>
                </c:pt>
                <c:pt idx="107">
                  <c:v>3210</c:v>
                </c:pt>
                <c:pt idx="108">
                  <c:v>3240</c:v>
                </c:pt>
                <c:pt idx="109">
                  <c:v>3270</c:v>
                </c:pt>
                <c:pt idx="110">
                  <c:v>3300</c:v>
                </c:pt>
                <c:pt idx="111">
                  <c:v>3330</c:v>
                </c:pt>
                <c:pt idx="112">
                  <c:v>3360</c:v>
                </c:pt>
                <c:pt idx="113">
                  <c:v>3390</c:v>
                </c:pt>
                <c:pt idx="114">
                  <c:v>3420</c:v>
                </c:pt>
                <c:pt idx="115">
                  <c:v>3450</c:v>
                </c:pt>
                <c:pt idx="116">
                  <c:v>3480</c:v>
                </c:pt>
                <c:pt idx="117">
                  <c:v>3510</c:v>
                </c:pt>
                <c:pt idx="118">
                  <c:v>3540</c:v>
                </c:pt>
                <c:pt idx="119">
                  <c:v>3570</c:v>
                </c:pt>
                <c:pt idx="120">
                  <c:v>3600</c:v>
                </c:pt>
                <c:pt idx="121">
                  <c:v>3630</c:v>
                </c:pt>
                <c:pt idx="122">
                  <c:v>3660</c:v>
                </c:pt>
                <c:pt idx="123">
                  <c:v>3690</c:v>
                </c:pt>
                <c:pt idx="124">
                  <c:v>3720</c:v>
                </c:pt>
                <c:pt idx="125">
                  <c:v>3750</c:v>
                </c:pt>
                <c:pt idx="126">
                  <c:v>3780</c:v>
                </c:pt>
                <c:pt idx="127">
                  <c:v>3810</c:v>
                </c:pt>
                <c:pt idx="128">
                  <c:v>3840</c:v>
                </c:pt>
                <c:pt idx="129">
                  <c:v>3870</c:v>
                </c:pt>
                <c:pt idx="130">
                  <c:v>3900</c:v>
                </c:pt>
                <c:pt idx="131">
                  <c:v>3930</c:v>
                </c:pt>
                <c:pt idx="132">
                  <c:v>3960</c:v>
                </c:pt>
                <c:pt idx="133">
                  <c:v>3990</c:v>
                </c:pt>
                <c:pt idx="134">
                  <c:v>4020</c:v>
                </c:pt>
                <c:pt idx="135">
                  <c:v>4050</c:v>
                </c:pt>
                <c:pt idx="136">
                  <c:v>4080</c:v>
                </c:pt>
                <c:pt idx="137">
                  <c:v>4110</c:v>
                </c:pt>
                <c:pt idx="138">
                  <c:v>4140</c:v>
                </c:pt>
                <c:pt idx="139">
                  <c:v>4170</c:v>
                </c:pt>
                <c:pt idx="140">
                  <c:v>4200</c:v>
                </c:pt>
                <c:pt idx="141">
                  <c:v>4230</c:v>
                </c:pt>
                <c:pt idx="142">
                  <c:v>4260</c:v>
                </c:pt>
                <c:pt idx="143">
                  <c:v>4290</c:v>
                </c:pt>
                <c:pt idx="144">
                  <c:v>4320</c:v>
                </c:pt>
                <c:pt idx="145">
                  <c:v>4350</c:v>
                </c:pt>
                <c:pt idx="146">
                  <c:v>4380</c:v>
                </c:pt>
                <c:pt idx="147">
                  <c:v>4410</c:v>
                </c:pt>
                <c:pt idx="148">
                  <c:v>4440</c:v>
                </c:pt>
                <c:pt idx="149">
                  <c:v>4470</c:v>
                </c:pt>
                <c:pt idx="150">
                  <c:v>4500</c:v>
                </c:pt>
                <c:pt idx="151">
                  <c:v>4530</c:v>
                </c:pt>
                <c:pt idx="152">
                  <c:v>4560</c:v>
                </c:pt>
                <c:pt idx="153">
                  <c:v>4590</c:v>
                </c:pt>
                <c:pt idx="154">
                  <c:v>4620</c:v>
                </c:pt>
                <c:pt idx="155">
                  <c:v>4650</c:v>
                </c:pt>
                <c:pt idx="156">
                  <c:v>4680</c:v>
                </c:pt>
                <c:pt idx="157">
                  <c:v>4710</c:v>
                </c:pt>
                <c:pt idx="158">
                  <c:v>4740</c:v>
                </c:pt>
                <c:pt idx="159">
                  <c:v>4770</c:v>
                </c:pt>
                <c:pt idx="160">
                  <c:v>4800</c:v>
                </c:pt>
                <c:pt idx="161">
                  <c:v>4830</c:v>
                </c:pt>
                <c:pt idx="162">
                  <c:v>4860</c:v>
                </c:pt>
                <c:pt idx="163">
                  <c:v>4890</c:v>
                </c:pt>
                <c:pt idx="164">
                  <c:v>4920</c:v>
                </c:pt>
                <c:pt idx="165">
                  <c:v>4950</c:v>
                </c:pt>
                <c:pt idx="166">
                  <c:v>4980</c:v>
                </c:pt>
                <c:pt idx="167">
                  <c:v>5010</c:v>
                </c:pt>
                <c:pt idx="168">
                  <c:v>5040</c:v>
                </c:pt>
                <c:pt idx="169">
                  <c:v>5070</c:v>
                </c:pt>
                <c:pt idx="170">
                  <c:v>5100</c:v>
                </c:pt>
                <c:pt idx="171">
                  <c:v>5130</c:v>
                </c:pt>
                <c:pt idx="172">
                  <c:v>5160</c:v>
                </c:pt>
                <c:pt idx="173">
                  <c:v>5190</c:v>
                </c:pt>
                <c:pt idx="174">
                  <c:v>5220</c:v>
                </c:pt>
                <c:pt idx="175">
                  <c:v>5250</c:v>
                </c:pt>
                <c:pt idx="176">
                  <c:v>5280</c:v>
                </c:pt>
                <c:pt idx="177">
                  <c:v>5310</c:v>
                </c:pt>
                <c:pt idx="178">
                  <c:v>5340</c:v>
                </c:pt>
                <c:pt idx="179">
                  <c:v>5370</c:v>
                </c:pt>
                <c:pt idx="180">
                  <c:v>5400</c:v>
                </c:pt>
                <c:pt idx="181">
                  <c:v>5430</c:v>
                </c:pt>
                <c:pt idx="182">
                  <c:v>5460</c:v>
                </c:pt>
                <c:pt idx="183">
                  <c:v>5490</c:v>
                </c:pt>
                <c:pt idx="184">
                  <c:v>5520</c:v>
                </c:pt>
                <c:pt idx="185">
                  <c:v>5550</c:v>
                </c:pt>
                <c:pt idx="186">
                  <c:v>5580</c:v>
                </c:pt>
                <c:pt idx="187">
                  <c:v>5610</c:v>
                </c:pt>
                <c:pt idx="188">
                  <c:v>5640</c:v>
                </c:pt>
                <c:pt idx="189">
                  <c:v>5670</c:v>
                </c:pt>
                <c:pt idx="190">
                  <c:v>5700</c:v>
                </c:pt>
                <c:pt idx="191">
                  <c:v>5730</c:v>
                </c:pt>
                <c:pt idx="192">
                  <c:v>5760</c:v>
                </c:pt>
                <c:pt idx="193">
                  <c:v>5790</c:v>
                </c:pt>
                <c:pt idx="194">
                  <c:v>5820</c:v>
                </c:pt>
                <c:pt idx="195">
                  <c:v>5850</c:v>
                </c:pt>
                <c:pt idx="196">
                  <c:v>5880</c:v>
                </c:pt>
                <c:pt idx="197">
                  <c:v>5910</c:v>
                </c:pt>
                <c:pt idx="198">
                  <c:v>5940</c:v>
                </c:pt>
                <c:pt idx="199">
                  <c:v>5970</c:v>
                </c:pt>
                <c:pt idx="200">
                  <c:v>6000</c:v>
                </c:pt>
              </c:numCache>
            </c:numRef>
          </c:xVal>
          <c:yVal>
            <c:numRef>
              <c:f>longi_original_2xLong!$O$2:$O$202</c:f>
              <c:numCache>
                <c:formatCode>General</c:formatCode>
                <c:ptCount val="201"/>
                <c:pt idx="0">
                  <c:v>-2.3237800000000002</c:v>
                </c:pt>
                <c:pt idx="1">
                  <c:v>-2.3238799999999999</c:v>
                </c:pt>
                <c:pt idx="2">
                  <c:v>-2.32416</c:v>
                </c:pt>
                <c:pt idx="3">
                  <c:v>-2.32464</c:v>
                </c:pt>
                <c:pt idx="4">
                  <c:v>-2.3252999999999999</c:v>
                </c:pt>
                <c:pt idx="5">
                  <c:v>-2.3261500000000002</c:v>
                </c:pt>
                <c:pt idx="6">
                  <c:v>-2.3271999999999999</c:v>
                </c:pt>
                <c:pt idx="7">
                  <c:v>-2.32843</c:v>
                </c:pt>
                <c:pt idx="8">
                  <c:v>-2.32985</c:v>
                </c:pt>
                <c:pt idx="9">
                  <c:v>-2.3314599999999999</c:v>
                </c:pt>
                <c:pt idx="10">
                  <c:v>-2.3332700000000002</c:v>
                </c:pt>
                <c:pt idx="11">
                  <c:v>-2.3352599999999999</c:v>
                </c:pt>
                <c:pt idx="12">
                  <c:v>-2.33744</c:v>
                </c:pt>
                <c:pt idx="13">
                  <c:v>-2.3398099999999999</c:v>
                </c:pt>
                <c:pt idx="14">
                  <c:v>-2.3423799999999999</c:v>
                </c:pt>
                <c:pt idx="15">
                  <c:v>-2.3451300000000002</c:v>
                </c:pt>
                <c:pt idx="16">
                  <c:v>-2.3480699999999999</c:v>
                </c:pt>
                <c:pt idx="17">
                  <c:v>-2.35121</c:v>
                </c:pt>
                <c:pt idx="18">
                  <c:v>-2.35453</c:v>
                </c:pt>
                <c:pt idx="19">
                  <c:v>-2.35805</c:v>
                </c:pt>
                <c:pt idx="20">
                  <c:v>-2.3617599999999999</c:v>
                </c:pt>
                <c:pt idx="21">
                  <c:v>-2.36565</c:v>
                </c:pt>
                <c:pt idx="22">
                  <c:v>-2.3697400000000002</c:v>
                </c:pt>
                <c:pt idx="23">
                  <c:v>-2.3740199999999998</c:v>
                </c:pt>
                <c:pt idx="24">
                  <c:v>-2.3784999999999998</c:v>
                </c:pt>
                <c:pt idx="25">
                  <c:v>-2.3831600000000002</c:v>
                </c:pt>
                <c:pt idx="26">
                  <c:v>-2.38802</c:v>
                </c:pt>
                <c:pt idx="27">
                  <c:v>-2.3930699999999998</c:v>
                </c:pt>
                <c:pt idx="28">
                  <c:v>-2.3983099999999999</c:v>
                </c:pt>
                <c:pt idx="29">
                  <c:v>-2.4037500000000001</c:v>
                </c:pt>
                <c:pt idx="30">
                  <c:v>-2.4093800000000001</c:v>
                </c:pt>
                <c:pt idx="31">
                  <c:v>-2.4152</c:v>
                </c:pt>
                <c:pt idx="32">
                  <c:v>-2.4212099999999999</c:v>
                </c:pt>
                <c:pt idx="33">
                  <c:v>-2.4274200000000001</c:v>
                </c:pt>
                <c:pt idx="34">
                  <c:v>-2.4338299999999999</c:v>
                </c:pt>
                <c:pt idx="35">
                  <c:v>-2.4404300000000001</c:v>
                </c:pt>
                <c:pt idx="36">
                  <c:v>-2.4472200000000002</c:v>
                </c:pt>
                <c:pt idx="37">
                  <c:v>-2.4542099999999998</c:v>
                </c:pt>
                <c:pt idx="38">
                  <c:v>-2.4613900000000002</c:v>
                </c:pt>
                <c:pt idx="39">
                  <c:v>-2.4687700000000001</c:v>
                </c:pt>
                <c:pt idx="40">
                  <c:v>-2.4763500000000001</c:v>
                </c:pt>
                <c:pt idx="41">
                  <c:v>-2.4841299999999999</c:v>
                </c:pt>
                <c:pt idx="42">
                  <c:v>-2.4921000000000002</c:v>
                </c:pt>
                <c:pt idx="43">
                  <c:v>-2.50027</c:v>
                </c:pt>
                <c:pt idx="44">
                  <c:v>-2.5086400000000002</c:v>
                </c:pt>
                <c:pt idx="45">
                  <c:v>-2.5172099999999999</c:v>
                </c:pt>
                <c:pt idx="46">
                  <c:v>-2.52597</c:v>
                </c:pt>
                <c:pt idx="47">
                  <c:v>-2.5349400000000002</c:v>
                </c:pt>
                <c:pt idx="48">
                  <c:v>-2.5441099999999999</c:v>
                </c:pt>
                <c:pt idx="49">
                  <c:v>-2.55348</c:v>
                </c:pt>
                <c:pt idx="50">
                  <c:v>-2.5630500000000001</c:v>
                </c:pt>
                <c:pt idx="51">
                  <c:v>-2.5728300000000002</c:v>
                </c:pt>
                <c:pt idx="52">
                  <c:v>-2.5828099999999998</c:v>
                </c:pt>
                <c:pt idx="53">
                  <c:v>-2.5929899999999999</c:v>
                </c:pt>
                <c:pt idx="54">
                  <c:v>-2.60337</c:v>
                </c:pt>
                <c:pt idx="55">
                  <c:v>-2.6139700000000001</c:v>
                </c:pt>
                <c:pt idx="56">
                  <c:v>-2.6247600000000002</c:v>
                </c:pt>
                <c:pt idx="57">
                  <c:v>-2.6357699999999999</c:v>
                </c:pt>
                <c:pt idx="58">
                  <c:v>-2.6469800000000001</c:v>
                </c:pt>
                <c:pt idx="59">
                  <c:v>-2.6583999999999999</c:v>
                </c:pt>
                <c:pt idx="60">
                  <c:v>-2.6700300000000001</c:v>
                </c:pt>
                <c:pt idx="61">
                  <c:v>-2.68187</c:v>
                </c:pt>
                <c:pt idx="62">
                  <c:v>-2.6939099999999998</c:v>
                </c:pt>
                <c:pt idx="63">
                  <c:v>-2.7061700000000002</c:v>
                </c:pt>
                <c:pt idx="64">
                  <c:v>-2.7186300000000001</c:v>
                </c:pt>
                <c:pt idx="65">
                  <c:v>-2.7313000000000001</c:v>
                </c:pt>
                <c:pt idx="66">
                  <c:v>-2.7441800000000001</c:v>
                </c:pt>
                <c:pt idx="67">
                  <c:v>-2.75726</c:v>
                </c:pt>
                <c:pt idx="68">
                  <c:v>-2.7705500000000001</c:v>
                </c:pt>
                <c:pt idx="69">
                  <c:v>-2.78403</c:v>
                </c:pt>
                <c:pt idx="70">
                  <c:v>-2.7977099999999999</c:v>
                </c:pt>
                <c:pt idx="71">
                  <c:v>-2.8115899999999998</c:v>
                </c:pt>
                <c:pt idx="72">
                  <c:v>-2.8256399999999999</c:v>
                </c:pt>
                <c:pt idx="73">
                  <c:v>-2.83988</c:v>
                </c:pt>
                <c:pt idx="74">
                  <c:v>-2.8542800000000002</c:v>
                </c:pt>
                <c:pt idx="75">
                  <c:v>-2.86883</c:v>
                </c:pt>
                <c:pt idx="76">
                  <c:v>-2.8835199999999999</c:v>
                </c:pt>
                <c:pt idx="77">
                  <c:v>-2.89832</c:v>
                </c:pt>
                <c:pt idx="78">
                  <c:v>-2.9132199999999999</c:v>
                </c:pt>
                <c:pt idx="79">
                  <c:v>-2.9281899999999998</c:v>
                </c:pt>
                <c:pt idx="80">
                  <c:v>-2.9431799999999999</c:v>
                </c:pt>
                <c:pt idx="81">
                  <c:v>-2.9581599999999999</c:v>
                </c:pt>
                <c:pt idx="82">
                  <c:v>-2.9730699999999999</c:v>
                </c:pt>
                <c:pt idx="83">
                  <c:v>-2.9878399999999998</c:v>
                </c:pt>
                <c:pt idx="84">
                  <c:v>-3.00238</c:v>
                </c:pt>
                <c:pt idx="85">
                  <c:v>-3.0165999999999999</c:v>
                </c:pt>
                <c:pt idx="86">
                  <c:v>-3.0303499999999999</c:v>
                </c:pt>
                <c:pt idx="87">
                  <c:v>-3.0434700000000001</c:v>
                </c:pt>
                <c:pt idx="88">
                  <c:v>-3.0557400000000001</c:v>
                </c:pt>
                <c:pt idx="89">
                  <c:v>-3.0668799999999998</c:v>
                </c:pt>
                <c:pt idx="90">
                  <c:v>-3.0765500000000001</c:v>
                </c:pt>
                <c:pt idx="91">
                  <c:v>-3.0843400000000001</c:v>
                </c:pt>
                <c:pt idx="92">
                  <c:v>-3.0901000000000001</c:v>
                </c:pt>
                <c:pt idx="93">
                  <c:v>-3.0998800000000002</c:v>
                </c:pt>
                <c:pt idx="94">
                  <c:v>-3.1650900000000002</c:v>
                </c:pt>
                <c:pt idx="95">
                  <c:v>-4.3395799999999998</c:v>
                </c:pt>
                <c:pt idx="96">
                  <c:v>2.6458900000000001</c:v>
                </c:pt>
                <c:pt idx="97">
                  <c:v>5.3744100000000001</c:v>
                </c:pt>
                <c:pt idx="98">
                  <c:v>7.2235300000000002</c:v>
                </c:pt>
                <c:pt idx="99">
                  <c:v>8.5026700000000002</c:v>
                </c:pt>
                <c:pt idx="100">
                  <c:v>9.2130200000000002</c:v>
                </c:pt>
                <c:pt idx="101">
                  <c:v>9.3805399999999999</c:v>
                </c:pt>
                <c:pt idx="102">
                  <c:v>9.1446100000000001</c:v>
                </c:pt>
                <c:pt idx="103">
                  <c:v>8.6579899999999999</c:v>
                </c:pt>
                <c:pt idx="104">
                  <c:v>8.0483600000000006</c:v>
                </c:pt>
                <c:pt idx="105">
                  <c:v>7.3965199999999998</c:v>
                </c:pt>
                <c:pt idx="106">
                  <c:v>6.7487500000000002</c:v>
                </c:pt>
                <c:pt idx="107">
                  <c:v>6.1344700000000003</c:v>
                </c:pt>
                <c:pt idx="108">
                  <c:v>5.5665399999999998</c:v>
                </c:pt>
                <c:pt idx="109">
                  <c:v>5.0539300000000003</c:v>
                </c:pt>
                <c:pt idx="110">
                  <c:v>4.5898700000000003</c:v>
                </c:pt>
                <c:pt idx="111">
                  <c:v>4.1773899999999999</c:v>
                </c:pt>
                <c:pt idx="112">
                  <c:v>3.8100900000000002</c:v>
                </c:pt>
                <c:pt idx="113">
                  <c:v>3.4805199999999998</c:v>
                </c:pt>
                <c:pt idx="114">
                  <c:v>3.1865399999999999</c:v>
                </c:pt>
                <c:pt idx="115">
                  <c:v>2.92557</c:v>
                </c:pt>
                <c:pt idx="116">
                  <c:v>2.69068</c:v>
                </c:pt>
                <c:pt idx="117">
                  <c:v>2.48291</c:v>
                </c:pt>
                <c:pt idx="118">
                  <c:v>2.2962799999999999</c:v>
                </c:pt>
                <c:pt idx="119">
                  <c:v>2.1291600000000002</c:v>
                </c:pt>
                <c:pt idx="120">
                  <c:v>1.97681</c:v>
                </c:pt>
                <c:pt idx="121">
                  <c:v>1.84005</c:v>
                </c:pt>
                <c:pt idx="122">
                  <c:v>1.7160299999999999</c:v>
                </c:pt>
                <c:pt idx="123">
                  <c:v>1.6033200000000001</c:v>
                </c:pt>
                <c:pt idx="124">
                  <c:v>1.50143</c:v>
                </c:pt>
                <c:pt idx="125">
                  <c:v>1.40717</c:v>
                </c:pt>
                <c:pt idx="126">
                  <c:v>1.32179</c:v>
                </c:pt>
                <c:pt idx="127">
                  <c:v>1.2437400000000001</c:v>
                </c:pt>
                <c:pt idx="128">
                  <c:v>1.1722900000000001</c:v>
                </c:pt>
                <c:pt idx="129">
                  <c:v>1.1071</c:v>
                </c:pt>
                <c:pt idx="130">
                  <c:v>1.04653</c:v>
                </c:pt>
                <c:pt idx="131">
                  <c:v>0.99068000000000001</c:v>
                </c:pt>
                <c:pt idx="132">
                  <c:v>0.93923000000000001</c:v>
                </c:pt>
                <c:pt idx="133">
                  <c:v>0.89168999999999998</c:v>
                </c:pt>
                <c:pt idx="134">
                  <c:v>0.84789000000000003</c:v>
                </c:pt>
                <c:pt idx="135">
                  <c:v>0.80706999999999995</c:v>
                </c:pt>
                <c:pt idx="136">
                  <c:v>0.76907000000000003</c:v>
                </c:pt>
                <c:pt idx="137">
                  <c:v>0.73380000000000001</c:v>
                </c:pt>
                <c:pt idx="138">
                  <c:v>0.70084999999999997</c:v>
                </c:pt>
                <c:pt idx="139">
                  <c:v>0.67013</c:v>
                </c:pt>
                <c:pt idx="140">
                  <c:v>0.64142999999999994</c:v>
                </c:pt>
                <c:pt idx="141">
                  <c:v>0.61431999999999998</c:v>
                </c:pt>
                <c:pt idx="142">
                  <c:v>0.58899000000000001</c:v>
                </c:pt>
                <c:pt idx="143">
                  <c:v>0.56520999999999999</c:v>
                </c:pt>
                <c:pt idx="144">
                  <c:v>0.54293999999999998</c:v>
                </c:pt>
                <c:pt idx="145">
                  <c:v>0.52207000000000003</c:v>
                </c:pt>
                <c:pt idx="146">
                  <c:v>0.50234999999999996</c:v>
                </c:pt>
                <c:pt idx="147">
                  <c:v>0.48372999999999999</c:v>
                </c:pt>
                <c:pt idx="148">
                  <c:v>0.46609</c:v>
                </c:pt>
                <c:pt idx="149">
                  <c:v>0.44940999999999998</c:v>
                </c:pt>
                <c:pt idx="150">
                  <c:v>0.43375999999999998</c:v>
                </c:pt>
                <c:pt idx="151">
                  <c:v>0.41897000000000001</c:v>
                </c:pt>
                <c:pt idx="152">
                  <c:v>0.40492</c:v>
                </c:pt>
                <c:pt idx="153">
                  <c:v>0.39161000000000001</c:v>
                </c:pt>
                <c:pt idx="154">
                  <c:v>0.37901000000000001</c:v>
                </c:pt>
                <c:pt idx="155">
                  <c:v>0.36703000000000002</c:v>
                </c:pt>
                <c:pt idx="156">
                  <c:v>0.35563</c:v>
                </c:pt>
                <c:pt idx="157">
                  <c:v>0.34477999999999998</c:v>
                </c:pt>
                <c:pt idx="158">
                  <c:v>0.33445000000000003</c:v>
                </c:pt>
                <c:pt idx="159">
                  <c:v>0.3246</c:v>
                </c:pt>
                <c:pt idx="160">
                  <c:v>0.31522</c:v>
                </c:pt>
                <c:pt idx="161">
                  <c:v>0.30628</c:v>
                </c:pt>
                <c:pt idx="162">
                  <c:v>0.29776000000000002</c:v>
                </c:pt>
                <c:pt idx="163">
                  <c:v>0.28964000000000001</c:v>
                </c:pt>
                <c:pt idx="164">
                  <c:v>0.28188999999999997</c:v>
                </c:pt>
                <c:pt idx="165">
                  <c:v>0.27442</c:v>
                </c:pt>
                <c:pt idx="166">
                  <c:v>0.26729999999999998</c:v>
                </c:pt>
                <c:pt idx="167">
                  <c:v>0.26049</c:v>
                </c:pt>
                <c:pt idx="168">
                  <c:v>0.25396000000000002</c:v>
                </c:pt>
                <c:pt idx="169">
                  <c:v>0.24768000000000001</c:v>
                </c:pt>
                <c:pt idx="170">
                  <c:v>0.24166000000000001</c:v>
                </c:pt>
                <c:pt idx="171">
                  <c:v>0.23588999999999999</c:v>
                </c:pt>
                <c:pt idx="172">
                  <c:v>0.23033999999999999</c:v>
                </c:pt>
                <c:pt idx="173">
                  <c:v>0.22500999999999999</c:v>
                </c:pt>
                <c:pt idx="174">
                  <c:v>0.21989</c:v>
                </c:pt>
                <c:pt idx="175">
                  <c:v>0.21498</c:v>
                </c:pt>
                <c:pt idx="176">
                  <c:v>0.21024999999999999</c:v>
                </c:pt>
                <c:pt idx="177">
                  <c:v>0.20571999999999999</c:v>
                </c:pt>
                <c:pt idx="178">
                  <c:v>0.20136000000000001</c:v>
                </c:pt>
                <c:pt idx="179">
                  <c:v>0.19717000000000001</c:v>
                </c:pt>
                <c:pt idx="180">
                  <c:v>0.19312000000000001</c:v>
                </c:pt>
                <c:pt idx="181">
                  <c:v>0.18923000000000001</c:v>
                </c:pt>
                <c:pt idx="182">
                  <c:v>0.18547</c:v>
                </c:pt>
                <c:pt idx="183">
                  <c:v>0.18185000000000001</c:v>
                </c:pt>
                <c:pt idx="184">
                  <c:v>0.17835999999999999</c:v>
                </c:pt>
                <c:pt idx="185">
                  <c:v>0.17498</c:v>
                </c:pt>
                <c:pt idx="186">
                  <c:v>0.17172000000000001</c:v>
                </c:pt>
                <c:pt idx="187">
                  <c:v>0.16857</c:v>
                </c:pt>
                <c:pt idx="188">
                  <c:v>0.16553999999999999</c:v>
                </c:pt>
                <c:pt idx="189">
                  <c:v>0.16261999999999999</c:v>
                </c:pt>
                <c:pt idx="190">
                  <c:v>0.15978999999999999</c:v>
                </c:pt>
                <c:pt idx="191">
                  <c:v>0.15705</c:v>
                </c:pt>
                <c:pt idx="192">
                  <c:v>0.15439</c:v>
                </c:pt>
                <c:pt idx="193">
                  <c:v>0.15182000000000001</c:v>
                </c:pt>
                <c:pt idx="194">
                  <c:v>0.14934</c:v>
                </c:pt>
                <c:pt idx="195">
                  <c:v>0.14693999999999999</c:v>
                </c:pt>
                <c:pt idx="196">
                  <c:v>0.14462</c:v>
                </c:pt>
                <c:pt idx="197">
                  <c:v>0.14237</c:v>
                </c:pt>
                <c:pt idx="198">
                  <c:v>0.14019999999999999</c:v>
                </c:pt>
                <c:pt idx="199">
                  <c:v>0.13808999999999999</c:v>
                </c:pt>
                <c:pt idx="200">
                  <c:v>0.13605999999999999</c:v>
                </c:pt>
              </c:numCache>
            </c:numRef>
          </c:yVal>
          <c:smooth val="0"/>
          <c:extLst>
            <c:ext xmlns:c16="http://schemas.microsoft.com/office/drawing/2014/chart" uri="{C3380CC4-5D6E-409C-BE32-E72D297353CC}">
              <c16:uniqueId val="{00000005-CC82-4B25-9E61-199644D35155}"/>
            </c:ext>
          </c:extLst>
        </c:ser>
        <c:dLbls>
          <c:showLegendKey val="0"/>
          <c:showVal val="0"/>
          <c:showCatName val="0"/>
          <c:showSerName val="0"/>
          <c:showPercent val="0"/>
          <c:showBubbleSize val="0"/>
        </c:dLbls>
        <c:axId val="472865311"/>
        <c:axId val="2068737039"/>
      </c:scatterChart>
      <c:valAx>
        <c:axId val="472865311"/>
        <c:scaling>
          <c:orientation val="minMax"/>
          <c:max val="400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a:t>Longitudinal distance Z from centre [mm]</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68737039"/>
        <c:crosses val="autoZero"/>
        <c:crossBetween val="midCat"/>
      </c:valAx>
      <c:valAx>
        <c:axId val="2068737039"/>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dirty="0"/>
                  <a:t>Bn [mT]</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72865311"/>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dirty="0"/>
              <a:t>B1</a:t>
            </a:r>
            <a:r>
              <a:rPr lang="en-US" sz="1400" baseline="0" dirty="0"/>
              <a:t> along beam axis</a:t>
            </a:r>
            <a:endParaRPr lang="en-US" sz="1400" b="0" u="none" baseline="0" dirty="0"/>
          </a:p>
        </c:rich>
      </c:tx>
      <c:layout>
        <c:manualLayout>
          <c:xMode val="edge"/>
          <c:yMode val="edge"/>
          <c:x val="0.30960219472911626"/>
          <c:y val="3.4752925852345802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1678469990942221"/>
          <c:y val="0.16378004708563887"/>
          <c:w val="0.515656658777633"/>
          <c:h val="0.70223558005284581"/>
        </c:manualLayout>
      </c:layout>
      <c:scatterChart>
        <c:scatterStyle val="lineMarker"/>
        <c:varyColors val="0"/>
        <c:ser>
          <c:idx val="3"/>
          <c:order val="0"/>
          <c:tx>
            <c:v>Quad yoke outline</c:v>
          </c:tx>
          <c:spPr>
            <a:ln w="19050" cap="rnd">
              <a:solidFill>
                <a:srgbClr val="0070C0"/>
              </a:solidFill>
              <a:prstDash val="sysDash"/>
              <a:round/>
            </a:ln>
            <a:effectLst/>
          </c:spPr>
          <c:marker>
            <c:symbol val="none"/>
          </c:marker>
          <c:xVal>
            <c:numRef>
              <c:f>Sheet1!$G$5:$G$9</c:f>
              <c:numCache>
                <c:formatCode>General</c:formatCode>
                <c:ptCount val="5"/>
                <c:pt idx="0">
                  <c:v>1425</c:v>
                </c:pt>
                <c:pt idx="1">
                  <c:v>-1425</c:v>
                </c:pt>
                <c:pt idx="2">
                  <c:v>-1425</c:v>
                </c:pt>
                <c:pt idx="3">
                  <c:v>1425</c:v>
                </c:pt>
                <c:pt idx="4">
                  <c:v>1425</c:v>
                </c:pt>
              </c:numCache>
            </c:numRef>
          </c:xVal>
          <c:yVal>
            <c:numRef>
              <c:f>Sheet1!$H$5:$H$9</c:f>
              <c:numCache>
                <c:formatCode>General</c:formatCode>
                <c:ptCount val="5"/>
                <c:pt idx="0">
                  <c:v>0.5</c:v>
                </c:pt>
                <c:pt idx="1">
                  <c:v>0.5</c:v>
                </c:pt>
                <c:pt idx="2">
                  <c:v>-0.5</c:v>
                </c:pt>
                <c:pt idx="3">
                  <c:v>-0.5</c:v>
                </c:pt>
                <c:pt idx="4">
                  <c:v>0.5</c:v>
                </c:pt>
              </c:numCache>
            </c:numRef>
          </c:yVal>
          <c:smooth val="0"/>
          <c:extLst>
            <c:ext xmlns:c16="http://schemas.microsoft.com/office/drawing/2014/chart" uri="{C3380CC4-5D6E-409C-BE32-E72D297353CC}">
              <c16:uniqueId val="{00000000-34CD-4257-8E47-B43443581C90}"/>
            </c:ext>
          </c:extLst>
        </c:ser>
        <c:ser>
          <c:idx val="4"/>
          <c:order val="1"/>
          <c:tx>
            <c:v>Dip yoke outline</c:v>
          </c:tx>
          <c:spPr>
            <a:ln w="19050" cap="rnd">
              <a:solidFill>
                <a:srgbClr val="C00000"/>
              </a:solidFill>
              <a:prstDash val="sysDash"/>
              <a:round/>
            </a:ln>
            <a:effectLst/>
          </c:spPr>
          <c:marker>
            <c:symbol val="none"/>
          </c:marker>
          <c:xVal>
            <c:numRef>
              <c:f>Sheet1!$J$5:$J$9</c:f>
              <c:numCache>
                <c:formatCode>General</c:formatCode>
                <c:ptCount val="5"/>
                <c:pt idx="0">
                  <c:v>1774.3333333333333</c:v>
                </c:pt>
                <c:pt idx="1">
                  <c:v>5475</c:v>
                </c:pt>
                <c:pt idx="2">
                  <c:v>5475</c:v>
                </c:pt>
                <c:pt idx="3">
                  <c:v>1774.3333333333333</c:v>
                </c:pt>
                <c:pt idx="4">
                  <c:v>1774.3333333333333</c:v>
                </c:pt>
              </c:numCache>
            </c:numRef>
          </c:xVal>
          <c:yVal>
            <c:numRef>
              <c:f>Sheet1!$K$5:$K$9</c:f>
              <c:numCache>
                <c:formatCode>General</c:formatCode>
                <c:ptCount val="5"/>
                <c:pt idx="0">
                  <c:v>0.5</c:v>
                </c:pt>
                <c:pt idx="1">
                  <c:v>0.5</c:v>
                </c:pt>
                <c:pt idx="2">
                  <c:v>-0.5</c:v>
                </c:pt>
                <c:pt idx="3">
                  <c:v>-0.5</c:v>
                </c:pt>
                <c:pt idx="4">
                  <c:v>0.5</c:v>
                </c:pt>
              </c:numCache>
            </c:numRef>
          </c:yVal>
          <c:smooth val="0"/>
          <c:extLst>
            <c:ext xmlns:c16="http://schemas.microsoft.com/office/drawing/2014/chart" uri="{C3380CC4-5D6E-409C-BE32-E72D297353CC}">
              <c16:uniqueId val="{00000001-34CD-4257-8E47-B43443581C90}"/>
            </c:ext>
          </c:extLst>
        </c:ser>
        <c:ser>
          <c:idx val="5"/>
          <c:order val="2"/>
          <c:tx>
            <c:v>Sext yoke outline</c:v>
          </c:tx>
          <c:spPr>
            <a:ln w="19050" cap="rnd">
              <a:solidFill>
                <a:srgbClr val="FFC000"/>
              </a:solidFill>
              <a:prstDash val="sysDash"/>
              <a:round/>
            </a:ln>
            <a:effectLst/>
          </c:spPr>
          <c:marker>
            <c:symbol val="none"/>
          </c:marker>
          <c:xVal>
            <c:numRef>
              <c:f>Sheet1!$M$5:$M$9</c:f>
              <c:numCache>
                <c:formatCode>General</c:formatCode>
                <c:ptCount val="5"/>
                <c:pt idx="0">
                  <c:v>-3137.333333333333</c:v>
                </c:pt>
                <c:pt idx="1">
                  <c:v>-1653.8333333333333</c:v>
                </c:pt>
                <c:pt idx="2">
                  <c:v>-1653.8333333333333</c:v>
                </c:pt>
                <c:pt idx="3">
                  <c:v>-3137.333333333333</c:v>
                </c:pt>
                <c:pt idx="4">
                  <c:v>-3137.333333333333</c:v>
                </c:pt>
              </c:numCache>
            </c:numRef>
          </c:xVal>
          <c:yVal>
            <c:numRef>
              <c:f>Sheet1!$N$5:$N$9</c:f>
              <c:numCache>
                <c:formatCode>General</c:formatCode>
                <c:ptCount val="5"/>
                <c:pt idx="0">
                  <c:v>0.5</c:v>
                </c:pt>
                <c:pt idx="1">
                  <c:v>0.5</c:v>
                </c:pt>
                <c:pt idx="2">
                  <c:v>-0.5</c:v>
                </c:pt>
                <c:pt idx="3">
                  <c:v>-0.5</c:v>
                </c:pt>
                <c:pt idx="4">
                  <c:v>0.5</c:v>
                </c:pt>
              </c:numCache>
            </c:numRef>
          </c:yVal>
          <c:smooth val="0"/>
          <c:extLst>
            <c:ext xmlns:c16="http://schemas.microsoft.com/office/drawing/2014/chart" uri="{C3380CC4-5D6E-409C-BE32-E72D297353CC}">
              <c16:uniqueId val="{00000002-34CD-4257-8E47-B43443581C90}"/>
            </c:ext>
          </c:extLst>
        </c:ser>
        <c:ser>
          <c:idx val="2"/>
          <c:order val="3"/>
          <c:tx>
            <c:v>B1; no neighbors</c:v>
          </c:tx>
          <c:spPr>
            <a:ln w="19050" cap="rnd">
              <a:solidFill>
                <a:schemeClr val="bg1">
                  <a:lumMod val="75000"/>
                </a:schemeClr>
              </a:solidFill>
              <a:round/>
            </a:ln>
            <a:effectLst/>
          </c:spPr>
          <c:marker>
            <c:symbol val="none"/>
          </c:marker>
          <c:xVal>
            <c:numRef>
              <c:f>fulL_YI2minus0p9_noNothing_long!$B$2:$B$136</c:f>
              <c:numCache>
                <c:formatCode>General</c:formatCode>
                <c:ptCount val="135"/>
                <c:pt idx="0">
                  <c:v>-3000</c:v>
                </c:pt>
                <c:pt idx="1">
                  <c:v>-2882.5</c:v>
                </c:pt>
                <c:pt idx="2">
                  <c:v>-2765</c:v>
                </c:pt>
                <c:pt idx="3">
                  <c:v>-2647.5</c:v>
                </c:pt>
                <c:pt idx="4">
                  <c:v>-2530</c:v>
                </c:pt>
                <c:pt idx="5">
                  <c:v>-2412.5</c:v>
                </c:pt>
                <c:pt idx="6">
                  <c:v>-2295</c:v>
                </c:pt>
                <c:pt idx="7">
                  <c:v>-2177.5</c:v>
                </c:pt>
                <c:pt idx="8">
                  <c:v>-2060</c:v>
                </c:pt>
                <c:pt idx="9">
                  <c:v>-1942.5</c:v>
                </c:pt>
                <c:pt idx="10">
                  <c:v>-1825</c:v>
                </c:pt>
                <c:pt idx="11">
                  <c:v>-1825</c:v>
                </c:pt>
                <c:pt idx="12">
                  <c:v>-1815</c:v>
                </c:pt>
                <c:pt idx="13">
                  <c:v>-1805</c:v>
                </c:pt>
                <c:pt idx="14">
                  <c:v>-1795</c:v>
                </c:pt>
                <c:pt idx="15">
                  <c:v>-1785</c:v>
                </c:pt>
                <c:pt idx="16">
                  <c:v>-1775</c:v>
                </c:pt>
                <c:pt idx="17">
                  <c:v>-1765</c:v>
                </c:pt>
                <c:pt idx="18">
                  <c:v>-1755</c:v>
                </c:pt>
                <c:pt idx="19">
                  <c:v>-1745</c:v>
                </c:pt>
                <c:pt idx="20">
                  <c:v>-1735</c:v>
                </c:pt>
                <c:pt idx="21">
                  <c:v>-1725</c:v>
                </c:pt>
                <c:pt idx="22">
                  <c:v>-1715</c:v>
                </c:pt>
                <c:pt idx="23">
                  <c:v>-1705</c:v>
                </c:pt>
                <c:pt idx="24">
                  <c:v>-1695</c:v>
                </c:pt>
                <c:pt idx="25">
                  <c:v>-1685</c:v>
                </c:pt>
                <c:pt idx="26">
                  <c:v>-1675</c:v>
                </c:pt>
                <c:pt idx="27">
                  <c:v>-1665</c:v>
                </c:pt>
                <c:pt idx="28">
                  <c:v>-1655</c:v>
                </c:pt>
                <c:pt idx="29">
                  <c:v>-1645</c:v>
                </c:pt>
                <c:pt idx="30">
                  <c:v>-1635</c:v>
                </c:pt>
                <c:pt idx="31">
                  <c:v>-1625</c:v>
                </c:pt>
                <c:pt idx="32">
                  <c:v>-1615</c:v>
                </c:pt>
                <c:pt idx="33">
                  <c:v>-1605</c:v>
                </c:pt>
                <c:pt idx="34">
                  <c:v>-1595</c:v>
                </c:pt>
                <c:pt idx="35">
                  <c:v>-1585</c:v>
                </c:pt>
                <c:pt idx="36">
                  <c:v>-1575</c:v>
                </c:pt>
                <c:pt idx="37">
                  <c:v>-1565</c:v>
                </c:pt>
                <c:pt idx="38">
                  <c:v>-1555</c:v>
                </c:pt>
                <c:pt idx="39">
                  <c:v>-1545</c:v>
                </c:pt>
                <c:pt idx="40">
                  <c:v>-1535</c:v>
                </c:pt>
                <c:pt idx="41">
                  <c:v>-1525</c:v>
                </c:pt>
                <c:pt idx="42">
                  <c:v>-1515</c:v>
                </c:pt>
                <c:pt idx="43">
                  <c:v>-1505</c:v>
                </c:pt>
                <c:pt idx="44">
                  <c:v>-1495</c:v>
                </c:pt>
                <c:pt idx="45">
                  <c:v>-1485</c:v>
                </c:pt>
                <c:pt idx="46">
                  <c:v>-1475</c:v>
                </c:pt>
                <c:pt idx="47">
                  <c:v>-1465</c:v>
                </c:pt>
                <c:pt idx="48">
                  <c:v>-1455</c:v>
                </c:pt>
                <c:pt idx="49">
                  <c:v>-1445</c:v>
                </c:pt>
                <c:pt idx="50">
                  <c:v>-1435</c:v>
                </c:pt>
                <c:pt idx="51">
                  <c:v>-1425</c:v>
                </c:pt>
                <c:pt idx="52">
                  <c:v>-1415</c:v>
                </c:pt>
                <c:pt idx="53">
                  <c:v>-1405</c:v>
                </c:pt>
                <c:pt idx="54">
                  <c:v>-1395</c:v>
                </c:pt>
                <c:pt idx="55">
                  <c:v>-1385</c:v>
                </c:pt>
                <c:pt idx="56">
                  <c:v>-1375</c:v>
                </c:pt>
                <c:pt idx="57">
                  <c:v>-1365</c:v>
                </c:pt>
                <c:pt idx="58">
                  <c:v>-1355</c:v>
                </c:pt>
                <c:pt idx="59">
                  <c:v>-1345</c:v>
                </c:pt>
                <c:pt idx="60">
                  <c:v>-1335</c:v>
                </c:pt>
                <c:pt idx="61">
                  <c:v>-1325</c:v>
                </c:pt>
                <c:pt idx="62">
                  <c:v>-1325</c:v>
                </c:pt>
                <c:pt idx="63">
                  <c:v>-1060</c:v>
                </c:pt>
                <c:pt idx="64">
                  <c:v>-795</c:v>
                </c:pt>
                <c:pt idx="65">
                  <c:v>-530</c:v>
                </c:pt>
                <c:pt idx="66">
                  <c:v>-265</c:v>
                </c:pt>
                <c:pt idx="67">
                  <c:v>0</c:v>
                </c:pt>
                <c:pt idx="68">
                  <c:v>265</c:v>
                </c:pt>
                <c:pt idx="69">
                  <c:v>530</c:v>
                </c:pt>
                <c:pt idx="70">
                  <c:v>795</c:v>
                </c:pt>
                <c:pt idx="71">
                  <c:v>1060</c:v>
                </c:pt>
                <c:pt idx="72">
                  <c:v>1325</c:v>
                </c:pt>
                <c:pt idx="73">
                  <c:v>1325</c:v>
                </c:pt>
                <c:pt idx="74">
                  <c:v>1335</c:v>
                </c:pt>
                <c:pt idx="75">
                  <c:v>1345</c:v>
                </c:pt>
                <c:pt idx="76">
                  <c:v>1355</c:v>
                </c:pt>
                <c:pt idx="77">
                  <c:v>1365</c:v>
                </c:pt>
                <c:pt idx="78">
                  <c:v>1375</c:v>
                </c:pt>
                <c:pt idx="79">
                  <c:v>1385</c:v>
                </c:pt>
                <c:pt idx="80">
                  <c:v>1395</c:v>
                </c:pt>
                <c:pt idx="81">
                  <c:v>1405</c:v>
                </c:pt>
                <c:pt idx="82">
                  <c:v>1415</c:v>
                </c:pt>
                <c:pt idx="83">
                  <c:v>1425</c:v>
                </c:pt>
                <c:pt idx="84">
                  <c:v>1435</c:v>
                </c:pt>
                <c:pt idx="85">
                  <c:v>1445</c:v>
                </c:pt>
                <c:pt idx="86">
                  <c:v>1455</c:v>
                </c:pt>
                <c:pt idx="87">
                  <c:v>1465</c:v>
                </c:pt>
                <c:pt idx="88">
                  <c:v>1475</c:v>
                </c:pt>
                <c:pt idx="89">
                  <c:v>1485</c:v>
                </c:pt>
                <c:pt idx="90">
                  <c:v>1495</c:v>
                </c:pt>
                <c:pt idx="91">
                  <c:v>1505</c:v>
                </c:pt>
                <c:pt idx="92">
                  <c:v>1515</c:v>
                </c:pt>
                <c:pt idx="93">
                  <c:v>1525</c:v>
                </c:pt>
                <c:pt idx="94">
                  <c:v>1535</c:v>
                </c:pt>
                <c:pt idx="95">
                  <c:v>1545</c:v>
                </c:pt>
                <c:pt idx="96">
                  <c:v>1555</c:v>
                </c:pt>
                <c:pt idx="97">
                  <c:v>1565</c:v>
                </c:pt>
                <c:pt idx="98">
                  <c:v>1575</c:v>
                </c:pt>
                <c:pt idx="99">
                  <c:v>1585</c:v>
                </c:pt>
                <c:pt idx="100">
                  <c:v>1595</c:v>
                </c:pt>
                <c:pt idx="101">
                  <c:v>1605</c:v>
                </c:pt>
                <c:pt idx="102">
                  <c:v>1615</c:v>
                </c:pt>
                <c:pt idx="103">
                  <c:v>1625</c:v>
                </c:pt>
                <c:pt idx="104">
                  <c:v>1635</c:v>
                </c:pt>
                <c:pt idx="105">
                  <c:v>1645</c:v>
                </c:pt>
                <c:pt idx="106">
                  <c:v>1655</c:v>
                </c:pt>
                <c:pt idx="107">
                  <c:v>1665</c:v>
                </c:pt>
                <c:pt idx="108">
                  <c:v>1675</c:v>
                </c:pt>
                <c:pt idx="109">
                  <c:v>1685</c:v>
                </c:pt>
                <c:pt idx="110">
                  <c:v>1695</c:v>
                </c:pt>
                <c:pt idx="111">
                  <c:v>1705</c:v>
                </c:pt>
                <c:pt idx="112">
                  <c:v>1715</c:v>
                </c:pt>
                <c:pt idx="113">
                  <c:v>1725</c:v>
                </c:pt>
                <c:pt idx="114">
                  <c:v>1735</c:v>
                </c:pt>
                <c:pt idx="115">
                  <c:v>1745</c:v>
                </c:pt>
                <c:pt idx="116">
                  <c:v>1755</c:v>
                </c:pt>
                <c:pt idx="117">
                  <c:v>1765</c:v>
                </c:pt>
                <c:pt idx="118">
                  <c:v>1775</c:v>
                </c:pt>
                <c:pt idx="119">
                  <c:v>1785</c:v>
                </c:pt>
                <c:pt idx="120">
                  <c:v>1795</c:v>
                </c:pt>
                <c:pt idx="121">
                  <c:v>1805</c:v>
                </c:pt>
                <c:pt idx="122">
                  <c:v>1815</c:v>
                </c:pt>
                <c:pt idx="123">
                  <c:v>1825</c:v>
                </c:pt>
                <c:pt idx="124">
                  <c:v>1825</c:v>
                </c:pt>
                <c:pt idx="125">
                  <c:v>1942.5</c:v>
                </c:pt>
                <c:pt idx="126">
                  <c:v>2060</c:v>
                </c:pt>
                <c:pt idx="127">
                  <c:v>2177.5</c:v>
                </c:pt>
                <c:pt idx="128">
                  <c:v>2295</c:v>
                </c:pt>
                <c:pt idx="129">
                  <c:v>2412.5</c:v>
                </c:pt>
                <c:pt idx="130">
                  <c:v>2530</c:v>
                </c:pt>
                <c:pt idx="131">
                  <c:v>2647.5</c:v>
                </c:pt>
                <c:pt idx="132">
                  <c:v>2765</c:v>
                </c:pt>
                <c:pt idx="133">
                  <c:v>2882.5</c:v>
                </c:pt>
                <c:pt idx="134">
                  <c:v>3000</c:v>
                </c:pt>
              </c:numCache>
            </c:numRef>
          </c:xVal>
          <c:yVal>
            <c:numRef>
              <c:f>fulL_YI2minus0p9_noNothing_long!$O$2:$O$136</c:f>
              <c:numCache>
                <c:formatCode>General</c:formatCode>
                <c:ptCount val="135"/>
                <c:pt idx="0">
                  <c:v>0.45556000000000002</c:v>
                </c:pt>
                <c:pt idx="1">
                  <c:v>0.53173000000000004</c:v>
                </c:pt>
                <c:pt idx="2">
                  <c:v>0.62839</c:v>
                </c:pt>
                <c:pt idx="3">
                  <c:v>0.75370999999999999</c:v>
                </c:pt>
                <c:pt idx="4">
                  <c:v>0.91930999999999996</c:v>
                </c:pt>
                <c:pt idx="5">
                  <c:v>1.14537</c:v>
                </c:pt>
                <c:pt idx="6">
                  <c:v>1.4634400000000001</c:v>
                </c:pt>
                <c:pt idx="7">
                  <c:v>1.9233</c:v>
                </c:pt>
                <c:pt idx="8">
                  <c:v>2.6140599999999998</c:v>
                </c:pt>
                <c:pt idx="9">
                  <c:v>3.6779299999999999</c:v>
                </c:pt>
                <c:pt idx="10">
                  <c:v>5.33786</c:v>
                </c:pt>
                <c:pt idx="11">
                  <c:v>5.33786</c:v>
                </c:pt>
                <c:pt idx="12">
                  <c:v>5.5125700000000002</c:v>
                </c:pt>
                <c:pt idx="13">
                  <c:v>5.6934500000000003</c:v>
                </c:pt>
                <c:pt idx="14">
                  <c:v>5.8810500000000001</c:v>
                </c:pt>
                <c:pt idx="15">
                  <c:v>6.0746099999999998</c:v>
                </c:pt>
                <c:pt idx="16">
                  <c:v>6.2731599999999998</c:v>
                </c:pt>
                <c:pt idx="17">
                  <c:v>6.4767200000000003</c:v>
                </c:pt>
                <c:pt idx="18">
                  <c:v>6.6863900000000003</c:v>
                </c:pt>
                <c:pt idx="19">
                  <c:v>6.90008</c:v>
                </c:pt>
                <c:pt idx="20">
                  <c:v>7.11571</c:v>
                </c:pt>
                <c:pt idx="21">
                  <c:v>7.3333199999999996</c:v>
                </c:pt>
                <c:pt idx="22">
                  <c:v>7.5526900000000001</c:v>
                </c:pt>
                <c:pt idx="23">
                  <c:v>7.7681899999999997</c:v>
                </c:pt>
                <c:pt idx="24">
                  <c:v>7.9766899999999996</c:v>
                </c:pt>
                <c:pt idx="25">
                  <c:v>8.18703</c:v>
                </c:pt>
                <c:pt idx="26">
                  <c:v>8.3917800000000007</c:v>
                </c:pt>
                <c:pt idx="27">
                  <c:v>8.5879899999999996</c:v>
                </c:pt>
                <c:pt idx="28">
                  <c:v>8.7681500000000003</c:v>
                </c:pt>
                <c:pt idx="29">
                  <c:v>8.9317700000000002</c:v>
                </c:pt>
                <c:pt idx="30">
                  <c:v>9.0706299999999995</c:v>
                </c:pt>
                <c:pt idx="31">
                  <c:v>9.1801300000000001</c:v>
                </c:pt>
                <c:pt idx="32">
                  <c:v>9.2576099999999997</c:v>
                </c:pt>
                <c:pt idx="33">
                  <c:v>9.2964500000000001</c:v>
                </c:pt>
                <c:pt idx="34">
                  <c:v>9.2887500000000003</c:v>
                </c:pt>
                <c:pt idx="35">
                  <c:v>9.2292100000000001</c:v>
                </c:pt>
                <c:pt idx="36">
                  <c:v>9.1154100000000007</c:v>
                </c:pt>
                <c:pt idx="37">
                  <c:v>8.9368800000000004</c:v>
                </c:pt>
                <c:pt idx="38">
                  <c:v>8.69482</c:v>
                </c:pt>
                <c:pt idx="39">
                  <c:v>8.3862299999999994</c:v>
                </c:pt>
                <c:pt idx="40">
                  <c:v>8.0163499999999992</c:v>
                </c:pt>
                <c:pt idx="41">
                  <c:v>7.5782299999999996</c:v>
                </c:pt>
                <c:pt idx="42">
                  <c:v>7.08256</c:v>
                </c:pt>
                <c:pt idx="43">
                  <c:v>6.52536</c:v>
                </c:pt>
                <c:pt idx="44">
                  <c:v>5.9025800000000004</c:v>
                </c:pt>
                <c:pt idx="45">
                  <c:v>5.2059100000000003</c:v>
                </c:pt>
                <c:pt idx="46">
                  <c:v>4.4068300000000002</c:v>
                </c:pt>
                <c:pt idx="47">
                  <c:v>3.45628</c:v>
                </c:pt>
                <c:pt idx="48">
                  <c:v>2.34423</c:v>
                </c:pt>
                <c:pt idx="49">
                  <c:v>0.91068000000000005</c:v>
                </c:pt>
                <c:pt idx="50">
                  <c:v>-1.5014000000000001</c:v>
                </c:pt>
                <c:pt idx="51">
                  <c:v>-2.8153800000000002</c:v>
                </c:pt>
                <c:pt idx="52">
                  <c:v>-3.0658400000000001</c:v>
                </c:pt>
                <c:pt idx="53">
                  <c:v>-4.1856999999999998</c:v>
                </c:pt>
                <c:pt idx="54">
                  <c:v>-3.9043800000000002</c:v>
                </c:pt>
                <c:pt idx="55">
                  <c:v>-3.8464499999999999</c:v>
                </c:pt>
                <c:pt idx="56">
                  <c:v>-3.8215499999999998</c:v>
                </c:pt>
                <c:pt idx="57">
                  <c:v>-3.8090199999999999</c:v>
                </c:pt>
                <c:pt idx="58">
                  <c:v>-3.8031999999999999</c:v>
                </c:pt>
                <c:pt idx="59">
                  <c:v>-3.8004600000000002</c:v>
                </c:pt>
                <c:pt idx="60">
                  <c:v>-3.7986800000000001</c:v>
                </c:pt>
                <c:pt idx="61">
                  <c:v>-3.7972600000000001</c:v>
                </c:pt>
                <c:pt idx="62">
                  <c:v>-3.7972600000000001</c:v>
                </c:pt>
                <c:pt idx="63">
                  <c:v>-3.7105899999999998</c:v>
                </c:pt>
                <c:pt idx="64">
                  <c:v>-3.6095199999999998</c:v>
                </c:pt>
                <c:pt idx="65">
                  <c:v>-3.5329299999999999</c:v>
                </c:pt>
                <c:pt idx="66">
                  <c:v>-3.4866199999999998</c:v>
                </c:pt>
                <c:pt idx="67">
                  <c:v>-3.47119</c:v>
                </c:pt>
                <c:pt idx="68">
                  <c:v>-3.4866000000000001</c:v>
                </c:pt>
                <c:pt idx="69">
                  <c:v>-3.5329000000000002</c:v>
                </c:pt>
                <c:pt idx="70">
                  <c:v>-3.60948</c:v>
                </c:pt>
                <c:pt idx="71">
                  <c:v>-3.7105299999999999</c:v>
                </c:pt>
                <c:pt idx="72">
                  <c:v>-3.7971900000000001</c:v>
                </c:pt>
                <c:pt idx="73">
                  <c:v>-3.7971900000000001</c:v>
                </c:pt>
                <c:pt idx="74">
                  <c:v>-3.7986200000000001</c:v>
                </c:pt>
                <c:pt idx="75">
                  <c:v>-3.8004199999999999</c:v>
                </c:pt>
                <c:pt idx="76">
                  <c:v>-3.8031899999999998</c:v>
                </c:pt>
                <c:pt idx="77">
                  <c:v>-3.8090099999999998</c:v>
                </c:pt>
                <c:pt idx="78">
                  <c:v>-3.82159</c:v>
                </c:pt>
                <c:pt idx="79">
                  <c:v>-3.8459400000000001</c:v>
                </c:pt>
                <c:pt idx="80">
                  <c:v>-3.9019300000000001</c:v>
                </c:pt>
                <c:pt idx="81">
                  <c:v>-4.1840599999999997</c:v>
                </c:pt>
                <c:pt idx="82">
                  <c:v>-2.97255</c:v>
                </c:pt>
                <c:pt idx="83">
                  <c:v>-3.54434</c:v>
                </c:pt>
                <c:pt idx="84">
                  <c:v>-1.0693699999999999</c:v>
                </c:pt>
                <c:pt idx="85">
                  <c:v>0.97409000000000001</c:v>
                </c:pt>
                <c:pt idx="86">
                  <c:v>2.3302499999999999</c:v>
                </c:pt>
                <c:pt idx="87">
                  <c:v>3.4695</c:v>
                </c:pt>
                <c:pt idx="88">
                  <c:v>4.4298200000000003</c:v>
                </c:pt>
                <c:pt idx="89">
                  <c:v>5.19604</c:v>
                </c:pt>
                <c:pt idx="90">
                  <c:v>5.9074600000000004</c:v>
                </c:pt>
                <c:pt idx="91">
                  <c:v>6.5260499999999997</c:v>
                </c:pt>
                <c:pt idx="92">
                  <c:v>7.0841000000000003</c:v>
                </c:pt>
                <c:pt idx="93">
                  <c:v>7.57836</c:v>
                </c:pt>
                <c:pt idx="94">
                  <c:v>8.0154800000000002</c:v>
                </c:pt>
                <c:pt idx="95">
                  <c:v>8.3902400000000004</c:v>
                </c:pt>
                <c:pt idx="96">
                  <c:v>8.6960999999999995</c:v>
                </c:pt>
                <c:pt idx="97">
                  <c:v>8.9380699999999997</c:v>
                </c:pt>
                <c:pt idx="98">
                  <c:v>9.1152300000000004</c:v>
                </c:pt>
                <c:pt idx="99">
                  <c:v>9.2306699999999999</c:v>
                </c:pt>
                <c:pt idx="100">
                  <c:v>9.2898399999999999</c:v>
                </c:pt>
                <c:pt idx="101">
                  <c:v>9.2935099999999995</c:v>
                </c:pt>
                <c:pt idx="102">
                  <c:v>9.2564700000000002</c:v>
                </c:pt>
                <c:pt idx="103">
                  <c:v>9.1779600000000006</c:v>
                </c:pt>
                <c:pt idx="104">
                  <c:v>9.0681899999999995</c:v>
                </c:pt>
                <c:pt idx="105">
                  <c:v>8.9334199999999999</c:v>
                </c:pt>
                <c:pt idx="106">
                  <c:v>8.7707599999999992</c:v>
                </c:pt>
                <c:pt idx="107">
                  <c:v>8.5933299999999999</c:v>
                </c:pt>
                <c:pt idx="108">
                  <c:v>8.4032900000000001</c:v>
                </c:pt>
                <c:pt idx="109">
                  <c:v>8.1968499999999995</c:v>
                </c:pt>
                <c:pt idx="110">
                  <c:v>7.9858200000000004</c:v>
                </c:pt>
                <c:pt idx="111">
                  <c:v>7.7724700000000002</c:v>
                </c:pt>
                <c:pt idx="112">
                  <c:v>7.5550600000000001</c:v>
                </c:pt>
                <c:pt idx="113">
                  <c:v>7.3346299999999998</c:v>
                </c:pt>
                <c:pt idx="114">
                  <c:v>7.1146900000000004</c:v>
                </c:pt>
                <c:pt idx="115">
                  <c:v>6.9000599999999999</c:v>
                </c:pt>
                <c:pt idx="116">
                  <c:v>6.6885700000000003</c:v>
                </c:pt>
                <c:pt idx="117">
                  <c:v>6.4791400000000001</c:v>
                </c:pt>
                <c:pt idx="118">
                  <c:v>6.2738300000000002</c:v>
                </c:pt>
                <c:pt idx="119">
                  <c:v>6.07423</c:v>
                </c:pt>
                <c:pt idx="120">
                  <c:v>5.8807200000000002</c:v>
                </c:pt>
                <c:pt idx="121">
                  <c:v>5.6934800000000001</c:v>
                </c:pt>
                <c:pt idx="122">
                  <c:v>5.5121200000000004</c:v>
                </c:pt>
                <c:pt idx="123">
                  <c:v>5.3360599999999998</c:v>
                </c:pt>
                <c:pt idx="124">
                  <c:v>5.3360599999999998</c:v>
                </c:pt>
                <c:pt idx="125">
                  <c:v>3.6802600000000001</c:v>
                </c:pt>
                <c:pt idx="126">
                  <c:v>2.6142699999999999</c:v>
                </c:pt>
                <c:pt idx="127">
                  <c:v>1.92828</c:v>
                </c:pt>
                <c:pt idx="128">
                  <c:v>1.46661</c:v>
                </c:pt>
                <c:pt idx="129">
                  <c:v>1.1496900000000001</c:v>
                </c:pt>
                <c:pt idx="130">
                  <c:v>0.92164999999999997</c:v>
                </c:pt>
                <c:pt idx="131">
                  <c:v>0.75358000000000003</c:v>
                </c:pt>
                <c:pt idx="132">
                  <c:v>0.62780000000000002</c:v>
                </c:pt>
                <c:pt idx="133">
                  <c:v>0.53058000000000005</c:v>
                </c:pt>
                <c:pt idx="134">
                  <c:v>0.45513999999999999</c:v>
                </c:pt>
              </c:numCache>
            </c:numRef>
          </c:yVal>
          <c:smooth val="0"/>
          <c:extLst>
            <c:ext xmlns:c16="http://schemas.microsoft.com/office/drawing/2014/chart" uri="{C3380CC4-5D6E-409C-BE32-E72D297353CC}">
              <c16:uniqueId val="{00000003-34CD-4257-8E47-B43443581C90}"/>
            </c:ext>
          </c:extLst>
        </c:ser>
        <c:ser>
          <c:idx val="0"/>
          <c:order val="4"/>
          <c:tx>
            <c:v>B1; dipole and sextupole modelled</c:v>
          </c:tx>
          <c:spPr>
            <a:ln w="19050" cap="rnd">
              <a:solidFill>
                <a:srgbClr val="FF0000"/>
              </a:solidFill>
              <a:round/>
            </a:ln>
            <a:effectLst/>
          </c:spPr>
          <c:marker>
            <c:symbol val="none"/>
          </c:marker>
          <c:xVal>
            <c:numRef>
              <c:f>fulL_YI2minus0p9_neighbors_long!$B$2:$B$136</c:f>
              <c:numCache>
                <c:formatCode>General</c:formatCode>
                <c:ptCount val="135"/>
                <c:pt idx="0">
                  <c:v>-3000</c:v>
                </c:pt>
                <c:pt idx="1">
                  <c:v>-2882.5</c:v>
                </c:pt>
                <c:pt idx="2">
                  <c:v>-2765</c:v>
                </c:pt>
                <c:pt idx="3">
                  <c:v>-2647.5</c:v>
                </c:pt>
                <c:pt idx="4">
                  <c:v>-2530</c:v>
                </c:pt>
                <c:pt idx="5">
                  <c:v>-2412.5</c:v>
                </c:pt>
                <c:pt idx="6">
                  <c:v>-2295</c:v>
                </c:pt>
                <c:pt idx="7">
                  <c:v>-2177.5</c:v>
                </c:pt>
                <c:pt idx="8">
                  <c:v>-2060</c:v>
                </c:pt>
                <c:pt idx="9">
                  <c:v>-1942.5</c:v>
                </c:pt>
                <c:pt idx="10">
                  <c:v>-1825</c:v>
                </c:pt>
                <c:pt idx="11">
                  <c:v>-1825</c:v>
                </c:pt>
                <c:pt idx="12">
                  <c:v>-1815</c:v>
                </c:pt>
                <c:pt idx="13">
                  <c:v>-1805</c:v>
                </c:pt>
                <c:pt idx="14">
                  <c:v>-1795</c:v>
                </c:pt>
                <c:pt idx="15">
                  <c:v>-1785</c:v>
                </c:pt>
                <c:pt idx="16">
                  <c:v>-1775</c:v>
                </c:pt>
                <c:pt idx="17">
                  <c:v>-1765</c:v>
                </c:pt>
                <c:pt idx="18">
                  <c:v>-1755</c:v>
                </c:pt>
                <c:pt idx="19">
                  <c:v>-1745</c:v>
                </c:pt>
                <c:pt idx="20">
                  <c:v>-1735</c:v>
                </c:pt>
                <c:pt idx="21">
                  <c:v>-1725</c:v>
                </c:pt>
                <c:pt idx="22">
                  <c:v>-1715</c:v>
                </c:pt>
                <c:pt idx="23">
                  <c:v>-1705</c:v>
                </c:pt>
                <c:pt idx="24">
                  <c:v>-1695</c:v>
                </c:pt>
                <c:pt idx="25">
                  <c:v>-1685</c:v>
                </c:pt>
                <c:pt idx="26">
                  <c:v>-1675</c:v>
                </c:pt>
                <c:pt idx="27">
                  <c:v>-1665</c:v>
                </c:pt>
                <c:pt idx="28">
                  <c:v>-1655</c:v>
                </c:pt>
                <c:pt idx="29">
                  <c:v>-1645</c:v>
                </c:pt>
                <c:pt idx="30">
                  <c:v>-1635</c:v>
                </c:pt>
                <c:pt idx="31">
                  <c:v>-1625</c:v>
                </c:pt>
                <c:pt idx="32">
                  <c:v>-1615</c:v>
                </c:pt>
                <c:pt idx="33">
                  <c:v>-1605</c:v>
                </c:pt>
                <c:pt idx="34">
                  <c:v>-1595</c:v>
                </c:pt>
                <c:pt idx="35">
                  <c:v>-1585</c:v>
                </c:pt>
                <c:pt idx="36">
                  <c:v>-1575</c:v>
                </c:pt>
                <c:pt idx="37">
                  <c:v>-1565</c:v>
                </c:pt>
                <c:pt idx="38">
                  <c:v>-1555</c:v>
                </c:pt>
                <c:pt idx="39">
                  <c:v>-1545</c:v>
                </c:pt>
                <c:pt idx="40">
                  <c:v>-1535</c:v>
                </c:pt>
                <c:pt idx="41">
                  <c:v>-1525</c:v>
                </c:pt>
                <c:pt idx="42">
                  <c:v>-1515</c:v>
                </c:pt>
                <c:pt idx="43">
                  <c:v>-1505</c:v>
                </c:pt>
                <c:pt idx="44">
                  <c:v>-1495</c:v>
                </c:pt>
                <c:pt idx="45">
                  <c:v>-1485</c:v>
                </c:pt>
                <c:pt idx="46">
                  <c:v>-1475</c:v>
                </c:pt>
                <c:pt idx="47">
                  <c:v>-1465</c:v>
                </c:pt>
                <c:pt idx="48">
                  <c:v>-1455</c:v>
                </c:pt>
                <c:pt idx="49">
                  <c:v>-1445</c:v>
                </c:pt>
                <c:pt idx="50">
                  <c:v>-1435</c:v>
                </c:pt>
                <c:pt idx="51">
                  <c:v>-1425</c:v>
                </c:pt>
                <c:pt idx="52">
                  <c:v>-1415</c:v>
                </c:pt>
                <c:pt idx="53">
                  <c:v>-1405</c:v>
                </c:pt>
                <c:pt idx="54">
                  <c:v>-1395</c:v>
                </c:pt>
                <c:pt idx="55">
                  <c:v>-1385</c:v>
                </c:pt>
                <c:pt idx="56">
                  <c:v>-1375</c:v>
                </c:pt>
                <c:pt idx="57">
                  <c:v>-1365</c:v>
                </c:pt>
                <c:pt idx="58">
                  <c:v>-1355</c:v>
                </c:pt>
                <c:pt idx="59">
                  <c:v>-1345</c:v>
                </c:pt>
                <c:pt idx="60">
                  <c:v>-1335</c:v>
                </c:pt>
                <c:pt idx="61">
                  <c:v>-1325</c:v>
                </c:pt>
                <c:pt idx="62">
                  <c:v>-1325</c:v>
                </c:pt>
                <c:pt idx="63">
                  <c:v>-1060</c:v>
                </c:pt>
                <c:pt idx="64">
                  <c:v>-795</c:v>
                </c:pt>
                <c:pt idx="65">
                  <c:v>-530</c:v>
                </c:pt>
                <c:pt idx="66">
                  <c:v>-265</c:v>
                </c:pt>
                <c:pt idx="67">
                  <c:v>0</c:v>
                </c:pt>
                <c:pt idx="68">
                  <c:v>265</c:v>
                </c:pt>
                <c:pt idx="69">
                  <c:v>530</c:v>
                </c:pt>
                <c:pt idx="70">
                  <c:v>795</c:v>
                </c:pt>
                <c:pt idx="71">
                  <c:v>1060</c:v>
                </c:pt>
                <c:pt idx="72">
                  <c:v>1325</c:v>
                </c:pt>
                <c:pt idx="73">
                  <c:v>1325</c:v>
                </c:pt>
                <c:pt idx="74">
                  <c:v>1335</c:v>
                </c:pt>
                <c:pt idx="75">
                  <c:v>1345</c:v>
                </c:pt>
                <c:pt idx="76">
                  <c:v>1355</c:v>
                </c:pt>
                <c:pt idx="77">
                  <c:v>1365</c:v>
                </c:pt>
                <c:pt idx="78">
                  <c:v>1375</c:v>
                </c:pt>
                <c:pt idx="79">
                  <c:v>1385</c:v>
                </c:pt>
                <c:pt idx="80">
                  <c:v>1395</c:v>
                </c:pt>
                <c:pt idx="81">
                  <c:v>1405</c:v>
                </c:pt>
                <c:pt idx="82">
                  <c:v>1415</c:v>
                </c:pt>
                <c:pt idx="83">
                  <c:v>1425</c:v>
                </c:pt>
                <c:pt idx="84">
                  <c:v>1435</c:v>
                </c:pt>
                <c:pt idx="85">
                  <c:v>1445</c:v>
                </c:pt>
                <c:pt idx="86">
                  <c:v>1455</c:v>
                </c:pt>
                <c:pt idx="87">
                  <c:v>1465</c:v>
                </c:pt>
                <c:pt idx="88">
                  <c:v>1475</c:v>
                </c:pt>
                <c:pt idx="89">
                  <c:v>1485</c:v>
                </c:pt>
                <c:pt idx="90">
                  <c:v>1495</c:v>
                </c:pt>
                <c:pt idx="91">
                  <c:v>1505</c:v>
                </c:pt>
                <c:pt idx="92">
                  <c:v>1515</c:v>
                </c:pt>
                <c:pt idx="93">
                  <c:v>1525</c:v>
                </c:pt>
                <c:pt idx="94">
                  <c:v>1535</c:v>
                </c:pt>
                <c:pt idx="95">
                  <c:v>1545</c:v>
                </c:pt>
                <c:pt idx="96">
                  <c:v>1555</c:v>
                </c:pt>
                <c:pt idx="97">
                  <c:v>1565</c:v>
                </c:pt>
                <c:pt idx="98">
                  <c:v>1575</c:v>
                </c:pt>
                <c:pt idx="99">
                  <c:v>1585</c:v>
                </c:pt>
                <c:pt idx="100">
                  <c:v>1595</c:v>
                </c:pt>
                <c:pt idx="101">
                  <c:v>1605</c:v>
                </c:pt>
                <c:pt idx="102">
                  <c:v>1615</c:v>
                </c:pt>
                <c:pt idx="103">
                  <c:v>1625</c:v>
                </c:pt>
                <c:pt idx="104">
                  <c:v>1635</c:v>
                </c:pt>
                <c:pt idx="105">
                  <c:v>1645</c:v>
                </c:pt>
                <c:pt idx="106">
                  <c:v>1655</c:v>
                </c:pt>
                <c:pt idx="107">
                  <c:v>1665</c:v>
                </c:pt>
                <c:pt idx="108">
                  <c:v>1675</c:v>
                </c:pt>
                <c:pt idx="109">
                  <c:v>1685</c:v>
                </c:pt>
                <c:pt idx="110">
                  <c:v>1695</c:v>
                </c:pt>
                <c:pt idx="111">
                  <c:v>1705</c:v>
                </c:pt>
                <c:pt idx="112">
                  <c:v>1715</c:v>
                </c:pt>
                <c:pt idx="113">
                  <c:v>1725</c:v>
                </c:pt>
                <c:pt idx="114">
                  <c:v>1735</c:v>
                </c:pt>
                <c:pt idx="115">
                  <c:v>1745</c:v>
                </c:pt>
                <c:pt idx="116">
                  <c:v>1755</c:v>
                </c:pt>
                <c:pt idx="117">
                  <c:v>1765</c:v>
                </c:pt>
                <c:pt idx="118">
                  <c:v>1775</c:v>
                </c:pt>
                <c:pt idx="119">
                  <c:v>1785</c:v>
                </c:pt>
                <c:pt idx="120">
                  <c:v>1795</c:v>
                </c:pt>
                <c:pt idx="121">
                  <c:v>1805</c:v>
                </c:pt>
                <c:pt idx="122">
                  <c:v>1815</c:v>
                </c:pt>
                <c:pt idx="123">
                  <c:v>1825</c:v>
                </c:pt>
                <c:pt idx="124">
                  <c:v>1825</c:v>
                </c:pt>
                <c:pt idx="125">
                  <c:v>1942.5</c:v>
                </c:pt>
                <c:pt idx="126">
                  <c:v>2060</c:v>
                </c:pt>
                <c:pt idx="127">
                  <c:v>2177.5</c:v>
                </c:pt>
                <c:pt idx="128">
                  <c:v>2295</c:v>
                </c:pt>
                <c:pt idx="129">
                  <c:v>2412.5</c:v>
                </c:pt>
                <c:pt idx="130">
                  <c:v>2530</c:v>
                </c:pt>
                <c:pt idx="131">
                  <c:v>2647.5</c:v>
                </c:pt>
                <c:pt idx="132">
                  <c:v>2765</c:v>
                </c:pt>
                <c:pt idx="133">
                  <c:v>2882.5</c:v>
                </c:pt>
                <c:pt idx="134">
                  <c:v>3000</c:v>
                </c:pt>
              </c:numCache>
            </c:numRef>
          </c:xVal>
          <c:yVal>
            <c:numRef>
              <c:f>fulL_YI2minus0p9_neighbors_long!$O$2:$O$136</c:f>
              <c:numCache>
                <c:formatCode>General</c:formatCode>
                <c:ptCount val="135"/>
                <c:pt idx="0">
                  <c:v>-1.72E-3</c:v>
                </c:pt>
                <c:pt idx="1">
                  <c:v>1.48E-3</c:v>
                </c:pt>
                <c:pt idx="2">
                  <c:v>1.09E-3</c:v>
                </c:pt>
                <c:pt idx="3">
                  <c:v>8.9999999999999998E-4</c:v>
                </c:pt>
                <c:pt idx="4">
                  <c:v>1.07E-3</c:v>
                </c:pt>
                <c:pt idx="5">
                  <c:v>2.2300000000000002E-3</c:v>
                </c:pt>
                <c:pt idx="6">
                  <c:v>1.57E-3</c:v>
                </c:pt>
                <c:pt idx="7">
                  <c:v>3.5300000000000002E-3</c:v>
                </c:pt>
                <c:pt idx="8">
                  <c:v>2.5899999999999999E-3</c:v>
                </c:pt>
                <c:pt idx="9">
                  <c:v>1.33E-3</c:v>
                </c:pt>
                <c:pt idx="10">
                  <c:v>1.8280000000000001E-2</c:v>
                </c:pt>
                <c:pt idx="11">
                  <c:v>1.8280000000000001E-2</c:v>
                </c:pt>
                <c:pt idx="12">
                  <c:v>2.4819999999999998E-2</c:v>
                </c:pt>
                <c:pt idx="13">
                  <c:v>3.1440000000000003E-2</c:v>
                </c:pt>
                <c:pt idx="14">
                  <c:v>3.7830000000000003E-2</c:v>
                </c:pt>
                <c:pt idx="15">
                  <c:v>4.3560000000000001E-2</c:v>
                </c:pt>
                <c:pt idx="16">
                  <c:v>4.8129999999999999E-2</c:v>
                </c:pt>
                <c:pt idx="17">
                  <c:v>5.092E-2</c:v>
                </c:pt>
                <c:pt idx="18">
                  <c:v>5.1189999999999999E-2</c:v>
                </c:pt>
                <c:pt idx="19">
                  <c:v>4.802E-2</c:v>
                </c:pt>
                <c:pt idx="20">
                  <c:v>4.0349999999999997E-2</c:v>
                </c:pt>
                <c:pt idx="21">
                  <c:v>2.6870000000000002E-2</c:v>
                </c:pt>
                <c:pt idx="22">
                  <c:v>4.2950000000000002E-2</c:v>
                </c:pt>
                <c:pt idx="23">
                  <c:v>7.4109999999999995E-2</c:v>
                </c:pt>
                <c:pt idx="24">
                  <c:v>9.3509999999999996E-2</c:v>
                </c:pt>
                <c:pt idx="25">
                  <c:v>9.8650000000000002E-2</c:v>
                </c:pt>
                <c:pt idx="26">
                  <c:v>-5.0950000000000002E-2</c:v>
                </c:pt>
                <c:pt idx="27">
                  <c:v>-0.17909</c:v>
                </c:pt>
                <c:pt idx="28">
                  <c:v>-0.25469000000000003</c:v>
                </c:pt>
                <c:pt idx="29">
                  <c:v>-0.24618000000000001</c:v>
                </c:pt>
                <c:pt idx="30">
                  <c:v>0.52185999999999999</c:v>
                </c:pt>
                <c:pt idx="31">
                  <c:v>1.4276899999999999</c:v>
                </c:pt>
                <c:pt idx="32">
                  <c:v>2.1446900000000002</c:v>
                </c:pt>
                <c:pt idx="33">
                  <c:v>2.78816</c:v>
                </c:pt>
                <c:pt idx="34">
                  <c:v>3.3506300000000002</c:v>
                </c:pt>
                <c:pt idx="35">
                  <c:v>3.8277999999999999</c:v>
                </c:pt>
                <c:pt idx="36">
                  <c:v>4.2229599999999996</c:v>
                </c:pt>
                <c:pt idx="37">
                  <c:v>4.5247799999999998</c:v>
                </c:pt>
                <c:pt idx="38">
                  <c:v>4.7305099999999998</c:v>
                </c:pt>
                <c:pt idx="39">
                  <c:v>4.8379000000000003</c:v>
                </c:pt>
                <c:pt idx="40">
                  <c:v>4.8507400000000001</c:v>
                </c:pt>
                <c:pt idx="41">
                  <c:v>4.7716399999999997</c:v>
                </c:pt>
                <c:pt idx="42">
                  <c:v>4.6066399999999996</c:v>
                </c:pt>
                <c:pt idx="43">
                  <c:v>4.3570900000000004</c:v>
                </c:pt>
                <c:pt idx="44">
                  <c:v>4.0195699999999999</c:v>
                </c:pt>
                <c:pt idx="45">
                  <c:v>3.601</c:v>
                </c:pt>
                <c:pt idx="46">
                  <c:v>3.0480100000000001</c:v>
                </c:pt>
                <c:pt idx="47">
                  <c:v>2.3422900000000002</c:v>
                </c:pt>
                <c:pt idx="48">
                  <c:v>1.44177</c:v>
                </c:pt>
                <c:pt idx="49">
                  <c:v>0.17523</c:v>
                </c:pt>
                <c:pt idx="50">
                  <c:v>-2.0436800000000002</c:v>
                </c:pt>
                <c:pt idx="51">
                  <c:v>-2.9411999999999998</c:v>
                </c:pt>
                <c:pt idx="52">
                  <c:v>-3.3672200000000001</c:v>
                </c:pt>
                <c:pt idx="53">
                  <c:v>-4.4331500000000004</c:v>
                </c:pt>
                <c:pt idx="54">
                  <c:v>-4.1747899999999998</c:v>
                </c:pt>
                <c:pt idx="55">
                  <c:v>-4.1173799999999998</c:v>
                </c:pt>
                <c:pt idx="56">
                  <c:v>-4.0951300000000002</c:v>
                </c:pt>
                <c:pt idx="57">
                  <c:v>-4.0831999999999997</c:v>
                </c:pt>
                <c:pt idx="58">
                  <c:v>-4.0775499999999996</c:v>
                </c:pt>
                <c:pt idx="59">
                  <c:v>-4.0746700000000002</c:v>
                </c:pt>
                <c:pt idx="60">
                  <c:v>-4.0726300000000002</c:v>
                </c:pt>
                <c:pt idx="61">
                  <c:v>-4.0709099999999996</c:v>
                </c:pt>
                <c:pt idx="62">
                  <c:v>-4.0709099999999996</c:v>
                </c:pt>
                <c:pt idx="63">
                  <c:v>-3.97349</c:v>
                </c:pt>
                <c:pt idx="64">
                  <c:v>-3.8610899999999999</c:v>
                </c:pt>
                <c:pt idx="65">
                  <c:v>-3.77427</c:v>
                </c:pt>
                <c:pt idx="66">
                  <c:v>-3.7191999999999998</c:v>
                </c:pt>
                <c:pt idx="67">
                  <c:v>-3.69651</c:v>
                </c:pt>
                <c:pt idx="68">
                  <c:v>-3.7061199999999999</c:v>
                </c:pt>
                <c:pt idx="69">
                  <c:v>-3.74803</c:v>
                </c:pt>
                <c:pt idx="70">
                  <c:v>-3.8216000000000001</c:v>
                </c:pt>
                <c:pt idx="71">
                  <c:v>-3.9209200000000002</c:v>
                </c:pt>
                <c:pt idx="72">
                  <c:v>-4.0068200000000003</c:v>
                </c:pt>
                <c:pt idx="73">
                  <c:v>-4.0068200000000003</c:v>
                </c:pt>
                <c:pt idx="74">
                  <c:v>-4.0082599999999999</c:v>
                </c:pt>
                <c:pt idx="75">
                  <c:v>-4.0101300000000002</c:v>
                </c:pt>
                <c:pt idx="76">
                  <c:v>-4.0130800000000004</c:v>
                </c:pt>
                <c:pt idx="77">
                  <c:v>-4.0194099999999997</c:v>
                </c:pt>
                <c:pt idx="78">
                  <c:v>-4.0330700000000004</c:v>
                </c:pt>
                <c:pt idx="79">
                  <c:v>-4.0602200000000002</c:v>
                </c:pt>
                <c:pt idx="80">
                  <c:v>-4.12148</c:v>
                </c:pt>
                <c:pt idx="81">
                  <c:v>-4.4054799999999998</c:v>
                </c:pt>
                <c:pt idx="82">
                  <c:v>-3.2150300000000001</c:v>
                </c:pt>
                <c:pt idx="83">
                  <c:v>-2.9924300000000001</c:v>
                </c:pt>
                <c:pt idx="84">
                  <c:v>-1.16154</c:v>
                </c:pt>
                <c:pt idx="85">
                  <c:v>0.70682999999999996</c:v>
                </c:pt>
                <c:pt idx="86">
                  <c:v>2.1557400000000002</c:v>
                </c:pt>
                <c:pt idx="87">
                  <c:v>3.3330899999999999</c:v>
                </c:pt>
                <c:pt idx="88">
                  <c:v>4.2715699999999996</c:v>
                </c:pt>
                <c:pt idx="89">
                  <c:v>5.0503299999999998</c:v>
                </c:pt>
                <c:pt idx="90">
                  <c:v>5.7357300000000002</c:v>
                </c:pt>
                <c:pt idx="91">
                  <c:v>6.3414099999999998</c:v>
                </c:pt>
                <c:pt idx="92">
                  <c:v>6.8881100000000002</c:v>
                </c:pt>
                <c:pt idx="93">
                  <c:v>7.3658000000000001</c:v>
                </c:pt>
                <c:pt idx="94">
                  <c:v>7.7807000000000004</c:v>
                </c:pt>
                <c:pt idx="95">
                  <c:v>8.1271400000000007</c:v>
                </c:pt>
                <c:pt idx="96">
                  <c:v>8.4106900000000007</c:v>
                </c:pt>
                <c:pt idx="97">
                  <c:v>8.6231799999999996</c:v>
                </c:pt>
                <c:pt idx="98">
                  <c:v>8.7669599999999992</c:v>
                </c:pt>
                <c:pt idx="99">
                  <c:v>8.8455300000000001</c:v>
                </c:pt>
                <c:pt idx="100">
                  <c:v>8.8622499999999995</c:v>
                </c:pt>
                <c:pt idx="101">
                  <c:v>8.8216000000000001</c:v>
                </c:pt>
                <c:pt idx="102">
                  <c:v>8.7273999999999994</c:v>
                </c:pt>
                <c:pt idx="103">
                  <c:v>8.5859500000000004</c:v>
                </c:pt>
                <c:pt idx="104">
                  <c:v>8.4025200000000009</c:v>
                </c:pt>
                <c:pt idx="105">
                  <c:v>8.1785700000000006</c:v>
                </c:pt>
                <c:pt idx="106">
                  <c:v>7.9142799999999998</c:v>
                </c:pt>
                <c:pt idx="107">
                  <c:v>7.6179899999999998</c:v>
                </c:pt>
                <c:pt idx="108">
                  <c:v>7.2845300000000002</c:v>
                </c:pt>
                <c:pt idx="109">
                  <c:v>6.9118000000000004</c:v>
                </c:pt>
                <c:pt idx="110">
                  <c:v>6.4944300000000004</c:v>
                </c:pt>
                <c:pt idx="111">
                  <c:v>6.0146199999999999</c:v>
                </c:pt>
                <c:pt idx="112">
                  <c:v>5.4831500000000002</c:v>
                </c:pt>
                <c:pt idx="113">
                  <c:v>4.9005599999999996</c:v>
                </c:pt>
                <c:pt idx="114">
                  <c:v>4.2477200000000002</c:v>
                </c:pt>
                <c:pt idx="115">
                  <c:v>3.6450800000000001</c:v>
                </c:pt>
                <c:pt idx="116">
                  <c:v>2.92855</c:v>
                </c:pt>
                <c:pt idx="117">
                  <c:v>1.4196299999999999</c:v>
                </c:pt>
                <c:pt idx="118">
                  <c:v>0.29209000000000002</c:v>
                </c:pt>
                <c:pt idx="119">
                  <c:v>0.27467000000000003</c:v>
                </c:pt>
                <c:pt idx="120">
                  <c:v>0.25662000000000001</c:v>
                </c:pt>
                <c:pt idx="121">
                  <c:v>0.23845</c:v>
                </c:pt>
                <c:pt idx="122">
                  <c:v>0.22055</c:v>
                </c:pt>
                <c:pt idx="123">
                  <c:v>0.20327000000000001</c:v>
                </c:pt>
                <c:pt idx="124">
                  <c:v>0.20327000000000001</c:v>
                </c:pt>
                <c:pt idx="125">
                  <c:v>9.9430000000000004E-2</c:v>
                </c:pt>
                <c:pt idx="126">
                  <c:v>6.3659999999999994E-2</c:v>
                </c:pt>
                <c:pt idx="127">
                  <c:v>1.661E-2</c:v>
                </c:pt>
                <c:pt idx="128">
                  <c:v>1.8960000000000001E-2</c:v>
                </c:pt>
                <c:pt idx="129">
                  <c:v>1.9990000000000001E-2</c:v>
                </c:pt>
                <c:pt idx="130">
                  <c:v>1.847E-2</c:v>
                </c:pt>
                <c:pt idx="131">
                  <c:v>1.3429999999999999E-2</c:v>
                </c:pt>
                <c:pt idx="132">
                  <c:v>1.155E-2</c:v>
                </c:pt>
                <c:pt idx="133">
                  <c:v>1.0460000000000001E-2</c:v>
                </c:pt>
                <c:pt idx="134">
                  <c:v>9.0100000000000006E-3</c:v>
                </c:pt>
              </c:numCache>
            </c:numRef>
          </c:yVal>
          <c:smooth val="0"/>
          <c:extLst>
            <c:ext xmlns:c16="http://schemas.microsoft.com/office/drawing/2014/chart" uri="{C3380CC4-5D6E-409C-BE32-E72D297353CC}">
              <c16:uniqueId val="{00000004-34CD-4257-8E47-B43443581C90}"/>
            </c:ext>
          </c:extLst>
        </c:ser>
        <c:dLbls>
          <c:showLegendKey val="0"/>
          <c:showVal val="0"/>
          <c:showCatName val="0"/>
          <c:showSerName val="0"/>
          <c:showPercent val="0"/>
          <c:showBubbleSize val="0"/>
        </c:dLbls>
        <c:axId val="1240227279"/>
        <c:axId val="1930863040"/>
      </c:scatterChart>
      <c:valAx>
        <c:axId val="1240227279"/>
        <c:scaling>
          <c:orientation val="minMax"/>
          <c:max val="3000"/>
          <c:min val="-300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z-pos (mm)</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low"/>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30863040"/>
        <c:crosses val="autoZero"/>
        <c:crossBetween val="midCat"/>
      </c:valAx>
      <c:valAx>
        <c:axId val="193086304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B</a:t>
                </a:r>
                <a:r>
                  <a:rPr lang="en-US" baseline="0"/>
                  <a:t> (mT)</a:t>
                </a:r>
                <a:endParaRPr lang="en-US"/>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low"/>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40227279"/>
        <c:crosses val="autoZero"/>
        <c:crossBetween val="midCat"/>
      </c:valAx>
      <c:spPr>
        <a:noFill/>
        <a:ln>
          <a:noFill/>
        </a:ln>
        <a:effectLst/>
      </c:spPr>
    </c:plotArea>
    <c:legend>
      <c:legendPos val="r"/>
      <c:layout>
        <c:manualLayout>
          <c:xMode val="edge"/>
          <c:yMode val="edge"/>
          <c:x val="0.67622372543289744"/>
          <c:y val="0.27560712071422933"/>
          <c:w val="0.3102907022181749"/>
          <c:h val="0.51878808064555226"/>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b="0" i="0" u="none" strike="noStrike" kern="1200" spc="0" baseline="0" dirty="0">
                <a:solidFill>
                  <a:sysClr val="windowText" lastClr="000000">
                    <a:lumMod val="65000"/>
                    <a:lumOff val="35000"/>
                  </a:sysClr>
                </a:solidFill>
              </a:rPr>
              <a:t>B1 along beam axis</a:t>
            </a:r>
          </a:p>
        </c:rich>
      </c:tx>
      <c:layout>
        <c:manualLayout>
          <c:xMode val="edge"/>
          <c:yMode val="edge"/>
          <c:x val="0.25279640630682942"/>
          <c:y val="2.4927440372268173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0492899816312672"/>
          <c:y val="0.11630057996978924"/>
          <c:w val="0.8248715702566225"/>
          <c:h val="0.45626310562307953"/>
        </c:manualLayout>
      </c:layout>
      <c:scatterChart>
        <c:scatterStyle val="lineMarker"/>
        <c:varyColors val="0"/>
        <c:ser>
          <c:idx val="3"/>
          <c:order val="0"/>
          <c:tx>
            <c:v>Quad yoke outline</c:v>
          </c:tx>
          <c:spPr>
            <a:ln w="19050" cap="rnd">
              <a:solidFill>
                <a:srgbClr val="0070C0"/>
              </a:solidFill>
              <a:prstDash val="sysDash"/>
              <a:round/>
            </a:ln>
            <a:effectLst/>
          </c:spPr>
          <c:marker>
            <c:symbol val="none"/>
          </c:marker>
          <c:xVal>
            <c:numRef>
              <c:f>Sheet1!$G$5:$G$9</c:f>
              <c:numCache>
                <c:formatCode>General</c:formatCode>
                <c:ptCount val="5"/>
                <c:pt idx="0">
                  <c:v>1425</c:v>
                </c:pt>
                <c:pt idx="1">
                  <c:v>-1425</c:v>
                </c:pt>
                <c:pt idx="2">
                  <c:v>-1425</c:v>
                </c:pt>
                <c:pt idx="3">
                  <c:v>1425</c:v>
                </c:pt>
                <c:pt idx="4">
                  <c:v>1425</c:v>
                </c:pt>
              </c:numCache>
            </c:numRef>
          </c:xVal>
          <c:yVal>
            <c:numRef>
              <c:f>Sheet1!$H$5:$H$9</c:f>
              <c:numCache>
                <c:formatCode>General</c:formatCode>
                <c:ptCount val="5"/>
                <c:pt idx="0">
                  <c:v>0.5</c:v>
                </c:pt>
                <c:pt idx="1">
                  <c:v>0.5</c:v>
                </c:pt>
                <c:pt idx="2">
                  <c:v>-0.5</c:v>
                </c:pt>
                <c:pt idx="3">
                  <c:v>-0.5</c:v>
                </c:pt>
                <c:pt idx="4">
                  <c:v>0.5</c:v>
                </c:pt>
              </c:numCache>
            </c:numRef>
          </c:yVal>
          <c:smooth val="0"/>
          <c:extLst>
            <c:ext xmlns:c16="http://schemas.microsoft.com/office/drawing/2014/chart" uri="{C3380CC4-5D6E-409C-BE32-E72D297353CC}">
              <c16:uniqueId val="{00000000-061E-4F04-9142-86F124A55FCA}"/>
            </c:ext>
          </c:extLst>
        </c:ser>
        <c:ser>
          <c:idx val="4"/>
          <c:order val="1"/>
          <c:tx>
            <c:v>Dip yoke outline</c:v>
          </c:tx>
          <c:spPr>
            <a:ln w="19050" cap="rnd">
              <a:solidFill>
                <a:srgbClr val="C00000"/>
              </a:solidFill>
              <a:prstDash val="sysDash"/>
              <a:round/>
            </a:ln>
            <a:effectLst/>
          </c:spPr>
          <c:marker>
            <c:symbol val="none"/>
          </c:marker>
          <c:xVal>
            <c:numRef>
              <c:f>Sheet1!$J$5:$J$9</c:f>
              <c:numCache>
                <c:formatCode>General</c:formatCode>
                <c:ptCount val="5"/>
                <c:pt idx="0">
                  <c:v>1774.3333333333333</c:v>
                </c:pt>
                <c:pt idx="1">
                  <c:v>5475</c:v>
                </c:pt>
                <c:pt idx="2">
                  <c:v>5475</c:v>
                </c:pt>
                <c:pt idx="3">
                  <c:v>1774.3333333333333</c:v>
                </c:pt>
                <c:pt idx="4">
                  <c:v>1774.3333333333333</c:v>
                </c:pt>
              </c:numCache>
            </c:numRef>
          </c:xVal>
          <c:yVal>
            <c:numRef>
              <c:f>Sheet1!$K$5:$K$9</c:f>
              <c:numCache>
                <c:formatCode>General</c:formatCode>
                <c:ptCount val="5"/>
                <c:pt idx="0">
                  <c:v>0.5</c:v>
                </c:pt>
                <c:pt idx="1">
                  <c:v>0.5</c:v>
                </c:pt>
                <c:pt idx="2">
                  <c:v>-0.5</c:v>
                </c:pt>
                <c:pt idx="3">
                  <c:v>-0.5</c:v>
                </c:pt>
                <c:pt idx="4">
                  <c:v>0.5</c:v>
                </c:pt>
              </c:numCache>
            </c:numRef>
          </c:yVal>
          <c:smooth val="0"/>
          <c:extLst>
            <c:ext xmlns:c16="http://schemas.microsoft.com/office/drawing/2014/chart" uri="{C3380CC4-5D6E-409C-BE32-E72D297353CC}">
              <c16:uniqueId val="{00000001-061E-4F04-9142-86F124A55FCA}"/>
            </c:ext>
          </c:extLst>
        </c:ser>
        <c:ser>
          <c:idx val="5"/>
          <c:order val="2"/>
          <c:tx>
            <c:v>Sext yoke outline</c:v>
          </c:tx>
          <c:spPr>
            <a:ln w="19050" cap="rnd">
              <a:solidFill>
                <a:srgbClr val="FFC000"/>
              </a:solidFill>
              <a:prstDash val="sysDash"/>
              <a:round/>
            </a:ln>
            <a:effectLst/>
          </c:spPr>
          <c:marker>
            <c:symbol val="none"/>
          </c:marker>
          <c:xVal>
            <c:numRef>
              <c:f>Sheet1!$M$5:$M$9</c:f>
              <c:numCache>
                <c:formatCode>General</c:formatCode>
                <c:ptCount val="5"/>
                <c:pt idx="0">
                  <c:v>-3137.333333333333</c:v>
                </c:pt>
                <c:pt idx="1">
                  <c:v>-1653.8333333333333</c:v>
                </c:pt>
                <c:pt idx="2">
                  <c:v>-1653.8333333333333</c:v>
                </c:pt>
                <c:pt idx="3">
                  <c:v>-3137.333333333333</c:v>
                </c:pt>
                <c:pt idx="4">
                  <c:v>-3137.333333333333</c:v>
                </c:pt>
              </c:numCache>
            </c:numRef>
          </c:xVal>
          <c:yVal>
            <c:numRef>
              <c:f>Sheet1!$N$5:$N$9</c:f>
              <c:numCache>
                <c:formatCode>General</c:formatCode>
                <c:ptCount val="5"/>
                <c:pt idx="0">
                  <c:v>0.5</c:v>
                </c:pt>
                <c:pt idx="1">
                  <c:v>0.5</c:v>
                </c:pt>
                <c:pt idx="2">
                  <c:v>-0.5</c:v>
                </c:pt>
                <c:pt idx="3">
                  <c:v>-0.5</c:v>
                </c:pt>
                <c:pt idx="4">
                  <c:v>0.5</c:v>
                </c:pt>
              </c:numCache>
            </c:numRef>
          </c:yVal>
          <c:smooth val="0"/>
          <c:extLst>
            <c:ext xmlns:c16="http://schemas.microsoft.com/office/drawing/2014/chart" uri="{C3380CC4-5D6E-409C-BE32-E72D297353CC}">
              <c16:uniqueId val="{00000002-061E-4F04-9142-86F124A55FCA}"/>
            </c:ext>
          </c:extLst>
        </c:ser>
        <c:ser>
          <c:idx val="0"/>
          <c:order val="3"/>
          <c:tx>
            <c:v>Mirror plate position</c:v>
          </c:tx>
          <c:spPr>
            <a:ln w="19050" cap="rnd">
              <a:solidFill>
                <a:schemeClr val="tx1"/>
              </a:solidFill>
              <a:prstDash val="sysDot"/>
              <a:round/>
            </a:ln>
            <a:effectLst/>
          </c:spPr>
          <c:marker>
            <c:symbol val="none"/>
          </c:marker>
          <c:xVal>
            <c:numRef>
              <c:f>Sheet1!$P$5:$P$9</c:f>
              <c:numCache>
                <c:formatCode>General</c:formatCode>
                <c:ptCount val="5"/>
                <c:pt idx="0">
                  <c:v>1573</c:v>
                </c:pt>
                <c:pt idx="1">
                  <c:v>1593</c:v>
                </c:pt>
                <c:pt idx="2">
                  <c:v>1593</c:v>
                </c:pt>
                <c:pt idx="3">
                  <c:v>1573</c:v>
                </c:pt>
                <c:pt idx="4">
                  <c:v>1573</c:v>
                </c:pt>
              </c:numCache>
            </c:numRef>
          </c:xVal>
          <c:yVal>
            <c:numRef>
              <c:f>Sheet1!$Q$5:$Q$9</c:f>
              <c:numCache>
                <c:formatCode>General</c:formatCode>
                <c:ptCount val="5"/>
                <c:pt idx="0">
                  <c:v>1</c:v>
                </c:pt>
                <c:pt idx="1">
                  <c:v>1</c:v>
                </c:pt>
                <c:pt idx="2">
                  <c:v>-1</c:v>
                </c:pt>
                <c:pt idx="3">
                  <c:v>-1</c:v>
                </c:pt>
                <c:pt idx="4">
                  <c:v>1</c:v>
                </c:pt>
              </c:numCache>
            </c:numRef>
          </c:yVal>
          <c:smooth val="0"/>
          <c:extLst>
            <c:ext xmlns:c16="http://schemas.microsoft.com/office/drawing/2014/chart" uri="{C3380CC4-5D6E-409C-BE32-E72D297353CC}">
              <c16:uniqueId val="{00000003-061E-4F04-9142-86F124A55FCA}"/>
            </c:ext>
          </c:extLst>
        </c:ser>
        <c:ser>
          <c:idx val="6"/>
          <c:order val="4"/>
          <c:tx>
            <c:v>Mirror plate 2 position</c:v>
          </c:tx>
          <c:spPr>
            <a:ln w="19050" cap="rnd">
              <a:solidFill>
                <a:schemeClr val="tx1"/>
              </a:solidFill>
              <a:prstDash val="sysDot"/>
              <a:round/>
            </a:ln>
            <a:effectLst/>
          </c:spPr>
          <c:marker>
            <c:symbol val="none"/>
          </c:marker>
          <c:xVal>
            <c:numRef>
              <c:f>Sheet1!$S$5:$S$9</c:f>
              <c:numCache>
                <c:formatCode>General</c:formatCode>
                <c:ptCount val="5"/>
                <c:pt idx="0">
                  <c:v>-1573</c:v>
                </c:pt>
                <c:pt idx="1">
                  <c:v>-1593</c:v>
                </c:pt>
                <c:pt idx="2">
                  <c:v>-1593</c:v>
                </c:pt>
                <c:pt idx="3">
                  <c:v>-1573</c:v>
                </c:pt>
                <c:pt idx="4">
                  <c:v>-1573</c:v>
                </c:pt>
              </c:numCache>
            </c:numRef>
          </c:xVal>
          <c:yVal>
            <c:numRef>
              <c:f>Sheet1!$T$5:$T$9</c:f>
              <c:numCache>
                <c:formatCode>General</c:formatCode>
                <c:ptCount val="5"/>
                <c:pt idx="0">
                  <c:v>1</c:v>
                </c:pt>
                <c:pt idx="1">
                  <c:v>1</c:v>
                </c:pt>
                <c:pt idx="2">
                  <c:v>-1</c:v>
                </c:pt>
                <c:pt idx="3">
                  <c:v>-1</c:v>
                </c:pt>
                <c:pt idx="4">
                  <c:v>1</c:v>
                </c:pt>
              </c:numCache>
            </c:numRef>
          </c:yVal>
          <c:smooth val="0"/>
          <c:extLst>
            <c:ext xmlns:c16="http://schemas.microsoft.com/office/drawing/2014/chart" uri="{C3380CC4-5D6E-409C-BE32-E72D297353CC}">
              <c16:uniqueId val="{00000004-061E-4F04-9142-86F124A55FCA}"/>
            </c:ext>
          </c:extLst>
        </c:ser>
        <c:ser>
          <c:idx val="2"/>
          <c:order val="5"/>
          <c:tx>
            <c:v>B1; no neighbors</c:v>
          </c:tx>
          <c:spPr>
            <a:ln w="19050" cap="rnd">
              <a:solidFill>
                <a:srgbClr val="00B0F0"/>
              </a:solidFill>
              <a:round/>
            </a:ln>
            <a:effectLst/>
          </c:spPr>
          <c:marker>
            <c:symbol val="none"/>
          </c:marker>
          <c:xVal>
            <c:numRef>
              <c:f>fulL_YI2minus3p3_mirNoNeig_long!$B$2:$B$136</c:f>
              <c:numCache>
                <c:formatCode>General</c:formatCode>
                <c:ptCount val="135"/>
                <c:pt idx="0">
                  <c:v>-3000</c:v>
                </c:pt>
                <c:pt idx="1">
                  <c:v>-2882.5</c:v>
                </c:pt>
                <c:pt idx="2">
                  <c:v>-2765</c:v>
                </c:pt>
                <c:pt idx="3">
                  <c:v>-2647.5</c:v>
                </c:pt>
                <c:pt idx="4">
                  <c:v>-2530</c:v>
                </c:pt>
                <c:pt idx="5">
                  <c:v>-2412.5</c:v>
                </c:pt>
                <c:pt idx="6">
                  <c:v>-2295</c:v>
                </c:pt>
                <c:pt idx="7">
                  <c:v>-2177.5</c:v>
                </c:pt>
                <c:pt idx="8">
                  <c:v>-2060</c:v>
                </c:pt>
                <c:pt idx="9">
                  <c:v>-1942.5</c:v>
                </c:pt>
                <c:pt idx="10">
                  <c:v>-1825</c:v>
                </c:pt>
                <c:pt idx="11">
                  <c:v>-1825</c:v>
                </c:pt>
                <c:pt idx="12">
                  <c:v>-1815</c:v>
                </c:pt>
                <c:pt idx="13">
                  <c:v>-1805</c:v>
                </c:pt>
                <c:pt idx="14">
                  <c:v>-1795</c:v>
                </c:pt>
                <c:pt idx="15">
                  <c:v>-1785</c:v>
                </c:pt>
                <c:pt idx="16">
                  <c:v>-1775</c:v>
                </c:pt>
                <c:pt idx="17">
                  <c:v>-1765</c:v>
                </c:pt>
                <c:pt idx="18">
                  <c:v>-1755</c:v>
                </c:pt>
                <c:pt idx="19">
                  <c:v>-1745</c:v>
                </c:pt>
                <c:pt idx="20">
                  <c:v>-1735</c:v>
                </c:pt>
                <c:pt idx="21">
                  <c:v>-1725</c:v>
                </c:pt>
                <c:pt idx="22">
                  <c:v>-1715</c:v>
                </c:pt>
                <c:pt idx="23">
                  <c:v>-1705</c:v>
                </c:pt>
                <c:pt idx="24">
                  <c:v>-1695</c:v>
                </c:pt>
                <c:pt idx="25">
                  <c:v>-1685</c:v>
                </c:pt>
                <c:pt idx="26">
                  <c:v>-1675</c:v>
                </c:pt>
                <c:pt idx="27">
                  <c:v>-1665</c:v>
                </c:pt>
                <c:pt idx="28">
                  <c:v>-1655</c:v>
                </c:pt>
                <c:pt idx="29">
                  <c:v>-1645</c:v>
                </c:pt>
                <c:pt idx="30">
                  <c:v>-1635</c:v>
                </c:pt>
                <c:pt idx="31">
                  <c:v>-1625</c:v>
                </c:pt>
                <c:pt idx="32">
                  <c:v>-1615</c:v>
                </c:pt>
                <c:pt idx="33">
                  <c:v>-1605</c:v>
                </c:pt>
                <c:pt idx="34">
                  <c:v>-1595</c:v>
                </c:pt>
                <c:pt idx="35">
                  <c:v>-1585</c:v>
                </c:pt>
                <c:pt idx="36">
                  <c:v>-1575</c:v>
                </c:pt>
                <c:pt idx="37">
                  <c:v>-1565</c:v>
                </c:pt>
                <c:pt idx="38">
                  <c:v>-1555</c:v>
                </c:pt>
                <c:pt idx="39">
                  <c:v>-1545</c:v>
                </c:pt>
                <c:pt idx="40">
                  <c:v>-1535</c:v>
                </c:pt>
                <c:pt idx="41">
                  <c:v>-1525</c:v>
                </c:pt>
                <c:pt idx="42">
                  <c:v>-1515</c:v>
                </c:pt>
                <c:pt idx="43">
                  <c:v>-1505</c:v>
                </c:pt>
                <c:pt idx="44">
                  <c:v>-1495</c:v>
                </c:pt>
                <c:pt idx="45">
                  <c:v>-1485</c:v>
                </c:pt>
                <c:pt idx="46">
                  <c:v>-1475</c:v>
                </c:pt>
                <c:pt idx="47">
                  <c:v>-1465</c:v>
                </c:pt>
                <c:pt idx="48">
                  <c:v>-1455</c:v>
                </c:pt>
                <c:pt idx="49">
                  <c:v>-1445</c:v>
                </c:pt>
                <c:pt idx="50">
                  <c:v>-1435</c:v>
                </c:pt>
                <c:pt idx="51">
                  <c:v>-1425</c:v>
                </c:pt>
                <c:pt idx="52">
                  <c:v>-1415</c:v>
                </c:pt>
                <c:pt idx="53">
                  <c:v>-1405</c:v>
                </c:pt>
                <c:pt idx="54">
                  <c:v>-1395</c:v>
                </c:pt>
                <c:pt idx="55">
                  <c:v>-1385</c:v>
                </c:pt>
                <c:pt idx="56">
                  <c:v>-1375</c:v>
                </c:pt>
                <c:pt idx="57">
                  <c:v>-1365</c:v>
                </c:pt>
                <c:pt idx="58">
                  <c:v>-1355</c:v>
                </c:pt>
                <c:pt idx="59">
                  <c:v>-1345</c:v>
                </c:pt>
                <c:pt idx="60">
                  <c:v>-1335</c:v>
                </c:pt>
                <c:pt idx="61">
                  <c:v>-1325</c:v>
                </c:pt>
                <c:pt idx="62">
                  <c:v>-1325</c:v>
                </c:pt>
                <c:pt idx="63">
                  <c:v>-1060</c:v>
                </c:pt>
                <c:pt idx="64">
                  <c:v>-795</c:v>
                </c:pt>
                <c:pt idx="65">
                  <c:v>-530</c:v>
                </c:pt>
                <c:pt idx="66">
                  <c:v>-265</c:v>
                </c:pt>
                <c:pt idx="67">
                  <c:v>0</c:v>
                </c:pt>
                <c:pt idx="68">
                  <c:v>265</c:v>
                </c:pt>
                <c:pt idx="69">
                  <c:v>530</c:v>
                </c:pt>
                <c:pt idx="70">
                  <c:v>795</c:v>
                </c:pt>
                <c:pt idx="71">
                  <c:v>1060</c:v>
                </c:pt>
                <c:pt idx="72">
                  <c:v>1325</c:v>
                </c:pt>
                <c:pt idx="73">
                  <c:v>1325</c:v>
                </c:pt>
                <c:pt idx="74">
                  <c:v>1335</c:v>
                </c:pt>
                <c:pt idx="75">
                  <c:v>1345</c:v>
                </c:pt>
                <c:pt idx="76">
                  <c:v>1355</c:v>
                </c:pt>
                <c:pt idx="77">
                  <c:v>1365</c:v>
                </c:pt>
                <c:pt idx="78">
                  <c:v>1375</c:v>
                </c:pt>
                <c:pt idx="79">
                  <c:v>1385</c:v>
                </c:pt>
                <c:pt idx="80">
                  <c:v>1395</c:v>
                </c:pt>
                <c:pt idx="81">
                  <c:v>1405</c:v>
                </c:pt>
                <c:pt idx="82">
                  <c:v>1415</c:v>
                </c:pt>
                <c:pt idx="83">
                  <c:v>1425</c:v>
                </c:pt>
                <c:pt idx="84">
                  <c:v>1435</c:v>
                </c:pt>
                <c:pt idx="85">
                  <c:v>1445</c:v>
                </c:pt>
                <c:pt idx="86">
                  <c:v>1455</c:v>
                </c:pt>
                <c:pt idx="87">
                  <c:v>1465</c:v>
                </c:pt>
                <c:pt idx="88">
                  <c:v>1475</c:v>
                </c:pt>
                <c:pt idx="89">
                  <c:v>1485</c:v>
                </c:pt>
                <c:pt idx="90">
                  <c:v>1495</c:v>
                </c:pt>
                <c:pt idx="91">
                  <c:v>1505</c:v>
                </c:pt>
                <c:pt idx="92">
                  <c:v>1515</c:v>
                </c:pt>
                <c:pt idx="93">
                  <c:v>1525</c:v>
                </c:pt>
                <c:pt idx="94">
                  <c:v>1535</c:v>
                </c:pt>
                <c:pt idx="95">
                  <c:v>1545</c:v>
                </c:pt>
                <c:pt idx="96">
                  <c:v>1555</c:v>
                </c:pt>
                <c:pt idx="97">
                  <c:v>1565</c:v>
                </c:pt>
                <c:pt idx="98">
                  <c:v>1575</c:v>
                </c:pt>
                <c:pt idx="99">
                  <c:v>1585</c:v>
                </c:pt>
                <c:pt idx="100">
                  <c:v>1595</c:v>
                </c:pt>
                <c:pt idx="101">
                  <c:v>1605</c:v>
                </c:pt>
                <c:pt idx="102">
                  <c:v>1615</c:v>
                </c:pt>
                <c:pt idx="103">
                  <c:v>1625</c:v>
                </c:pt>
                <c:pt idx="104">
                  <c:v>1635</c:v>
                </c:pt>
                <c:pt idx="105">
                  <c:v>1645</c:v>
                </c:pt>
                <c:pt idx="106">
                  <c:v>1655</c:v>
                </c:pt>
                <c:pt idx="107">
                  <c:v>1665</c:v>
                </c:pt>
                <c:pt idx="108">
                  <c:v>1675</c:v>
                </c:pt>
                <c:pt idx="109">
                  <c:v>1685</c:v>
                </c:pt>
                <c:pt idx="110">
                  <c:v>1695</c:v>
                </c:pt>
                <c:pt idx="111">
                  <c:v>1705</c:v>
                </c:pt>
                <c:pt idx="112">
                  <c:v>1715</c:v>
                </c:pt>
                <c:pt idx="113">
                  <c:v>1725</c:v>
                </c:pt>
                <c:pt idx="114">
                  <c:v>1735</c:v>
                </c:pt>
                <c:pt idx="115">
                  <c:v>1745</c:v>
                </c:pt>
                <c:pt idx="116">
                  <c:v>1755</c:v>
                </c:pt>
                <c:pt idx="117">
                  <c:v>1765</c:v>
                </c:pt>
                <c:pt idx="118">
                  <c:v>1775</c:v>
                </c:pt>
                <c:pt idx="119">
                  <c:v>1785</c:v>
                </c:pt>
                <c:pt idx="120">
                  <c:v>1795</c:v>
                </c:pt>
                <c:pt idx="121">
                  <c:v>1805</c:v>
                </c:pt>
                <c:pt idx="122">
                  <c:v>1815</c:v>
                </c:pt>
                <c:pt idx="123">
                  <c:v>1825</c:v>
                </c:pt>
                <c:pt idx="124">
                  <c:v>1825</c:v>
                </c:pt>
                <c:pt idx="125">
                  <c:v>1942.5</c:v>
                </c:pt>
                <c:pt idx="126">
                  <c:v>2060</c:v>
                </c:pt>
                <c:pt idx="127">
                  <c:v>2177.5</c:v>
                </c:pt>
                <c:pt idx="128">
                  <c:v>2295</c:v>
                </c:pt>
                <c:pt idx="129">
                  <c:v>2412.5</c:v>
                </c:pt>
                <c:pt idx="130">
                  <c:v>2530</c:v>
                </c:pt>
                <c:pt idx="131">
                  <c:v>2647.5</c:v>
                </c:pt>
                <c:pt idx="132">
                  <c:v>2765</c:v>
                </c:pt>
                <c:pt idx="133">
                  <c:v>2882.5</c:v>
                </c:pt>
                <c:pt idx="134">
                  <c:v>3000</c:v>
                </c:pt>
              </c:numCache>
            </c:numRef>
          </c:xVal>
          <c:yVal>
            <c:numRef>
              <c:f>fulL_YI2minus3p3_mirNoNeig_long!$O$2:$O$136</c:f>
              <c:numCache>
                <c:formatCode>General</c:formatCode>
                <c:ptCount val="135"/>
                <c:pt idx="0">
                  <c:v>0.38402999999999998</c:v>
                </c:pt>
                <c:pt idx="1">
                  <c:v>0.4405</c:v>
                </c:pt>
                <c:pt idx="2">
                  <c:v>0.51022000000000001</c:v>
                </c:pt>
                <c:pt idx="3">
                  <c:v>0.59702999999999995</c:v>
                </c:pt>
                <c:pt idx="4">
                  <c:v>0.70672000000000001</c:v>
                </c:pt>
                <c:pt idx="5">
                  <c:v>0.84606999999999999</c:v>
                </c:pt>
                <c:pt idx="6">
                  <c:v>1.0222599999999999</c:v>
                </c:pt>
                <c:pt idx="7">
                  <c:v>1.2377899999999999</c:v>
                </c:pt>
                <c:pt idx="8">
                  <c:v>1.5053300000000001</c:v>
                </c:pt>
                <c:pt idx="9">
                  <c:v>1.7749200000000001</c:v>
                </c:pt>
                <c:pt idx="10">
                  <c:v>1.91</c:v>
                </c:pt>
                <c:pt idx="11">
                  <c:v>1.91</c:v>
                </c:pt>
                <c:pt idx="12">
                  <c:v>1.90672</c:v>
                </c:pt>
                <c:pt idx="13">
                  <c:v>1.90019</c:v>
                </c:pt>
                <c:pt idx="14">
                  <c:v>1.8891199999999999</c:v>
                </c:pt>
                <c:pt idx="15">
                  <c:v>1.8749800000000001</c:v>
                </c:pt>
                <c:pt idx="16">
                  <c:v>1.8564499999999999</c:v>
                </c:pt>
                <c:pt idx="17">
                  <c:v>1.83152</c:v>
                </c:pt>
                <c:pt idx="18">
                  <c:v>1.8005899999999999</c:v>
                </c:pt>
                <c:pt idx="19">
                  <c:v>1.7654399999999999</c:v>
                </c:pt>
                <c:pt idx="20">
                  <c:v>1.7241299999999999</c:v>
                </c:pt>
                <c:pt idx="21">
                  <c:v>1.6781900000000001</c:v>
                </c:pt>
                <c:pt idx="22">
                  <c:v>1.6245700000000001</c:v>
                </c:pt>
                <c:pt idx="23">
                  <c:v>1.56304</c:v>
                </c:pt>
                <c:pt idx="24">
                  <c:v>1.49411</c:v>
                </c:pt>
                <c:pt idx="25">
                  <c:v>1.4171400000000001</c:v>
                </c:pt>
                <c:pt idx="26">
                  <c:v>1.3309599999999999</c:v>
                </c:pt>
                <c:pt idx="27">
                  <c:v>1.2472000000000001</c:v>
                </c:pt>
                <c:pt idx="28">
                  <c:v>1.13853</c:v>
                </c:pt>
                <c:pt idx="29">
                  <c:v>1.03389</c:v>
                </c:pt>
                <c:pt idx="30">
                  <c:v>0.91801999999999995</c:v>
                </c:pt>
                <c:pt idx="31">
                  <c:v>0.79730999999999996</c:v>
                </c:pt>
                <c:pt idx="32">
                  <c:v>0.67496999999999996</c:v>
                </c:pt>
                <c:pt idx="33">
                  <c:v>0.56344000000000005</c:v>
                </c:pt>
                <c:pt idx="34">
                  <c:v>0.52500999999999998</c:v>
                </c:pt>
                <c:pt idx="35">
                  <c:v>0.55123</c:v>
                </c:pt>
                <c:pt idx="36">
                  <c:v>0.53098000000000001</c:v>
                </c:pt>
                <c:pt idx="37">
                  <c:v>0.58211000000000002</c:v>
                </c:pt>
                <c:pt idx="38">
                  <c:v>0.74524000000000001</c:v>
                </c:pt>
                <c:pt idx="39">
                  <c:v>0.92054000000000002</c:v>
                </c:pt>
                <c:pt idx="40">
                  <c:v>1.07474</c:v>
                </c:pt>
                <c:pt idx="41">
                  <c:v>1.2179899999999999</c:v>
                </c:pt>
                <c:pt idx="42">
                  <c:v>1.33081</c:v>
                </c:pt>
                <c:pt idx="43">
                  <c:v>1.4173800000000001</c:v>
                </c:pt>
                <c:pt idx="44">
                  <c:v>1.46967</c:v>
                </c:pt>
                <c:pt idx="45">
                  <c:v>1.4792799999999999</c:v>
                </c:pt>
                <c:pt idx="46">
                  <c:v>1.4115899999999999</c:v>
                </c:pt>
                <c:pt idx="47">
                  <c:v>1.2748299999999999</c:v>
                </c:pt>
                <c:pt idx="48">
                  <c:v>0.97482999999999997</c:v>
                </c:pt>
                <c:pt idx="49">
                  <c:v>0.58031999999999995</c:v>
                </c:pt>
                <c:pt idx="50">
                  <c:v>-0.31372</c:v>
                </c:pt>
                <c:pt idx="51">
                  <c:v>-1.4269499999999999</c:v>
                </c:pt>
                <c:pt idx="52">
                  <c:v>-0.47436</c:v>
                </c:pt>
                <c:pt idx="53">
                  <c:v>-1.8696600000000001</c:v>
                </c:pt>
                <c:pt idx="54">
                  <c:v>-1.63994</c:v>
                </c:pt>
                <c:pt idx="55">
                  <c:v>-1.62334</c:v>
                </c:pt>
                <c:pt idx="56">
                  <c:v>-1.61222</c:v>
                </c:pt>
                <c:pt idx="57">
                  <c:v>-1.6055699999999999</c:v>
                </c:pt>
                <c:pt idx="58">
                  <c:v>-1.60101</c:v>
                </c:pt>
                <c:pt idx="59">
                  <c:v>-1.59771</c:v>
                </c:pt>
                <c:pt idx="60">
                  <c:v>-1.5946199999999999</c:v>
                </c:pt>
                <c:pt idx="61">
                  <c:v>-1.5915299999999999</c:v>
                </c:pt>
                <c:pt idx="62">
                  <c:v>-1.5915299999999999</c:v>
                </c:pt>
                <c:pt idx="63">
                  <c:v>-1.4492100000000001</c:v>
                </c:pt>
                <c:pt idx="64">
                  <c:v>-1.2949999999999999</c:v>
                </c:pt>
                <c:pt idx="65">
                  <c:v>-1.17842</c:v>
                </c:pt>
                <c:pt idx="66">
                  <c:v>-1.1079000000000001</c:v>
                </c:pt>
                <c:pt idx="67">
                  <c:v>-1.0844199999999999</c:v>
                </c:pt>
                <c:pt idx="68">
                  <c:v>-1.10795</c:v>
                </c:pt>
                <c:pt idx="69">
                  <c:v>-1.1785099999999999</c:v>
                </c:pt>
                <c:pt idx="70">
                  <c:v>-1.29514</c:v>
                </c:pt>
                <c:pt idx="71">
                  <c:v>-1.4494</c:v>
                </c:pt>
                <c:pt idx="72">
                  <c:v>-1.5918099999999999</c:v>
                </c:pt>
                <c:pt idx="73">
                  <c:v>-1.5918099999999999</c:v>
                </c:pt>
                <c:pt idx="74">
                  <c:v>-1.5949199999999999</c:v>
                </c:pt>
                <c:pt idx="75">
                  <c:v>-1.5980700000000001</c:v>
                </c:pt>
                <c:pt idx="76">
                  <c:v>-1.60151</c:v>
                </c:pt>
                <c:pt idx="77">
                  <c:v>-1.60629</c:v>
                </c:pt>
                <c:pt idx="78">
                  <c:v>-1.6140600000000001</c:v>
                </c:pt>
                <c:pt idx="79">
                  <c:v>-1.62493</c:v>
                </c:pt>
                <c:pt idx="80">
                  <c:v>-1.6570199999999999</c:v>
                </c:pt>
                <c:pt idx="81">
                  <c:v>-1.8444400000000001</c:v>
                </c:pt>
                <c:pt idx="82">
                  <c:v>-0.66830000000000001</c:v>
                </c:pt>
                <c:pt idx="83">
                  <c:v>-0.34226000000000001</c:v>
                </c:pt>
                <c:pt idx="84">
                  <c:v>-0.36969999999999997</c:v>
                </c:pt>
                <c:pt idx="85">
                  <c:v>0.50366999999999995</c:v>
                </c:pt>
                <c:pt idx="86">
                  <c:v>0.97716000000000003</c:v>
                </c:pt>
                <c:pt idx="87">
                  <c:v>1.26471</c:v>
                </c:pt>
                <c:pt idx="88">
                  <c:v>1.4171</c:v>
                </c:pt>
                <c:pt idx="89">
                  <c:v>1.4707300000000001</c:v>
                </c:pt>
                <c:pt idx="90">
                  <c:v>1.4745699999999999</c:v>
                </c:pt>
                <c:pt idx="91">
                  <c:v>1.4230700000000001</c:v>
                </c:pt>
                <c:pt idx="92">
                  <c:v>1.33138</c:v>
                </c:pt>
                <c:pt idx="93">
                  <c:v>1.21793</c:v>
                </c:pt>
                <c:pt idx="94">
                  <c:v>1.07826</c:v>
                </c:pt>
                <c:pt idx="95">
                  <c:v>0.91913</c:v>
                </c:pt>
                <c:pt idx="96">
                  <c:v>0.74514000000000002</c:v>
                </c:pt>
                <c:pt idx="97">
                  <c:v>0.58638999999999997</c:v>
                </c:pt>
                <c:pt idx="98">
                  <c:v>0.54412000000000005</c:v>
                </c:pt>
                <c:pt idx="99">
                  <c:v>0.58125000000000004</c:v>
                </c:pt>
                <c:pt idx="100">
                  <c:v>0.54447999999999996</c:v>
                </c:pt>
                <c:pt idx="101">
                  <c:v>0.56555</c:v>
                </c:pt>
                <c:pt idx="102">
                  <c:v>0.67674999999999996</c:v>
                </c:pt>
                <c:pt idx="103">
                  <c:v>0.79942000000000002</c:v>
                </c:pt>
                <c:pt idx="104">
                  <c:v>0.91910000000000003</c:v>
                </c:pt>
                <c:pt idx="105">
                  <c:v>1.0295099999999999</c:v>
                </c:pt>
                <c:pt idx="106">
                  <c:v>1.13541</c:v>
                </c:pt>
                <c:pt idx="107">
                  <c:v>1.2454700000000001</c:v>
                </c:pt>
                <c:pt idx="108">
                  <c:v>1.33725</c:v>
                </c:pt>
                <c:pt idx="109">
                  <c:v>1.41625</c:v>
                </c:pt>
                <c:pt idx="110">
                  <c:v>1.4932000000000001</c:v>
                </c:pt>
                <c:pt idx="111">
                  <c:v>1.5632299999999999</c:v>
                </c:pt>
                <c:pt idx="112">
                  <c:v>1.62452</c:v>
                </c:pt>
                <c:pt idx="113">
                  <c:v>1.67744</c:v>
                </c:pt>
                <c:pt idx="114">
                  <c:v>1.7218599999999999</c:v>
                </c:pt>
                <c:pt idx="115">
                  <c:v>1.76075</c:v>
                </c:pt>
                <c:pt idx="116">
                  <c:v>1.79802</c:v>
                </c:pt>
                <c:pt idx="117">
                  <c:v>1.8285499999999999</c:v>
                </c:pt>
                <c:pt idx="118">
                  <c:v>1.85283</c:v>
                </c:pt>
                <c:pt idx="119">
                  <c:v>1.8728</c:v>
                </c:pt>
                <c:pt idx="120">
                  <c:v>1.88693</c:v>
                </c:pt>
                <c:pt idx="121">
                  <c:v>1.8977999999999999</c:v>
                </c:pt>
                <c:pt idx="122">
                  <c:v>1.90469</c:v>
                </c:pt>
                <c:pt idx="123">
                  <c:v>1.9076500000000001</c:v>
                </c:pt>
                <c:pt idx="124">
                  <c:v>1.9076500000000001</c:v>
                </c:pt>
                <c:pt idx="125">
                  <c:v>1.77125</c:v>
                </c:pt>
                <c:pt idx="126">
                  <c:v>1.5064200000000001</c:v>
                </c:pt>
                <c:pt idx="127">
                  <c:v>1.23769</c:v>
                </c:pt>
                <c:pt idx="128">
                  <c:v>1.02162</c:v>
                </c:pt>
                <c:pt idx="129">
                  <c:v>0.84591000000000005</c:v>
                </c:pt>
                <c:pt idx="130">
                  <c:v>0.70689000000000002</c:v>
                </c:pt>
                <c:pt idx="131">
                  <c:v>0.59718000000000004</c:v>
                </c:pt>
                <c:pt idx="132">
                  <c:v>0.51014999999999999</c:v>
                </c:pt>
                <c:pt idx="133">
                  <c:v>0.44034000000000001</c:v>
                </c:pt>
                <c:pt idx="134">
                  <c:v>0.38389000000000001</c:v>
                </c:pt>
              </c:numCache>
            </c:numRef>
          </c:yVal>
          <c:smooth val="0"/>
          <c:extLst>
            <c:ext xmlns:c16="http://schemas.microsoft.com/office/drawing/2014/chart" uri="{C3380CC4-5D6E-409C-BE32-E72D297353CC}">
              <c16:uniqueId val="{00000005-061E-4F04-9142-86F124A55FCA}"/>
            </c:ext>
          </c:extLst>
        </c:ser>
        <c:ser>
          <c:idx val="1"/>
          <c:order val="6"/>
          <c:tx>
            <c:v>B1; dipole and sextupole modelled</c:v>
          </c:tx>
          <c:spPr>
            <a:ln w="19050" cap="rnd">
              <a:solidFill>
                <a:srgbClr val="FF0000"/>
              </a:solidFill>
              <a:round/>
            </a:ln>
            <a:effectLst/>
          </c:spPr>
          <c:marker>
            <c:symbol val="none"/>
          </c:marker>
          <c:xVal>
            <c:numRef>
              <c:f>fulL_YI2minus3p3_eMirNeigh_long!$B$2:$B$136</c:f>
              <c:numCache>
                <c:formatCode>General</c:formatCode>
                <c:ptCount val="135"/>
                <c:pt idx="0">
                  <c:v>-3000</c:v>
                </c:pt>
                <c:pt idx="1">
                  <c:v>-2882.5</c:v>
                </c:pt>
                <c:pt idx="2">
                  <c:v>-2765</c:v>
                </c:pt>
                <c:pt idx="3">
                  <c:v>-2647.5</c:v>
                </c:pt>
                <c:pt idx="4">
                  <c:v>-2530</c:v>
                </c:pt>
                <c:pt idx="5">
                  <c:v>-2412.5</c:v>
                </c:pt>
                <c:pt idx="6">
                  <c:v>-2295</c:v>
                </c:pt>
                <c:pt idx="7">
                  <c:v>-2177.5</c:v>
                </c:pt>
                <c:pt idx="8">
                  <c:v>-2060</c:v>
                </c:pt>
                <c:pt idx="9">
                  <c:v>-1942.5</c:v>
                </c:pt>
                <c:pt idx="10">
                  <c:v>-1825</c:v>
                </c:pt>
                <c:pt idx="11">
                  <c:v>-1825</c:v>
                </c:pt>
                <c:pt idx="12">
                  <c:v>-1815</c:v>
                </c:pt>
                <c:pt idx="13">
                  <c:v>-1805</c:v>
                </c:pt>
                <c:pt idx="14">
                  <c:v>-1795</c:v>
                </c:pt>
                <c:pt idx="15">
                  <c:v>-1785</c:v>
                </c:pt>
                <c:pt idx="16">
                  <c:v>-1775</c:v>
                </c:pt>
                <c:pt idx="17">
                  <c:v>-1765</c:v>
                </c:pt>
                <c:pt idx="18">
                  <c:v>-1755</c:v>
                </c:pt>
                <c:pt idx="19">
                  <c:v>-1745</c:v>
                </c:pt>
                <c:pt idx="20">
                  <c:v>-1735</c:v>
                </c:pt>
                <c:pt idx="21">
                  <c:v>-1725</c:v>
                </c:pt>
                <c:pt idx="22">
                  <c:v>-1715</c:v>
                </c:pt>
                <c:pt idx="23">
                  <c:v>-1705</c:v>
                </c:pt>
                <c:pt idx="24">
                  <c:v>-1695</c:v>
                </c:pt>
                <c:pt idx="25">
                  <c:v>-1685</c:v>
                </c:pt>
                <c:pt idx="26">
                  <c:v>-1675</c:v>
                </c:pt>
                <c:pt idx="27">
                  <c:v>-1665</c:v>
                </c:pt>
                <c:pt idx="28">
                  <c:v>-1655</c:v>
                </c:pt>
                <c:pt idx="29">
                  <c:v>-1645</c:v>
                </c:pt>
                <c:pt idx="30">
                  <c:v>-1635</c:v>
                </c:pt>
                <c:pt idx="31">
                  <c:v>-1625</c:v>
                </c:pt>
                <c:pt idx="32">
                  <c:v>-1615</c:v>
                </c:pt>
                <c:pt idx="33">
                  <c:v>-1605</c:v>
                </c:pt>
                <c:pt idx="34">
                  <c:v>-1595</c:v>
                </c:pt>
                <c:pt idx="35">
                  <c:v>-1585</c:v>
                </c:pt>
                <c:pt idx="36">
                  <c:v>-1575</c:v>
                </c:pt>
                <c:pt idx="37">
                  <c:v>-1565</c:v>
                </c:pt>
                <c:pt idx="38">
                  <c:v>-1555</c:v>
                </c:pt>
                <c:pt idx="39">
                  <c:v>-1545</c:v>
                </c:pt>
                <c:pt idx="40">
                  <c:v>-1535</c:v>
                </c:pt>
                <c:pt idx="41">
                  <c:v>-1525</c:v>
                </c:pt>
                <c:pt idx="42">
                  <c:v>-1515</c:v>
                </c:pt>
                <c:pt idx="43">
                  <c:v>-1505</c:v>
                </c:pt>
                <c:pt idx="44">
                  <c:v>-1495</c:v>
                </c:pt>
                <c:pt idx="45">
                  <c:v>-1485</c:v>
                </c:pt>
                <c:pt idx="46">
                  <c:v>-1475</c:v>
                </c:pt>
                <c:pt idx="47">
                  <c:v>-1465</c:v>
                </c:pt>
                <c:pt idx="48">
                  <c:v>-1455</c:v>
                </c:pt>
                <c:pt idx="49">
                  <c:v>-1445</c:v>
                </c:pt>
                <c:pt idx="50">
                  <c:v>-1435</c:v>
                </c:pt>
                <c:pt idx="51">
                  <c:v>-1425</c:v>
                </c:pt>
                <c:pt idx="52">
                  <c:v>-1415</c:v>
                </c:pt>
                <c:pt idx="53">
                  <c:v>-1405</c:v>
                </c:pt>
                <c:pt idx="54">
                  <c:v>-1395</c:v>
                </c:pt>
                <c:pt idx="55">
                  <c:v>-1385</c:v>
                </c:pt>
                <c:pt idx="56">
                  <c:v>-1375</c:v>
                </c:pt>
                <c:pt idx="57">
                  <c:v>-1365</c:v>
                </c:pt>
                <c:pt idx="58">
                  <c:v>-1355</c:v>
                </c:pt>
                <c:pt idx="59">
                  <c:v>-1345</c:v>
                </c:pt>
                <c:pt idx="60">
                  <c:v>-1335</c:v>
                </c:pt>
                <c:pt idx="61">
                  <c:v>-1325</c:v>
                </c:pt>
                <c:pt idx="62">
                  <c:v>-1325</c:v>
                </c:pt>
                <c:pt idx="63">
                  <c:v>-1060</c:v>
                </c:pt>
                <c:pt idx="64">
                  <c:v>-795</c:v>
                </c:pt>
                <c:pt idx="65">
                  <c:v>-530</c:v>
                </c:pt>
                <c:pt idx="66">
                  <c:v>-265</c:v>
                </c:pt>
                <c:pt idx="67">
                  <c:v>0</c:v>
                </c:pt>
                <c:pt idx="68">
                  <c:v>265</c:v>
                </c:pt>
                <c:pt idx="69">
                  <c:v>530</c:v>
                </c:pt>
                <c:pt idx="70">
                  <c:v>795</c:v>
                </c:pt>
                <c:pt idx="71">
                  <c:v>1060</c:v>
                </c:pt>
                <c:pt idx="72">
                  <c:v>1325</c:v>
                </c:pt>
                <c:pt idx="73">
                  <c:v>1325</c:v>
                </c:pt>
                <c:pt idx="74">
                  <c:v>1335</c:v>
                </c:pt>
                <c:pt idx="75">
                  <c:v>1345</c:v>
                </c:pt>
                <c:pt idx="76">
                  <c:v>1355</c:v>
                </c:pt>
                <c:pt idx="77">
                  <c:v>1365</c:v>
                </c:pt>
                <c:pt idx="78">
                  <c:v>1375</c:v>
                </c:pt>
                <c:pt idx="79">
                  <c:v>1385</c:v>
                </c:pt>
                <c:pt idx="80">
                  <c:v>1395</c:v>
                </c:pt>
                <c:pt idx="81">
                  <c:v>1405</c:v>
                </c:pt>
                <c:pt idx="82">
                  <c:v>1415</c:v>
                </c:pt>
                <c:pt idx="83">
                  <c:v>1425</c:v>
                </c:pt>
                <c:pt idx="84">
                  <c:v>1435</c:v>
                </c:pt>
                <c:pt idx="85">
                  <c:v>1445</c:v>
                </c:pt>
                <c:pt idx="86">
                  <c:v>1455</c:v>
                </c:pt>
                <c:pt idx="87">
                  <c:v>1465</c:v>
                </c:pt>
                <c:pt idx="88">
                  <c:v>1475</c:v>
                </c:pt>
                <c:pt idx="89">
                  <c:v>1485</c:v>
                </c:pt>
                <c:pt idx="90">
                  <c:v>1495</c:v>
                </c:pt>
                <c:pt idx="91">
                  <c:v>1505</c:v>
                </c:pt>
                <c:pt idx="92">
                  <c:v>1515</c:v>
                </c:pt>
                <c:pt idx="93">
                  <c:v>1525</c:v>
                </c:pt>
                <c:pt idx="94">
                  <c:v>1535</c:v>
                </c:pt>
                <c:pt idx="95">
                  <c:v>1545</c:v>
                </c:pt>
                <c:pt idx="96">
                  <c:v>1555</c:v>
                </c:pt>
                <c:pt idx="97">
                  <c:v>1565</c:v>
                </c:pt>
                <c:pt idx="98">
                  <c:v>1575</c:v>
                </c:pt>
                <c:pt idx="99">
                  <c:v>1585</c:v>
                </c:pt>
                <c:pt idx="100">
                  <c:v>1595</c:v>
                </c:pt>
                <c:pt idx="101">
                  <c:v>1605</c:v>
                </c:pt>
                <c:pt idx="102">
                  <c:v>1615</c:v>
                </c:pt>
                <c:pt idx="103">
                  <c:v>1625</c:v>
                </c:pt>
                <c:pt idx="104">
                  <c:v>1635</c:v>
                </c:pt>
                <c:pt idx="105">
                  <c:v>1645</c:v>
                </c:pt>
                <c:pt idx="106">
                  <c:v>1655</c:v>
                </c:pt>
                <c:pt idx="107">
                  <c:v>1665</c:v>
                </c:pt>
                <c:pt idx="108">
                  <c:v>1675</c:v>
                </c:pt>
                <c:pt idx="109">
                  <c:v>1685</c:v>
                </c:pt>
                <c:pt idx="110">
                  <c:v>1695</c:v>
                </c:pt>
                <c:pt idx="111">
                  <c:v>1705</c:v>
                </c:pt>
                <c:pt idx="112">
                  <c:v>1715</c:v>
                </c:pt>
                <c:pt idx="113">
                  <c:v>1725</c:v>
                </c:pt>
                <c:pt idx="114">
                  <c:v>1735</c:v>
                </c:pt>
                <c:pt idx="115">
                  <c:v>1745</c:v>
                </c:pt>
                <c:pt idx="116">
                  <c:v>1755</c:v>
                </c:pt>
                <c:pt idx="117">
                  <c:v>1765</c:v>
                </c:pt>
                <c:pt idx="118">
                  <c:v>1775</c:v>
                </c:pt>
                <c:pt idx="119">
                  <c:v>1785</c:v>
                </c:pt>
                <c:pt idx="120">
                  <c:v>1795</c:v>
                </c:pt>
                <c:pt idx="121">
                  <c:v>1805</c:v>
                </c:pt>
                <c:pt idx="122">
                  <c:v>1815</c:v>
                </c:pt>
                <c:pt idx="123">
                  <c:v>1825</c:v>
                </c:pt>
                <c:pt idx="124">
                  <c:v>1825</c:v>
                </c:pt>
                <c:pt idx="125">
                  <c:v>1942.5</c:v>
                </c:pt>
                <c:pt idx="126">
                  <c:v>2060</c:v>
                </c:pt>
                <c:pt idx="127">
                  <c:v>2177.5</c:v>
                </c:pt>
                <c:pt idx="128">
                  <c:v>2295</c:v>
                </c:pt>
                <c:pt idx="129">
                  <c:v>2412.5</c:v>
                </c:pt>
                <c:pt idx="130">
                  <c:v>2530</c:v>
                </c:pt>
                <c:pt idx="131">
                  <c:v>2647.5</c:v>
                </c:pt>
                <c:pt idx="132">
                  <c:v>2765</c:v>
                </c:pt>
                <c:pt idx="133">
                  <c:v>2882.5</c:v>
                </c:pt>
                <c:pt idx="134">
                  <c:v>3000</c:v>
                </c:pt>
              </c:numCache>
            </c:numRef>
          </c:xVal>
          <c:yVal>
            <c:numRef>
              <c:f>fulL_YI2minus3p3_eMirNeigh_long!$O$2:$O$136</c:f>
              <c:numCache>
                <c:formatCode>General</c:formatCode>
                <c:ptCount val="135"/>
                <c:pt idx="0">
                  <c:v>-1.58E-3</c:v>
                </c:pt>
                <c:pt idx="1">
                  <c:v>1.3500000000000001E-3</c:v>
                </c:pt>
                <c:pt idx="2">
                  <c:v>9.7999999999999997E-4</c:v>
                </c:pt>
                <c:pt idx="3">
                  <c:v>8.1999999999999998E-4</c:v>
                </c:pt>
                <c:pt idx="4">
                  <c:v>8.9999999999999998E-4</c:v>
                </c:pt>
                <c:pt idx="5">
                  <c:v>1.9499999999999999E-3</c:v>
                </c:pt>
                <c:pt idx="6">
                  <c:v>1.32E-3</c:v>
                </c:pt>
                <c:pt idx="7">
                  <c:v>3.0699999999999998E-3</c:v>
                </c:pt>
                <c:pt idx="8">
                  <c:v>7.9000000000000001E-4</c:v>
                </c:pt>
                <c:pt idx="9">
                  <c:v>-2.4199999999999998E-3</c:v>
                </c:pt>
                <c:pt idx="10">
                  <c:v>1.1990000000000001E-2</c:v>
                </c:pt>
                <c:pt idx="11">
                  <c:v>1.1990000000000001E-2</c:v>
                </c:pt>
                <c:pt idx="12">
                  <c:v>1.8350000000000002E-2</c:v>
                </c:pt>
                <c:pt idx="13">
                  <c:v>2.4819999999999998E-2</c:v>
                </c:pt>
                <c:pt idx="14">
                  <c:v>3.1050000000000001E-2</c:v>
                </c:pt>
                <c:pt idx="15">
                  <c:v>3.6630000000000003E-2</c:v>
                </c:pt>
                <c:pt idx="16">
                  <c:v>4.1059999999999999E-2</c:v>
                </c:pt>
                <c:pt idx="17">
                  <c:v>4.3720000000000002E-2</c:v>
                </c:pt>
                <c:pt idx="18">
                  <c:v>4.3869999999999999E-2</c:v>
                </c:pt>
                <c:pt idx="19">
                  <c:v>4.0590000000000001E-2</c:v>
                </c:pt>
                <c:pt idx="20">
                  <c:v>3.2809999999999999E-2</c:v>
                </c:pt>
                <c:pt idx="21">
                  <c:v>1.9230000000000001E-2</c:v>
                </c:pt>
                <c:pt idx="22">
                  <c:v>1.324E-2</c:v>
                </c:pt>
                <c:pt idx="23">
                  <c:v>1.6230000000000001E-2</c:v>
                </c:pt>
                <c:pt idx="24">
                  <c:v>1.814E-2</c:v>
                </c:pt>
                <c:pt idx="25">
                  <c:v>1.6480000000000002E-2</c:v>
                </c:pt>
                <c:pt idx="26">
                  <c:v>-1.23E-3</c:v>
                </c:pt>
                <c:pt idx="27">
                  <c:v>-1.3650000000000001E-2</c:v>
                </c:pt>
                <c:pt idx="28">
                  <c:v>-2.104E-2</c:v>
                </c:pt>
                <c:pt idx="29">
                  <c:v>-2.383E-2</c:v>
                </c:pt>
                <c:pt idx="30">
                  <c:v>4.854E-2</c:v>
                </c:pt>
                <c:pt idx="31">
                  <c:v>0.13428000000000001</c:v>
                </c:pt>
                <c:pt idx="32">
                  <c:v>0.21575</c:v>
                </c:pt>
                <c:pt idx="33">
                  <c:v>0.32435000000000003</c:v>
                </c:pt>
                <c:pt idx="34">
                  <c:v>0.57387999999999995</c:v>
                </c:pt>
                <c:pt idx="35">
                  <c:v>0.61558999999999997</c:v>
                </c:pt>
                <c:pt idx="36">
                  <c:v>0.53734999999999999</c:v>
                </c:pt>
                <c:pt idx="37">
                  <c:v>0.55708000000000002</c:v>
                </c:pt>
                <c:pt idx="38">
                  <c:v>0.71972000000000003</c:v>
                </c:pt>
                <c:pt idx="39">
                  <c:v>0.89514000000000005</c:v>
                </c:pt>
                <c:pt idx="40">
                  <c:v>1.0497399999999999</c:v>
                </c:pt>
                <c:pt idx="41">
                  <c:v>1.19347</c:v>
                </c:pt>
                <c:pt idx="42">
                  <c:v>1.3069200000000001</c:v>
                </c:pt>
                <c:pt idx="43">
                  <c:v>1.3942699999999999</c:v>
                </c:pt>
                <c:pt idx="44">
                  <c:v>1.4474899999999999</c:v>
                </c:pt>
                <c:pt idx="45">
                  <c:v>1.45821</c:v>
                </c:pt>
                <c:pt idx="46">
                  <c:v>1.3918299999999999</c:v>
                </c:pt>
                <c:pt idx="47">
                  <c:v>1.2565500000000001</c:v>
                </c:pt>
                <c:pt idx="48">
                  <c:v>0.95809999999999995</c:v>
                </c:pt>
                <c:pt idx="49">
                  <c:v>0.56462999999999997</c:v>
                </c:pt>
                <c:pt idx="50">
                  <c:v>-0.33056000000000002</c:v>
                </c:pt>
                <c:pt idx="51">
                  <c:v>-1.4490799999999999</c:v>
                </c:pt>
                <c:pt idx="52">
                  <c:v>-0.49874000000000002</c:v>
                </c:pt>
                <c:pt idx="53">
                  <c:v>-1.8937600000000001</c:v>
                </c:pt>
                <c:pt idx="54">
                  <c:v>-1.6640200000000001</c:v>
                </c:pt>
                <c:pt idx="55">
                  <c:v>-1.6473500000000001</c:v>
                </c:pt>
                <c:pt idx="56">
                  <c:v>-1.6362000000000001</c:v>
                </c:pt>
                <c:pt idx="57">
                  <c:v>-1.6295200000000001</c:v>
                </c:pt>
                <c:pt idx="58">
                  <c:v>-1.6249400000000001</c:v>
                </c:pt>
                <c:pt idx="59">
                  <c:v>-1.6216200000000001</c:v>
                </c:pt>
                <c:pt idx="60">
                  <c:v>-1.6185099999999999</c:v>
                </c:pt>
                <c:pt idx="61">
                  <c:v>-1.61541</c:v>
                </c:pt>
                <c:pt idx="62">
                  <c:v>-1.61541</c:v>
                </c:pt>
                <c:pt idx="63">
                  <c:v>-1.47258</c:v>
                </c:pt>
                <c:pt idx="64">
                  <c:v>-1.3176699999999999</c:v>
                </c:pt>
                <c:pt idx="65">
                  <c:v>-1.2003999999999999</c:v>
                </c:pt>
                <c:pt idx="66">
                  <c:v>-1.12927</c:v>
                </c:pt>
                <c:pt idx="67">
                  <c:v>-1.10528</c:v>
                </c:pt>
                <c:pt idx="68">
                  <c:v>-1.1284000000000001</c:v>
                </c:pt>
                <c:pt idx="69">
                  <c:v>-1.1986699999999999</c:v>
                </c:pt>
                <c:pt idx="70">
                  <c:v>-1.31511</c:v>
                </c:pt>
                <c:pt idx="71">
                  <c:v>-1.4692700000000001</c:v>
                </c:pt>
                <c:pt idx="72">
                  <c:v>-1.6116299999999999</c:v>
                </c:pt>
                <c:pt idx="73">
                  <c:v>-1.6116299999999999</c:v>
                </c:pt>
                <c:pt idx="74">
                  <c:v>-1.6147400000000001</c:v>
                </c:pt>
                <c:pt idx="75">
                  <c:v>-1.61788</c:v>
                </c:pt>
                <c:pt idx="76">
                  <c:v>-1.6213200000000001</c:v>
                </c:pt>
                <c:pt idx="77">
                  <c:v>-1.6261000000000001</c:v>
                </c:pt>
                <c:pt idx="78">
                  <c:v>-1.6338900000000001</c:v>
                </c:pt>
                <c:pt idx="79">
                  <c:v>-1.6448</c:v>
                </c:pt>
                <c:pt idx="80">
                  <c:v>-1.67703</c:v>
                </c:pt>
                <c:pt idx="81">
                  <c:v>-1.8647100000000001</c:v>
                </c:pt>
                <c:pt idx="82">
                  <c:v>-0.68920999999999999</c:v>
                </c:pt>
                <c:pt idx="83">
                  <c:v>-0.36162</c:v>
                </c:pt>
                <c:pt idx="84">
                  <c:v>-0.38350000000000001</c:v>
                </c:pt>
                <c:pt idx="85">
                  <c:v>0.49306</c:v>
                </c:pt>
                <c:pt idx="86">
                  <c:v>0.96831</c:v>
                </c:pt>
                <c:pt idx="87">
                  <c:v>1.25701</c:v>
                </c:pt>
                <c:pt idx="88">
                  <c:v>1.4102399999999999</c:v>
                </c:pt>
                <c:pt idx="89">
                  <c:v>1.4645300000000001</c:v>
                </c:pt>
                <c:pt idx="90">
                  <c:v>1.4689000000000001</c:v>
                </c:pt>
                <c:pt idx="91">
                  <c:v>1.4178599999999999</c:v>
                </c:pt>
                <c:pt idx="92">
                  <c:v>1.32656</c:v>
                </c:pt>
                <c:pt idx="93">
                  <c:v>1.21346</c:v>
                </c:pt>
                <c:pt idx="94">
                  <c:v>1.0741000000000001</c:v>
                </c:pt>
                <c:pt idx="95">
                  <c:v>0.91527000000000003</c:v>
                </c:pt>
                <c:pt idx="96">
                  <c:v>0.74163999999999997</c:v>
                </c:pt>
                <c:pt idx="97">
                  <c:v>0.58355999999999997</c:v>
                </c:pt>
                <c:pt idx="98">
                  <c:v>0.54696</c:v>
                </c:pt>
                <c:pt idx="99">
                  <c:v>0.59204000000000001</c:v>
                </c:pt>
                <c:pt idx="100">
                  <c:v>0.55254000000000003</c:v>
                </c:pt>
                <c:pt idx="101">
                  <c:v>0.53310000000000002</c:v>
                </c:pt>
                <c:pt idx="102">
                  <c:v>0.61177999999999999</c:v>
                </c:pt>
                <c:pt idx="103">
                  <c:v>0.70242000000000004</c:v>
                </c:pt>
                <c:pt idx="104">
                  <c:v>0.78949999999999998</c:v>
                </c:pt>
                <c:pt idx="105">
                  <c:v>0.86524999999999996</c:v>
                </c:pt>
                <c:pt idx="106">
                  <c:v>0.93330999999999997</c:v>
                </c:pt>
                <c:pt idx="107">
                  <c:v>0.99807999999999997</c:v>
                </c:pt>
                <c:pt idx="108">
                  <c:v>1.0401</c:v>
                </c:pt>
                <c:pt idx="109">
                  <c:v>1.05952</c:v>
                </c:pt>
                <c:pt idx="110">
                  <c:v>1.06291</c:v>
                </c:pt>
                <c:pt idx="111">
                  <c:v>1.0478400000000001</c:v>
                </c:pt>
                <c:pt idx="112">
                  <c:v>1.0162899999999999</c:v>
                </c:pt>
                <c:pt idx="113">
                  <c:v>0.95923000000000003</c:v>
                </c:pt>
                <c:pt idx="114">
                  <c:v>0.89022999999999997</c:v>
                </c:pt>
                <c:pt idx="115">
                  <c:v>0.83740000000000003</c:v>
                </c:pt>
                <c:pt idx="116">
                  <c:v>0.69886999999999999</c:v>
                </c:pt>
                <c:pt idx="117">
                  <c:v>0.38295000000000001</c:v>
                </c:pt>
                <c:pt idx="118">
                  <c:v>0.11808</c:v>
                </c:pt>
                <c:pt idx="119">
                  <c:v>9.9180000000000004E-2</c:v>
                </c:pt>
                <c:pt idx="120">
                  <c:v>8.0180000000000001E-2</c:v>
                </c:pt>
                <c:pt idx="121">
                  <c:v>6.1580000000000003E-2</c:v>
                </c:pt>
                <c:pt idx="122">
                  <c:v>4.3810000000000002E-2</c:v>
                </c:pt>
                <c:pt idx="123">
                  <c:v>2.7189999999999999E-2</c:v>
                </c:pt>
                <c:pt idx="124">
                  <c:v>2.7189999999999999E-2</c:v>
                </c:pt>
                <c:pt idx="125">
                  <c:v>-2.853E-2</c:v>
                </c:pt>
                <c:pt idx="126">
                  <c:v>1.8579999999999999E-2</c:v>
                </c:pt>
                <c:pt idx="127">
                  <c:v>6.0200000000000002E-3</c:v>
                </c:pt>
                <c:pt idx="128">
                  <c:v>1.286E-2</c:v>
                </c:pt>
                <c:pt idx="129">
                  <c:v>1.201E-2</c:v>
                </c:pt>
                <c:pt idx="130">
                  <c:v>1.2359999999999999E-2</c:v>
                </c:pt>
                <c:pt idx="131">
                  <c:v>1.0319999999999999E-2</c:v>
                </c:pt>
                <c:pt idx="132">
                  <c:v>9.2899999999999996E-3</c:v>
                </c:pt>
                <c:pt idx="133">
                  <c:v>8.4499999999999992E-3</c:v>
                </c:pt>
                <c:pt idx="134">
                  <c:v>7.43E-3</c:v>
                </c:pt>
              </c:numCache>
            </c:numRef>
          </c:yVal>
          <c:smooth val="0"/>
          <c:extLst>
            <c:ext xmlns:c16="http://schemas.microsoft.com/office/drawing/2014/chart" uri="{C3380CC4-5D6E-409C-BE32-E72D297353CC}">
              <c16:uniqueId val="{00000006-061E-4F04-9142-86F124A55FCA}"/>
            </c:ext>
          </c:extLst>
        </c:ser>
        <c:dLbls>
          <c:showLegendKey val="0"/>
          <c:showVal val="0"/>
          <c:showCatName val="0"/>
          <c:showSerName val="0"/>
          <c:showPercent val="0"/>
          <c:showBubbleSize val="0"/>
        </c:dLbls>
        <c:axId val="1240227279"/>
        <c:axId val="1930863040"/>
      </c:scatterChart>
      <c:valAx>
        <c:axId val="1240227279"/>
        <c:scaling>
          <c:orientation val="minMax"/>
          <c:max val="3000"/>
          <c:min val="-300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z-pos (mm)</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low"/>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30863040"/>
        <c:crosses val="autoZero"/>
        <c:crossBetween val="midCat"/>
      </c:valAx>
      <c:valAx>
        <c:axId val="1930863040"/>
        <c:scaling>
          <c:orientation val="minMax"/>
          <c:max val="5"/>
          <c:min val="-5"/>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B</a:t>
                </a:r>
                <a:r>
                  <a:rPr lang="en-US" baseline="0"/>
                  <a:t> (mT)</a:t>
                </a:r>
                <a:endParaRPr lang="en-US"/>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low"/>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40227279"/>
        <c:crosses val="autoZero"/>
        <c:crossBetween val="midCat"/>
      </c:valAx>
      <c:spPr>
        <a:noFill/>
        <a:ln>
          <a:noFill/>
        </a:ln>
        <a:effectLst/>
      </c:spPr>
    </c:plotArea>
    <c:legend>
      <c:legendPos val="b"/>
      <c:legendEntry>
        <c:idx val="4"/>
        <c:delete val="1"/>
      </c:legendEntry>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r>
              <a:rPr lang="en-US" sz="1200" i="1" dirty="0"/>
              <a:t>Allowed relative harmonics – 2D </a:t>
            </a:r>
          </a:p>
          <a:p>
            <a:pPr>
              <a:defRPr sz="1200"/>
            </a:pPr>
            <a:r>
              <a:rPr lang="en-US" sz="1200" i="1" dirty="0"/>
              <a:t>(no</a:t>
            </a:r>
            <a:r>
              <a:rPr lang="en-US" sz="1200" i="1" baseline="0" dirty="0"/>
              <a:t> trims)</a:t>
            </a:r>
            <a:endParaRPr lang="en-US" sz="1200" i="1" dirty="0"/>
          </a:p>
        </c:rich>
      </c:tx>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2"/>
            </a:solidFill>
            <a:ln>
              <a:noFill/>
            </a:ln>
            <a:effectLst/>
          </c:spPr>
          <c:invertIfNegative val="0"/>
          <c:cat>
            <c:strRef>
              <c:f>Sheet1!$T$82:$T$85</c:f>
              <c:strCache>
                <c:ptCount val="4"/>
                <c:pt idx="0">
                  <c:v>b9</c:v>
                </c:pt>
                <c:pt idx="1">
                  <c:v>b15</c:v>
                </c:pt>
                <c:pt idx="2">
                  <c:v>b21</c:v>
                </c:pt>
                <c:pt idx="3">
                  <c:v>b27</c:v>
                </c:pt>
              </c:strCache>
            </c:strRef>
          </c:cat>
          <c:val>
            <c:numRef>
              <c:f>Sheet1!$U$82:$U$85</c:f>
              <c:numCache>
                <c:formatCode>0.00</c:formatCode>
                <c:ptCount val="4"/>
                <c:pt idx="0">
                  <c:v>-0.36865999999999999</c:v>
                </c:pt>
                <c:pt idx="1">
                  <c:v>-1.7655000000000001E-4</c:v>
                </c:pt>
                <c:pt idx="2">
                  <c:v>-1.4779E-9</c:v>
                </c:pt>
                <c:pt idx="3">
                  <c:v>1.5043E-11</c:v>
                </c:pt>
              </c:numCache>
            </c:numRef>
          </c:val>
          <c:extLst>
            <c:ext xmlns:c16="http://schemas.microsoft.com/office/drawing/2014/chart" uri="{C3380CC4-5D6E-409C-BE32-E72D297353CC}">
              <c16:uniqueId val="{00000000-4FB9-4DDE-9DED-9E6E4F881E6D}"/>
            </c:ext>
          </c:extLst>
        </c:ser>
        <c:dLbls>
          <c:showLegendKey val="0"/>
          <c:showVal val="0"/>
          <c:showCatName val="0"/>
          <c:showSerName val="0"/>
          <c:showPercent val="0"/>
          <c:showBubbleSize val="0"/>
        </c:dLbls>
        <c:gapWidth val="219"/>
        <c:overlap val="-27"/>
        <c:axId val="1966443392"/>
        <c:axId val="1966426112"/>
      </c:barChart>
      <c:catAx>
        <c:axId val="19664433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66426112"/>
        <c:crosses val="autoZero"/>
        <c:auto val="1"/>
        <c:lblAlgn val="ctr"/>
        <c:lblOffset val="100"/>
        <c:noMultiLvlLbl val="0"/>
      </c:catAx>
      <c:valAx>
        <c:axId val="196642611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US" sz="800" b="0" i="0" u="none" strike="noStrike" kern="1200" baseline="0" dirty="0">
                    <a:solidFill>
                      <a:srgbClr val="0F124A">
                        <a:lumMod val="65000"/>
                        <a:lumOff val="35000"/>
                      </a:srgbClr>
                    </a:solidFill>
                  </a:rPr>
                  <a:t>Bn/B3 @ R=10 mm (1E-4)</a:t>
                </a:r>
              </a:p>
            </c:rich>
          </c:tx>
          <c:layout>
            <c:manualLayout>
              <c:xMode val="edge"/>
              <c:yMode val="edge"/>
              <c:x val="3.6512870707062314E-2"/>
              <c:y val="0.23128616673058788"/>
            </c:manualLayout>
          </c:layout>
          <c:overlay val="0"/>
          <c:spPr>
            <a:noFill/>
            <a:ln>
              <a:noFill/>
            </a:ln>
            <a:effectLst/>
          </c:spPr>
          <c:txPr>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0.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6644339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Open mid-plane - FD/DF - separate magnet units</a:t>
            </a:r>
          </a:p>
          <a:p>
            <a:pPr>
              <a:defRPr/>
            </a:pPr>
            <a:r>
              <a:rPr lang="en-GB"/>
              <a:t>Axis shift and b3 as fct. of IBD</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tx>
            <c:strRef>
              <c:f>'Field harmonics TEMPLATE'!$AV$25</c:f>
              <c:strCache>
                <c:ptCount val="1"/>
                <c:pt idx="0">
                  <c:v>b1</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'Field harmonics TEMPLATE'!$AW$24:$BC$24</c:f>
              <c:numCache>
                <c:formatCode>General</c:formatCode>
                <c:ptCount val="7"/>
                <c:pt idx="0">
                  <c:v>350</c:v>
                </c:pt>
                <c:pt idx="1">
                  <c:v>400</c:v>
                </c:pt>
                <c:pt idx="2">
                  <c:v>450</c:v>
                </c:pt>
                <c:pt idx="3">
                  <c:v>550</c:v>
                </c:pt>
                <c:pt idx="4">
                  <c:v>650</c:v>
                </c:pt>
                <c:pt idx="5">
                  <c:v>750</c:v>
                </c:pt>
                <c:pt idx="6">
                  <c:v>850</c:v>
                </c:pt>
              </c:numCache>
            </c:numRef>
          </c:xVal>
          <c:yVal>
            <c:numRef>
              <c:f>'Field harmonics TEMPLATE'!$AW$25:$BC$25</c:f>
              <c:numCache>
                <c:formatCode>General</c:formatCode>
                <c:ptCount val="7"/>
                <c:pt idx="0">
                  <c:v>25.34</c:v>
                </c:pt>
                <c:pt idx="1">
                  <c:v>19.22</c:v>
                </c:pt>
                <c:pt idx="2">
                  <c:v>13.82</c:v>
                </c:pt>
                <c:pt idx="3">
                  <c:v>8.34</c:v>
                </c:pt>
                <c:pt idx="4">
                  <c:v>5.99</c:v>
                </c:pt>
                <c:pt idx="5">
                  <c:v>4.7699999999999996</c:v>
                </c:pt>
                <c:pt idx="6">
                  <c:v>3.34</c:v>
                </c:pt>
              </c:numCache>
            </c:numRef>
          </c:yVal>
          <c:smooth val="1"/>
          <c:extLst>
            <c:ext xmlns:c16="http://schemas.microsoft.com/office/drawing/2014/chart" uri="{C3380CC4-5D6E-409C-BE32-E72D297353CC}">
              <c16:uniqueId val="{00000000-8225-4799-9429-24419E1813C9}"/>
            </c:ext>
          </c:extLst>
        </c:ser>
        <c:dLbls>
          <c:showLegendKey val="0"/>
          <c:showVal val="0"/>
          <c:showCatName val="0"/>
          <c:showSerName val="0"/>
          <c:showPercent val="0"/>
          <c:showBubbleSize val="0"/>
        </c:dLbls>
        <c:axId val="798051328"/>
        <c:axId val="798055168"/>
      </c:scatterChart>
      <c:scatterChart>
        <c:scatterStyle val="smoothMarker"/>
        <c:varyColors val="0"/>
        <c:ser>
          <c:idx val="1"/>
          <c:order val="1"/>
          <c:tx>
            <c:strRef>
              <c:f>'Field harmonics TEMPLATE'!$AV$27</c:f>
              <c:strCache>
                <c:ptCount val="1"/>
                <c:pt idx="0">
                  <c:v>b3</c:v>
                </c:pt>
              </c:strCache>
            </c:strRef>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'Field harmonics TEMPLATE'!$AW$24:$BC$24</c:f>
              <c:numCache>
                <c:formatCode>General</c:formatCode>
                <c:ptCount val="7"/>
                <c:pt idx="0">
                  <c:v>350</c:v>
                </c:pt>
                <c:pt idx="1">
                  <c:v>400</c:v>
                </c:pt>
                <c:pt idx="2">
                  <c:v>450</c:v>
                </c:pt>
                <c:pt idx="3">
                  <c:v>550</c:v>
                </c:pt>
                <c:pt idx="4">
                  <c:v>650</c:v>
                </c:pt>
                <c:pt idx="5">
                  <c:v>750</c:v>
                </c:pt>
                <c:pt idx="6">
                  <c:v>850</c:v>
                </c:pt>
              </c:numCache>
            </c:numRef>
          </c:xVal>
          <c:yVal>
            <c:numRef>
              <c:f>'Field harmonics TEMPLATE'!$AW$27:$BC$27</c:f>
              <c:numCache>
                <c:formatCode>General</c:formatCode>
                <c:ptCount val="7"/>
                <c:pt idx="0">
                  <c:v>1.5860000000000001</c:v>
                </c:pt>
                <c:pt idx="1">
                  <c:v>1.2150000000000001</c:v>
                </c:pt>
                <c:pt idx="2">
                  <c:v>0.94399999999999995</c:v>
                </c:pt>
                <c:pt idx="3">
                  <c:v>0.60799999999999998</c:v>
                </c:pt>
                <c:pt idx="4">
                  <c:v>0.25800000000000001</c:v>
                </c:pt>
                <c:pt idx="5">
                  <c:v>0.31</c:v>
                </c:pt>
                <c:pt idx="6">
                  <c:v>0.32700000000000001</c:v>
                </c:pt>
              </c:numCache>
            </c:numRef>
          </c:yVal>
          <c:smooth val="1"/>
          <c:extLst>
            <c:ext xmlns:c16="http://schemas.microsoft.com/office/drawing/2014/chart" uri="{C3380CC4-5D6E-409C-BE32-E72D297353CC}">
              <c16:uniqueId val="{00000001-8225-4799-9429-24419E1813C9}"/>
            </c:ext>
          </c:extLst>
        </c:ser>
        <c:dLbls>
          <c:showLegendKey val="0"/>
          <c:showVal val="0"/>
          <c:showCatName val="0"/>
          <c:showSerName val="0"/>
          <c:showPercent val="0"/>
          <c:showBubbleSize val="0"/>
        </c:dLbls>
        <c:axId val="1183988096"/>
        <c:axId val="1183989536"/>
      </c:scatterChart>
      <c:valAx>
        <c:axId val="798051328"/>
        <c:scaling>
          <c:orientation val="minMax"/>
          <c:min val="30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Inter-beam distance [mm]</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98055168"/>
        <c:crosses val="autoZero"/>
        <c:crossBetween val="midCat"/>
      </c:valAx>
      <c:valAx>
        <c:axId val="79805516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b1 [1E-4] or </a:t>
                </a:r>
                <a:r>
                  <a:rPr lang="el-GR"/>
                  <a:t>Δ</a:t>
                </a:r>
                <a:r>
                  <a:rPr lang="fr-CH"/>
                  <a:t>X [</a:t>
                </a:r>
                <a:r>
                  <a:rPr lang="el-GR"/>
                  <a:t>µ</a:t>
                </a:r>
                <a:r>
                  <a:rPr lang="fr-CH"/>
                  <a:t>m]</a:t>
                </a:r>
                <a:endParaRPr lang="en-GB"/>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98051328"/>
        <c:crossesAt val="300"/>
        <c:crossBetween val="midCat"/>
      </c:valAx>
      <c:valAx>
        <c:axId val="1183989536"/>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accent6">
                        <a:lumMod val="75000"/>
                        <a:lumOff val="25000"/>
                      </a:schemeClr>
                    </a:solidFill>
                    <a:latin typeface="+mn-lt"/>
                    <a:ea typeface="+mn-ea"/>
                    <a:cs typeface="+mn-cs"/>
                  </a:defRPr>
                </a:pPr>
                <a:r>
                  <a:rPr lang="en-GB" sz="1000" b="0" i="0" u="none" strike="noStrike" kern="1200" baseline="0" dirty="0">
                    <a:solidFill>
                      <a:schemeClr val="accent6">
                        <a:lumMod val="75000"/>
                        <a:lumOff val="25000"/>
                      </a:schemeClr>
                    </a:solidFill>
                  </a:rPr>
                  <a:t>b3 [1E-4]</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accent6">
                      <a:lumMod val="75000"/>
                      <a:lumOff val="2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83988096"/>
        <c:crosses val="max"/>
        <c:crossBetween val="midCat"/>
      </c:valAx>
      <c:valAx>
        <c:axId val="1183988096"/>
        <c:scaling>
          <c:orientation val="minMax"/>
        </c:scaling>
        <c:delete val="1"/>
        <c:axPos val="b"/>
        <c:numFmt formatCode="General" sourceLinked="1"/>
        <c:majorTickMark val="out"/>
        <c:minorTickMark val="none"/>
        <c:tickLblPos val="nextTo"/>
        <c:crossAx val="1183989536"/>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28.05.2025</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7" name="Textfeld 10">
            <a:extLst>
              <a:ext uri="{FF2B5EF4-FFF2-40B4-BE49-F238E27FC236}">
                <a16:creationId xmlns:a16="http://schemas.microsoft.com/office/drawing/2014/main" id="{9EF2E874-BEC7-9FF3-F468-CD691A09D498}"/>
              </a:ext>
            </a:extLst>
          </p:cNvPr>
          <p:cNvSpPr txBox="1"/>
          <p:nvPr userDrawn="1"/>
        </p:nvSpPr>
        <p:spPr>
          <a:xfrm>
            <a:off x="1007831" y="97423"/>
            <a:ext cx="2556058" cy="183099"/>
          </a:xfrm>
          <a:prstGeom prst="rect">
            <a:avLst/>
          </a:prstGeom>
          <a:noFill/>
        </p:spPr>
        <p:txBody>
          <a:bodyPr wrap="square" rtlCol="0">
            <a:noAutofit/>
          </a:bodyPr>
          <a:lstStyle/>
          <a:p>
            <a:pPr>
              <a:lnSpc>
                <a:spcPts val="1238"/>
              </a:lnSpc>
            </a:pPr>
            <a:r>
              <a:rPr lang="en-US" sz="900" dirty="0">
                <a:solidFill>
                  <a:schemeClr val="bg1"/>
                </a:solidFill>
              </a:rPr>
              <a:t>FCC Week 2025</a:t>
            </a:r>
            <a:endParaRPr lang="de-AT" sz="900" dirty="0">
              <a:solidFill>
                <a:schemeClr val="bg1"/>
              </a:solidFill>
            </a:endParaRPr>
          </a:p>
        </p:txBody>
      </p:sp>
      <p:sp>
        <p:nvSpPr>
          <p:cNvPr id="2" name="Textfeld 8">
            <a:extLst>
              <a:ext uri="{FF2B5EF4-FFF2-40B4-BE49-F238E27FC236}">
                <a16:creationId xmlns:a16="http://schemas.microsoft.com/office/drawing/2014/main" id="{1FF12F72-29FC-444B-C874-090BDF56E912}"/>
              </a:ext>
            </a:extLst>
          </p:cNvPr>
          <p:cNvSpPr txBox="1"/>
          <p:nvPr userDrawn="1"/>
        </p:nvSpPr>
        <p:spPr>
          <a:xfrm>
            <a:off x="5796136" y="84395"/>
            <a:ext cx="2664295" cy="183099"/>
          </a:xfrm>
          <a:prstGeom prst="rect">
            <a:avLst/>
          </a:prstGeom>
          <a:noFill/>
        </p:spPr>
        <p:txBody>
          <a:bodyPr wrap="square" rtlCol="0">
            <a:noAutofit/>
          </a:bodyPr>
          <a:lstStyle/>
          <a:p>
            <a:pPr>
              <a:lnSpc>
                <a:spcPts val="1238"/>
              </a:lnSpc>
            </a:pPr>
            <a:r>
              <a:rPr lang="en-GB" sz="900" dirty="0">
                <a:solidFill>
                  <a:schemeClr val="bg1"/>
                </a:solidFill>
              </a:rPr>
              <a:t>Collider magnet designs for FCC-ee, </a:t>
            </a:r>
            <a:r>
              <a:rPr lang="en-GB" sz="900" i="1" dirty="0">
                <a:solidFill>
                  <a:schemeClr val="bg1"/>
                </a:solidFill>
              </a:rPr>
              <a:t>J. Bauche</a:t>
            </a:r>
            <a:endParaRPr lang="de-AT" sz="900" i="1" dirty="0">
              <a:solidFill>
                <a:schemeClr val="bg1"/>
              </a:solidFill>
            </a:endParaRP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8" name="Textfeld 10">
            <a:extLst>
              <a:ext uri="{FF2B5EF4-FFF2-40B4-BE49-F238E27FC236}">
                <a16:creationId xmlns:a16="http://schemas.microsoft.com/office/drawing/2014/main" id="{5C7AB911-1A24-D05F-DE43-80E8C5977626}"/>
              </a:ext>
            </a:extLst>
          </p:cNvPr>
          <p:cNvSpPr txBox="1"/>
          <p:nvPr userDrawn="1"/>
        </p:nvSpPr>
        <p:spPr>
          <a:xfrm>
            <a:off x="1007831" y="97423"/>
            <a:ext cx="2556058" cy="183099"/>
          </a:xfrm>
          <a:prstGeom prst="rect">
            <a:avLst/>
          </a:prstGeom>
          <a:noFill/>
        </p:spPr>
        <p:txBody>
          <a:bodyPr wrap="square" rtlCol="0">
            <a:noAutofit/>
          </a:bodyPr>
          <a:lstStyle/>
          <a:p>
            <a:pPr>
              <a:lnSpc>
                <a:spcPts val="1238"/>
              </a:lnSpc>
            </a:pPr>
            <a:r>
              <a:rPr lang="en-US" sz="900" dirty="0">
                <a:solidFill>
                  <a:schemeClr val="bg1"/>
                </a:solidFill>
              </a:rPr>
              <a:t>FCC Week 2025</a:t>
            </a:r>
            <a:endParaRPr lang="de-AT" sz="900" dirty="0">
              <a:solidFill>
                <a:schemeClr val="bg1"/>
              </a:solidFill>
            </a:endParaRPr>
          </a:p>
        </p:txBody>
      </p:sp>
      <p:sp>
        <p:nvSpPr>
          <p:cNvPr id="2" name="Textfeld 8">
            <a:extLst>
              <a:ext uri="{FF2B5EF4-FFF2-40B4-BE49-F238E27FC236}">
                <a16:creationId xmlns:a16="http://schemas.microsoft.com/office/drawing/2014/main" id="{725623D1-C5A5-BB80-60D1-589056CA6D96}"/>
              </a:ext>
            </a:extLst>
          </p:cNvPr>
          <p:cNvSpPr txBox="1"/>
          <p:nvPr userDrawn="1"/>
        </p:nvSpPr>
        <p:spPr>
          <a:xfrm>
            <a:off x="5796136" y="84395"/>
            <a:ext cx="2664295" cy="183099"/>
          </a:xfrm>
          <a:prstGeom prst="rect">
            <a:avLst/>
          </a:prstGeom>
          <a:noFill/>
        </p:spPr>
        <p:txBody>
          <a:bodyPr wrap="square" rtlCol="0">
            <a:noAutofit/>
          </a:bodyPr>
          <a:lstStyle/>
          <a:p>
            <a:pPr>
              <a:lnSpc>
                <a:spcPts val="1238"/>
              </a:lnSpc>
            </a:pPr>
            <a:r>
              <a:rPr lang="en-GB" sz="900" dirty="0">
                <a:solidFill>
                  <a:schemeClr val="bg1"/>
                </a:solidFill>
              </a:rPr>
              <a:t>Collider magnet designs for FCC-ee, </a:t>
            </a:r>
            <a:r>
              <a:rPr lang="en-GB" sz="900" i="1" dirty="0">
                <a:solidFill>
                  <a:schemeClr val="bg1"/>
                </a:solidFill>
              </a:rPr>
              <a:t>J. Bauche</a:t>
            </a:r>
            <a:endParaRPr lang="de-AT" sz="900" i="1" dirty="0">
              <a:solidFill>
                <a:schemeClr val="bg1"/>
              </a:solidFill>
            </a:endParaRPr>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
        <p:nvSpPr>
          <p:cNvPr id="12" name="Textfeld 10">
            <a:extLst>
              <a:ext uri="{FF2B5EF4-FFF2-40B4-BE49-F238E27FC236}">
                <a16:creationId xmlns:a16="http://schemas.microsoft.com/office/drawing/2014/main" id="{4D4AFC2C-2C57-69B3-57B6-8F6E6C4EA65A}"/>
              </a:ext>
            </a:extLst>
          </p:cNvPr>
          <p:cNvSpPr txBox="1"/>
          <p:nvPr userDrawn="1"/>
        </p:nvSpPr>
        <p:spPr>
          <a:xfrm>
            <a:off x="1007831" y="97423"/>
            <a:ext cx="2556058" cy="183099"/>
          </a:xfrm>
          <a:prstGeom prst="rect">
            <a:avLst/>
          </a:prstGeom>
          <a:noFill/>
        </p:spPr>
        <p:txBody>
          <a:bodyPr wrap="square" rtlCol="0">
            <a:noAutofit/>
          </a:bodyPr>
          <a:lstStyle/>
          <a:p>
            <a:pPr>
              <a:lnSpc>
                <a:spcPts val="1238"/>
              </a:lnSpc>
            </a:pPr>
            <a:r>
              <a:rPr lang="en-US" sz="900" dirty="0">
                <a:solidFill>
                  <a:schemeClr val="bg1"/>
                </a:solidFill>
              </a:rPr>
              <a:t>FCC Week 2025</a:t>
            </a:r>
            <a:endParaRPr lang="de-AT" sz="900" dirty="0">
              <a:solidFill>
                <a:schemeClr val="bg1"/>
              </a:solidFill>
            </a:endParaRPr>
          </a:p>
        </p:txBody>
      </p:sp>
      <p:sp>
        <p:nvSpPr>
          <p:cNvPr id="2" name="Textfeld 8">
            <a:extLst>
              <a:ext uri="{FF2B5EF4-FFF2-40B4-BE49-F238E27FC236}">
                <a16:creationId xmlns:a16="http://schemas.microsoft.com/office/drawing/2014/main" id="{3DBD073C-A861-4668-CE38-0469C222C5BA}"/>
              </a:ext>
            </a:extLst>
          </p:cNvPr>
          <p:cNvSpPr txBox="1"/>
          <p:nvPr userDrawn="1"/>
        </p:nvSpPr>
        <p:spPr>
          <a:xfrm>
            <a:off x="5796136" y="84395"/>
            <a:ext cx="2664295" cy="183099"/>
          </a:xfrm>
          <a:prstGeom prst="rect">
            <a:avLst/>
          </a:prstGeom>
          <a:noFill/>
        </p:spPr>
        <p:txBody>
          <a:bodyPr wrap="square" rtlCol="0">
            <a:noAutofit/>
          </a:bodyPr>
          <a:lstStyle/>
          <a:p>
            <a:pPr>
              <a:lnSpc>
                <a:spcPts val="1238"/>
              </a:lnSpc>
            </a:pPr>
            <a:r>
              <a:rPr lang="en-GB" sz="900" dirty="0">
                <a:solidFill>
                  <a:schemeClr val="bg1"/>
                </a:solidFill>
              </a:rPr>
              <a:t>Collider magnet designs for FCC-ee, </a:t>
            </a:r>
            <a:r>
              <a:rPr lang="en-GB" sz="900" i="1" dirty="0">
                <a:solidFill>
                  <a:schemeClr val="bg1"/>
                </a:solidFill>
              </a:rPr>
              <a:t>J. Bauche</a:t>
            </a:r>
            <a:endParaRPr lang="de-AT" sz="900" i="1" dirty="0">
              <a:solidFill>
                <a:schemeClr val="bg1"/>
              </a:solidFill>
            </a:endParaRPr>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
        <p:nvSpPr>
          <p:cNvPr id="9" name="Textfeld 10">
            <a:extLst>
              <a:ext uri="{FF2B5EF4-FFF2-40B4-BE49-F238E27FC236}">
                <a16:creationId xmlns:a16="http://schemas.microsoft.com/office/drawing/2014/main" id="{B2223021-52C3-AB95-005E-26CADEF426AE}"/>
              </a:ext>
            </a:extLst>
          </p:cNvPr>
          <p:cNvSpPr txBox="1"/>
          <p:nvPr userDrawn="1"/>
        </p:nvSpPr>
        <p:spPr>
          <a:xfrm>
            <a:off x="1007831" y="97423"/>
            <a:ext cx="2556058" cy="183099"/>
          </a:xfrm>
          <a:prstGeom prst="rect">
            <a:avLst/>
          </a:prstGeom>
          <a:noFill/>
        </p:spPr>
        <p:txBody>
          <a:bodyPr wrap="square" rtlCol="0">
            <a:noAutofit/>
          </a:bodyPr>
          <a:lstStyle/>
          <a:p>
            <a:pPr>
              <a:lnSpc>
                <a:spcPts val="1238"/>
              </a:lnSpc>
            </a:pPr>
            <a:r>
              <a:rPr lang="en-US" sz="900" dirty="0">
                <a:solidFill>
                  <a:schemeClr val="bg1"/>
                </a:solidFill>
              </a:rPr>
              <a:t>FCC Week 2025</a:t>
            </a:r>
            <a:endParaRPr lang="de-AT" sz="900" dirty="0">
              <a:solidFill>
                <a:schemeClr val="bg1"/>
              </a:solidFill>
            </a:endParaRPr>
          </a:p>
        </p:txBody>
      </p:sp>
      <p:sp>
        <p:nvSpPr>
          <p:cNvPr id="2" name="Textfeld 8">
            <a:extLst>
              <a:ext uri="{FF2B5EF4-FFF2-40B4-BE49-F238E27FC236}">
                <a16:creationId xmlns:a16="http://schemas.microsoft.com/office/drawing/2014/main" id="{9C7BDB90-74C5-53AB-F642-83D78522074D}"/>
              </a:ext>
            </a:extLst>
          </p:cNvPr>
          <p:cNvSpPr txBox="1"/>
          <p:nvPr userDrawn="1"/>
        </p:nvSpPr>
        <p:spPr>
          <a:xfrm>
            <a:off x="5796136" y="84395"/>
            <a:ext cx="2664295" cy="183099"/>
          </a:xfrm>
          <a:prstGeom prst="rect">
            <a:avLst/>
          </a:prstGeom>
          <a:noFill/>
        </p:spPr>
        <p:txBody>
          <a:bodyPr wrap="square" rtlCol="0">
            <a:noAutofit/>
          </a:bodyPr>
          <a:lstStyle/>
          <a:p>
            <a:pPr>
              <a:lnSpc>
                <a:spcPts val="1238"/>
              </a:lnSpc>
            </a:pPr>
            <a:r>
              <a:rPr lang="en-GB" sz="900" dirty="0">
                <a:solidFill>
                  <a:schemeClr val="bg1"/>
                </a:solidFill>
              </a:rPr>
              <a:t>Collider magnet designs for FCC-ee, </a:t>
            </a:r>
            <a:r>
              <a:rPr lang="en-GB" sz="900" i="1" dirty="0">
                <a:solidFill>
                  <a:schemeClr val="bg1"/>
                </a:solidFill>
              </a:rPr>
              <a:t>J. Bauche</a:t>
            </a:r>
            <a:endParaRPr lang="de-AT" sz="900" i="1" dirty="0">
              <a:solidFill>
                <a:schemeClr val="bg1"/>
              </a:solidFill>
            </a:endParaRPr>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
        <p:nvSpPr>
          <p:cNvPr id="10" name="Textfeld 10">
            <a:extLst>
              <a:ext uri="{FF2B5EF4-FFF2-40B4-BE49-F238E27FC236}">
                <a16:creationId xmlns:a16="http://schemas.microsoft.com/office/drawing/2014/main" id="{91372081-74AC-C4DC-5D59-7C56AF145451}"/>
              </a:ext>
            </a:extLst>
          </p:cNvPr>
          <p:cNvSpPr txBox="1"/>
          <p:nvPr userDrawn="1"/>
        </p:nvSpPr>
        <p:spPr>
          <a:xfrm>
            <a:off x="1007831" y="97423"/>
            <a:ext cx="2556058" cy="183099"/>
          </a:xfrm>
          <a:prstGeom prst="rect">
            <a:avLst/>
          </a:prstGeom>
          <a:noFill/>
        </p:spPr>
        <p:txBody>
          <a:bodyPr wrap="square" rtlCol="0">
            <a:noAutofit/>
          </a:bodyPr>
          <a:lstStyle/>
          <a:p>
            <a:pPr>
              <a:lnSpc>
                <a:spcPts val="1238"/>
              </a:lnSpc>
            </a:pPr>
            <a:r>
              <a:rPr lang="en-US" sz="900" dirty="0">
                <a:solidFill>
                  <a:schemeClr val="bg1"/>
                </a:solidFill>
              </a:rPr>
              <a:t>FCC Week 2025</a:t>
            </a:r>
            <a:endParaRPr lang="de-AT" sz="900" dirty="0">
              <a:solidFill>
                <a:schemeClr val="bg1"/>
              </a:solidFill>
            </a:endParaRPr>
          </a:p>
        </p:txBody>
      </p:sp>
      <p:sp>
        <p:nvSpPr>
          <p:cNvPr id="2" name="Textfeld 8">
            <a:extLst>
              <a:ext uri="{FF2B5EF4-FFF2-40B4-BE49-F238E27FC236}">
                <a16:creationId xmlns:a16="http://schemas.microsoft.com/office/drawing/2014/main" id="{92EA0434-AF72-B2B0-70D3-42FC5F3B19F3}"/>
              </a:ext>
            </a:extLst>
          </p:cNvPr>
          <p:cNvSpPr txBox="1"/>
          <p:nvPr userDrawn="1"/>
        </p:nvSpPr>
        <p:spPr>
          <a:xfrm>
            <a:off x="5796136" y="84395"/>
            <a:ext cx="2664295" cy="183099"/>
          </a:xfrm>
          <a:prstGeom prst="rect">
            <a:avLst/>
          </a:prstGeom>
          <a:noFill/>
        </p:spPr>
        <p:txBody>
          <a:bodyPr wrap="square" rtlCol="0">
            <a:noAutofit/>
          </a:bodyPr>
          <a:lstStyle/>
          <a:p>
            <a:pPr>
              <a:lnSpc>
                <a:spcPts val="1238"/>
              </a:lnSpc>
            </a:pPr>
            <a:r>
              <a:rPr lang="en-GB" sz="900" dirty="0">
                <a:solidFill>
                  <a:schemeClr val="bg1"/>
                </a:solidFill>
              </a:rPr>
              <a:t>Collider magnet designs for FCC-ee, </a:t>
            </a:r>
            <a:r>
              <a:rPr lang="en-GB" sz="900" i="1" dirty="0">
                <a:solidFill>
                  <a:schemeClr val="bg1"/>
                </a:solidFill>
              </a:rPr>
              <a:t>J. Bauche</a:t>
            </a:r>
            <a:endParaRPr lang="de-AT" sz="900" i="1" dirty="0">
              <a:solidFill>
                <a:schemeClr val="bg1"/>
              </a:solidFill>
            </a:endParaRPr>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
        <p:nvSpPr>
          <p:cNvPr id="7" name="Textfeld 10">
            <a:extLst>
              <a:ext uri="{FF2B5EF4-FFF2-40B4-BE49-F238E27FC236}">
                <a16:creationId xmlns:a16="http://schemas.microsoft.com/office/drawing/2014/main" id="{C341DC8A-9348-8804-BE99-537D1ED4E5AF}"/>
              </a:ext>
            </a:extLst>
          </p:cNvPr>
          <p:cNvSpPr txBox="1"/>
          <p:nvPr userDrawn="1"/>
        </p:nvSpPr>
        <p:spPr>
          <a:xfrm>
            <a:off x="1007831" y="97423"/>
            <a:ext cx="2556058" cy="183099"/>
          </a:xfrm>
          <a:prstGeom prst="rect">
            <a:avLst/>
          </a:prstGeom>
          <a:noFill/>
        </p:spPr>
        <p:txBody>
          <a:bodyPr wrap="square" rtlCol="0">
            <a:noAutofit/>
          </a:bodyPr>
          <a:lstStyle/>
          <a:p>
            <a:pPr>
              <a:lnSpc>
                <a:spcPts val="1238"/>
              </a:lnSpc>
            </a:pPr>
            <a:r>
              <a:rPr lang="en-US" sz="900" dirty="0">
                <a:solidFill>
                  <a:schemeClr val="bg1"/>
                </a:solidFill>
              </a:rPr>
              <a:t>FCC Week 2025</a:t>
            </a:r>
            <a:endParaRPr lang="de-AT" sz="900" dirty="0">
              <a:solidFill>
                <a:schemeClr val="bg1"/>
              </a:solidFill>
            </a:endParaRPr>
          </a:p>
        </p:txBody>
      </p:sp>
      <p:sp>
        <p:nvSpPr>
          <p:cNvPr id="2" name="Textfeld 8">
            <a:extLst>
              <a:ext uri="{FF2B5EF4-FFF2-40B4-BE49-F238E27FC236}">
                <a16:creationId xmlns:a16="http://schemas.microsoft.com/office/drawing/2014/main" id="{D78B2734-0665-DEFB-86AD-AED82A0360EA}"/>
              </a:ext>
            </a:extLst>
          </p:cNvPr>
          <p:cNvSpPr txBox="1"/>
          <p:nvPr userDrawn="1"/>
        </p:nvSpPr>
        <p:spPr>
          <a:xfrm>
            <a:off x="5796136" y="84395"/>
            <a:ext cx="2664295" cy="183099"/>
          </a:xfrm>
          <a:prstGeom prst="rect">
            <a:avLst/>
          </a:prstGeom>
          <a:noFill/>
        </p:spPr>
        <p:txBody>
          <a:bodyPr wrap="square" rtlCol="0">
            <a:noAutofit/>
          </a:bodyPr>
          <a:lstStyle/>
          <a:p>
            <a:pPr>
              <a:lnSpc>
                <a:spcPts val="1238"/>
              </a:lnSpc>
            </a:pPr>
            <a:r>
              <a:rPr lang="en-GB" sz="900" dirty="0">
                <a:solidFill>
                  <a:schemeClr val="bg1"/>
                </a:solidFill>
              </a:rPr>
              <a:t>Collider magnet designs for FCC-ee, </a:t>
            </a:r>
            <a:r>
              <a:rPr lang="en-GB" sz="900" i="1" dirty="0">
                <a:solidFill>
                  <a:schemeClr val="bg1"/>
                </a:solidFill>
              </a:rPr>
              <a:t>J. Bauche</a:t>
            </a:r>
            <a:endParaRPr lang="de-AT" sz="900" i="1" dirty="0">
              <a:solidFill>
                <a:schemeClr val="bg1"/>
              </a:solidFill>
            </a:endParaRP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6" name="Textfeld 10">
            <a:extLst>
              <a:ext uri="{FF2B5EF4-FFF2-40B4-BE49-F238E27FC236}">
                <a16:creationId xmlns:a16="http://schemas.microsoft.com/office/drawing/2014/main" id="{09C5E957-5D79-9B88-8404-B265238E212F}"/>
              </a:ext>
            </a:extLst>
          </p:cNvPr>
          <p:cNvSpPr txBox="1"/>
          <p:nvPr userDrawn="1"/>
        </p:nvSpPr>
        <p:spPr>
          <a:xfrm>
            <a:off x="1007831" y="97423"/>
            <a:ext cx="2556058" cy="183099"/>
          </a:xfrm>
          <a:prstGeom prst="rect">
            <a:avLst/>
          </a:prstGeom>
          <a:noFill/>
        </p:spPr>
        <p:txBody>
          <a:bodyPr wrap="square" rtlCol="0">
            <a:noAutofit/>
          </a:bodyPr>
          <a:lstStyle/>
          <a:p>
            <a:pPr>
              <a:lnSpc>
                <a:spcPts val="1238"/>
              </a:lnSpc>
            </a:pPr>
            <a:r>
              <a:rPr lang="en-US" sz="900" dirty="0">
                <a:solidFill>
                  <a:schemeClr val="bg1"/>
                </a:solidFill>
              </a:rPr>
              <a:t>FCC Week 2025</a:t>
            </a:r>
            <a:endParaRPr lang="de-AT" sz="900" dirty="0">
              <a:solidFill>
                <a:schemeClr val="bg1"/>
              </a:solidFill>
            </a:endParaRPr>
          </a:p>
        </p:txBody>
      </p:sp>
      <p:sp>
        <p:nvSpPr>
          <p:cNvPr id="2" name="Textfeld 8">
            <a:extLst>
              <a:ext uri="{FF2B5EF4-FFF2-40B4-BE49-F238E27FC236}">
                <a16:creationId xmlns:a16="http://schemas.microsoft.com/office/drawing/2014/main" id="{D7BB4E27-F9CC-6388-FE44-EFDC2264B5C8}"/>
              </a:ext>
            </a:extLst>
          </p:cNvPr>
          <p:cNvSpPr txBox="1"/>
          <p:nvPr userDrawn="1"/>
        </p:nvSpPr>
        <p:spPr>
          <a:xfrm>
            <a:off x="5796136" y="84395"/>
            <a:ext cx="2664295" cy="183099"/>
          </a:xfrm>
          <a:prstGeom prst="rect">
            <a:avLst/>
          </a:prstGeom>
          <a:noFill/>
        </p:spPr>
        <p:txBody>
          <a:bodyPr wrap="square" rtlCol="0">
            <a:noAutofit/>
          </a:bodyPr>
          <a:lstStyle/>
          <a:p>
            <a:pPr>
              <a:lnSpc>
                <a:spcPts val="1238"/>
              </a:lnSpc>
            </a:pPr>
            <a:r>
              <a:rPr lang="en-GB" sz="900" dirty="0">
                <a:solidFill>
                  <a:schemeClr val="bg1"/>
                </a:solidFill>
              </a:rPr>
              <a:t>Collider magnet designs for FCC-ee, </a:t>
            </a:r>
            <a:r>
              <a:rPr lang="en-GB" sz="900" i="1" dirty="0">
                <a:solidFill>
                  <a:schemeClr val="bg1"/>
                </a:solidFill>
              </a:rPr>
              <a:t>J. Bauche</a:t>
            </a:r>
            <a:endParaRPr lang="de-AT" sz="900" i="1" dirty="0">
              <a:solidFill>
                <a:schemeClr val="bg1"/>
              </a:solidFill>
            </a:endParaRPr>
          </a:p>
        </p:txBody>
      </p:sp>
    </p:spTree>
    <p:extLst>
      <p:ext uri="{BB962C8B-B14F-4D97-AF65-F5344CB8AC3E}">
        <p14:creationId xmlns:p14="http://schemas.microsoft.com/office/powerpoint/2010/main" val="11356280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9015846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cstate="hqprint">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130449" y="96027"/>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cstate="hqprint">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none"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
        <p:nvSpPr>
          <p:cNvPr id="6" name="Textfeld 8">
            <a:extLst>
              <a:ext uri="{FF2B5EF4-FFF2-40B4-BE49-F238E27FC236}">
                <a16:creationId xmlns:a16="http://schemas.microsoft.com/office/drawing/2014/main" id="{601F9F30-16BA-492D-9DD9-07D93037A8D7}"/>
              </a:ext>
            </a:extLst>
          </p:cNvPr>
          <p:cNvSpPr txBox="1"/>
          <p:nvPr userDrawn="1"/>
        </p:nvSpPr>
        <p:spPr>
          <a:xfrm>
            <a:off x="5796136" y="84395"/>
            <a:ext cx="2664295" cy="183099"/>
          </a:xfrm>
          <a:prstGeom prst="rect">
            <a:avLst/>
          </a:prstGeom>
          <a:noFill/>
        </p:spPr>
        <p:txBody>
          <a:bodyPr wrap="square" rtlCol="0">
            <a:noAutofit/>
          </a:bodyPr>
          <a:lstStyle/>
          <a:p>
            <a:pPr>
              <a:lnSpc>
                <a:spcPts val="1238"/>
              </a:lnSpc>
            </a:pPr>
            <a:r>
              <a:rPr lang="en-GB" sz="900" dirty="0">
                <a:solidFill>
                  <a:schemeClr val="bg1"/>
                </a:solidFill>
              </a:rPr>
              <a:t>Collider magnet designs for FCC-ee, </a:t>
            </a:r>
            <a:r>
              <a:rPr lang="en-GB" sz="900" i="1" dirty="0">
                <a:solidFill>
                  <a:schemeClr val="bg1"/>
                </a:solidFill>
              </a:rPr>
              <a:t>J. Bauche</a:t>
            </a:r>
            <a:endParaRPr lang="de-AT" sz="900" i="1" dirty="0">
              <a:solidFill>
                <a:schemeClr val="bg1"/>
              </a:solidFill>
            </a:endParaRPr>
          </a:p>
        </p:txBody>
      </p:sp>
      <p:sp>
        <p:nvSpPr>
          <p:cNvPr id="7" name="Textfeld 10">
            <a:extLst>
              <a:ext uri="{FF2B5EF4-FFF2-40B4-BE49-F238E27FC236}">
                <a16:creationId xmlns:a16="http://schemas.microsoft.com/office/drawing/2014/main" id="{F05BE2AA-48C9-4FCB-A012-8E135BF8F224}"/>
              </a:ext>
            </a:extLst>
          </p:cNvPr>
          <p:cNvSpPr txBox="1"/>
          <p:nvPr userDrawn="1"/>
        </p:nvSpPr>
        <p:spPr>
          <a:xfrm>
            <a:off x="1007831" y="97423"/>
            <a:ext cx="2556058" cy="183099"/>
          </a:xfrm>
          <a:prstGeom prst="rect">
            <a:avLst/>
          </a:prstGeom>
          <a:noFill/>
        </p:spPr>
        <p:txBody>
          <a:bodyPr wrap="square" rtlCol="0">
            <a:noAutofit/>
          </a:bodyPr>
          <a:lstStyle/>
          <a:p>
            <a:pPr>
              <a:lnSpc>
                <a:spcPts val="1238"/>
              </a:lnSpc>
            </a:pPr>
            <a:r>
              <a:rPr lang="en-US" sz="900" dirty="0">
                <a:solidFill>
                  <a:schemeClr val="bg1"/>
                </a:solidFill>
              </a:rPr>
              <a:t>FCC Week 2025</a:t>
            </a:r>
            <a:endParaRPr lang="de-AT" sz="900" dirty="0">
              <a:solidFill>
                <a:schemeClr val="bg1"/>
              </a:solidFill>
            </a:endParaRPr>
          </a:p>
        </p:txBody>
      </p:sp>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
        <p:nvSpPr>
          <p:cNvPr id="6" name="Textfeld 10">
            <a:extLst>
              <a:ext uri="{FF2B5EF4-FFF2-40B4-BE49-F238E27FC236}">
                <a16:creationId xmlns:a16="http://schemas.microsoft.com/office/drawing/2014/main" id="{132403F1-CEB2-B4CF-1173-5A2B3E2CF143}"/>
              </a:ext>
            </a:extLst>
          </p:cNvPr>
          <p:cNvSpPr txBox="1"/>
          <p:nvPr userDrawn="1"/>
        </p:nvSpPr>
        <p:spPr>
          <a:xfrm>
            <a:off x="1007831" y="97423"/>
            <a:ext cx="2556058" cy="183099"/>
          </a:xfrm>
          <a:prstGeom prst="rect">
            <a:avLst/>
          </a:prstGeom>
          <a:noFill/>
        </p:spPr>
        <p:txBody>
          <a:bodyPr wrap="square" rtlCol="0">
            <a:noAutofit/>
          </a:bodyPr>
          <a:lstStyle/>
          <a:p>
            <a:pPr>
              <a:lnSpc>
                <a:spcPts val="1238"/>
              </a:lnSpc>
            </a:pPr>
            <a:r>
              <a:rPr lang="en-US" sz="900" dirty="0">
                <a:solidFill>
                  <a:schemeClr val="bg1"/>
                </a:solidFill>
              </a:rPr>
              <a:t>FCC Week 2025</a:t>
            </a:r>
            <a:endParaRPr lang="de-AT" sz="900" dirty="0">
              <a:solidFill>
                <a:schemeClr val="bg1"/>
              </a:solidFill>
            </a:endParaRPr>
          </a:p>
        </p:txBody>
      </p:sp>
      <p:sp>
        <p:nvSpPr>
          <p:cNvPr id="2" name="Textfeld 8">
            <a:extLst>
              <a:ext uri="{FF2B5EF4-FFF2-40B4-BE49-F238E27FC236}">
                <a16:creationId xmlns:a16="http://schemas.microsoft.com/office/drawing/2014/main" id="{78394ECD-9911-45DC-B84A-76319E10E68D}"/>
              </a:ext>
            </a:extLst>
          </p:cNvPr>
          <p:cNvSpPr txBox="1"/>
          <p:nvPr userDrawn="1"/>
        </p:nvSpPr>
        <p:spPr>
          <a:xfrm>
            <a:off x="5796136" y="84395"/>
            <a:ext cx="2664295" cy="183099"/>
          </a:xfrm>
          <a:prstGeom prst="rect">
            <a:avLst/>
          </a:prstGeom>
          <a:noFill/>
        </p:spPr>
        <p:txBody>
          <a:bodyPr wrap="square" rtlCol="0">
            <a:noAutofit/>
          </a:bodyPr>
          <a:lstStyle/>
          <a:p>
            <a:pPr>
              <a:lnSpc>
                <a:spcPts val="1238"/>
              </a:lnSpc>
            </a:pPr>
            <a:r>
              <a:rPr lang="en-GB" sz="900" dirty="0">
                <a:solidFill>
                  <a:schemeClr val="bg1"/>
                </a:solidFill>
              </a:rPr>
              <a:t>Collider magnet designs for FCC-ee, </a:t>
            </a:r>
            <a:r>
              <a:rPr lang="en-GB" sz="900" i="1" dirty="0">
                <a:solidFill>
                  <a:schemeClr val="bg1"/>
                </a:solidFill>
              </a:rPr>
              <a:t>J. Bauche</a:t>
            </a:r>
            <a:endParaRPr lang="de-AT" sz="900" i="1" dirty="0">
              <a:solidFill>
                <a:schemeClr val="bg1"/>
              </a:solidFill>
            </a:endParaRP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
        <p:nvSpPr>
          <p:cNvPr id="10" name="Textfeld 10">
            <a:extLst>
              <a:ext uri="{FF2B5EF4-FFF2-40B4-BE49-F238E27FC236}">
                <a16:creationId xmlns:a16="http://schemas.microsoft.com/office/drawing/2014/main" id="{895B6D94-5734-373D-3247-4D292B5387DC}"/>
              </a:ext>
            </a:extLst>
          </p:cNvPr>
          <p:cNvSpPr txBox="1"/>
          <p:nvPr userDrawn="1"/>
        </p:nvSpPr>
        <p:spPr>
          <a:xfrm>
            <a:off x="1007831" y="97423"/>
            <a:ext cx="2556058" cy="183099"/>
          </a:xfrm>
          <a:prstGeom prst="rect">
            <a:avLst/>
          </a:prstGeom>
          <a:noFill/>
        </p:spPr>
        <p:txBody>
          <a:bodyPr wrap="square" rtlCol="0">
            <a:noAutofit/>
          </a:bodyPr>
          <a:lstStyle/>
          <a:p>
            <a:pPr>
              <a:lnSpc>
                <a:spcPts val="1238"/>
              </a:lnSpc>
            </a:pPr>
            <a:r>
              <a:rPr lang="en-US" sz="900" dirty="0">
                <a:solidFill>
                  <a:schemeClr val="bg1"/>
                </a:solidFill>
              </a:rPr>
              <a:t>FCC Week 2025</a:t>
            </a:r>
            <a:endParaRPr lang="de-AT" sz="900" dirty="0">
              <a:solidFill>
                <a:schemeClr val="bg1"/>
              </a:solidFill>
            </a:endParaRPr>
          </a:p>
        </p:txBody>
      </p:sp>
      <p:sp>
        <p:nvSpPr>
          <p:cNvPr id="4" name="Textfeld 8">
            <a:extLst>
              <a:ext uri="{FF2B5EF4-FFF2-40B4-BE49-F238E27FC236}">
                <a16:creationId xmlns:a16="http://schemas.microsoft.com/office/drawing/2014/main" id="{96DEA891-333A-0DB6-A39C-A2AF06BE8CCF}"/>
              </a:ext>
            </a:extLst>
          </p:cNvPr>
          <p:cNvSpPr txBox="1"/>
          <p:nvPr userDrawn="1"/>
        </p:nvSpPr>
        <p:spPr>
          <a:xfrm>
            <a:off x="5796136" y="84395"/>
            <a:ext cx="2664295" cy="183099"/>
          </a:xfrm>
          <a:prstGeom prst="rect">
            <a:avLst/>
          </a:prstGeom>
          <a:noFill/>
        </p:spPr>
        <p:txBody>
          <a:bodyPr wrap="square" rtlCol="0">
            <a:noAutofit/>
          </a:bodyPr>
          <a:lstStyle/>
          <a:p>
            <a:pPr>
              <a:lnSpc>
                <a:spcPts val="1238"/>
              </a:lnSpc>
            </a:pPr>
            <a:r>
              <a:rPr lang="en-GB" sz="900" dirty="0">
                <a:solidFill>
                  <a:schemeClr val="bg1"/>
                </a:solidFill>
              </a:rPr>
              <a:t>Collider magnet designs for FCC-ee, </a:t>
            </a:r>
            <a:r>
              <a:rPr lang="en-GB" sz="900" i="1" dirty="0">
                <a:solidFill>
                  <a:schemeClr val="bg1"/>
                </a:solidFill>
              </a:rPr>
              <a:t>J. Bauche</a:t>
            </a:r>
            <a:endParaRPr lang="de-AT" sz="900" i="1" dirty="0">
              <a:solidFill>
                <a:schemeClr val="bg1"/>
              </a:solidFill>
            </a:endParaRPr>
          </a:p>
        </p:txBody>
      </p:sp>
    </p:spTree>
    <p:extLst>
      <p:ext uri="{BB962C8B-B14F-4D97-AF65-F5344CB8AC3E}">
        <p14:creationId xmlns:p14="http://schemas.microsoft.com/office/powerpoint/2010/main" val="175705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
        <p:nvSpPr>
          <p:cNvPr id="11" name="Textfeld 10">
            <a:extLst>
              <a:ext uri="{FF2B5EF4-FFF2-40B4-BE49-F238E27FC236}">
                <a16:creationId xmlns:a16="http://schemas.microsoft.com/office/drawing/2014/main" id="{5572AE06-431D-CCBE-EDFD-7F6052CF8BCF}"/>
              </a:ext>
            </a:extLst>
          </p:cNvPr>
          <p:cNvSpPr txBox="1"/>
          <p:nvPr userDrawn="1"/>
        </p:nvSpPr>
        <p:spPr>
          <a:xfrm>
            <a:off x="1007831" y="97423"/>
            <a:ext cx="2556058" cy="183099"/>
          </a:xfrm>
          <a:prstGeom prst="rect">
            <a:avLst/>
          </a:prstGeom>
          <a:noFill/>
        </p:spPr>
        <p:txBody>
          <a:bodyPr wrap="square" rtlCol="0">
            <a:noAutofit/>
          </a:bodyPr>
          <a:lstStyle/>
          <a:p>
            <a:pPr>
              <a:lnSpc>
                <a:spcPts val="1238"/>
              </a:lnSpc>
            </a:pPr>
            <a:r>
              <a:rPr lang="en-US" sz="900" dirty="0">
                <a:solidFill>
                  <a:schemeClr val="bg1"/>
                </a:solidFill>
              </a:rPr>
              <a:t>FCC Week 2025</a:t>
            </a:r>
            <a:endParaRPr lang="de-AT" sz="900" dirty="0">
              <a:solidFill>
                <a:schemeClr val="bg1"/>
              </a:solidFill>
            </a:endParaRPr>
          </a:p>
        </p:txBody>
      </p:sp>
      <p:sp>
        <p:nvSpPr>
          <p:cNvPr id="4" name="Textfeld 8">
            <a:extLst>
              <a:ext uri="{FF2B5EF4-FFF2-40B4-BE49-F238E27FC236}">
                <a16:creationId xmlns:a16="http://schemas.microsoft.com/office/drawing/2014/main" id="{409D5085-D5A4-498E-A00B-30E30E975C3E}"/>
              </a:ext>
            </a:extLst>
          </p:cNvPr>
          <p:cNvSpPr txBox="1"/>
          <p:nvPr userDrawn="1"/>
        </p:nvSpPr>
        <p:spPr>
          <a:xfrm>
            <a:off x="5796136" y="84395"/>
            <a:ext cx="2664295" cy="183099"/>
          </a:xfrm>
          <a:prstGeom prst="rect">
            <a:avLst/>
          </a:prstGeom>
          <a:noFill/>
        </p:spPr>
        <p:txBody>
          <a:bodyPr wrap="square" rtlCol="0">
            <a:noAutofit/>
          </a:bodyPr>
          <a:lstStyle/>
          <a:p>
            <a:pPr>
              <a:lnSpc>
                <a:spcPts val="1238"/>
              </a:lnSpc>
            </a:pPr>
            <a:r>
              <a:rPr lang="en-GB" sz="900" dirty="0">
                <a:solidFill>
                  <a:schemeClr val="bg1"/>
                </a:solidFill>
              </a:rPr>
              <a:t>Collider magnet designs for FCC-ee, </a:t>
            </a:r>
            <a:r>
              <a:rPr lang="en-GB" sz="900" i="1" dirty="0">
                <a:solidFill>
                  <a:schemeClr val="bg1"/>
                </a:solidFill>
              </a:rPr>
              <a:t>J. Bauche</a:t>
            </a:r>
            <a:endParaRPr lang="de-AT" sz="900" i="1" dirty="0">
              <a:solidFill>
                <a:schemeClr val="bg1"/>
              </a:solidFill>
            </a:endParaRPr>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theme" Target="../theme/theme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cstate="hqprint">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 id="2147483683" r:id="rId12"/>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chart" Target="../charts/chart2.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2.xml"/><Relationship Id="rId6" Type="http://schemas.openxmlformats.org/officeDocument/2006/relationships/image" Target="../media/image20.png"/><Relationship Id="rId5" Type="http://schemas.openxmlformats.org/officeDocument/2006/relationships/chart" Target="../charts/chart3.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chart" Target="../charts/chart5.xml"/><Relationship Id="rId1" Type="http://schemas.openxmlformats.org/officeDocument/2006/relationships/slideLayout" Target="../slideLayouts/slideLayout12.xml"/><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chart" Target="../charts/chart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s://indico.cern.ch/event/1326738/contributions/5650256/attachments/2751391/4790264/2023-11-14%20-%20FCCIS%20workshop%20-%20Rome%20-%20Magnet%20trim%20coils%20for%20correction%20circuits.pptx" TargetMode="External"/><Relationship Id="rId1" Type="http://schemas.openxmlformats.org/officeDocument/2006/relationships/slideLayout" Target="../slideLayouts/slideLayout12.xml"/><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9.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2.xml"/><Relationship Id="rId5" Type="http://schemas.openxmlformats.org/officeDocument/2006/relationships/image" Target="../media/image45.png"/><Relationship Id="rId4" Type="http://schemas.openxmlformats.org/officeDocument/2006/relationships/image" Target="../media/image44.png"/></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46.png"/><Relationship Id="rId1" Type="http://schemas.openxmlformats.org/officeDocument/2006/relationships/slideLayout" Target="../slideLayouts/slideLayout12.xml"/><Relationship Id="rId5" Type="http://schemas.openxmlformats.org/officeDocument/2006/relationships/image" Target="../media/image47.png"/><Relationship Id="rId4" Type="http://schemas.openxmlformats.org/officeDocument/2006/relationships/image" Target="../media/image38.png"/></Relationships>
</file>

<file path=ppt/slides/_rels/slide2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6.png"/><Relationship Id="rId1" Type="http://schemas.openxmlformats.org/officeDocument/2006/relationships/slideLayout" Target="../slideLayouts/slideLayout12.xml"/><Relationship Id="rId5" Type="http://schemas.openxmlformats.org/officeDocument/2006/relationships/image" Target="../media/image50.png"/><Relationship Id="rId4" Type="http://schemas.openxmlformats.org/officeDocument/2006/relationships/image" Target="../media/image49.png"/></Relationships>
</file>

<file path=ppt/slides/_rels/slide2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46.png"/><Relationship Id="rId1" Type="http://schemas.openxmlformats.org/officeDocument/2006/relationships/slideLayout" Target="../slideLayouts/slideLayout12.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12.xml"/><Relationship Id="rId4" Type="http://schemas.openxmlformats.org/officeDocument/2006/relationships/image" Target="../media/image57.png"/></Relationships>
</file>

<file path=ppt/slides/_rels/slide3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2.xml"/><Relationship Id="rId6" Type="http://schemas.openxmlformats.org/officeDocument/2006/relationships/image" Target="../media/image61.png"/><Relationship Id="rId5" Type="http://schemas.openxmlformats.org/officeDocument/2006/relationships/image" Target="../media/image46.png"/><Relationship Id="rId4" Type="http://schemas.openxmlformats.org/officeDocument/2006/relationships/image" Target="../media/image6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8.xml"/><Relationship Id="rId5" Type="http://schemas.openxmlformats.org/officeDocument/2006/relationships/image" Target="../media/image65.png"/><Relationship Id="rId4" Type="http://schemas.openxmlformats.org/officeDocument/2006/relationships/image" Target="../media/image6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1.png"/><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3497BF1-535F-4C7D-B075-C8FADBCE785C}"/>
              </a:ext>
            </a:extLst>
          </p:cNvPr>
          <p:cNvSpPr>
            <a:spLocks noGrp="1"/>
          </p:cNvSpPr>
          <p:nvPr>
            <p:ph type="ctrTitle"/>
          </p:nvPr>
        </p:nvSpPr>
        <p:spPr>
          <a:xfrm>
            <a:off x="107505" y="1046081"/>
            <a:ext cx="8927274" cy="1525669"/>
          </a:xfrm>
        </p:spPr>
        <p:txBody>
          <a:bodyPr/>
          <a:lstStyle/>
          <a:p>
            <a:r>
              <a:rPr lang="en-GB" dirty="0"/>
              <a:t>Collider Magnet Designs for FCC-ee</a:t>
            </a:r>
            <a:endParaRPr lang="en-US" dirty="0"/>
          </a:p>
        </p:txBody>
      </p:sp>
      <p:sp>
        <p:nvSpPr>
          <p:cNvPr id="9" name="Untertitel 2">
            <a:extLst>
              <a:ext uri="{FF2B5EF4-FFF2-40B4-BE49-F238E27FC236}">
                <a16:creationId xmlns:a16="http://schemas.microsoft.com/office/drawing/2014/main" id="{30792579-EE02-442F-B8CA-F2FA3D9D007F}"/>
              </a:ext>
            </a:extLst>
          </p:cNvPr>
          <p:cNvSpPr txBox="1">
            <a:spLocks/>
          </p:cNvSpPr>
          <p:nvPr/>
        </p:nvSpPr>
        <p:spPr>
          <a:xfrm>
            <a:off x="611560" y="2586732"/>
            <a:ext cx="7992888" cy="1929234"/>
          </a:xfrm>
          <a:prstGeom prst="rect">
            <a:avLst/>
          </a:prstGeom>
        </p:spPr>
        <p:txBody>
          <a:bodyPr vert="horz" lIns="91440" tIns="45720" rIns="91440" bIns="45720" rtlCol="0">
            <a:noAutofit/>
          </a:bodyPr>
          <a:lstStyle>
            <a:lvl1pPr marL="0" indent="0" algn="ctr" defTabSz="685800" rtl="0" eaLnBrk="1" latinLnBrk="0" hangingPunct="1">
              <a:lnSpc>
                <a:spcPts val="1388"/>
              </a:lnSpc>
              <a:spcBef>
                <a:spcPts val="0"/>
              </a:spcBef>
              <a:buFont typeface="Arial" panose="020B0604020202020204" pitchFamily="34" charset="0"/>
              <a:buNone/>
              <a:defRPr sz="1200" kern="1200">
                <a:solidFill>
                  <a:schemeClr val="bg1"/>
                </a:solidFill>
                <a:latin typeface="+mn-lt"/>
                <a:ea typeface="+mn-ea"/>
                <a:cs typeface="+mn-cs"/>
              </a:defRPr>
            </a:lvl1pPr>
            <a:lvl2pPr marL="342900" indent="0" algn="ctr" defTabSz="685800" rtl="0" eaLnBrk="1" latinLnBrk="0" hangingPunct="1">
              <a:lnSpc>
                <a:spcPts val="1388"/>
              </a:lnSpc>
              <a:spcBef>
                <a:spcPts val="0"/>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ts val="1388"/>
              </a:lnSpc>
              <a:spcBef>
                <a:spcPts val="0"/>
              </a:spcBef>
              <a:buSzPct val="100000"/>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ts val="1388"/>
              </a:lnSpc>
              <a:spcBef>
                <a:spcPts val="0"/>
              </a:spcBef>
              <a:buSzPct val="100000"/>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ts val="1388"/>
              </a:lnSpc>
              <a:spcBef>
                <a:spcPts val="0"/>
              </a:spcBef>
              <a:buSzPct val="100000"/>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i="1" dirty="0"/>
              <a:t>J. Bauche, C. Järmyr Eriksson, on behalf of the CERN Magnet Team</a:t>
            </a:r>
          </a:p>
          <a:p>
            <a:endParaRPr lang="en-US" dirty="0"/>
          </a:p>
          <a:p>
            <a:endParaRPr lang="en-US" dirty="0"/>
          </a:p>
          <a:p>
            <a:r>
              <a:rPr lang="en-US" dirty="0"/>
              <a:t>FCC Week 2025, 21</a:t>
            </a:r>
            <a:r>
              <a:rPr lang="en-US" baseline="30000" dirty="0"/>
              <a:t>st</a:t>
            </a:r>
            <a:r>
              <a:rPr lang="en-US" dirty="0"/>
              <a:t> May 2025.</a:t>
            </a:r>
          </a:p>
          <a:p>
            <a:endParaRPr lang="en-US" dirty="0"/>
          </a:p>
          <a:p>
            <a:endParaRPr lang="en-US" dirty="0"/>
          </a:p>
          <a:p>
            <a:endParaRPr lang="en-US" dirty="0"/>
          </a:p>
          <a:p>
            <a:r>
              <a:rPr lang="en-US" dirty="0"/>
              <a:t>With acknowledgement to many members of the FCC collaboration for their contributions.</a:t>
            </a:r>
          </a:p>
        </p:txBody>
      </p:sp>
    </p:spTree>
    <p:extLst>
      <p:ext uri="{BB962C8B-B14F-4D97-AF65-F5344CB8AC3E}">
        <p14:creationId xmlns:p14="http://schemas.microsoft.com/office/powerpoint/2010/main" val="406115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84DFC9E-0A9B-8DE5-1595-CC6E9F3C6070}"/>
              </a:ext>
            </a:extLst>
          </p:cNvPr>
          <p:cNvSpPr>
            <a:spLocks noGrp="1"/>
          </p:cNvSpPr>
          <p:nvPr>
            <p:ph type="sldNum" sz="quarter" idx="10"/>
          </p:nvPr>
        </p:nvSpPr>
        <p:spPr/>
        <p:txBody>
          <a:bodyPr/>
          <a:lstStyle/>
          <a:p>
            <a:fld id="{88A1DFE4-5FC5-43BD-BB7E-75EAD82B965F}" type="slidenum">
              <a:rPr lang="en-US" noProof="0" smtClean="0"/>
              <a:pPr/>
              <a:t>10</a:t>
            </a:fld>
            <a:endParaRPr lang="en-US" noProof="0" dirty="0"/>
          </a:p>
        </p:txBody>
      </p:sp>
      <p:graphicFrame>
        <p:nvGraphicFramePr>
          <p:cNvPr id="10" name="Chart 9">
            <a:extLst>
              <a:ext uri="{FF2B5EF4-FFF2-40B4-BE49-F238E27FC236}">
                <a16:creationId xmlns:a16="http://schemas.microsoft.com/office/drawing/2014/main" id="{AA354A1E-F5A3-085A-0120-268C1CBAEC37}"/>
              </a:ext>
            </a:extLst>
          </p:cNvPr>
          <p:cNvGraphicFramePr>
            <a:graphicFrameLocks/>
          </p:cNvGraphicFramePr>
          <p:nvPr>
            <p:extLst>
              <p:ext uri="{D42A27DB-BD31-4B8C-83A1-F6EECF244321}">
                <p14:modId xmlns:p14="http://schemas.microsoft.com/office/powerpoint/2010/main" val="1225414282"/>
              </p:ext>
            </p:extLst>
          </p:nvPr>
        </p:nvGraphicFramePr>
        <p:xfrm>
          <a:off x="381115" y="3003799"/>
          <a:ext cx="3824188" cy="1793714"/>
        </p:xfrm>
        <a:graphic>
          <a:graphicData uri="http://schemas.openxmlformats.org/drawingml/2006/chart">
            <c:chart xmlns:c="http://schemas.openxmlformats.org/drawingml/2006/chart" xmlns:r="http://schemas.openxmlformats.org/officeDocument/2006/relationships" r:id="rId2"/>
          </a:graphicData>
        </a:graphic>
      </p:graphicFrame>
      <p:sp>
        <p:nvSpPr>
          <p:cNvPr id="11" name="Title 1">
            <a:extLst>
              <a:ext uri="{FF2B5EF4-FFF2-40B4-BE49-F238E27FC236}">
                <a16:creationId xmlns:a16="http://schemas.microsoft.com/office/drawing/2014/main" id="{40EB40E0-7D2C-56E9-7607-590C31B0B8C7}"/>
              </a:ext>
            </a:extLst>
          </p:cNvPr>
          <p:cNvSpPr>
            <a:spLocks noGrp="1"/>
          </p:cNvSpPr>
          <p:nvPr>
            <p:ph type="title"/>
          </p:nvPr>
        </p:nvSpPr>
        <p:spPr>
          <a:xfrm>
            <a:off x="442913" y="577850"/>
            <a:ext cx="8262937" cy="803275"/>
          </a:xfrm>
        </p:spPr>
        <p:txBody>
          <a:bodyPr/>
          <a:lstStyle/>
          <a:p>
            <a:r>
              <a:rPr lang="sv-SE" dirty="0"/>
              <a:t>Quadrupole magnetic design – 2D</a:t>
            </a:r>
            <a:endParaRPr lang="en-US" dirty="0"/>
          </a:p>
        </p:txBody>
      </p:sp>
      <p:sp>
        <p:nvSpPr>
          <p:cNvPr id="12" name="Textplatzhalter 5">
            <a:extLst>
              <a:ext uri="{FF2B5EF4-FFF2-40B4-BE49-F238E27FC236}">
                <a16:creationId xmlns:a16="http://schemas.microsoft.com/office/drawing/2014/main" id="{97C5F403-AA1D-1034-8661-EC588FD4094F}"/>
              </a:ext>
            </a:extLst>
          </p:cNvPr>
          <p:cNvSpPr txBox="1">
            <a:spLocks/>
          </p:cNvSpPr>
          <p:nvPr/>
        </p:nvSpPr>
        <p:spPr>
          <a:xfrm>
            <a:off x="438150" y="1095123"/>
            <a:ext cx="4061842" cy="1714459"/>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spcAft>
                <a:spcPts val="600"/>
              </a:spcAft>
            </a:pPr>
            <a:r>
              <a:rPr lang="en-US" dirty="0"/>
              <a:t>Trim coils for </a:t>
            </a:r>
            <a:r>
              <a:rPr lang="en-US" b="1" dirty="0"/>
              <a:t>field tapering </a:t>
            </a:r>
            <a:r>
              <a:rPr lang="en-US" dirty="0"/>
              <a:t>+ </a:t>
            </a:r>
            <a:r>
              <a:rPr lang="en-US" b="1" dirty="0"/>
              <a:t>tuning</a:t>
            </a:r>
            <a:r>
              <a:rPr lang="en-US" dirty="0"/>
              <a:t> (J ≈ 1 A/mm</a:t>
            </a:r>
            <a:r>
              <a:rPr lang="en-US" baseline="30000" dirty="0"/>
              <a:t>2</a:t>
            </a:r>
            <a:r>
              <a:rPr lang="en-US" dirty="0"/>
              <a:t>) </a:t>
            </a:r>
          </a:p>
          <a:p>
            <a:pPr lvl="1">
              <a:spcAft>
                <a:spcPts val="600"/>
              </a:spcAft>
            </a:pPr>
            <a:r>
              <a:rPr lang="en-US" dirty="0"/>
              <a:t>Magnetic axis shift due to aperture coupling</a:t>
            </a:r>
          </a:p>
          <a:p>
            <a:pPr lvl="1">
              <a:spcAft>
                <a:spcPts val="600"/>
              </a:spcAft>
            </a:pPr>
            <a:r>
              <a:rPr lang="en-US" dirty="0"/>
              <a:t>Reminder: </a:t>
            </a:r>
            <a:r>
              <a:rPr lang="en-US" b="1" dirty="0"/>
              <a:t>V orbit correction with trims </a:t>
            </a:r>
            <a:r>
              <a:rPr lang="en-US" dirty="0"/>
              <a:t>is </a:t>
            </a:r>
            <a:r>
              <a:rPr lang="en-US" b="1" dirty="0"/>
              <a:t>not an option </a:t>
            </a:r>
            <a:r>
              <a:rPr lang="en-US" dirty="0"/>
              <a:t>(impact on DA)</a:t>
            </a:r>
          </a:p>
        </p:txBody>
      </p:sp>
      <p:pic>
        <p:nvPicPr>
          <p:cNvPr id="4" name="Picture 3">
            <a:extLst>
              <a:ext uri="{FF2B5EF4-FFF2-40B4-BE49-F238E27FC236}">
                <a16:creationId xmlns:a16="http://schemas.microsoft.com/office/drawing/2014/main" id="{032C9B43-8FEB-4EF7-D174-6CEBEC336410}"/>
              </a:ext>
            </a:extLst>
          </p:cNvPr>
          <p:cNvPicPr>
            <a:picLocks noChangeAspect="1"/>
          </p:cNvPicPr>
          <p:nvPr/>
        </p:nvPicPr>
        <p:blipFill>
          <a:blip r:embed="rId3"/>
          <a:stretch>
            <a:fillRect/>
          </a:stretch>
        </p:blipFill>
        <p:spPr>
          <a:xfrm>
            <a:off x="4499992" y="1095123"/>
            <a:ext cx="4499860" cy="3147814"/>
          </a:xfrm>
          <a:prstGeom prst="rect">
            <a:avLst/>
          </a:prstGeom>
        </p:spPr>
      </p:pic>
      <p:sp>
        <p:nvSpPr>
          <p:cNvPr id="5" name="Textplatzhalter 6">
            <a:extLst>
              <a:ext uri="{FF2B5EF4-FFF2-40B4-BE49-F238E27FC236}">
                <a16:creationId xmlns:a16="http://schemas.microsoft.com/office/drawing/2014/main" id="{7F5F7F79-3E71-7415-4299-B98E125C0E57}"/>
              </a:ext>
            </a:extLst>
          </p:cNvPr>
          <p:cNvSpPr txBox="1">
            <a:spLocks/>
          </p:cNvSpPr>
          <p:nvPr/>
        </p:nvSpPr>
        <p:spPr>
          <a:xfrm>
            <a:off x="4960979" y="4587974"/>
            <a:ext cx="3744416" cy="209538"/>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i="1" u="sng" dirty="0"/>
              <a:t>Quadrupole magnetic model, FCC FSR, pp.118.</a:t>
            </a:r>
          </a:p>
        </p:txBody>
      </p:sp>
      <p:sp>
        <p:nvSpPr>
          <p:cNvPr id="3" name="Textplatzhalter 5">
            <a:extLst>
              <a:ext uri="{FF2B5EF4-FFF2-40B4-BE49-F238E27FC236}">
                <a16:creationId xmlns:a16="http://schemas.microsoft.com/office/drawing/2014/main" id="{CA6CA0D9-EC76-62DF-EADE-FEF2BBACF8D3}"/>
              </a:ext>
            </a:extLst>
          </p:cNvPr>
          <p:cNvSpPr txBox="1">
            <a:spLocks/>
          </p:cNvSpPr>
          <p:nvPr/>
        </p:nvSpPr>
        <p:spPr>
          <a:xfrm>
            <a:off x="1136923" y="4692743"/>
            <a:ext cx="2520280" cy="465425"/>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spcAft>
                <a:spcPts val="600"/>
              </a:spcAft>
              <a:buNone/>
            </a:pPr>
            <a:r>
              <a:rPr lang="en-US" dirty="0">
                <a:solidFill>
                  <a:srgbClr val="FF0000"/>
                </a:solidFill>
              </a:rPr>
              <a:t>*</a:t>
            </a:r>
            <a:r>
              <a:rPr lang="en-US" sz="1200" dirty="0"/>
              <a:t> 10 units of b</a:t>
            </a:r>
            <a:r>
              <a:rPr lang="en-US" sz="1200" baseline="-25000" dirty="0"/>
              <a:t>1</a:t>
            </a:r>
            <a:r>
              <a:rPr lang="en-US" sz="1200" dirty="0"/>
              <a:t> = 10 µm axis shift</a:t>
            </a:r>
          </a:p>
        </p:txBody>
      </p:sp>
      <p:sp>
        <p:nvSpPr>
          <p:cNvPr id="6" name="Textplatzhalter 5">
            <a:extLst>
              <a:ext uri="{FF2B5EF4-FFF2-40B4-BE49-F238E27FC236}">
                <a16:creationId xmlns:a16="http://schemas.microsoft.com/office/drawing/2014/main" id="{DB885D0F-6832-66F6-3218-7E572818F0C5}"/>
              </a:ext>
            </a:extLst>
          </p:cNvPr>
          <p:cNvSpPr txBox="1">
            <a:spLocks/>
          </p:cNvSpPr>
          <p:nvPr/>
        </p:nvSpPr>
        <p:spPr>
          <a:xfrm>
            <a:off x="1115616" y="3966831"/>
            <a:ext cx="321289" cy="465425"/>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spcAft>
                <a:spcPts val="600"/>
              </a:spcAft>
              <a:buNone/>
            </a:pPr>
            <a:r>
              <a:rPr lang="en-US" dirty="0">
                <a:solidFill>
                  <a:srgbClr val="FF0000"/>
                </a:solidFill>
              </a:rPr>
              <a:t>*</a:t>
            </a:r>
            <a:endParaRPr lang="en-US" sz="1200" dirty="0"/>
          </a:p>
        </p:txBody>
      </p:sp>
    </p:spTree>
    <p:extLst>
      <p:ext uri="{BB962C8B-B14F-4D97-AF65-F5344CB8AC3E}">
        <p14:creationId xmlns:p14="http://schemas.microsoft.com/office/powerpoint/2010/main" val="24462172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11</a:t>
            </a:fld>
            <a:endParaRPr lang="en-US" noProof="0" dirty="0"/>
          </a:p>
        </p:txBody>
      </p:sp>
      <p:sp>
        <p:nvSpPr>
          <p:cNvPr id="5" name="Content Placeholder 2">
            <a:extLst>
              <a:ext uri="{FF2B5EF4-FFF2-40B4-BE49-F238E27FC236}">
                <a16:creationId xmlns:a16="http://schemas.microsoft.com/office/drawing/2014/main" id="{2BC71B61-F58A-5EB9-C9E0-B7EBFAFD7336}"/>
              </a:ext>
            </a:extLst>
          </p:cNvPr>
          <p:cNvSpPr txBox="1">
            <a:spLocks/>
          </p:cNvSpPr>
          <p:nvPr/>
        </p:nvSpPr>
        <p:spPr>
          <a:xfrm>
            <a:off x="249696" y="1103113"/>
            <a:ext cx="5861648" cy="3744416"/>
          </a:xfrm>
          <a:prstGeom prst="rect">
            <a:avLst/>
          </a:prstGeom>
        </p:spPr>
        <p:txBody>
          <a:bodyPr vert="horz" lIns="121920" tIns="60960" rIns="121920" bIns="60960" rtlCol="0">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lnSpc>
                <a:spcPts val="1800"/>
              </a:lnSpc>
              <a:spcAft>
                <a:spcPts val="800"/>
              </a:spcAft>
            </a:pPr>
            <a:r>
              <a:rPr lang="sv-SE" sz="1600" b="1" dirty="0"/>
              <a:t>Mismatch</a:t>
            </a:r>
            <a:r>
              <a:rPr lang="sv-SE" sz="1600" dirty="0"/>
              <a:t> between </a:t>
            </a:r>
            <a:r>
              <a:rPr lang="sv-SE" sz="1600" b="1" dirty="0"/>
              <a:t>harmonics</a:t>
            </a:r>
            <a:r>
              <a:rPr lang="sv-SE" sz="1600" dirty="0"/>
              <a:t> in centre of </a:t>
            </a:r>
            <a:r>
              <a:rPr lang="sv-SE" sz="1600" b="1" dirty="0"/>
              <a:t>3D model </a:t>
            </a:r>
            <a:r>
              <a:rPr lang="sv-SE" sz="1600" dirty="0"/>
              <a:t>and harmonics in </a:t>
            </a:r>
            <a:r>
              <a:rPr lang="sv-SE" sz="1600" b="1" dirty="0"/>
              <a:t>2D model </a:t>
            </a:r>
            <a:r>
              <a:rPr lang="sv-SE" sz="1600" dirty="0"/>
              <a:t>(equivalent to infinitely long)</a:t>
            </a:r>
          </a:p>
          <a:p>
            <a:pPr lvl="2">
              <a:lnSpc>
                <a:spcPts val="1400"/>
              </a:lnSpc>
              <a:spcAft>
                <a:spcPts val="800"/>
              </a:spcAft>
            </a:pPr>
            <a:r>
              <a:rPr lang="sv-SE" sz="1400" b="1" dirty="0">
                <a:sym typeface="Wingdings" panose="05000000000000000000" pitchFamily="2" charset="2"/>
              </a:rPr>
              <a:t>Dependency of B1 to iron length </a:t>
            </a:r>
            <a:r>
              <a:rPr lang="sv-SE" sz="1400" dirty="0">
                <a:sym typeface="Wingdings" panose="05000000000000000000" pitchFamily="2" charset="2"/>
              </a:rPr>
              <a:t>inside the magnet, but not in stray field region</a:t>
            </a:r>
          </a:p>
          <a:p>
            <a:pPr lvl="2">
              <a:lnSpc>
                <a:spcPts val="1800"/>
              </a:lnSpc>
              <a:spcAft>
                <a:spcPts val="800"/>
              </a:spcAft>
              <a:buFont typeface="Wingdings" panose="05000000000000000000" pitchFamily="2" charset="2"/>
              <a:buChar char="à"/>
            </a:pPr>
            <a:r>
              <a:rPr lang="sv-SE" sz="1400" dirty="0"/>
              <a:t>Can be </a:t>
            </a:r>
            <a:r>
              <a:rPr lang="sv-SE" sz="1400" b="1" dirty="0"/>
              <a:t>mitigated at one powering level,</a:t>
            </a:r>
            <a:r>
              <a:rPr lang="sv-SE" sz="1400" dirty="0"/>
              <a:t> but </a:t>
            </a:r>
            <a:r>
              <a:rPr lang="sv-SE" sz="1400" b="1" dirty="0"/>
              <a:t>not suppressed</a:t>
            </a:r>
          </a:p>
        </p:txBody>
      </p:sp>
      <p:sp>
        <p:nvSpPr>
          <p:cNvPr id="9" name="Title 1">
            <a:extLst>
              <a:ext uri="{FF2B5EF4-FFF2-40B4-BE49-F238E27FC236}">
                <a16:creationId xmlns:a16="http://schemas.microsoft.com/office/drawing/2014/main" id="{5014BFF7-6337-BCD7-A2F0-C52C4ABC90FD}"/>
              </a:ext>
            </a:extLst>
          </p:cNvPr>
          <p:cNvSpPr>
            <a:spLocks noGrp="1"/>
          </p:cNvSpPr>
          <p:nvPr>
            <p:ph type="title"/>
          </p:nvPr>
        </p:nvSpPr>
        <p:spPr>
          <a:xfrm>
            <a:off x="442913" y="577850"/>
            <a:ext cx="8262937" cy="525263"/>
          </a:xfrm>
        </p:spPr>
        <p:txBody>
          <a:bodyPr/>
          <a:lstStyle/>
          <a:p>
            <a:r>
              <a:rPr lang="sv-SE" dirty="0"/>
              <a:t>Quadrupole magnetic design – 3D</a:t>
            </a:r>
            <a:endParaRPr lang="en-US" dirty="0"/>
          </a:p>
        </p:txBody>
      </p:sp>
      <p:pic>
        <p:nvPicPr>
          <p:cNvPr id="10" name="Picture 9">
            <a:extLst>
              <a:ext uri="{FF2B5EF4-FFF2-40B4-BE49-F238E27FC236}">
                <a16:creationId xmlns:a16="http://schemas.microsoft.com/office/drawing/2014/main" id="{B7DDBACC-BCD9-3056-E975-2CD95CB2C994}"/>
              </a:ext>
            </a:extLst>
          </p:cNvPr>
          <p:cNvPicPr>
            <a:picLocks noChangeAspect="1"/>
          </p:cNvPicPr>
          <p:nvPr/>
        </p:nvPicPr>
        <p:blipFill>
          <a:blip r:embed="rId2"/>
          <a:stretch>
            <a:fillRect/>
          </a:stretch>
        </p:blipFill>
        <p:spPr>
          <a:xfrm>
            <a:off x="6783871" y="900234"/>
            <a:ext cx="1470342" cy="961781"/>
          </a:xfrm>
          <a:prstGeom prst="rect">
            <a:avLst/>
          </a:prstGeom>
        </p:spPr>
      </p:pic>
      <p:pic>
        <p:nvPicPr>
          <p:cNvPr id="11" name="Picture 10">
            <a:extLst>
              <a:ext uri="{FF2B5EF4-FFF2-40B4-BE49-F238E27FC236}">
                <a16:creationId xmlns:a16="http://schemas.microsoft.com/office/drawing/2014/main" id="{A923769E-B545-3F1A-CAE9-2FE53A590906}"/>
              </a:ext>
            </a:extLst>
          </p:cNvPr>
          <p:cNvPicPr>
            <a:picLocks noChangeAspect="1"/>
          </p:cNvPicPr>
          <p:nvPr/>
        </p:nvPicPr>
        <p:blipFill>
          <a:blip r:embed="rId3"/>
          <a:stretch>
            <a:fillRect/>
          </a:stretch>
        </p:blipFill>
        <p:spPr>
          <a:xfrm>
            <a:off x="5638919" y="3558799"/>
            <a:ext cx="3417462" cy="1172729"/>
          </a:xfrm>
          <a:prstGeom prst="rect">
            <a:avLst/>
          </a:prstGeom>
        </p:spPr>
      </p:pic>
      <p:pic>
        <p:nvPicPr>
          <p:cNvPr id="12" name="Picture 11">
            <a:extLst>
              <a:ext uri="{FF2B5EF4-FFF2-40B4-BE49-F238E27FC236}">
                <a16:creationId xmlns:a16="http://schemas.microsoft.com/office/drawing/2014/main" id="{3112A926-0714-2964-4B08-1F32BEB36A83}"/>
              </a:ext>
            </a:extLst>
          </p:cNvPr>
          <p:cNvPicPr>
            <a:picLocks noChangeAspect="1"/>
          </p:cNvPicPr>
          <p:nvPr/>
        </p:nvPicPr>
        <p:blipFill>
          <a:blip r:embed="rId4"/>
          <a:stretch>
            <a:fillRect/>
          </a:stretch>
        </p:blipFill>
        <p:spPr>
          <a:xfrm>
            <a:off x="6111344" y="2245137"/>
            <a:ext cx="2351476" cy="900174"/>
          </a:xfrm>
          <a:prstGeom prst="rect">
            <a:avLst/>
          </a:prstGeom>
        </p:spPr>
      </p:pic>
      <p:graphicFrame>
        <p:nvGraphicFramePr>
          <p:cNvPr id="14" name="Chart 13">
            <a:extLst>
              <a:ext uri="{FF2B5EF4-FFF2-40B4-BE49-F238E27FC236}">
                <a16:creationId xmlns:a16="http://schemas.microsoft.com/office/drawing/2014/main" id="{E7ED38BE-656B-9820-7700-6CA2BDE795A3}"/>
              </a:ext>
            </a:extLst>
          </p:cNvPr>
          <p:cNvGraphicFramePr>
            <a:graphicFrameLocks/>
          </p:cNvGraphicFramePr>
          <p:nvPr>
            <p:extLst>
              <p:ext uri="{D42A27DB-BD31-4B8C-83A1-F6EECF244321}">
                <p14:modId xmlns:p14="http://schemas.microsoft.com/office/powerpoint/2010/main" val="983782925"/>
              </p:ext>
            </p:extLst>
          </p:nvPr>
        </p:nvGraphicFramePr>
        <p:xfrm>
          <a:off x="249696" y="2499742"/>
          <a:ext cx="5410010" cy="2599116"/>
        </p:xfrm>
        <a:graphic>
          <a:graphicData uri="http://schemas.openxmlformats.org/drawingml/2006/chart">
            <c:chart xmlns:c="http://schemas.openxmlformats.org/drawingml/2006/chart" xmlns:r="http://schemas.openxmlformats.org/officeDocument/2006/relationships" r:id="rId5"/>
          </a:graphicData>
        </a:graphic>
      </p:graphicFrame>
      <p:sp>
        <p:nvSpPr>
          <p:cNvPr id="15" name="TextBox 14">
            <a:extLst>
              <a:ext uri="{FF2B5EF4-FFF2-40B4-BE49-F238E27FC236}">
                <a16:creationId xmlns:a16="http://schemas.microsoft.com/office/drawing/2014/main" id="{31F4FA72-73F7-6A9D-2BF3-1FF767D944BF}"/>
              </a:ext>
            </a:extLst>
          </p:cNvPr>
          <p:cNvSpPr txBox="1"/>
          <p:nvPr/>
        </p:nvSpPr>
        <p:spPr>
          <a:xfrm>
            <a:off x="6848640" y="1831649"/>
            <a:ext cx="1447692" cy="276999"/>
          </a:xfrm>
          <a:prstGeom prst="rect">
            <a:avLst/>
          </a:prstGeom>
          <a:noFill/>
        </p:spPr>
        <p:txBody>
          <a:bodyPr wrap="square" rtlCol="0">
            <a:spAutoFit/>
          </a:bodyPr>
          <a:lstStyle/>
          <a:p>
            <a:r>
              <a:rPr lang="sv-SE" sz="1200" dirty="0"/>
              <a:t>900 mm long yoke</a:t>
            </a:r>
            <a:endParaRPr lang="en-US" sz="1200" dirty="0"/>
          </a:p>
        </p:txBody>
      </p:sp>
      <p:sp>
        <p:nvSpPr>
          <p:cNvPr id="19" name="TextBox 18">
            <a:extLst>
              <a:ext uri="{FF2B5EF4-FFF2-40B4-BE49-F238E27FC236}">
                <a16:creationId xmlns:a16="http://schemas.microsoft.com/office/drawing/2014/main" id="{C5D6CF1B-A5E5-C3B1-E293-C5ACC86B9CD8}"/>
              </a:ext>
            </a:extLst>
          </p:cNvPr>
          <p:cNvSpPr txBox="1"/>
          <p:nvPr/>
        </p:nvSpPr>
        <p:spPr>
          <a:xfrm>
            <a:off x="6806521" y="3103997"/>
            <a:ext cx="1447692" cy="276999"/>
          </a:xfrm>
          <a:prstGeom prst="rect">
            <a:avLst/>
          </a:prstGeom>
          <a:noFill/>
        </p:spPr>
        <p:txBody>
          <a:bodyPr wrap="square" rtlCol="0">
            <a:spAutoFit/>
          </a:bodyPr>
          <a:lstStyle/>
          <a:p>
            <a:r>
              <a:rPr lang="sv-SE" sz="1200" dirty="0"/>
              <a:t>2.9 m long yoke</a:t>
            </a:r>
            <a:endParaRPr lang="en-US" sz="1200" dirty="0"/>
          </a:p>
        </p:txBody>
      </p:sp>
      <p:sp>
        <p:nvSpPr>
          <p:cNvPr id="20" name="TextBox 19">
            <a:extLst>
              <a:ext uri="{FF2B5EF4-FFF2-40B4-BE49-F238E27FC236}">
                <a16:creationId xmlns:a16="http://schemas.microsoft.com/office/drawing/2014/main" id="{1AEC60F9-DB72-A0CD-9963-895683ECDBD3}"/>
              </a:ext>
            </a:extLst>
          </p:cNvPr>
          <p:cNvSpPr txBox="1"/>
          <p:nvPr/>
        </p:nvSpPr>
        <p:spPr>
          <a:xfrm>
            <a:off x="6757332" y="4731528"/>
            <a:ext cx="1447692" cy="276999"/>
          </a:xfrm>
          <a:prstGeom prst="rect">
            <a:avLst/>
          </a:prstGeom>
          <a:noFill/>
        </p:spPr>
        <p:txBody>
          <a:bodyPr wrap="square" rtlCol="0">
            <a:spAutoFit/>
          </a:bodyPr>
          <a:lstStyle/>
          <a:p>
            <a:r>
              <a:rPr lang="sv-SE" sz="1200" dirty="0"/>
              <a:t>6 m long yoke</a:t>
            </a:r>
            <a:endParaRPr lang="en-US" sz="1200" dirty="0"/>
          </a:p>
        </p:txBody>
      </p:sp>
      <p:grpSp>
        <p:nvGrpSpPr>
          <p:cNvPr id="21" name="Group 20">
            <a:extLst>
              <a:ext uri="{FF2B5EF4-FFF2-40B4-BE49-F238E27FC236}">
                <a16:creationId xmlns:a16="http://schemas.microsoft.com/office/drawing/2014/main" id="{30F66C1C-398A-872F-F9ED-E8C8B2F3BD84}"/>
              </a:ext>
            </a:extLst>
          </p:cNvPr>
          <p:cNvGrpSpPr/>
          <p:nvPr/>
        </p:nvGrpSpPr>
        <p:grpSpPr>
          <a:xfrm>
            <a:off x="395535" y="2571751"/>
            <a:ext cx="5243383" cy="2426318"/>
            <a:chOff x="1589972" y="2727960"/>
            <a:chExt cx="6106522" cy="3193999"/>
          </a:xfrm>
          <a:solidFill>
            <a:schemeClr val="bg1"/>
          </a:solidFill>
        </p:grpSpPr>
        <p:sp>
          <p:nvSpPr>
            <p:cNvPr id="22" name="Rectangle 21">
              <a:extLst>
                <a:ext uri="{FF2B5EF4-FFF2-40B4-BE49-F238E27FC236}">
                  <a16:creationId xmlns:a16="http://schemas.microsoft.com/office/drawing/2014/main" id="{E1700703-11B3-9A03-78F4-62A497B45776}"/>
                </a:ext>
              </a:extLst>
            </p:cNvPr>
            <p:cNvSpPr/>
            <p:nvPr/>
          </p:nvSpPr>
          <p:spPr>
            <a:xfrm>
              <a:off x="1589972" y="2727960"/>
              <a:ext cx="6106522" cy="3193999"/>
            </a:xfrm>
            <a:prstGeom prst="rect">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3" name="Group 22">
              <a:extLst>
                <a:ext uri="{FF2B5EF4-FFF2-40B4-BE49-F238E27FC236}">
                  <a16:creationId xmlns:a16="http://schemas.microsoft.com/office/drawing/2014/main" id="{1700AA19-6647-68A7-05CE-481EF871DD5E}"/>
                </a:ext>
              </a:extLst>
            </p:cNvPr>
            <p:cNvGrpSpPr/>
            <p:nvPr/>
          </p:nvGrpSpPr>
          <p:grpSpPr>
            <a:xfrm>
              <a:off x="1693217" y="2809881"/>
              <a:ext cx="5808866" cy="3046030"/>
              <a:chOff x="1693217" y="2809881"/>
              <a:chExt cx="5808866" cy="3046030"/>
            </a:xfrm>
            <a:grpFill/>
          </p:grpSpPr>
          <p:grpSp>
            <p:nvGrpSpPr>
              <p:cNvPr id="24" name="Group 23">
                <a:extLst>
                  <a:ext uri="{FF2B5EF4-FFF2-40B4-BE49-F238E27FC236}">
                    <a16:creationId xmlns:a16="http://schemas.microsoft.com/office/drawing/2014/main" id="{54CBE29F-8014-E55B-E613-061C783F34E7}"/>
                  </a:ext>
                </a:extLst>
              </p:cNvPr>
              <p:cNvGrpSpPr/>
              <p:nvPr/>
            </p:nvGrpSpPr>
            <p:grpSpPr>
              <a:xfrm>
                <a:off x="3996883" y="2809881"/>
                <a:ext cx="3505200" cy="3046030"/>
                <a:chOff x="8185595" y="2052487"/>
                <a:chExt cx="4792980" cy="4165115"/>
              </a:xfrm>
              <a:grpFill/>
            </p:grpSpPr>
            <p:pic>
              <p:nvPicPr>
                <p:cNvPr id="26" name="Picture 25">
                  <a:extLst>
                    <a:ext uri="{FF2B5EF4-FFF2-40B4-BE49-F238E27FC236}">
                      <a16:creationId xmlns:a16="http://schemas.microsoft.com/office/drawing/2014/main" id="{10065686-15E9-58D0-1C8E-9BA2694BC70C}"/>
                    </a:ext>
                  </a:extLst>
                </p:cNvPr>
                <p:cNvPicPr>
                  <a:picLocks noChangeAspect="1"/>
                </p:cNvPicPr>
                <p:nvPr/>
              </p:nvPicPr>
              <p:blipFill rotWithShape="1">
                <a:blip r:embed="rId6"/>
                <a:srcRect l="23866" t="29172" r="23028" b="28415"/>
                <a:stretch/>
              </p:blipFill>
              <p:spPr>
                <a:xfrm>
                  <a:off x="8185595" y="2052487"/>
                  <a:ext cx="4792980" cy="4165115"/>
                </a:xfrm>
                <a:prstGeom prst="rect">
                  <a:avLst/>
                </a:prstGeom>
                <a:grpFill/>
              </p:spPr>
            </p:pic>
            <p:cxnSp>
              <p:nvCxnSpPr>
                <p:cNvPr id="27" name="Straight Connector 26">
                  <a:extLst>
                    <a:ext uri="{FF2B5EF4-FFF2-40B4-BE49-F238E27FC236}">
                      <a16:creationId xmlns:a16="http://schemas.microsoft.com/office/drawing/2014/main" id="{CC8B0E2A-A021-7384-8820-2F3575195E89}"/>
                    </a:ext>
                  </a:extLst>
                </p:cNvPr>
                <p:cNvCxnSpPr>
                  <a:cxnSpLocks/>
                </p:cNvCxnSpPr>
                <p:nvPr/>
              </p:nvCxnSpPr>
              <p:spPr>
                <a:xfrm>
                  <a:off x="10061968" y="3758159"/>
                  <a:ext cx="165085" cy="180563"/>
                </a:xfrm>
                <a:prstGeom prst="line">
                  <a:avLst/>
                </a:prstGeom>
                <a:grpFill/>
                <a:ln w="19050"/>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4D4034C-4AE7-62BB-6372-C6417307D1BD}"/>
                    </a:ext>
                  </a:extLst>
                </p:cNvPr>
                <p:cNvCxnSpPr>
                  <a:cxnSpLocks/>
                </p:cNvCxnSpPr>
                <p:nvPr/>
              </p:nvCxnSpPr>
              <p:spPr>
                <a:xfrm flipH="1">
                  <a:off x="10902870" y="3758159"/>
                  <a:ext cx="165085" cy="180563"/>
                </a:xfrm>
                <a:prstGeom prst="line">
                  <a:avLst/>
                </a:prstGeom>
                <a:grpFill/>
                <a:ln w="19050"/>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7644E848-37DC-B471-2CF0-17FCB0505E63}"/>
                    </a:ext>
                  </a:extLst>
                </p:cNvPr>
                <p:cNvCxnSpPr>
                  <a:cxnSpLocks/>
                </p:cNvCxnSpPr>
                <p:nvPr/>
              </p:nvCxnSpPr>
              <p:spPr>
                <a:xfrm flipH="1">
                  <a:off x="10227053" y="3938720"/>
                  <a:ext cx="675817" cy="0"/>
                </a:xfrm>
                <a:prstGeom prst="line">
                  <a:avLst/>
                </a:prstGeom>
                <a:grpFill/>
                <a:ln w="19050"/>
              </p:spPr>
              <p:style>
                <a:lnRef idx="1">
                  <a:schemeClr val="accent1"/>
                </a:lnRef>
                <a:fillRef idx="0">
                  <a:schemeClr val="accent1"/>
                </a:fillRef>
                <a:effectRef idx="0">
                  <a:schemeClr val="accent1"/>
                </a:effectRef>
                <a:fontRef idx="minor">
                  <a:schemeClr val="tx1"/>
                </a:fontRef>
              </p:style>
            </p:cxnSp>
            <p:sp>
              <p:nvSpPr>
                <p:cNvPr id="30" name="Arrow: Right 29">
                  <a:extLst>
                    <a:ext uri="{FF2B5EF4-FFF2-40B4-BE49-F238E27FC236}">
                      <a16:creationId xmlns:a16="http://schemas.microsoft.com/office/drawing/2014/main" id="{A94707D0-2338-A1C5-3266-DD80180441E0}"/>
                    </a:ext>
                  </a:extLst>
                </p:cNvPr>
                <p:cNvSpPr/>
                <p:nvPr/>
              </p:nvSpPr>
              <p:spPr>
                <a:xfrm rot="5400000">
                  <a:off x="10461782" y="3765901"/>
                  <a:ext cx="206356" cy="139284"/>
                </a:xfrm>
                <a:prstGeom prst="rightArrow">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22097A9A-875C-19EB-D0AE-F1A23C2A2267}"/>
                    </a:ext>
                  </a:extLst>
                </p:cNvPr>
                <p:cNvGrpSpPr/>
                <p:nvPr/>
              </p:nvGrpSpPr>
              <p:grpSpPr>
                <a:xfrm rot="10800000">
                  <a:off x="10073562" y="4242570"/>
                  <a:ext cx="1005980" cy="206358"/>
                  <a:chOff x="5618210" y="3333306"/>
                  <a:chExt cx="1005980" cy="206358"/>
                </a:xfrm>
                <a:grpFill/>
              </p:grpSpPr>
              <p:cxnSp>
                <p:nvCxnSpPr>
                  <p:cNvPr id="32" name="Straight Connector 31">
                    <a:extLst>
                      <a:ext uri="{FF2B5EF4-FFF2-40B4-BE49-F238E27FC236}">
                        <a16:creationId xmlns:a16="http://schemas.microsoft.com/office/drawing/2014/main" id="{EC0310B3-606B-3172-9562-45BFE4F22CC7}"/>
                      </a:ext>
                    </a:extLst>
                  </p:cNvPr>
                  <p:cNvCxnSpPr>
                    <a:cxnSpLocks/>
                  </p:cNvCxnSpPr>
                  <p:nvPr/>
                </p:nvCxnSpPr>
                <p:spPr>
                  <a:xfrm>
                    <a:off x="5618210" y="3359100"/>
                    <a:ext cx="165085" cy="180564"/>
                  </a:xfrm>
                  <a:prstGeom prst="line">
                    <a:avLst/>
                  </a:prstGeom>
                  <a:grpFill/>
                  <a:ln w="19050"/>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0170F95-C254-8F21-FFD8-383ACD1B8C7B}"/>
                      </a:ext>
                    </a:extLst>
                  </p:cNvPr>
                  <p:cNvCxnSpPr>
                    <a:cxnSpLocks/>
                  </p:cNvCxnSpPr>
                  <p:nvPr/>
                </p:nvCxnSpPr>
                <p:spPr>
                  <a:xfrm flipH="1">
                    <a:off x="6459105" y="3359100"/>
                    <a:ext cx="165085" cy="180564"/>
                  </a:xfrm>
                  <a:prstGeom prst="line">
                    <a:avLst/>
                  </a:prstGeom>
                  <a:grpFill/>
                  <a:ln w="19050"/>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5A401943-B923-86A4-12E2-FDE194D9BAC1}"/>
                      </a:ext>
                    </a:extLst>
                  </p:cNvPr>
                  <p:cNvCxnSpPr>
                    <a:cxnSpLocks/>
                  </p:cNvCxnSpPr>
                  <p:nvPr/>
                </p:nvCxnSpPr>
                <p:spPr>
                  <a:xfrm flipH="1">
                    <a:off x="5783299" y="3539662"/>
                    <a:ext cx="675818" cy="0"/>
                  </a:xfrm>
                  <a:prstGeom prst="line">
                    <a:avLst/>
                  </a:prstGeom>
                  <a:grpFill/>
                  <a:ln w="19050"/>
                </p:spPr>
                <p:style>
                  <a:lnRef idx="1">
                    <a:schemeClr val="accent1"/>
                  </a:lnRef>
                  <a:fillRef idx="0">
                    <a:schemeClr val="accent1"/>
                  </a:fillRef>
                  <a:effectRef idx="0">
                    <a:schemeClr val="accent1"/>
                  </a:effectRef>
                  <a:fontRef idx="minor">
                    <a:schemeClr val="tx1"/>
                  </a:fontRef>
                </p:style>
              </p:cxnSp>
              <p:sp>
                <p:nvSpPr>
                  <p:cNvPr id="35" name="Arrow: Right 34">
                    <a:extLst>
                      <a:ext uri="{FF2B5EF4-FFF2-40B4-BE49-F238E27FC236}">
                        <a16:creationId xmlns:a16="http://schemas.microsoft.com/office/drawing/2014/main" id="{B854602F-57E1-4182-A974-50BB3D275035}"/>
                      </a:ext>
                    </a:extLst>
                  </p:cNvPr>
                  <p:cNvSpPr/>
                  <p:nvPr/>
                </p:nvSpPr>
                <p:spPr>
                  <a:xfrm rot="5400000">
                    <a:off x="6018027" y="3366843"/>
                    <a:ext cx="206357" cy="139284"/>
                  </a:xfrm>
                  <a:prstGeom prst="rightArrow">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25" name="TextBox 24">
                <a:extLst>
                  <a:ext uri="{FF2B5EF4-FFF2-40B4-BE49-F238E27FC236}">
                    <a16:creationId xmlns:a16="http://schemas.microsoft.com/office/drawing/2014/main" id="{AE2BDBEB-B035-BBBD-F1F1-E946A345EBAB}"/>
                  </a:ext>
                </a:extLst>
              </p:cNvPr>
              <p:cNvSpPr txBox="1"/>
              <p:nvPr/>
            </p:nvSpPr>
            <p:spPr>
              <a:xfrm>
                <a:off x="1693217" y="3389345"/>
                <a:ext cx="2253769" cy="1640883"/>
              </a:xfrm>
              <a:prstGeom prst="rect">
                <a:avLst/>
              </a:prstGeom>
              <a:grpFill/>
            </p:spPr>
            <p:txBody>
              <a:bodyPr wrap="square" rtlCol="0">
                <a:spAutoFit/>
              </a:bodyPr>
              <a:lstStyle/>
              <a:p>
                <a:r>
                  <a:rPr lang="sv-SE" sz="1500" b="1" dirty="0"/>
                  <a:t>B1 along the iron </a:t>
                </a:r>
                <a:r>
                  <a:rPr lang="sv-SE" sz="1500" dirty="0"/>
                  <a:t>can be modified by </a:t>
                </a:r>
                <a:r>
                  <a:rPr lang="sv-SE" sz="1500" b="1" dirty="0"/>
                  <a:t>changing the gap in the central magnetic by-pass</a:t>
                </a:r>
                <a:endParaRPr lang="en-US" sz="1500" b="1" dirty="0"/>
              </a:p>
            </p:txBody>
          </p:sp>
        </p:grpSp>
      </p:grpSp>
    </p:spTree>
    <p:extLst>
      <p:ext uri="{BB962C8B-B14F-4D97-AF65-F5344CB8AC3E}">
        <p14:creationId xmlns:p14="http://schemas.microsoft.com/office/powerpoint/2010/main" val="1537071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5FA77E-88CC-6349-DE73-1D3D44A1A599}"/>
            </a:ext>
          </a:extLst>
        </p:cNvPr>
        <p:cNvGrpSpPr/>
        <p:nvPr/>
      </p:nvGrpSpPr>
      <p:grpSpPr>
        <a:xfrm>
          <a:off x="0" y="0"/>
          <a:ext cx="0" cy="0"/>
          <a:chOff x="0" y="0"/>
          <a:chExt cx="0" cy="0"/>
        </a:xfrm>
      </p:grpSpPr>
      <p:sp>
        <p:nvSpPr>
          <p:cNvPr id="13" name="Foliennummernplatzhalter 1">
            <a:extLst>
              <a:ext uri="{FF2B5EF4-FFF2-40B4-BE49-F238E27FC236}">
                <a16:creationId xmlns:a16="http://schemas.microsoft.com/office/drawing/2014/main" id="{2D476FAE-DD22-47E9-5809-93DEFC61D654}"/>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12</a:t>
            </a:fld>
            <a:endParaRPr lang="en-US" noProof="0" dirty="0"/>
          </a:p>
        </p:txBody>
      </p:sp>
      <p:sp>
        <p:nvSpPr>
          <p:cNvPr id="5" name="Content Placeholder 2">
            <a:extLst>
              <a:ext uri="{FF2B5EF4-FFF2-40B4-BE49-F238E27FC236}">
                <a16:creationId xmlns:a16="http://schemas.microsoft.com/office/drawing/2014/main" id="{A89235F4-DB94-5689-EAF4-5C6C5E6709E0}"/>
              </a:ext>
            </a:extLst>
          </p:cNvPr>
          <p:cNvSpPr txBox="1">
            <a:spLocks/>
          </p:cNvSpPr>
          <p:nvPr/>
        </p:nvSpPr>
        <p:spPr>
          <a:xfrm>
            <a:off x="249696" y="1103113"/>
            <a:ext cx="4250296" cy="3744416"/>
          </a:xfrm>
          <a:prstGeom prst="rect">
            <a:avLst/>
          </a:prstGeom>
        </p:spPr>
        <p:txBody>
          <a:bodyPr vert="horz" lIns="121920" tIns="60960" rIns="121920" bIns="60960" rtlCol="0">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lnSpc>
                <a:spcPts val="1800"/>
              </a:lnSpc>
              <a:spcAft>
                <a:spcPts val="800"/>
              </a:spcAft>
            </a:pPr>
            <a:r>
              <a:rPr lang="sv-SE" sz="1600" b="1" dirty="0"/>
              <a:t>Sensitivity to adjacent magnets</a:t>
            </a:r>
          </a:p>
          <a:p>
            <a:pPr lvl="2">
              <a:lnSpc>
                <a:spcPts val="1800"/>
              </a:lnSpc>
              <a:spcAft>
                <a:spcPts val="800"/>
              </a:spcAft>
            </a:pPr>
            <a:r>
              <a:rPr lang="sv-SE" sz="1400" dirty="0"/>
              <a:t>Extended </a:t>
            </a:r>
            <a:r>
              <a:rPr lang="sv-SE" sz="1400" b="1" dirty="0"/>
              <a:t>stray field </a:t>
            </a:r>
            <a:r>
              <a:rPr lang="sv-SE" sz="1400" dirty="0"/>
              <a:t>absorbed by neighbouring yokes</a:t>
            </a:r>
          </a:p>
          <a:p>
            <a:pPr lvl="2">
              <a:lnSpc>
                <a:spcPts val="1800"/>
              </a:lnSpc>
              <a:spcAft>
                <a:spcPts val="800"/>
              </a:spcAft>
            </a:pPr>
            <a:r>
              <a:rPr lang="sv-SE" sz="1400" dirty="0"/>
              <a:t>The </a:t>
            </a:r>
            <a:r>
              <a:rPr lang="sv-SE" sz="1400" b="1" dirty="0"/>
              <a:t>compensation</a:t>
            </a:r>
            <a:r>
              <a:rPr lang="sv-SE" sz="1400" dirty="0"/>
              <a:t> between B1 inside and outside the yoke is </a:t>
            </a:r>
            <a:r>
              <a:rPr lang="sv-SE" sz="1400" b="1" dirty="0"/>
              <a:t>variable with the environment</a:t>
            </a:r>
          </a:p>
        </p:txBody>
      </p:sp>
      <p:sp>
        <p:nvSpPr>
          <p:cNvPr id="9" name="Title 1">
            <a:extLst>
              <a:ext uri="{FF2B5EF4-FFF2-40B4-BE49-F238E27FC236}">
                <a16:creationId xmlns:a16="http://schemas.microsoft.com/office/drawing/2014/main" id="{1E690A12-02DD-20DD-B1C6-DF10D8605C72}"/>
              </a:ext>
            </a:extLst>
          </p:cNvPr>
          <p:cNvSpPr>
            <a:spLocks noGrp="1"/>
          </p:cNvSpPr>
          <p:nvPr>
            <p:ph type="title"/>
          </p:nvPr>
        </p:nvSpPr>
        <p:spPr>
          <a:xfrm>
            <a:off x="442913" y="577850"/>
            <a:ext cx="8262937" cy="525263"/>
          </a:xfrm>
        </p:spPr>
        <p:txBody>
          <a:bodyPr/>
          <a:lstStyle/>
          <a:p>
            <a:r>
              <a:rPr lang="sv-SE" dirty="0"/>
              <a:t>Quadrupole magnetic design – 3D</a:t>
            </a:r>
            <a:endParaRPr lang="en-US" dirty="0"/>
          </a:p>
        </p:txBody>
      </p:sp>
      <p:pic>
        <p:nvPicPr>
          <p:cNvPr id="3" name="Picture 2">
            <a:extLst>
              <a:ext uri="{FF2B5EF4-FFF2-40B4-BE49-F238E27FC236}">
                <a16:creationId xmlns:a16="http://schemas.microsoft.com/office/drawing/2014/main" id="{33B693C8-648E-63E6-4EC7-0B5305146604}"/>
              </a:ext>
            </a:extLst>
          </p:cNvPr>
          <p:cNvPicPr>
            <a:picLocks noChangeAspect="1"/>
          </p:cNvPicPr>
          <p:nvPr/>
        </p:nvPicPr>
        <p:blipFill>
          <a:blip r:embed="rId2"/>
          <a:srcRect l="422" r="3978"/>
          <a:stretch/>
        </p:blipFill>
        <p:spPr>
          <a:xfrm>
            <a:off x="722980" y="3602685"/>
            <a:ext cx="7200800" cy="1231150"/>
          </a:xfrm>
          <a:prstGeom prst="rect">
            <a:avLst/>
          </a:prstGeom>
        </p:spPr>
      </p:pic>
      <p:graphicFrame>
        <p:nvGraphicFramePr>
          <p:cNvPr id="2" name="Chart 1">
            <a:extLst>
              <a:ext uri="{FF2B5EF4-FFF2-40B4-BE49-F238E27FC236}">
                <a16:creationId xmlns:a16="http://schemas.microsoft.com/office/drawing/2014/main" id="{623F2316-3FCF-570F-B7C0-4E176BEEF992}"/>
              </a:ext>
            </a:extLst>
          </p:cNvPr>
          <p:cNvGraphicFramePr>
            <a:graphicFrameLocks/>
          </p:cNvGraphicFramePr>
          <p:nvPr>
            <p:extLst>
              <p:ext uri="{D42A27DB-BD31-4B8C-83A1-F6EECF244321}">
                <p14:modId xmlns:p14="http://schemas.microsoft.com/office/powerpoint/2010/main" val="1796361936"/>
              </p:ext>
            </p:extLst>
          </p:nvPr>
        </p:nvGraphicFramePr>
        <p:xfrm>
          <a:off x="4323380" y="1103113"/>
          <a:ext cx="4708736" cy="233273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432092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61218A-942D-AA96-A99D-97C3E9CED8DC}"/>
            </a:ext>
          </a:extLst>
        </p:cNvPr>
        <p:cNvGrpSpPr/>
        <p:nvPr/>
      </p:nvGrpSpPr>
      <p:grpSpPr>
        <a:xfrm>
          <a:off x="0" y="0"/>
          <a:ext cx="0" cy="0"/>
          <a:chOff x="0" y="0"/>
          <a:chExt cx="0" cy="0"/>
        </a:xfrm>
      </p:grpSpPr>
      <p:sp>
        <p:nvSpPr>
          <p:cNvPr id="13" name="Foliennummernplatzhalter 1">
            <a:extLst>
              <a:ext uri="{FF2B5EF4-FFF2-40B4-BE49-F238E27FC236}">
                <a16:creationId xmlns:a16="http://schemas.microsoft.com/office/drawing/2014/main" id="{A6FFC336-91AF-A3E2-F153-D5AA944D2F8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13</a:t>
            </a:fld>
            <a:endParaRPr lang="en-US" noProof="0" dirty="0"/>
          </a:p>
        </p:txBody>
      </p:sp>
      <p:sp>
        <p:nvSpPr>
          <p:cNvPr id="5" name="Content Placeholder 2">
            <a:extLst>
              <a:ext uri="{FF2B5EF4-FFF2-40B4-BE49-F238E27FC236}">
                <a16:creationId xmlns:a16="http://schemas.microsoft.com/office/drawing/2014/main" id="{A094F12E-FB4F-5BC9-A150-5C18E5C9CACF}"/>
              </a:ext>
            </a:extLst>
          </p:cNvPr>
          <p:cNvSpPr txBox="1">
            <a:spLocks/>
          </p:cNvSpPr>
          <p:nvPr/>
        </p:nvSpPr>
        <p:spPr>
          <a:xfrm>
            <a:off x="249696" y="1103113"/>
            <a:ext cx="5546440" cy="3744416"/>
          </a:xfrm>
          <a:prstGeom prst="rect">
            <a:avLst/>
          </a:prstGeom>
        </p:spPr>
        <p:txBody>
          <a:bodyPr vert="horz" lIns="121920" tIns="60960" rIns="121920" bIns="60960" rtlCol="0">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lnSpc>
                <a:spcPts val="1800"/>
              </a:lnSpc>
              <a:spcAft>
                <a:spcPts val="800"/>
              </a:spcAft>
            </a:pPr>
            <a:r>
              <a:rPr lang="sv-SE" sz="1600" dirty="0"/>
              <a:t>Option to </a:t>
            </a:r>
            <a:r>
              <a:rPr lang="sv-SE" sz="1600" b="1" dirty="0"/>
              <a:t>mitigate sensitivity </a:t>
            </a:r>
            <a:r>
              <a:rPr lang="sv-SE" sz="1600" dirty="0"/>
              <a:t>to environment: i</a:t>
            </a:r>
            <a:r>
              <a:rPr lang="sv-SE" sz="1600" dirty="0">
                <a:sym typeface="Wingdings" panose="05000000000000000000" pitchFamily="2" charset="2"/>
              </a:rPr>
              <a:t>nstallation of </a:t>
            </a:r>
            <a:r>
              <a:rPr lang="sv-SE" sz="1600" b="1" dirty="0">
                <a:sym typeface="Wingdings" panose="05000000000000000000" pitchFamily="2" charset="2"/>
              </a:rPr>
              <a:t>mirror plates </a:t>
            </a:r>
            <a:r>
              <a:rPr lang="sv-SE" sz="1600" dirty="0">
                <a:sym typeface="Wingdings" panose="05000000000000000000" pitchFamily="2" charset="2"/>
              </a:rPr>
              <a:t>at magnet extremities</a:t>
            </a:r>
            <a:endParaRPr lang="sv-SE" sz="1600" b="1" dirty="0">
              <a:sym typeface="Wingdings" panose="05000000000000000000" pitchFamily="2" charset="2"/>
            </a:endParaRPr>
          </a:p>
          <a:p>
            <a:pPr lvl="1">
              <a:lnSpc>
                <a:spcPts val="1800"/>
              </a:lnSpc>
              <a:spcAft>
                <a:spcPts val="800"/>
              </a:spcAft>
              <a:buFont typeface="Wingdings" panose="05000000000000000000" pitchFamily="2" charset="2"/>
              <a:buChar char="à"/>
            </a:pPr>
            <a:r>
              <a:rPr lang="sv-SE" sz="1600" b="1" dirty="0">
                <a:sym typeface="Wingdings" panose="05000000000000000000" pitchFamily="2" charset="2"/>
              </a:rPr>
              <a:t>Scale 1:1 prototype magnet under preparation </a:t>
            </a:r>
            <a:r>
              <a:rPr lang="sv-SE" sz="1600" dirty="0">
                <a:sym typeface="Wingdings" panose="05000000000000000000" pitchFamily="2" charset="2"/>
              </a:rPr>
              <a:t>to validate design and axis shift mitigation options</a:t>
            </a:r>
          </a:p>
        </p:txBody>
      </p:sp>
      <p:sp>
        <p:nvSpPr>
          <p:cNvPr id="9" name="Title 1">
            <a:extLst>
              <a:ext uri="{FF2B5EF4-FFF2-40B4-BE49-F238E27FC236}">
                <a16:creationId xmlns:a16="http://schemas.microsoft.com/office/drawing/2014/main" id="{718096D5-A09E-AE8B-9BAC-11FFDC4B6E84}"/>
              </a:ext>
            </a:extLst>
          </p:cNvPr>
          <p:cNvSpPr>
            <a:spLocks noGrp="1"/>
          </p:cNvSpPr>
          <p:nvPr>
            <p:ph type="title"/>
          </p:nvPr>
        </p:nvSpPr>
        <p:spPr>
          <a:xfrm>
            <a:off x="442913" y="577850"/>
            <a:ext cx="8262937" cy="525263"/>
          </a:xfrm>
        </p:spPr>
        <p:txBody>
          <a:bodyPr/>
          <a:lstStyle/>
          <a:p>
            <a:r>
              <a:rPr lang="sv-SE" dirty="0"/>
              <a:t>Quadrupole magnetic design – 3D</a:t>
            </a:r>
            <a:endParaRPr lang="en-US" dirty="0"/>
          </a:p>
        </p:txBody>
      </p:sp>
      <p:graphicFrame>
        <p:nvGraphicFramePr>
          <p:cNvPr id="3" name="Chart 2">
            <a:extLst>
              <a:ext uri="{FF2B5EF4-FFF2-40B4-BE49-F238E27FC236}">
                <a16:creationId xmlns:a16="http://schemas.microsoft.com/office/drawing/2014/main" id="{5E2D309D-36D0-E6FA-2B6C-237AB714DE4A}"/>
              </a:ext>
            </a:extLst>
          </p:cNvPr>
          <p:cNvGraphicFramePr>
            <a:graphicFrameLocks/>
          </p:cNvGraphicFramePr>
          <p:nvPr>
            <p:extLst>
              <p:ext uri="{D42A27DB-BD31-4B8C-83A1-F6EECF244321}">
                <p14:modId xmlns:p14="http://schemas.microsoft.com/office/powerpoint/2010/main" val="1338115638"/>
              </p:ext>
            </p:extLst>
          </p:nvPr>
        </p:nvGraphicFramePr>
        <p:xfrm>
          <a:off x="5538416" y="1103113"/>
          <a:ext cx="3291099" cy="3942964"/>
        </p:xfrm>
        <a:graphic>
          <a:graphicData uri="http://schemas.openxmlformats.org/drawingml/2006/chart">
            <c:chart xmlns:c="http://schemas.openxmlformats.org/drawingml/2006/chart" xmlns:r="http://schemas.openxmlformats.org/officeDocument/2006/relationships" r:id="rId2"/>
          </a:graphicData>
        </a:graphic>
      </p:graphicFrame>
      <p:pic>
        <p:nvPicPr>
          <p:cNvPr id="4" name="Picture 3">
            <a:extLst>
              <a:ext uri="{FF2B5EF4-FFF2-40B4-BE49-F238E27FC236}">
                <a16:creationId xmlns:a16="http://schemas.microsoft.com/office/drawing/2014/main" id="{09CB3FB2-5E8C-2006-DC19-099DC0321CC6}"/>
              </a:ext>
            </a:extLst>
          </p:cNvPr>
          <p:cNvPicPr>
            <a:picLocks noChangeAspect="1"/>
          </p:cNvPicPr>
          <p:nvPr/>
        </p:nvPicPr>
        <p:blipFill rotWithShape="1">
          <a:blip r:embed="rId3"/>
          <a:srcRect l="-1" r="370"/>
          <a:stretch/>
        </p:blipFill>
        <p:spPr>
          <a:xfrm>
            <a:off x="2989951" y="2571750"/>
            <a:ext cx="2220936" cy="2042988"/>
          </a:xfrm>
          <a:prstGeom prst="rect">
            <a:avLst/>
          </a:prstGeom>
        </p:spPr>
      </p:pic>
      <p:pic>
        <p:nvPicPr>
          <p:cNvPr id="6" name="Picture 5">
            <a:extLst>
              <a:ext uri="{FF2B5EF4-FFF2-40B4-BE49-F238E27FC236}">
                <a16:creationId xmlns:a16="http://schemas.microsoft.com/office/drawing/2014/main" id="{16CD2C5F-BD2D-740F-5E59-C6A4E773A7A1}"/>
              </a:ext>
            </a:extLst>
          </p:cNvPr>
          <p:cNvPicPr>
            <a:picLocks noChangeAspect="1"/>
          </p:cNvPicPr>
          <p:nvPr/>
        </p:nvPicPr>
        <p:blipFill rotWithShape="1">
          <a:blip r:embed="rId4"/>
          <a:srcRect l="5412"/>
          <a:stretch/>
        </p:blipFill>
        <p:spPr>
          <a:xfrm>
            <a:off x="349243" y="2482052"/>
            <a:ext cx="2108532" cy="2267034"/>
          </a:xfrm>
          <a:prstGeom prst="rect">
            <a:avLst/>
          </a:prstGeom>
        </p:spPr>
      </p:pic>
    </p:spTree>
    <p:extLst>
      <p:ext uri="{BB962C8B-B14F-4D97-AF65-F5344CB8AC3E}">
        <p14:creationId xmlns:p14="http://schemas.microsoft.com/office/powerpoint/2010/main" val="1044905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14</a:t>
            </a:fld>
            <a:endParaRPr lang="en-US" noProof="0" dirty="0"/>
          </a:p>
        </p:txBody>
      </p:sp>
      <p:sp>
        <p:nvSpPr>
          <p:cNvPr id="6" name="Title 4">
            <a:extLst>
              <a:ext uri="{FF2B5EF4-FFF2-40B4-BE49-F238E27FC236}">
                <a16:creationId xmlns:a16="http://schemas.microsoft.com/office/drawing/2014/main" id="{1199A056-DC3F-C4E2-633C-B15D35524B5C}"/>
              </a:ext>
            </a:extLst>
          </p:cNvPr>
          <p:cNvSpPr>
            <a:spLocks noGrp="1"/>
          </p:cNvSpPr>
          <p:nvPr>
            <p:ph type="title"/>
          </p:nvPr>
        </p:nvSpPr>
        <p:spPr>
          <a:xfrm>
            <a:off x="395536" y="2283718"/>
            <a:ext cx="8263350" cy="1368152"/>
          </a:xfrm>
        </p:spPr>
        <p:txBody>
          <a:bodyPr/>
          <a:lstStyle/>
          <a:p>
            <a:pPr algn="ctr"/>
            <a:r>
              <a:rPr lang="en-GB" dirty="0"/>
              <a:t>Collider sextupole</a:t>
            </a:r>
            <a:br>
              <a:rPr lang="en-GB" sz="1800" i="1" dirty="0"/>
            </a:br>
            <a:r>
              <a:rPr lang="en-GB" sz="1800" i="1" dirty="0"/>
              <a:t>(Baseline optics GHC 24.3)</a:t>
            </a:r>
          </a:p>
        </p:txBody>
      </p:sp>
    </p:spTree>
    <p:extLst>
      <p:ext uri="{BB962C8B-B14F-4D97-AF65-F5344CB8AC3E}">
        <p14:creationId xmlns:p14="http://schemas.microsoft.com/office/powerpoint/2010/main" val="7748852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237758" y="553313"/>
            <a:ext cx="8294681" cy="609930"/>
          </a:xfrm>
        </p:spPr>
        <p:txBody>
          <a:bodyPr/>
          <a:lstStyle/>
          <a:p>
            <a:r>
              <a:rPr lang="en-US" dirty="0"/>
              <a:t>Sextupole mechanical design</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15</a:t>
            </a:fld>
            <a:endParaRPr lang="en-US" noProof="0" dirty="0"/>
          </a:p>
        </p:txBody>
      </p:sp>
      <p:pic>
        <p:nvPicPr>
          <p:cNvPr id="7" name="Picture 6">
            <a:extLst>
              <a:ext uri="{FF2B5EF4-FFF2-40B4-BE49-F238E27FC236}">
                <a16:creationId xmlns:a16="http://schemas.microsoft.com/office/drawing/2014/main" id="{6D09AAC0-7423-1CF7-B275-67F57488478B}"/>
              </a:ext>
            </a:extLst>
          </p:cNvPr>
          <p:cNvPicPr>
            <a:picLocks noChangeAspect="1"/>
          </p:cNvPicPr>
          <p:nvPr/>
        </p:nvPicPr>
        <p:blipFill>
          <a:blip r:embed="rId2"/>
          <a:stretch>
            <a:fillRect/>
          </a:stretch>
        </p:blipFill>
        <p:spPr>
          <a:xfrm>
            <a:off x="478206" y="2413185"/>
            <a:ext cx="4103769" cy="2053284"/>
          </a:xfrm>
          <a:prstGeom prst="rect">
            <a:avLst/>
          </a:prstGeom>
        </p:spPr>
      </p:pic>
      <p:sp>
        <p:nvSpPr>
          <p:cNvPr id="4" name="Content Placeholder 2">
            <a:extLst>
              <a:ext uri="{FF2B5EF4-FFF2-40B4-BE49-F238E27FC236}">
                <a16:creationId xmlns:a16="http://schemas.microsoft.com/office/drawing/2014/main" id="{2F9BB6E6-D41F-FFCC-E944-A56DCD408965}"/>
              </a:ext>
            </a:extLst>
          </p:cNvPr>
          <p:cNvSpPr txBox="1">
            <a:spLocks/>
          </p:cNvSpPr>
          <p:nvPr/>
        </p:nvSpPr>
        <p:spPr>
          <a:xfrm>
            <a:off x="251521" y="1131592"/>
            <a:ext cx="5112568" cy="3888429"/>
          </a:xfrm>
          <a:prstGeom prst="rect">
            <a:avLst/>
          </a:prstGeom>
        </p:spPr>
        <p:txBody>
          <a:bodyPr vert="horz" lIns="121920" tIns="60960" rIns="121920" bIns="60960" rtlCol="0">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lnSpc>
                <a:spcPts val="1400"/>
              </a:lnSpc>
              <a:spcAft>
                <a:spcPts val="600"/>
              </a:spcAft>
            </a:pPr>
            <a:r>
              <a:rPr lang="sv-SE" sz="1300" b="1" dirty="0"/>
              <a:t>Single aperture </a:t>
            </a:r>
            <a:r>
              <a:rPr lang="sv-SE" sz="1300" dirty="0"/>
              <a:t>magnet, l</a:t>
            </a:r>
            <a:r>
              <a:rPr lang="sv-SE" sz="1300" b="1" dirty="0"/>
              <a:t>aminated</a:t>
            </a:r>
            <a:r>
              <a:rPr lang="sv-SE" sz="1300" dirty="0"/>
              <a:t> yoke construction</a:t>
            </a:r>
          </a:p>
          <a:p>
            <a:pPr lvl="1">
              <a:lnSpc>
                <a:spcPts val="1400"/>
              </a:lnSpc>
              <a:spcAft>
                <a:spcPts val="600"/>
              </a:spcAft>
            </a:pPr>
            <a:r>
              <a:rPr lang="sv-SE" sz="1300" b="1" dirty="0"/>
              <a:t>Hollow copper conductor </a:t>
            </a:r>
            <a:r>
              <a:rPr lang="sv-SE" sz="1300" dirty="0"/>
              <a:t>for </a:t>
            </a:r>
            <a:r>
              <a:rPr lang="sv-SE" sz="1300" b="1" dirty="0"/>
              <a:t>main coils; solid copper </a:t>
            </a:r>
            <a:r>
              <a:rPr lang="sv-SE" sz="1300" dirty="0"/>
              <a:t>conductor or </a:t>
            </a:r>
            <a:r>
              <a:rPr lang="sv-SE" sz="1300" b="1" dirty="0"/>
              <a:t>aluminium anodized strips </a:t>
            </a:r>
            <a:r>
              <a:rPr lang="sv-SE" sz="1300" dirty="0"/>
              <a:t>for </a:t>
            </a:r>
            <a:r>
              <a:rPr lang="sv-SE" sz="1300" b="1" dirty="0"/>
              <a:t>trim coils</a:t>
            </a:r>
          </a:p>
          <a:p>
            <a:pPr lvl="1">
              <a:lnSpc>
                <a:spcPts val="1400"/>
              </a:lnSpc>
              <a:spcAft>
                <a:spcPts val="600"/>
              </a:spcAft>
            </a:pPr>
            <a:r>
              <a:rPr lang="sv-SE" sz="1300" b="1" dirty="0"/>
              <a:t>Yoke assembly </a:t>
            </a:r>
            <a:r>
              <a:rPr lang="sv-SE" sz="1300" dirty="0"/>
              <a:t>under study (two single on a craddle or</a:t>
            </a:r>
            <a:r>
              <a:rPr lang="sv-SE" sz="1300" b="1" dirty="0"/>
              <a:t> twin configuration) </a:t>
            </a:r>
            <a:r>
              <a:rPr lang="sv-SE" sz="1300" b="1" dirty="0">
                <a:sym typeface="Wingdings" panose="05000000000000000000" pitchFamily="2" charset="2"/>
              </a:rPr>
              <a:t> prototype to be manufactured in 2026 </a:t>
            </a:r>
            <a:r>
              <a:rPr lang="sv-SE" sz="1300" dirty="0">
                <a:solidFill>
                  <a:srgbClr val="FF0000"/>
                </a:solidFill>
                <a:sym typeface="Wingdings" panose="05000000000000000000" pitchFamily="2" charset="2"/>
              </a:rPr>
              <a:t>*</a:t>
            </a:r>
            <a:endParaRPr lang="sv-SE" sz="1300" dirty="0">
              <a:solidFill>
                <a:srgbClr val="FF0000"/>
              </a:solidFill>
            </a:endParaRPr>
          </a:p>
          <a:p>
            <a:pPr lvl="1">
              <a:lnSpc>
                <a:spcPts val="1400"/>
              </a:lnSpc>
              <a:spcBef>
                <a:spcPts val="800"/>
              </a:spcBef>
              <a:spcAft>
                <a:spcPts val="800"/>
              </a:spcAft>
            </a:pPr>
            <a:endParaRPr lang="sv-SE" sz="1300" dirty="0"/>
          </a:p>
        </p:txBody>
      </p:sp>
      <p:cxnSp>
        <p:nvCxnSpPr>
          <p:cNvPr id="14" name="Straight Connector 13">
            <a:extLst>
              <a:ext uri="{FF2B5EF4-FFF2-40B4-BE49-F238E27FC236}">
                <a16:creationId xmlns:a16="http://schemas.microsoft.com/office/drawing/2014/main" id="{6E4494B4-19FF-861C-2790-5E493B5B1C2C}"/>
              </a:ext>
            </a:extLst>
          </p:cNvPr>
          <p:cNvCxnSpPr>
            <a:cxnSpLocks/>
          </p:cNvCxnSpPr>
          <p:nvPr/>
        </p:nvCxnSpPr>
        <p:spPr>
          <a:xfrm>
            <a:off x="2350414" y="2901373"/>
            <a:ext cx="360040" cy="0"/>
          </a:xfrm>
          <a:prstGeom prst="line">
            <a:avLst/>
          </a:prstGeom>
        </p:spPr>
        <p:style>
          <a:lnRef idx="1">
            <a:schemeClr val="dk1"/>
          </a:lnRef>
          <a:fillRef idx="0">
            <a:schemeClr val="dk1"/>
          </a:fillRef>
          <a:effectRef idx="0">
            <a:schemeClr val="dk1"/>
          </a:effectRef>
          <a:fontRef idx="minor">
            <a:schemeClr val="tx1"/>
          </a:fontRef>
        </p:style>
      </p:cxnSp>
      <p:sp>
        <p:nvSpPr>
          <p:cNvPr id="16" name="Isosceles Triangle 15">
            <a:extLst>
              <a:ext uri="{FF2B5EF4-FFF2-40B4-BE49-F238E27FC236}">
                <a16:creationId xmlns:a16="http://schemas.microsoft.com/office/drawing/2014/main" id="{5EBFA462-593D-8A9F-5ED2-B14C258D0696}"/>
              </a:ext>
            </a:extLst>
          </p:cNvPr>
          <p:cNvSpPr/>
          <p:nvPr/>
        </p:nvSpPr>
        <p:spPr>
          <a:xfrm rot="10800000">
            <a:off x="2206398" y="2911045"/>
            <a:ext cx="621410" cy="635483"/>
          </a:xfrm>
          <a:prstGeom prst="triangle">
            <a:avLst>
              <a:gd name="adj" fmla="val 4902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6" name="Group 35">
            <a:extLst>
              <a:ext uri="{FF2B5EF4-FFF2-40B4-BE49-F238E27FC236}">
                <a16:creationId xmlns:a16="http://schemas.microsoft.com/office/drawing/2014/main" id="{228159AF-1879-D8BB-A3A6-7F19A83F7DDC}"/>
              </a:ext>
            </a:extLst>
          </p:cNvPr>
          <p:cNvGrpSpPr/>
          <p:nvPr/>
        </p:nvGrpSpPr>
        <p:grpSpPr>
          <a:xfrm rot="10800000">
            <a:off x="2219385" y="3343603"/>
            <a:ext cx="621410" cy="645155"/>
            <a:chOff x="7851730" y="3770293"/>
            <a:chExt cx="621410" cy="645155"/>
          </a:xfrm>
        </p:grpSpPr>
        <p:cxnSp>
          <p:nvCxnSpPr>
            <p:cNvPr id="33" name="Straight Connector 32">
              <a:extLst>
                <a:ext uri="{FF2B5EF4-FFF2-40B4-BE49-F238E27FC236}">
                  <a16:creationId xmlns:a16="http://schemas.microsoft.com/office/drawing/2014/main" id="{FCD33C8B-5901-FDAD-1952-0D69D14590BF}"/>
                </a:ext>
              </a:extLst>
            </p:cNvPr>
            <p:cNvCxnSpPr>
              <a:cxnSpLocks/>
            </p:cNvCxnSpPr>
            <p:nvPr/>
          </p:nvCxnSpPr>
          <p:spPr>
            <a:xfrm>
              <a:off x="7995746" y="3770293"/>
              <a:ext cx="360040" cy="0"/>
            </a:xfrm>
            <a:prstGeom prst="line">
              <a:avLst/>
            </a:prstGeom>
          </p:spPr>
          <p:style>
            <a:lnRef idx="1">
              <a:schemeClr val="dk1"/>
            </a:lnRef>
            <a:fillRef idx="0">
              <a:schemeClr val="dk1"/>
            </a:fillRef>
            <a:effectRef idx="0">
              <a:schemeClr val="dk1"/>
            </a:effectRef>
            <a:fontRef idx="minor">
              <a:schemeClr val="tx1"/>
            </a:fontRef>
          </p:style>
        </p:cxnSp>
        <p:sp>
          <p:nvSpPr>
            <p:cNvPr id="34" name="Isosceles Triangle 33">
              <a:extLst>
                <a:ext uri="{FF2B5EF4-FFF2-40B4-BE49-F238E27FC236}">
                  <a16:creationId xmlns:a16="http://schemas.microsoft.com/office/drawing/2014/main" id="{988D5E70-CEDA-1181-6CC0-C7FBDC25619C}"/>
                </a:ext>
              </a:extLst>
            </p:cNvPr>
            <p:cNvSpPr/>
            <p:nvPr/>
          </p:nvSpPr>
          <p:spPr>
            <a:xfrm rot="10800000">
              <a:off x="7851730" y="3779965"/>
              <a:ext cx="621410" cy="635483"/>
            </a:xfrm>
            <a:prstGeom prst="triangle">
              <a:avLst>
                <a:gd name="adj" fmla="val 4902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23" name="Straight Connector 22">
            <a:extLst>
              <a:ext uri="{FF2B5EF4-FFF2-40B4-BE49-F238E27FC236}">
                <a16:creationId xmlns:a16="http://schemas.microsoft.com/office/drawing/2014/main" id="{188E5187-EC2F-341C-BC5C-5254EAF3A5E1}"/>
              </a:ext>
            </a:extLst>
          </p:cNvPr>
          <p:cNvCxnSpPr>
            <a:cxnSpLocks/>
          </p:cNvCxnSpPr>
          <p:nvPr/>
        </p:nvCxnSpPr>
        <p:spPr>
          <a:xfrm>
            <a:off x="2287749" y="3439827"/>
            <a:ext cx="494713" cy="0"/>
          </a:xfrm>
          <a:prstGeom prst="line">
            <a:avLst/>
          </a:prstGeom>
        </p:spPr>
        <p:style>
          <a:lnRef idx="1">
            <a:schemeClr val="dk1"/>
          </a:lnRef>
          <a:fillRef idx="0">
            <a:schemeClr val="dk1"/>
          </a:fillRef>
          <a:effectRef idx="0">
            <a:schemeClr val="dk1"/>
          </a:effectRef>
          <a:fontRef idx="minor">
            <a:schemeClr val="tx1"/>
          </a:fontRef>
        </p:style>
      </p:cxnSp>
      <p:grpSp>
        <p:nvGrpSpPr>
          <p:cNvPr id="50" name="Group 49">
            <a:extLst>
              <a:ext uri="{FF2B5EF4-FFF2-40B4-BE49-F238E27FC236}">
                <a16:creationId xmlns:a16="http://schemas.microsoft.com/office/drawing/2014/main" id="{0B9F5C2F-1E82-4621-503F-D67D5220244B}"/>
              </a:ext>
            </a:extLst>
          </p:cNvPr>
          <p:cNvGrpSpPr/>
          <p:nvPr/>
        </p:nvGrpSpPr>
        <p:grpSpPr>
          <a:xfrm>
            <a:off x="4509965" y="3223803"/>
            <a:ext cx="288034" cy="432048"/>
            <a:chOff x="8603759" y="1510160"/>
            <a:chExt cx="288034" cy="432048"/>
          </a:xfrm>
        </p:grpSpPr>
        <p:sp>
          <p:nvSpPr>
            <p:cNvPr id="43" name="Rectangle 42">
              <a:extLst>
                <a:ext uri="{FF2B5EF4-FFF2-40B4-BE49-F238E27FC236}">
                  <a16:creationId xmlns:a16="http://schemas.microsoft.com/office/drawing/2014/main" id="{ABBBCDF8-E9BA-98D9-D006-084B5B5E8D6B}"/>
                </a:ext>
              </a:extLst>
            </p:cNvPr>
            <p:cNvSpPr/>
            <p:nvPr/>
          </p:nvSpPr>
          <p:spPr>
            <a:xfrm>
              <a:off x="8603759" y="1510160"/>
              <a:ext cx="216713" cy="43204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4" name="Straight Connector 43">
              <a:extLst>
                <a:ext uri="{FF2B5EF4-FFF2-40B4-BE49-F238E27FC236}">
                  <a16:creationId xmlns:a16="http://schemas.microsoft.com/office/drawing/2014/main" id="{28A52D02-0C75-7C4F-6AAB-E159EB7A51DB}"/>
                </a:ext>
              </a:extLst>
            </p:cNvPr>
            <p:cNvCxnSpPr>
              <a:cxnSpLocks/>
            </p:cNvCxnSpPr>
            <p:nvPr/>
          </p:nvCxnSpPr>
          <p:spPr>
            <a:xfrm>
              <a:off x="8675769" y="1510160"/>
              <a:ext cx="216024" cy="0"/>
            </a:xfrm>
            <a:prstGeom prst="line">
              <a:avLst/>
            </a:prstGeom>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id="{D94B9B00-88C6-0BFD-842A-EBE98206BDD0}"/>
                </a:ext>
              </a:extLst>
            </p:cNvPr>
            <p:cNvCxnSpPr>
              <a:cxnSpLocks/>
            </p:cNvCxnSpPr>
            <p:nvPr/>
          </p:nvCxnSpPr>
          <p:spPr>
            <a:xfrm>
              <a:off x="8675769" y="1942208"/>
              <a:ext cx="216024" cy="0"/>
            </a:xfrm>
            <a:prstGeom prst="line">
              <a:avLst/>
            </a:prstGeom>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DEDD749B-604F-6919-8180-5C702C3C50FA}"/>
                </a:ext>
              </a:extLst>
            </p:cNvPr>
            <p:cNvCxnSpPr>
              <a:cxnSpLocks/>
              <a:stCxn id="43" idx="1"/>
            </p:cNvCxnSpPr>
            <p:nvPr/>
          </p:nvCxnSpPr>
          <p:spPr>
            <a:xfrm>
              <a:off x="8603759" y="1726184"/>
              <a:ext cx="288033" cy="0"/>
            </a:xfrm>
            <a:prstGeom prst="line">
              <a:avLst/>
            </a:prstGeom>
          </p:spPr>
          <p:style>
            <a:lnRef idx="1">
              <a:schemeClr val="dk1"/>
            </a:lnRef>
            <a:fillRef idx="0">
              <a:schemeClr val="dk1"/>
            </a:fillRef>
            <a:effectRef idx="0">
              <a:schemeClr val="dk1"/>
            </a:effectRef>
            <a:fontRef idx="minor">
              <a:schemeClr val="tx1"/>
            </a:fontRef>
          </p:style>
        </p:cxnSp>
        <p:cxnSp>
          <p:nvCxnSpPr>
            <p:cNvPr id="47" name="Straight Connector 46">
              <a:extLst>
                <a:ext uri="{FF2B5EF4-FFF2-40B4-BE49-F238E27FC236}">
                  <a16:creationId xmlns:a16="http://schemas.microsoft.com/office/drawing/2014/main" id="{4DBA97E3-9EF7-6B59-AD7C-9BFF5235A564}"/>
                </a:ext>
              </a:extLst>
            </p:cNvPr>
            <p:cNvCxnSpPr>
              <a:cxnSpLocks/>
            </p:cNvCxnSpPr>
            <p:nvPr/>
          </p:nvCxnSpPr>
          <p:spPr>
            <a:xfrm flipV="1">
              <a:off x="8891792" y="1510160"/>
              <a:ext cx="0" cy="432048"/>
            </a:xfrm>
            <a:prstGeom prst="line">
              <a:avLst/>
            </a:prstGeom>
          </p:spPr>
          <p:style>
            <a:lnRef idx="1">
              <a:schemeClr val="dk1"/>
            </a:lnRef>
            <a:fillRef idx="0">
              <a:schemeClr val="dk1"/>
            </a:fillRef>
            <a:effectRef idx="0">
              <a:schemeClr val="dk1"/>
            </a:effectRef>
            <a:fontRef idx="minor">
              <a:schemeClr val="tx1"/>
            </a:fontRef>
          </p:style>
        </p:cxnSp>
      </p:grpSp>
      <p:grpSp>
        <p:nvGrpSpPr>
          <p:cNvPr id="51" name="Group 50">
            <a:extLst>
              <a:ext uri="{FF2B5EF4-FFF2-40B4-BE49-F238E27FC236}">
                <a16:creationId xmlns:a16="http://schemas.microsoft.com/office/drawing/2014/main" id="{702DB911-F8A4-06C8-9B30-2A67F590942E}"/>
              </a:ext>
            </a:extLst>
          </p:cNvPr>
          <p:cNvGrpSpPr/>
          <p:nvPr/>
        </p:nvGrpSpPr>
        <p:grpSpPr>
          <a:xfrm rot="10800000">
            <a:off x="259170" y="3223803"/>
            <a:ext cx="288034" cy="432048"/>
            <a:chOff x="8603759" y="1510160"/>
            <a:chExt cx="288034" cy="432048"/>
          </a:xfrm>
        </p:grpSpPr>
        <p:sp>
          <p:nvSpPr>
            <p:cNvPr id="52" name="Rectangle 51">
              <a:extLst>
                <a:ext uri="{FF2B5EF4-FFF2-40B4-BE49-F238E27FC236}">
                  <a16:creationId xmlns:a16="http://schemas.microsoft.com/office/drawing/2014/main" id="{D9AD2042-99E1-2D48-8121-A9AA6B3D840A}"/>
                </a:ext>
              </a:extLst>
            </p:cNvPr>
            <p:cNvSpPr/>
            <p:nvPr/>
          </p:nvSpPr>
          <p:spPr>
            <a:xfrm>
              <a:off x="8603759" y="1510160"/>
              <a:ext cx="216713" cy="43204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3" name="Straight Connector 52">
              <a:extLst>
                <a:ext uri="{FF2B5EF4-FFF2-40B4-BE49-F238E27FC236}">
                  <a16:creationId xmlns:a16="http://schemas.microsoft.com/office/drawing/2014/main" id="{E9131C53-18D7-4381-8334-3EB1828387A8}"/>
                </a:ext>
              </a:extLst>
            </p:cNvPr>
            <p:cNvCxnSpPr>
              <a:cxnSpLocks/>
            </p:cNvCxnSpPr>
            <p:nvPr/>
          </p:nvCxnSpPr>
          <p:spPr>
            <a:xfrm>
              <a:off x="8675769" y="1510160"/>
              <a:ext cx="216024" cy="0"/>
            </a:xfrm>
            <a:prstGeom prst="line">
              <a:avLst/>
            </a:prstGeom>
          </p:spPr>
          <p:style>
            <a:lnRef idx="1">
              <a:schemeClr val="dk1"/>
            </a:lnRef>
            <a:fillRef idx="0">
              <a:schemeClr val="dk1"/>
            </a:fillRef>
            <a:effectRef idx="0">
              <a:schemeClr val="dk1"/>
            </a:effectRef>
            <a:fontRef idx="minor">
              <a:schemeClr val="tx1"/>
            </a:fontRef>
          </p:style>
        </p:cxnSp>
        <p:cxnSp>
          <p:nvCxnSpPr>
            <p:cNvPr id="54" name="Straight Connector 53">
              <a:extLst>
                <a:ext uri="{FF2B5EF4-FFF2-40B4-BE49-F238E27FC236}">
                  <a16:creationId xmlns:a16="http://schemas.microsoft.com/office/drawing/2014/main" id="{BFB37CA0-1AA1-C78E-C79E-3A0AD2A36DE5}"/>
                </a:ext>
              </a:extLst>
            </p:cNvPr>
            <p:cNvCxnSpPr>
              <a:cxnSpLocks/>
            </p:cNvCxnSpPr>
            <p:nvPr/>
          </p:nvCxnSpPr>
          <p:spPr>
            <a:xfrm>
              <a:off x="8675769" y="1942208"/>
              <a:ext cx="216024" cy="0"/>
            </a:xfrm>
            <a:prstGeom prst="line">
              <a:avLst/>
            </a:prstGeom>
          </p:spPr>
          <p:style>
            <a:lnRef idx="1">
              <a:schemeClr val="dk1"/>
            </a:lnRef>
            <a:fillRef idx="0">
              <a:schemeClr val="dk1"/>
            </a:fillRef>
            <a:effectRef idx="0">
              <a:schemeClr val="dk1"/>
            </a:effectRef>
            <a:fontRef idx="minor">
              <a:schemeClr val="tx1"/>
            </a:fontRef>
          </p:style>
        </p:cxnSp>
        <p:cxnSp>
          <p:nvCxnSpPr>
            <p:cNvPr id="55" name="Straight Connector 54">
              <a:extLst>
                <a:ext uri="{FF2B5EF4-FFF2-40B4-BE49-F238E27FC236}">
                  <a16:creationId xmlns:a16="http://schemas.microsoft.com/office/drawing/2014/main" id="{041E5424-16D0-3EE4-ADBB-F06E36C591D3}"/>
                </a:ext>
              </a:extLst>
            </p:cNvPr>
            <p:cNvCxnSpPr>
              <a:cxnSpLocks/>
              <a:stCxn id="52" idx="1"/>
            </p:cNvCxnSpPr>
            <p:nvPr/>
          </p:nvCxnSpPr>
          <p:spPr>
            <a:xfrm>
              <a:off x="8603759" y="1726184"/>
              <a:ext cx="288033" cy="0"/>
            </a:xfrm>
            <a:prstGeom prst="line">
              <a:avLst/>
            </a:prstGeom>
          </p:spPr>
          <p:style>
            <a:lnRef idx="1">
              <a:schemeClr val="dk1"/>
            </a:lnRef>
            <a:fillRef idx="0">
              <a:schemeClr val="dk1"/>
            </a:fillRef>
            <a:effectRef idx="0">
              <a:schemeClr val="dk1"/>
            </a:effectRef>
            <a:fontRef idx="minor">
              <a:schemeClr val="tx1"/>
            </a:fontRef>
          </p:style>
        </p:cxnSp>
        <p:cxnSp>
          <p:nvCxnSpPr>
            <p:cNvPr id="56" name="Straight Connector 55">
              <a:extLst>
                <a:ext uri="{FF2B5EF4-FFF2-40B4-BE49-F238E27FC236}">
                  <a16:creationId xmlns:a16="http://schemas.microsoft.com/office/drawing/2014/main" id="{589BC6EE-382E-9A1A-8386-CA9153EAF922}"/>
                </a:ext>
              </a:extLst>
            </p:cNvPr>
            <p:cNvCxnSpPr>
              <a:cxnSpLocks/>
            </p:cNvCxnSpPr>
            <p:nvPr/>
          </p:nvCxnSpPr>
          <p:spPr>
            <a:xfrm flipV="1">
              <a:off x="8891792" y="1510160"/>
              <a:ext cx="0" cy="432048"/>
            </a:xfrm>
            <a:prstGeom prst="line">
              <a:avLst/>
            </a:prstGeom>
          </p:spPr>
          <p:style>
            <a:lnRef idx="1">
              <a:schemeClr val="dk1"/>
            </a:lnRef>
            <a:fillRef idx="0">
              <a:schemeClr val="dk1"/>
            </a:fillRef>
            <a:effectRef idx="0">
              <a:schemeClr val="dk1"/>
            </a:effectRef>
            <a:fontRef idx="minor">
              <a:schemeClr val="tx1"/>
            </a:fontRef>
          </p:style>
        </p:cxnSp>
      </p:grpSp>
      <p:cxnSp>
        <p:nvCxnSpPr>
          <p:cNvPr id="57" name="Straight Arrow Connector 56">
            <a:extLst>
              <a:ext uri="{FF2B5EF4-FFF2-40B4-BE49-F238E27FC236}">
                <a16:creationId xmlns:a16="http://schemas.microsoft.com/office/drawing/2014/main" id="{A2A060DB-4BA5-8981-5A43-ACECEA639B07}"/>
              </a:ext>
            </a:extLst>
          </p:cNvPr>
          <p:cNvCxnSpPr>
            <a:cxnSpLocks/>
          </p:cNvCxnSpPr>
          <p:nvPr/>
        </p:nvCxnSpPr>
        <p:spPr>
          <a:xfrm flipH="1">
            <a:off x="3563888" y="2478730"/>
            <a:ext cx="743320" cy="221237"/>
          </a:xfrm>
          <a:prstGeom prst="straightConnector1">
            <a:avLst/>
          </a:pr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58" name="Textplatzhalter 6">
            <a:extLst>
              <a:ext uri="{FF2B5EF4-FFF2-40B4-BE49-F238E27FC236}">
                <a16:creationId xmlns:a16="http://schemas.microsoft.com/office/drawing/2014/main" id="{9E0A0F53-CFB2-58E7-2867-14EDC2071962}"/>
              </a:ext>
            </a:extLst>
          </p:cNvPr>
          <p:cNvSpPr txBox="1">
            <a:spLocks/>
          </p:cNvSpPr>
          <p:nvPr/>
        </p:nvSpPr>
        <p:spPr>
          <a:xfrm>
            <a:off x="4307208" y="2373961"/>
            <a:ext cx="909396" cy="209538"/>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b="1" dirty="0"/>
              <a:t>Yoke sextant</a:t>
            </a:r>
          </a:p>
        </p:txBody>
      </p:sp>
      <p:sp>
        <p:nvSpPr>
          <p:cNvPr id="61" name="Textplatzhalter 6">
            <a:extLst>
              <a:ext uri="{FF2B5EF4-FFF2-40B4-BE49-F238E27FC236}">
                <a16:creationId xmlns:a16="http://schemas.microsoft.com/office/drawing/2014/main" id="{A0B926CC-A2E0-1406-24C1-3D8A39D9A803}"/>
              </a:ext>
            </a:extLst>
          </p:cNvPr>
          <p:cNvSpPr txBox="1">
            <a:spLocks/>
          </p:cNvSpPr>
          <p:nvPr/>
        </p:nvSpPr>
        <p:spPr>
          <a:xfrm>
            <a:off x="3234869" y="4668321"/>
            <a:ext cx="1656184" cy="209538"/>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b="1" dirty="0"/>
              <a:t>Coil (main + trims)</a:t>
            </a:r>
          </a:p>
        </p:txBody>
      </p:sp>
      <p:cxnSp>
        <p:nvCxnSpPr>
          <p:cNvPr id="62" name="Straight Arrow Connector 61">
            <a:extLst>
              <a:ext uri="{FF2B5EF4-FFF2-40B4-BE49-F238E27FC236}">
                <a16:creationId xmlns:a16="http://schemas.microsoft.com/office/drawing/2014/main" id="{2B0F1F67-C17C-6921-8130-240C897952CE}"/>
              </a:ext>
            </a:extLst>
          </p:cNvPr>
          <p:cNvCxnSpPr>
            <a:cxnSpLocks/>
            <a:stCxn id="61" idx="0"/>
          </p:cNvCxnSpPr>
          <p:nvPr/>
        </p:nvCxnSpPr>
        <p:spPr>
          <a:xfrm flipH="1" flipV="1">
            <a:off x="3782807" y="3931315"/>
            <a:ext cx="280154" cy="737006"/>
          </a:xfrm>
          <a:prstGeom prst="straightConnector1">
            <a:avLst/>
          </a:pr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73" name="Textplatzhalter 6">
            <a:extLst>
              <a:ext uri="{FF2B5EF4-FFF2-40B4-BE49-F238E27FC236}">
                <a16:creationId xmlns:a16="http://schemas.microsoft.com/office/drawing/2014/main" id="{FB546536-C48E-5AD6-0ACB-10FB498C3119}"/>
              </a:ext>
            </a:extLst>
          </p:cNvPr>
          <p:cNvSpPr txBox="1">
            <a:spLocks/>
          </p:cNvSpPr>
          <p:nvPr/>
        </p:nvSpPr>
        <p:spPr>
          <a:xfrm>
            <a:off x="57811" y="4668321"/>
            <a:ext cx="1656184" cy="352386"/>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b="1" dirty="0"/>
              <a:t>Yoke winglets for </a:t>
            </a:r>
          </a:p>
          <a:p>
            <a:pPr algn="ctr"/>
            <a:r>
              <a:rPr lang="en-US" b="1" dirty="0"/>
              <a:t>bolted assembly</a:t>
            </a:r>
          </a:p>
        </p:txBody>
      </p:sp>
      <p:cxnSp>
        <p:nvCxnSpPr>
          <p:cNvPr id="74" name="Straight Arrow Connector 73">
            <a:extLst>
              <a:ext uri="{FF2B5EF4-FFF2-40B4-BE49-F238E27FC236}">
                <a16:creationId xmlns:a16="http://schemas.microsoft.com/office/drawing/2014/main" id="{4AB8E291-3F05-01A9-D8B0-B50C91C9A119}"/>
              </a:ext>
            </a:extLst>
          </p:cNvPr>
          <p:cNvCxnSpPr>
            <a:cxnSpLocks/>
            <a:stCxn id="73" idx="0"/>
          </p:cNvCxnSpPr>
          <p:nvPr/>
        </p:nvCxnSpPr>
        <p:spPr>
          <a:xfrm flipH="1" flipV="1">
            <a:off x="403200" y="3704317"/>
            <a:ext cx="482703" cy="964004"/>
          </a:xfrm>
          <a:prstGeom prst="straightConnector1">
            <a:avLst/>
          </a:pr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79" name="Textplatzhalter 6">
            <a:extLst>
              <a:ext uri="{FF2B5EF4-FFF2-40B4-BE49-F238E27FC236}">
                <a16:creationId xmlns:a16="http://schemas.microsoft.com/office/drawing/2014/main" id="{9D6786AE-4B8E-424E-2383-9A21D4391A56}"/>
              </a:ext>
            </a:extLst>
          </p:cNvPr>
          <p:cNvSpPr txBox="1">
            <a:spLocks/>
          </p:cNvSpPr>
          <p:nvPr/>
        </p:nvSpPr>
        <p:spPr>
          <a:xfrm>
            <a:off x="1860857" y="4668321"/>
            <a:ext cx="1227150" cy="264508"/>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b="1" dirty="0"/>
              <a:t>Assembled yoke </a:t>
            </a:r>
          </a:p>
          <a:p>
            <a:pPr algn="ctr"/>
            <a:r>
              <a:rPr lang="en-US" b="1" dirty="0"/>
              <a:t>sextants</a:t>
            </a:r>
          </a:p>
        </p:txBody>
      </p:sp>
      <p:cxnSp>
        <p:nvCxnSpPr>
          <p:cNvPr id="80" name="Straight Arrow Connector 79">
            <a:extLst>
              <a:ext uri="{FF2B5EF4-FFF2-40B4-BE49-F238E27FC236}">
                <a16:creationId xmlns:a16="http://schemas.microsoft.com/office/drawing/2014/main" id="{DF25EA3F-058A-2AC1-DAD9-1ACCD5859779}"/>
              </a:ext>
            </a:extLst>
          </p:cNvPr>
          <p:cNvCxnSpPr>
            <a:cxnSpLocks/>
            <a:stCxn id="7" idx="2"/>
          </p:cNvCxnSpPr>
          <p:nvPr/>
        </p:nvCxnSpPr>
        <p:spPr>
          <a:xfrm flipH="1" flipV="1">
            <a:off x="2530090" y="3795886"/>
            <a:ext cx="1" cy="670583"/>
          </a:xfrm>
          <a:prstGeom prst="straightConnector1">
            <a:avLst/>
          </a:pr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1430C46C-1949-1408-7453-A207E782D4DC}"/>
              </a:ext>
            </a:extLst>
          </p:cNvPr>
          <p:cNvPicPr>
            <a:picLocks noChangeAspect="1"/>
          </p:cNvPicPr>
          <p:nvPr/>
        </p:nvPicPr>
        <p:blipFill>
          <a:blip r:embed="rId3"/>
          <a:stretch>
            <a:fillRect/>
          </a:stretch>
        </p:blipFill>
        <p:spPr>
          <a:xfrm>
            <a:off x="5315677" y="1194842"/>
            <a:ext cx="3710711" cy="3275106"/>
          </a:xfrm>
          <a:prstGeom prst="rect">
            <a:avLst/>
          </a:prstGeom>
        </p:spPr>
      </p:pic>
      <p:sp>
        <p:nvSpPr>
          <p:cNvPr id="15" name="Textplatzhalter 6">
            <a:extLst>
              <a:ext uri="{FF2B5EF4-FFF2-40B4-BE49-F238E27FC236}">
                <a16:creationId xmlns:a16="http://schemas.microsoft.com/office/drawing/2014/main" id="{76829F9F-894E-1E0A-6E77-036BDC37EE1D}"/>
              </a:ext>
            </a:extLst>
          </p:cNvPr>
          <p:cNvSpPr txBox="1">
            <a:spLocks/>
          </p:cNvSpPr>
          <p:nvPr/>
        </p:nvSpPr>
        <p:spPr>
          <a:xfrm>
            <a:off x="5096949" y="4563552"/>
            <a:ext cx="3744416" cy="209538"/>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i="1" u="sng" dirty="0"/>
              <a:t>Sextupole parameters, FCC </a:t>
            </a:r>
            <a:r>
              <a:rPr lang="en-US" i="1" u="sng" dirty="0">
                <a:solidFill>
                  <a:schemeClr val="accent6"/>
                </a:solidFill>
              </a:rPr>
              <a:t>FSR, pp.119.</a:t>
            </a:r>
          </a:p>
        </p:txBody>
      </p:sp>
      <p:sp>
        <p:nvSpPr>
          <p:cNvPr id="3" name="Textplatzhalter 5">
            <a:extLst>
              <a:ext uri="{FF2B5EF4-FFF2-40B4-BE49-F238E27FC236}">
                <a16:creationId xmlns:a16="http://schemas.microsoft.com/office/drawing/2014/main" id="{6125E55C-79DA-720F-CD09-E60BC0CE3460}"/>
              </a:ext>
            </a:extLst>
          </p:cNvPr>
          <p:cNvSpPr txBox="1">
            <a:spLocks/>
          </p:cNvSpPr>
          <p:nvPr/>
        </p:nvSpPr>
        <p:spPr>
          <a:xfrm>
            <a:off x="5910892" y="596403"/>
            <a:ext cx="2834408" cy="465425"/>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spcAft>
                <a:spcPts val="600"/>
              </a:spcAft>
              <a:buNone/>
            </a:pPr>
            <a:r>
              <a:rPr lang="en-US" dirty="0">
                <a:solidFill>
                  <a:srgbClr val="FF0000"/>
                </a:solidFill>
              </a:rPr>
              <a:t>*</a:t>
            </a:r>
            <a:r>
              <a:rPr lang="en-US" sz="1200" dirty="0"/>
              <a:t> Collaboration with CMU, Thailand</a:t>
            </a:r>
          </a:p>
        </p:txBody>
      </p:sp>
    </p:spTree>
    <p:extLst>
      <p:ext uri="{BB962C8B-B14F-4D97-AF65-F5344CB8AC3E}">
        <p14:creationId xmlns:p14="http://schemas.microsoft.com/office/powerpoint/2010/main" val="1836670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73" grpId="0"/>
      <p:bldP spid="79"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84DFC9E-0A9B-8DE5-1595-CC6E9F3C6070}"/>
              </a:ext>
            </a:extLst>
          </p:cNvPr>
          <p:cNvSpPr>
            <a:spLocks noGrp="1"/>
          </p:cNvSpPr>
          <p:nvPr>
            <p:ph type="sldNum" sz="quarter" idx="10"/>
          </p:nvPr>
        </p:nvSpPr>
        <p:spPr/>
        <p:txBody>
          <a:bodyPr/>
          <a:lstStyle/>
          <a:p>
            <a:fld id="{88A1DFE4-5FC5-43BD-BB7E-75EAD82B965F}" type="slidenum">
              <a:rPr lang="en-US" noProof="0" smtClean="0"/>
              <a:pPr/>
              <a:t>16</a:t>
            </a:fld>
            <a:endParaRPr lang="en-US" noProof="0" dirty="0"/>
          </a:p>
        </p:txBody>
      </p:sp>
      <p:sp>
        <p:nvSpPr>
          <p:cNvPr id="11" name="Title 1">
            <a:extLst>
              <a:ext uri="{FF2B5EF4-FFF2-40B4-BE49-F238E27FC236}">
                <a16:creationId xmlns:a16="http://schemas.microsoft.com/office/drawing/2014/main" id="{40EB40E0-7D2C-56E9-7607-590C31B0B8C7}"/>
              </a:ext>
            </a:extLst>
          </p:cNvPr>
          <p:cNvSpPr>
            <a:spLocks noGrp="1"/>
          </p:cNvSpPr>
          <p:nvPr>
            <p:ph type="title"/>
          </p:nvPr>
        </p:nvSpPr>
        <p:spPr>
          <a:xfrm>
            <a:off x="442913" y="577850"/>
            <a:ext cx="8262937" cy="803275"/>
          </a:xfrm>
        </p:spPr>
        <p:txBody>
          <a:bodyPr/>
          <a:lstStyle/>
          <a:p>
            <a:r>
              <a:rPr lang="sv-SE" dirty="0"/>
              <a:t>Sextupole magnetic design</a:t>
            </a:r>
            <a:endParaRPr lang="en-US" dirty="0"/>
          </a:p>
        </p:txBody>
      </p:sp>
      <p:sp>
        <p:nvSpPr>
          <p:cNvPr id="12" name="Textplatzhalter 5">
            <a:extLst>
              <a:ext uri="{FF2B5EF4-FFF2-40B4-BE49-F238E27FC236}">
                <a16:creationId xmlns:a16="http://schemas.microsoft.com/office/drawing/2014/main" id="{97C5F403-AA1D-1034-8661-EC588FD4094F}"/>
              </a:ext>
            </a:extLst>
          </p:cNvPr>
          <p:cNvSpPr txBox="1">
            <a:spLocks/>
          </p:cNvSpPr>
          <p:nvPr/>
        </p:nvSpPr>
        <p:spPr>
          <a:xfrm>
            <a:off x="514729" y="1282472"/>
            <a:ext cx="3130403" cy="1714459"/>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spcAft>
                <a:spcPts val="600"/>
              </a:spcAft>
            </a:pPr>
            <a:r>
              <a:rPr lang="en-US" dirty="0"/>
              <a:t>Magnet designed to </a:t>
            </a:r>
            <a:r>
              <a:rPr lang="en-US" dirty="0" err="1"/>
              <a:t>opertate</a:t>
            </a:r>
            <a:r>
              <a:rPr lang="en-US" dirty="0"/>
              <a:t> </a:t>
            </a:r>
            <a:r>
              <a:rPr lang="en-US" b="1" dirty="0"/>
              <a:t>below iron saturation </a:t>
            </a:r>
            <a:r>
              <a:rPr lang="en-US" dirty="0"/>
              <a:t>(necessary to operate linearly with trims)</a:t>
            </a:r>
          </a:p>
          <a:p>
            <a:pPr lvl="1">
              <a:spcAft>
                <a:spcPts val="600"/>
              </a:spcAft>
            </a:pPr>
            <a:r>
              <a:rPr lang="en-US" dirty="0"/>
              <a:t>All allowed multipoles below 1 unit in 2D</a:t>
            </a:r>
          </a:p>
        </p:txBody>
      </p:sp>
      <p:graphicFrame>
        <p:nvGraphicFramePr>
          <p:cNvPr id="3" name="Chart 2">
            <a:extLst>
              <a:ext uri="{FF2B5EF4-FFF2-40B4-BE49-F238E27FC236}">
                <a16:creationId xmlns:a16="http://schemas.microsoft.com/office/drawing/2014/main" id="{BC5F8AB0-1F22-9F30-2B52-5189043AB3D5}"/>
              </a:ext>
            </a:extLst>
          </p:cNvPr>
          <p:cNvGraphicFramePr>
            <a:graphicFrameLocks/>
          </p:cNvGraphicFramePr>
          <p:nvPr>
            <p:extLst>
              <p:ext uri="{D42A27DB-BD31-4B8C-83A1-F6EECF244321}">
                <p14:modId xmlns:p14="http://schemas.microsoft.com/office/powerpoint/2010/main" val="2474917978"/>
              </p:ext>
            </p:extLst>
          </p:nvPr>
        </p:nvGraphicFramePr>
        <p:xfrm>
          <a:off x="456655" y="3003798"/>
          <a:ext cx="3130403" cy="1658292"/>
        </p:xfrm>
        <a:graphic>
          <a:graphicData uri="http://schemas.openxmlformats.org/drawingml/2006/chart">
            <c:chart xmlns:c="http://schemas.openxmlformats.org/drawingml/2006/chart" xmlns:r="http://schemas.openxmlformats.org/officeDocument/2006/relationships" r:id="rId2"/>
          </a:graphicData>
        </a:graphic>
      </p:graphicFrame>
      <p:pic>
        <p:nvPicPr>
          <p:cNvPr id="8" name="Picture 7">
            <a:extLst>
              <a:ext uri="{FF2B5EF4-FFF2-40B4-BE49-F238E27FC236}">
                <a16:creationId xmlns:a16="http://schemas.microsoft.com/office/drawing/2014/main" id="{82027CD6-1A52-AE9F-A6AE-68B84FD89DF4}"/>
              </a:ext>
            </a:extLst>
          </p:cNvPr>
          <p:cNvPicPr>
            <a:picLocks noChangeAspect="1"/>
          </p:cNvPicPr>
          <p:nvPr/>
        </p:nvPicPr>
        <p:blipFill>
          <a:blip r:embed="rId3"/>
          <a:stretch>
            <a:fillRect/>
          </a:stretch>
        </p:blipFill>
        <p:spPr>
          <a:xfrm>
            <a:off x="4043121" y="1491630"/>
            <a:ext cx="4716016" cy="2484065"/>
          </a:xfrm>
          <a:prstGeom prst="rect">
            <a:avLst/>
          </a:prstGeom>
        </p:spPr>
      </p:pic>
      <p:sp>
        <p:nvSpPr>
          <p:cNvPr id="4" name="Textplatzhalter 6">
            <a:extLst>
              <a:ext uri="{FF2B5EF4-FFF2-40B4-BE49-F238E27FC236}">
                <a16:creationId xmlns:a16="http://schemas.microsoft.com/office/drawing/2014/main" id="{74085957-2CB3-7C96-6694-A793006E2577}"/>
              </a:ext>
            </a:extLst>
          </p:cNvPr>
          <p:cNvSpPr txBox="1">
            <a:spLocks/>
          </p:cNvSpPr>
          <p:nvPr/>
        </p:nvSpPr>
        <p:spPr>
          <a:xfrm>
            <a:off x="4960979" y="4587974"/>
            <a:ext cx="3744416" cy="209538"/>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i="1" u="sng" dirty="0">
                <a:solidFill>
                  <a:schemeClr val="accent6"/>
                </a:solidFill>
              </a:rPr>
              <a:t>Sextupole magnetic model, FCC FSR, pp.120</a:t>
            </a:r>
            <a:r>
              <a:rPr lang="en-US" i="1" dirty="0">
                <a:solidFill>
                  <a:schemeClr val="accent6"/>
                </a:solidFill>
              </a:rPr>
              <a:t>.</a:t>
            </a:r>
            <a:endParaRPr lang="en-US" i="1" u="sng" dirty="0">
              <a:solidFill>
                <a:schemeClr val="accent6"/>
              </a:solidFill>
            </a:endParaRPr>
          </a:p>
        </p:txBody>
      </p:sp>
    </p:spTree>
    <p:extLst>
      <p:ext uri="{BB962C8B-B14F-4D97-AF65-F5344CB8AC3E}">
        <p14:creationId xmlns:p14="http://schemas.microsoft.com/office/powerpoint/2010/main" val="20466953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17</a:t>
            </a:fld>
            <a:endParaRPr lang="en-US" noProof="0" dirty="0"/>
          </a:p>
        </p:txBody>
      </p:sp>
      <p:sp>
        <p:nvSpPr>
          <p:cNvPr id="8" name="Title 1">
            <a:extLst>
              <a:ext uri="{FF2B5EF4-FFF2-40B4-BE49-F238E27FC236}">
                <a16:creationId xmlns:a16="http://schemas.microsoft.com/office/drawing/2014/main" id="{6667126C-5651-4D2A-4982-300CB701FFB8}"/>
              </a:ext>
            </a:extLst>
          </p:cNvPr>
          <p:cNvSpPr>
            <a:spLocks noGrp="1"/>
          </p:cNvSpPr>
          <p:nvPr>
            <p:ph type="title"/>
          </p:nvPr>
        </p:nvSpPr>
        <p:spPr>
          <a:xfrm>
            <a:off x="251520" y="544968"/>
            <a:ext cx="8263350" cy="804066"/>
          </a:xfrm>
        </p:spPr>
        <p:txBody>
          <a:bodyPr/>
          <a:lstStyle/>
          <a:p>
            <a:r>
              <a:rPr lang="sv-SE" dirty="0"/>
              <a:t>Correctors</a:t>
            </a:r>
            <a:endParaRPr lang="en-US" dirty="0"/>
          </a:p>
        </p:txBody>
      </p:sp>
      <p:sp>
        <p:nvSpPr>
          <p:cNvPr id="7" name="Content Placeholder 2">
            <a:extLst>
              <a:ext uri="{FF2B5EF4-FFF2-40B4-BE49-F238E27FC236}">
                <a16:creationId xmlns:a16="http://schemas.microsoft.com/office/drawing/2014/main" id="{61C4E569-5255-87F9-DE01-06879EAD9637}"/>
              </a:ext>
            </a:extLst>
          </p:cNvPr>
          <p:cNvSpPr txBox="1">
            <a:spLocks/>
          </p:cNvSpPr>
          <p:nvPr/>
        </p:nvSpPr>
        <p:spPr>
          <a:xfrm>
            <a:off x="179512" y="1059582"/>
            <a:ext cx="2952328" cy="3904300"/>
          </a:xfrm>
          <a:prstGeom prst="rect">
            <a:avLst/>
          </a:prstGeom>
        </p:spPr>
        <p:txBody>
          <a:bodyPr vert="horz" lIns="121920" tIns="60960" rIns="121920" bIns="60960" rtlCol="0">
            <a:normAutofit fontScale="85000" lnSpcReduction="10000"/>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lnSpc>
                <a:spcPts val="1800"/>
              </a:lnSpc>
              <a:spcAft>
                <a:spcPts val="800"/>
              </a:spcAft>
            </a:pPr>
            <a:r>
              <a:rPr lang="sv-SE" sz="1600" b="1" dirty="0"/>
              <a:t>Baseline design </a:t>
            </a:r>
            <a:r>
              <a:rPr lang="sv-SE" sz="1600" dirty="0"/>
              <a:t>with </a:t>
            </a:r>
            <a:r>
              <a:rPr lang="sv-SE" sz="1600" b="1" dirty="0"/>
              <a:t>correction circuit</a:t>
            </a:r>
            <a:r>
              <a:rPr lang="sv-SE" sz="1600" dirty="0"/>
              <a:t> as trim coils</a:t>
            </a:r>
            <a:r>
              <a:rPr lang="sv-SE" sz="1600" b="1" dirty="0"/>
              <a:t> embedded in the sextupole</a:t>
            </a:r>
          </a:p>
          <a:p>
            <a:pPr lvl="1">
              <a:lnSpc>
                <a:spcPts val="1800"/>
              </a:lnSpc>
              <a:spcAft>
                <a:spcPts val="800"/>
              </a:spcAft>
            </a:pPr>
            <a:r>
              <a:rPr lang="sv-SE" sz="1600" dirty="0"/>
              <a:t>They generate </a:t>
            </a:r>
            <a:r>
              <a:rPr lang="sv-SE" sz="1600" b="1" dirty="0"/>
              <a:t>quite large multipoles*</a:t>
            </a:r>
            <a:r>
              <a:rPr lang="sv-SE" sz="1600" dirty="0"/>
              <a:t>:</a:t>
            </a:r>
          </a:p>
          <a:p>
            <a:pPr lvl="2">
              <a:lnSpc>
                <a:spcPts val="1200"/>
              </a:lnSpc>
              <a:spcAft>
                <a:spcPts val="600"/>
              </a:spcAft>
            </a:pPr>
            <a:r>
              <a:rPr lang="en-GB" dirty="0"/>
              <a:t>~40 units of b</a:t>
            </a:r>
            <a:r>
              <a:rPr lang="en-GB" baseline="-25000" dirty="0"/>
              <a:t>5</a:t>
            </a:r>
            <a:r>
              <a:rPr lang="en-GB" dirty="0"/>
              <a:t> for H orbit and of a</a:t>
            </a:r>
            <a:r>
              <a:rPr lang="en-GB" baseline="-25000" dirty="0"/>
              <a:t>5</a:t>
            </a:r>
            <a:r>
              <a:rPr lang="en-GB" dirty="0"/>
              <a:t> for V orbit corrections</a:t>
            </a:r>
          </a:p>
          <a:p>
            <a:pPr lvl="2">
              <a:lnSpc>
                <a:spcPts val="1200"/>
              </a:lnSpc>
              <a:spcAft>
                <a:spcPts val="600"/>
              </a:spcAft>
            </a:pPr>
            <a:r>
              <a:rPr lang="en-GB" dirty="0"/>
              <a:t>~70 units of a</a:t>
            </a:r>
            <a:r>
              <a:rPr lang="en-GB" baseline="-25000" dirty="0"/>
              <a:t>4</a:t>
            </a:r>
            <a:r>
              <a:rPr lang="en-GB" dirty="0"/>
              <a:t> for skew quadrupole correction</a:t>
            </a:r>
          </a:p>
          <a:p>
            <a:pPr lvl="1">
              <a:lnSpc>
                <a:spcPts val="1800"/>
              </a:lnSpc>
              <a:spcAft>
                <a:spcPts val="800"/>
              </a:spcAft>
            </a:pPr>
            <a:r>
              <a:rPr lang="sv-SE" sz="1600" dirty="0"/>
              <a:t>Beam dynamics are </a:t>
            </a:r>
            <a:r>
              <a:rPr lang="sv-SE" sz="1600" b="1" dirty="0"/>
              <a:t>reevaluating the needs </a:t>
            </a:r>
            <a:r>
              <a:rPr lang="sv-SE" sz="1600" dirty="0"/>
              <a:t>(e.g. 1 plane corrector per arc half-cell may be suffucient) </a:t>
            </a:r>
            <a:r>
              <a:rPr lang="sv-SE" sz="1600" b="1" dirty="0"/>
              <a:t>and acceptable field errors</a:t>
            </a:r>
          </a:p>
          <a:p>
            <a:pPr marL="0" lvl="1" indent="0">
              <a:lnSpc>
                <a:spcPts val="1800"/>
              </a:lnSpc>
              <a:spcAft>
                <a:spcPts val="800"/>
              </a:spcAft>
              <a:buNone/>
            </a:pPr>
            <a:r>
              <a:rPr lang="sv-SE" sz="1300" dirty="0"/>
              <a:t>* </a:t>
            </a:r>
            <a:r>
              <a:rPr lang="sv-SE" sz="1300" i="1" dirty="0"/>
              <a:t>see presentation at </a:t>
            </a:r>
            <a:r>
              <a:rPr lang="sv-SE" sz="1300" i="1" dirty="0">
                <a:hlinkClick r:id="rId2"/>
              </a:rPr>
              <a:t>FCCIS WS 2023</a:t>
            </a:r>
            <a:endParaRPr lang="sv-SE" sz="1300" i="1" dirty="0"/>
          </a:p>
        </p:txBody>
      </p:sp>
      <p:pic>
        <p:nvPicPr>
          <p:cNvPr id="10" name="Picture 9">
            <a:extLst>
              <a:ext uri="{FF2B5EF4-FFF2-40B4-BE49-F238E27FC236}">
                <a16:creationId xmlns:a16="http://schemas.microsoft.com/office/drawing/2014/main" id="{D0FC5DB3-5058-F048-06C3-36ED92A817C2}"/>
              </a:ext>
            </a:extLst>
          </p:cNvPr>
          <p:cNvPicPr>
            <a:picLocks noChangeAspect="1"/>
          </p:cNvPicPr>
          <p:nvPr/>
        </p:nvPicPr>
        <p:blipFill>
          <a:blip r:embed="rId3"/>
          <a:stretch>
            <a:fillRect/>
          </a:stretch>
        </p:blipFill>
        <p:spPr>
          <a:xfrm>
            <a:off x="3474116" y="565223"/>
            <a:ext cx="5415923" cy="2006527"/>
          </a:xfrm>
          <a:prstGeom prst="rect">
            <a:avLst/>
          </a:prstGeom>
        </p:spPr>
      </p:pic>
      <p:pic>
        <p:nvPicPr>
          <p:cNvPr id="12" name="Picture 11">
            <a:extLst>
              <a:ext uri="{FF2B5EF4-FFF2-40B4-BE49-F238E27FC236}">
                <a16:creationId xmlns:a16="http://schemas.microsoft.com/office/drawing/2014/main" id="{88DEA18A-E61D-C834-88B8-109CB81968D0}"/>
              </a:ext>
            </a:extLst>
          </p:cNvPr>
          <p:cNvPicPr>
            <a:picLocks noChangeAspect="1"/>
          </p:cNvPicPr>
          <p:nvPr/>
        </p:nvPicPr>
        <p:blipFill>
          <a:blip r:embed="rId4"/>
          <a:stretch>
            <a:fillRect/>
          </a:stretch>
        </p:blipFill>
        <p:spPr>
          <a:xfrm>
            <a:off x="4183022" y="2770812"/>
            <a:ext cx="4177334" cy="1817162"/>
          </a:xfrm>
          <a:prstGeom prst="rect">
            <a:avLst/>
          </a:prstGeom>
        </p:spPr>
      </p:pic>
      <p:sp>
        <p:nvSpPr>
          <p:cNvPr id="2" name="Textplatzhalter 6">
            <a:extLst>
              <a:ext uri="{FF2B5EF4-FFF2-40B4-BE49-F238E27FC236}">
                <a16:creationId xmlns:a16="http://schemas.microsoft.com/office/drawing/2014/main" id="{118322E6-21D7-1863-F950-E3820808F86C}"/>
              </a:ext>
            </a:extLst>
          </p:cNvPr>
          <p:cNvSpPr txBox="1">
            <a:spLocks/>
          </p:cNvSpPr>
          <p:nvPr/>
        </p:nvSpPr>
        <p:spPr>
          <a:xfrm>
            <a:off x="4499992" y="4754344"/>
            <a:ext cx="3744416" cy="209538"/>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i="1" u="sng" dirty="0">
                <a:solidFill>
                  <a:schemeClr val="accent6"/>
                </a:solidFill>
              </a:rPr>
              <a:t>Sextupole correctors, FCC FSR, pp.120</a:t>
            </a:r>
            <a:r>
              <a:rPr lang="en-US" i="1" dirty="0">
                <a:solidFill>
                  <a:schemeClr val="accent6"/>
                </a:solidFill>
              </a:rPr>
              <a:t>.</a:t>
            </a:r>
            <a:endParaRPr lang="en-US" i="1" u="sng" dirty="0">
              <a:solidFill>
                <a:schemeClr val="accent6"/>
              </a:solidFill>
            </a:endParaRPr>
          </a:p>
        </p:txBody>
      </p:sp>
    </p:spTree>
    <p:extLst>
      <p:ext uri="{BB962C8B-B14F-4D97-AF65-F5344CB8AC3E}">
        <p14:creationId xmlns:p14="http://schemas.microsoft.com/office/powerpoint/2010/main" val="24036581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A09B78-FA17-D33C-3047-8558F382D8A3}"/>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91BA905-EA0C-F8AD-5EB3-62352004E1B0}"/>
              </a:ext>
            </a:extLst>
          </p:cNvPr>
          <p:cNvSpPr>
            <a:spLocks noGrp="1"/>
          </p:cNvSpPr>
          <p:nvPr>
            <p:ph type="sldNum" sz="quarter" idx="10"/>
          </p:nvPr>
        </p:nvSpPr>
        <p:spPr/>
        <p:txBody>
          <a:bodyPr/>
          <a:lstStyle/>
          <a:p>
            <a:fld id="{88A1DFE4-5FC5-43BD-BB7E-75EAD82B965F}" type="slidenum">
              <a:rPr lang="en-US" noProof="0" smtClean="0"/>
              <a:pPr/>
              <a:t>18</a:t>
            </a:fld>
            <a:endParaRPr lang="en-US" noProof="0" dirty="0"/>
          </a:p>
        </p:txBody>
      </p:sp>
      <p:sp>
        <p:nvSpPr>
          <p:cNvPr id="5" name="Title 4">
            <a:extLst>
              <a:ext uri="{FF2B5EF4-FFF2-40B4-BE49-F238E27FC236}">
                <a16:creationId xmlns:a16="http://schemas.microsoft.com/office/drawing/2014/main" id="{1A8B53B6-2C89-67D3-A1C2-958D0B3729BE}"/>
              </a:ext>
            </a:extLst>
          </p:cNvPr>
          <p:cNvSpPr>
            <a:spLocks noGrp="1"/>
          </p:cNvSpPr>
          <p:nvPr>
            <p:ph type="title"/>
          </p:nvPr>
        </p:nvSpPr>
        <p:spPr>
          <a:xfrm>
            <a:off x="179512" y="2283718"/>
            <a:ext cx="8784976" cy="804066"/>
          </a:xfrm>
        </p:spPr>
        <p:txBody>
          <a:bodyPr/>
          <a:lstStyle/>
          <a:p>
            <a:pPr algn="ctr"/>
            <a:r>
              <a:rPr lang="en-GB" dirty="0"/>
              <a:t>Comparison GHC / LCC magnet parameters</a:t>
            </a:r>
          </a:p>
        </p:txBody>
      </p:sp>
    </p:spTree>
    <p:extLst>
      <p:ext uri="{BB962C8B-B14F-4D97-AF65-F5344CB8AC3E}">
        <p14:creationId xmlns:p14="http://schemas.microsoft.com/office/powerpoint/2010/main" val="34816902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44078B-EC21-AB3D-29A0-8D3AC55051C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6316A2F-A592-6721-1129-60E297F98DE8}"/>
              </a:ext>
            </a:extLst>
          </p:cNvPr>
          <p:cNvSpPr>
            <a:spLocks noGrp="1"/>
          </p:cNvSpPr>
          <p:nvPr>
            <p:ph type="sldNum" sz="quarter" idx="10"/>
          </p:nvPr>
        </p:nvSpPr>
        <p:spPr/>
        <p:txBody>
          <a:bodyPr/>
          <a:lstStyle/>
          <a:p>
            <a:fld id="{88A1DFE4-5FC5-43BD-BB7E-75EAD82B965F}" type="slidenum">
              <a:rPr lang="en-US" noProof="0" smtClean="0"/>
              <a:pPr/>
              <a:t>19</a:t>
            </a:fld>
            <a:endParaRPr lang="en-US" noProof="0" dirty="0"/>
          </a:p>
        </p:txBody>
      </p:sp>
      <p:sp>
        <p:nvSpPr>
          <p:cNvPr id="5" name="Title 4">
            <a:extLst>
              <a:ext uri="{FF2B5EF4-FFF2-40B4-BE49-F238E27FC236}">
                <a16:creationId xmlns:a16="http://schemas.microsoft.com/office/drawing/2014/main" id="{380C2A0E-34F9-CDC1-7C27-5BAB11600896}"/>
              </a:ext>
            </a:extLst>
          </p:cNvPr>
          <p:cNvSpPr>
            <a:spLocks noGrp="1"/>
          </p:cNvSpPr>
          <p:nvPr>
            <p:ph type="title"/>
          </p:nvPr>
        </p:nvSpPr>
        <p:spPr>
          <a:xfrm>
            <a:off x="251520" y="543361"/>
            <a:ext cx="8263350" cy="697806"/>
          </a:xfrm>
        </p:spPr>
        <p:txBody>
          <a:bodyPr/>
          <a:lstStyle/>
          <a:p>
            <a:r>
              <a:rPr lang="en-GB" sz="2600" dirty="0"/>
              <a:t>LCC vs. GHC layout</a:t>
            </a:r>
          </a:p>
        </p:txBody>
      </p:sp>
      <p:sp>
        <p:nvSpPr>
          <p:cNvPr id="14" name="Content Placeholder 2">
            <a:extLst>
              <a:ext uri="{FF2B5EF4-FFF2-40B4-BE49-F238E27FC236}">
                <a16:creationId xmlns:a16="http://schemas.microsoft.com/office/drawing/2014/main" id="{EFA39612-DA04-0FF0-13F2-D685F1DF46B9}"/>
              </a:ext>
            </a:extLst>
          </p:cNvPr>
          <p:cNvSpPr txBox="1">
            <a:spLocks/>
          </p:cNvSpPr>
          <p:nvPr/>
        </p:nvSpPr>
        <p:spPr>
          <a:xfrm>
            <a:off x="234270" y="2427734"/>
            <a:ext cx="8909730" cy="2620800"/>
          </a:xfrm>
          <a:prstGeom prst="rect">
            <a:avLst/>
          </a:prstGeom>
        </p:spPr>
        <p:txBody>
          <a:bodyPr vert="horz" lIns="121920" tIns="60960" rIns="121920" bIns="60960" rtlCol="0">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lnSpc>
                <a:spcPts val="1800"/>
              </a:lnSpc>
              <a:spcAft>
                <a:spcPts val="800"/>
              </a:spcAft>
            </a:pPr>
            <a:r>
              <a:rPr lang="sv-SE" sz="1500" dirty="0">
                <a:solidFill>
                  <a:srgbClr val="002060"/>
                </a:solidFill>
              </a:rPr>
              <a:t>Longer arc cells in LCC optics</a:t>
            </a:r>
          </a:p>
          <a:p>
            <a:pPr lvl="2">
              <a:lnSpc>
                <a:spcPts val="1600"/>
              </a:lnSpc>
              <a:spcAft>
                <a:spcPts val="300"/>
              </a:spcAft>
            </a:pPr>
            <a:r>
              <a:rPr lang="en-GB" sz="1100" dirty="0">
                <a:solidFill>
                  <a:srgbClr val="002060"/>
                </a:solidFill>
                <a:sym typeface="Wingdings" panose="05000000000000000000" pitchFamily="2" charset="2"/>
              </a:rPr>
              <a:t>Up to </a:t>
            </a:r>
            <a:r>
              <a:rPr lang="en-GB" sz="1100" b="1" dirty="0">
                <a:solidFill>
                  <a:srgbClr val="002060"/>
                </a:solidFill>
                <a:sym typeface="Wingdings" panose="05000000000000000000" pitchFamily="2" charset="2"/>
              </a:rPr>
              <a:t>~30 m dipole / half-cell </a:t>
            </a:r>
            <a:r>
              <a:rPr lang="en-GB" sz="1100" dirty="0">
                <a:solidFill>
                  <a:srgbClr val="002060"/>
                </a:solidFill>
                <a:sym typeface="Wingdings" panose="05000000000000000000" pitchFamily="2" charset="2"/>
              </a:rPr>
              <a:t>(vs. ~24 m for GHC)  </a:t>
            </a:r>
            <a:r>
              <a:rPr lang="en-GB" sz="1100" b="1" dirty="0">
                <a:solidFill>
                  <a:srgbClr val="002060"/>
                </a:solidFill>
                <a:sym typeface="Wingdings" panose="05000000000000000000" pitchFamily="2" charset="2"/>
              </a:rPr>
              <a:t>3 dipole units of ~10 m</a:t>
            </a:r>
            <a:r>
              <a:rPr lang="en-GB" sz="1100" dirty="0">
                <a:solidFill>
                  <a:srgbClr val="002060"/>
                </a:solidFill>
                <a:sym typeface="Wingdings" panose="05000000000000000000" pitchFamily="2" charset="2"/>
              </a:rPr>
              <a:t> / half-cell required (instead of 2x 12m in GHC) since ~12 m considered maximum length feasible for vacuum chamber production, and overall logistics (containers, tunnel shafts, etc.)</a:t>
            </a:r>
          </a:p>
          <a:p>
            <a:pPr lvl="1">
              <a:lnSpc>
                <a:spcPts val="1800"/>
              </a:lnSpc>
              <a:spcAft>
                <a:spcPts val="300"/>
              </a:spcAft>
            </a:pPr>
            <a:r>
              <a:rPr lang="sv-SE" sz="1500" dirty="0">
                <a:solidFill>
                  <a:srgbClr val="002060"/>
                </a:solidFill>
              </a:rPr>
              <a:t>Shorter SSS in LCC optics</a:t>
            </a:r>
          </a:p>
          <a:p>
            <a:pPr lvl="2">
              <a:lnSpc>
                <a:spcPts val="1600"/>
              </a:lnSpc>
              <a:spcAft>
                <a:spcPts val="300"/>
              </a:spcAft>
            </a:pPr>
            <a:r>
              <a:rPr lang="en-GB" sz="1100" b="1" dirty="0">
                <a:solidFill>
                  <a:srgbClr val="002060"/>
                </a:solidFill>
                <a:sym typeface="Wingdings" panose="05000000000000000000" pitchFamily="2" charset="2"/>
              </a:rPr>
              <a:t>1.8 m</a:t>
            </a:r>
            <a:r>
              <a:rPr lang="en-GB" sz="1100" dirty="0">
                <a:solidFill>
                  <a:srgbClr val="002060"/>
                </a:solidFill>
                <a:sym typeface="Wingdings" panose="05000000000000000000" pitchFamily="2" charset="2"/>
              </a:rPr>
              <a:t> QD / </a:t>
            </a:r>
            <a:r>
              <a:rPr lang="en-GB" sz="1100" b="1" dirty="0">
                <a:solidFill>
                  <a:srgbClr val="002060"/>
                </a:solidFill>
                <a:sym typeface="Wingdings" panose="05000000000000000000" pitchFamily="2" charset="2"/>
              </a:rPr>
              <a:t>2.4 m</a:t>
            </a:r>
            <a:r>
              <a:rPr lang="en-GB" sz="1100" dirty="0">
                <a:solidFill>
                  <a:srgbClr val="002060"/>
                </a:solidFill>
                <a:sym typeface="Wingdings" panose="05000000000000000000" pitchFamily="2" charset="2"/>
              </a:rPr>
              <a:t> QF (vs. </a:t>
            </a:r>
            <a:r>
              <a:rPr lang="en-GB" sz="1100" b="1" dirty="0">
                <a:solidFill>
                  <a:srgbClr val="002060"/>
                </a:solidFill>
                <a:sym typeface="Wingdings" panose="05000000000000000000" pitchFamily="2" charset="2"/>
              </a:rPr>
              <a:t>2.9 m</a:t>
            </a:r>
            <a:r>
              <a:rPr lang="en-GB" sz="1100" dirty="0">
                <a:solidFill>
                  <a:srgbClr val="002060"/>
                </a:solidFill>
                <a:sym typeface="Wingdings" panose="05000000000000000000" pitchFamily="2" charset="2"/>
              </a:rPr>
              <a:t> QF &amp; QD </a:t>
            </a:r>
            <a:r>
              <a:rPr lang="en-GB" sz="1100" b="1" dirty="0">
                <a:solidFill>
                  <a:srgbClr val="002060"/>
                </a:solidFill>
                <a:sym typeface="Wingdings" panose="05000000000000000000" pitchFamily="2" charset="2"/>
              </a:rPr>
              <a:t>for GHC</a:t>
            </a:r>
            <a:r>
              <a:rPr lang="en-GB" sz="1100" dirty="0">
                <a:solidFill>
                  <a:srgbClr val="002060"/>
                </a:solidFill>
                <a:sym typeface="Wingdings" panose="05000000000000000000" pitchFamily="2" charset="2"/>
              </a:rPr>
              <a:t>)</a:t>
            </a:r>
          </a:p>
          <a:p>
            <a:pPr lvl="2">
              <a:lnSpc>
                <a:spcPts val="1600"/>
              </a:lnSpc>
              <a:spcAft>
                <a:spcPts val="300"/>
              </a:spcAft>
            </a:pPr>
            <a:r>
              <a:rPr lang="en-GB" sz="1100" b="1" dirty="0">
                <a:solidFill>
                  <a:srgbClr val="002060"/>
                </a:solidFill>
                <a:sym typeface="Wingdings" panose="05000000000000000000" pitchFamily="2" charset="2"/>
              </a:rPr>
              <a:t>0.52 m</a:t>
            </a:r>
            <a:r>
              <a:rPr lang="en-GB" sz="1100" dirty="0">
                <a:solidFill>
                  <a:srgbClr val="002060"/>
                </a:solidFill>
                <a:sym typeface="Wingdings" panose="05000000000000000000" pitchFamily="2" charset="2"/>
              </a:rPr>
              <a:t> SD / </a:t>
            </a:r>
            <a:r>
              <a:rPr lang="en-GB" sz="1100" b="1" dirty="0">
                <a:solidFill>
                  <a:srgbClr val="002060"/>
                </a:solidFill>
                <a:sym typeface="Wingdings" panose="05000000000000000000" pitchFamily="2" charset="2"/>
              </a:rPr>
              <a:t>0.3 m</a:t>
            </a:r>
            <a:r>
              <a:rPr lang="en-GB" sz="1100" dirty="0">
                <a:solidFill>
                  <a:srgbClr val="002060"/>
                </a:solidFill>
                <a:sym typeface="Wingdings" panose="05000000000000000000" pitchFamily="2" charset="2"/>
              </a:rPr>
              <a:t> SF (vs. </a:t>
            </a:r>
            <a:r>
              <a:rPr lang="en-GB" sz="1100" b="1" dirty="0">
                <a:solidFill>
                  <a:srgbClr val="002060"/>
                </a:solidFill>
                <a:sym typeface="Wingdings" panose="05000000000000000000" pitchFamily="2" charset="2"/>
              </a:rPr>
              <a:t>1.3 m</a:t>
            </a:r>
            <a:r>
              <a:rPr lang="en-GB" sz="1100" dirty="0">
                <a:solidFill>
                  <a:srgbClr val="002060"/>
                </a:solidFill>
                <a:sym typeface="Wingdings" panose="05000000000000000000" pitchFamily="2" charset="2"/>
              </a:rPr>
              <a:t> SF &amp; SD </a:t>
            </a:r>
            <a:r>
              <a:rPr lang="en-GB" sz="1100" b="1" dirty="0">
                <a:solidFill>
                  <a:srgbClr val="002060"/>
                </a:solidFill>
                <a:sym typeface="Wingdings" panose="05000000000000000000" pitchFamily="2" charset="2"/>
              </a:rPr>
              <a:t>for GHC</a:t>
            </a:r>
            <a:r>
              <a:rPr lang="en-GB" sz="1100" dirty="0">
                <a:solidFill>
                  <a:srgbClr val="002060"/>
                </a:solidFill>
                <a:sym typeface="Wingdings" panose="05000000000000000000" pitchFamily="2" charset="2"/>
              </a:rPr>
              <a:t>)</a:t>
            </a:r>
          </a:p>
          <a:p>
            <a:pPr lvl="2">
              <a:lnSpc>
                <a:spcPts val="1600"/>
              </a:lnSpc>
              <a:spcAft>
                <a:spcPts val="300"/>
              </a:spcAft>
            </a:pPr>
            <a:r>
              <a:rPr lang="en-GB" sz="1100" b="1" dirty="0">
                <a:solidFill>
                  <a:srgbClr val="002060"/>
                </a:solidFill>
                <a:sym typeface="Wingdings" panose="05000000000000000000" pitchFamily="2" charset="2"/>
              </a:rPr>
              <a:t>Same polarities (FF or DD) </a:t>
            </a:r>
            <a:r>
              <a:rPr lang="en-GB" sz="1100" dirty="0">
                <a:solidFill>
                  <a:srgbClr val="002060"/>
                </a:solidFill>
                <a:sym typeface="Wingdings" panose="05000000000000000000" pitchFamily="2" charset="2"/>
              </a:rPr>
              <a:t>for e+ / e- beams at same location </a:t>
            </a:r>
            <a:r>
              <a:rPr lang="en-GB" sz="1100" b="1" u="sng" dirty="0">
                <a:solidFill>
                  <a:srgbClr val="002060"/>
                </a:solidFill>
                <a:sym typeface="Wingdings" panose="05000000000000000000" pitchFamily="2" charset="2"/>
              </a:rPr>
              <a:t>not compatible with twin quadrupole design of GHC</a:t>
            </a:r>
          </a:p>
          <a:p>
            <a:pPr marL="0" lvl="1" indent="0">
              <a:lnSpc>
                <a:spcPts val="1600"/>
              </a:lnSpc>
              <a:spcAft>
                <a:spcPts val="300"/>
              </a:spcAft>
              <a:buNone/>
            </a:pPr>
            <a:r>
              <a:rPr lang="en-GB" sz="1100" b="1" dirty="0">
                <a:solidFill>
                  <a:srgbClr val="002060"/>
                </a:solidFill>
                <a:sym typeface="Wingdings" panose="05000000000000000000" pitchFamily="2" charset="2"/>
              </a:rPr>
              <a:t>OR</a:t>
            </a:r>
            <a:r>
              <a:rPr lang="en-GB" sz="1100" dirty="0">
                <a:solidFill>
                  <a:srgbClr val="002060"/>
                </a:solidFill>
                <a:sym typeface="Wingdings" panose="05000000000000000000" pitchFamily="2" charset="2"/>
              </a:rPr>
              <a:t>… </a:t>
            </a:r>
            <a:r>
              <a:rPr lang="en-GB" sz="1100" b="1" dirty="0">
                <a:solidFill>
                  <a:srgbClr val="002060"/>
                </a:solidFill>
                <a:sym typeface="Wingdings" panose="05000000000000000000" pitchFamily="2" charset="2"/>
              </a:rPr>
              <a:t>e+ or e- lattices could be shifted by 1 half-cell </a:t>
            </a:r>
            <a:r>
              <a:rPr lang="en-GB" sz="1100" dirty="0">
                <a:solidFill>
                  <a:srgbClr val="002060"/>
                </a:solidFill>
                <a:sym typeface="Wingdings" panose="05000000000000000000" pitchFamily="2" charset="2"/>
              </a:rPr>
              <a:t>to recover GHC polarities, but QD – QF lengths not matching, so:</a:t>
            </a:r>
          </a:p>
          <a:p>
            <a:pPr lvl="2">
              <a:lnSpc>
                <a:spcPts val="1600"/>
              </a:lnSpc>
              <a:spcAft>
                <a:spcPts val="300"/>
              </a:spcAft>
            </a:pPr>
            <a:r>
              <a:rPr lang="en-GB" sz="1100" dirty="0">
                <a:solidFill>
                  <a:srgbClr val="002060"/>
                </a:solidFill>
                <a:sym typeface="Wingdings" panose="05000000000000000000" pitchFamily="2" charset="2"/>
              </a:rPr>
              <a:t>60 cm of dipole field (1%) would be ”lost” at each cell (... or could be used for separate correctors or other equipment?)</a:t>
            </a:r>
          </a:p>
          <a:p>
            <a:pPr lvl="2">
              <a:lnSpc>
                <a:spcPts val="1600"/>
              </a:lnSpc>
              <a:spcAft>
                <a:spcPts val="300"/>
              </a:spcAft>
            </a:pPr>
            <a:r>
              <a:rPr lang="en-GB" sz="1100" dirty="0">
                <a:solidFill>
                  <a:srgbClr val="002060"/>
                </a:solidFill>
                <a:sym typeface="Wingdings" panose="05000000000000000000" pitchFamily="2" charset="2"/>
              </a:rPr>
              <a:t>A single aperture QF of 60 cm would be needed in addition to each 1.8 m twin aperture quadrupole </a:t>
            </a:r>
          </a:p>
          <a:p>
            <a:pPr lvl="1">
              <a:lnSpc>
                <a:spcPts val="1800"/>
              </a:lnSpc>
              <a:spcAft>
                <a:spcPts val="300"/>
              </a:spcAft>
            </a:pPr>
            <a:endParaRPr lang="sv-SE" dirty="0">
              <a:solidFill>
                <a:srgbClr val="002060"/>
              </a:solidFill>
              <a:sym typeface="Wingdings" panose="05000000000000000000" pitchFamily="2" charset="2"/>
            </a:endParaRPr>
          </a:p>
          <a:p>
            <a:pPr lvl="1">
              <a:lnSpc>
                <a:spcPts val="1800"/>
              </a:lnSpc>
              <a:spcAft>
                <a:spcPts val="300"/>
              </a:spcAft>
            </a:pPr>
            <a:endParaRPr lang="sv-SE" dirty="0">
              <a:solidFill>
                <a:srgbClr val="002060"/>
              </a:solidFill>
            </a:endParaRPr>
          </a:p>
          <a:p>
            <a:pPr lvl="1">
              <a:lnSpc>
                <a:spcPts val="1800"/>
              </a:lnSpc>
              <a:spcAft>
                <a:spcPts val="800"/>
              </a:spcAft>
            </a:pPr>
            <a:endParaRPr lang="sv-SE" dirty="0">
              <a:solidFill>
                <a:srgbClr val="002060"/>
              </a:solidFill>
            </a:endParaRPr>
          </a:p>
        </p:txBody>
      </p:sp>
      <p:pic>
        <p:nvPicPr>
          <p:cNvPr id="11" name="Picture 10">
            <a:extLst>
              <a:ext uri="{FF2B5EF4-FFF2-40B4-BE49-F238E27FC236}">
                <a16:creationId xmlns:a16="http://schemas.microsoft.com/office/drawing/2014/main" id="{EE816539-DB06-2286-5C14-B3819F2077D9}"/>
              </a:ext>
            </a:extLst>
          </p:cNvPr>
          <p:cNvPicPr>
            <a:picLocks noChangeAspect="1"/>
          </p:cNvPicPr>
          <p:nvPr/>
        </p:nvPicPr>
        <p:blipFill>
          <a:blip r:embed="rId2"/>
          <a:stretch>
            <a:fillRect/>
          </a:stretch>
        </p:blipFill>
        <p:spPr>
          <a:xfrm>
            <a:off x="199350" y="1072917"/>
            <a:ext cx="8745300" cy="950705"/>
          </a:xfrm>
          <a:prstGeom prst="rect">
            <a:avLst/>
          </a:prstGeom>
        </p:spPr>
      </p:pic>
      <p:pic>
        <p:nvPicPr>
          <p:cNvPr id="13" name="Picture 12">
            <a:extLst>
              <a:ext uri="{FF2B5EF4-FFF2-40B4-BE49-F238E27FC236}">
                <a16:creationId xmlns:a16="http://schemas.microsoft.com/office/drawing/2014/main" id="{63A05875-F1C9-A44A-BA3D-029EB86F8E88}"/>
              </a:ext>
            </a:extLst>
          </p:cNvPr>
          <p:cNvPicPr>
            <a:picLocks noChangeAspect="1"/>
          </p:cNvPicPr>
          <p:nvPr/>
        </p:nvPicPr>
        <p:blipFill>
          <a:blip r:embed="rId3"/>
          <a:stretch>
            <a:fillRect/>
          </a:stretch>
        </p:blipFill>
        <p:spPr>
          <a:xfrm>
            <a:off x="199350" y="2108298"/>
            <a:ext cx="8745300" cy="301113"/>
          </a:xfrm>
          <a:prstGeom prst="rect">
            <a:avLst/>
          </a:prstGeom>
        </p:spPr>
      </p:pic>
    </p:spTree>
    <p:extLst>
      <p:ext uri="{BB962C8B-B14F-4D97-AF65-F5344CB8AC3E}">
        <p14:creationId xmlns:p14="http://schemas.microsoft.com/office/powerpoint/2010/main" val="2143613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2</a:t>
            </a:fld>
            <a:endParaRPr lang="de-AT" dirty="0"/>
          </a:p>
        </p:txBody>
      </p:sp>
      <p:sp>
        <p:nvSpPr>
          <p:cNvPr id="2" name="Titel 1">
            <a:extLst>
              <a:ext uri="{FF2B5EF4-FFF2-40B4-BE49-F238E27FC236}">
                <a16:creationId xmlns:a16="http://schemas.microsoft.com/office/drawing/2014/main" id="{DFEB1A91-989E-4FD6-BF4B-3E6E7CE1D4AD}"/>
              </a:ext>
            </a:extLst>
          </p:cNvPr>
          <p:cNvSpPr>
            <a:spLocks noGrp="1"/>
          </p:cNvSpPr>
          <p:nvPr>
            <p:ph type="title"/>
          </p:nvPr>
        </p:nvSpPr>
        <p:spPr>
          <a:xfrm>
            <a:off x="442800" y="577800"/>
            <a:ext cx="8263350" cy="553790"/>
          </a:xfrm>
        </p:spPr>
        <p:txBody>
          <a:bodyPr/>
          <a:lstStyle/>
          <a:p>
            <a:r>
              <a:rPr lang="en-US" dirty="0"/>
              <a:t>Outline</a:t>
            </a:r>
          </a:p>
        </p:txBody>
      </p:sp>
      <p:sp>
        <p:nvSpPr>
          <p:cNvPr id="5" name="Text Placeholder 4"/>
          <p:cNvSpPr>
            <a:spLocks noGrp="1"/>
          </p:cNvSpPr>
          <p:nvPr>
            <p:ph type="body" sz="quarter" idx="12"/>
          </p:nvPr>
        </p:nvSpPr>
        <p:spPr>
          <a:xfrm>
            <a:off x="1331640" y="1131590"/>
            <a:ext cx="7560840" cy="3744416"/>
          </a:xfrm>
        </p:spPr>
        <p:txBody>
          <a:bodyPr/>
          <a:lstStyle/>
          <a:p>
            <a:pPr>
              <a:lnSpc>
                <a:spcPts val="1600"/>
              </a:lnSpc>
              <a:spcAft>
                <a:spcPts val="600"/>
              </a:spcAft>
            </a:pPr>
            <a:r>
              <a:rPr lang="en-GB" sz="2000" dirty="0"/>
              <a:t>Arc magnets for GHC optics - FSR baseline</a:t>
            </a:r>
          </a:p>
          <a:p>
            <a:pPr marL="285750" indent="-285750">
              <a:lnSpc>
                <a:spcPts val="1600"/>
              </a:lnSpc>
              <a:spcBef>
                <a:spcPts val="600"/>
              </a:spcBef>
              <a:buFont typeface="Arial" panose="020B0604020202020204" pitchFamily="34" charset="0"/>
              <a:buChar char="•"/>
            </a:pPr>
            <a:r>
              <a:rPr lang="en-GB" dirty="0"/>
              <a:t>Dipole </a:t>
            </a:r>
          </a:p>
          <a:p>
            <a:pPr marL="285750" indent="-285750">
              <a:lnSpc>
                <a:spcPts val="1600"/>
              </a:lnSpc>
              <a:spcBef>
                <a:spcPts val="600"/>
              </a:spcBef>
              <a:buFont typeface="Arial" panose="020B0604020202020204" pitchFamily="34" charset="0"/>
              <a:buChar char="•"/>
            </a:pPr>
            <a:r>
              <a:rPr lang="en-GB" dirty="0"/>
              <a:t>Quadrupole</a:t>
            </a:r>
          </a:p>
          <a:p>
            <a:pPr marL="285750" indent="-285750">
              <a:lnSpc>
                <a:spcPts val="1600"/>
              </a:lnSpc>
              <a:spcBef>
                <a:spcPts val="600"/>
              </a:spcBef>
              <a:spcAft>
                <a:spcPts val="600"/>
              </a:spcAft>
              <a:buFont typeface="Arial" panose="020B0604020202020204" pitchFamily="34" charset="0"/>
              <a:buChar char="•"/>
            </a:pPr>
            <a:r>
              <a:rPr lang="en-GB" dirty="0"/>
              <a:t>Sextupole </a:t>
            </a:r>
          </a:p>
          <a:p>
            <a:pPr>
              <a:lnSpc>
                <a:spcPts val="1600"/>
              </a:lnSpc>
              <a:spcAft>
                <a:spcPts val="600"/>
              </a:spcAft>
            </a:pPr>
            <a:r>
              <a:rPr lang="en-GB" sz="2000" dirty="0"/>
              <a:t>Arc magnets for LCC optics - conceptual design </a:t>
            </a:r>
          </a:p>
          <a:p>
            <a:pPr marL="285750" indent="-285750">
              <a:lnSpc>
                <a:spcPts val="1600"/>
              </a:lnSpc>
              <a:spcBef>
                <a:spcPts val="600"/>
              </a:spcBef>
              <a:buFont typeface="Arial" panose="020B0604020202020204" pitchFamily="34" charset="0"/>
              <a:buChar char="•"/>
            </a:pPr>
            <a:r>
              <a:rPr lang="en-GB" dirty="0"/>
              <a:t>Comparison GHC / LCC magnet parameters</a:t>
            </a:r>
          </a:p>
          <a:p>
            <a:pPr marL="285750" indent="-285750">
              <a:lnSpc>
                <a:spcPts val="1600"/>
              </a:lnSpc>
              <a:spcBef>
                <a:spcPts val="600"/>
              </a:spcBef>
              <a:buFont typeface="Arial" panose="020B0604020202020204" pitchFamily="34" charset="0"/>
              <a:buChar char="•"/>
            </a:pPr>
            <a:r>
              <a:rPr lang="en-GB" dirty="0"/>
              <a:t>Concepts of twin quadrupoles</a:t>
            </a:r>
          </a:p>
          <a:p>
            <a:pPr marL="285750" indent="-285750">
              <a:lnSpc>
                <a:spcPts val="1600"/>
              </a:lnSpc>
              <a:spcBef>
                <a:spcPts val="600"/>
              </a:spcBef>
              <a:spcAft>
                <a:spcPts val="600"/>
              </a:spcAft>
              <a:buFont typeface="Arial" panose="020B0604020202020204" pitchFamily="34" charset="0"/>
              <a:buChar char="•"/>
            </a:pPr>
            <a:r>
              <a:rPr lang="en-GB" dirty="0"/>
              <a:t>Single aperture quadrupoles</a:t>
            </a:r>
          </a:p>
          <a:p>
            <a:pPr>
              <a:lnSpc>
                <a:spcPts val="1600"/>
              </a:lnSpc>
              <a:spcAft>
                <a:spcPts val="600"/>
              </a:spcAft>
            </a:pPr>
            <a:r>
              <a:rPr lang="en-GB" sz="2000" dirty="0"/>
              <a:t>Magnet development during pre-TDR phase</a:t>
            </a:r>
          </a:p>
          <a:p>
            <a:pPr>
              <a:lnSpc>
                <a:spcPts val="1600"/>
              </a:lnSpc>
              <a:spcAft>
                <a:spcPts val="600"/>
              </a:spcAft>
            </a:pPr>
            <a:r>
              <a:rPr lang="en-GB" sz="2000" dirty="0"/>
              <a:t>Summary</a:t>
            </a:r>
          </a:p>
        </p:txBody>
      </p:sp>
    </p:spTree>
    <p:extLst>
      <p:ext uri="{BB962C8B-B14F-4D97-AF65-F5344CB8AC3E}">
        <p14:creationId xmlns:p14="http://schemas.microsoft.com/office/powerpoint/2010/main" val="15765991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E5A1CAAD-4A2F-0F89-49C4-BABD1D1FE9DA}"/>
              </a:ext>
            </a:extLst>
          </p:cNvPr>
          <p:cNvPicPr>
            <a:picLocks noChangeAspect="1"/>
          </p:cNvPicPr>
          <p:nvPr/>
        </p:nvPicPr>
        <p:blipFill>
          <a:blip r:embed="rId2"/>
          <a:stretch>
            <a:fillRect/>
          </a:stretch>
        </p:blipFill>
        <p:spPr>
          <a:xfrm>
            <a:off x="5420464" y="543361"/>
            <a:ext cx="3614315" cy="4477435"/>
          </a:xfrm>
          <a:prstGeom prst="rect">
            <a:avLst/>
          </a:prstGeom>
        </p:spPr>
      </p:pic>
      <p:sp>
        <p:nvSpPr>
          <p:cNvPr id="2" name="Slide Number Placeholder 1">
            <a:extLst>
              <a:ext uri="{FF2B5EF4-FFF2-40B4-BE49-F238E27FC236}">
                <a16:creationId xmlns:a16="http://schemas.microsoft.com/office/drawing/2014/main" id="{D169F3CE-0E24-A107-61C3-D31A6216AD3D}"/>
              </a:ext>
            </a:extLst>
          </p:cNvPr>
          <p:cNvSpPr>
            <a:spLocks noGrp="1"/>
          </p:cNvSpPr>
          <p:nvPr>
            <p:ph type="sldNum" sz="quarter" idx="10"/>
          </p:nvPr>
        </p:nvSpPr>
        <p:spPr/>
        <p:txBody>
          <a:bodyPr/>
          <a:lstStyle/>
          <a:p>
            <a:fld id="{88A1DFE4-5FC5-43BD-BB7E-75EAD82B965F}" type="slidenum">
              <a:rPr lang="en-US" noProof="0" smtClean="0"/>
              <a:pPr/>
              <a:t>20</a:t>
            </a:fld>
            <a:endParaRPr lang="en-US" noProof="0" dirty="0"/>
          </a:p>
        </p:txBody>
      </p:sp>
      <p:sp>
        <p:nvSpPr>
          <p:cNvPr id="5" name="Title 4">
            <a:extLst>
              <a:ext uri="{FF2B5EF4-FFF2-40B4-BE49-F238E27FC236}">
                <a16:creationId xmlns:a16="http://schemas.microsoft.com/office/drawing/2014/main" id="{67AEE840-D95F-880F-07B1-842C9F9046D5}"/>
              </a:ext>
            </a:extLst>
          </p:cNvPr>
          <p:cNvSpPr>
            <a:spLocks noGrp="1"/>
          </p:cNvSpPr>
          <p:nvPr>
            <p:ph type="title"/>
          </p:nvPr>
        </p:nvSpPr>
        <p:spPr>
          <a:xfrm>
            <a:off x="251520" y="543361"/>
            <a:ext cx="8263350" cy="697806"/>
          </a:xfrm>
        </p:spPr>
        <p:txBody>
          <a:bodyPr/>
          <a:lstStyle/>
          <a:p>
            <a:r>
              <a:rPr lang="en-GB" sz="2400" dirty="0"/>
              <a:t>LCC magnet parameters (vs. GHC )</a:t>
            </a:r>
          </a:p>
        </p:txBody>
      </p:sp>
      <p:sp>
        <p:nvSpPr>
          <p:cNvPr id="14" name="Content Placeholder 2">
            <a:extLst>
              <a:ext uri="{FF2B5EF4-FFF2-40B4-BE49-F238E27FC236}">
                <a16:creationId xmlns:a16="http://schemas.microsoft.com/office/drawing/2014/main" id="{F91B07BE-5600-4D93-757C-AF3F8DB46C4C}"/>
              </a:ext>
            </a:extLst>
          </p:cNvPr>
          <p:cNvSpPr txBox="1">
            <a:spLocks/>
          </p:cNvSpPr>
          <p:nvPr/>
        </p:nvSpPr>
        <p:spPr>
          <a:xfrm>
            <a:off x="238671" y="1054835"/>
            <a:ext cx="5240952" cy="3965961"/>
          </a:xfrm>
          <a:prstGeom prst="rect">
            <a:avLst/>
          </a:prstGeom>
        </p:spPr>
        <p:txBody>
          <a:bodyPr vert="horz" lIns="121920" tIns="60960" rIns="121920" bIns="60960" rtlCol="0">
            <a:normAutofit fontScale="92500"/>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lnSpc>
                <a:spcPts val="1800"/>
              </a:lnSpc>
              <a:spcAft>
                <a:spcPts val="800"/>
              </a:spcAft>
            </a:pPr>
            <a:r>
              <a:rPr lang="sv-SE" sz="1600" dirty="0">
                <a:solidFill>
                  <a:srgbClr val="002060"/>
                </a:solidFill>
              </a:rPr>
              <a:t>Magnet quantities</a:t>
            </a:r>
          </a:p>
          <a:p>
            <a:pPr lvl="2">
              <a:lnSpc>
                <a:spcPts val="1800"/>
              </a:lnSpc>
              <a:spcAft>
                <a:spcPts val="300"/>
              </a:spcAft>
            </a:pPr>
            <a:r>
              <a:rPr lang="sv-SE" b="1" dirty="0">
                <a:solidFill>
                  <a:srgbClr val="002060"/>
                </a:solidFill>
              </a:rPr>
              <a:t>More dipole </a:t>
            </a:r>
            <a:r>
              <a:rPr lang="sv-SE" dirty="0">
                <a:solidFill>
                  <a:srgbClr val="002060"/>
                </a:solidFill>
              </a:rPr>
              <a:t>units, but </a:t>
            </a:r>
            <a:r>
              <a:rPr lang="sv-SE" b="1" dirty="0">
                <a:solidFill>
                  <a:srgbClr val="002060"/>
                </a:solidFill>
              </a:rPr>
              <a:t>less SSS magnets</a:t>
            </a:r>
          </a:p>
          <a:p>
            <a:pPr lvl="2">
              <a:lnSpc>
                <a:spcPts val="1800"/>
              </a:lnSpc>
              <a:spcAft>
                <a:spcPts val="300"/>
              </a:spcAft>
              <a:buFont typeface="Wingdings" panose="05000000000000000000" pitchFamily="2" charset="2"/>
              <a:buChar char="à"/>
            </a:pPr>
            <a:r>
              <a:rPr lang="sv-SE" dirty="0">
                <a:solidFill>
                  <a:srgbClr val="002060"/>
                </a:solidFill>
                <a:sym typeface="Wingdings" panose="05000000000000000000" pitchFamily="2" charset="2"/>
              </a:rPr>
              <a:t>Dipole are much cheaper to produce than the SSS magnets</a:t>
            </a:r>
          </a:p>
          <a:p>
            <a:pPr lvl="1">
              <a:lnSpc>
                <a:spcPts val="1800"/>
              </a:lnSpc>
              <a:spcBef>
                <a:spcPts val="600"/>
              </a:spcBef>
              <a:spcAft>
                <a:spcPts val="600"/>
              </a:spcAft>
            </a:pPr>
            <a:r>
              <a:rPr lang="sv-SE" sz="1600" dirty="0">
                <a:solidFill>
                  <a:srgbClr val="002060"/>
                </a:solidFill>
                <a:sym typeface="Wingdings" panose="05000000000000000000" pitchFamily="2" charset="2"/>
              </a:rPr>
              <a:t>Cumulated integrated field</a:t>
            </a:r>
          </a:p>
          <a:p>
            <a:pPr lvl="2">
              <a:lnSpc>
                <a:spcPts val="1800"/>
              </a:lnSpc>
              <a:spcAft>
                <a:spcPts val="300"/>
              </a:spcAft>
            </a:pPr>
            <a:r>
              <a:rPr lang="sv-SE" dirty="0">
                <a:solidFill>
                  <a:srgbClr val="002060"/>
                </a:solidFill>
                <a:sym typeface="Wingdings" panose="05000000000000000000" pitchFamily="2" charset="2"/>
              </a:rPr>
              <a:t>Most </a:t>
            </a:r>
            <a:r>
              <a:rPr lang="sv-SE" b="1" dirty="0">
                <a:solidFill>
                  <a:srgbClr val="002060"/>
                </a:solidFill>
                <a:sym typeface="Wingdings" panose="05000000000000000000" pitchFamily="2" charset="2"/>
              </a:rPr>
              <a:t>relevant parameter for cost comparison </a:t>
            </a:r>
            <a:r>
              <a:rPr lang="sv-SE" dirty="0">
                <a:solidFill>
                  <a:srgbClr val="002060"/>
                </a:solidFill>
                <a:sym typeface="Wingdings" panose="05000000000000000000" pitchFamily="2" charset="2"/>
              </a:rPr>
              <a:t>(CAPEX)</a:t>
            </a:r>
          </a:p>
          <a:p>
            <a:pPr lvl="2">
              <a:lnSpc>
                <a:spcPts val="1800"/>
              </a:lnSpc>
              <a:spcAft>
                <a:spcPts val="300"/>
              </a:spcAft>
            </a:pPr>
            <a:r>
              <a:rPr lang="sv-SE" dirty="0">
                <a:solidFill>
                  <a:srgbClr val="002060"/>
                </a:solidFill>
                <a:sym typeface="Wingdings" panose="05000000000000000000" pitchFamily="2" charset="2"/>
              </a:rPr>
              <a:t>Significantly </a:t>
            </a:r>
            <a:r>
              <a:rPr lang="sv-SE" b="1" dirty="0">
                <a:solidFill>
                  <a:srgbClr val="002060"/>
                </a:solidFill>
                <a:sym typeface="Wingdings" panose="05000000000000000000" pitchFamily="2" charset="2"/>
              </a:rPr>
              <a:t>smaller quadrupoles</a:t>
            </a:r>
            <a:r>
              <a:rPr lang="sv-SE" dirty="0">
                <a:solidFill>
                  <a:srgbClr val="002060"/>
                </a:solidFill>
                <a:sym typeface="Wingdings" panose="05000000000000000000" pitchFamily="2" charset="2"/>
              </a:rPr>
              <a:t> (-39%), </a:t>
            </a:r>
            <a:r>
              <a:rPr lang="sv-SE" b="1" dirty="0">
                <a:solidFill>
                  <a:srgbClr val="002060"/>
                </a:solidFill>
                <a:sym typeface="Wingdings" panose="05000000000000000000" pitchFamily="2" charset="2"/>
              </a:rPr>
              <a:t>sextupoles</a:t>
            </a:r>
            <a:r>
              <a:rPr lang="sv-SE" dirty="0">
                <a:solidFill>
                  <a:srgbClr val="002060"/>
                </a:solidFill>
                <a:sym typeface="Wingdings" panose="05000000000000000000" pitchFamily="2" charset="2"/>
              </a:rPr>
              <a:t> (-60%) in LCC optics; saves space for drifts (+13%) and longer dipoles (B</a:t>
            </a:r>
            <a:r>
              <a:rPr lang="sv-SE" baseline="-25000" dirty="0">
                <a:solidFill>
                  <a:srgbClr val="002060"/>
                </a:solidFill>
                <a:sym typeface="Wingdings" panose="05000000000000000000" pitchFamily="2" charset="2"/>
              </a:rPr>
              <a:t>avg</a:t>
            </a:r>
            <a:r>
              <a:rPr lang="sv-SE" dirty="0">
                <a:solidFill>
                  <a:srgbClr val="002060"/>
                </a:solidFill>
                <a:sym typeface="Wingdings" panose="05000000000000000000" pitchFamily="2" charset="2"/>
              </a:rPr>
              <a:t> -9%)</a:t>
            </a:r>
          </a:p>
          <a:p>
            <a:pPr lvl="2">
              <a:lnSpc>
                <a:spcPts val="1800"/>
              </a:lnSpc>
              <a:spcAft>
                <a:spcPts val="300"/>
              </a:spcAft>
            </a:pPr>
            <a:r>
              <a:rPr lang="sv-SE" dirty="0">
                <a:solidFill>
                  <a:srgbClr val="002060"/>
                </a:solidFill>
                <a:sym typeface="Wingdings" panose="05000000000000000000" pitchFamily="2" charset="2"/>
              </a:rPr>
              <a:t>SSS magnets are however about 10% stronger</a:t>
            </a:r>
          </a:p>
          <a:p>
            <a:pPr lvl="1">
              <a:lnSpc>
                <a:spcPts val="1800"/>
              </a:lnSpc>
              <a:spcBef>
                <a:spcPts val="600"/>
              </a:spcBef>
              <a:spcAft>
                <a:spcPts val="600"/>
              </a:spcAft>
            </a:pPr>
            <a:r>
              <a:rPr lang="sv-SE" sz="1600" dirty="0">
                <a:solidFill>
                  <a:srgbClr val="002060"/>
                </a:solidFill>
                <a:sym typeface="Wingdings" panose="05000000000000000000" pitchFamily="2" charset="2"/>
              </a:rPr>
              <a:t>Number of circuits</a:t>
            </a:r>
          </a:p>
          <a:p>
            <a:pPr lvl="2">
              <a:lnSpc>
                <a:spcPts val="1800"/>
              </a:lnSpc>
              <a:spcAft>
                <a:spcPts val="300"/>
              </a:spcAft>
            </a:pPr>
            <a:r>
              <a:rPr lang="sv-SE" b="1" dirty="0">
                <a:solidFill>
                  <a:srgbClr val="002060"/>
                </a:solidFill>
                <a:sym typeface="Wingdings" panose="05000000000000000000" pitchFamily="2" charset="2"/>
              </a:rPr>
              <a:t>Significantly less sextupole circuits </a:t>
            </a:r>
            <a:r>
              <a:rPr lang="sv-SE" dirty="0">
                <a:solidFill>
                  <a:srgbClr val="002060"/>
                </a:solidFill>
                <a:sym typeface="Wingdings" panose="05000000000000000000" pitchFamily="2" charset="2"/>
              </a:rPr>
              <a:t>in LCC optics, thanks to long strings of magnets connected in series in the arcs</a:t>
            </a:r>
          </a:p>
          <a:p>
            <a:pPr lvl="1">
              <a:lnSpc>
                <a:spcPts val="1800"/>
              </a:lnSpc>
              <a:spcBef>
                <a:spcPts val="600"/>
              </a:spcBef>
              <a:spcAft>
                <a:spcPts val="600"/>
              </a:spcAft>
            </a:pPr>
            <a:r>
              <a:rPr lang="sv-SE" sz="1600" b="1" dirty="0">
                <a:solidFill>
                  <a:srgbClr val="002060"/>
                </a:solidFill>
                <a:sym typeface="Wingdings" panose="05000000000000000000" pitchFamily="2" charset="2"/>
              </a:rPr>
              <a:t>Potential</a:t>
            </a:r>
            <a:r>
              <a:rPr lang="sv-SE" sz="1600" dirty="0">
                <a:solidFill>
                  <a:srgbClr val="002060"/>
                </a:solidFill>
                <a:sym typeface="Wingdings" panose="05000000000000000000" pitchFamily="2" charset="2"/>
              </a:rPr>
              <a:t> magnet CAPEX </a:t>
            </a:r>
            <a:r>
              <a:rPr lang="sv-SE" sz="1600" b="1" dirty="0">
                <a:solidFill>
                  <a:srgbClr val="002060"/>
                </a:solidFill>
                <a:sym typeface="Wingdings" panose="05000000000000000000" pitchFamily="2" charset="2"/>
              </a:rPr>
              <a:t>cost saving </a:t>
            </a:r>
            <a:r>
              <a:rPr lang="sv-SE" sz="1600" dirty="0">
                <a:solidFill>
                  <a:srgbClr val="002060"/>
                </a:solidFill>
                <a:sym typeface="Wingdings" panose="05000000000000000000" pitchFamily="2" charset="2"/>
              </a:rPr>
              <a:t>of LCC: </a:t>
            </a:r>
            <a:r>
              <a:rPr lang="sv-SE" sz="1600" b="1" dirty="0">
                <a:solidFill>
                  <a:srgbClr val="002060"/>
                </a:solidFill>
                <a:sym typeface="Wingdings" panose="05000000000000000000" pitchFamily="2" charset="2"/>
              </a:rPr>
              <a:t>~30%  </a:t>
            </a:r>
            <a:r>
              <a:rPr lang="sv-SE" sz="1600" i="1" dirty="0">
                <a:solidFill>
                  <a:srgbClr val="002060"/>
                </a:solidFill>
                <a:sym typeface="Wingdings" panose="05000000000000000000" pitchFamily="2" charset="2"/>
              </a:rPr>
              <a:t>(if </a:t>
            </a:r>
            <a:r>
              <a:rPr lang="sv-SE" sz="1600" b="1" i="1" u="sng" dirty="0">
                <a:solidFill>
                  <a:srgbClr val="002060"/>
                </a:solidFill>
                <a:sym typeface="Wingdings" panose="05000000000000000000" pitchFamily="2" charset="2"/>
              </a:rPr>
              <a:t>scaled to cumulated integrated field</a:t>
            </a:r>
            <a:r>
              <a:rPr lang="sv-SE" sz="1600" i="1" dirty="0">
                <a:solidFill>
                  <a:srgbClr val="002060"/>
                </a:solidFill>
                <a:sym typeface="Wingdings" panose="05000000000000000000" pitchFamily="2" charset="2"/>
              </a:rPr>
              <a:t>)</a:t>
            </a:r>
            <a:endParaRPr lang="sv-SE" dirty="0">
              <a:solidFill>
                <a:srgbClr val="002060"/>
              </a:solidFill>
            </a:endParaRPr>
          </a:p>
          <a:p>
            <a:pPr lvl="1">
              <a:lnSpc>
                <a:spcPts val="1800"/>
              </a:lnSpc>
              <a:spcAft>
                <a:spcPts val="800"/>
              </a:spcAft>
            </a:pPr>
            <a:endParaRPr lang="sv-SE" dirty="0">
              <a:solidFill>
                <a:srgbClr val="002060"/>
              </a:solidFill>
            </a:endParaRPr>
          </a:p>
        </p:txBody>
      </p:sp>
    </p:spTree>
    <p:extLst>
      <p:ext uri="{BB962C8B-B14F-4D97-AF65-F5344CB8AC3E}">
        <p14:creationId xmlns:p14="http://schemas.microsoft.com/office/powerpoint/2010/main" val="6053379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D02638-AD86-ED77-0862-8D47AE5A79A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0B5F1BD-3923-AF80-74B0-1287C9C4F1E1}"/>
              </a:ext>
            </a:extLst>
          </p:cNvPr>
          <p:cNvSpPr>
            <a:spLocks noGrp="1"/>
          </p:cNvSpPr>
          <p:nvPr>
            <p:ph type="sldNum" sz="quarter" idx="10"/>
          </p:nvPr>
        </p:nvSpPr>
        <p:spPr/>
        <p:txBody>
          <a:bodyPr/>
          <a:lstStyle/>
          <a:p>
            <a:fld id="{88A1DFE4-5FC5-43BD-BB7E-75EAD82B965F}" type="slidenum">
              <a:rPr lang="en-US" noProof="0" smtClean="0"/>
              <a:pPr/>
              <a:t>21</a:t>
            </a:fld>
            <a:endParaRPr lang="en-US" noProof="0" dirty="0"/>
          </a:p>
        </p:txBody>
      </p:sp>
      <p:sp>
        <p:nvSpPr>
          <p:cNvPr id="5" name="Title 4">
            <a:extLst>
              <a:ext uri="{FF2B5EF4-FFF2-40B4-BE49-F238E27FC236}">
                <a16:creationId xmlns:a16="http://schemas.microsoft.com/office/drawing/2014/main" id="{3CC50935-2340-6C1B-FF1F-8EB1F09C8452}"/>
              </a:ext>
            </a:extLst>
          </p:cNvPr>
          <p:cNvSpPr>
            <a:spLocks noGrp="1"/>
          </p:cNvSpPr>
          <p:nvPr>
            <p:ph type="title"/>
          </p:nvPr>
        </p:nvSpPr>
        <p:spPr>
          <a:xfrm>
            <a:off x="179512" y="2283718"/>
            <a:ext cx="8784976" cy="804066"/>
          </a:xfrm>
        </p:spPr>
        <p:txBody>
          <a:bodyPr/>
          <a:lstStyle/>
          <a:p>
            <a:pPr algn="ctr"/>
            <a:r>
              <a:rPr lang="en-GB" dirty="0"/>
              <a:t>Concepts of twin quadrupoles</a:t>
            </a:r>
          </a:p>
        </p:txBody>
      </p:sp>
    </p:spTree>
    <p:extLst>
      <p:ext uri="{BB962C8B-B14F-4D97-AF65-F5344CB8AC3E}">
        <p14:creationId xmlns:p14="http://schemas.microsoft.com/office/powerpoint/2010/main" val="10738127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978DCB-6554-7820-7146-5B208950FF9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D4770A19-7EC3-5874-591E-480DDA4CCFF3}"/>
              </a:ext>
            </a:extLst>
          </p:cNvPr>
          <p:cNvSpPr>
            <a:spLocks noGrp="1"/>
          </p:cNvSpPr>
          <p:nvPr>
            <p:ph type="title"/>
          </p:nvPr>
        </p:nvSpPr>
        <p:spPr>
          <a:xfrm>
            <a:off x="227787" y="577800"/>
            <a:ext cx="8806991" cy="609930"/>
          </a:xfrm>
        </p:spPr>
        <p:txBody>
          <a:bodyPr/>
          <a:lstStyle/>
          <a:p>
            <a:r>
              <a:rPr lang="en-US" sz="2400" dirty="0"/>
              <a:t>Twin aperture quadrupoles with configurable aperture powering</a:t>
            </a:r>
          </a:p>
        </p:txBody>
      </p:sp>
      <p:sp>
        <p:nvSpPr>
          <p:cNvPr id="13" name="Foliennummernplatzhalter 1">
            <a:extLst>
              <a:ext uri="{FF2B5EF4-FFF2-40B4-BE49-F238E27FC236}">
                <a16:creationId xmlns:a16="http://schemas.microsoft.com/office/drawing/2014/main" id="{5FDC641E-638D-B702-C13C-1C200D888A44}"/>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22</a:t>
            </a:fld>
            <a:endParaRPr lang="en-US" noProof="0" dirty="0"/>
          </a:p>
        </p:txBody>
      </p:sp>
      <p:sp>
        <p:nvSpPr>
          <p:cNvPr id="5" name="Content Placeholder 2">
            <a:extLst>
              <a:ext uri="{FF2B5EF4-FFF2-40B4-BE49-F238E27FC236}">
                <a16:creationId xmlns:a16="http://schemas.microsoft.com/office/drawing/2014/main" id="{B70F6BC2-46AB-E8D3-97AB-242F80AC2057}"/>
              </a:ext>
            </a:extLst>
          </p:cNvPr>
          <p:cNvSpPr txBox="1">
            <a:spLocks/>
          </p:cNvSpPr>
          <p:nvPr/>
        </p:nvSpPr>
        <p:spPr>
          <a:xfrm>
            <a:off x="227788" y="1187730"/>
            <a:ext cx="3602239" cy="3904300"/>
          </a:xfrm>
          <a:prstGeom prst="rect">
            <a:avLst/>
          </a:prstGeom>
        </p:spPr>
        <p:txBody>
          <a:bodyPr vert="horz" lIns="121920" tIns="60960" rIns="121920" bIns="60960" rtlCol="0">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lnSpc>
                <a:spcPts val="1800"/>
              </a:lnSpc>
              <a:spcAft>
                <a:spcPts val="800"/>
              </a:spcAft>
            </a:pPr>
            <a:r>
              <a:rPr lang="sv-SE" sz="1600" dirty="0"/>
              <a:t>Example: MQW magnets in LHC</a:t>
            </a:r>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marL="0" lvl="1" indent="0">
              <a:lnSpc>
                <a:spcPts val="1800"/>
              </a:lnSpc>
              <a:spcAft>
                <a:spcPts val="800"/>
              </a:spcAft>
              <a:buNone/>
            </a:pPr>
            <a:r>
              <a:rPr lang="sv-SE" sz="1600" dirty="0"/>
              <a:t>8 coils in series; 2 different coil types</a:t>
            </a:r>
          </a:p>
        </p:txBody>
      </p:sp>
      <p:pic>
        <p:nvPicPr>
          <p:cNvPr id="6" name="Picture 5">
            <a:extLst>
              <a:ext uri="{FF2B5EF4-FFF2-40B4-BE49-F238E27FC236}">
                <a16:creationId xmlns:a16="http://schemas.microsoft.com/office/drawing/2014/main" id="{7F4AB849-FBE2-4419-8895-11E6FBB7AEBF}"/>
              </a:ext>
            </a:extLst>
          </p:cNvPr>
          <p:cNvPicPr>
            <a:picLocks noChangeAspect="1"/>
          </p:cNvPicPr>
          <p:nvPr/>
        </p:nvPicPr>
        <p:blipFill>
          <a:blip r:embed="rId2"/>
          <a:stretch>
            <a:fillRect/>
          </a:stretch>
        </p:blipFill>
        <p:spPr>
          <a:xfrm>
            <a:off x="467544" y="1851670"/>
            <a:ext cx="3032455" cy="2214315"/>
          </a:xfrm>
          <a:prstGeom prst="rect">
            <a:avLst/>
          </a:prstGeom>
        </p:spPr>
      </p:pic>
      <p:pic>
        <p:nvPicPr>
          <p:cNvPr id="8" name="Picture 7">
            <a:extLst>
              <a:ext uri="{FF2B5EF4-FFF2-40B4-BE49-F238E27FC236}">
                <a16:creationId xmlns:a16="http://schemas.microsoft.com/office/drawing/2014/main" id="{B03B5C47-0DD5-4AAB-E9FE-88698FCB8683}"/>
              </a:ext>
            </a:extLst>
          </p:cNvPr>
          <p:cNvPicPr>
            <a:picLocks noChangeAspect="1"/>
          </p:cNvPicPr>
          <p:nvPr/>
        </p:nvPicPr>
        <p:blipFill>
          <a:blip r:embed="rId3"/>
          <a:stretch>
            <a:fillRect/>
          </a:stretch>
        </p:blipFill>
        <p:spPr>
          <a:xfrm>
            <a:off x="3751158" y="1237938"/>
            <a:ext cx="2016224" cy="1718209"/>
          </a:xfrm>
          <a:prstGeom prst="rect">
            <a:avLst/>
          </a:prstGeom>
        </p:spPr>
      </p:pic>
      <p:pic>
        <p:nvPicPr>
          <p:cNvPr id="10" name="Picture 9">
            <a:extLst>
              <a:ext uri="{FF2B5EF4-FFF2-40B4-BE49-F238E27FC236}">
                <a16:creationId xmlns:a16="http://schemas.microsoft.com/office/drawing/2014/main" id="{7E7D3AA1-3DAD-D72E-A3A4-3D06F3A92799}"/>
              </a:ext>
            </a:extLst>
          </p:cNvPr>
          <p:cNvPicPr>
            <a:picLocks noChangeAspect="1"/>
          </p:cNvPicPr>
          <p:nvPr/>
        </p:nvPicPr>
        <p:blipFill>
          <a:blip r:embed="rId4"/>
          <a:stretch>
            <a:fillRect/>
          </a:stretch>
        </p:blipFill>
        <p:spPr>
          <a:xfrm>
            <a:off x="3741521" y="3186592"/>
            <a:ext cx="2030797" cy="1718209"/>
          </a:xfrm>
          <a:prstGeom prst="rect">
            <a:avLst/>
          </a:prstGeom>
        </p:spPr>
      </p:pic>
      <p:sp>
        <p:nvSpPr>
          <p:cNvPr id="11" name="Content Placeholder 2">
            <a:extLst>
              <a:ext uri="{FF2B5EF4-FFF2-40B4-BE49-F238E27FC236}">
                <a16:creationId xmlns:a16="http://schemas.microsoft.com/office/drawing/2014/main" id="{A37C1E1B-B690-82F5-FFD8-E9BB2F9AB43B}"/>
              </a:ext>
            </a:extLst>
          </p:cNvPr>
          <p:cNvSpPr txBox="1">
            <a:spLocks/>
          </p:cNvSpPr>
          <p:nvPr/>
        </p:nvSpPr>
        <p:spPr>
          <a:xfrm>
            <a:off x="5824818" y="1144180"/>
            <a:ext cx="3203848" cy="3960440"/>
          </a:xfrm>
          <a:prstGeom prst="rect">
            <a:avLst/>
          </a:prstGeom>
        </p:spPr>
        <p:txBody>
          <a:bodyPr vert="horz" lIns="121920" tIns="60960" rIns="121920" bIns="60960" rtlCol="0">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nSpc>
                <a:spcPts val="1800"/>
              </a:lnSpc>
              <a:spcAft>
                <a:spcPts val="800"/>
              </a:spcAft>
              <a:buNone/>
            </a:pPr>
            <a:r>
              <a:rPr lang="sv-SE" sz="1600" dirty="0"/>
              <a:t>MQWA configuration </a:t>
            </a:r>
            <a:r>
              <a:rPr lang="en-GB" sz="1600" dirty="0"/>
              <a:t>F/D or D/F</a:t>
            </a:r>
            <a:endParaRPr lang="sv-SE" sz="1600" dirty="0"/>
          </a:p>
          <a:p>
            <a:pPr lvl="1">
              <a:lnSpc>
                <a:spcPts val="900"/>
              </a:lnSpc>
              <a:spcAft>
                <a:spcPts val="800"/>
              </a:spcAft>
            </a:pPr>
            <a:r>
              <a:rPr lang="sv-SE" dirty="0"/>
              <a:t>Field lines </a:t>
            </a:r>
            <a:r>
              <a:rPr lang="en-GB" b="0" i="0" dirty="0">
                <a:solidFill>
                  <a:srgbClr val="1F1F1F"/>
                </a:solidFill>
                <a:effectLst/>
                <a:latin typeface="Google Sans"/>
              </a:rPr>
              <a:t>⊥</a:t>
            </a:r>
            <a:r>
              <a:rPr lang="sv-SE" dirty="0"/>
              <a:t> to vertical mid-plane</a:t>
            </a:r>
          </a:p>
          <a:p>
            <a:pPr lvl="1">
              <a:lnSpc>
                <a:spcPts val="900"/>
              </a:lnSpc>
              <a:spcAft>
                <a:spcPts val="800"/>
              </a:spcAft>
            </a:pPr>
            <a:r>
              <a:rPr lang="sv-SE" dirty="0">
                <a:sym typeface="Wingdings" panose="05000000000000000000" pitchFamily="2" charset="2"/>
              </a:rPr>
              <a:t>Would be F/F (or D/D) for e+/e- beams</a:t>
            </a:r>
          </a:p>
          <a:p>
            <a:pPr lvl="1">
              <a:lnSpc>
                <a:spcPts val="800"/>
              </a:lnSpc>
              <a:spcAft>
                <a:spcPts val="800"/>
              </a:spcAft>
            </a:pPr>
            <a:endParaRPr lang="sv-SE" sz="800" dirty="0"/>
          </a:p>
          <a:p>
            <a:pPr lvl="1">
              <a:lnSpc>
                <a:spcPts val="1800"/>
              </a:lnSpc>
              <a:spcAft>
                <a:spcPts val="800"/>
              </a:spcAft>
            </a:pPr>
            <a:endParaRPr lang="sv-SE" sz="800" dirty="0"/>
          </a:p>
          <a:p>
            <a:pPr marL="0" lvl="1" indent="0">
              <a:lnSpc>
                <a:spcPts val="1800"/>
              </a:lnSpc>
              <a:spcAft>
                <a:spcPts val="800"/>
              </a:spcAft>
              <a:buNone/>
            </a:pPr>
            <a:endParaRPr lang="sv-SE" sz="800" dirty="0"/>
          </a:p>
          <a:p>
            <a:pPr marL="0" lvl="1" indent="0">
              <a:lnSpc>
                <a:spcPts val="1800"/>
              </a:lnSpc>
              <a:spcAft>
                <a:spcPts val="800"/>
              </a:spcAft>
              <a:buNone/>
            </a:pPr>
            <a:endParaRPr lang="sv-SE" sz="800" dirty="0"/>
          </a:p>
          <a:p>
            <a:pPr marL="0" lvl="1" indent="0">
              <a:lnSpc>
                <a:spcPts val="1800"/>
              </a:lnSpc>
              <a:spcAft>
                <a:spcPts val="800"/>
              </a:spcAft>
              <a:buNone/>
            </a:pPr>
            <a:r>
              <a:rPr lang="sv-SE" sz="1600" dirty="0"/>
              <a:t>MQWB configuration F/F or D/D</a:t>
            </a:r>
          </a:p>
          <a:p>
            <a:pPr lvl="1">
              <a:lnSpc>
                <a:spcPts val="900"/>
              </a:lnSpc>
              <a:spcAft>
                <a:spcPts val="800"/>
              </a:spcAft>
            </a:pPr>
            <a:r>
              <a:rPr lang="sv-SE" dirty="0"/>
              <a:t>Field lines // to vertical mid-plane</a:t>
            </a:r>
          </a:p>
          <a:p>
            <a:pPr lvl="1">
              <a:lnSpc>
                <a:spcPts val="900"/>
              </a:lnSpc>
              <a:spcAft>
                <a:spcPts val="800"/>
              </a:spcAft>
            </a:pPr>
            <a:r>
              <a:rPr lang="sv-SE" dirty="0">
                <a:sym typeface="Wingdings" panose="05000000000000000000" pitchFamily="2" charset="2"/>
              </a:rPr>
              <a:t>Would be F/D (or D/F) for e+/e- beams</a:t>
            </a:r>
          </a:p>
          <a:p>
            <a:pPr lvl="1">
              <a:lnSpc>
                <a:spcPts val="1800"/>
              </a:lnSpc>
              <a:spcAft>
                <a:spcPts val="800"/>
              </a:spcAft>
            </a:pPr>
            <a:endParaRPr lang="sv-SE" sz="1300" dirty="0">
              <a:sym typeface="Wingdings" panose="05000000000000000000" pitchFamily="2" charset="2"/>
            </a:endParaRPr>
          </a:p>
          <a:p>
            <a:pPr marL="0" lvl="1" indent="0">
              <a:lnSpc>
                <a:spcPts val="1800"/>
              </a:lnSpc>
              <a:spcAft>
                <a:spcPts val="800"/>
              </a:spcAft>
              <a:buNone/>
            </a:pPr>
            <a:endParaRPr lang="sv-SE" sz="1600" dirty="0"/>
          </a:p>
        </p:txBody>
      </p:sp>
      <p:sp>
        <p:nvSpPr>
          <p:cNvPr id="12" name="TextBox 11">
            <a:extLst>
              <a:ext uri="{FF2B5EF4-FFF2-40B4-BE49-F238E27FC236}">
                <a16:creationId xmlns:a16="http://schemas.microsoft.com/office/drawing/2014/main" id="{54C94634-BCF8-9AB8-0B41-D627D51C7926}"/>
              </a:ext>
            </a:extLst>
          </p:cNvPr>
          <p:cNvSpPr txBox="1"/>
          <p:nvPr/>
        </p:nvSpPr>
        <p:spPr>
          <a:xfrm>
            <a:off x="4471238" y="1669986"/>
            <a:ext cx="144016" cy="179216"/>
          </a:xfrm>
          <a:prstGeom prst="rect">
            <a:avLst/>
          </a:prstGeom>
          <a:noFill/>
        </p:spPr>
        <p:txBody>
          <a:bodyPr wrap="square" rtlCol="0" anchor="ctr">
            <a:spAutoFit/>
          </a:bodyPr>
          <a:lstStyle/>
          <a:p>
            <a:pPr algn="ctr">
              <a:lnSpc>
                <a:spcPts val="600"/>
              </a:lnSpc>
            </a:pPr>
            <a:r>
              <a:rPr lang="en-GB" sz="1000" b="1" dirty="0">
                <a:solidFill>
                  <a:srgbClr val="FF0000"/>
                </a:solidFill>
              </a:rPr>
              <a:t>N</a:t>
            </a:r>
          </a:p>
        </p:txBody>
      </p:sp>
      <p:sp>
        <p:nvSpPr>
          <p:cNvPr id="14" name="TextBox 13">
            <a:extLst>
              <a:ext uri="{FF2B5EF4-FFF2-40B4-BE49-F238E27FC236}">
                <a16:creationId xmlns:a16="http://schemas.microsoft.com/office/drawing/2014/main" id="{05002BD3-9EAB-2DDC-C6AA-EE941C60049B}"/>
              </a:ext>
            </a:extLst>
          </p:cNvPr>
          <p:cNvSpPr txBox="1"/>
          <p:nvPr/>
        </p:nvSpPr>
        <p:spPr>
          <a:xfrm>
            <a:off x="5263326" y="1849202"/>
            <a:ext cx="144016" cy="179216"/>
          </a:xfrm>
          <a:prstGeom prst="rect">
            <a:avLst/>
          </a:prstGeom>
          <a:noFill/>
        </p:spPr>
        <p:txBody>
          <a:bodyPr wrap="square" rtlCol="0" anchor="ctr">
            <a:spAutoFit/>
          </a:bodyPr>
          <a:lstStyle/>
          <a:p>
            <a:pPr algn="ctr">
              <a:lnSpc>
                <a:spcPts val="600"/>
              </a:lnSpc>
            </a:pPr>
            <a:r>
              <a:rPr lang="en-GB" sz="1000" b="1" dirty="0">
                <a:solidFill>
                  <a:srgbClr val="FF0000"/>
                </a:solidFill>
              </a:rPr>
              <a:t>N</a:t>
            </a:r>
          </a:p>
        </p:txBody>
      </p:sp>
      <p:sp>
        <p:nvSpPr>
          <p:cNvPr id="15" name="TextBox 14">
            <a:extLst>
              <a:ext uri="{FF2B5EF4-FFF2-40B4-BE49-F238E27FC236}">
                <a16:creationId xmlns:a16="http://schemas.microsoft.com/office/drawing/2014/main" id="{D21DB372-7603-10F0-9B46-163360573B81}"/>
              </a:ext>
            </a:extLst>
          </p:cNvPr>
          <p:cNvSpPr txBox="1"/>
          <p:nvPr/>
        </p:nvSpPr>
        <p:spPr>
          <a:xfrm>
            <a:off x="4896425" y="2390066"/>
            <a:ext cx="144016" cy="179216"/>
          </a:xfrm>
          <a:prstGeom prst="rect">
            <a:avLst/>
          </a:prstGeom>
          <a:noFill/>
        </p:spPr>
        <p:txBody>
          <a:bodyPr wrap="square" rtlCol="0" anchor="ctr">
            <a:spAutoFit/>
          </a:bodyPr>
          <a:lstStyle/>
          <a:p>
            <a:pPr algn="ctr">
              <a:lnSpc>
                <a:spcPts val="600"/>
              </a:lnSpc>
            </a:pPr>
            <a:r>
              <a:rPr lang="en-GB" sz="1000" b="1" dirty="0">
                <a:solidFill>
                  <a:srgbClr val="FF0000"/>
                </a:solidFill>
              </a:rPr>
              <a:t>N</a:t>
            </a:r>
          </a:p>
        </p:txBody>
      </p:sp>
      <p:sp>
        <p:nvSpPr>
          <p:cNvPr id="16" name="TextBox 15">
            <a:extLst>
              <a:ext uri="{FF2B5EF4-FFF2-40B4-BE49-F238E27FC236}">
                <a16:creationId xmlns:a16="http://schemas.microsoft.com/office/drawing/2014/main" id="{39DFD0C0-6EF9-D266-6BBB-CDCA4BB84ED3}"/>
              </a:ext>
            </a:extLst>
          </p:cNvPr>
          <p:cNvSpPr txBox="1"/>
          <p:nvPr/>
        </p:nvSpPr>
        <p:spPr>
          <a:xfrm>
            <a:off x="4102925" y="2240944"/>
            <a:ext cx="144016" cy="179216"/>
          </a:xfrm>
          <a:prstGeom prst="rect">
            <a:avLst/>
          </a:prstGeom>
          <a:noFill/>
        </p:spPr>
        <p:txBody>
          <a:bodyPr wrap="square" rtlCol="0" anchor="ctr">
            <a:spAutoFit/>
          </a:bodyPr>
          <a:lstStyle/>
          <a:p>
            <a:pPr algn="ctr">
              <a:lnSpc>
                <a:spcPts val="600"/>
              </a:lnSpc>
            </a:pPr>
            <a:r>
              <a:rPr lang="en-GB" sz="1000" b="1" dirty="0">
                <a:solidFill>
                  <a:srgbClr val="FF0000"/>
                </a:solidFill>
              </a:rPr>
              <a:t>N</a:t>
            </a:r>
          </a:p>
        </p:txBody>
      </p:sp>
      <p:sp>
        <p:nvSpPr>
          <p:cNvPr id="17" name="TextBox 16">
            <a:extLst>
              <a:ext uri="{FF2B5EF4-FFF2-40B4-BE49-F238E27FC236}">
                <a16:creationId xmlns:a16="http://schemas.microsoft.com/office/drawing/2014/main" id="{91383C8C-0953-4A3F-8498-D119EB11E3C2}"/>
              </a:ext>
            </a:extLst>
          </p:cNvPr>
          <p:cNvSpPr txBox="1"/>
          <p:nvPr/>
        </p:nvSpPr>
        <p:spPr>
          <a:xfrm>
            <a:off x="4111198" y="1839513"/>
            <a:ext cx="144016" cy="179216"/>
          </a:xfrm>
          <a:prstGeom prst="rect">
            <a:avLst/>
          </a:prstGeom>
          <a:noFill/>
        </p:spPr>
        <p:txBody>
          <a:bodyPr wrap="square" rtlCol="0" anchor="ctr">
            <a:spAutoFit/>
          </a:bodyPr>
          <a:lstStyle/>
          <a:p>
            <a:pPr algn="ctr">
              <a:lnSpc>
                <a:spcPts val="600"/>
              </a:lnSpc>
            </a:pPr>
            <a:r>
              <a:rPr lang="en-GB" sz="1000" b="1" dirty="0">
                <a:solidFill>
                  <a:srgbClr val="0070C0"/>
                </a:solidFill>
              </a:rPr>
              <a:t>S</a:t>
            </a:r>
          </a:p>
        </p:txBody>
      </p:sp>
      <p:sp>
        <p:nvSpPr>
          <p:cNvPr id="18" name="TextBox 17">
            <a:extLst>
              <a:ext uri="{FF2B5EF4-FFF2-40B4-BE49-F238E27FC236}">
                <a16:creationId xmlns:a16="http://schemas.microsoft.com/office/drawing/2014/main" id="{D7300DA6-0B20-23FE-CD2C-CA2F41902AEF}"/>
              </a:ext>
            </a:extLst>
          </p:cNvPr>
          <p:cNvSpPr txBox="1"/>
          <p:nvPr/>
        </p:nvSpPr>
        <p:spPr>
          <a:xfrm>
            <a:off x="4917007" y="1664012"/>
            <a:ext cx="144016" cy="179216"/>
          </a:xfrm>
          <a:prstGeom prst="rect">
            <a:avLst/>
          </a:prstGeom>
          <a:noFill/>
        </p:spPr>
        <p:txBody>
          <a:bodyPr wrap="square" rtlCol="0" anchor="ctr">
            <a:spAutoFit/>
          </a:bodyPr>
          <a:lstStyle/>
          <a:p>
            <a:pPr algn="ctr">
              <a:lnSpc>
                <a:spcPts val="600"/>
              </a:lnSpc>
            </a:pPr>
            <a:r>
              <a:rPr lang="en-GB" sz="1000" b="1" dirty="0">
                <a:solidFill>
                  <a:srgbClr val="0070C0"/>
                </a:solidFill>
              </a:rPr>
              <a:t>S</a:t>
            </a:r>
          </a:p>
        </p:txBody>
      </p:sp>
      <p:sp>
        <p:nvSpPr>
          <p:cNvPr id="19" name="TextBox 18">
            <a:extLst>
              <a:ext uri="{FF2B5EF4-FFF2-40B4-BE49-F238E27FC236}">
                <a16:creationId xmlns:a16="http://schemas.microsoft.com/office/drawing/2014/main" id="{8B07723E-DA6F-C67F-058F-F26A50C6419F}"/>
              </a:ext>
            </a:extLst>
          </p:cNvPr>
          <p:cNvSpPr txBox="1"/>
          <p:nvPr/>
        </p:nvSpPr>
        <p:spPr>
          <a:xfrm>
            <a:off x="5265840" y="2260310"/>
            <a:ext cx="144016" cy="179216"/>
          </a:xfrm>
          <a:prstGeom prst="rect">
            <a:avLst/>
          </a:prstGeom>
          <a:noFill/>
        </p:spPr>
        <p:txBody>
          <a:bodyPr wrap="square" rtlCol="0" anchor="ctr">
            <a:spAutoFit/>
          </a:bodyPr>
          <a:lstStyle/>
          <a:p>
            <a:pPr algn="ctr">
              <a:lnSpc>
                <a:spcPts val="600"/>
              </a:lnSpc>
            </a:pPr>
            <a:r>
              <a:rPr lang="en-GB" sz="1000" b="1" dirty="0">
                <a:solidFill>
                  <a:srgbClr val="0070C0"/>
                </a:solidFill>
              </a:rPr>
              <a:t>S</a:t>
            </a:r>
          </a:p>
        </p:txBody>
      </p:sp>
      <p:sp>
        <p:nvSpPr>
          <p:cNvPr id="20" name="TextBox 19">
            <a:extLst>
              <a:ext uri="{FF2B5EF4-FFF2-40B4-BE49-F238E27FC236}">
                <a16:creationId xmlns:a16="http://schemas.microsoft.com/office/drawing/2014/main" id="{0175769B-2DB1-F7E6-2FBD-1325D42F5DA5}"/>
              </a:ext>
            </a:extLst>
          </p:cNvPr>
          <p:cNvSpPr txBox="1"/>
          <p:nvPr/>
        </p:nvSpPr>
        <p:spPr>
          <a:xfrm>
            <a:off x="4471238" y="2397446"/>
            <a:ext cx="144016" cy="179216"/>
          </a:xfrm>
          <a:prstGeom prst="rect">
            <a:avLst/>
          </a:prstGeom>
          <a:noFill/>
        </p:spPr>
        <p:txBody>
          <a:bodyPr wrap="square" rtlCol="0" anchor="ctr">
            <a:spAutoFit/>
          </a:bodyPr>
          <a:lstStyle/>
          <a:p>
            <a:pPr algn="ctr">
              <a:lnSpc>
                <a:spcPts val="600"/>
              </a:lnSpc>
            </a:pPr>
            <a:r>
              <a:rPr lang="en-GB" sz="1000" b="1" dirty="0">
                <a:solidFill>
                  <a:srgbClr val="0070C0"/>
                </a:solidFill>
              </a:rPr>
              <a:t>S</a:t>
            </a:r>
          </a:p>
        </p:txBody>
      </p:sp>
      <p:sp>
        <p:nvSpPr>
          <p:cNvPr id="21" name="TextBox 20">
            <a:extLst>
              <a:ext uri="{FF2B5EF4-FFF2-40B4-BE49-F238E27FC236}">
                <a16:creationId xmlns:a16="http://schemas.microsoft.com/office/drawing/2014/main" id="{A69048B1-2CC4-848A-7BA7-7860C24D9CE3}"/>
              </a:ext>
            </a:extLst>
          </p:cNvPr>
          <p:cNvSpPr txBox="1"/>
          <p:nvPr/>
        </p:nvSpPr>
        <p:spPr>
          <a:xfrm>
            <a:off x="4461602" y="3605561"/>
            <a:ext cx="144016" cy="179216"/>
          </a:xfrm>
          <a:prstGeom prst="rect">
            <a:avLst/>
          </a:prstGeom>
          <a:noFill/>
        </p:spPr>
        <p:txBody>
          <a:bodyPr wrap="square" rtlCol="0" anchor="ctr">
            <a:spAutoFit/>
          </a:bodyPr>
          <a:lstStyle/>
          <a:p>
            <a:pPr algn="ctr">
              <a:lnSpc>
                <a:spcPts val="600"/>
              </a:lnSpc>
            </a:pPr>
            <a:r>
              <a:rPr lang="en-GB" sz="1000" b="1" dirty="0">
                <a:solidFill>
                  <a:srgbClr val="FF0000"/>
                </a:solidFill>
              </a:rPr>
              <a:t>N</a:t>
            </a:r>
          </a:p>
        </p:txBody>
      </p:sp>
      <p:sp>
        <p:nvSpPr>
          <p:cNvPr id="22" name="TextBox 21">
            <a:extLst>
              <a:ext uri="{FF2B5EF4-FFF2-40B4-BE49-F238E27FC236}">
                <a16:creationId xmlns:a16="http://schemas.microsoft.com/office/drawing/2014/main" id="{C60F37B7-FADF-8AAE-9CE6-0BC345443246}"/>
              </a:ext>
            </a:extLst>
          </p:cNvPr>
          <p:cNvSpPr txBox="1"/>
          <p:nvPr/>
        </p:nvSpPr>
        <p:spPr>
          <a:xfrm>
            <a:off x="5266026" y="4208964"/>
            <a:ext cx="144016" cy="179216"/>
          </a:xfrm>
          <a:prstGeom prst="rect">
            <a:avLst/>
          </a:prstGeom>
          <a:noFill/>
        </p:spPr>
        <p:txBody>
          <a:bodyPr wrap="square" rtlCol="0" anchor="ctr">
            <a:spAutoFit/>
          </a:bodyPr>
          <a:lstStyle/>
          <a:p>
            <a:pPr algn="ctr">
              <a:lnSpc>
                <a:spcPts val="600"/>
              </a:lnSpc>
            </a:pPr>
            <a:r>
              <a:rPr lang="en-GB" sz="1000" b="1" dirty="0">
                <a:solidFill>
                  <a:srgbClr val="FF0000"/>
                </a:solidFill>
              </a:rPr>
              <a:t>N</a:t>
            </a:r>
          </a:p>
        </p:txBody>
      </p:sp>
      <p:sp>
        <p:nvSpPr>
          <p:cNvPr id="23" name="TextBox 22">
            <a:extLst>
              <a:ext uri="{FF2B5EF4-FFF2-40B4-BE49-F238E27FC236}">
                <a16:creationId xmlns:a16="http://schemas.microsoft.com/office/drawing/2014/main" id="{8EE9DDFA-5F0B-6109-1A7E-E0D03C474F50}"/>
              </a:ext>
            </a:extLst>
          </p:cNvPr>
          <p:cNvSpPr txBox="1"/>
          <p:nvPr/>
        </p:nvSpPr>
        <p:spPr>
          <a:xfrm>
            <a:off x="4902174" y="3605229"/>
            <a:ext cx="144016" cy="179216"/>
          </a:xfrm>
          <a:prstGeom prst="rect">
            <a:avLst/>
          </a:prstGeom>
          <a:noFill/>
        </p:spPr>
        <p:txBody>
          <a:bodyPr wrap="square" rtlCol="0" anchor="ctr">
            <a:spAutoFit/>
          </a:bodyPr>
          <a:lstStyle/>
          <a:p>
            <a:pPr algn="ctr">
              <a:lnSpc>
                <a:spcPts val="600"/>
              </a:lnSpc>
            </a:pPr>
            <a:r>
              <a:rPr lang="en-GB" sz="1000" b="1" dirty="0">
                <a:solidFill>
                  <a:srgbClr val="FF0000"/>
                </a:solidFill>
              </a:rPr>
              <a:t>N</a:t>
            </a:r>
          </a:p>
        </p:txBody>
      </p:sp>
      <p:sp>
        <p:nvSpPr>
          <p:cNvPr id="24" name="TextBox 23">
            <a:extLst>
              <a:ext uri="{FF2B5EF4-FFF2-40B4-BE49-F238E27FC236}">
                <a16:creationId xmlns:a16="http://schemas.microsoft.com/office/drawing/2014/main" id="{4575ABA9-6B18-03B7-0909-7567096CD823}"/>
              </a:ext>
            </a:extLst>
          </p:cNvPr>
          <p:cNvSpPr txBox="1"/>
          <p:nvPr/>
        </p:nvSpPr>
        <p:spPr>
          <a:xfrm>
            <a:off x="4093289" y="4176519"/>
            <a:ext cx="144016" cy="179216"/>
          </a:xfrm>
          <a:prstGeom prst="rect">
            <a:avLst/>
          </a:prstGeom>
          <a:noFill/>
        </p:spPr>
        <p:txBody>
          <a:bodyPr wrap="square" rtlCol="0" anchor="ctr">
            <a:spAutoFit/>
          </a:bodyPr>
          <a:lstStyle/>
          <a:p>
            <a:pPr algn="ctr">
              <a:lnSpc>
                <a:spcPts val="600"/>
              </a:lnSpc>
            </a:pPr>
            <a:r>
              <a:rPr lang="en-GB" sz="1000" b="1" dirty="0">
                <a:solidFill>
                  <a:srgbClr val="FF0000"/>
                </a:solidFill>
              </a:rPr>
              <a:t>N</a:t>
            </a:r>
          </a:p>
        </p:txBody>
      </p:sp>
      <p:sp>
        <p:nvSpPr>
          <p:cNvPr id="25" name="TextBox 24">
            <a:extLst>
              <a:ext uri="{FF2B5EF4-FFF2-40B4-BE49-F238E27FC236}">
                <a16:creationId xmlns:a16="http://schemas.microsoft.com/office/drawing/2014/main" id="{B9798B44-270D-7AD8-7A2F-4CAFB15E9BAA}"/>
              </a:ext>
            </a:extLst>
          </p:cNvPr>
          <p:cNvSpPr txBox="1"/>
          <p:nvPr/>
        </p:nvSpPr>
        <p:spPr>
          <a:xfrm>
            <a:off x="4101562" y="3775088"/>
            <a:ext cx="144016" cy="179216"/>
          </a:xfrm>
          <a:prstGeom prst="rect">
            <a:avLst/>
          </a:prstGeom>
          <a:noFill/>
        </p:spPr>
        <p:txBody>
          <a:bodyPr wrap="square" rtlCol="0" anchor="ctr">
            <a:spAutoFit/>
          </a:bodyPr>
          <a:lstStyle/>
          <a:p>
            <a:pPr algn="ctr">
              <a:lnSpc>
                <a:spcPts val="600"/>
              </a:lnSpc>
            </a:pPr>
            <a:r>
              <a:rPr lang="en-GB" sz="1000" b="1" dirty="0">
                <a:solidFill>
                  <a:srgbClr val="0070C0"/>
                </a:solidFill>
              </a:rPr>
              <a:t>S</a:t>
            </a:r>
          </a:p>
        </p:txBody>
      </p:sp>
      <p:sp>
        <p:nvSpPr>
          <p:cNvPr id="26" name="TextBox 25">
            <a:extLst>
              <a:ext uri="{FF2B5EF4-FFF2-40B4-BE49-F238E27FC236}">
                <a16:creationId xmlns:a16="http://schemas.microsoft.com/office/drawing/2014/main" id="{C722FBC6-E1C4-C86C-36BD-510C313C7699}"/>
              </a:ext>
            </a:extLst>
          </p:cNvPr>
          <p:cNvSpPr txBox="1"/>
          <p:nvPr/>
        </p:nvSpPr>
        <p:spPr>
          <a:xfrm>
            <a:off x="4903750" y="4333021"/>
            <a:ext cx="144016" cy="179216"/>
          </a:xfrm>
          <a:prstGeom prst="rect">
            <a:avLst/>
          </a:prstGeom>
          <a:noFill/>
        </p:spPr>
        <p:txBody>
          <a:bodyPr wrap="square" rtlCol="0" anchor="ctr">
            <a:spAutoFit/>
          </a:bodyPr>
          <a:lstStyle/>
          <a:p>
            <a:pPr algn="ctr">
              <a:lnSpc>
                <a:spcPts val="600"/>
              </a:lnSpc>
            </a:pPr>
            <a:r>
              <a:rPr lang="en-GB" sz="1000" b="1" dirty="0">
                <a:solidFill>
                  <a:srgbClr val="0070C0"/>
                </a:solidFill>
              </a:rPr>
              <a:t>S</a:t>
            </a:r>
          </a:p>
        </p:txBody>
      </p:sp>
      <p:sp>
        <p:nvSpPr>
          <p:cNvPr id="27" name="TextBox 26">
            <a:extLst>
              <a:ext uri="{FF2B5EF4-FFF2-40B4-BE49-F238E27FC236}">
                <a16:creationId xmlns:a16="http://schemas.microsoft.com/office/drawing/2014/main" id="{DD26C8CB-5881-1E78-834A-C8A165E0118C}"/>
              </a:ext>
            </a:extLst>
          </p:cNvPr>
          <p:cNvSpPr txBox="1"/>
          <p:nvPr/>
        </p:nvSpPr>
        <p:spPr>
          <a:xfrm>
            <a:off x="5276786" y="3779135"/>
            <a:ext cx="144016" cy="179216"/>
          </a:xfrm>
          <a:prstGeom prst="rect">
            <a:avLst/>
          </a:prstGeom>
          <a:noFill/>
        </p:spPr>
        <p:txBody>
          <a:bodyPr wrap="square" rtlCol="0" anchor="ctr">
            <a:spAutoFit/>
          </a:bodyPr>
          <a:lstStyle/>
          <a:p>
            <a:pPr algn="ctr">
              <a:lnSpc>
                <a:spcPts val="600"/>
              </a:lnSpc>
            </a:pPr>
            <a:r>
              <a:rPr lang="en-GB" sz="1000" b="1" dirty="0">
                <a:solidFill>
                  <a:srgbClr val="0070C0"/>
                </a:solidFill>
              </a:rPr>
              <a:t>S</a:t>
            </a:r>
          </a:p>
        </p:txBody>
      </p:sp>
      <p:sp>
        <p:nvSpPr>
          <p:cNvPr id="28" name="TextBox 27">
            <a:extLst>
              <a:ext uri="{FF2B5EF4-FFF2-40B4-BE49-F238E27FC236}">
                <a16:creationId xmlns:a16="http://schemas.microsoft.com/office/drawing/2014/main" id="{6B9CD870-0C5B-9BC5-5FBF-71130DC4F6B5}"/>
              </a:ext>
            </a:extLst>
          </p:cNvPr>
          <p:cNvSpPr txBox="1"/>
          <p:nvPr/>
        </p:nvSpPr>
        <p:spPr>
          <a:xfrm>
            <a:off x="4461602" y="4333021"/>
            <a:ext cx="144016" cy="179216"/>
          </a:xfrm>
          <a:prstGeom prst="rect">
            <a:avLst/>
          </a:prstGeom>
          <a:noFill/>
        </p:spPr>
        <p:txBody>
          <a:bodyPr wrap="square" rtlCol="0" anchor="ctr">
            <a:spAutoFit/>
          </a:bodyPr>
          <a:lstStyle/>
          <a:p>
            <a:pPr algn="ctr">
              <a:lnSpc>
                <a:spcPts val="600"/>
              </a:lnSpc>
            </a:pPr>
            <a:r>
              <a:rPr lang="en-GB" sz="1000" b="1" dirty="0">
                <a:solidFill>
                  <a:srgbClr val="0070C0"/>
                </a:solidFill>
              </a:rPr>
              <a:t>S</a:t>
            </a:r>
          </a:p>
        </p:txBody>
      </p:sp>
      <p:pic>
        <p:nvPicPr>
          <p:cNvPr id="30" name="Picture 29">
            <a:extLst>
              <a:ext uri="{FF2B5EF4-FFF2-40B4-BE49-F238E27FC236}">
                <a16:creationId xmlns:a16="http://schemas.microsoft.com/office/drawing/2014/main" id="{330B970C-D773-9511-F972-FBA569D01CC9}"/>
              </a:ext>
            </a:extLst>
          </p:cNvPr>
          <p:cNvPicPr>
            <a:picLocks noChangeAspect="1"/>
          </p:cNvPicPr>
          <p:nvPr/>
        </p:nvPicPr>
        <p:blipFill>
          <a:blip r:embed="rId5"/>
          <a:stretch>
            <a:fillRect/>
          </a:stretch>
        </p:blipFill>
        <p:spPr>
          <a:xfrm>
            <a:off x="6307400" y="2076892"/>
            <a:ext cx="2587143" cy="1008429"/>
          </a:xfrm>
          <a:prstGeom prst="rect">
            <a:avLst/>
          </a:prstGeom>
        </p:spPr>
      </p:pic>
      <p:pic>
        <p:nvPicPr>
          <p:cNvPr id="32" name="Picture 31">
            <a:extLst>
              <a:ext uri="{FF2B5EF4-FFF2-40B4-BE49-F238E27FC236}">
                <a16:creationId xmlns:a16="http://schemas.microsoft.com/office/drawing/2014/main" id="{BD030327-A749-B0A1-EF6E-05AC7893663D}"/>
              </a:ext>
            </a:extLst>
          </p:cNvPr>
          <p:cNvPicPr>
            <a:picLocks noChangeAspect="1"/>
          </p:cNvPicPr>
          <p:nvPr/>
        </p:nvPicPr>
        <p:blipFill>
          <a:blip r:embed="rId6"/>
          <a:stretch>
            <a:fillRect/>
          </a:stretch>
        </p:blipFill>
        <p:spPr>
          <a:xfrm>
            <a:off x="6307400" y="4091051"/>
            <a:ext cx="2640388" cy="982885"/>
          </a:xfrm>
          <a:prstGeom prst="rect">
            <a:avLst/>
          </a:prstGeom>
        </p:spPr>
      </p:pic>
      <p:sp>
        <p:nvSpPr>
          <p:cNvPr id="33" name="TextBox 32">
            <a:extLst>
              <a:ext uri="{FF2B5EF4-FFF2-40B4-BE49-F238E27FC236}">
                <a16:creationId xmlns:a16="http://schemas.microsoft.com/office/drawing/2014/main" id="{E6E8DC98-51A1-1CEE-E9B4-7C45B34047A7}"/>
              </a:ext>
            </a:extLst>
          </p:cNvPr>
          <p:cNvSpPr txBox="1"/>
          <p:nvPr/>
        </p:nvSpPr>
        <p:spPr>
          <a:xfrm>
            <a:off x="6568321" y="1956600"/>
            <a:ext cx="1684938" cy="179216"/>
          </a:xfrm>
          <a:prstGeom prst="rect">
            <a:avLst/>
          </a:prstGeom>
          <a:noFill/>
        </p:spPr>
        <p:txBody>
          <a:bodyPr wrap="square" rtlCol="0" anchor="ctr">
            <a:spAutoFit/>
          </a:bodyPr>
          <a:lstStyle/>
          <a:p>
            <a:pPr algn="ctr">
              <a:lnSpc>
                <a:spcPts val="600"/>
              </a:lnSpc>
            </a:pPr>
            <a:r>
              <a:rPr lang="en-GB" sz="800" i="1" u="sng" dirty="0">
                <a:solidFill>
                  <a:srgbClr val="0F124A"/>
                </a:solidFill>
              </a:rPr>
              <a:t>Magnetic axis shift</a:t>
            </a:r>
          </a:p>
        </p:txBody>
      </p:sp>
      <p:sp>
        <p:nvSpPr>
          <p:cNvPr id="34" name="TextBox 33">
            <a:extLst>
              <a:ext uri="{FF2B5EF4-FFF2-40B4-BE49-F238E27FC236}">
                <a16:creationId xmlns:a16="http://schemas.microsoft.com/office/drawing/2014/main" id="{5E74852B-9607-EBE4-761B-309502983543}"/>
              </a:ext>
            </a:extLst>
          </p:cNvPr>
          <p:cNvSpPr txBox="1"/>
          <p:nvPr/>
        </p:nvSpPr>
        <p:spPr>
          <a:xfrm>
            <a:off x="6660232" y="3974483"/>
            <a:ext cx="1684938" cy="179216"/>
          </a:xfrm>
          <a:prstGeom prst="rect">
            <a:avLst/>
          </a:prstGeom>
          <a:noFill/>
        </p:spPr>
        <p:txBody>
          <a:bodyPr wrap="square" rtlCol="0" anchor="ctr">
            <a:spAutoFit/>
          </a:bodyPr>
          <a:lstStyle/>
          <a:p>
            <a:pPr algn="ctr">
              <a:lnSpc>
                <a:spcPts val="600"/>
              </a:lnSpc>
            </a:pPr>
            <a:r>
              <a:rPr lang="en-GB" sz="800" i="1" u="sng" dirty="0">
                <a:solidFill>
                  <a:srgbClr val="0F124A"/>
                </a:solidFill>
              </a:rPr>
              <a:t>Magnetic axis shift</a:t>
            </a:r>
          </a:p>
        </p:txBody>
      </p:sp>
      <p:sp>
        <p:nvSpPr>
          <p:cNvPr id="35" name="TextBox 34">
            <a:extLst>
              <a:ext uri="{FF2B5EF4-FFF2-40B4-BE49-F238E27FC236}">
                <a16:creationId xmlns:a16="http://schemas.microsoft.com/office/drawing/2014/main" id="{0EC90BB0-50DE-9CFD-2D11-1E29ACB3D1F6}"/>
              </a:ext>
            </a:extLst>
          </p:cNvPr>
          <p:cNvSpPr txBox="1"/>
          <p:nvPr/>
        </p:nvSpPr>
        <p:spPr>
          <a:xfrm rot="16200000">
            <a:off x="5944044" y="4439683"/>
            <a:ext cx="564956" cy="169277"/>
          </a:xfrm>
          <a:prstGeom prst="rect">
            <a:avLst/>
          </a:prstGeom>
          <a:noFill/>
        </p:spPr>
        <p:txBody>
          <a:bodyPr wrap="square" rtlCol="0" anchor="ctr">
            <a:spAutoFit/>
          </a:bodyPr>
          <a:lstStyle/>
          <a:p>
            <a:pPr algn="ctr">
              <a:lnSpc>
                <a:spcPts val="600"/>
              </a:lnSpc>
            </a:pPr>
            <a:r>
              <a:rPr lang="el-GR" sz="550" dirty="0">
                <a:solidFill>
                  <a:srgbClr val="0F124A"/>
                </a:solidFill>
              </a:rPr>
              <a:t>Δ</a:t>
            </a:r>
            <a:r>
              <a:rPr lang="fr-CH" sz="550" dirty="0">
                <a:solidFill>
                  <a:srgbClr val="0F124A"/>
                </a:solidFill>
              </a:rPr>
              <a:t>X [</a:t>
            </a:r>
            <a:r>
              <a:rPr lang="el-GR" sz="550" dirty="0">
                <a:solidFill>
                  <a:srgbClr val="0F124A"/>
                </a:solidFill>
              </a:rPr>
              <a:t>µ</a:t>
            </a:r>
            <a:r>
              <a:rPr lang="fr-CH" sz="550" dirty="0">
                <a:solidFill>
                  <a:srgbClr val="0F124A"/>
                </a:solidFill>
              </a:rPr>
              <a:t>m]</a:t>
            </a:r>
            <a:endParaRPr lang="en-GB" sz="550" dirty="0">
              <a:solidFill>
                <a:srgbClr val="0F124A"/>
              </a:solidFill>
            </a:endParaRPr>
          </a:p>
        </p:txBody>
      </p:sp>
      <p:sp>
        <p:nvSpPr>
          <p:cNvPr id="36" name="TextBox 35">
            <a:extLst>
              <a:ext uri="{FF2B5EF4-FFF2-40B4-BE49-F238E27FC236}">
                <a16:creationId xmlns:a16="http://schemas.microsoft.com/office/drawing/2014/main" id="{0643CAA9-742B-0812-E645-1AB462FD7BED}"/>
              </a:ext>
            </a:extLst>
          </p:cNvPr>
          <p:cNvSpPr txBox="1"/>
          <p:nvPr/>
        </p:nvSpPr>
        <p:spPr>
          <a:xfrm rot="16200000">
            <a:off x="5934172" y="2355095"/>
            <a:ext cx="564956" cy="169277"/>
          </a:xfrm>
          <a:prstGeom prst="rect">
            <a:avLst/>
          </a:prstGeom>
          <a:noFill/>
        </p:spPr>
        <p:txBody>
          <a:bodyPr wrap="square" rtlCol="0" anchor="ctr">
            <a:spAutoFit/>
          </a:bodyPr>
          <a:lstStyle/>
          <a:p>
            <a:pPr algn="ctr">
              <a:lnSpc>
                <a:spcPts val="600"/>
              </a:lnSpc>
            </a:pPr>
            <a:r>
              <a:rPr lang="el-GR" sz="550" dirty="0">
                <a:solidFill>
                  <a:srgbClr val="0F124A"/>
                </a:solidFill>
              </a:rPr>
              <a:t>Δ</a:t>
            </a:r>
            <a:r>
              <a:rPr lang="fr-CH" sz="550" dirty="0">
                <a:solidFill>
                  <a:srgbClr val="0F124A"/>
                </a:solidFill>
              </a:rPr>
              <a:t>X [</a:t>
            </a:r>
            <a:r>
              <a:rPr lang="el-GR" sz="550" dirty="0">
                <a:solidFill>
                  <a:srgbClr val="0F124A"/>
                </a:solidFill>
              </a:rPr>
              <a:t>µ</a:t>
            </a:r>
            <a:r>
              <a:rPr lang="fr-CH" sz="550" dirty="0">
                <a:solidFill>
                  <a:srgbClr val="0F124A"/>
                </a:solidFill>
              </a:rPr>
              <a:t>m]</a:t>
            </a:r>
            <a:endParaRPr lang="en-GB" sz="550" dirty="0">
              <a:solidFill>
                <a:srgbClr val="0F124A"/>
              </a:solidFill>
            </a:endParaRPr>
          </a:p>
        </p:txBody>
      </p:sp>
      <p:sp>
        <p:nvSpPr>
          <p:cNvPr id="37" name="TextBox 36">
            <a:extLst>
              <a:ext uri="{FF2B5EF4-FFF2-40B4-BE49-F238E27FC236}">
                <a16:creationId xmlns:a16="http://schemas.microsoft.com/office/drawing/2014/main" id="{A4FDC9E9-8497-18D2-8192-46145E6DE266}"/>
              </a:ext>
            </a:extLst>
          </p:cNvPr>
          <p:cNvSpPr txBox="1"/>
          <p:nvPr/>
        </p:nvSpPr>
        <p:spPr>
          <a:xfrm>
            <a:off x="6436878" y="2431352"/>
            <a:ext cx="1391970" cy="179216"/>
          </a:xfrm>
          <a:prstGeom prst="rect">
            <a:avLst/>
          </a:prstGeom>
          <a:noFill/>
        </p:spPr>
        <p:txBody>
          <a:bodyPr wrap="square" rtlCol="0" anchor="ctr">
            <a:spAutoFit/>
          </a:bodyPr>
          <a:lstStyle/>
          <a:p>
            <a:pPr algn="ctr">
              <a:lnSpc>
                <a:spcPts val="600"/>
              </a:lnSpc>
            </a:pPr>
            <a:r>
              <a:rPr lang="en-GB" sz="1000" b="1" dirty="0">
                <a:solidFill>
                  <a:srgbClr val="FF0000"/>
                </a:solidFill>
              </a:rPr>
              <a:t>Axis shift 90 µm</a:t>
            </a:r>
          </a:p>
        </p:txBody>
      </p:sp>
      <p:sp>
        <p:nvSpPr>
          <p:cNvPr id="38" name="TextBox 37">
            <a:extLst>
              <a:ext uri="{FF2B5EF4-FFF2-40B4-BE49-F238E27FC236}">
                <a16:creationId xmlns:a16="http://schemas.microsoft.com/office/drawing/2014/main" id="{7309993B-9292-A433-22EB-C8C4F665647B}"/>
              </a:ext>
            </a:extLst>
          </p:cNvPr>
          <p:cNvSpPr txBox="1"/>
          <p:nvPr/>
        </p:nvSpPr>
        <p:spPr>
          <a:xfrm>
            <a:off x="6436878" y="4458841"/>
            <a:ext cx="1391970" cy="179216"/>
          </a:xfrm>
          <a:prstGeom prst="rect">
            <a:avLst/>
          </a:prstGeom>
          <a:noFill/>
        </p:spPr>
        <p:txBody>
          <a:bodyPr wrap="square" rtlCol="0" anchor="ctr">
            <a:spAutoFit/>
          </a:bodyPr>
          <a:lstStyle/>
          <a:p>
            <a:pPr algn="ctr">
              <a:lnSpc>
                <a:spcPts val="600"/>
              </a:lnSpc>
            </a:pPr>
            <a:r>
              <a:rPr lang="en-GB" sz="1000" b="1" dirty="0">
                <a:solidFill>
                  <a:srgbClr val="FF0000"/>
                </a:solidFill>
              </a:rPr>
              <a:t>Axis shift 180 µm</a:t>
            </a:r>
          </a:p>
        </p:txBody>
      </p:sp>
    </p:spTree>
    <p:extLst>
      <p:ext uri="{BB962C8B-B14F-4D97-AF65-F5344CB8AC3E}">
        <p14:creationId xmlns:p14="http://schemas.microsoft.com/office/powerpoint/2010/main" val="10385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6" grpId="0"/>
      <p:bldP spid="37" grpId="0"/>
      <p:bldP spid="3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D9199F-4410-FD15-4924-A8543336BE50}"/>
            </a:ext>
          </a:extLst>
        </p:cNvPr>
        <p:cNvGrpSpPr/>
        <p:nvPr/>
      </p:nvGrpSpPr>
      <p:grpSpPr>
        <a:xfrm>
          <a:off x="0" y="0"/>
          <a:ext cx="0" cy="0"/>
          <a:chOff x="0" y="0"/>
          <a:chExt cx="0" cy="0"/>
        </a:xfrm>
      </p:grpSpPr>
      <p:sp>
        <p:nvSpPr>
          <p:cNvPr id="5" name="Content Placeholder 2">
            <a:extLst>
              <a:ext uri="{FF2B5EF4-FFF2-40B4-BE49-F238E27FC236}">
                <a16:creationId xmlns:a16="http://schemas.microsoft.com/office/drawing/2014/main" id="{C3258E77-0FE3-EBEB-9A5D-227352C56A07}"/>
              </a:ext>
            </a:extLst>
          </p:cNvPr>
          <p:cNvSpPr txBox="1">
            <a:spLocks/>
          </p:cNvSpPr>
          <p:nvPr/>
        </p:nvSpPr>
        <p:spPr>
          <a:xfrm>
            <a:off x="224775" y="1144180"/>
            <a:ext cx="4600435" cy="3999320"/>
          </a:xfrm>
          <a:prstGeom prst="rect">
            <a:avLst/>
          </a:prstGeom>
        </p:spPr>
        <p:txBody>
          <a:bodyPr vert="horz" lIns="121920" tIns="60960" rIns="121920" bIns="60960" rtlCol="0">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lnSpc>
                <a:spcPts val="1800"/>
              </a:lnSpc>
              <a:spcAft>
                <a:spcPts val="800"/>
              </a:spcAft>
            </a:pPr>
            <a:r>
              <a:rPr lang="sv-SE" sz="1600" dirty="0"/>
              <a:t>Present design, </a:t>
            </a:r>
            <a:r>
              <a:rPr lang="en-GB" sz="1600" dirty="0"/>
              <a:t>F/D (or D/F) configuration</a:t>
            </a: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marL="0" lvl="1" indent="0" algn="ctr">
              <a:lnSpc>
                <a:spcPts val="1200"/>
              </a:lnSpc>
              <a:spcAft>
                <a:spcPts val="1200"/>
              </a:spcAft>
              <a:buNone/>
            </a:pPr>
            <a:r>
              <a:rPr lang="sv-SE" sz="1600" b="1" dirty="0"/>
              <a:t>2 main </a:t>
            </a:r>
            <a:r>
              <a:rPr lang="sv-SE" sz="1600" dirty="0"/>
              <a:t>coils; </a:t>
            </a:r>
            <a:r>
              <a:rPr lang="sv-SE" sz="1600" b="1" dirty="0"/>
              <a:t>8 </a:t>
            </a:r>
            <a:r>
              <a:rPr lang="sv-SE" sz="1600" b="1" u="sng" dirty="0"/>
              <a:t>separate</a:t>
            </a:r>
            <a:r>
              <a:rPr lang="sv-SE" sz="1600" b="1" dirty="0"/>
              <a:t> trim </a:t>
            </a:r>
            <a:r>
              <a:rPr lang="sv-SE" sz="1600" dirty="0"/>
              <a:t>coils </a:t>
            </a:r>
          </a:p>
          <a:p>
            <a:pPr marL="0" lvl="1" indent="0" algn="ctr">
              <a:lnSpc>
                <a:spcPts val="1200"/>
              </a:lnSpc>
              <a:spcAft>
                <a:spcPts val="1200"/>
              </a:spcAft>
              <a:buNone/>
            </a:pPr>
            <a:r>
              <a:rPr lang="sv-SE" sz="1600" dirty="0"/>
              <a:t>(10 impregnated objects of 2 types)</a:t>
            </a:r>
          </a:p>
        </p:txBody>
      </p:sp>
      <p:pic>
        <p:nvPicPr>
          <p:cNvPr id="3" name="Picture 2">
            <a:extLst>
              <a:ext uri="{FF2B5EF4-FFF2-40B4-BE49-F238E27FC236}">
                <a16:creationId xmlns:a16="http://schemas.microsoft.com/office/drawing/2014/main" id="{C5421D89-8241-494C-8438-3680B150826A}"/>
              </a:ext>
            </a:extLst>
          </p:cNvPr>
          <p:cNvPicPr>
            <a:picLocks noChangeAspect="1"/>
          </p:cNvPicPr>
          <p:nvPr/>
        </p:nvPicPr>
        <p:blipFill>
          <a:blip r:embed="rId2"/>
          <a:stretch>
            <a:fillRect/>
          </a:stretch>
        </p:blipFill>
        <p:spPr>
          <a:xfrm>
            <a:off x="1181092" y="1695119"/>
            <a:ext cx="2703880" cy="2633190"/>
          </a:xfrm>
          <a:prstGeom prst="rect">
            <a:avLst/>
          </a:prstGeom>
        </p:spPr>
      </p:pic>
      <p:sp>
        <p:nvSpPr>
          <p:cNvPr id="2" name="Titel 1">
            <a:extLst>
              <a:ext uri="{FF2B5EF4-FFF2-40B4-BE49-F238E27FC236}">
                <a16:creationId xmlns:a16="http://schemas.microsoft.com/office/drawing/2014/main" id="{525D3464-A002-B946-9553-935140189D8E}"/>
              </a:ext>
            </a:extLst>
          </p:cNvPr>
          <p:cNvSpPr>
            <a:spLocks noGrp="1"/>
          </p:cNvSpPr>
          <p:nvPr>
            <p:ph type="title"/>
          </p:nvPr>
        </p:nvSpPr>
        <p:spPr>
          <a:xfrm>
            <a:off x="227787" y="577800"/>
            <a:ext cx="8806991" cy="609930"/>
          </a:xfrm>
        </p:spPr>
        <p:txBody>
          <a:bodyPr/>
          <a:lstStyle/>
          <a:p>
            <a:r>
              <a:rPr lang="en-US" sz="2400" dirty="0"/>
              <a:t>Twin aperture quadrupoles with configurable aperture powering</a:t>
            </a:r>
          </a:p>
        </p:txBody>
      </p:sp>
      <p:sp>
        <p:nvSpPr>
          <p:cNvPr id="13" name="Foliennummernplatzhalter 1">
            <a:extLst>
              <a:ext uri="{FF2B5EF4-FFF2-40B4-BE49-F238E27FC236}">
                <a16:creationId xmlns:a16="http://schemas.microsoft.com/office/drawing/2014/main" id="{232B163C-7CB1-6AC8-3153-122E5C70F080}"/>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23</a:t>
            </a:fld>
            <a:endParaRPr lang="en-US" noProof="0" dirty="0"/>
          </a:p>
        </p:txBody>
      </p:sp>
      <p:sp>
        <p:nvSpPr>
          <p:cNvPr id="15" name="TextBox 14">
            <a:extLst>
              <a:ext uri="{FF2B5EF4-FFF2-40B4-BE49-F238E27FC236}">
                <a16:creationId xmlns:a16="http://schemas.microsoft.com/office/drawing/2014/main" id="{A7706440-F945-1C4B-CB08-63153DDAC9E0}"/>
              </a:ext>
            </a:extLst>
          </p:cNvPr>
          <p:cNvSpPr txBox="1"/>
          <p:nvPr/>
        </p:nvSpPr>
        <p:spPr>
          <a:xfrm>
            <a:off x="1534766" y="2763344"/>
            <a:ext cx="144016" cy="196721"/>
          </a:xfrm>
          <a:prstGeom prst="rect">
            <a:avLst/>
          </a:prstGeom>
          <a:noFill/>
        </p:spPr>
        <p:txBody>
          <a:bodyPr wrap="square" rtlCol="0" anchor="ctr">
            <a:spAutoFit/>
          </a:bodyPr>
          <a:lstStyle/>
          <a:p>
            <a:pPr algn="ctr">
              <a:lnSpc>
                <a:spcPts val="600"/>
              </a:lnSpc>
            </a:pPr>
            <a:r>
              <a:rPr lang="en-GB" sz="1600" b="1" dirty="0">
                <a:solidFill>
                  <a:srgbClr val="FF0000"/>
                </a:solidFill>
              </a:rPr>
              <a:t>N</a:t>
            </a:r>
          </a:p>
        </p:txBody>
      </p:sp>
      <p:sp>
        <p:nvSpPr>
          <p:cNvPr id="17" name="TextBox 16">
            <a:extLst>
              <a:ext uri="{FF2B5EF4-FFF2-40B4-BE49-F238E27FC236}">
                <a16:creationId xmlns:a16="http://schemas.microsoft.com/office/drawing/2014/main" id="{4187DFBF-BFCD-2883-19CB-E3068A34329F}"/>
              </a:ext>
            </a:extLst>
          </p:cNvPr>
          <p:cNvSpPr txBox="1"/>
          <p:nvPr/>
        </p:nvSpPr>
        <p:spPr>
          <a:xfrm>
            <a:off x="1955936" y="2754591"/>
            <a:ext cx="144016" cy="196721"/>
          </a:xfrm>
          <a:prstGeom prst="rect">
            <a:avLst/>
          </a:prstGeom>
          <a:noFill/>
        </p:spPr>
        <p:txBody>
          <a:bodyPr wrap="square" rtlCol="0" anchor="ctr">
            <a:spAutoFit/>
          </a:bodyPr>
          <a:lstStyle/>
          <a:p>
            <a:pPr algn="ctr">
              <a:lnSpc>
                <a:spcPts val="600"/>
              </a:lnSpc>
            </a:pPr>
            <a:r>
              <a:rPr lang="en-GB" sz="1600" b="1" dirty="0">
                <a:solidFill>
                  <a:srgbClr val="0070C0"/>
                </a:solidFill>
              </a:rPr>
              <a:t>S</a:t>
            </a:r>
          </a:p>
        </p:txBody>
      </p:sp>
      <p:sp>
        <p:nvSpPr>
          <p:cNvPr id="4" name="Rectangle 3">
            <a:extLst>
              <a:ext uri="{FF2B5EF4-FFF2-40B4-BE49-F238E27FC236}">
                <a16:creationId xmlns:a16="http://schemas.microsoft.com/office/drawing/2014/main" id="{8C82B725-4CB2-8CBF-A9C5-A7FDEEFF21AE}"/>
              </a:ext>
            </a:extLst>
          </p:cNvPr>
          <p:cNvSpPr/>
          <p:nvPr/>
        </p:nvSpPr>
        <p:spPr>
          <a:xfrm>
            <a:off x="1757271" y="2157154"/>
            <a:ext cx="406355" cy="393256"/>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FED99E0-BAC1-AF64-9D54-433C3EBD2223}"/>
              </a:ext>
            </a:extLst>
          </p:cNvPr>
          <p:cNvSpPr/>
          <p:nvPr/>
        </p:nvSpPr>
        <p:spPr>
          <a:xfrm>
            <a:off x="2907129" y="2157154"/>
            <a:ext cx="406355" cy="393256"/>
          </a:xfrm>
          <a:prstGeom prst="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462F8FB-7AA2-B723-E06F-6C55DEDFDD1F}"/>
              </a:ext>
            </a:extLst>
          </p:cNvPr>
          <p:cNvSpPr/>
          <p:nvPr/>
        </p:nvSpPr>
        <p:spPr>
          <a:xfrm>
            <a:off x="1757271" y="3469872"/>
            <a:ext cx="406355" cy="393256"/>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193A6929-F863-A350-928B-75C595C04283}"/>
              </a:ext>
            </a:extLst>
          </p:cNvPr>
          <p:cNvSpPr/>
          <p:nvPr/>
        </p:nvSpPr>
        <p:spPr>
          <a:xfrm>
            <a:off x="2907129" y="3469872"/>
            <a:ext cx="406355" cy="393256"/>
          </a:xfrm>
          <a:prstGeom prst="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C73EE7A0-3DC8-648F-0E8D-43E1CD9811FC}"/>
              </a:ext>
            </a:extLst>
          </p:cNvPr>
          <p:cNvSpPr txBox="1"/>
          <p:nvPr/>
        </p:nvSpPr>
        <p:spPr>
          <a:xfrm>
            <a:off x="2939903" y="2756918"/>
            <a:ext cx="144016" cy="196721"/>
          </a:xfrm>
          <a:prstGeom prst="rect">
            <a:avLst/>
          </a:prstGeom>
          <a:noFill/>
        </p:spPr>
        <p:txBody>
          <a:bodyPr wrap="square" rtlCol="0" anchor="ctr">
            <a:spAutoFit/>
          </a:bodyPr>
          <a:lstStyle/>
          <a:p>
            <a:pPr algn="ctr">
              <a:lnSpc>
                <a:spcPts val="600"/>
              </a:lnSpc>
            </a:pPr>
            <a:r>
              <a:rPr lang="en-GB" sz="1600" b="1" dirty="0">
                <a:solidFill>
                  <a:srgbClr val="0070C0"/>
                </a:solidFill>
              </a:rPr>
              <a:t>S</a:t>
            </a:r>
          </a:p>
        </p:txBody>
      </p:sp>
      <p:sp>
        <p:nvSpPr>
          <p:cNvPr id="42" name="TextBox 41">
            <a:extLst>
              <a:ext uri="{FF2B5EF4-FFF2-40B4-BE49-F238E27FC236}">
                <a16:creationId xmlns:a16="http://schemas.microsoft.com/office/drawing/2014/main" id="{99657937-C30E-4F16-6DDC-D457CE4C8C6E}"/>
              </a:ext>
            </a:extLst>
          </p:cNvPr>
          <p:cNvSpPr txBox="1"/>
          <p:nvPr/>
        </p:nvSpPr>
        <p:spPr>
          <a:xfrm>
            <a:off x="1517696" y="3238803"/>
            <a:ext cx="144016" cy="196721"/>
          </a:xfrm>
          <a:prstGeom prst="rect">
            <a:avLst/>
          </a:prstGeom>
          <a:noFill/>
        </p:spPr>
        <p:txBody>
          <a:bodyPr wrap="square" rtlCol="0" anchor="ctr">
            <a:spAutoFit/>
          </a:bodyPr>
          <a:lstStyle/>
          <a:p>
            <a:pPr algn="ctr">
              <a:lnSpc>
                <a:spcPts val="600"/>
              </a:lnSpc>
            </a:pPr>
            <a:r>
              <a:rPr lang="en-GB" sz="1600" b="1" dirty="0">
                <a:solidFill>
                  <a:srgbClr val="0070C0"/>
                </a:solidFill>
              </a:rPr>
              <a:t>S</a:t>
            </a:r>
          </a:p>
        </p:txBody>
      </p:sp>
      <p:sp>
        <p:nvSpPr>
          <p:cNvPr id="43" name="TextBox 42">
            <a:extLst>
              <a:ext uri="{FF2B5EF4-FFF2-40B4-BE49-F238E27FC236}">
                <a16:creationId xmlns:a16="http://schemas.microsoft.com/office/drawing/2014/main" id="{76D2B751-AAEA-11C5-0D47-AC957D0C6A60}"/>
              </a:ext>
            </a:extLst>
          </p:cNvPr>
          <p:cNvSpPr txBox="1"/>
          <p:nvPr/>
        </p:nvSpPr>
        <p:spPr>
          <a:xfrm>
            <a:off x="3443747" y="3266378"/>
            <a:ext cx="144016" cy="196721"/>
          </a:xfrm>
          <a:prstGeom prst="rect">
            <a:avLst/>
          </a:prstGeom>
          <a:noFill/>
        </p:spPr>
        <p:txBody>
          <a:bodyPr wrap="square" rtlCol="0" anchor="ctr">
            <a:spAutoFit/>
          </a:bodyPr>
          <a:lstStyle/>
          <a:p>
            <a:pPr algn="ctr">
              <a:lnSpc>
                <a:spcPts val="600"/>
              </a:lnSpc>
            </a:pPr>
            <a:r>
              <a:rPr lang="en-GB" sz="1600" b="1" dirty="0">
                <a:solidFill>
                  <a:srgbClr val="0070C0"/>
                </a:solidFill>
              </a:rPr>
              <a:t>S</a:t>
            </a:r>
          </a:p>
        </p:txBody>
      </p:sp>
      <p:sp>
        <p:nvSpPr>
          <p:cNvPr id="44" name="TextBox 43">
            <a:extLst>
              <a:ext uri="{FF2B5EF4-FFF2-40B4-BE49-F238E27FC236}">
                <a16:creationId xmlns:a16="http://schemas.microsoft.com/office/drawing/2014/main" id="{AB351CBA-649F-2E9C-79B9-EC10C217836A}"/>
              </a:ext>
            </a:extLst>
          </p:cNvPr>
          <p:cNvSpPr txBox="1"/>
          <p:nvPr/>
        </p:nvSpPr>
        <p:spPr>
          <a:xfrm>
            <a:off x="2051026" y="3230050"/>
            <a:ext cx="144016" cy="196721"/>
          </a:xfrm>
          <a:prstGeom prst="rect">
            <a:avLst/>
          </a:prstGeom>
          <a:noFill/>
        </p:spPr>
        <p:txBody>
          <a:bodyPr wrap="square" rtlCol="0" anchor="ctr">
            <a:spAutoFit/>
          </a:bodyPr>
          <a:lstStyle/>
          <a:p>
            <a:pPr algn="ctr">
              <a:lnSpc>
                <a:spcPts val="600"/>
              </a:lnSpc>
            </a:pPr>
            <a:r>
              <a:rPr lang="en-GB" sz="1600" b="1" dirty="0">
                <a:solidFill>
                  <a:srgbClr val="FF0000"/>
                </a:solidFill>
              </a:rPr>
              <a:t>N</a:t>
            </a:r>
          </a:p>
        </p:txBody>
      </p:sp>
      <p:sp>
        <p:nvSpPr>
          <p:cNvPr id="45" name="TextBox 44">
            <a:extLst>
              <a:ext uri="{FF2B5EF4-FFF2-40B4-BE49-F238E27FC236}">
                <a16:creationId xmlns:a16="http://schemas.microsoft.com/office/drawing/2014/main" id="{431637D6-47A5-C4CB-7436-9EC08FE7025D}"/>
              </a:ext>
            </a:extLst>
          </p:cNvPr>
          <p:cNvSpPr txBox="1"/>
          <p:nvPr/>
        </p:nvSpPr>
        <p:spPr>
          <a:xfrm>
            <a:off x="3407729" y="2750874"/>
            <a:ext cx="144016" cy="196721"/>
          </a:xfrm>
          <a:prstGeom prst="rect">
            <a:avLst/>
          </a:prstGeom>
          <a:noFill/>
        </p:spPr>
        <p:txBody>
          <a:bodyPr wrap="square" rtlCol="0" anchor="ctr">
            <a:spAutoFit/>
          </a:bodyPr>
          <a:lstStyle/>
          <a:p>
            <a:pPr algn="ctr">
              <a:lnSpc>
                <a:spcPts val="600"/>
              </a:lnSpc>
            </a:pPr>
            <a:r>
              <a:rPr lang="en-GB" sz="1600" b="1" dirty="0">
                <a:solidFill>
                  <a:srgbClr val="FF0000"/>
                </a:solidFill>
              </a:rPr>
              <a:t>N</a:t>
            </a:r>
          </a:p>
        </p:txBody>
      </p:sp>
      <p:sp>
        <p:nvSpPr>
          <p:cNvPr id="46" name="TextBox 45">
            <a:extLst>
              <a:ext uri="{FF2B5EF4-FFF2-40B4-BE49-F238E27FC236}">
                <a16:creationId xmlns:a16="http://schemas.microsoft.com/office/drawing/2014/main" id="{61F74434-DED1-FA0F-BABD-51A7B20780DF}"/>
              </a:ext>
            </a:extLst>
          </p:cNvPr>
          <p:cNvSpPr txBox="1"/>
          <p:nvPr/>
        </p:nvSpPr>
        <p:spPr>
          <a:xfrm>
            <a:off x="2910417" y="3262519"/>
            <a:ext cx="144016" cy="196721"/>
          </a:xfrm>
          <a:prstGeom prst="rect">
            <a:avLst/>
          </a:prstGeom>
          <a:noFill/>
        </p:spPr>
        <p:txBody>
          <a:bodyPr wrap="square" rtlCol="0" anchor="ctr">
            <a:spAutoFit/>
          </a:bodyPr>
          <a:lstStyle/>
          <a:p>
            <a:pPr algn="ctr">
              <a:lnSpc>
                <a:spcPts val="600"/>
              </a:lnSpc>
            </a:pPr>
            <a:r>
              <a:rPr lang="en-GB" sz="1600" b="1" dirty="0">
                <a:solidFill>
                  <a:srgbClr val="FF0000"/>
                </a:solidFill>
              </a:rPr>
              <a:t>N</a:t>
            </a:r>
          </a:p>
        </p:txBody>
      </p:sp>
      <p:sp>
        <p:nvSpPr>
          <p:cNvPr id="47" name="Content Placeholder 2">
            <a:extLst>
              <a:ext uri="{FF2B5EF4-FFF2-40B4-BE49-F238E27FC236}">
                <a16:creationId xmlns:a16="http://schemas.microsoft.com/office/drawing/2014/main" id="{6C31C9EA-4DBE-13BC-16ED-BFFA01377A03}"/>
              </a:ext>
            </a:extLst>
          </p:cNvPr>
          <p:cNvSpPr txBox="1">
            <a:spLocks/>
          </p:cNvSpPr>
          <p:nvPr/>
        </p:nvSpPr>
        <p:spPr>
          <a:xfrm>
            <a:off x="4796688" y="1134474"/>
            <a:ext cx="3948612" cy="4009026"/>
          </a:xfrm>
          <a:prstGeom prst="rect">
            <a:avLst/>
          </a:prstGeom>
        </p:spPr>
        <p:txBody>
          <a:bodyPr vert="horz" lIns="121920" tIns="60960" rIns="121920" bIns="60960" rtlCol="0">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lnSpc>
                <a:spcPts val="1800"/>
              </a:lnSpc>
              <a:spcAft>
                <a:spcPts val="800"/>
              </a:spcAft>
            </a:pPr>
            <a:r>
              <a:rPr lang="sv-SE" sz="1600" dirty="0"/>
              <a:t>Design with </a:t>
            </a:r>
            <a:r>
              <a:rPr lang="en-GB" sz="1600" dirty="0"/>
              <a:t>F/F (or D/D) configuration</a:t>
            </a: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marL="0" lvl="1" indent="0" algn="ctr">
              <a:lnSpc>
                <a:spcPts val="2000"/>
              </a:lnSpc>
              <a:spcAft>
                <a:spcPts val="1200"/>
              </a:spcAft>
              <a:buNone/>
            </a:pPr>
            <a:r>
              <a:rPr lang="sv-SE" sz="1600" b="1" dirty="0"/>
              <a:t>4 main </a:t>
            </a:r>
            <a:r>
              <a:rPr lang="sv-SE" sz="1600" dirty="0"/>
              <a:t>coils with </a:t>
            </a:r>
            <a:r>
              <a:rPr lang="sv-SE" sz="1600" b="1" dirty="0"/>
              <a:t>4 </a:t>
            </a:r>
            <a:r>
              <a:rPr lang="sv-SE" sz="1600" b="1" u="sng" dirty="0"/>
              <a:t>embedded</a:t>
            </a:r>
            <a:r>
              <a:rPr lang="sv-SE" sz="1600" b="1" dirty="0"/>
              <a:t> trim </a:t>
            </a:r>
            <a:r>
              <a:rPr lang="sv-SE" sz="1600" dirty="0"/>
              <a:t>coils (4 identical impregnated objects)</a:t>
            </a:r>
          </a:p>
        </p:txBody>
      </p:sp>
      <p:pic>
        <p:nvPicPr>
          <p:cNvPr id="48" name="Picture 47">
            <a:extLst>
              <a:ext uri="{FF2B5EF4-FFF2-40B4-BE49-F238E27FC236}">
                <a16:creationId xmlns:a16="http://schemas.microsoft.com/office/drawing/2014/main" id="{2F2CF597-053F-FCD7-5991-760ADBBFFB5B}"/>
              </a:ext>
            </a:extLst>
          </p:cNvPr>
          <p:cNvPicPr>
            <a:picLocks noChangeAspect="1"/>
          </p:cNvPicPr>
          <p:nvPr/>
        </p:nvPicPr>
        <p:blipFill>
          <a:blip r:embed="rId3"/>
          <a:stretch>
            <a:fillRect/>
          </a:stretch>
        </p:blipFill>
        <p:spPr>
          <a:xfrm>
            <a:off x="5222224" y="1718262"/>
            <a:ext cx="3420205" cy="2518852"/>
          </a:xfrm>
          <a:prstGeom prst="rect">
            <a:avLst/>
          </a:prstGeom>
        </p:spPr>
      </p:pic>
      <p:grpSp>
        <p:nvGrpSpPr>
          <p:cNvPr id="83" name="Group 82">
            <a:extLst>
              <a:ext uri="{FF2B5EF4-FFF2-40B4-BE49-F238E27FC236}">
                <a16:creationId xmlns:a16="http://schemas.microsoft.com/office/drawing/2014/main" id="{1EE1FFFA-2164-5CD2-1B9B-C2DA6CA70FED}"/>
              </a:ext>
            </a:extLst>
          </p:cNvPr>
          <p:cNvGrpSpPr/>
          <p:nvPr/>
        </p:nvGrpSpPr>
        <p:grpSpPr>
          <a:xfrm>
            <a:off x="6915032" y="2128388"/>
            <a:ext cx="1706940" cy="1707718"/>
            <a:chOff x="6915032" y="2128388"/>
            <a:chExt cx="1706940" cy="1707718"/>
          </a:xfrm>
        </p:grpSpPr>
        <p:sp>
          <p:nvSpPr>
            <p:cNvPr id="53" name="Trapezoid 52">
              <a:extLst>
                <a:ext uri="{FF2B5EF4-FFF2-40B4-BE49-F238E27FC236}">
                  <a16:creationId xmlns:a16="http://schemas.microsoft.com/office/drawing/2014/main" id="{43D276B4-73DC-A41D-C981-F0173F732C4F}"/>
                </a:ext>
              </a:extLst>
            </p:cNvPr>
            <p:cNvSpPr/>
            <p:nvPr/>
          </p:nvSpPr>
          <p:spPr>
            <a:xfrm rot="10800000">
              <a:off x="7452320" y="2315505"/>
              <a:ext cx="641484" cy="256244"/>
            </a:xfrm>
            <a:prstGeom prst="trapezoid">
              <a:avLst>
                <a:gd name="adj" fmla="val 97544"/>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6" name="Group 65">
              <a:extLst>
                <a:ext uri="{FF2B5EF4-FFF2-40B4-BE49-F238E27FC236}">
                  <a16:creationId xmlns:a16="http://schemas.microsoft.com/office/drawing/2014/main" id="{E537FC76-31E1-B04B-EED8-A8AF4F3A8D22}"/>
                </a:ext>
              </a:extLst>
            </p:cNvPr>
            <p:cNvGrpSpPr/>
            <p:nvPr/>
          </p:nvGrpSpPr>
          <p:grpSpPr>
            <a:xfrm>
              <a:off x="6915032" y="2128388"/>
              <a:ext cx="1706940" cy="1707718"/>
              <a:chOff x="6915032" y="2128388"/>
              <a:chExt cx="1706940" cy="1707718"/>
            </a:xfrm>
          </p:grpSpPr>
          <p:sp>
            <p:nvSpPr>
              <p:cNvPr id="52" name="Trapezoid 51">
                <a:extLst>
                  <a:ext uri="{FF2B5EF4-FFF2-40B4-BE49-F238E27FC236}">
                    <a16:creationId xmlns:a16="http://schemas.microsoft.com/office/drawing/2014/main" id="{EDB9EE2E-01A5-86FD-3582-CD94E1FECD13}"/>
                  </a:ext>
                </a:extLst>
              </p:cNvPr>
              <p:cNvSpPr/>
              <p:nvPr/>
            </p:nvSpPr>
            <p:spPr>
              <a:xfrm>
                <a:off x="7452320" y="2128388"/>
                <a:ext cx="629340" cy="187117"/>
              </a:xfrm>
              <a:prstGeom prst="trapezoid">
                <a:avLst>
                  <a:gd name="adj" fmla="val 97544"/>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rapezoid 55">
                <a:extLst>
                  <a:ext uri="{FF2B5EF4-FFF2-40B4-BE49-F238E27FC236}">
                    <a16:creationId xmlns:a16="http://schemas.microsoft.com/office/drawing/2014/main" id="{B41256EE-FFD2-5C43-8FF0-093A7270FC5E}"/>
                  </a:ext>
                </a:extLst>
              </p:cNvPr>
              <p:cNvSpPr/>
              <p:nvPr/>
            </p:nvSpPr>
            <p:spPr>
              <a:xfrm rot="5400000">
                <a:off x="8213744" y="2862072"/>
                <a:ext cx="629340" cy="187117"/>
              </a:xfrm>
              <a:prstGeom prst="trapezoid">
                <a:avLst>
                  <a:gd name="adj" fmla="val 97544"/>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rapezoid 56">
                <a:extLst>
                  <a:ext uri="{FF2B5EF4-FFF2-40B4-BE49-F238E27FC236}">
                    <a16:creationId xmlns:a16="http://schemas.microsoft.com/office/drawing/2014/main" id="{491AFB82-0219-A3D6-F9C0-5EBAF82A811D}"/>
                  </a:ext>
                </a:extLst>
              </p:cNvPr>
              <p:cNvSpPr/>
              <p:nvPr/>
            </p:nvSpPr>
            <p:spPr>
              <a:xfrm rot="16200000">
                <a:off x="7991801" y="2852928"/>
                <a:ext cx="641484" cy="256244"/>
              </a:xfrm>
              <a:prstGeom prst="trapezoid">
                <a:avLst>
                  <a:gd name="adj" fmla="val 97544"/>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rapezoid 57">
                <a:extLst>
                  <a:ext uri="{FF2B5EF4-FFF2-40B4-BE49-F238E27FC236}">
                    <a16:creationId xmlns:a16="http://schemas.microsoft.com/office/drawing/2014/main" id="{61FD935D-5064-A82D-C1AF-9E14C61482BD}"/>
                  </a:ext>
                </a:extLst>
              </p:cNvPr>
              <p:cNvSpPr/>
              <p:nvPr/>
            </p:nvSpPr>
            <p:spPr>
              <a:xfrm rot="10800000">
                <a:off x="7443750" y="3648989"/>
                <a:ext cx="629340" cy="187117"/>
              </a:xfrm>
              <a:prstGeom prst="trapezoid">
                <a:avLst>
                  <a:gd name="adj" fmla="val 97544"/>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rapezoid 58">
                <a:extLst>
                  <a:ext uri="{FF2B5EF4-FFF2-40B4-BE49-F238E27FC236}">
                    <a16:creationId xmlns:a16="http://schemas.microsoft.com/office/drawing/2014/main" id="{5918E720-C2A7-94DC-2403-6720179A3539}"/>
                  </a:ext>
                </a:extLst>
              </p:cNvPr>
              <p:cNvSpPr/>
              <p:nvPr/>
            </p:nvSpPr>
            <p:spPr>
              <a:xfrm>
                <a:off x="7421291" y="3392745"/>
                <a:ext cx="641484" cy="256244"/>
              </a:xfrm>
              <a:prstGeom prst="trapezoid">
                <a:avLst>
                  <a:gd name="adj" fmla="val 97544"/>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rapezoid 59">
                <a:extLst>
                  <a:ext uri="{FF2B5EF4-FFF2-40B4-BE49-F238E27FC236}">
                    <a16:creationId xmlns:a16="http://schemas.microsoft.com/office/drawing/2014/main" id="{71F0F9F4-E14A-2754-9EE5-4E2B5C6CE841}"/>
                  </a:ext>
                </a:extLst>
              </p:cNvPr>
              <p:cNvSpPr/>
              <p:nvPr/>
            </p:nvSpPr>
            <p:spPr>
              <a:xfrm rot="16200000">
                <a:off x="6693921" y="2884129"/>
                <a:ext cx="629340" cy="187117"/>
              </a:xfrm>
              <a:prstGeom prst="trapezoid">
                <a:avLst>
                  <a:gd name="adj" fmla="val 97544"/>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rapezoid 60">
                <a:extLst>
                  <a:ext uri="{FF2B5EF4-FFF2-40B4-BE49-F238E27FC236}">
                    <a16:creationId xmlns:a16="http://schemas.microsoft.com/office/drawing/2014/main" id="{A28B1849-D9A9-5E15-4A44-26603CF45C3D}"/>
                  </a:ext>
                </a:extLst>
              </p:cNvPr>
              <p:cNvSpPr/>
              <p:nvPr/>
            </p:nvSpPr>
            <p:spPr>
              <a:xfrm rot="5400000">
                <a:off x="6903720" y="2839399"/>
                <a:ext cx="641484" cy="256244"/>
              </a:xfrm>
              <a:prstGeom prst="trapezoid">
                <a:avLst>
                  <a:gd name="adj" fmla="val 97544"/>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84" name="Group 83">
            <a:extLst>
              <a:ext uri="{FF2B5EF4-FFF2-40B4-BE49-F238E27FC236}">
                <a16:creationId xmlns:a16="http://schemas.microsoft.com/office/drawing/2014/main" id="{01EE5826-661E-C6BB-271C-B8162E785946}"/>
              </a:ext>
            </a:extLst>
          </p:cNvPr>
          <p:cNvGrpSpPr/>
          <p:nvPr/>
        </p:nvGrpSpPr>
        <p:grpSpPr>
          <a:xfrm>
            <a:off x="5246976" y="2128388"/>
            <a:ext cx="1706940" cy="1707718"/>
            <a:chOff x="6915032" y="2128388"/>
            <a:chExt cx="1706940" cy="1707718"/>
          </a:xfrm>
        </p:grpSpPr>
        <p:sp>
          <p:nvSpPr>
            <p:cNvPr id="85" name="Trapezoid 84">
              <a:extLst>
                <a:ext uri="{FF2B5EF4-FFF2-40B4-BE49-F238E27FC236}">
                  <a16:creationId xmlns:a16="http://schemas.microsoft.com/office/drawing/2014/main" id="{B44982BF-9990-266C-7769-B41233D1A5FD}"/>
                </a:ext>
              </a:extLst>
            </p:cNvPr>
            <p:cNvSpPr/>
            <p:nvPr/>
          </p:nvSpPr>
          <p:spPr>
            <a:xfrm rot="10800000">
              <a:off x="7452320" y="2315505"/>
              <a:ext cx="641484" cy="256244"/>
            </a:xfrm>
            <a:prstGeom prst="trapezoid">
              <a:avLst>
                <a:gd name="adj" fmla="val 97544"/>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6" name="Group 85">
              <a:extLst>
                <a:ext uri="{FF2B5EF4-FFF2-40B4-BE49-F238E27FC236}">
                  <a16:creationId xmlns:a16="http://schemas.microsoft.com/office/drawing/2014/main" id="{9507D727-D61B-C3C1-4414-4832E2780205}"/>
                </a:ext>
              </a:extLst>
            </p:cNvPr>
            <p:cNvGrpSpPr/>
            <p:nvPr/>
          </p:nvGrpSpPr>
          <p:grpSpPr>
            <a:xfrm>
              <a:off x="6915032" y="2128388"/>
              <a:ext cx="1706940" cy="1707718"/>
              <a:chOff x="6915032" y="2128388"/>
              <a:chExt cx="1706940" cy="1707718"/>
            </a:xfrm>
          </p:grpSpPr>
          <p:sp>
            <p:nvSpPr>
              <p:cNvPr id="87" name="Trapezoid 86">
                <a:extLst>
                  <a:ext uri="{FF2B5EF4-FFF2-40B4-BE49-F238E27FC236}">
                    <a16:creationId xmlns:a16="http://schemas.microsoft.com/office/drawing/2014/main" id="{225F8234-BF6D-9470-A273-3FFD32074539}"/>
                  </a:ext>
                </a:extLst>
              </p:cNvPr>
              <p:cNvSpPr/>
              <p:nvPr/>
            </p:nvSpPr>
            <p:spPr>
              <a:xfrm>
                <a:off x="7452320" y="2128388"/>
                <a:ext cx="629340" cy="187117"/>
              </a:xfrm>
              <a:prstGeom prst="trapezoid">
                <a:avLst>
                  <a:gd name="adj" fmla="val 97544"/>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Trapezoid 87">
                <a:extLst>
                  <a:ext uri="{FF2B5EF4-FFF2-40B4-BE49-F238E27FC236}">
                    <a16:creationId xmlns:a16="http://schemas.microsoft.com/office/drawing/2014/main" id="{EB030ED9-BE68-C46F-492A-96BF9CED0EC8}"/>
                  </a:ext>
                </a:extLst>
              </p:cNvPr>
              <p:cNvSpPr/>
              <p:nvPr/>
            </p:nvSpPr>
            <p:spPr>
              <a:xfrm rot="5400000">
                <a:off x="8213744" y="2862072"/>
                <a:ext cx="629340" cy="187117"/>
              </a:xfrm>
              <a:prstGeom prst="trapezoid">
                <a:avLst>
                  <a:gd name="adj" fmla="val 97544"/>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rapezoid 88">
                <a:extLst>
                  <a:ext uri="{FF2B5EF4-FFF2-40B4-BE49-F238E27FC236}">
                    <a16:creationId xmlns:a16="http://schemas.microsoft.com/office/drawing/2014/main" id="{1621036D-F362-C2E1-DDCC-45E47A7D880C}"/>
                  </a:ext>
                </a:extLst>
              </p:cNvPr>
              <p:cNvSpPr/>
              <p:nvPr/>
            </p:nvSpPr>
            <p:spPr>
              <a:xfrm rot="16200000">
                <a:off x="7991801" y="2852928"/>
                <a:ext cx="641484" cy="256244"/>
              </a:xfrm>
              <a:prstGeom prst="trapezoid">
                <a:avLst>
                  <a:gd name="adj" fmla="val 97544"/>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Trapezoid 89">
                <a:extLst>
                  <a:ext uri="{FF2B5EF4-FFF2-40B4-BE49-F238E27FC236}">
                    <a16:creationId xmlns:a16="http://schemas.microsoft.com/office/drawing/2014/main" id="{49F6581B-F90C-F4D1-B7C8-8E7A682314C7}"/>
                  </a:ext>
                </a:extLst>
              </p:cNvPr>
              <p:cNvSpPr/>
              <p:nvPr/>
            </p:nvSpPr>
            <p:spPr>
              <a:xfrm rot="10800000">
                <a:off x="7443750" y="3648989"/>
                <a:ext cx="629340" cy="187117"/>
              </a:xfrm>
              <a:prstGeom prst="trapezoid">
                <a:avLst>
                  <a:gd name="adj" fmla="val 97544"/>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Trapezoid 90">
                <a:extLst>
                  <a:ext uri="{FF2B5EF4-FFF2-40B4-BE49-F238E27FC236}">
                    <a16:creationId xmlns:a16="http://schemas.microsoft.com/office/drawing/2014/main" id="{1271FE51-97A0-12DE-1C45-A67879E09164}"/>
                  </a:ext>
                </a:extLst>
              </p:cNvPr>
              <p:cNvSpPr/>
              <p:nvPr/>
            </p:nvSpPr>
            <p:spPr>
              <a:xfrm>
                <a:off x="7421291" y="3392745"/>
                <a:ext cx="641484" cy="256244"/>
              </a:xfrm>
              <a:prstGeom prst="trapezoid">
                <a:avLst>
                  <a:gd name="adj" fmla="val 97544"/>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Trapezoid 91">
                <a:extLst>
                  <a:ext uri="{FF2B5EF4-FFF2-40B4-BE49-F238E27FC236}">
                    <a16:creationId xmlns:a16="http://schemas.microsoft.com/office/drawing/2014/main" id="{05761390-26BB-A5E5-3762-87D32B139595}"/>
                  </a:ext>
                </a:extLst>
              </p:cNvPr>
              <p:cNvSpPr/>
              <p:nvPr/>
            </p:nvSpPr>
            <p:spPr>
              <a:xfrm rot="16200000">
                <a:off x="6693921" y="2884129"/>
                <a:ext cx="629340" cy="187117"/>
              </a:xfrm>
              <a:prstGeom prst="trapezoid">
                <a:avLst>
                  <a:gd name="adj" fmla="val 97544"/>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rapezoid 92">
                <a:extLst>
                  <a:ext uri="{FF2B5EF4-FFF2-40B4-BE49-F238E27FC236}">
                    <a16:creationId xmlns:a16="http://schemas.microsoft.com/office/drawing/2014/main" id="{EE0E9A8C-7708-135D-C7D5-17ED813DB5B3}"/>
                  </a:ext>
                </a:extLst>
              </p:cNvPr>
              <p:cNvSpPr/>
              <p:nvPr/>
            </p:nvSpPr>
            <p:spPr>
              <a:xfrm rot="5400000">
                <a:off x="6903720" y="2839399"/>
                <a:ext cx="641484" cy="256244"/>
              </a:xfrm>
              <a:prstGeom prst="trapezoid">
                <a:avLst>
                  <a:gd name="adj" fmla="val 97544"/>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94" name="TextBox 93">
            <a:extLst>
              <a:ext uri="{FF2B5EF4-FFF2-40B4-BE49-F238E27FC236}">
                <a16:creationId xmlns:a16="http://schemas.microsoft.com/office/drawing/2014/main" id="{DF213828-E1F8-1129-98DB-C84BA7803241}"/>
              </a:ext>
            </a:extLst>
          </p:cNvPr>
          <p:cNvSpPr txBox="1"/>
          <p:nvPr/>
        </p:nvSpPr>
        <p:spPr>
          <a:xfrm>
            <a:off x="5805717" y="2715012"/>
            <a:ext cx="144016" cy="196721"/>
          </a:xfrm>
          <a:prstGeom prst="rect">
            <a:avLst/>
          </a:prstGeom>
          <a:noFill/>
        </p:spPr>
        <p:txBody>
          <a:bodyPr wrap="square" rtlCol="0" anchor="ctr">
            <a:spAutoFit/>
          </a:bodyPr>
          <a:lstStyle/>
          <a:p>
            <a:pPr algn="ctr">
              <a:lnSpc>
                <a:spcPts val="600"/>
              </a:lnSpc>
            </a:pPr>
            <a:r>
              <a:rPr lang="en-GB" sz="1600" b="1" dirty="0">
                <a:solidFill>
                  <a:srgbClr val="FF0000"/>
                </a:solidFill>
              </a:rPr>
              <a:t>N</a:t>
            </a:r>
          </a:p>
        </p:txBody>
      </p:sp>
      <p:sp>
        <p:nvSpPr>
          <p:cNvPr id="95" name="TextBox 94">
            <a:extLst>
              <a:ext uri="{FF2B5EF4-FFF2-40B4-BE49-F238E27FC236}">
                <a16:creationId xmlns:a16="http://schemas.microsoft.com/office/drawing/2014/main" id="{E7536727-FF18-1002-404B-6B243E2D9B13}"/>
              </a:ext>
            </a:extLst>
          </p:cNvPr>
          <p:cNvSpPr txBox="1"/>
          <p:nvPr/>
        </p:nvSpPr>
        <p:spPr>
          <a:xfrm>
            <a:off x="6226887" y="2706259"/>
            <a:ext cx="144016" cy="196721"/>
          </a:xfrm>
          <a:prstGeom prst="rect">
            <a:avLst/>
          </a:prstGeom>
          <a:noFill/>
        </p:spPr>
        <p:txBody>
          <a:bodyPr wrap="square" rtlCol="0" anchor="ctr">
            <a:spAutoFit/>
          </a:bodyPr>
          <a:lstStyle/>
          <a:p>
            <a:pPr algn="ctr">
              <a:lnSpc>
                <a:spcPts val="600"/>
              </a:lnSpc>
            </a:pPr>
            <a:r>
              <a:rPr lang="en-GB" sz="1600" b="1" dirty="0">
                <a:solidFill>
                  <a:srgbClr val="0070C0"/>
                </a:solidFill>
              </a:rPr>
              <a:t>S</a:t>
            </a:r>
          </a:p>
        </p:txBody>
      </p:sp>
      <p:sp>
        <p:nvSpPr>
          <p:cNvPr id="96" name="TextBox 95">
            <a:extLst>
              <a:ext uri="{FF2B5EF4-FFF2-40B4-BE49-F238E27FC236}">
                <a16:creationId xmlns:a16="http://schemas.microsoft.com/office/drawing/2014/main" id="{BC894474-AED7-E345-B298-A0D8E6822D6B}"/>
              </a:ext>
            </a:extLst>
          </p:cNvPr>
          <p:cNvSpPr txBox="1"/>
          <p:nvPr/>
        </p:nvSpPr>
        <p:spPr>
          <a:xfrm>
            <a:off x="5770837" y="3214202"/>
            <a:ext cx="144016" cy="196721"/>
          </a:xfrm>
          <a:prstGeom prst="rect">
            <a:avLst/>
          </a:prstGeom>
          <a:noFill/>
        </p:spPr>
        <p:txBody>
          <a:bodyPr wrap="square" rtlCol="0" anchor="ctr">
            <a:spAutoFit/>
          </a:bodyPr>
          <a:lstStyle/>
          <a:p>
            <a:pPr algn="ctr">
              <a:lnSpc>
                <a:spcPts val="600"/>
              </a:lnSpc>
            </a:pPr>
            <a:r>
              <a:rPr lang="en-GB" sz="1600" b="1" dirty="0">
                <a:solidFill>
                  <a:srgbClr val="0070C0"/>
                </a:solidFill>
              </a:rPr>
              <a:t>S</a:t>
            </a:r>
          </a:p>
        </p:txBody>
      </p:sp>
      <p:sp>
        <p:nvSpPr>
          <p:cNvPr id="97" name="TextBox 96">
            <a:extLst>
              <a:ext uri="{FF2B5EF4-FFF2-40B4-BE49-F238E27FC236}">
                <a16:creationId xmlns:a16="http://schemas.microsoft.com/office/drawing/2014/main" id="{DB5D0A31-D02E-CD7F-06DA-5A6602D123B7}"/>
              </a:ext>
            </a:extLst>
          </p:cNvPr>
          <p:cNvSpPr txBox="1"/>
          <p:nvPr/>
        </p:nvSpPr>
        <p:spPr>
          <a:xfrm>
            <a:off x="6267066" y="3205628"/>
            <a:ext cx="144016" cy="196721"/>
          </a:xfrm>
          <a:prstGeom prst="rect">
            <a:avLst/>
          </a:prstGeom>
          <a:noFill/>
        </p:spPr>
        <p:txBody>
          <a:bodyPr wrap="square" rtlCol="0" anchor="ctr">
            <a:spAutoFit/>
          </a:bodyPr>
          <a:lstStyle/>
          <a:p>
            <a:pPr algn="ctr">
              <a:lnSpc>
                <a:spcPts val="600"/>
              </a:lnSpc>
            </a:pPr>
            <a:r>
              <a:rPr lang="en-GB" sz="1600" b="1" dirty="0">
                <a:solidFill>
                  <a:srgbClr val="FF0000"/>
                </a:solidFill>
              </a:rPr>
              <a:t>N</a:t>
            </a:r>
          </a:p>
        </p:txBody>
      </p:sp>
      <p:sp>
        <p:nvSpPr>
          <p:cNvPr id="101" name="TextBox 100">
            <a:extLst>
              <a:ext uri="{FF2B5EF4-FFF2-40B4-BE49-F238E27FC236}">
                <a16:creationId xmlns:a16="http://schemas.microsoft.com/office/drawing/2014/main" id="{9ECD037F-136B-EDB0-688E-3C1BFB0ED138}"/>
              </a:ext>
            </a:extLst>
          </p:cNvPr>
          <p:cNvSpPr txBox="1"/>
          <p:nvPr/>
        </p:nvSpPr>
        <p:spPr>
          <a:xfrm>
            <a:off x="7459428" y="3204598"/>
            <a:ext cx="144016" cy="196721"/>
          </a:xfrm>
          <a:prstGeom prst="rect">
            <a:avLst/>
          </a:prstGeom>
          <a:noFill/>
        </p:spPr>
        <p:txBody>
          <a:bodyPr wrap="square" rtlCol="0" anchor="ctr">
            <a:spAutoFit/>
          </a:bodyPr>
          <a:lstStyle/>
          <a:p>
            <a:pPr algn="ctr">
              <a:lnSpc>
                <a:spcPts val="600"/>
              </a:lnSpc>
            </a:pPr>
            <a:r>
              <a:rPr lang="en-GB" sz="1600" b="1" dirty="0">
                <a:solidFill>
                  <a:srgbClr val="0070C0"/>
                </a:solidFill>
              </a:rPr>
              <a:t>S</a:t>
            </a:r>
          </a:p>
        </p:txBody>
      </p:sp>
      <p:sp>
        <p:nvSpPr>
          <p:cNvPr id="102" name="TextBox 101">
            <a:extLst>
              <a:ext uri="{FF2B5EF4-FFF2-40B4-BE49-F238E27FC236}">
                <a16:creationId xmlns:a16="http://schemas.microsoft.com/office/drawing/2014/main" id="{BF57640E-D1CC-7D23-7CFE-78FF18A2FF56}"/>
              </a:ext>
            </a:extLst>
          </p:cNvPr>
          <p:cNvSpPr txBox="1"/>
          <p:nvPr/>
        </p:nvSpPr>
        <p:spPr>
          <a:xfrm>
            <a:off x="7955657" y="3196024"/>
            <a:ext cx="144016" cy="196721"/>
          </a:xfrm>
          <a:prstGeom prst="rect">
            <a:avLst/>
          </a:prstGeom>
          <a:noFill/>
        </p:spPr>
        <p:txBody>
          <a:bodyPr wrap="square" rtlCol="0" anchor="ctr">
            <a:spAutoFit/>
          </a:bodyPr>
          <a:lstStyle/>
          <a:p>
            <a:pPr algn="ctr">
              <a:lnSpc>
                <a:spcPts val="600"/>
              </a:lnSpc>
            </a:pPr>
            <a:r>
              <a:rPr lang="en-GB" sz="1600" b="1" dirty="0">
                <a:solidFill>
                  <a:srgbClr val="FF0000"/>
                </a:solidFill>
              </a:rPr>
              <a:t>N</a:t>
            </a:r>
          </a:p>
        </p:txBody>
      </p:sp>
      <p:sp>
        <p:nvSpPr>
          <p:cNvPr id="103" name="TextBox 102">
            <a:extLst>
              <a:ext uri="{FF2B5EF4-FFF2-40B4-BE49-F238E27FC236}">
                <a16:creationId xmlns:a16="http://schemas.microsoft.com/office/drawing/2014/main" id="{6F7C421A-A27B-71EE-5814-E2D095F6098E}"/>
              </a:ext>
            </a:extLst>
          </p:cNvPr>
          <p:cNvSpPr txBox="1"/>
          <p:nvPr/>
        </p:nvSpPr>
        <p:spPr>
          <a:xfrm>
            <a:off x="7488748" y="2723220"/>
            <a:ext cx="144016" cy="196721"/>
          </a:xfrm>
          <a:prstGeom prst="rect">
            <a:avLst/>
          </a:prstGeom>
          <a:noFill/>
        </p:spPr>
        <p:txBody>
          <a:bodyPr wrap="square" rtlCol="0" anchor="ctr">
            <a:spAutoFit/>
          </a:bodyPr>
          <a:lstStyle/>
          <a:p>
            <a:pPr algn="ctr">
              <a:lnSpc>
                <a:spcPts val="600"/>
              </a:lnSpc>
            </a:pPr>
            <a:r>
              <a:rPr lang="en-GB" sz="1600" b="1" dirty="0">
                <a:solidFill>
                  <a:srgbClr val="FF0000"/>
                </a:solidFill>
              </a:rPr>
              <a:t>N</a:t>
            </a:r>
          </a:p>
        </p:txBody>
      </p:sp>
      <p:sp>
        <p:nvSpPr>
          <p:cNvPr id="104" name="TextBox 103">
            <a:extLst>
              <a:ext uri="{FF2B5EF4-FFF2-40B4-BE49-F238E27FC236}">
                <a16:creationId xmlns:a16="http://schemas.microsoft.com/office/drawing/2014/main" id="{F68845AF-BC63-4D6E-4E11-B9151DB91EC8}"/>
              </a:ext>
            </a:extLst>
          </p:cNvPr>
          <p:cNvSpPr txBox="1"/>
          <p:nvPr/>
        </p:nvSpPr>
        <p:spPr>
          <a:xfrm>
            <a:off x="7909918" y="2714467"/>
            <a:ext cx="144016" cy="196721"/>
          </a:xfrm>
          <a:prstGeom prst="rect">
            <a:avLst/>
          </a:prstGeom>
          <a:noFill/>
        </p:spPr>
        <p:txBody>
          <a:bodyPr wrap="square" rtlCol="0" anchor="ctr">
            <a:spAutoFit/>
          </a:bodyPr>
          <a:lstStyle/>
          <a:p>
            <a:pPr algn="ctr">
              <a:lnSpc>
                <a:spcPts val="600"/>
              </a:lnSpc>
            </a:pPr>
            <a:r>
              <a:rPr lang="en-GB" sz="1600" b="1" dirty="0">
                <a:solidFill>
                  <a:srgbClr val="0070C0"/>
                </a:solidFill>
              </a:rPr>
              <a:t>S</a:t>
            </a:r>
          </a:p>
        </p:txBody>
      </p:sp>
      <p:sp>
        <p:nvSpPr>
          <p:cNvPr id="8" name="TextBox 7">
            <a:extLst>
              <a:ext uri="{FF2B5EF4-FFF2-40B4-BE49-F238E27FC236}">
                <a16:creationId xmlns:a16="http://schemas.microsoft.com/office/drawing/2014/main" id="{688E6B87-39FE-8AB1-6F5D-DAF3C470DD1E}"/>
              </a:ext>
            </a:extLst>
          </p:cNvPr>
          <p:cNvSpPr txBox="1"/>
          <p:nvPr/>
        </p:nvSpPr>
        <p:spPr>
          <a:xfrm>
            <a:off x="2132111" y="2181104"/>
            <a:ext cx="787047" cy="350609"/>
          </a:xfrm>
          <a:prstGeom prst="rect">
            <a:avLst/>
          </a:prstGeom>
          <a:noFill/>
          <a:ln>
            <a:solidFill>
              <a:schemeClr val="tx1"/>
            </a:solidFill>
          </a:ln>
        </p:spPr>
        <p:txBody>
          <a:bodyPr wrap="square" rtlCol="0">
            <a:spAutoFit/>
          </a:bodyPr>
          <a:lstStyle/>
          <a:p>
            <a:pPr algn="l">
              <a:lnSpc>
                <a:spcPts val="2200"/>
              </a:lnSpc>
            </a:pPr>
            <a:r>
              <a:rPr lang="en-GB" sz="1600" b="1" noProof="0" dirty="0"/>
              <a:t>Coil 1</a:t>
            </a:r>
          </a:p>
        </p:txBody>
      </p:sp>
      <p:sp>
        <p:nvSpPr>
          <p:cNvPr id="10" name="TextBox 9">
            <a:extLst>
              <a:ext uri="{FF2B5EF4-FFF2-40B4-BE49-F238E27FC236}">
                <a16:creationId xmlns:a16="http://schemas.microsoft.com/office/drawing/2014/main" id="{1B9633E1-B265-5C5F-8F3E-AA6BF2DC1770}"/>
              </a:ext>
            </a:extLst>
          </p:cNvPr>
          <p:cNvSpPr txBox="1"/>
          <p:nvPr/>
        </p:nvSpPr>
        <p:spPr>
          <a:xfrm>
            <a:off x="2163626" y="3487919"/>
            <a:ext cx="787047" cy="350609"/>
          </a:xfrm>
          <a:prstGeom prst="rect">
            <a:avLst/>
          </a:prstGeom>
          <a:noFill/>
          <a:ln>
            <a:solidFill>
              <a:schemeClr val="tx1"/>
            </a:solidFill>
          </a:ln>
        </p:spPr>
        <p:txBody>
          <a:bodyPr wrap="square" rtlCol="0">
            <a:spAutoFit/>
          </a:bodyPr>
          <a:lstStyle/>
          <a:p>
            <a:pPr algn="l">
              <a:lnSpc>
                <a:spcPts val="2200"/>
              </a:lnSpc>
            </a:pPr>
            <a:r>
              <a:rPr lang="en-GB" sz="1600" b="1" noProof="0" dirty="0"/>
              <a:t>Coil 2</a:t>
            </a:r>
          </a:p>
        </p:txBody>
      </p:sp>
      <p:sp>
        <p:nvSpPr>
          <p:cNvPr id="11" name="TextBox 10">
            <a:extLst>
              <a:ext uri="{FF2B5EF4-FFF2-40B4-BE49-F238E27FC236}">
                <a16:creationId xmlns:a16="http://schemas.microsoft.com/office/drawing/2014/main" id="{53865890-74F8-EF60-4EEE-B6DD70B36F1F}"/>
              </a:ext>
            </a:extLst>
          </p:cNvPr>
          <p:cNvSpPr txBox="1"/>
          <p:nvPr/>
        </p:nvSpPr>
        <p:spPr>
          <a:xfrm rot="18929981">
            <a:off x="5433663" y="2430100"/>
            <a:ext cx="717301" cy="421719"/>
          </a:xfrm>
          <a:prstGeom prst="rect">
            <a:avLst/>
          </a:prstGeom>
          <a:noFill/>
          <a:ln>
            <a:solidFill>
              <a:schemeClr val="tx1"/>
            </a:solidFill>
          </a:ln>
        </p:spPr>
        <p:txBody>
          <a:bodyPr wrap="square" rtlCol="0" anchor="t">
            <a:spAutoFit/>
          </a:bodyPr>
          <a:lstStyle/>
          <a:p>
            <a:pPr algn="ctr">
              <a:lnSpc>
                <a:spcPts val="3000"/>
              </a:lnSpc>
            </a:pPr>
            <a:r>
              <a:rPr lang="en-GB" sz="1400" b="1" noProof="0" dirty="0"/>
              <a:t>Coil 1</a:t>
            </a:r>
          </a:p>
        </p:txBody>
      </p:sp>
      <p:sp>
        <p:nvSpPr>
          <p:cNvPr id="12" name="TextBox 11">
            <a:extLst>
              <a:ext uri="{FF2B5EF4-FFF2-40B4-BE49-F238E27FC236}">
                <a16:creationId xmlns:a16="http://schemas.microsoft.com/office/drawing/2014/main" id="{09B993CB-2A55-2E94-D57B-ADB99023411C}"/>
              </a:ext>
            </a:extLst>
          </p:cNvPr>
          <p:cNvSpPr txBox="1"/>
          <p:nvPr/>
        </p:nvSpPr>
        <p:spPr>
          <a:xfrm rot="18929981">
            <a:off x="6069535" y="3113915"/>
            <a:ext cx="717301" cy="421719"/>
          </a:xfrm>
          <a:prstGeom prst="rect">
            <a:avLst/>
          </a:prstGeom>
          <a:noFill/>
          <a:ln>
            <a:solidFill>
              <a:schemeClr val="tx1"/>
            </a:solidFill>
          </a:ln>
        </p:spPr>
        <p:txBody>
          <a:bodyPr wrap="square" rtlCol="0" anchor="t">
            <a:spAutoFit/>
          </a:bodyPr>
          <a:lstStyle/>
          <a:p>
            <a:pPr algn="ctr">
              <a:lnSpc>
                <a:spcPts val="3000"/>
              </a:lnSpc>
            </a:pPr>
            <a:r>
              <a:rPr lang="en-GB" sz="1400" b="1" noProof="0" dirty="0"/>
              <a:t>Coil 2</a:t>
            </a:r>
          </a:p>
        </p:txBody>
      </p:sp>
      <p:sp>
        <p:nvSpPr>
          <p:cNvPr id="14" name="TextBox 13">
            <a:extLst>
              <a:ext uri="{FF2B5EF4-FFF2-40B4-BE49-F238E27FC236}">
                <a16:creationId xmlns:a16="http://schemas.microsoft.com/office/drawing/2014/main" id="{36151600-5820-8CE9-49D6-732ED4B08979}"/>
              </a:ext>
            </a:extLst>
          </p:cNvPr>
          <p:cNvSpPr txBox="1"/>
          <p:nvPr/>
        </p:nvSpPr>
        <p:spPr>
          <a:xfrm rot="18929981">
            <a:off x="7080242" y="2430113"/>
            <a:ext cx="717301" cy="421719"/>
          </a:xfrm>
          <a:prstGeom prst="rect">
            <a:avLst/>
          </a:prstGeom>
          <a:noFill/>
          <a:ln>
            <a:solidFill>
              <a:schemeClr val="tx1"/>
            </a:solidFill>
          </a:ln>
        </p:spPr>
        <p:txBody>
          <a:bodyPr wrap="square" rtlCol="0" anchor="t">
            <a:spAutoFit/>
          </a:bodyPr>
          <a:lstStyle/>
          <a:p>
            <a:pPr algn="ctr">
              <a:lnSpc>
                <a:spcPts val="3000"/>
              </a:lnSpc>
            </a:pPr>
            <a:r>
              <a:rPr lang="en-GB" sz="1400" b="1" noProof="0" dirty="0"/>
              <a:t>Coil 3</a:t>
            </a:r>
          </a:p>
        </p:txBody>
      </p:sp>
      <p:sp>
        <p:nvSpPr>
          <p:cNvPr id="18" name="TextBox 17">
            <a:extLst>
              <a:ext uri="{FF2B5EF4-FFF2-40B4-BE49-F238E27FC236}">
                <a16:creationId xmlns:a16="http://schemas.microsoft.com/office/drawing/2014/main" id="{82444E65-ED93-C422-9FA3-3AEC6D27F44A}"/>
              </a:ext>
            </a:extLst>
          </p:cNvPr>
          <p:cNvSpPr txBox="1"/>
          <p:nvPr/>
        </p:nvSpPr>
        <p:spPr>
          <a:xfrm rot="18929981">
            <a:off x="7716114" y="3113928"/>
            <a:ext cx="717301" cy="421719"/>
          </a:xfrm>
          <a:prstGeom prst="rect">
            <a:avLst/>
          </a:prstGeom>
          <a:noFill/>
          <a:ln>
            <a:solidFill>
              <a:schemeClr val="tx1"/>
            </a:solidFill>
          </a:ln>
        </p:spPr>
        <p:txBody>
          <a:bodyPr wrap="square" rtlCol="0" anchor="t">
            <a:spAutoFit/>
          </a:bodyPr>
          <a:lstStyle/>
          <a:p>
            <a:pPr algn="ctr">
              <a:lnSpc>
                <a:spcPts val="3000"/>
              </a:lnSpc>
            </a:pPr>
            <a:r>
              <a:rPr lang="en-GB" sz="1400" b="1" noProof="0" dirty="0"/>
              <a:t>Coil 4</a:t>
            </a:r>
          </a:p>
        </p:txBody>
      </p:sp>
      <p:sp>
        <p:nvSpPr>
          <p:cNvPr id="19" name="TextBox 18">
            <a:extLst>
              <a:ext uri="{FF2B5EF4-FFF2-40B4-BE49-F238E27FC236}">
                <a16:creationId xmlns:a16="http://schemas.microsoft.com/office/drawing/2014/main" id="{A84D522F-4EF5-11DD-0189-8E0521AC37ED}"/>
              </a:ext>
            </a:extLst>
          </p:cNvPr>
          <p:cNvSpPr txBox="1"/>
          <p:nvPr/>
        </p:nvSpPr>
        <p:spPr>
          <a:xfrm rot="19291728">
            <a:off x="-47775" y="2417398"/>
            <a:ext cx="1507897" cy="630942"/>
          </a:xfrm>
          <a:prstGeom prst="rect">
            <a:avLst/>
          </a:prstGeom>
          <a:noFill/>
        </p:spPr>
        <p:txBody>
          <a:bodyPr wrap="square" rtlCol="0" anchor="ctr">
            <a:spAutoFit/>
          </a:bodyPr>
          <a:lstStyle/>
          <a:p>
            <a:pPr algn="ctr">
              <a:lnSpc>
                <a:spcPts val="1400"/>
              </a:lnSpc>
            </a:pPr>
            <a:r>
              <a:rPr lang="en-GB" sz="1400" b="1" dirty="0">
                <a:solidFill>
                  <a:srgbClr val="FF0000"/>
                </a:solidFill>
              </a:rPr>
              <a:t>Fixed polarity, NOT configurable!</a:t>
            </a:r>
          </a:p>
        </p:txBody>
      </p:sp>
      <p:sp>
        <p:nvSpPr>
          <p:cNvPr id="20" name="TextBox 19">
            <a:extLst>
              <a:ext uri="{FF2B5EF4-FFF2-40B4-BE49-F238E27FC236}">
                <a16:creationId xmlns:a16="http://schemas.microsoft.com/office/drawing/2014/main" id="{BE9111F2-735D-3B0E-911B-90E1B14D02EC}"/>
              </a:ext>
            </a:extLst>
          </p:cNvPr>
          <p:cNvSpPr txBox="1"/>
          <p:nvPr/>
        </p:nvSpPr>
        <p:spPr>
          <a:xfrm rot="19291728">
            <a:off x="4084080" y="2507165"/>
            <a:ext cx="1507897" cy="451406"/>
          </a:xfrm>
          <a:prstGeom prst="rect">
            <a:avLst/>
          </a:prstGeom>
          <a:noFill/>
        </p:spPr>
        <p:txBody>
          <a:bodyPr wrap="square" rtlCol="0" anchor="ctr">
            <a:spAutoFit/>
          </a:bodyPr>
          <a:lstStyle/>
          <a:p>
            <a:pPr algn="ctr">
              <a:lnSpc>
                <a:spcPts val="1400"/>
              </a:lnSpc>
            </a:pPr>
            <a:r>
              <a:rPr lang="en-GB" sz="1400" b="1" dirty="0">
                <a:solidFill>
                  <a:srgbClr val="FF0000"/>
                </a:solidFill>
              </a:rPr>
              <a:t>Configurable polarity!</a:t>
            </a:r>
          </a:p>
        </p:txBody>
      </p:sp>
    </p:spTree>
    <p:extLst>
      <p:ext uri="{BB962C8B-B14F-4D97-AF65-F5344CB8AC3E}">
        <p14:creationId xmlns:p14="http://schemas.microsoft.com/office/powerpoint/2010/main" val="1743974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10" end="10"/>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
                                            <p:txEl>
                                              <p:pRg st="11" end="11"/>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47">
                                            <p:txEl>
                                              <p:pRg st="10" end="10"/>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9"/>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94" grpId="0"/>
      <p:bldP spid="95" grpId="0"/>
      <p:bldP spid="96" grpId="0"/>
      <p:bldP spid="97" grpId="0"/>
      <p:bldP spid="101" grpId="0"/>
      <p:bldP spid="102" grpId="0"/>
      <p:bldP spid="103" grpId="0"/>
      <p:bldP spid="104" grpId="0"/>
      <p:bldP spid="8" grpId="0" animBg="1"/>
      <p:bldP spid="10" grpId="0" animBg="1"/>
      <p:bldP spid="11" grpId="0" animBg="1"/>
      <p:bldP spid="12" grpId="0" animBg="1"/>
      <p:bldP spid="14" grpId="0" animBg="1"/>
      <p:bldP spid="18" grpId="0" animBg="1"/>
      <p:bldP spid="19" grpId="0"/>
      <p:bldP spid="2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54ABEC-B0FA-BB94-C509-413C902B5C4B}"/>
            </a:ext>
          </a:extLst>
        </p:cNvPr>
        <p:cNvGrpSpPr/>
        <p:nvPr/>
      </p:nvGrpSpPr>
      <p:grpSpPr>
        <a:xfrm>
          <a:off x="0" y="0"/>
          <a:ext cx="0" cy="0"/>
          <a:chOff x="0" y="0"/>
          <a:chExt cx="0" cy="0"/>
        </a:xfrm>
      </p:grpSpPr>
      <p:pic>
        <p:nvPicPr>
          <p:cNvPr id="49" name="Picture 48">
            <a:extLst>
              <a:ext uri="{FF2B5EF4-FFF2-40B4-BE49-F238E27FC236}">
                <a16:creationId xmlns:a16="http://schemas.microsoft.com/office/drawing/2014/main" id="{10083BC7-04AF-B458-2CA1-78F73A3EC786}"/>
              </a:ext>
            </a:extLst>
          </p:cNvPr>
          <p:cNvPicPr>
            <a:picLocks noChangeAspect="1"/>
          </p:cNvPicPr>
          <p:nvPr/>
        </p:nvPicPr>
        <p:blipFill>
          <a:blip r:embed="rId2"/>
          <a:stretch>
            <a:fillRect/>
          </a:stretch>
        </p:blipFill>
        <p:spPr>
          <a:xfrm>
            <a:off x="5238849" y="1708095"/>
            <a:ext cx="3422448" cy="2518851"/>
          </a:xfrm>
          <a:prstGeom prst="rect">
            <a:avLst/>
          </a:prstGeom>
        </p:spPr>
      </p:pic>
      <p:pic>
        <p:nvPicPr>
          <p:cNvPr id="3" name="Picture 2">
            <a:extLst>
              <a:ext uri="{FF2B5EF4-FFF2-40B4-BE49-F238E27FC236}">
                <a16:creationId xmlns:a16="http://schemas.microsoft.com/office/drawing/2014/main" id="{FF6D4F20-FA67-8E70-D743-66370D4E2248}"/>
              </a:ext>
            </a:extLst>
          </p:cNvPr>
          <p:cNvPicPr>
            <a:picLocks noChangeAspect="1"/>
          </p:cNvPicPr>
          <p:nvPr/>
        </p:nvPicPr>
        <p:blipFill>
          <a:blip r:embed="rId3"/>
          <a:stretch>
            <a:fillRect/>
          </a:stretch>
        </p:blipFill>
        <p:spPr>
          <a:xfrm>
            <a:off x="1114684" y="1686391"/>
            <a:ext cx="2703880" cy="2633190"/>
          </a:xfrm>
          <a:prstGeom prst="rect">
            <a:avLst/>
          </a:prstGeom>
        </p:spPr>
      </p:pic>
      <p:sp>
        <p:nvSpPr>
          <p:cNvPr id="2" name="Titel 1">
            <a:extLst>
              <a:ext uri="{FF2B5EF4-FFF2-40B4-BE49-F238E27FC236}">
                <a16:creationId xmlns:a16="http://schemas.microsoft.com/office/drawing/2014/main" id="{38DA4E34-97CE-266A-2DBE-142FC6E512A4}"/>
              </a:ext>
            </a:extLst>
          </p:cNvPr>
          <p:cNvSpPr>
            <a:spLocks noGrp="1"/>
          </p:cNvSpPr>
          <p:nvPr>
            <p:ph type="title"/>
          </p:nvPr>
        </p:nvSpPr>
        <p:spPr>
          <a:xfrm>
            <a:off x="227787" y="577800"/>
            <a:ext cx="8806991" cy="609930"/>
          </a:xfrm>
        </p:spPr>
        <p:txBody>
          <a:bodyPr/>
          <a:lstStyle/>
          <a:p>
            <a:r>
              <a:rPr lang="en-US" sz="2400" dirty="0"/>
              <a:t>Twin aperture quadrupoles with configurable aperture powering</a:t>
            </a:r>
          </a:p>
        </p:txBody>
      </p:sp>
      <p:sp>
        <p:nvSpPr>
          <p:cNvPr id="13" name="Foliennummernplatzhalter 1">
            <a:extLst>
              <a:ext uri="{FF2B5EF4-FFF2-40B4-BE49-F238E27FC236}">
                <a16:creationId xmlns:a16="http://schemas.microsoft.com/office/drawing/2014/main" id="{00B6055F-7599-643C-49FA-874122B647A6}"/>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24</a:t>
            </a:fld>
            <a:endParaRPr lang="en-US" noProof="0" dirty="0"/>
          </a:p>
        </p:txBody>
      </p:sp>
      <p:sp>
        <p:nvSpPr>
          <p:cNvPr id="15" name="TextBox 14">
            <a:extLst>
              <a:ext uri="{FF2B5EF4-FFF2-40B4-BE49-F238E27FC236}">
                <a16:creationId xmlns:a16="http://schemas.microsoft.com/office/drawing/2014/main" id="{2AD54245-1B0C-5756-5DC8-942335D82BAE}"/>
              </a:ext>
            </a:extLst>
          </p:cNvPr>
          <p:cNvSpPr txBox="1"/>
          <p:nvPr/>
        </p:nvSpPr>
        <p:spPr>
          <a:xfrm>
            <a:off x="1468358" y="2754616"/>
            <a:ext cx="144016" cy="196721"/>
          </a:xfrm>
          <a:prstGeom prst="rect">
            <a:avLst/>
          </a:prstGeom>
          <a:noFill/>
        </p:spPr>
        <p:txBody>
          <a:bodyPr wrap="square" rtlCol="0" anchor="ctr">
            <a:spAutoFit/>
          </a:bodyPr>
          <a:lstStyle/>
          <a:p>
            <a:pPr algn="ctr">
              <a:lnSpc>
                <a:spcPts val="600"/>
              </a:lnSpc>
            </a:pPr>
            <a:r>
              <a:rPr lang="en-GB" sz="1600" b="1" dirty="0">
                <a:solidFill>
                  <a:srgbClr val="FF0000"/>
                </a:solidFill>
              </a:rPr>
              <a:t>N</a:t>
            </a:r>
          </a:p>
        </p:txBody>
      </p:sp>
      <p:sp>
        <p:nvSpPr>
          <p:cNvPr id="17" name="TextBox 16">
            <a:extLst>
              <a:ext uri="{FF2B5EF4-FFF2-40B4-BE49-F238E27FC236}">
                <a16:creationId xmlns:a16="http://schemas.microsoft.com/office/drawing/2014/main" id="{40A19071-6AB9-5C92-A742-6B1AECF41294}"/>
              </a:ext>
            </a:extLst>
          </p:cNvPr>
          <p:cNvSpPr txBox="1"/>
          <p:nvPr/>
        </p:nvSpPr>
        <p:spPr>
          <a:xfrm>
            <a:off x="1889528" y="2745863"/>
            <a:ext cx="144016" cy="196721"/>
          </a:xfrm>
          <a:prstGeom prst="rect">
            <a:avLst/>
          </a:prstGeom>
          <a:noFill/>
        </p:spPr>
        <p:txBody>
          <a:bodyPr wrap="square" rtlCol="0" anchor="ctr">
            <a:spAutoFit/>
          </a:bodyPr>
          <a:lstStyle/>
          <a:p>
            <a:pPr algn="ctr">
              <a:lnSpc>
                <a:spcPts val="600"/>
              </a:lnSpc>
            </a:pPr>
            <a:r>
              <a:rPr lang="en-GB" sz="1600" b="1" dirty="0">
                <a:solidFill>
                  <a:srgbClr val="0070C0"/>
                </a:solidFill>
              </a:rPr>
              <a:t>S</a:t>
            </a:r>
          </a:p>
        </p:txBody>
      </p:sp>
      <p:sp>
        <p:nvSpPr>
          <p:cNvPr id="4" name="Rectangle 3">
            <a:extLst>
              <a:ext uri="{FF2B5EF4-FFF2-40B4-BE49-F238E27FC236}">
                <a16:creationId xmlns:a16="http://schemas.microsoft.com/office/drawing/2014/main" id="{5B9BFD37-D829-42FA-BE23-6F021A896CBF}"/>
              </a:ext>
            </a:extLst>
          </p:cNvPr>
          <p:cNvSpPr/>
          <p:nvPr/>
        </p:nvSpPr>
        <p:spPr>
          <a:xfrm>
            <a:off x="1690863" y="2148426"/>
            <a:ext cx="406355" cy="393256"/>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ECE33B6-3D3F-4351-FEAA-1D9D7B5B53F6}"/>
              </a:ext>
            </a:extLst>
          </p:cNvPr>
          <p:cNvSpPr/>
          <p:nvPr/>
        </p:nvSpPr>
        <p:spPr>
          <a:xfrm>
            <a:off x="2840721" y="2148426"/>
            <a:ext cx="406355" cy="393256"/>
          </a:xfrm>
          <a:prstGeom prst="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706F48F2-A9F1-01FF-0FED-8871DCD58AA6}"/>
              </a:ext>
            </a:extLst>
          </p:cNvPr>
          <p:cNvSpPr/>
          <p:nvPr/>
        </p:nvSpPr>
        <p:spPr>
          <a:xfrm>
            <a:off x="1690863" y="3461144"/>
            <a:ext cx="406355" cy="393256"/>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48C5F52-E52C-CC91-0C18-18E03299C2AC}"/>
              </a:ext>
            </a:extLst>
          </p:cNvPr>
          <p:cNvSpPr/>
          <p:nvPr/>
        </p:nvSpPr>
        <p:spPr>
          <a:xfrm>
            <a:off x="2840721" y="3461144"/>
            <a:ext cx="406355" cy="393256"/>
          </a:xfrm>
          <a:prstGeom prst="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86EA58A0-97AC-EC56-4A71-94E37B8227C5}"/>
              </a:ext>
            </a:extLst>
          </p:cNvPr>
          <p:cNvSpPr txBox="1"/>
          <p:nvPr/>
        </p:nvSpPr>
        <p:spPr>
          <a:xfrm>
            <a:off x="2873495" y="2748190"/>
            <a:ext cx="144016" cy="196721"/>
          </a:xfrm>
          <a:prstGeom prst="rect">
            <a:avLst/>
          </a:prstGeom>
          <a:noFill/>
        </p:spPr>
        <p:txBody>
          <a:bodyPr wrap="square" rtlCol="0" anchor="ctr">
            <a:spAutoFit/>
          </a:bodyPr>
          <a:lstStyle/>
          <a:p>
            <a:pPr algn="ctr">
              <a:lnSpc>
                <a:spcPts val="600"/>
              </a:lnSpc>
            </a:pPr>
            <a:r>
              <a:rPr lang="en-GB" sz="1600" b="1" dirty="0">
                <a:solidFill>
                  <a:srgbClr val="0070C0"/>
                </a:solidFill>
              </a:rPr>
              <a:t>S</a:t>
            </a:r>
          </a:p>
        </p:txBody>
      </p:sp>
      <p:sp>
        <p:nvSpPr>
          <p:cNvPr id="42" name="TextBox 41">
            <a:extLst>
              <a:ext uri="{FF2B5EF4-FFF2-40B4-BE49-F238E27FC236}">
                <a16:creationId xmlns:a16="http://schemas.microsoft.com/office/drawing/2014/main" id="{780FC1F7-E6BC-2C11-DD11-7CDA85239DC7}"/>
              </a:ext>
            </a:extLst>
          </p:cNvPr>
          <p:cNvSpPr txBox="1"/>
          <p:nvPr/>
        </p:nvSpPr>
        <p:spPr>
          <a:xfrm>
            <a:off x="1451288" y="3230075"/>
            <a:ext cx="144016" cy="196721"/>
          </a:xfrm>
          <a:prstGeom prst="rect">
            <a:avLst/>
          </a:prstGeom>
          <a:noFill/>
        </p:spPr>
        <p:txBody>
          <a:bodyPr wrap="square" rtlCol="0" anchor="ctr">
            <a:spAutoFit/>
          </a:bodyPr>
          <a:lstStyle/>
          <a:p>
            <a:pPr algn="ctr">
              <a:lnSpc>
                <a:spcPts val="600"/>
              </a:lnSpc>
            </a:pPr>
            <a:r>
              <a:rPr lang="en-GB" sz="1600" b="1" dirty="0">
                <a:solidFill>
                  <a:srgbClr val="0070C0"/>
                </a:solidFill>
              </a:rPr>
              <a:t>S</a:t>
            </a:r>
          </a:p>
        </p:txBody>
      </p:sp>
      <p:sp>
        <p:nvSpPr>
          <p:cNvPr id="43" name="TextBox 42">
            <a:extLst>
              <a:ext uri="{FF2B5EF4-FFF2-40B4-BE49-F238E27FC236}">
                <a16:creationId xmlns:a16="http://schemas.microsoft.com/office/drawing/2014/main" id="{C88FB5BD-3831-D7CD-4E20-1F0E295F6CCA}"/>
              </a:ext>
            </a:extLst>
          </p:cNvPr>
          <p:cNvSpPr txBox="1"/>
          <p:nvPr/>
        </p:nvSpPr>
        <p:spPr>
          <a:xfrm>
            <a:off x="3377339" y="3257650"/>
            <a:ext cx="144016" cy="196721"/>
          </a:xfrm>
          <a:prstGeom prst="rect">
            <a:avLst/>
          </a:prstGeom>
          <a:noFill/>
        </p:spPr>
        <p:txBody>
          <a:bodyPr wrap="square" rtlCol="0" anchor="ctr">
            <a:spAutoFit/>
          </a:bodyPr>
          <a:lstStyle/>
          <a:p>
            <a:pPr algn="ctr">
              <a:lnSpc>
                <a:spcPts val="600"/>
              </a:lnSpc>
            </a:pPr>
            <a:r>
              <a:rPr lang="en-GB" sz="1600" b="1" dirty="0">
                <a:solidFill>
                  <a:srgbClr val="0070C0"/>
                </a:solidFill>
              </a:rPr>
              <a:t>S</a:t>
            </a:r>
          </a:p>
        </p:txBody>
      </p:sp>
      <p:sp>
        <p:nvSpPr>
          <p:cNvPr id="44" name="TextBox 43">
            <a:extLst>
              <a:ext uri="{FF2B5EF4-FFF2-40B4-BE49-F238E27FC236}">
                <a16:creationId xmlns:a16="http://schemas.microsoft.com/office/drawing/2014/main" id="{A0FEB9D5-E36B-6CDC-1085-738F52E81069}"/>
              </a:ext>
            </a:extLst>
          </p:cNvPr>
          <p:cNvSpPr txBox="1"/>
          <p:nvPr/>
        </p:nvSpPr>
        <p:spPr>
          <a:xfrm>
            <a:off x="1984618" y="3221322"/>
            <a:ext cx="144016" cy="196721"/>
          </a:xfrm>
          <a:prstGeom prst="rect">
            <a:avLst/>
          </a:prstGeom>
          <a:noFill/>
        </p:spPr>
        <p:txBody>
          <a:bodyPr wrap="square" rtlCol="0" anchor="ctr">
            <a:spAutoFit/>
          </a:bodyPr>
          <a:lstStyle/>
          <a:p>
            <a:pPr algn="ctr">
              <a:lnSpc>
                <a:spcPts val="600"/>
              </a:lnSpc>
            </a:pPr>
            <a:r>
              <a:rPr lang="en-GB" sz="1600" b="1" dirty="0">
                <a:solidFill>
                  <a:srgbClr val="FF0000"/>
                </a:solidFill>
              </a:rPr>
              <a:t>N</a:t>
            </a:r>
          </a:p>
        </p:txBody>
      </p:sp>
      <p:sp>
        <p:nvSpPr>
          <p:cNvPr id="45" name="TextBox 44">
            <a:extLst>
              <a:ext uri="{FF2B5EF4-FFF2-40B4-BE49-F238E27FC236}">
                <a16:creationId xmlns:a16="http://schemas.microsoft.com/office/drawing/2014/main" id="{688E247B-7099-2E97-CCE6-408D654266D9}"/>
              </a:ext>
            </a:extLst>
          </p:cNvPr>
          <p:cNvSpPr txBox="1"/>
          <p:nvPr/>
        </p:nvSpPr>
        <p:spPr>
          <a:xfrm>
            <a:off x="3341321" y="2742146"/>
            <a:ext cx="144016" cy="196721"/>
          </a:xfrm>
          <a:prstGeom prst="rect">
            <a:avLst/>
          </a:prstGeom>
          <a:noFill/>
        </p:spPr>
        <p:txBody>
          <a:bodyPr wrap="square" rtlCol="0" anchor="ctr">
            <a:spAutoFit/>
          </a:bodyPr>
          <a:lstStyle/>
          <a:p>
            <a:pPr algn="ctr">
              <a:lnSpc>
                <a:spcPts val="600"/>
              </a:lnSpc>
            </a:pPr>
            <a:r>
              <a:rPr lang="en-GB" sz="1600" b="1" dirty="0">
                <a:solidFill>
                  <a:srgbClr val="FF0000"/>
                </a:solidFill>
              </a:rPr>
              <a:t>N</a:t>
            </a:r>
          </a:p>
        </p:txBody>
      </p:sp>
      <p:sp>
        <p:nvSpPr>
          <p:cNvPr id="46" name="TextBox 45">
            <a:extLst>
              <a:ext uri="{FF2B5EF4-FFF2-40B4-BE49-F238E27FC236}">
                <a16:creationId xmlns:a16="http://schemas.microsoft.com/office/drawing/2014/main" id="{A84380E9-AFC7-F8A4-F6B0-513B56858B23}"/>
              </a:ext>
            </a:extLst>
          </p:cNvPr>
          <p:cNvSpPr txBox="1"/>
          <p:nvPr/>
        </p:nvSpPr>
        <p:spPr>
          <a:xfrm>
            <a:off x="2844009" y="3253791"/>
            <a:ext cx="144016" cy="196721"/>
          </a:xfrm>
          <a:prstGeom prst="rect">
            <a:avLst/>
          </a:prstGeom>
          <a:noFill/>
        </p:spPr>
        <p:txBody>
          <a:bodyPr wrap="square" rtlCol="0" anchor="ctr">
            <a:spAutoFit/>
          </a:bodyPr>
          <a:lstStyle/>
          <a:p>
            <a:pPr algn="ctr">
              <a:lnSpc>
                <a:spcPts val="600"/>
              </a:lnSpc>
            </a:pPr>
            <a:r>
              <a:rPr lang="en-GB" sz="1600" b="1" dirty="0">
                <a:solidFill>
                  <a:srgbClr val="FF0000"/>
                </a:solidFill>
              </a:rPr>
              <a:t>N</a:t>
            </a:r>
          </a:p>
        </p:txBody>
      </p:sp>
      <p:grpSp>
        <p:nvGrpSpPr>
          <p:cNvPr id="83" name="Group 82">
            <a:extLst>
              <a:ext uri="{FF2B5EF4-FFF2-40B4-BE49-F238E27FC236}">
                <a16:creationId xmlns:a16="http://schemas.microsoft.com/office/drawing/2014/main" id="{801A97EC-BFDB-C8D9-4C0E-371F250B6E75}"/>
              </a:ext>
            </a:extLst>
          </p:cNvPr>
          <p:cNvGrpSpPr/>
          <p:nvPr/>
        </p:nvGrpSpPr>
        <p:grpSpPr>
          <a:xfrm rot="5400000">
            <a:off x="6915032" y="2128388"/>
            <a:ext cx="1706940" cy="1707718"/>
            <a:chOff x="6915032" y="2128388"/>
            <a:chExt cx="1706940" cy="1707718"/>
          </a:xfrm>
        </p:grpSpPr>
        <p:sp>
          <p:nvSpPr>
            <p:cNvPr id="53" name="Trapezoid 52">
              <a:extLst>
                <a:ext uri="{FF2B5EF4-FFF2-40B4-BE49-F238E27FC236}">
                  <a16:creationId xmlns:a16="http://schemas.microsoft.com/office/drawing/2014/main" id="{83BD32CE-9DD2-25DC-5E9B-482896675F30}"/>
                </a:ext>
              </a:extLst>
            </p:cNvPr>
            <p:cNvSpPr/>
            <p:nvPr/>
          </p:nvSpPr>
          <p:spPr>
            <a:xfrm rot="10800000">
              <a:off x="7452320" y="2315505"/>
              <a:ext cx="641484" cy="256244"/>
            </a:xfrm>
            <a:prstGeom prst="trapezoid">
              <a:avLst>
                <a:gd name="adj" fmla="val 97544"/>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6" name="Group 65">
              <a:extLst>
                <a:ext uri="{FF2B5EF4-FFF2-40B4-BE49-F238E27FC236}">
                  <a16:creationId xmlns:a16="http://schemas.microsoft.com/office/drawing/2014/main" id="{AF99E600-B4C6-144E-AE5D-3BCDAB8FA370}"/>
                </a:ext>
              </a:extLst>
            </p:cNvPr>
            <p:cNvGrpSpPr/>
            <p:nvPr/>
          </p:nvGrpSpPr>
          <p:grpSpPr>
            <a:xfrm>
              <a:off x="6915032" y="2128388"/>
              <a:ext cx="1706940" cy="1707718"/>
              <a:chOff x="6915032" y="2128388"/>
              <a:chExt cx="1706940" cy="1707718"/>
            </a:xfrm>
          </p:grpSpPr>
          <p:sp>
            <p:nvSpPr>
              <p:cNvPr id="52" name="Trapezoid 51">
                <a:extLst>
                  <a:ext uri="{FF2B5EF4-FFF2-40B4-BE49-F238E27FC236}">
                    <a16:creationId xmlns:a16="http://schemas.microsoft.com/office/drawing/2014/main" id="{1906E770-D500-A36C-7120-BB59DC013570}"/>
                  </a:ext>
                </a:extLst>
              </p:cNvPr>
              <p:cNvSpPr/>
              <p:nvPr/>
            </p:nvSpPr>
            <p:spPr>
              <a:xfrm>
                <a:off x="7452320" y="2128388"/>
                <a:ext cx="629340" cy="187117"/>
              </a:xfrm>
              <a:prstGeom prst="trapezoid">
                <a:avLst>
                  <a:gd name="adj" fmla="val 97544"/>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rapezoid 55">
                <a:extLst>
                  <a:ext uri="{FF2B5EF4-FFF2-40B4-BE49-F238E27FC236}">
                    <a16:creationId xmlns:a16="http://schemas.microsoft.com/office/drawing/2014/main" id="{42055822-5787-AF44-9108-B0718DB2201D}"/>
                  </a:ext>
                </a:extLst>
              </p:cNvPr>
              <p:cNvSpPr/>
              <p:nvPr/>
            </p:nvSpPr>
            <p:spPr>
              <a:xfrm rot="5400000">
                <a:off x="8213744" y="2862072"/>
                <a:ext cx="629340" cy="187117"/>
              </a:xfrm>
              <a:prstGeom prst="trapezoid">
                <a:avLst>
                  <a:gd name="adj" fmla="val 97544"/>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rapezoid 56">
                <a:extLst>
                  <a:ext uri="{FF2B5EF4-FFF2-40B4-BE49-F238E27FC236}">
                    <a16:creationId xmlns:a16="http://schemas.microsoft.com/office/drawing/2014/main" id="{F3544A95-2FF7-4318-3A49-42AC5FD2E7DF}"/>
                  </a:ext>
                </a:extLst>
              </p:cNvPr>
              <p:cNvSpPr/>
              <p:nvPr/>
            </p:nvSpPr>
            <p:spPr>
              <a:xfrm rot="16200000">
                <a:off x="7991801" y="2852928"/>
                <a:ext cx="641484" cy="256244"/>
              </a:xfrm>
              <a:prstGeom prst="trapezoid">
                <a:avLst>
                  <a:gd name="adj" fmla="val 97544"/>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rapezoid 57">
                <a:extLst>
                  <a:ext uri="{FF2B5EF4-FFF2-40B4-BE49-F238E27FC236}">
                    <a16:creationId xmlns:a16="http://schemas.microsoft.com/office/drawing/2014/main" id="{BD2EA327-6D48-5173-4139-717F7C4908C1}"/>
                  </a:ext>
                </a:extLst>
              </p:cNvPr>
              <p:cNvSpPr/>
              <p:nvPr/>
            </p:nvSpPr>
            <p:spPr>
              <a:xfrm rot="10800000">
                <a:off x="7443750" y="3648989"/>
                <a:ext cx="629340" cy="187117"/>
              </a:xfrm>
              <a:prstGeom prst="trapezoid">
                <a:avLst>
                  <a:gd name="adj" fmla="val 97544"/>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rapezoid 58">
                <a:extLst>
                  <a:ext uri="{FF2B5EF4-FFF2-40B4-BE49-F238E27FC236}">
                    <a16:creationId xmlns:a16="http://schemas.microsoft.com/office/drawing/2014/main" id="{794EAD70-1B55-9B95-5DE4-D56325AA6574}"/>
                  </a:ext>
                </a:extLst>
              </p:cNvPr>
              <p:cNvSpPr/>
              <p:nvPr/>
            </p:nvSpPr>
            <p:spPr>
              <a:xfrm>
                <a:off x="7421291" y="3392745"/>
                <a:ext cx="641484" cy="256244"/>
              </a:xfrm>
              <a:prstGeom prst="trapezoid">
                <a:avLst>
                  <a:gd name="adj" fmla="val 97544"/>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rapezoid 59">
                <a:extLst>
                  <a:ext uri="{FF2B5EF4-FFF2-40B4-BE49-F238E27FC236}">
                    <a16:creationId xmlns:a16="http://schemas.microsoft.com/office/drawing/2014/main" id="{03A875A0-2040-448B-DA43-E9E58072BF6D}"/>
                  </a:ext>
                </a:extLst>
              </p:cNvPr>
              <p:cNvSpPr/>
              <p:nvPr/>
            </p:nvSpPr>
            <p:spPr>
              <a:xfrm rot="16200000">
                <a:off x="6693921" y="2884129"/>
                <a:ext cx="629340" cy="187117"/>
              </a:xfrm>
              <a:prstGeom prst="trapezoid">
                <a:avLst>
                  <a:gd name="adj" fmla="val 97544"/>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rapezoid 60">
                <a:extLst>
                  <a:ext uri="{FF2B5EF4-FFF2-40B4-BE49-F238E27FC236}">
                    <a16:creationId xmlns:a16="http://schemas.microsoft.com/office/drawing/2014/main" id="{7DD287B7-41BB-7BBA-38FD-5B35BF9422AB}"/>
                  </a:ext>
                </a:extLst>
              </p:cNvPr>
              <p:cNvSpPr/>
              <p:nvPr/>
            </p:nvSpPr>
            <p:spPr>
              <a:xfrm rot="5400000">
                <a:off x="6903720" y="2839399"/>
                <a:ext cx="641484" cy="256244"/>
              </a:xfrm>
              <a:prstGeom prst="trapezoid">
                <a:avLst>
                  <a:gd name="adj" fmla="val 97544"/>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84" name="Group 83">
            <a:extLst>
              <a:ext uri="{FF2B5EF4-FFF2-40B4-BE49-F238E27FC236}">
                <a16:creationId xmlns:a16="http://schemas.microsoft.com/office/drawing/2014/main" id="{096B2155-AB2A-DE0B-9C3D-DFAD6323EF25}"/>
              </a:ext>
            </a:extLst>
          </p:cNvPr>
          <p:cNvGrpSpPr/>
          <p:nvPr/>
        </p:nvGrpSpPr>
        <p:grpSpPr>
          <a:xfrm>
            <a:off x="5246976" y="2128388"/>
            <a:ext cx="1706940" cy="1707718"/>
            <a:chOff x="6915032" y="2128388"/>
            <a:chExt cx="1706940" cy="1707718"/>
          </a:xfrm>
        </p:grpSpPr>
        <p:sp>
          <p:nvSpPr>
            <p:cNvPr id="85" name="Trapezoid 84">
              <a:extLst>
                <a:ext uri="{FF2B5EF4-FFF2-40B4-BE49-F238E27FC236}">
                  <a16:creationId xmlns:a16="http://schemas.microsoft.com/office/drawing/2014/main" id="{8F63684B-8D27-E2F1-B563-28D194318870}"/>
                </a:ext>
              </a:extLst>
            </p:cNvPr>
            <p:cNvSpPr/>
            <p:nvPr/>
          </p:nvSpPr>
          <p:spPr>
            <a:xfrm rot="10800000">
              <a:off x="7452320" y="2315505"/>
              <a:ext cx="641484" cy="256244"/>
            </a:xfrm>
            <a:prstGeom prst="trapezoid">
              <a:avLst>
                <a:gd name="adj" fmla="val 97544"/>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6" name="Group 85">
              <a:extLst>
                <a:ext uri="{FF2B5EF4-FFF2-40B4-BE49-F238E27FC236}">
                  <a16:creationId xmlns:a16="http://schemas.microsoft.com/office/drawing/2014/main" id="{EEA23218-9ACF-DA00-6101-8FCCF9B3FE06}"/>
                </a:ext>
              </a:extLst>
            </p:cNvPr>
            <p:cNvGrpSpPr/>
            <p:nvPr/>
          </p:nvGrpSpPr>
          <p:grpSpPr>
            <a:xfrm>
              <a:off x="6915032" y="2128388"/>
              <a:ext cx="1706940" cy="1707718"/>
              <a:chOff x="6915032" y="2128388"/>
              <a:chExt cx="1706940" cy="1707718"/>
            </a:xfrm>
          </p:grpSpPr>
          <p:sp>
            <p:nvSpPr>
              <p:cNvPr id="87" name="Trapezoid 86">
                <a:extLst>
                  <a:ext uri="{FF2B5EF4-FFF2-40B4-BE49-F238E27FC236}">
                    <a16:creationId xmlns:a16="http://schemas.microsoft.com/office/drawing/2014/main" id="{2CFC7280-B9A6-42D0-28E7-45412C5CD7C8}"/>
                  </a:ext>
                </a:extLst>
              </p:cNvPr>
              <p:cNvSpPr/>
              <p:nvPr/>
            </p:nvSpPr>
            <p:spPr>
              <a:xfrm>
                <a:off x="7452320" y="2128388"/>
                <a:ext cx="629340" cy="187117"/>
              </a:xfrm>
              <a:prstGeom prst="trapezoid">
                <a:avLst>
                  <a:gd name="adj" fmla="val 97544"/>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Trapezoid 87">
                <a:extLst>
                  <a:ext uri="{FF2B5EF4-FFF2-40B4-BE49-F238E27FC236}">
                    <a16:creationId xmlns:a16="http://schemas.microsoft.com/office/drawing/2014/main" id="{3A066373-0B8B-53B4-0C94-A3D4254B0B48}"/>
                  </a:ext>
                </a:extLst>
              </p:cNvPr>
              <p:cNvSpPr/>
              <p:nvPr/>
            </p:nvSpPr>
            <p:spPr>
              <a:xfrm rot="5400000">
                <a:off x="8213744" y="2862072"/>
                <a:ext cx="629340" cy="187117"/>
              </a:xfrm>
              <a:prstGeom prst="trapezoid">
                <a:avLst>
                  <a:gd name="adj" fmla="val 97544"/>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rapezoid 88">
                <a:extLst>
                  <a:ext uri="{FF2B5EF4-FFF2-40B4-BE49-F238E27FC236}">
                    <a16:creationId xmlns:a16="http://schemas.microsoft.com/office/drawing/2014/main" id="{BA879DCA-190B-7EBF-F390-B074553B2AF6}"/>
                  </a:ext>
                </a:extLst>
              </p:cNvPr>
              <p:cNvSpPr/>
              <p:nvPr/>
            </p:nvSpPr>
            <p:spPr>
              <a:xfrm rot="16200000">
                <a:off x="7991801" y="2852928"/>
                <a:ext cx="641484" cy="256244"/>
              </a:xfrm>
              <a:prstGeom prst="trapezoid">
                <a:avLst>
                  <a:gd name="adj" fmla="val 97544"/>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Trapezoid 89">
                <a:extLst>
                  <a:ext uri="{FF2B5EF4-FFF2-40B4-BE49-F238E27FC236}">
                    <a16:creationId xmlns:a16="http://schemas.microsoft.com/office/drawing/2014/main" id="{5E5CE9A2-9EC8-2A36-6E79-EB549B5EDCA2}"/>
                  </a:ext>
                </a:extLst>
              </p:cNvPr>
              <p:cNvSpPr/>
              <p:nvPr/>
            </p:nvSpPr>
            <p:spPr>
              <a:xfrm rot="10800000">
                <a:off x="7443750" y="3648989"/>
                <a:ext cx="629340" cy="187117"/>
              </a:xfrm>
              <a:prstGeom prst="trapezoid">
                <a:avLst>
                  <a:gd name="adj" fmla="val 97544"/>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Trapezoid 90">
                <a:extLst>
                  <a:ext uri="{FF2B5EF4-FFF2-40B4-BE49-F238E27FC236}">
                    <a16:creationId xmlns:a16="http://schemas.microsoft.com/office/drawing/2014/main" id="{53EF0EF9-C638-D528-FB71-FC85681A605E}"/>
                  </a:ext>
                </a:extLst>
              </p:cNvPr>
              <p:cNvSpPr/>
              <p:nvPr/>
            </p:nvSpPr>
            <p:spPr>
              <a:xfrm>
                <a:off x="7421291" y="3392745"/>
                <a:ext cx="641484" cy="256244"/>
              </a:xfrm>
              <a:prstGeom prst="trapezoid">
                <a:avLst>
                  <a:gd name="adj" fmla="val 97544"/>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Trapezoid 91">
                <a:extLst>
                  <a:ext uri="{FF2B5EF4-FFF2-40B4-BE49-F238E27FC236}">
                    <a16:creationId xmlns:a16="http://schemas.microsoft.com/office/drawing/2014/main" id="{83A0BD26-4BF4-FF3F-3F6C-8BB8F49DAEF0}"/>
                  </a:ext>
                </a:extLst>
              </p:cNvPr>
              <p:cNvSpPr/>
              <p:nvPr/>
            </p:nvSpPr>
            <p:spPr>
              <a:xfrm rot="16200000">
                <a:off x="6693921" y="2884129"/>
                <a:ext cx="629340" cy="187117"/>
              </a:xfrm>
              <a:prstGeom prst="trapezoid">
                <a:avLst>
                  <a:gd name="adj" fmla="val 97544"/>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rapezoid 92">
                <a:extLst>
                  <a:ext uri="{FF2B5EF4-FFF2-40B4-BE49-F238E27FC236}">
                    <a16:creationId xmlns:a16="http://schemas.microsoft.com/office/drawing/2014/main" id="{74F9F526-9C8A-1F7B-16D7-8CED60BD24C0}"/>
                  </a:ext>
                </a:extLst>
              </p:cNvPr>
              <p:cNvSpPr/>
              <p:nvPr/>
            </p:nvSpPr>
            <p:spPr>
              <a:xfrm rot="5400000">
                <a:off x="6903720" y="2839399"/>
                <a:ext cx="641484" cy="256244"/>
              </a:xfrm>
              <a:prstGeom prst="trapezoid">
                <a:avLst>
                  <a:gd name="adj" fmla="val 97544"/>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94" name="TextBox 93">
            <a:extLst>
              <a:ext uri="{FF2B5EF4-FFF2-40B4-BE49-F238E27FC236}">
                <a16:creationId xmlns:a16="http://schemas.microsoft.com/office/drawing/2014/main" id="{C4BCB529-77F7-E61E-893D-9E86C79D09EE}"/>
              </a:ext>
            </a:extLst>
          </p:cNvPr>
          <p:cNvSpPr txBox="1"/>
          <p:nvPr/>
        </p:nvSpPr>
        <p:spPr>
          <a:xfrm>
            <a:off x="5805717" y="2715012"/>
            <a:ext cx="144016" cy="196721"/>
          </a:xfrm>
          <a:prstGeom prst="rect">
            <a:avLst/>
          </a:prstGeom>
          <a:noFill/>
        </p:spPr>
        <p:txBody>
          <a:bodyPr wrap="square" rtlCol="0" anchor="ctr">
            <a:spAutoFit/>
          </a:bodyPr>
          <a:lstStyle/>
          <a:p>
            <a:pPr algn="ctr">
              <a:lnSpc>
                <a:spcPts val="600"/>
              </a:lnSpc>
            </a:pPr>
            <a:r>
              <a:rPr lang="en-GB" sz="1600" b="1" dirty="0">
                <a:solidFill>
                  <a:srgbClr val="FF0000"/>
                </a:solidFill>
              </a:rPr>
              <a:t>N</a:t>
            </a:r>
          </a:p>
        </p:txBody>
      </p:sp>
      <p:sp>
        <p:nvSpPr>
          <p:cNvPr id="95" name="TextBox 94">
            <a:extLst>
              <a:ext uri="{FF2B5EF4-FFF2-40B4-BE49-F238E27FC236}">
                <a16:creationId xmlns:a16="http://schemas.microsoft.com/office/drawing/2014/main" id="{C42A5628-E216-BD86-6906-6D27269B8FC2}"/>
              </a:ext>
            </a:extLst>
          </p:cNvPr>
          <p:cNvSpPr txBox="1"/>
          <p:nvPr/>
        </p:nvSpPr>
        <p:spPr>
          <a:xfrm>
            <a:off x="6226887" y="2706259"/>
            <a:ext cx="144016" cy="196721"/>
          </a:xfrm>
          <a:prstGeom prst="rect">
            <a:avLst/>
          </a:prstGeom>
          <a:noFill/>
        </p:spPr>
        <p:txBody>
          <a:bodyPr wrap="square" rtlCol="0" anchor="ctr">
            <a:spAutoFit/>
          </a:bodyPr>
          <a:lstStyle/>
          <a:p>
            <a:pPr algn="ctr">
              <a:lnSpc>
                <a:spcPts val="600"/>
              </a:lnSpc>
            </a:pPr>
            <a:r>
              <a:rPr lang="en-GB" sz="1600" b="1" dirty="0">
                <a:solidFill>
                  <a:srgbClr val="0070C0"/>
                </a:solidFill>
              </a:rPr>
              <a:t>S</a:t>
            </a:r>
          </a:p>
        </p:txBody>
      </p:sp>
      <p:sp>
        <p:nvSpPr>
          <p:cNvPr id="96" name="TextBox 95">
            <a:extLst>
              <a:ext uri="{FF2B5EF4-FFF2-40B4-BE49-F238E27FC236}">
                <a16:creationId xmlns:a16="http://schemas.microsoft.com/office/drawing/2014/main" id="{5DF36985-96B3-7EB9-1527-F8903D7843FA}"/>
              </a:ext>
            </a:extLst>
          </p:cNvPr>
          <p:cNvSpPr txBox="1"/>
          <p:nvPr/>
        </p:nvSpPr>
        <p:spPr>
          <a:xfrm>
            <a:off x="5770837" y="3214202"/>
            <a:ext cx="144016" cy="196721"/>
          </a:xfrm>
          <a:prstGeom prst="rect">
            <a:avLst/>
          </a:prstGeom>
          <a:noFill/>
        </p:spPr>
        <p:txBody>
          <a:bodyPr wrap="square" rtlCol="0" anchor="ctr">
            <a:spAutoFit/>
          </a:bodyPr>
          <a:lstStyle/>
          <a:p>
            <a:pPr algn="ctr">
              <a:lnSpc>
                <a:spcPts val="600"/>
              </a:lnSpc>
            </a:pPr>
            <a:r>
              <a:rPr lang="en-GB" sz="1600" b="1" dirty="0">
                <a:solidFill>
                  <a:srgbClr val="0070C0"/>
                </a:solidFill>
              </a:rPr>
              <a:t>S</a:t>
            </a:r>
          </a:p>
        </p:txBody>
      </p:sp>
      <p:sp>
        <p:nvSpPr>
          <p:cNvPr id="97" name="TextBox 96">
            <a:extLst>
              <a:ext uri="{FF2B5EF4-FFF2-40B4-BE49-F238E27FC236}">
                <a16:creationId xmlns:a16="http://schemas.microsoft.com/office/drawing/2014/main" id="{863C0E03-D866-E9E1-90EF-8BAB773EF4A5}"/>
              </a:ext>
            </a:extLst>
          </p:cNvPr>
          <p:cNvSpPr txBox="1"/>
          <p:nvPr/>
        </p:nvSpPr>
        <p:spPr>
          <a:xfrm>
            <a:off x="6267066" y="3205628"/>
            <a:ext cx="144016" cy="196721"/>
          </a:xfrm>
          <a:prstGeom prst="rect">
            <a:avLst/>
          </a:prstGeom>
          <a:noFill/>
        </p:spPr>
        <p:txBody>
          <a:bodyPr wrap="square" rtlCol="0" anchor="ctr">
            <a:spAutoFit/>
          </a:bodyPr>
          <a:lstStyle/>
          <a:p>
            <a:pPr algn="ctr">
              <a:lnSpc>
                <a:spcPts val="600"/>
              </a:lnSpc>
            </a:pPr>
            <a:r>
              <a:rPr lang="en-GB" sz="1600" b="1" dirty="0">
                <a:solidFill>
                  <a:srgbClr val="FF0000"/>
                </a:solidFill>
              </a:rPr>
              <a:t>N</a:t>
            </a:r>
          </a:p>
        </p:txBody>
      </p:sp>
      <p:sp>
        <p:nvSpPr>
          <p:cNvPr id="101" name="TextBox 100">
            <a:extLst>
              <a:ext uri="{FF2B5EF4-FFF2-40B4-BE49-F238E27FC236}">
                <a16:creationId xmlns:a16="http://schemas.microsoft.com/office/drawing/2014/main" id="{0C8DF6CD-F936-E2CD-7E06-681DF89CB84E}"/>
              </a:ext>
            </a:extLst>
          </p:cNvPr>
          <p:cNvSpPr txBox="1"/>
          <p:nvPr/>
        </p:nvSpPr>
        <p:spPr>
          <a:xfrm>
            <a:off x="7427936" y="2722892"/>
            <a:ext cx="144016" cy="196721"/>
          </a:xfrm>
          <a:prstGeom prst="rect">
            <a:avLst/>
          </a:prstGeom>
          <a:noFill/>
        </p:spPr>
        <p:txBody>
          <a:bodyPr wrap="square" rtlCol="0" anchor="ctr">
            <a:spAutoFit/>
          </a:bodyPr>
          <a:lstStyle/>
          <a:p>
            <a:pPr algn="ctr">
              <a:lnSpc>
                <a:spcPts val="600"/>
              </a:lnSpc>
            </a:pPr>
            <a:r>
              <a:rPr lang="en-GB" sz="1600" b="1" dirty="0">
                <a:solidFill>
                  <a:srgbClr val="0070C0"/>
                </a:solidFill>
              </a:rPr>
              <a:t>S</a:t>
            </a:r>
          </a:p>
        </p:txBody>
      </p:sp>
      <p:sp>
        <p:nvSpPr>
          <p:cNvPr id="102" name="TextBox 101">
            <a:extLst>
              <a:ext uri="{FF2B5EF4-FFF2-40B4-BE49-F238E27FC236}">
                <a16:creationId xmlns:a16="http://schemas.microsoft.com/office/drawing/2014/main" id="{32719239-96A9-B387-DB20-19F26910EC45}"/>
              </a:ext>
            </a:extLst>
          </p:cNvPr>
          <p:cNvSpPr txBox="1"/>
          <p:nvPr/>
        </p:nvSpPr>
        <p:spPr>
          <a:xfrm>
            <a:off x="7924165" y="2714318"/>
            <a:ext cx="144016" cy="196721"/>
          </a:xfrm>
          <a:prstGeom prst="rect">
            <a:avLst/>
          </a:prstGeom>
          <a:noFill/>
        </p:spPr>
        <p:txBody>
          <a:bodyPr wrap="square" rtlCol="0" anchor="ctr">
            <a:spAutoFit/>
          </a:bodyPr>
          <a:lstStyle/>
          <a:p>
            <a:pPr algn="ctr">
              <a:lnSpc>
                <a:spcPts val="600"/>
              </a:lnSpc>
            </a:pPr>
            <a:r>
              <a:rPr lang="en-GB" sz="1600" b="1" dirty="0">
                <a:solidFill>
                  <a:srgbClr val="FF0000"/>
                </a:solidFill>
              </a:rPr>
              <a:t>N</a:t>
            </a:r>
          </a:p>
        </p:txBody>
      </p:sp>
      <p:sp>
        <p:nvSpPr>
          <p:cNvPr id="103" name="TextBox 102">
            <a:extLst>
              <a:ext uri="{FF2B5EF4-FFF2-40B4-BE49-F238E27FC236}">
                <a16:creationId xmlns:a16="http://schemas.microsoft.com/office/drawing/2014/main" id="{9CD8FF24-EC63-FAFC-3B88-3533AB4636BA}"/>
              </a:ext>
            </a:extLst>
          </p:cNvPr>
          <p:cNvSpPr txBox="1"/>
          <p:nvPr/>
        </p:nvSpPr>
        <p:spPr>
          <a:xfrm>
            <a:off x="7471874" y="3201624"/>
            <a:ext cx="144016" cy="196721"/>
          </a:xfrm>
          <a:prstGeom prst="rect">
            <a:avLst/>
          </a:prstGeom>
          <a:noFill/>
        </p:spPr>
        <p:txBody>
          <a:bodyPr wrap="square" rtlCol="0" anchor="ctr">
            <a:spAutoFit/>
          </a:bodyPr>
          <a:lstStyle/>
          <a:p>
            <a:pPr algn="ctr">
              <a:lnSpc>
                <a:spcPts val="600"/>
              </a:lnSpc>
            </a:pPr>
            <a:r>
              <a:rPr lang="en-GB" sz="1600" b="1" dirty="0">
                <a:solidFill>
                  <a:srgbClr val="FF0000"/>
                </a:solidFill>
              </a:rPr>
              <a:t>N</a:t>
            </a:r>
          </a:p>
        </p:txBody>
      </p:sp>
      <p:sp>
        <p:nvSpPr>
          <p:cNvPr id="104" name="TextBox 103">
            <a:extLst>
              <a:ext uri="{FF2B5EF4-FFF2-40B4-BE49-F238E27FC236}">
                <a16:creationId xmlns:a16="http://schemas.microsoft.com/office/drawing/2014/main" id="{C1D466CB-1A70-5A96-DCA0-7B9523E88DC6}"/>
              </a:ext>
            </a:extLst>
          </p:cNvPr>
          <p:cNvSpPr txBox="1"/>
          <p:nvPr/>
        </p:nvSpPr>
        <p:spPr>
          <a:xfrm>
            <a:off x="7893044" y="3192871"/>
            <a:ext cx="144016" cy="196721"/>
          </a:xfrm>
          <a:prstGeom prst="rect">
            <a:avLst/>
          </a:prstGeom>
          <a:noFill/>
        </p:spPr>
        <p:txBody>
          <a:bodyPr wrap="square" rtlCol="0" anchor="ctr">
            <a:spAutoFit/>
          </a:bodyPr>
          <a:lstStyle/>
          <a:p>
            <a:pPr algn="ctr">
              <a:lnSpc>
                <a:spcPts val="600"/>
              </a:lnSpc>
            </a:pPr>
            <a:r>
              <a:rPr lang="en-GB" sz="1600" b="1" dirty="0">
                <a:solidFill>
                  <a:srgbClr val="0070C0"/>
                </a:solidFill>
              </a:rPr>
              <a:t>S</a:t>
            </a:r>
          </a:p>
        </p:txBody>
      </p:sp>
      <p:sp>
        <p:nvSpPr>
          <p:cNvPr id="6" name="Content Placeholder 2">
            <a:extLst>
              <a:ext uri="{FF2B5EF4-FFF2-40B4-BE49-F238E27FC236}">
                <a16:creationId xmlns:a16="http://schemas.microsoft.com/office/drawing/2014/main" id="{E4F315E4-72CE-17C9-6031-677AA70C5D5A}"/>
              </a:ext>
            </a:extLst>
          </p:cNvPr>
          <p:cNvSpPr txBox="1">
            <a:spLocks/>
          </p:cNvSpPr>
          <p:nvPr/>
        </p:nvSpPr>
        <p:spPr>
          <a:xfrm>
            <a:off x="224775" y="1144180"/>
            <a:ext cx="4600435" cy="3999320"/>
          </a:xfrm>
          <a:prstGeom prst="rect">
            <a:avLst/>
          </a:prstGeom>
        </p:spPr>
        <p:txBody>
          <a:bodyPr vert="horz" lIns="121920" tIns="60960" rIns="121920" bIns="60960" rtlCol="0">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lnSpc>
                <a:spcPts val="1800"/>
              </a:lnSpc>
              <a:spcAft>
                <a:spcPts val="800"/>
              </a:spcAft>
            </a:pPr>
            <a:r>
              <a:rPr lang="sv-SE" sz="1600" dirty="0"/>
              <a:t>Present design, </a:t>
            </a:r>
            <a:r>
              <a:rPr lang="en-GB" sz="1600" dirty="0"/>
              <a:t>F/D (or D/F) configuration</a:t>
            </a: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marL="0" lvl="1" indent="0" algn="ctr">
              <a:lnSpc>
                <a:spcPts val="1200"/>
              </a:lnSpc>
              <a:spcAft>
                <a:spcPts val="1200"/>
              </a:spcAft>
              <a:buNone/>
            </a:pPr>
            <a:r>
              <a:rPr lang="sv-SE" sz="1600" b="1" dirty="0"/>
              <a:t>2 main </a:t>
            </a:r>
            <a:r>
              <a:rPr lang="sv-SE" sz="1600" dirty="0"/>
              <a:t>coils; </a:t>
            </a:r>
            <a:r>
              <a:rPr lang="sv-SE" sz="1600" b="1" dirty="0"/>
              <a:t>8 separate trim </a:t>
            </a:r>
            <a:r>
              <a:rPr lang="sv-SE" sz="1600" dirty="0"/>
              <a:t>coils </a:t>
            </a:r>
          </a:p>
          <a:p>
            <a:pPr marL="0" lvl="1" indent="0" algn="ctr">
              <a:lnSpc>
                <a:spcPts val="1200"/>
              </a:lnSpc>
              <a:spcAft>
                <a:spcPts val="1200"/>
              </a:spcAft>
              <a:buNone/>
            </a:pPr>
            <a:r>
              <a:rPr lang="sv-SE" sz="1600" dirty="0"/>
              <a:t>(10 impregnated objects of 2 types)</a:t>
            </a:r>
          </a:p>
        </p:txBody>
      </p:sp>
      <p:sp>
        <p:nvSpPr>
          <p:cNvPr id="8" name="Content Placeholder 2">
            <a:extLst>
              <a:ext uri="{FF2B5EF4-FFF2-40B4-BE49-F238E27FC236}">
                <a16:creationId xmlns:a16="http://schemas.microsoft.com/office/drawing/2014/main" id="{8E992B65-2749-AAFF-4B6B-2BEA617B899F}"/>
              </a:ext>
            </a:extLst>
          </p:cNvPr>
          <p:cNvSpPr txBox="1">
            <a:spLocks/>
          </p:cNvSpPr>
          <p:nvPr/>
        </p:nvSpPr>
        <p:spPr>
          <a:xfrm>
            <a:off x="4796688" y="1134474"/>
            <a:ext cx="3948612" cy="4009026"/>
          </a:xfrm>
          <a:prstGeom prst="rect">
            <a:avLst/>
          </a:prstGeom>
        </p:spPr>
        <p:txBody>
          <a:bodyPr vert="horz" lIns="121920" tIns="60960" rIns="121920" bIns="60960" rtlCol="0">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lnSpc>
                <a:spcPts val="1800"/>
              </a:lnSpc>
              <a:spcAft>
                <a:spcPts val="800"/>
              </a:spcAft>
            </a:pPr>
            <a:r>
              <a:rPr lang="sv-SE" sz="1600" dirty="0"/>
              <a:t>Design with </a:t>
            </a:r>
            <a:r>
              <a:rPr lang="en-GB" sz="1600" dirty="0"/>
              <a:t>F/D (or D/F) configuration</a:t>
            </a: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lvl="1">
              <a:lnSpc>
                <a:spcPts val="1800"/>
              </a:lnSpc>
              <a:spcAft>
                <a:spcPts val="800"/>
              </a:spcAft>
            </a:pPr>
            <a:endParaRPr lang="sv-SE" sz="1600" dirty="0"/>
          </a:p>
          <a:p>
            <a:pPr marL="0" lvl="1" indent="0" algn="ctr">
              <a:lnSpc>
                <a:spcPts val="2000"/>
              </a:lnSpc>
              <a:spcAft>
                <a:spcPts val="1200"/>
              </a:spcAft>
              <a:buNone/>
            </a:pPr>
            <a:r>
              <a:rPr lang="sv-SE" sz="1600" b="1" dirty="0"/>
              <a:t>4 main </a:t>
            </a:r>
            <a:r>
              <a:rPr lang="sv-SE" sz="1600" dirty="0"/>
              <a:t>coils with </a:t>
            </a:r>
            <a:r>
              <a:rPr lang="sv-SE" sz="1600" b="1" dirty="0"/>
              <a:t>4 embedded trim </a:t>
            </a:r>
            <a:r>
              <a:rPr lang="sv-SE" sz="1600" dirty="0"/>
              <a:t>coils (4 identical impregnated objects)</a:t>
            </a:r>
          </a:p>
        </p:txBody>
      </p:sp>
    </p:spTree>
    <p:extLst>
      <p:ext uri="{BB962C8B-B14F-4D97-AF65-F5344CB8AC3E}">
        <p14:creationId xmlns:p14="http://schemas.microsoft.com/office/powerpoint/2010/main" val="17657282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3372177-6E13-09E6-B93F-594B4AD27215}"/>
              </a:ext>
            </a:extLst>
          </p:cNvPr>
          <p:cNvSpPr>
            <a:spLocks noGrp="1"/>
          </p:cNvSpPr>
          <p:nvPr>
            <p:ph type="sldNum" sz="quarter" idx="10"/>
          </p:nvPr>
        </p:nvSpPr>
        <p:spPr/>
        <p:txBody>
          <a:bodyPr/>
          <a:lstStyle/>
          <a:p>
            <a:fld id="{88A1DFE4-5FC5-43BD-BB7E-75EAD82B965F}" type="slidenum">
              <a:rPr lang="en-US" noProof="0" smtClean="0"/>
              <a:pPr/>
              <a:t>25</a:t>
            </a:fld>
            <a:endParaRPr lang="en-US" noProof="0" dirty="0"/>
          </a:p>
        </p:txBody>
      </p:sp>
      <p:pic>
        <p:nvPicPr>
          <p:cNvPr id="10" name="Picture 9">
            <a:extLst>
              <a:ext uri="{FF2B5EF4-FFF2-40B4-BE49-F238E27FC236}">
                <a16:creationId xmlns:a16="http://schemas.microsoft.com/office/drawing/2014/main" id="{9D099F17-87A3-CE1B-535B-35E10C331369}"/>
              </a:ext>
            </a:extLst>
          </p:cNvPr>
          <p:cNvPicPr>
            <a:picLocks noChangeAspect="1"/>
          </p:cNvPicPr>
          <p:nvPr/>
        </p:nvPicPr>
        <p:blipFill>
          <a:blip r:embed="rId2"/>
          <a:stretch>
            <a:fillRect/>
          </a:stretch>
        </p:blipFill>
        <p:spPr>
          <a:xfrm>
            <a:off x="3860724" y="1059582"/>
            <a:ext cx="5088440" cy="3717498"/>
          </a:xfrm>
          <a:prstGeom prst="rect">
            <a:avLst/>
          </a:prstGeom>
        </p:spPr>
      </p:pic>
      <p:pic>
        <p:nvPicPr>
          <p:cNvPr id="12" name="Picture 11">
            <a:extLst>
              <a:ext uri="{FF2B5EF4-FFF2-40B4-BE49-F238E27FC236}">
                <a16:creationId xmlns:a16="http://schemas.microsoft.com/office/drawing/2014/main" id="{F964D176-51B7-FD5C-3AB1-8ED44C68F43F}"/>
              </a:ext>
            </a:extLst>
          </p:cNvPr>
          <p:cNvPicPr>
            <a:picLocks noChangeAspect="1"/>
          </p:cNvPicPr>
          <p:nvPr/>
        </p:nvPicPr>
        <p:blipFill>
          <a:blip r:embed="rId3"/>
          <a:stretch>
            <a:fillRect/>
          </a:stretch>
        </p:blipFill>
        <p:spPr>
          <a:xfrm>
            <a:off x="482168" y="1424112"/>
            <a:ext cx="2736304" cy="1388021"/>
          </a:xfrm>
          <a:prstGeom prst="rect">
            <a:avLst/>
          </a:prstGeom>
        </p:spPr>
      </p:pic>
      <p:sp>
        <p:nvSpPr>
          <p:cNvPr id="3" name="Content Placeholder 2">
            <a:extLst>
              <a:ext uri="{FF2B5EF4-FFF2-40B4-BE49-F238E27FC236}">
                <a16:creationId xmlns:a16="http://schemas.microsoft.com/office/drawing/2014/main" id="{741735AF-EA08-8F76-6B7B-43F79ADD93D9}"/>
              </a:ext>
            </a:extLst>
          </p:cNvPr>
          <p:cNvSpPr txBox="1">
            <a:spLocks/>
          </p:cNvSpPr>
          <p:nvPr/>
        </p:nvSpPr>
        <p:spPr>
          <a:xfrm>
            <a:off x="190394" y="3889928"/>
            <a:ext cx="3130844" cy="1224136"/>
          </a:xfrm>
          <a:prstGeom prst="rect">
            <a:avLst/>
          </a:prstGeom>
        </p:spPr>
        <p:txBody>
          <a:bodyPr vert="horz" lIns="121920" tIns="60960" rIns="121920" bIns="60960" rtlCol="0">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nSpc>
                <a:spcPts val="1800"/>
              </a:lnSpc>
              <a:spcAft>
                <a:spcPts val="800"/>
              </a:spcAft>
              <a:buNone/>
            </a:pPr>
            <a:r>
              <a:rPr lang="sv-SE" dirty="0">
                <a:solidFill>
                  <a:srgbClr val="002060"/>
                </a:solidFill>
                <a:sym typeface="Wingdings" panose="05000000000000000000" pitchFamily="2" charset="2"/>
              </a:rPr>
              <a:t> The </a:t>
            </a:r>
            <a:r>
              <a:rPr lang="sv-SE" b="1" dirty="0">
                <a:solidFill>
                  <a:srgbClr val="002060"/>
                </a:solidFill>
                <a:sym typeface="Wingdings" panose="05000000000000000000" pitchFamily="2" charset="2"/>
              </a:rPr>
              <a:t>larger consumption </a:t>
            </a:r>
            <a:r>
              <a:rPr lang="sv-SE" dirty="0">
                <a:solidFill>
                  <a:srgbClr val="002060"/>
                </a:solidFill>
                <a:sym typeface="Wingdings" panose="05000000000000000000" pitchFamily="2" charset="2"/>
              </a:rPr>
              <a:t>of the twin quadrupoles with same polarities is </a:t>
            </a:r>
            <a:r>
              <a:rPr lang="sv-SE" b="1" dirty="0">
                <a:solidFill>
                  <a:srgbClr val="002060"/>
                </a:solidFill>
                <a:sym typeface="Wingdings" panose="05000000000000000000" pitchFamily="2" charset="2"/>
              </a:rPr>
              <a:t>recovered by the shorter and less numerous SSS magnets</a:t>
            </a:r>
            <a:endParaRPr lang="sv-SE" b="1" dirty="0">
              <a:solidFill>
                <a:srgbClr val="002060"/>
              </a:solidFill>
            </a:endParaRPr>
          </a:p>
        </p:txBody>
      </p:sp>
      <p:sp>
        <p:nvSpPr>
          <p:cNvPr id="4" name="Titel 1">
            <a:extLst>
              <a:ext uri="{FF2B5EF4-FFF2-40B4-BE49-F238E27FC236}">
                <a16:creationId xmlns:a16="http://schemas.microsoft.com/office/drawing/2014/main" id="{FB1E49A0-D1A7-8D66-6890-225866CFDF0B}"/>
              </a:ext>
            </a:extLst>
          </p:cNvPr>
          <p:cNvSpPr>
            <a:spLocks noGrp="1"/>
          </p:cNvSpPr>
          <p:nvPr>
            <p:ph type="title"/>
          </p:nvPr>
        </p:nvSpPr>
        <p:spPr>
          <a:xfrm>
            <a:off x="227787" y="577800"/>
            <a:ext cx="8806991" cy="609930"/>
          </a:xfrm>
        </p:spPr>
        <p:txBody>
          <a:bodyPr/>
          <a:lstStyle/>
          <a:p>
            <a:r>
              <a:rPr lang="en-US" sz="2400" dirty="0"/>
              <a:t>Electrical parameters and power consumption</a:t>
            </a:r>
          </a:p>
        </p:txBody>
      </p:sp>
      <p:sp>
        <p:nvSpPr>
          <p:cNvPr id="5" name="Content Placeholder 2">
            <a:extLst>
              <a:ext uri="{FF2B5EF4-FFF2-40B4-BE49-F238E27FC236}">
                <a16:creationId xmlns:a16="http://schemas.microsoft.com/office/drawing/2014/main" id="{A8AFB08D-CDF1-09F0-2050-D7327317240D}"/>
              </a:ext>
            </a:extLst>
          </p:cNvPr>
          <p:cNvSpPr txBox="1">
            <a:spLocks/>
          </p:cNvSpPr>
          <p:nvPr/>
        </p:nvSpPr>
        <p:spPr>
          <a:xfrm>
            <a:off x="175381" y="2846713"/>
            <a:ext cx="1539447" cy="1044281"/>
          </a:xfrm>
          <a:prstGeom prst="rect">
            <a:avLst/>
          </a:prstGeom>
        </p:spPr>
        <p:txBody>
          <a:bodyPr vert="horz" lIns="121920" tIns="60960" rIns="121920" bIns="60960" rtlCol="0">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gn="ctr">
              <a:lnSpc>
                <a:spcPts val="1200"/>
              </a:lnSpc>
              <a:spcAft>
                <a:spcPts val="600"/>
              </a:spcAft>
              <a:buNone/>
            </a:pPr>
            <a:r>
              <a:rPr lang="en-GB" sz="1100" b="1" dirty="0"/>
              <a:t>29 turns</a:t>
            </a:r>
          </a:p>
          <a:p>
            <a:pPr marL="0" lvl="1" indent="0" algn="ctr">
              <a:lnSpc>
                <a:spcPts val="1200"/>
              </a:lnSpc>
              <a:spcAft>
                <a:spcPts val="600"/>
              </a:spcAft>
              <a:buNone/>
            </a:pPr>
            <a:r>
              <a:rPr lang="en-GB" sz="1100" dirty="0">
                <a:sym typeface="Wingdings" panose="05000000000000000000" pitchFamily="2" charset="2"/>
              </a:rPr>
              <a:t>Conductor size [mm] 14 x 14 x d.6/7 mm</a:t>
            </a:r>
          </a:p>
          <a:p>
            <a:pPr marL="0" lvl="1" indent="0" algn="ctr">
              <a:lnSpc>
                <a:spcPts val="1200"/>
              </a:lnSpc>
              <a:spcAft>
                <a:spcPts val="600"/>
              </a:spcAft>
              <a:buNone/>
            </a:pPr>
            <a:r>
              <a:rPr lang="en-GB" sz="1100" dirty="0">
                <a:sym typeface="Wingdings" panose="05000000000000000000" pitchFamily="2" charset="2"/>
              </a:rPr>
              <a:t>J = 3.6 A/mm</a:t>
            </a:r>
            <a:r>
              <a:rPr lang="en-GB" sz="1100" baseline="30000" dirty="0">
                <a:sym typeface="Wingdings" panose="05000000000000000000" pitchFamily="2" charset="2"/>
              </a:rPr>
              <a:t>2</a:t>
            </a:r>
          </a:p>
          <a:p>
            <a:pPr marL="0" lvl="1" indent="0" algn="ctr">
              <a:lnSpc>
                <a:spcPts val="1200"/>
              </a:lnSpc>
              <a:spcAft>
                <a:spcPts val="600"/>
              </a:spcAft>
              <a:buNone/>
            </a:pPr>
            <a:endParaRPr lang="en-GB" sz="1100" dirty="0"/>
          </a:p>
        </p:txBody>
      </p:sp>
      <p:sp>
        <p:nvSpPr>
          <p:cNvPr id="6" name="Content Placeholder 2">
            <a:extLst>
              <a:ext uri="{FF2B5EF4-FFF2-40B4-BE49-F238E27FC236}">
                <a16:creationId xmlns:a16="http://schemas.microsoft.com/office/drawing/2014/main" id="{E3C6A125-B126-2CC3-8763-FDD21801CEB5}"/>
              </a:ext>
            </a:extLst>
          </p:cNvPr>
          <p:cNvSpPr txBox="1">
            <a:spLocks/>
          </p:cNvSpPr>
          <p:nvPr/>
        </p:nvSpPr>
        <p:spPr>
          <a:xfrm>
            <a:off x="1906302" y="2843641"/>
            <a:ext cx="1539447" cy="1044281"/>
          </a:xfrm>
          <a:prstGeom prst="rect">
            <a:avLst/>
          </a:prstGeom>
        </p:spPr>
        <p:txBody>
          <a:bodyPr vert="horz" lIns="121920" tIns="60960" rIns="121920" bIns="60960" rtlCol="0">
            <a:normAutofit fontScale="92500"/>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gn="ctr">
              <a:lnSpc>
                <a:spcPts val="1200"/>
              </a:lnSpc>
              <a:spcAft>
                <a:spcPts val="600"/>
              </a:spcAft>
              <a:buNone/>
            </a:pPr>
            <a:r>
              <a:rPr lang="en-GB" sz="1100" b="1" dirty="0"/>
              <a:t>36 turns</a:t>
            </a:r>
          </a:p>
          <a:p>
            <a:pPr marL="0" lvl="1" indent="0" algn="ctr">
              <a:lnSpc>
                <a:spcPts val="1200"/>
              </a:lnSpc>
              <a:spcAft>
                <a:spcPts val="600"/>
              </a:spcAft>
              <a:buNone/>
            </a:pPr>
            <a:r>
              <a:rPr lang="en-GB" sz="1100" dirty="0">
                <a:sym typeface="Wingdings" panose="05000000000000000000" pitchFamily="2" charset="2"/>
              </a:rPr>
              <a:t>Conductor size [mm] 14.4 x 14.4 x d.7.5 mm</a:t>
            </a:r>
          </a:p>
          <a:p>
            <a:pPr marL="0" lvl="1" indent="0" algn="ctr">
              <a:lnSpc>
                <a:spcPts val="1200"/>
              </a:lnSpc>
              <a:spcAft>
                <a:spcPts val="600"/>
              </a:spcAft>
              <a:buNone/>
            </a:pPr>
            <a:r>
              <a:rPr lang="en-GB" sz="1100" dirty="0">
                <a:sym typeface="Wingdings" panose="05000000000000000000" pitchFamily="2" charset="2"/>
              </a:rPr>
              <a:t>J = 2.25 A/mm</a:t>
            </a:r>
            <a:r>
              <a:rPr lang="en-GB" sz="1100" baseline="30000" dirty="0">
                <a:sym typeface="Wingdings" panose="05000000000000000000" pitchFamily="2" charset="2"/>
              </a:rPr>
              <a:t>2</a:t>
            </a:r>
          </a:p>
          <a:p>
            <a:pPr marL="0" lvl="1" indent="0" algn="ctr">
              <a:lnSpc>
                <a:spcPts val="1200"/>
              </a:lnSpc>
              <a:spcAft>
                <a:spcPts val="600"/>
              </a:spcAft>
              <a:buNone/>
            </a:pPr>
            <a:endParaRPr lang="en-GB" sz="1100" dirty="0"/>
          </a:p>
        </p:txBody>
      </p:sp>
      <p:sp>
        <p:nvSpPr>
          <p:cNvPr id="7" name="Content Placeholder 2">
            <a:extLst>
              <a:ext uri="{FF2B5EF4-FFF2-40B4-BE49-F238E27FC236}">
                <a16:creationId xmlns:a16="http://schemas.microsoft.com/office/drawing/2014/main" id="{628E1945-82AE-CDC9-4357-96AFC1CDA139}"/>
              </a:ext>
            </a:extLst>
          </p:cNvPr>
          <p:cNvSpPr txBox="1">
            <a:spLocks/>
          </p:cNvSpPr>
          <p:nvPr/>
        </p:nvSpPr>
        <p:spPr>
          <a:xfrm>
            <a:off x="182072" y="1186664"/>
            <a:ext cx="1539447" cy="363330"/>
          </a:xfrm>
          <a:prstGeom prst="rect">
            <a:avLst/>
          </a:prstGeom>
        </p:spPr>
        <p:txBody>
          <a:bodyPr vert="horz" lIns="121920" tIns="60960" rIns="121920" bIns="60960" rtlCol="0">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gn="ctr">
              <a:lnSpc>
                <a:spcPts val="800"/>
              </a:lnSpc>
              <a:spcAft>
                <a:spcPts val="600"/>
              </a:spcAft>
              <a:buNone/>
            </a:pPr>
            <a:r>
              <a:rPr lang="en-GB" sz="1100" u="sng" dirty="0"/>
              <a:t>Same polarities</a:t>
            </a:r>
            <a:endParaRPr lang="en-GB" sz="1100" u="sng" baseline="30000" dirty="0">
              <a:sym typeface="Wingdings" panose="05000000000000000000" pitchFamily="2" charset="2"/>
            </a:endParaRPr>
          </a:p>
          <a:p>
            <a:pPr marL="0" lvl="1" indent="0" algn="ctr">
              <a:lnSpc>
                <a:spcPts val="800"/>
              </a:lnSpc>
              <a:spcAft>
                <a:spcPts val="600"/>
              </a:spcAft>
              <a:buNone/>
            </a:pPr>
            <a:endParaRPr lang="en-GB" sz="1100" u="sng" dirty="0"/>
          </a:p>
        </p:txBody>
      </p:sp>
      <p:sp>
        <p:nvSpPr>
          <p:cNvPr id="8" name="Content Placeholder 2">
            <a:extLst>
              <a:ext uri="{FF2B5EF4-FFF2-40B4-BE49-F238E27FC236}">
                <a16:creationId xmlns:a16="http://schemas.microsoft.com/office/drawing/2014/main" id="{987934C9-F710-B770-D14F-DC953220D900}"/>
              </a:ext>
            </a:extLst>
          </p:cNvPr>
          <p:cNvSpPr txBox="1">
            <a:spLocks/>
          </p:cNvSpPr>
          <p:nvPr/>
        </p:nvSpPr>
        <p:spPr>
          <a:xfrm>
            <a:off x="1906302" y="1186664"/>
            <a:ext cx="1539447" cy="363330"/>
          </a:xfrm>
          <a:prstGeom prst="rect">
            <a:avLst/>
          </a:prstGeom>
        </p:spPr>
        <p:txBody>
          <a:bodyPr vert="horz" lIns="121920" tIns="60960" rIns="121920" bIns="60960" rtlCol="0">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gn="ctr">
              <a:lnSpc>
                <a:spcPts val="800"/>
              </a:lnSpc>
              <a:spcAft>
                <a:spcPts val="600"/>
              </a:spcAft>
              <a:buNone/>
            </a:pPr>
            <a:r>
              <a:rPr lang="en-GB" sz="1100" u="sng" dirty="0"/>
              <a:t>Opposite polarities</a:t>
            </a:r>
            <a:endParaRPr lang="en-GB" sz="1100" u="sng" baseline="30000" dirty="0">
              <a:sym typeface="Wingdings" panose="05000000000000000000" pitchFamily="2" charset="2"/>
            </a:endParaRPr>
          </a:p>
          <a:p>
            <a:pPr marL="0" lvl="1" indent="0" algn="ctr">
              <a:lnSpc>
                <a:spcPts val="800"/>
              </a:lnSpc>
              <a:spcAft>
                <a:spcPts val="600"/>
              </a:spcAft>
              <a:buNone/>
            </a:pPr>
            <a:endParaRPr lang="en-GB" sz="1100" u="sng" dirty="0"/>
          </a:p>
        </p:txBody>
      </p:sp>
      <p:sp>
        <p:nvSpPr>
          <p:cNvPr id="9" name="TextBox 8">
            <a:extLst>
              <a:ext uri="{FF2B5EF4-FFF2-40B4-BE49-F238E27FC236}">
                <a16:creationId xmlns:a16="http://schemas.microsoft.com/office/drawing/2014/main" id="{6285C959-25E2-8441-0089-9BE766782FA6}"/>
              </a:ext>
            </a:extLst>
          </p:cNvPr>
          <p:cNvSpPr txBox="1"/>
          <p:nvPr/>
        </p:nvSpPr>
        <p:spPr>
          <a:xfrm rot="20574077">
            <a:off x="214884" y="1967507"/>
            <a:ext cx="1507897" cy="451406"/>
          </a:xfrm>
          <a:prstGeom prst="rect">
            <a:avLst/>
          </a:prstGeom>
          <a:noFill/>
        </p:spPr>
        <p:txBody>
          <a:bodyPr wrap="square" rtlCol="0" anchor="ctr">
            <a:spAutoFit/>
          </a:bodyPr>
          <a:lstStyle/>
          <a:p>
            <a:pPr algn="ctr">
              <a:lnSpc>
                <a:spcPts val="1400"/>
              </a:lnSpc>
            </a:pPr>
            <a:r>
              <a:rPr lang="en-GB" sz="1400" b="1" dirty="0">
                <a:solidFill>
                  <a:srgbClr val="FF0000"/>
                </a:solidFill>
              </a:rPr>
              <a:t>Parameters not optimized yet!</a:t>
            </a:r>
          </a:p>
        </p:txBody>
      </p:sp>
    </p:spTree>
    <p:extLst>
      <p:ext uri="{BB962C8B-B14F-4D97-AF65-F5344CB8AC3E}">
        <p14:creationId xmlns:p14="http://schemas.microsoft.com/office/powerpoint/2010/main" val="1090517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46BBC2-4708-3593-C7E4-94F41DA1D94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C2D1F80-BA99-0ACC-268A-E203958AE06F}"/>
              </a:ext>
            </a:extLst>
          </p:cNvPr>
          <p:cNvSpPr>
            <a:spLocks noGrp="1"/>
          </p:cNvSpPr>
          <p:nvPr>
            <p:ph type="title"/>
          </p:nvPr>
        </p:nvSpPr>
        <p:spPr>
          <a:xfrm>
            <a:off x="227787" y="445133"/>
            <a:ext cx="8806991" cy="609930"/>
          </a:xfrm>
        </p:spPr>
        <p:txBody>
          <a:bodyPr/>
          <a:lstStyle/>
          <a:p>
            <a:r>
              <a:rPr lang="en-US" sz="2300" dirty="0"/>
              <a:t>Twin aperture quadrupoles with configurable aperture powering</a:t>
            </a:r>
          </a:p>
        </p:txBody>
      </p:sp>
      <p:sp>
        <p:nvSpPr>
          <p:cNvPr id="13" name="Foliennummernplatzhalter 1">
            <a:extLst>
              <a:ext uri="{FF2B5EF4-FFF2-40B4-BE49-F238E27FC236}">
                <a16:creationId xmlns:a16="http://schemas.microsoft.com/office/drawing/2014/main" id="{E34F9678-406D-F8D9-0D27-4DB043D19261}"/>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26</a:t>
            </a:fld>
            <a:endParaRPr lang="en-US" noProof="0" dirty="0"/>
          </a:p>
        </p:txBody>
      </p:sp>
      <p:pic>
        <p:nvPicPr>
          <p:cNvPr id="4" name="Picture 3">
            <a:extLst>
              <a:ext uri="{FF2B5EF4-FFF2-40B4-BE49-F238E27FC236}">
                <a16:creationId xmlns:a16="http://schemas.microsoft.com/office/drawing/2014/main" id="{19A370BA-9944-BBE2-D391-19761B4D94A0}"/>
              </a:ext>
            </a:extLst>
          </p:cNvPr>
          <p:cNvPicPr>
            <a:picLocks noChangeAspect="1"/>
          </p:cNvPicPr>
          <p:nvPr/>
        </p:nvPicPr>
        <p:blipFill>
          <a:blip r:embed="rId2"/>
          <a:stretch>
            <a:fillRect/>
          </a:stretch>
        </p:blipFill>
        <p:spPr>
          <a:xfrm>
            <a:off x="409397" y="1139931"/>
            <a:ext cx="2166737" cy="1508725"/>
          </a:xfrm>
          <a:prstGeom prst="rect">
            <a:avLst/>
          </a:prstGeom>
        </p:spPr>
      </p:pic>
      <p:pic>
        <p:nvPicPr>
          <p:cNvPr id="9" name="Picture 8">
            <a:extLst>
              <a:ext uri="{FF2B5EF4-FFF2-40B4-BE49-F238E27FC236}">
                <a16:creationId xmlns:a16="http://schemas.microsoft.com/office/drawing/2014/main" id="{5484D9B2-B202-BBC0-2A6B-8B6DA7D3ABFC}"/>
              </a:ext>
            </a:extLst>
          </p:cNvPr>
          <p:cNvPicPr>
            <a:picLocks noChangeAspect="1"/>
          </p:cNvPicPr>
          <p:nvPr/>
        </p:nvPicPr>
        <p:blipFill>
          <a:blip r:embed="rId3"/>
          <a:stretch>
            <a:fillRect/>
          </a:stretch>
        </p:blipFill>
        <p:spPr>
          <a:xfrm>
            <a:off x="302400" y="3386890"/>
            <a:ext cx="2354400" cy="1337791"/>
          </a:xfrm>
          <a:prstGeom prst="rect">
            <a:avLst/>
          </a:prstGeom>
        </p:spPr>
      </p:pic>
      <p:pic>
        <p:nvPicPr>
          <p:cNvPr id="14" name="Picture 13">
            <a:extLst>
              <a:ext uri="{FF2B5EF4-FFF2-40B4-BE49-F238E27FC236}">
                <a16:creationId xmlns:a16="http://schemas.microsoft.com/office/drawing/2014/main" id="{E1E7DD9E-D171-2BC5-5A88-41DF1EE2613D}"/>
              </a:ext>
            </a:extLst>
          </p:cNvPr>
          <p:cNvPicPr>
            <a:picLocks noChangeAspect="1"/>
          </p:cNvPicPr>
          <p:nvPr/>
        </p:nvPicPr>
        <p:blipFill>
          <a:blip r:embed="rId4"/>
          <a:stretch>
            <a:fillRect/>
          </a:stretch>
        </p:blipFill>
        <p:spPr>
          <a:xfrm>
            <a:off x="4910400" y="1103475"/>
            <a:ext cx="2012400" cy="1474416"/>
          </a:xfrm>
          <a:prstGeom prst="rect">
            <a:avLst/>
          </a:prstGeom>
        </p:spPr>
      </p:pic>
      <p:pic>
        <p:nvPicPr>
          <p:cNvPr id="16" name="Picture 15">
            <a:extLst>
              <a:ext uri="{FF2B5EF4-FFF2-40B4-BE49-F238E27FC236}">
                <a16:creationId xmlns:a16="http://schemas.microsoft.com/office/drawing/2014/main" id="{D335A7D9-AF07-F319-CDA0-8630BC9CE5F7}"/>
              </a:ext>
            </a:extLst>
          </p:cNvPr>
          <p:cNvPicPr>
            <a:picLocks noChangeAspect="1"/>
          </p:cNvPicPr>
          <p:nvPr/>
        </p:nvPicPr>
        <p:blipFill>
          <a:blip r:embed="rId5"/>
          <a:stretch>
            <a:fillRect/>
          </a:stretch>
        </p:blipFill>
        <p:spPr>
          <a:xfrm>
            <a:off x="4851611" y="3320594"/>
            <a:ext cx="2017361" cy="1471881"/>
          </a:xfrm>
          <a:prstGeom prst="rect">
            <a:avLst/>
          </a:prstGeom>
        </p:spPr>
      </p:pic>
      <p:sp>
        <p:nvSpPr>
          <p:cNvPr id="17" name="Content Placeholder 2">
            <a:extLst>
              <a:ext uri="{FF2B5EF4-FFF2-40B4-BE49-F238E27FC236}">
                <a16:creationId xmlns:a16="http://schemas.microsoft.com/office/drawing/2014/main" id="{17C6B086-60E8-3379-DD9F-0D8B03AC9820}"/>
              </a:ext>
            </a:extLst>
          </p:cNvPr>
          <p:cNvSpPr txBox="1">
            <a:spLocks/>
          </p:cNvSpPr>
          <p:nvPr/>
        </p:nvSpPr>
        <p:spPr>
          <a:xfrm>
            <a:off x="2678306" y="1089430"/>
            <a:ext cx="1915534" cy="1628271"/>
          </a:xfrm>
          <a:prstGeom prst="rect">
            <a:avLst/>
          </a:prstGeom>
        </p:spPr>
        <p:txBody>
          <a:bodyPr vert="horz" lIns="121920" tIns="60960" rIns="121920" bIns="60960" rtlCol="0">
            <a:normAutofit fontScale="92500"/>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nSpc>
                <a:spcPts val="1800"/>
              </a:lnSpc>
              <a:spcAft>
                <a:spcPts val="800"/>
              </a:spcAft>
              <a:buNone/>
            </a:pPr>
            <a:r>
              <a:rPr lang="en-GB" sz="1600" dirty="0"/>
              <a:t>Open mid-plane</a:t>
            </a:r>
          </a:p>
          <a:p>
            <a:pPr lvl="1">
              <a:lnSpc>
                <a:spcPts val="1200"/>
              </a:lnSpc>
              <a:spcAft>
                <a:spcPts val="800"/>
              </a:spcAft>
            </a:pPr>
            <a:r>
              <a:rPr lang="en-GB" sz="1300" dirty="0">
                <a:sym typeface="Wingdings" panose="05000000000000000000" pitchFamily="2" charset="2"/>
              </a:rPr>
              <a:t>Non-magnetic spacers on the sides</a:t>
            </a:r>
          </a:p>
          <a:p>
            <a:pPr lvl="1">
              <a:lnSpc>
                <a:spcPts val="1200"/>
              </a:lnSpc>
              <a:spcAft>
                <a:spcPts val="800"/>
              </a:spcAft>
            </a:pPr>
            <a:r>
              <a:rPr lang="en-GB" sz="1300" dirty="0">
                <a:sym typeface="Wingdings" panose="05000000000000000000" pitchFamily="2" charset="2"/>
              </a:rPr>
              <a:t>Possible magnetic interference with surrounding equipment</a:t>
            </a:r>
          </a:p>
          <a:p>
            <a:pPr marL="0" lvl="1" indent="0">
              <a:lnSpc>
                <a:spcPts val="1800"/>
              </a:lnSpc>
              <a:spcAft>
                <a:spcPts val="800"/>
              </a:spcAft>
              <a:buNone/>
            </a:pPr>
            <a:endParaRPr lang="en-GB" sz="1600" dirty="0"/>
          </a:p>
        </p:txBody>
      </p:sp>
      <p:sp>
        <p:nvSpPr>
          <p:cNvPr id="18" name="Content Placeholder 2">
            <a:extLst>
              <a:ext uri="{FF2B5EF4-FFF2-40B4-BE49-F238E27FC236}">
                <a16:creationId xmlns:a16="http://schemas.microsoft.com/office/drawing/2014/main" id="{636EC3F2-D2C3-E383-9BDA-1BF075F926A6}"/>
              </a:ext>
            </a:extLst>
          </p:cNvPr>
          <p:cNvSpPr txBox="1">
            <a:spLocks/>
          </p:cNvSpPr>
          <p:nvPr/>
        </p:nvSpPr>
        <p:spPr>
          <a:xfrm>
            <a:off x="2655413" y="3242398"/>
            <a:ext cx="2107454" cy="1628271"/>
          </a:xfrm>
          <a:prstGeom prst="rect">
            <a:avLst/>
          </a:prstGeom>
        </p:spPr>
        <p:txBody>
          <a:bodyPr vert="horz" lIns="121920" tIns="60960" rIns="121920" bIns="60960" rtlCol="0">
            <a:normAutofit fontScale="92500"/>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nSpc>
                <a:spcPts val="1800"/>
              </a:lnSpc>
              <a:spcAft>
                <a:spcPts val="800"/>
              </a:spcAft>
              <a:buNone/>
            </a:pPr>
            <a:r>
              <a:rPr lang="en-GB" sz="1600" dirty="0"/>
              <a:t>Semi-closed mid-plane</a:t>
            </a:r>
          </a:p>
          <a:p>
            <a:pPr lvl="1">
              <a:lnSpc>
                <a:spcPts val="1200"/>
              </a:lnSpc>
              <a:spcAft>
                <a:spcPts val="800"/>
              </a:spcAft>
            </a:pPr>
            <a:r>
              <a:rPr lang="en-GB" sz="1300" dirty="0">
                <a:sym typeface="Wingdings" panose="05000000000000000000" pitchFamily="2" charset="2"/>
              </a:rPr>
              <a:t>External sides closed</a:t>
            </a:r>
          </a:p>
          <a:p>
            <a:pPr lvl="1">
              <a:lnSpc>
                <a:spcPts val="1200"/>
              </a:lnSpc>
              <a:spcAft>
                <a:spcPts val="800"/>
              </a:spcAft>
            </a:pPr>
            <a:r>
              <a:rPr lang="en-GB" sz="1300" dirty="0">
                <a:sym typeface="Wingdings" panose="05000000000000000000" pitchFamily="2" charset="2"/>
              </a:rPr>
              <a:t>No magnetic interference with surrounding equipment</a:t>
            </a:r>
          </a:p>
          <a:p>
            <a:pPr marL="0" lvl="1" indent="0">
              <a:lnSpc>
                <a:spcPts val="1800"/>
              </a:lnSpc>
              <a:spcAft>
                <a:spcPts val="800"/>
              </a:spcAft>
              <a:buNone/>
            </a:pPr>
            <a:endParaRPr lang="en-GB" sz="1600" dirty="0"/>
          </a:p>
        </p:txBody>
      </p:sp>
      <p:sp>
        <p:nvSpPr>
          <p:cNvPr id="19" name="Content Placeholder 2">
            <a:extLst>
              <a:ext uri="{FF2B5EF4-FFF2-40B4-BE49-F238E27FC236}">
                <a16:creationId xmlns:a16="http://schemas.microsoft.com/office/drawing/2014/main" id="{188C6302-F044-9868-43FC-9594C3312D96}"/>
              </a:ext>
            </a:extLst>
          </p:cNvPr>
          <p:cNvSpPr txBox="1">
            <a:spLocks/>
          </p:cNvSpPr>
          <p:nvPr/>
        </p:nvSpPr>
        <p:spPr>
          <a:xfrm>
            <a:off x="6957716" y="1815570"/>
            <a:ext cx="2107454" cy="2556379"/>
          </a:xfrm>
          <a:prstGeom prst="rect">
            <a:avLst/>
          </a:prstGeom>
        </p:spPr>
        <p:txBody>
          <a:bodyPr vert="horz" lIns="121920" tIns="60960" rIns="121920" bIns="60960" rtlCol="0">
            <a:normAutofit fontScale="92500"/>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nSpc>
                <a:spcPts val="1800"/>
              </a:lnSpc>
              <a:spcAft>
                <a:spcPts val="800"/>
              </a:spcAft>
              <a:buNone/>
            </a:pPr>
            <a:r>
              <a:rPr lang="en-GB" sz="1600" dirty="0"/>
              <a:t>Fully-closed mid-plane</a:t>
            </a:r>
          </a:p>
          <a:p>
            <a:pPr lvl="1">
              <a:lnSpc>
                <a:spcPts val="1200"/>
              </a:lnSpc>
              <a:spcAft>
                <a:spcPts val="800"/>
              </a:spcAft>
            </a:pPr>
            <a:r>
              <a:rPr lang="en-GB" sz="1300" dirty="0">
                <a:sym typeface="Wingdings" panose="05000000000000000000" pitchFamily="2" charset="2"/>
              </a:rPr>
              <a:t>External sides closed</a:t>
            </a:r>
          </a:p>
          <a:p>
            <a:pPr lvl="1">
              <a:lnSpc>
                <a:spcPts val="1200"/>
              </a:lnSpc>
              <a:spcAft>
                <a:spcPts val="800"/>
              </a:spcAft>
            </a:pPr>
            <a:r>
              <a:rPr lang="en-GB" sz="1300" dirty="0">
                <a:sym typeface="Wingdings" panose="05000000000000000000" pitchFamily="2" charset="2"/>
              </a:rPr>
              <a:t>No magnetic interference with surrounding equipment</a:t>
            </a:r>
          </a:p>
          <a:p>
            <a:pPr lvl="1">
              <a:lnSpc>
                <a:spcPts val="1200"/>
              </a:lnSpc>
              <a:spcAft>
                <a:spcPts val="800"/>
              </a:spcAft>
            </a:pPr>
            <a:r>
              <a:rPr lang="en-GB" sz="1300" dirty="0">
                <a:sym typeface="Wingdings" panose="05000000000000000000" pitchFamily="2" charset="2"/>
              </a:rPr>
              <a:t>Magnetic material along vertical mid-plane</a:t>
            </a:r>
          </a:p>
          <a:p>
            <a:pPr lvl="1">
              <a:lnSpc>
                <a:spcPts val="1200"/>
              </a:lnSpc>
              <a:spcAft>
                <a:spcPts val="800"/>
              </a:spcAft>
            </a:pPr>
            <a:r>
              <a:rPr lang="en-GB" sz="1300" dirty="0">
                <a:sym typeface="Wingdings" panose="05000000000000000000" pitchFamily="2" charset="2"/>
              </a:rPr>
              <a:t>350 mm inter-beam distance gets too short (to be optimized)</a:t>
            </a:r>
          </a:p>
          <a:p>
            <a:pPr marL="0" lvl="1" indent="0">
              <a:lnSpc>
                <a:spcPts val="1800"/>
              </a:lnSpc>
              <a:spcAft>
                <a:spcPts val="800"/>
              </a:spcAft>
              <a:buNone/>
            </a:pPr>
            <a:endParaRPr lang="en-GB" sz="1600" dirty="0"/>
          </a:p>
        </p:txBody>
      </p:sp>
      <p:sp>
        <p:nvSpPr>
          <p:cNvPr id="20" name="Content Placeholder 2">
            <a:extLst>
              <a:ext uri="{FF2B5EF4-FFF2-40B4-BE49-F238E27FC236}">
                <a16:creationId xmlns:a16="http://schemas.microsoft.com/office/drawing/2014/main" id="{02808DA1-F37E-A446-7813-515501F303A6}"/>
              </a:ext>
            </a:extLst>
          </p:cNvPr>
          <p:cNvSpPr txBox="1">
            <a:spLocks/>
          </p:cNvSpPr>
          <p:nvPr/>
        </p:nvSpPr>
        <p:spPr>
          <a:xfrm>
            <a:off x="6523334" y="1055063"/>
            <a:ext cx="1671182" cy="288032"/>
          </a:xfrm>
          <a:prstGeom prst="rect">
            <a:avLst/>
          </a:prstGeom>
        </p:spPr>
        <p:txBody>
          <a:bodyPr vert="horz" lIns="121920" tIns="60960" rIns="121920" bIns="60960" rtlCol="0" anchor="ctr">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gn="ctr">
              <a:lnSpc>
                <a:spcPts val="600"/>
              </a:lnSpc>
              <a:spcBef>
                <a:spcPts val="600"/>
              </a:spcBef>
              <a:spcAft>
                <a:spcPts val="600"/>
              </a:spcAft>
              <a:buNone/>
            </a:pPr>
            <a:r>
              <a:rPr lang="en-GB" sz="1000" i="1" dirty="0"/>
              <a:t>Assembled</a:t>
            </a:r>
            <a:endParaRPr lang="en-GB" sz="1000" dirty="0"/>
          </a:p>
        </p:txBody>
      </p:sp>
      <p:sp>
        <p:nvSpPr>
          <p:cNvPr id="21" name="Content Placeholder 2">
            <a:extLst>
              <a:ext uri="{FF2B5EF4-FFF2-40B4-BE49-F238E27FC236}">
                <a16:creationId xmlns:a16="http://schemas.microsoft.com/office/drawing/2014/main" id="{C7F850F0-6CA0-59AB-4FAF-D85BC66EC191}"/>
              </a:ext>
            </a:extLst>
          </p:cNvPr>
          <p:cNvSpPr txBox="1">
            <a:spLocks/>
          </p:cNvSpPr>
          <p:nvPr/>
        </p:nvSpPr>
        <p:spPr>
          <a:xfrm>
            <a:off x="6825982" y="4548956"/>
            <a:ext cx="2001941" cy="288032"/>
          </a:xfrm>
          <a:prstGeom prst="rect">
            <a:avLst/>
          </a:prstGeom>
        </p:spPr>
        <p:txBody>
          <a:bodyPr vert="horz" lIns="121920" tIns="60960" rIns="121920" bIns="60960" rtlCol="0" anchor="ctr">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gn="ctr">
              <a:lnSpc>
                <a:spcPts val="600"/>
              </a:lnSpc>
              <a:spcBef>
                <a:spcPts val="600"/>
              </a:spcBef>
              <a:spcAft>
                <a:spcPts val="600"/>
              </a:spcAft>
              <a:buNone/>
            </a:pPr>
            <a:r>
              <a:rPr lang="en-GB" sz="1000" i="1" dirty="0"/>
              <a:t>Separated with 5 mm air gap</a:t>
            </a:r>
            <a:endParaRPr lang="en-GB" sz="1000" dirty="0"/>
          </a:p>
        </p:txBody>
      </p:sp>
      <p:cxnSp>
        <p:nvCxnSpPr>
          <p:cNvPr id="3" name="Straight Arrow Connector 2">
            <a:extLst>
              <a:ext uri="{FF2B5EF4-FFF2-40B4-BE49-F238E27FC236}">
                <a16:creationId xmlns:a16="http://schemas.microsoft.com/office/drawing/2014/main" id="{6F473179-493C-CF2B-30CB-7B691AA68903}"/>
              </a:ext>
            </a:extLst>
          </p:cNvPr>
          <p:cNvCxnSpPr>
            <a:cxnSpLocks/>
          </p:cNvCxnSpPr>
          <p:nvPr/>
        </p:nvCxnSpPr>
        <p:spPr>
          <a:xfrm flipH="1">
            <a:off x="422819" y="2731559"/>
            <a:ext cx="2130694" cy="0"/>
          </a:xfrm>
          <a:prstGeom prst="straightConnector1">
            <a:avLst/>
          </a:prstGeom>
          <a:ln w="12700">
            <a:headEnd type="stealth" w="lg" len="lg"/>
            <a:tailEnd type="stealth" w="lg" len="lg"/>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79F4CA5A-EF54-6074-F6FC-9C404F10A511}"/>
              </a:ext>
            </a:extLst>
          </p:cNvPr>
          <p:cNvCxnSpPr>
            <a:cxnSpLocks/>
          </p:cNvCxnSpPr>
          <p:nvPr/>
        </p:nvCxnSpPr>
        <p:spPr>
          <a:xfrm flipV="1">
            <a:off x="321264" y="1139931"/>
            <a:ext cx="0" cy="1483628"/>
          </a:xfrm>
          <a:prstGeom prst="straightConnector1">
            <a:avLst/>
          </a:prstGeom>
          <a:ln w="12700">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5E37D8FB-3A1A-7343-B47E-54186314F4F5}"/>
              </a:ext>
            </a:extLst>
          </p:cNvPr>
          <p:cNvSpPr txBox="1"/>
          <p:nvPr/>
        </p:nvSpPr>
        <p:spPr>
          <a:xfrm rot="16200000">
            <a:off x="-97317" y="1836519"/>
            <a:ext cx="683567" cy="179216"/>
          </a:xfrm>
          <a:prstGeom prst="rect">
            <a:avLst/>
          </a:prstGeom>
          <a:noFill/>
        </p:spPr>
        <p:txBody>
          <a:bodyPr wrap="square" rtlCol="0">
            <a:spAutoFit/>
          </a:bodyPr>
          <a:lstStyle/>
          <a:p>
            <a:pPr algn="l">
              <a:lnSpc>
                <a:spcPts val="600"/>
              </a:lnSpc>
            </a:pPr>
            <a:r>
              <a:rPr lang="en-GB" sz="1000" dirty="0"/>
              <a:t>520 mm</a:t>
            </a:r>
          </a:p>
        </p:txBody>
      </p:sp>
      <p:sp>
        <p:nvSpPr>
          <p:cNvPr id="8" name="TextBox 7">
            <a:extLst>
              <a:ext uri="{FF2B5EF4-FFF2-40B4-BE49-F238E27FC236}">
                <a16:creationId xmlns:a16="http://schemas.microsoft.com/office/drawing/2014/main" id="{9CE7D7F7-1AC6-2744-21B5-978E2D2F4C14}"/>
              </a:ext>
            </a:extLst>
          </p:cNvPr>
          <p:cNvSpPr txBox="1"/>
          <p:nvPr/>
        </p:nvSpPr>
        <p:spPr>
          <a:xfrm>
            <a:off x="1219209" y="2808579"/>
            <a:ext cx="683567" cy="179216"/>
          </a:xfrm>
          <a:prstGeom prst="rect">
            <a:avLst/>
          </a:prstGeom>
          <a:noFill/>
        </p:spPr>
        <p:txBody>
          <a:bodyPr wrap="square" rtlCol="0">
            <a:spAutoFit/>
          </a:bodyPr>
          <a:lstStyle/>
          <a:p>
            <a:pPr algn="l">
              <a:lnSpc>
                <a:spcPts val="600"/>
              </a:lnSpc>
            </a:pPr>
            <a:r>
              <a:rPr lang="en-GB" sz="1000" dirty="0"/>
              <a:t>750 mm</a:t>
            </a:r>
          </a:p>
        </p:txBody>
      </p:sp>
      <p:cxnSp>
        <p:nvCxnSpPr>
          <p:cNvPr id="15" name="Straight Arrow Connector 14">
            <a:extLst>
              <a:ext uri="{FF2B5EF4-FFF2-40B4-BE49-F238E27FC236}">
                <a16:creationId xmlns:a16="http://schemas.microsoft.com/office/drawing/2014/main" id="{D5601A89-191F-430B-BD65-214C70805E74}"/>
              </a:ext>
            </a:extLst>
          </p:cNvPr>
          <p:cNvCxnSpPr>
            <a:cxnSpLocks/>
          </p:cNvCxnSpPr>
          <p:nvPr/>
        </p:nvCxnSpPr>
        <p:spPr>
          <a:xfrm flipH="1" flipV="1">
            <a:off x="994494" y="1229453"/>
            <a:ext cx="1008112" cy="32"/>
          </a:xfrm>
          <a:prstGeom prst="straightConnector1">
            <a:avLst/>
          </a:prstGeom>
          <a:ln w="12700">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91E07AEC-4C0D-7DB8-8BAE-166E4F55F87E}"/>
              </a:ext>
            </a:extLst>
          </p:cNvPr>
          <p:cNvSpPr txBox="1"/>
          <p:nvPr/>
        </p:nvSpPr>
        <p:spPr>
          <a:xfrm>
            <a:off x="1219209" y="1016217"/>
            <a:ext cx="683567" cy="179216"/>
          </a:xfrm>
          <a:prstGeom prst="rect">
            <a:avLst/>
          </a:prstGeom>
          <a:noFill/>
        </p:spPr>
        <p:txBody>
          <a:bodyPr wrap="square" rtlCol="0">
            <a:spAutoFit/>
          </a:bodyPr>
          <a:lstStyle/>
          <a:p>
            <a:pPr algn="l">
              <a:lnSpc>
                <a:spcPts val="600"/>
              </a:lnSpc>
            </a:pPr>
            <a:r>
              <a:rPr lang="en-GB" sz="1000" dirty="0"/>
              <a:t>350 mm</a:t>
            </a:r>
          </a:p>
        </p:txBody>
      </p:sp>
      <p:cxnSp>
        <p:nvCxnSpPr>
          <p:cNvPr id="24" name="Straight Arrow Connector 23">
            <a:extLst>
              <a:ext uri="{FF2B5EF4-FFF2-40B4-BE49-F238E27FC236}">
                <a16:creationId xmlns:a16="http://schemas.microsoft.com/office/drawing/2014/main" id="{F31FA85B-2688-2298-84DC-184F109529EA}"/>
              </a:ext>
            </a:extLst>
          </p:cNvPr>
          <p:cNvCxnSpPr>
            <a:cxnSpLocks/>
          </p:cNvCxnSpPr>
          <p:nvPr/>
        </p:nvCxnSpPr>
        <p:spPr>
          <a:xfrm flipV="1">
            <a:off x="994493" y="1195433"/>
            <a:ext cx="0" cy="686312"/>
          </a:xfrm>
          <a:prstGeom prst="straightConnector1">
            <a:avLst/>
          </a:prstGeom>
          <a:ln w="6350">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4BE6555D-FC16-3685-F313-D3EB6C2C54F4}"/>
              </a:ext>
            </a:extLst>
          </p:cNvPr>
          <p:cNvCxnSpPr>
            <a:cxnSpLocks/>
          </p:cNvCxnSpPr>
          <p:nvPr/>
        </p:nvCxnSpPr>
        <p:spPr>
          <a:xfrm flipV="1">
            <a:off x="2002605" y="1195433"/>
            <a:ext cx="1" cy="678034"/>
          </a:xfrm>
          <a:prstGeom prst="straightConnector1">
            <a:avLst/>
          </a:prstGeom>
          <a:ln w="6350">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29F68F38-2879-31D7-7528-CEE49F9CF2E1}"/>
              </a:ext>
            </a:extLst>
          </p:cNvPr>
          <p:cNvCxnSpPr>
            <a:cxnSpLocks/>
          </p:cNvCxnSpPr>
          <p:nvPr/>
        </p:nvCxnSpPr>
        <p:spPr>
          <a:xfrm flipH="1">
            <a:off x="334075" y="4889706"/>
            <a:ext cx="2321338" cy="0"/>
          </a:xfrm>
          <a:prstGeom prst="straightConnector1">
            <a:avLst/>
          </a:prstGeom>
          <a:ln w="12700">
            <a:headEnd type="stealth" w="lg" len="lg"/>
            <a:tailEnd type="stealth" w="lg" len="lg"/>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9B87E8DE-B0B5-7DD3-A33D-E99AD705BD57}"/>
              </a:ext>
            </a:extLst>
          </p:cNvPr>
          <p:cNvCxnSpPr>
            <a:cxnSpLocks/>
          </p:cNvCxnSpPr>
          <p:nvPr/>
        </p:nvCxnSpPr>
        <p:spPr>
          <a:xfrm flipV="1">
            <a:off x="241773" y="3298078"/>
            <a:ext cx="0" cy="1483628"/>
          </a:xfrm>
          <a:prstGeom prst="straightConnector1">
            <a:avLst/>
          </a:prstGeom>
          <a:ln w="12700">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3A4BB30D-E6E1-49DF-F6BB-FF10BBB58D2A}"/>
              </a:ext>
            </a:extLst>
          </p:cNvPr>
          <p:cNvSpPr txBox="1"/>
          <p:nvPr/>
        </p:nvSpPr>
        <p:spPr>
          <a:xfrm rot="16200000">
            <a:off x="-176808" y="3994666"/>
            <a:ext cx="683567" cy="179216"/>
          </a:xfrm>
          <a:prstGeom prst="rect">
            <a:avLst/>
          </a:prstGeom>
          <a:noFill/>
        </p:spPr>
        <p:txBody>
          <a:bodyPr wrap="square" rtlCol="0">
            <a:spAutoFit/>
          </a:bodyPr>
          <a:lstStyle/>
          <a:p>
            <a:pPr algn="l">
              <a:lnSpc>
                <a:spcPts val="600"/>
              </a:lnSpc>
            </a:pPr>
            <a:r>
              <a:rPr lang="en-GB" sz="1000" dirty="0"/>
              <a:t>460 mm</a:t>
            </a:r>
          </a:p>
        </p:txBody>
      </p:sp>
      <p:cxnSp>
        <p:nvCxnSpPr>
          <p:cNvPr id="43" name="Straight Arrow Connector 42">
            <a:extLst>
              <a:ext uri="{FF2B5EF4-FFF2-40B4-BE49-F238E27FC236}">
                <a16:creationId xmlns:a16="http://schemas.microsoft.com/office/drawing/2014/main" id="{C8E82E1C-E525-3C03-F1E4-92CDF53EF6E1}"/>
              </a:ext>
            </a:extLst>
          </p:cNvPr>
          <p:cNvCxnSpPr>
            <a:cxnSpLocks/>
          </p:cNvCxnSpPr>
          <p:nvPr/>
        </p:nvCxnSpPr>
        <p:spPr>
          <a:xfrm flipH="1" flipV="1">
            <a:off x="985799" y="3450664"/>
            <a:ext cx="1008112" cy="32"/>
          </a:xfrm>
          <a:prstGeom prst="straightConnector1">
            <a:avLst/>
          </a:prstGeom>
          <a:ln w="12700">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75DC7A5D-AE61-9398-95E2-2EFA1B2BB760}"/>
              </a:ext>
            </a:extLst>
          </p:cNvPr>
          <p:cNvSpPr txBox="1"/>
          <p:nvPr/>
        </p:nvSpPr>
        <p:spPr>
          <a:xfrm>
            <a:off x="1210514" y="3237428"/>
            <a:ext cx="683567" cy="179216"/>
          </a:xfrm>
          <a:prstGeom prst="rect">
            <a:avLst/>
          </a:prstGeom>
          <a:noFill/>
        </p:spPr>
        <p:txBody>
          <a:bodyPr wrap="square" rtlCol="0">
            <a:spAutoFit/>
          </a:bodyPr>
          <a:lstStyle/>
          <a:p>
            <a:pPr algn="l">
              <a:lnSpc>
                <a:spcPts val="600"/>
              </a:lnSpc>
            </a:pPr>
            <a:r>
              <a:rPr lang="en-GB" sz="1000" dirty="0"/>
              <a:t>350 mm</a:t>
            </a:r>
          </a:p>
        </p:txBody>
      </p:sp>
      <p:cxnSp>
        <p:nvCxnSpPr>
          <p:cNvPr id="45" name="Straight Arrow Connector 44">
            <a:extLst>
              <a:ext uri="{FF2B5EF4-FFF2-40B4-BE49-F238E27FC236}">
                <a16:creationId xmlns:a16="http://schemas.microsoft.com/office/drawing/2014/main" id="{49858826-9334-DE73-6B59-72D189698F90}"/>
              </a:ext>
            </a:extLst>
          </p:cNvPr>
          <p:cNvCxnSpPr>
            <a:cxnSpLocks/>
          </p:cNvCxnSpPr>
          <p:nvPr/>
        </p:nvCxnSpPr>
        <p:spPr>
          <a:xfrm flipV="1">
            <a:off x="985798" y="3411987"/>
            <a:ext cx="0" cy="627905"/>
          </a:xfrm>
          <a:prstGeom prst="straightConnector1">
            <a:avLst/>
          </a:prstGeom>
          <a:ln w="6350">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77AA56D9-97C2-70A7-EA50-B6EC11F5FB6D}"/>
              </a:ext>
            </a:extLst>
          </p:cNvPr>
          <p:cNvCxnSpPr>
            <a:cxnSpLocks/>
          </p:cNvCxnSpPr>
          <p:nvPr/>
        </p:nvCxnSpPr>
        <p:spPr>
          <a:xfrm flipH="1" flipV="1">
            <a:off x="1990057" y="3411987"/>
            <a:ext cx="3853" cy="619627"/>
          </a:xfrm>
          <a:prstGeom prst="straightConnector1">
            <a:avLst/>
          </a:prstGeom>
          <a:ln w="6350">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91603E14-83D2-958B-5F6C-F119906FE30D}"/>
              </a:ext>
            </a:extLst>
          </p:cNvPr>
          <p:cNvCxnSpPr>
            <a:cxnSpLocks/>
          </p:cNvCxnSpPr>
          <p:nvPr/>
        </p:nvCxnSpPr>
        <p:spPr>
          <a:xfrm flipH="1">
            <a:off x="4882925" y="2673662"/>
            <a:ext cx="2008940" cy="0"/>
          </a:xfrm>
          <a:prstGeom prst="straightConnector1">
            <a:avLst/>
          </a:prstGeom>
          <a:ln w="12700">
            <a:headEnd type="stealth" w="lg" len="lg"/>
            <a:tailEnd type="stealth" w="lg" len="lg"/>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7BD82EB3-B4A8-21E3-BBFE-D088E2C887D5}"/>
              </a:ext>
            </a:extLst>
          </p:cNvPr>
          <p:cNvCxnSpPr>
            <a:cxnSpLocks/>
          </p:cNvCxnSpPr>
          <p:nvPr/>
        </p:nvCxnSpPr>
        <p:spPr>
          <a:xfrm flipV="1">
            <a:off x="4734162" y="1082034"/>
            <a:ext cx="0" cy="1483628"/>
          </a:xfrm>
          <a:prstGeom prst="straightConnector1">
            <a:avLst/>
          </a:prstGeom>
          <a:ln w="12700">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6D5FC10F-09B8-9191-B8CA-E40BB9089D16}"/>
              </a:ext>
            </a:extLst>
          </p:cNvPr>
          <p:cNvSpPr txBox="1"/>
          <p:nvPr/>
        </p:nvSpPr>
        <p:spPr>
          <a:xfrm rot="16200000">
            <a:off x="4315581" y="1778622"/>
            <a:ext cx="683567" cy="179216"/>
          </a:xfrm>
          <a:prstGeom prst="rect">
            <a:avLst/>
          </a:prstGeom>
          <a:noFill/>
        </p:spPr>
        <p:txBody>
          <a:bodyPr wrap="square" rtlCol="0">
            <a:spAutoFit/>
          </a:bodyPr>
          <a:lstStyle/>
          <a:p>
            <a:pPr algn="l">
              <a:lnSpc>
                <a:spcPts val="600"/>
              </a:lnSpc>
            </a:pPr>
            <a:r>
              <a:rPr lang="en-GB" sz="1000" dirty="0"/>
              <a:t>550 mm</a:t>
            </a:r>
          </a:p>
        </p:txBody>
      </p:sp>
      <p:cxnSp>
        <p:nvCxnSpPr>
          <p:cNvPr id="50" name="Straight Arrow Connector 49">
            <a:extLst>
              <a:ext uri="{FF2B5EF4-FFF2-40B4-BE49-F238E27FC236}">
                <a16:creationId xmlns:a16="http://schemas.microsoft.com/office/drawing/2014/main" id="{2F7438CC-C6D3-C309-9740-D5E350F0E2F3}"/>
              </a:ext>
            </a:extLst>
          </p:cNvPr>
          <p:cNvCxnSpPr>
            <a:cxnSpLocks/>
          </p:cNvCxnSpPr>
          <p:nvPr/>
        </p:nvCxnSpPr>
        <p:spPr>
          <a:xfrm flipH="1" flipV="1">
            <a:off x="5407392" y="1171556"/>
            <a:ext cx="1008112" cy="32"/>
          </a:xfrm>
          <a:prstGeom prst="straightConnector1">
            <a:avLst/>
          </a:prstGeom>
          <a:ln w="12700">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4CAE4A42-C235-E449-087B-3C60C271EA2F}"/>
              </a:ext>
            </a:extLst>
          </p:cNvPr>
          <p:cNvSpPr txBox="1"/>
          <p:nvPr/>
        </p:nvSpPr>
        <p:spPr>
          <a:xfrm>
            <a:off x="5632107" y="958320"/>
            <a:ext cx="683567" cy="179216"/>
          </a:xfrm>
          <a:prstGeom prst="rect">
            <a:avLst/>
          </a:prstGeom>
          <a:noFill/>
        </p:spPr>
        <p:txBody>
          <a:bodyPr wrap="square" rtlCol="0">
            <a:spAutoFit/>
          </a:bodyPr>
          <a:lstStyle/>
          <a:p>
            <a:pPr algn="l">
              <a:lnSpc>
                <a:spcPts val="600"/>
              </a:lnSpc>
            </a:pPr>
            <a:r>
              <a:rPr lang="en-GB" sz="1000" b="1" dirty="0">
                <a:solidFill>
                  <a:srgbClr val="FF0000"/>
                </a:solidFill>
              </a:rPr>
              <a:t>380 mm</a:t>
            </a:r>
          </a:p>
        </p:txBody>
      </p:sp>
      <p:cxnSp>
        <p:nvCxnSpPr>
          <p:cNvPr id="52" name="Straight Arrow Connector 51">
            <a:extLst>
              <a:ext uri="{FF2B5EF4-FFF2-40B4-BE49-F238E27FC236}">
                <a16:creationId xmlns:a16="http://schemas.microsoft.com/office/drawing/2014/main" id="{D028F12D-398C-373B-E438-8619B2165C5E}"/>
              </a:ext>
            </a:extLst>
          </p:cNvPr>
          <p:cNvCxnSpPr>
            <a:cxnSpLocks/>
          </p:cNvCxnSpPr>
          <p:nvPr/>
        </p:nvCxnSpPr>
        <p:spPr>
          <a:xfrm flipV="1">
            <a:off x="5407391" y="1137536"/>
            <a:ext cx="0" cy="686312"/>
          </a:xfrm>
          <a:prstGeom prst="straightConnector1">
            <a:avLst/>
          </a:prstGeom>
          <a:ln w="6350">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711F08F1-5871-C4F4-D7F9-8CD837969BD6}"/>
              </a:ext>
            </a:extLst>
          </p:cNvPr>
          <p:cNvCxnSpPr>
            <a:cxnSpLocks/>
          </p:cNvCxnSpPr>
          <p:nvPr/>
        </p:nvCxnSpPr>
        <p:spPr>
          <a:xfrm flipV="1">
            <a:off x="6415503" y="1137536"/>
            <a:ext cx="1" cy="678034"/>
          </a:xfrm>
          <a:prstGeom prst="straightConnector1">
            <a:avLst/>
          </a:prstGeom>
          <a:ln w="6350">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89E80121-A597-B69D-B37F-2C58250500EE}"/>
              </a:ext>
            </a:extLst>
          </p:cNvPr>
          <p:cNvCxnSpPr>
            <a:cxnSpLocks/>
          </p:cNvCxnSpPr>
          <p:nvPr/>
        </p:nvCxnSpPr>
        <p:spPr>
          <a:xfrm flipH="1" flipV="1">
            <a:off x="4882925" y="4888017"/>
            <a:ext cx="2001941" cy="1689"/>
          </a:xfrm>
          <a:prstGeom prst="straightConnector1">
            <a:avLst/>
          </a:prstGeom>
          <a:ln w="12700">
            <a:headEnd type="stealth" w="lg" len="lg"/>
            <a:tailEnd type="stealth" w="lg" len="lg"/>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361F45E7-F4DE-588F-B875-E8BAAC681022}"/>
              </a:ext>
            </a:extLst>
          </p:cNvPr>
          <p:cNvCxnSpPr>
            <a:cxnSpLocks/>
          </p:cNvCxnSpPr>
          <p:nvPr/>
        </p:nvCxnSpPr>
        <p:spPr>
          <a:xfrm flipV="1">
            <a:off x="4683933" y="3298210"/>
            <a:ext cx="0" cy="1483628"/>
          </a:xfrm>
          <a:prstGeom prst="straightConnector1">
            <a:avLst/>
          </a:prstGeom>
          <a:ln w="12700">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70F4B61D-3479-9346-626B-5D6E47CE9E90}"/>
              </a:ext>
            </a:extLst>
          </p:cNvPr>
          <p:cNvSpPr txBox="1"/>
          <p:nvPr/>
        </p:nvSpPr>
        <p:spPr>
          <a:xfrm rot="16200000">
            <a:off x="4265352" y="3994798"/>
            <a:ext cx="683567" cy="179216"/>
          </a:xfrm>
          <a:prstGeom prst="rect">
            <a:avLst/>
          </a:prstGeom>
          <a:noFill/>
        </p:spPr>
        <p:txBody>
          <a:bodyPr wrap="square" rtlCol="0">
            <a:spAutoFit/>
          </a:bodyPr>
          <a:lstStyle/>
          <a:p>
            <a:pPr algn="l">
              <a:lnSpc>
                <a:spcPts val="600"/>
              </a:lnSpc>
            </a:pPr>
            <a:r>
              <a:rPr lang="en-GB" sz="1000" dirty="0"/>
              <a:t>550 mm</a:t>
            </a:r>
          </a:p>
        </p:txBody>
      </p:sp>
      <p:cxnSp>
        <p:nvCxnSpPr>
          <p:cNvPr id="57" name="Straight Arrow Connector 56">
            <a:extLst>
              <a:ext uri="{FF2B5EF4-FFF2-40B4-BE49-F238E27FC236}">
                <a16:creationId xmlns:a16="http://schemas.microsoft.com/office/drawing/2014/main" id="{EA560194-96D3-2CF0-F831-3ABD91BBC5EE}"/>
              </a:ext>
            </a:extLst>
          </p:cNvPr>
          <p:cNvCxnSpPr>
            <a:cxnSpLocks/>
          </p:cNvCxnSpPr>
          <p:nvPr/>
        </p:nvCxnSpPr>
        <p:spPr>
          <a:xfrm flipH="1" flipV="1">
            <a:off x="5357163" y="3387732"/>
            <a:ext cx="1008112" cy="32"/>
          </a:xfrm>
          <a:prstGeom prst="straightConnector1">
            <a:avLst/>
          </a:prstGeom>
          <a:ln w="12700">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A1E8F7C5-93E7-E77D-690A-8596DEA8765A}"/>
              </a:ext>
            </a:extLst>
          </p:cNvPr>
          <p:cNvSpPr txBox="1"/>
          <p:nvPr/>
        </p:nvSpPr>
        <p:spPr>
          <a:xfrm>
            <a:off x="5581878" y="3174496"/>
            <a:ext cx="683567" cy="179216"/>
          </a:xfrm>
          <a:prstGeom prst="rect">
            <a:avLst/>
          </a:prstGeom>
          <a:noFill/>
        </p:spPr>
        <p:txBody>
          <a:bodyPr wrap="square" rtlCol="0">
            <a:spAutoFit/>
          </a:bodyPr>
          <a:lstStyle/>
          <a:p>
            <a:pPr algn="l">
              <a:lnSpc>
                <a:spcPts val="600"/>
              </a:lnSpc>
            </a:pPr>
            <a:r>
              <a:rPr lang="en-GB" sz="1000" b="1" dirty="0">
                <a:solidFill>
                  <a:srgbClr val="FF0000"/>
                </a:solidFill>
              </a:rPr>
              <a:t>385 mm</a:t>
            </a:r>
          </a:p>
        </p:txBody>
      </p:sp>
      <p:cxnSp>
        <p:nvCxnSpPr>
          <p:cNvPr id="59" name="Straight Arrow Connector 58">
            <a:extLst>
              <a:ext uri="{FF2B5EF4-FFF2-40B4-BE49-F238E27FC236}">
                <a16:creationId xmlns:a16="http://schemas.microsoft.com/office/drawing/2014/main" id="{3209A382-D23F-9DD3-C3C0-449365D5D1CC}"/>
              </a:ext>
            </a:extLst>
          </p:cNvPr>
          <p:cNvCxnSpPr>
            <a:cxnSpLocks/>
          </p:cNvCxnSpPr>
          <p:nvPr/>
        </p:nvCxnSpPr>
        <p:spPr>
          <a:xfrm flipV="1">
            <a:off x="5357162" y="3353712"/>
            <a:ext cx="0" cy="686312"/>
          </a:xfrm>
          <a:prstGeom prst="straightConnector1">
            <a:avLst/>
          </a:prstGeom>
          <a:ln w="6350">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75EA6B50-C7F1-D786-4762-6EE6E9DD02A4}"/>
              </a:ext>
            </a:extLst>
          </p:cNvPr>
          <p:cNvCxnSpPr>
            <a:cxnSpLocks/>
          </p:cNvCxnSpPr>
          <p:nvPr/>
        </p:nvCxnSpPr>
        <p:spPr>
          <a:xfrm flipV="1">
            <a:off x="6365274" y="3353712"/>
            <a:ext cx="1" cy="678034"/>
          </a:xfrm>
          <a:prstGeom prst="straightConnector1">
            <a:avLst/>
          </a:prstGeom>
          <a:ln w="6350">
            <a:headEnd type="none" w="lg" len="lg"/>
            <a:tailEnd type="none" w="lg" len="lg"/>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0E973D3C-F110-AFC6-1A3F-5E9BD4D137F1}"/>
              </a:ext>
            </a:extLst>
          </p:cNvPr>
          <p:cNvSpPr txBox="1"/>
          <p:nvPr/>
        </p:nvSpPr>
        <p:spPr>
          <a:xfrm>
            <a:off x="1156766" y="4942277"/>
            <a:ext cx="683567" cy="179216"/>
          </a:xfrm>
          <a:prstGeom prst="rect">
            <a:avLst/>
          </a:prstGeom>
          <a:noFill/>
        </p:spPr>
        <p:txBody>
          <a:bodyPr wrap="square" rtlCol="0">
            <a:spAutoFit/>
          </a:bodyPr>
          <a:lstStyle/>
          <a:p>
            <a:pPr algn="l">
              <a:lnSpc>
                <a:spcPts val="600"/>
              </a:lnSpc>
            </a:pPr>
            <a:r>
              <a:rPr lang="en-GB" sz="1000" dirty="0"/>
              <a:t>800 mm</a:t>
            </a:r>
          </a:p>
        </p:txBody>
      </p:sp>
      <p:sp>
        <p:nvSpPr>
          <p:cNvPr id="62" name="TextBox 61">
            <a:extLst>
              <a:ext uri="{FF2B5EF4-FFF2-40B4-BE49-F238E27FC236}">
                <a16:creationId xmlns:a16="http://schemas.microsoft.com/office/drawing/2014/main" id="{7442888F-7CE2-FAE4-38DE-BF00CFED50A7}"/>
              </a:ext>
            </a:extLst>
          </p:cNvPr>
          <p:cNvSpPr txBox="1"/>
          <p:nvPr/>
        </p:nvSpPr>
        <p:spPr>
          <a:xfrm>
            <a:off x="5569664" y="4935250"/>
            <a:ext cx="683567" cy="179216"/>
          </a:xfrm>
          <a:prstGeom prst="rect">
            <a:avLst/>
          </a:prstGeom>
          <a:noFill/>
        </p:spPr>
        <p:txBody>
          <a:bodyPr wrap="square" rtlCol="0">
            <a:spAutoFit/>
          </a:bodyPr>
          <a:lstStyle/>
          <a:p>
            <a:pPr algn="l">
              <a:lnSpc>
                <a:spcPts val="600"/>
              </a:lnSpc>
            </a:pPr>
            <a:r>
              <a:rPr lang="en-GB" sz="1000" dirty="0"/>
              <a:t>765 mm</a:t>
            </a:r>
          </a:p>
        </p:txBody>
      </p:sp>
      <p:sp>
        <p:nvSpPr>
          <p:cNvPr id="63" name="TextBox 62">
            <a:extLst>
              <a:ext uri="{FF2B5EF4-FFF2-40B4-BE49-F238E27FC236}">
                <a16:creationId xmlns:a16="http://schemas.microsoft.com/office/drawing/2014/main" id="{6D193F8B-BEA4-348F-50DF-40722B195B23}"/>
              </a:ext>
            </a:extLst>
          </p:cNvPr>
          <p:cNvSpPr txBox="1"/>
          <p:nvPr/>
        </p:nvSpPr>
        <p:spPr>
          <a:xfrm>
            <a:off x="5581877" y="2733758"/>
            <a:ext cx="683567" cy="179216"/>
          </a:xfrm>
          <a:prstGeom prst="rect">
            <a:avLst/>
          </a:prstGeom>
          <a:noFill/>
        </p:spPr>
        <p:txBody>
          <a:bodyPr wrap="square" rtlCol="0">
            <a:spAutoFit/>
          </a:bodyPr>
          <a:lstStyle/>
          <a:p>
            <a:pPr algn="l">
              <a:lnSpc>
                <a:spcPts val="600"/>
              </a:lnSpc>
            </a:pPr>
            <a:r>
              <a:rPr lang="en-GB" sz="1000" dirty="0"/>
              <a:t>770 mm</a:t>
            </a:r>
          </a:p>
        </p:txBody>
      </p:sp>
    </p:spTree>
    <p:extLst>
      <p:ext uri="{BB962C8B-B14F-4D97-AF65-F5344CB8AC3E}">
        <p14:creationId xmlns:p14="http://schemas.microsoft.com/office/powerpoint/2010/main" val="8986648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AAA74E-95A1-4A1B-3E8D-CBFE4D19F820}"/>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C87E525-54AD-2257-8058-AACE029A3599}"/>
              </a:ext>
            </a:extLst>
          </p:cNvPr>
          <p:cNvSpPr>
            <a:spLocks noGrp="1"/>
          </p:cNvSpPr>
          <p:nvPr>
            <p:ph type="title"/>
          </p:nvPr>
        </p:nvSpPr>
        <p:spPr>
          <a:xfrm>
            <a:off x="227787" y="577800"/>
            <a:ext cx="8806991" cy="609930"/>
          </a:xfrm>
        </p:spPr>
        <p:txBody>
          <a:bodyPr/>
          <a:lstStyle/>
          <a:p>
            <a:r>
              <a:rPr lang="en-US" sz="2400" dirty="0"/>
              <a:t>Open mid-plane twin aperture quadrupole</a:t>
            </a:r>
          </a:p>
        </p:txBody>
      </p:sp>
      <p:sp>
        <p:nvSpPr>
          <p:cNvPr id="13" name="Foliennummernplatzhalter 1">
            <a:extLst>
              <a:ext uri="{FF2B5EF4-FFF2-40B4-BE49-F238E27FC236}">
                <a16:creationId xmlns:a16="http://schemas.microsoft.com/office/drawing/2014/main" id="{4ED6559B-451B-4208-C59A-5889A46CF42F}"/>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27</a:t>
            </a:fld>
            <a:endParaRPr lang="en-US" noProof="0" dirty="0"/>
          </a:p>
        </p:txBody>
      </p:sp>
      <p:sp>
        <p:nvSpPr>
          <p:cNvPr id="17" name="Content Placeholder 2">
            <a:extLst>
              <a:ext uri="{FF2B5EF4-FFF2-40B4-BE49-F238E27FC236}">
                <a16:creationId xmlns:a16="http://schemas.microsoft.com/office/drawing/2014/main" id="{2328EF9D-8CA8-2C2B-1B62-E0FF151C33C3}"/>
              </a:ext>
            </a:extLst>
          </p:cNvPr>
          <p:cNvSpPr txBox="1">
            <a:spLocks/>
          </p:cNvSpPr>
          <p:nvPr/>
        </p:nvSpPr>
        <p:spPr>
          <a:xfrm>
            <a:off x="2959262" y="1143427"/>
            <a:ext cx="1915534" cy="1628271"/>
          </a:xfrm>
          <a:prstGeom prst="rect">
            <a:avLst/>
          </a:prstGeom>
        </p:spPr>
        <p:txBody>
          <a:bodyPr vert="horz" lIns="121920" tIns="60960" rIns="121920" bIns="60960" rtlCol="0">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nSpc>
                <a:spcPts val="1800"/>
              </a:lnSpc>
              <a:spcAft>
                <a:spcPts val="800"/>
              </a:spcAft>
              <a:buNone/>
            </a:pPr>
            <a:r>
              <a:rPr lang="en-GB" sz="1400" dirty="0"/>
              <a:t>FF/DD configuration</a:t>
            </a:r>
          </a:p>
          <a:p>
            <a:pPr lvl="1">
              <a:lnSpc>
                <a:spcPts val="1200"/>
              </a:lnSpc>
              <a:spcAft>
                <a:spcPts val="800"/>
              </a:spcAft>
            </a:pPr>
            <a:r>
              <a:rPr lang="en-GB" dirty="0">
                <a:sym typeface="Wingdings" panose="05000000000000000000" pitchFamily="2" charset="2"/>
              </a:rPr>
              <a:t>Axis shift between Z and  tt operation: </a:t>
            </a:r>
          </a:p>
          <a:p>
            <a:pPr marL="0" lvl="1" indent="0">
              <a:lnSpc>
                <a:spcPts val="1200"/>
              </a:lnSpc>
              <a:spcAft>
                <a:spcPts val="800"/>
              </a:spcAft>
              <a:buNone/>
            </a:pPr>
            <a:r>
              <a:rPr lang="en-GB" dirty="0">
                <a:sym typeface="Wingdings" panose="05000000000000000000" pitchFamily="2" charset="2"/>
              </a:rPr>
              <a:t>	</a:t>
            </a:r>
            <a:r>
              <a:rPr lang="en-GB" b="1" dirty="0">
                <a:sym typeface="Wingdings" panose="05000000000000000000" pitchFamily="2" charset="2"/>
              </a:rPr>
              <a:t>30 µm </a:t>
            </a:r>
          </a:p>
          <a:p>
            <a:pPr marL="0" lvl="1" indent="0">
              <a:lnSpc>
                <a:spcPts val="1800"/>
              </a:lnSpc>
              <a:spcAft>
                <a:spcPts val="800"/>
              </a:spcAft>
              <a:buNone/>
            </a:pPr>
            <a:endParaRPr lang="en-GB" sz="1600" dirty="0"/>
          </a:p>
        </p:txBody>
      </p:sp>
      <p:pic>
        <p:nvPicPr>
          <p:cNvPr id="15" name="Picture 14">
            <a:extLst>
              <a:ext uri="{FF2B5EF4-FFF2-40B4-BE49-F238E27FC236}">
                <a16:creationId xmlns:a16="http://schemas.microsoft.com/office/drawing/2014/main" id="{DFA6C85D-E6B5-28ED-0DF3-69F5386D82CD}"/>
              </a:ext>
            </a:extLst>
          </p:cNvPr>
          <p:cNvPicPr>
            <a:picLocks noChangeAspect="1"/>
          </p:cNvPicPr>
          <p:nvPr/>
        </p:nvPicPr>
        <p:blipFill>
          <a:blip r:embed="rId2"/>
          <a:stretch>
            <a:fillRect/>
          </a:stretch>
        </p:blipFill>
        <p:spPr>
          <a:xfrm>
            <a:off x="8028384" y="400517"/>
            <a:ext cx="1039003" cy="1451153"/>
          </a:xfrm>
          <a:prstGeom prst="rect">
            <a:avLst/>
          </a:prstGeom>
        </p:spPr>
      </p:pic>
      <p:pic>
        <p:nvPicPr>
          <p:cNvPr id="23" name="Picture 22">
            <a:extLst>
              <a:ext uri="{FF2B5EF4-FFF2-40B4-BE49-F238E27FC236}">
                <a16:creationId xmlns:a16="http://schemas.microsoft.com/office/drawing/2014/main" id="{BC418AE6-32C4-B505-7808-E530807B64BF}"/>
              </a:ext>
            </a:extLst>
          </p:cNvPr>
          <p:cNvPicPr>
            <a:picLocks noChangeAspect="1"/>
          </p:cNvPicPr>
          <p:nvPr/>
        </p:nvPicPr>
        <p:blipFill>
          <a:blip r:embed="rId3"/>
          <a:stretch>
            <a:fillRect/>
          </a:stretch>
        </p:blipFill>
        <p:spPr>
          <a:xfrm>
            <a:off x="394972" y="3084000"/>
            <a:ext cx="2539949" cy="1869350"/>
          </a:xfrm>
          <a:prstGeom prst="rect">
            <a:avLst/>
          </a:prstGeom>
        </p:spPr>
      </p:pic>
      <p:pic>
        <p:nvPicPr>
          <p:cNvPr id="25" name="Picture 24">
            <a:extLst>
              <a:ext uri="{FF2B5EF4-FFF2-40B4-BE49-F238E27FC236}">
                <a16:creationId xmlns:a16="http://schemas.microsoft.com/office/drawing/2014/main" id="{F8CCEA26-B7A4-D801-8A65-8AEE3A02185A}"/>
              </a:ext>
            </a:extLst>
          </p:cNvPr>
          <p:cNvPicPr>
            <a:picLocks noChangeAspect="1"/>
          </p:cNvPicPr>
          <p:nvPr/>
        </p:nvPicPr>
        <p:blipFill>
          <a:blip r:embed="rId4"/>
          <a:stretch>
            <a:fillRect/>
          </a:stretch>
        </p:blipFill>
        <p:spPr>
          <a:xfrm>
            <a:off x="394972" y="1124824"/>
            <a:ext cx="2538285" cy="1869351"/>
          </a:xfrm>
          <a:prstGeom prst="rect">
            <a:avLst/>
          </a:prstGeom>
        </p:spPr>
      </p:pic>
      <p:sp>
        <p:nvSpPr>
          <p:cNvPr id="26" name="Content Placeholder 2">
            <a:extLst>
              <a:ext uri="{FF2B5EF4-FFF2-40B4-BE49-F238E27FC236}">
                <a16:creationId xmlns:a16="http://schemas.microsoft.com/office/drawing/2014/main" id="{B21509BB-FF4E-E02C-49FA-A9E762308BEA}"/>
              </a:ext>
            </a:extLst>
          </p:cNvPr>
          <p:cNvSpPr txBox="1">
            <a:spLocks/>
          </p:cNvSpPr>
          <p:nvPr/>
        </p:nvSpPr>
        <p:spPr>
          <a:xfrm>
            <a:off x="2974276" y="3107488"/>
            <a:ext cx="1876179" cy="1628271"/>
          </a:xfrm>
          <a:prstGeom prst="rect">
            <a:avLst/>
          </a:prstGeom>
        </p:spPr>
        <p:txBody>
          <a:bodyPr vert="horz" lIns="121920" tIns="60960" rIns="121920" bIns="60960" rtlCol="0">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nSpc>
                <a:spcPts val="1800"/>
              </a:lnSpc>
              <a:spcAft>
                <a:spcPts val="800"/>
              </a:spcAft>
              <a:buNone/>
            </a:pPr>
            <a:r>
              <a:rPr lang="en-GB" sz="1400" dirty="0"/>
              <a:t>FD/DF configuration</a:t>
            </a:r>
          </a:p>
          <a:p>
            <a:pPr lvl="1">
              <a:lnSpc>
                <a:spcPts val="1200"/>
              </a:lnSpc>
              <a:spcAft>
                <a:spcPts val="800"/>
              </a:spcAft>
            </a:pPr>
            <a:r>
              <a:rPr lang="en-GB" dirty="0">
                <a:sym typeface="Wingdings" panose="05000000000000000000" pitchFamily="2" charset="2"/>
              </a:rPr>
              <a:t>Axis shift between Z and  tt operation: </a:t>
            </a:r>
          </a:p>
          <a:p>
            <a:pPr marL="0" lvl="1" indent="0">
              <a:lnSpc>
                <a:spcPts val="1200"/>
              </a:lnSpc>
              <a:spcAft>
                <a:spcPts val="800"/>
              </a:spcAft>
              <a:buFont typeface="Arial" panose="020B0604020202020204" pitchFamily="34" charset="0"/>
              <a:buNone/>
            </a:pPr>
            <a:r>
              <a:rPr lang="en-GB" dirty="0">
                <a:sym typeface="Wingdings" panose="05000000000000000000" pitchFamily="2" charset="2"/>
              </a:rPr>
              <a:t>	</a:t>
            </a:r>
            <a:r>
              <a:rPr lang="en-GB" b="1" dirty="0">
                <a:sym typeface="Wingdings" panose="05000000000000000000" pitchFamily="2" charset="2"/>
              </a:rPr>
              <a:t>4 µm </a:t>
            </a:r>
          </a:p>
          <a:p>
            <a:pPr marL="0" lvl="1" indent="0">
              <a:lnSpc>
                <a:spcPts val="1800"/>
              </a:lnSpc>
              <a:spcAft>
                <a:spcPts val="800"/>
              </a:spcAft>
              <a:buNone/>
            </a:pPr>
            <a:endParaRPr lang="en-GB" sz="1600" dirty="0"/>
          </a:p>
        </p:txBody>
      </p:sp>
      <p:pic>
        <p:nvPicPr>
          <p:cNvPr id="28" name="Picture 27">
            <a:extLst>
              <a:ext uri="{FF2B5EF4-FFF2-40B4-BE49-F238E27FC236}">
                <a16:creationId xmlns:a16="http://schemas.microsoft.com/office/drawing/2014/main" id="{6E39EA60-8AEC-B148-D84F-2F81DF76C807}"/>
              </a:ext>
            </a:extLst>
          </p:cNvPr>
          <p:cNvPicPr>
            <a:picLocks noChangeAspect="1"/>
          </p:cNvPicPr>
          <p:nvPr/>
        </p:nvPicPr>
        <p:blipFill>
          <a:blip r:embed="rId5"/>
          <a:stretch>
            <a:fillRect/>
          </a:stretch>
        </p:blipFill>
        <p:spPr>
          <a:xfrm>
            <a:off x="4874796" y="1847513"/>
            <a:ext cx="3622471" cy="2293324"/>
          </a:xfrm>
          <a:prstGeom prst="rect">
            <a:avLst/>
          </a:prstGeom>
        </p:spPr>
      </p:pic>
    </p:spTree>
    <p:extLst>
      <p:ext uri="{BB962C8B-B14F-4D97-AF65-F5344CB8AC3E}">
        <p14:creationId xmlns:p14="http://schemas.microsoft.com/office/powerpoint/2010/main" val="33211249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B3E72E-1980-424A-F061-EE6E14D4DD35}"/>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C242EB1-DD2B-4155-66B5-0733B3CE52B4}"/>
              </a:ext>
            </a:extLst>
          </p:cNvPr>
          <p:cNvSpPr>
            <a:spLocks noGrp="1"/>
          </p:cNvSpPr>
          <p:nvPr>
            <p:ph type="title"/>
          </p:nvPr>
        </p:nvSpPr>
        <p:spPr>
          <a:xfrm>
            <a:off x="227787" y="577800"/>
            <a:ext cx="8806991" cy="609930"/>
          </a:xfrm>
        </p:spPr>
        <p:txBody>
          <a:bodyPr/>
          <a:lstStyle/>
          <a:p>
            <a:r>
              <a:rPr lang="en-US" sz="2400" dirty="0"/>
              <a:t>Semi-closed mid-plane twin aperture quadrupole</a:t>
            </a:r>
          </a:p>
        </p:txBody>
      </p:sp>
      <p:sp>
        <p:nvSpPr>
          <p:cNvPr id="13" name="Foliennummernplatzhalter 1">
            <a:extLst>
              <a:ext uri="{FF2B5EF4-FFF2-40B4-BE49-F238E27FC236}">
                <a16:creationId xmlns:a16="http://schemas.microsoft.com/office/drawing/2014/main" id="{960533F9-7BDC-3919-10C5-896753C2A4B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28</a:t>
            </a:fld>
            <a:endParaRPr lang="en-US" noProof="0" dirty="0"/>
          </a:p>
        </p:txBody>
      </p:sp>
      <p:pic>
        <p:nvPicPr>
          <p:cNvPr id="15" name="Picture 14">
            <a:extLst>
              <a:ext uri="{FF2B5EF4-FFF2-40B4-BE49-F238E27FC236}">
                <a16:creationId xmlns:a16="http://schemas.microsoft.com/office/drawing/2014/main" id="{9EA2B80F-A3BB-4875-C5F3-852C15117588}"/>
              </a:ext>
            </a:extLst>
          </p:cNvPr>
          <p:cNvPicPr>
            <a:picLocks noChangeAspect="1"/>
          </p:cNvPicPr>
          <p:nvPr/>
        </p:nvPicPr>
        <p:blipFill>
          <a:blip r:embed="rId2"/>
          <a:stretch>
            <a:fillRect/>
          </a:stretch>
        </p:blipFill>
        <p:spPr>
          <a:xfrm>
            <a:off x="8028384" y="400517"/>
            <a:ext cx="1039003" cy="1451153"/>
          </a:xfrm>
          <a:prstGeom prst="rect">
            <a:avLst/>
          </a:prstGeom>
        </p:spPr>
      </p:pic>
      <p:pic>
        <p:nvPicPr>
          <p:cNvPr id="4" name="Picture 3">
            <a:extLst>
              <a:ext uri="{FF2B5EF4-FFF2-40B4-BE49-F238E27FC236}">
                <a16:creationId xmlns:a16="http://schemas.microsoft.com/office/drawing/2014/main" id="{14B8F3FF-B3D5-8334-8966-87E6852C230F}"/>
              </a:ext>
            </a:extLst>
          </p:cNvPr>
          <p:cNvPicPr>
            <a:picLocks noChangeAspect="1"/>
          </p:cNvPicPr>
          <p:nvPr/>
        </p:nvPicPr>
        <p:blipFill>
          <a:blip r:embed="rId3"/>
          <a:stretch>
            <a:fillRect/>
          </a:stretch>
        </p:blipFill>
        <p:spPr>
          <a:xfrm>
            <a:off x="102430" y="1143427"/>
            <a:ext cx="2832491" cy="1628271"/>
          </a:xfrm>
          <a:prstGeom prst="rect">
            <a:avLst/>
          </a:prstGeom>
        </p:spPr>
      </p:pic>
      <p:pic>
        <p:nvPicPr>
          <p:cNvPr id="6" name="Picture 5">
            <a:extLst>
              <a:ext uri="{FF2B5EF4-FFF2-40B4-BE49-F238E27FC236}">
                <a16:creationId xmlns:a16="http://schemas.microsoft.com/office/drawing/2014/main" id="{8F10DE28-6DF9-5235-2EDD-41EF1265C0DD}"/>
              </a:ext>
            </a:extLst>
          </p:cNvPr>
          <p:cNvPicPr>
            <a:picLocks noChangeAspect="1"/>
          </p:cNvPicPr>
          <p:nvPr/>
        </p:nvPicPr>
        <p:blipFill>
          <a:blip r:embed="rId4"/>
          <a:stretch>
            <a:fillRect/>
          </a:stretch>
        </p:blipFill>
        <p:spPr>
          <a:xfrm>
            <a:off x="102430" y="2951858"/>
            <a:ext cx="2832491" cy="1993494"/>
          </a:xfrm>
          <a:prstGeom prst="rect">
            <a:avLst/>
          </a:prstGeom>
        </p:spPr>
      </p:pic>
      <p:pic>
        <p:nvPicPr>
          <p:cNvPr id="8" name="Picture 7">
            <a:extLst>
              <a:ext uri="{FF2B5EF4-FFF2-40B4-BE49-F238E27FC236}">
                <a16:creationId xmlns:a16="http://schemas.microsoft.com/office/drawing/2014/main" id="{A88FBD6B-241F-6820-A3C0-EA0C34543C3B}"/>
              </a:ext>
            </a:extLst>
          </p:cNvPr>
          <p:cNvPicPr>
            <a:picLocks noChangeAspect="1"/>
          </p:cNvPicPr>
          <p:nvPr/>
        </p:nvPicPr>
        <p:blipFill>
          <a:blip r:embed="rId5"/>
          <a:stretch>
            <a:fillRect/>
          </a:stretch>
        </p:blipFill>
        <p:spPr>
          <a:xfrm>
            <a:off x="4889810" y="1851670"/>
            <a:ext cx="3570622" cy="2262466"/>
          </a:xfrm>
          <a:prstGeom prst="rect">
            <a:avLst/>
          </a:prstGeom>
        </p:spPr>
      </p:pic>
      <p:sp>
        <p:nvSpPr>
          <p:cNvPr id="9" name="Content Placeholder 2">
            <a:extLst>
              <a:ext uri="{FF2B5EF4-FFF2-40B4-BE49-F238E27FC236}">
                <a16:creationId xmlns:a16="http://schemas.microsoft.com/office/drawing/2014/main" id="{59500986-590D-E25C-23FA-4620D88759AD}"/>
              </a:ext>
            </a:extLst>
          </p:cNvPr>
          <p:cNvSpPr txBox="1">
            <a:spLocks/>
          </p:cNvSpPr>
          <p:nvPr/>
        </p:nvSpPr>
        <p:spPr>
          <a:xfrm>
            <a:off x="2959262" y="1143427"/>
            <a:ext cx="1915534" cy="1628271"/>
          </a:xfrm>
          <a:prstGeom prst="rect">
            <a:avLst/>
          </a:prstGeom>
        </p:spPr>
        <p:txBody>
          <a:bodyPr vert="horz" lIns="121920" tIns="60960" rIns="121920" bIns="60960" rtlCol="0">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nSpc>
                <a:spcPts val="1800"/>
              </a:lnSpc>
              <a:spcAft>
                <a:spcPts val="800"/>
              </a:spcAft>
              <a:buNone/>
            </a:pPr>
            <a:r>
              <a:rPr lang="en-GB" sz="1400" dirty="0"/>
              <a:t>FF/DD configuration</a:t>
            </a:r>
          </a:p>
          <a:p>
            <a:pPr lvl="1">
              <a:lnSpc>
                <a:spcPts val="1200"/>
              </a:lnSpc>
              <a:spcAft>
                <a:spcPts val="800"/>
              </a:spcAft>
            </a:pPr>
            <a:r>
              <a:rPr lang="en-GB" dirty="0">
                <a:sym typeface="Wingdings" panose="05000000000000000000" pitchFamily="2" charset="2"/>
              </a:rPr>
              <a:t>Axis shift between Z and  tt operation: </a:t>
            </a:r>
          </a:p>
          <a:p>
            <a:pPr marL="0" lvl="1" indent="0">
              <a:lnSpc>
                <a:spcPts val="1200"/>
              </a:lnSpc>
              <a:spcAft>
                <a:spcPts val="800"/>
              </a:spcAft>
              <a:buNone/>
            </a:pPr>
            <a:r>
              <a:rPr lang="en-GB" dirty="0">
                <a:sym typeface="Wingdings" panose="05000000000000000000" pitchFamily="2" charset="2"/>
              </a:rPr>
              <a:t>	</a:t>
            </a:r>
            <a:r>
              <a:rPr lang="en-GB" b="1" dirty="0">
                <a:sym typeface="Wingdings" panose="05000000000000000000" pitchFamily="2" charset="2"/>
              </a:rPr>
              <a:t>9 µm </a:t>
            </a:r>
          </a:p>
          <a:p>
            <a:pPr marL="0" lvl="1" indent="0">
              <a:lnSpc>
                <a:spcPts val="1800"/>
              </a:lnSpc>
              <a:spcAft>
                <a:spcPts val="800"/>
              </a:spcAft>
              <a:buNone/>
            </a:pPr>
            <a:endParaRPr lang="en-GB" sz="1600" dirty="0"/>
          </a:p>
        </p:txBody>
      </p:sp>
      <p:sp>
        <p:nvSpPr>
          <p:cNvPr id="10" name="Content Placeholder 2">
            <a:extLst>
              <a:ext uri="{FF2B5EF4-FFF2-40B4-BE49-F238E27FC236}">
                <a16:creationId xmlns:a16="http://schemas.microsoft.com/office/drawing/2014/main" id="{97B208EA-C704-F077-9840-2DF351E58878}"/>
              </a:ext>
            </a:extLst>
          </p:cNvPr>
          <p:cNvSpPr txBox="1">
            <a:spLocks/>
          </p:cNvSpPr>
          <p:nvPr/>
        </p:nvSpPr>
        <p:spPr>
          <a:xfrm>
            <a:off x="2974276" y="3107488"/>
            <a:ext cx="1876179" cy="1628271"/>
          </a:xfrm>
          <a:prstGeom prst="rect">
            <a:avLst/>
          </a:prstGeom>
        </p:spPr>
        <p:txBody>
          <a:bodyPr vert="horz" lIns="121920" tIns="60960" rIns="121920" bIns="60960" rtlCol="0">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nSpc>
                <a:spcPts val="1800"/>
              </a:lnSpc>
              <a:spcAft>
                <a:spcPts val="800"/>
              </a:spcAft>
              <a:buNone/>
            </a:pPr>
            <a:r>
              <a:rPr lang="en-GB" sz="1400" dirty="0"/>
              <a:t>FD/DF configuration</a:t>
            </a:r>
          </a:p>
          <a:p>
            <a:pPr lvl="1">
              <a:lnSpc>
                <a:spcPts val="1200"/>
              </a:lnSpc>
              <a:spcAft>
                <a:spcPts val="800"/>
              </a:spcAft>
            </a:pPr>
            <a:r>
              <a:rPr lang="en-GB" dirty="0">
                <a:sym typeface="Wingdings" panose="05000000000000000000" pitchFamily="2" charset="2"/>
              </a:rPr>
              <a:t>Axis shift between Z and  tt operation: </a:t>
            </a:r>
          </a:p>
          <a:p>
            <a:pPr marL="0" lvl="1" indent="0">
              <a:lnSpc>
                <a:spcPts val="1200"/>
              </a:lnSpc>
              <a:spcAft>
                <a:spcPts val="800"/>
              </a:spcAft>
              <a:buNone/>
            </a:pPr>
            <a:r>
              <a:rPr lang="en-GB" dirty="0">
                <a:sym typeface="Wingdings" panose="05000000000000000000" pitchFamily="2" charset="2"/>
              </a:rPr>
              <a:t>	</a:t>
            </a:r>
            <a:r>
              <a:rPr lang="en-GB" b="1" dirty="0">
                <a:sym typeface="Wingdings" panose="05000000000000000000" pitchFamily="2" charset="2"/>
              </a:rPr>
              <a:t>20 µm </a:t>
            </a:r>
          </a:p>
          <a:p>
            <a:pPr marL="0" lvl="1" indent="0">
              <a:lnSpc>
                <a:spcPts val="1800"/>
              </a:lnSpc>
              <a:spcAft>
                <a:spcPts val="800"/>
              </a:spcAft>
              <a:buNone/>
            </a:pPr>
            <a:endParaRPr lang="en-GB" sz="1600" dirty="0"/>
          </a:p>
        </p:txBody>
      </p:sp>
    </p:spTree>
    <p:extLst>
      <p:ext uri="{BB962C8B-B14F-4D97-AF65-F5344CB8AC3E}">
        <p14:creationId xmlns:p14="http://schemas.microsoft.com/office/powerpoint/2010/main" val="29284773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4F62D6-0F89-94FA-92C2-BD2157F79AAD}"/>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DBC0BE82-EC47-59CE-C352-704650FD9215}"/>
              </a:ext>
            </a:extLst>
          </p:cNvPr>
          <p:cNvSpPr>
            <a:spLocks noGrp="1"/>
          </p:cNvSpPr>
          <p:nvPr>
            <p:ph type="title"/>
          </p:nvPr>
        </p:nvSpPr>
        <p:spPr>
          <a:xfrm>
            <a:off x="227787" y="577800"/>
            <a:ext cx="8806991" cy="609930"/>
          </a:xfrm>
        </p:spPr>
        <p:txBody>
          <a:bodyPr/>
          <a:lstStyle/>
          <a:p>
            <a:r>
              <a:rPr lang="en-US" sz="2400" dirty="0"/>
              <a:t>Fully closed mid-plane twin aperture quadrupole</a:t>
            </a:r>
          </a:p>
        </p:txBody>
      </p:sp>
      <p:sp>
        <p:nvSpPr>
          <p:cNvPr id="13" name="Foliennummernplatzhalter 1">
            <a:extLst>
              <a:ext uri="{FF2B5EF4-FFF2-40B4-BE49-F238E27FC236}">
                <a16:creationId xmlns:a16="http://schemas.microsoft.com/office/drawing/2014/main" id="{6F43761E-B797-EA5D-908E-E910BA382E3A}"/>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29</a:t>
            </a:fld>
            <a:endParaRPr lang="en-US" noProof="0" dirty="0"/>
          </a:p>
        </p:txBody>
      </p:sp>
      <p:pic>
        <p:nvPicPr>
          <p:cNvPr id="15" name="Picture 14">
            <a:extLst>
              <a:ext uri="{FF2B5EF4-FFF2-40B4-BE49-F238E27FC236}">
                <a16:creationId xmlns:a16="http://schemas.microsoft.com/office/drawing/2014/main" id="{1362350F-E7A4-1508-B325-1503123D0624}"/>
              </a:ext>
            </a:extLst>
          </p:cNvPr>
          <p:cNvPicPr>
            <a:picLocks noChangeAspect="1"/>
          </p:cNvPicPr>
          <p:nvPr/>
        </p:nvPicPr>
        <p:blipFill>
          <a:blip r:embed="rId2"/>
          <a:stretch>
            <a:fillRect/>
          </a:stretch>
        </p:blipFill>
        <p:spPr>
          <a:xfrm>
            <a:off x="8028384" y="400517"/>
            <a:ext cx="1039003" cy="1451153"/>
          </a:xfrm>
          <a:prstGeom prst="rect">
            <a:avLst/>
          </a:prstGeom>
        </p:spPr>
      </p:pic>
      <p:sp>
        <p:nvSpPr>
          <p:cNvPr id="9" name="Content Placeholder 2">
            <a:extLst>
              <a:ext uri="{FF2B5EF4-FFF2-40B4-BE49-F238E27FC236}">
                <a16:creationId xmlns:a16="http://schemas.microsoft.com/office/drawing/2014/main" id="{A1A63571-BA0B-97EE-F04D-EAD2ABE22960}"/>
              </a:ext>
            </a:extLst>
          </p:cNvPr>
          <p:cNvSpPr txBox="1">
            <a:spLocks/>
          </p:cNvSpPr>
          <p:nvPr/>
        </p:nvSpPr>
        <p:spPr>
          <a:xfrm>
            <a:off x="6727146" y="1172989"/>
            <a:ext cx="1680584" cy="1946997"/>
          </a:xfrm>
          <a:prstGeom prst="rect">
            <a:avLst/>
          </a:prstGeom>
        </p:spPr>
        <p:txBody>
          <a:bodyPr vert="horz" lIns="121920" tIns="60960" rIns="121920" bIns="60960" rtlCol="0">
            <a:normAutofit fontScale="85000" lnSpcReduction="10000"/>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nSpc>
                <a:spcPts val="1800"/>
              </a:lnSpc>
              <a:spcAft>
                <a:spcPts val="800"/>
              </a:spcAft>
              <a:buNone/>
            </a:pPr>
            <a:r>
              <a:rPr lang="en-GB" sz="1600" dirty="0"/>
              <a:t>FF/DD configuration</a:t>
            </a:r>
          </a:p>
          <a:p>
            <a:pPr lvl="1">
              <a:lnSpc>
                <a:spcPts val="1200"/>
              </a:lnSpc>
              <a:spcAft>
                <a:spcPts val="800"/>
              </a:spcAft>
            </a:pPr>
            <a:r>
              <a:rPr lang="en-GB" sz="1300" dirty="0">
                <a:sym typeface="Wingdings" panose="05000000000000000000" pitchFamily="2" charset="2"/>
              </a:rPr>
              <a:t>5 mm air gap between magnetic circuits</a:t>
            </a:r>
          </a:p>
          <a:p>
            <a:pPr lvl="1">
              <a:lnSpc>
                <a:spcPts val="1200"/>
              </a:lnSpc>
              <a:spcAft>
                <a:spcPts val="800"/>
              </a:spcAft>
            </a:pPr>
            <a:r>
              <a:rPr lang="en-GB" sz="1300" dirty="0">
                <a:sym typeface="Wingdings" panose="05000000000000000000" pitchFamily="2" charset="2"/>
              </a:rPr>
              <a:t>Axis shift between Z and  tt operation: </a:t>
            </a:r>
          </a:p>
          <a:p>
            <a:pPr marL="0" lvl="1" indent="0">
              <a:lnSpc>
                <a:spcPts val="1200"/>
              </a:lnSpc>
              <a:spcAft>
                <a:spcPts val="800"/>
              </a:spcAft>
              <a:buNone/>
            </a:pPr>
            <a:r>
              <a:rPr lang="en-GB" sz="1300" dirty="0">
                <a:sym typeface="Wingdings" panose="05000000000000000000" pitchFamily="2" charset="2"/>
              </a:rPr>
              <a:t>	</a:t>
            </a:r>
            <a:r>
              <a:rPr lang="en-GB" sz="1300" b="1" dirty="0">
                <a:sym typeface="Wingdings" panose="05000000000000000000" pitchFamily="2" charset="2"/>
              </a:rPr>
              <a:t>19 µm </a:t>
            </a:r>
          </a:p>
          <a:p>
            <a:pPr marL="0" lvl="1" indent="0">
              <a:lnSpc>
                <a:spcPts val="1800"/>
              </a:lnSpc>
              <a:spcAft>
                <a:spcPts val="800"/>
              </a:spcAft>
              <a:buNone/>
            </a:pPr>
            <a:endParaRPr lang="en-GB" sz="1600" dirty="0"/>
          </a:p>
        </p:txBody>
      </p:sp>
      <p:sp>
        <p:nvSpPr>
          <p:cNvPr id="10" name="Content Placeholder 2">
            <a:extLst>
              <a:ext uri="{FF2B5EF4-FFF2-40B4-BE49-F238E27FC236}">
                <a16:creationId xmlns:a16="http://schemas.microsoft.com/office/drawing/2014/main" id="{07A2A170-57D6-F3F4-C2B7-33755705B0D5}"/>
              </a:ext>
            </a:extLst>
          </p:cNvPr>
          <p:cNvSpPr txBox="1">
            <a:spLocks/>
          </p:cNvSpPr>
          <p:nvPr/>
        </p:nvSpPr>
        <p:spPr>
          <a:xfrm>
            <a:off x="2546391" y="3101574"/>
            <a:ext cx="1665569" cy="1748632"/>
          </a:xfrm>
          <a:prstGeom prst="rect">
            <a:avLst/>
          </a:prstGeom>
        </p:spPr>
        <p:txBody>
          <a:bodyPr vert="horz" lIns="121920" tIns="60960" rIns="121920" bIns="60960" rtlCol="0">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nSpc>
                <a:spcPts val="1800"/>
              </a:lnSpc>
              <a:spcAft>
                <a:spcPts val="800"/>
              </a:spcAft>
              <a:buNone/>
            </a:pPr>
            <a:r>
              <a:rPr lang="en-GB" sz="1400" dirty="0"/>
              <a:t>FD/DF configuration</a:t>
            </a:r>
          </a:p>
          <a:p>
            <a:pPr lvl="1">
              <a:lnSpc>
                <a:spcPts val="1200"/>
              </a:lnSpc>
              <a:spcAft>
                <a:spcPts val="800"/>
              </a:spcAft>
            </a:pPr>
            <a:r>
              <a:rPr lang="en-GB" sz="1100" dirty="0">
                <a:sym typeface="Wingdings" panose="05000000000000000000" pitchFamily="2" charset="2"/>
              </a:rPr>
              <a:t>Assembled magnetic circuits</a:t>
            </a:r>
          </a:p>
          <a:p>
            <a:pPr lvl="1">
              <a:lnSpc>
                <a:spcPts val="1200"/>
              </a:lnSpc>
              <a:spcAft>
                <a:spcPts val="800"/>
              </a:spcAft>
            </a:pPr>
            <a:r>
              <a:rPr lang="en-GB" sz="1100" dirty="0">
                <a:sym typeface="Wingdings" panose="05000000000000000000" pitchFamily="2" charset="2"/>
              </a:rPr>
              <a:t>Axis shift between Z and  tt operation: </a:t>
            </a:r>
          </a:p>
          <a:p>
            <a:pPr marL="0" lvl="1" indent="0">
              <a:lnSpc>
                <a:spcPts val="1200"/>
              </a:lnSpc>
              <a:spcAft>
                <a:spcPts val="800"/>
              </a:spcAft>
              <a:buNone/>
            </a:pPr>
            <a:r>
              <a:rPr lang="en-GB" sz="1100" dirty="0">
                <a:sym typeface="Wingdings" panose="05000000000000000000" pitchFamily="2" charset="2"/>
              </a:rPr>
              <a:t>	</a:t>
            </a:r>
            <a:r>
              <a:rPr lang="en-GB" sz="1100" b="1" dirty="0">
                <a:sym typeface="Wingdings" panose="05000000000000000000" pitchFamily="2" charset="2"/>
              </a:rPr>
              <a:t>1 µm </a:t>
            </a:r>
          </a:p>
          <a:p>
            <a:pPr marL="0" lvl="1" indent="0">
              <a:lnSpc>
                <a:spcPts val="1800"/>
              </a:lnSpc>
              <a:spcAft>
                <a:spcPts val="800"/>
              </a:spcAft>
              <a:buNone/>
            </a:pPr>
            <a:endParaRPr lang="en-GB" sz="1600" dirty="0"/>
          </a:p>
        </p:txBody>
      </p:sp>
      <p:pic>
        <p:nvPicPr>
          <p:cNvPr id="5" name="Picture 4">
            <a:extLst>
              <a:ext uri="{FF2B5EF4-FFF2-40B4-BE49-F238E27FC236}">
                <a16:creationId xmlns:a16="http://schemas.microsoft.com/office/drawing/2014/main" id="{B29AE944-8963-6070-E31C-5BEAE815B451}"/>
              </a:ext>
            </a:extLst>
          </p:cNvPr>
          <p:cNvPicPr>
            <a:picLocks noChangeAspect="1"/>
          </p:cNvPicPr>
          <p:nvPr/>
        </p:nvPicPr>
        <p:blipFill>
          <a:blip r:embed="rId3"/>
          <a:stretch>
            <a:fillRect/>
          </a:stretch>
        </p:blipFill>
        <p:spPr>
          <a:xfrm>
            <a:off x="4396385" y="1221517"/>
            <a:ext cx="2345777" cy="1722831"/>
          </a:xfrm>
          <a:prstGeom prst="rect">
            <a:avLst/>
          </a:prstGeom>
        </p:spPr>
      </p:pic>
      <p:pic>
        <p:nvPicPr>
          <p:cNvPr id="11" name="Picture 10">
            <a:extLst>
              <a:ext uri="{FF2B5EF4-FFF2-40B4-BE49-F238E27FC236}">
                <a16:creationId xmlns:a16="http://schemas.microsoft.com/office/drawing/2014/main" id="{61D09364-B90D-C7F7-4B40-035691E11B65}"/>
              </a:ext>
            </a:extLst>
          </p:cNvPr>
          <p:cNvPicPr>
            <a:picLocks noChangeAspect="1"/>
          </p:cNvPicPr>
          <p:nvPr/>
        </p:nvPicPr>
        <p:blipFill>
          <a:blip r:embed="rId4"/>
          <a:stretch>
            <a:fillRect/>
          </a:stretch>
        </p:blipFill>
        <p:spPr>
          <a:xfrm>
            <a:off x="200615" y="3101574"/>
            <a:ext cx="2345776" cy="1748632"/>
          </a:xfrm>
          <a:prstGeom prst="rect">
            <a:avLst/>
          </a:prstGeom>
        </p:spPr>
      </p:pic>
      <p:sp>
        <p:nvSpPr>
          <p:cNvPr id="3" name="Content Placeholder 2">
            <a:extLst>
              <a:ext uri="{FF2B5EF4-FFF2-40B4-BE49-F238E27FC236}">
                <a16:creationId xmlns:a16="http://schemas.microsoft.com/office/drawing/2014/main" id="{2C157848-74CB-E953-8098-41A97B5106AE}"/>
              </a:ext>
            </a:extLst>
          </p:cNvPr>
          <p:cNvSpPr txBox="1">
            <a:spLocks/>
          </p:cNvSpPr>
          <p:nvPr/>
        </p:nvSpPr>
        <p:spPr>
          <a:xfrm>
            <a:off x="2528866" y="1177456"/>
            <a:ext cx="1531866" cy="1964062"/>
          </a:xfrm>
          <a:prstGeom prst="rect">
            <a:avLst/>
          </a:prstGeom>
        </p:spPr>
        <p:txBody>
          <a:bodyPr vert="horz" lIns="121920" tIns="60960" rIns="121920" bIns="60960" rtlCol="0">
            <a:normAutofit fontScale="92500"/>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nSpc>
                <a:spcPts val="1800"/>
              </a:lnSpc>
              <a:spcAft>
                <a:spcPts val="800"/>
              </a:spcAft>
              <a:buNone/>
            </a:pPr>
            <a:r>
              <a:rPr lang="en-GB" sz="1500" dirty="0"/>
              <a:t>FF/DD configuration</a:t>
            </a:r>
          </a:p>
          <a:p>
            <a:pPr lvl="1">
              <a:lnSpc>
                <a:spcPts val="1200"/>
              </a:lnSpc>
              <a:spcAft>
                <a:spcPts val="800"/>
              </a:spcAft>
            </a:pPr>
            <a:r>
              <a:rPr lang="en-GB" dirty="0">
                <a:sym typeface="Wingdings" panose="05000000000000000000" pitchFamily="2" charset="2"/>
              </a:rPr>
              <a:t>Assembled magnetic circuits</a:t>
            </a:r>
          </a:p>
          <a:p>
            <a:pPr lvl="1">
              <a:lnSpc>
                <a:spcPts val="1200"/>
              </a:lnSpc>
              <a:spcAft>
                <a:spcPts val="800"/>
              </a:spcAft>
            </a:pPr>
            <a:r>
              <a:rPr lang="en-GB" dirty="0">
                <a:sym typeface="Wingdings" panose="05000000000000000000" pitchFamily="2" charset="2"/>
              </a:rPr>
              <a:t>Axis shift between Z and  tt operation: </a:t>
            </a:r>
          </a:p>
          <a:p>
            <a:pPr marL="0" lvl="1" indent="0">
              <a:lnSpc>
                <a:spcPts val="1200"/>
              </a:lnSpc>
              <a:spcAft>
                <a:spcPts val="800"/>
              </a:spcAft>
              <a:buNone/>
            </a:pPr>
            <a:r>
              <a:rPr lang="en-GB" b="1" dirty="0">
                <a:sym typeface="Wingdings" panose="05000000000000000000" pitchFamily="2" charset="2"/>
              </a:rPr>
              <a:t>            40 µm </a:t>
            </a:r>
          </a:p>
          <a:p>
            <a:pPr marL="0" lvl="1" indent="0">
              <a:lnSpc>
                <a:spcPts val="1800"/>
              </a:lnSpc>
              <a:spcAft>
                <a:spcPts val="800"/>
              </a:spcAft>
              <a:buNone/>
            </a:pPr>
            <a:endParaRPr lang="en-GB" sz="1600" dirty="0"/>
          </a:p>
        </p:txBody>
      </p:sp>
      <p:pic>
        <p:nvPicPr>
          <p:cNvPr id="7" name="Picture 6">
            <a:extLst>
              <a:ext uri="{FF2B5EF4-FFF2-40B4-BE49-F238E27FC236}">
                <a16:creationId xmlns:a16="http://schemas.microsoft.com/office/drawing/2014/main" id="{21647F70-00AB-96C3-6A77-86B5CB7102ED}"/>
              </a:ext>
            </a:extLst>
          </p:cNvPr>
          <p:cNvPicPr>
            <a:picLocks noChangeAspect="1"/>
          </p:cNvPicPr>
          <p:nvPr/>
        </p:nvPicPr>
        <p:blipFill>
          <a:blip r:embed="rId5"/>
          <a:stretch>
            <a:fillRect/>
          </a:stretch>
        </p:blipFill>
        <p:spPr>
          <a:xfrm>
            <a:off x="4387666" y="3081181"/>
            <a:ext cx="3468144" cy="1769025"/>
          </a:xfrm>
          <a:prstGeom prst="rect">
            <a:avLst/>
          </a:prstGeom>
        </p:spPr>
      </p:pic>
      <p:pic>
        <p:nvPicPr>
          <p:cNvPr id="12" name="Picture 11">
            <a:extLst>
              <a:ext uri="{FF2B5EF4-FFF2-40B4-BE49-F238E27FC236}">
                <a16:creationId xmlns:a16="http://schemas.microsoft.com/office/drawing/2014/main" id="{9DA47C2A-0F12-155D-6261-BE1DAF9397D5}"/>
              </a:ext>
            </a:extLst>
          </p:cNvPr>
          <p:cNvPicPr>
            <a:picLocks noChangeAspect="1"/>
          </p:cNvPicPr>
          <p:nvPr/>
        </p:nvPicPr>
        <p:blipFill>
          <a:blip r:embed="rId6"/>
          <a:stretch>
            <a:fillRect/>
          </a:stretch>
        </p:blipFill>
        <p:spPr>
          <a:xfrm>
            <a:off x="213417" y="1221517"/>
            <a:ext cx="2332974" cy="1745159"/>
          </a:xfrm>
          <a:prstGeom prst="rect">
            <a:avLst/>
          </a:prstGeom>
        </p:spPr>
      </p:pic>
    </p:spTree>
    <p:extLst>
      <p:ext uri="{BB962C8B-B14F-4D97-AF65-F5344CB8AC3E}">
        <p14:creationId xmlns:p14="http://schemas.microsoft.com/office/powerpoint/2010/main" val="32305262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088C86-0E46-D4BD-B3B0-53A1BE034FD8}"/>
            </a:ext>
          </a:extLst>
        </p:cNvPr>
        <p:cNvGrpSpPr/>
        <p:nvPr/>
      </p:nvGrpSpPr>
      <p:grpSpPr>
        <a:xfrm>
          <a:off x="0" y="0"/>
          <a:ext cx="0" cy="0"/>
          <a:chOff x="0" y="0"/>
          <a:chExt cx="0" cy="0"/>
        </a:xfrm>
      </p:grpSpPr>
      <p:sp>
        <p:nvSpPr>
          <p:cNvPr id="6" name="Textplatzhalter 5">
            <a:extLst>
              <a:ext uri="{FF2B5EF4-FFF2-40B4-BE49-F238E27FC236}">
                <a16:creationId xmlns:a16="http://schemas.microsoft.com/office/drawing/2014/main" id="{9D60F9D3-A9E7-A20D-4340-26BDC082E9F3}"/>
              </a:ext>
            </a:extLst>
          </p:cNvPr>
          <p:cNvSpPr>
            <a:spLocks noGrp="1"/>
          </p:cNvSpPr>
          <p:nvPr>
            <p:ph type="body" sz="quarter" idx="12"/>
          </p:nvPr>
        </p:nvSpPr>
        <p:spPr>
          <a:xfrm>
            <a:off x="539551" y="1530194"/>
            <a:ext cx="3794372" cy="3489828"/>
          </a:xfrm>
        </p:spPr>
        <p:txBody>
          <a:bodyPr/>
          <a:lstStyle/>
          <a:p>
            <a:pPr lvl="1">
              <a:lnSpc>
                <a:spcPts val="1600"/>
              </a:lnSpc>
              <a:spcBef>
                <a:spcPts val="600"/>
              </a:spcBef>
              <a:spcAft>
                <a:spcPts val="600"/>
              </a:spcAft>
            </a:pPr>
            <a:r>
              <a:rPr lang="en-US" sz="1600" dirty="0"/>
              <a:t>Long low field dipoles (split in 2 units) with 3 length variants depending on sextupole presence</a:t>
            </a:r>
          </a:p>
          <a:p>
            <a:pPr lvl="1">
              <a:lnSpc>
                <a:spcPts val="1600"/>
              </a:lnSpc>
              <a:spcBef>
                <a:spcPts val="600"/>
              </a:spcBef>
              <a:spcAft>
                <a:spcPts val="600"/>
              </a:spcAft>
            </a:pPr>
            <a:r>
              <a:rPr lang="en-US" sz="1600" dirty="0"/>
              <a:t>Short SSS (larger field) to maximize dipole filling (SR losses)</a:t>
            </a:r>
          </a:p>
          <a:p>
            <a:pPr marL="0" lvl="1" indent="0">
              <a:lnSpc>
                <a:spcPts val="1600"/>
              </a:lnSpc>
              <a:spcBef>
                <a:spcPts val="600"/>
              </a:spcBef>
              <a:spcAft>
                <a:spcPts val="600"/>
              </a:spcAft>
              <a:buNone/>
            </a:pPr>
            <a:r>
              <a:rPr lang="en-US" sz="1600" dirty="0">
                <a:sym typeface="Wingdings" panose="05000000000000000000" pitchFamily="2" charset="2"/>
              </a:rPr>
              <a:t> </a:t>
            </a:r>
            <a:r>
              <a:rPr lang="en-US" sz="1600" dirty="0"/>
              <a:t>More than </a:t>
            </a:r>
            <a:r>
              <a:rPr lang="en-US" sz="1600" b="1" dirty="0"/>
              <a:t>13000 magnets</a:t>
            </a:r>
          </a:p>
          <a:p>
            <a:pPr marL="0" lvl="1" indent="0">
              <a:spcAft>
                <a:spcPts val="600"/>
              </a:spcAft>
              <a:buNone/>
            </a:pPr>
            <a:endParaRPr lang="en-US" sz="1600" dirty="0"/>
          </a:p>
          <a:p>
            <a:pPr marL="0" lvl="1" indent="0">
              <a:lnSpc>
                <a:spcPts val="1600"/>
              </a:lnSpc>
              <a:spcBef>
                <a:spcPts val="600"/>
              </a:spcBef>
              <a:spcAft>
                <a:spcPts val="600"/>
              </a:spcAft>
              <a:buNone/>
            </a:pPr>
            <a:r>
              <a:rPr lang="en-US" sz="2000" dirty="0"/>
              <a:t>Alternative specifications</a:t>
            </a:r>
          </a:p>
          <a:p>
            <a:pPr lvl="1">
              <a:lnSpc>
                <a:spcPts val="1600"/>
              </a:lnSpc>
              <a:spcBef>
                <a:spcPts val="600"/>
              </a:spcBef>
              <a:spcAft>
                <a:spcPts val="600"/>
              </a:spcAft>
            </a:pPr>
            <a:r>
              <a:rPr lang="en-US" sz="1600" b="1" dirty="0"/>
              <a:t>LCC</a:t>
            </a:r>
            <a:r>
              <a:rPr lang="en-US" sz="1600" dirty="0"/>
              <a:t> optics</a:t>
            </a:r>
            <a:r>
              <a:rPr lang="en-US" sz="1600" baseline="30000" dirty="0">
                <a:solidFill>
                  <a:srgbClr val="0070C0"/>
                </a:solidFill>
              </a:rPr>
              <a:t>2</a:t>
            </a:r>
            <a:r>
              <a:rPr lang="en-US" sz="1600" dirty="0"/>
              <a:t> </a:t>
            </a:r>
          </a:p>
          <a:p>
            <a:pPr lvl="1">
              <a:lnSpc>
                <a:spcPts val="1600"/>
              </a:lnSpc>
              <a:spcBef>
                <a:spcPts val="600"/>
              </a:spcBef>
              <a:spcAft>
                <a:spcPts val="600"/>
              </a:spcAft>
            </a:pPr>
            <a:r>
              <a:rPr lang="en-US" sz="1600" b="1" dirty="0"/>
              <a:t>Combined function (resistive) </a:t>
            </a:r>
            <a:r>
              <a:rPr lang="en-US" sz="1600" dirty="0"/>
              <a:t>magnets</a:t>
            </a:r>
          </a:p>
          <a:p>
            <a:pPr lvl="1">
              <a:lnSpc>
                <a:spcPts val="1600"/>
              </a:lnSpc>
              <a:spcBef>
                <a:spcPts val="600"/>
              </a:spcBef>
              <a:buFont typeface="Wingdings" panose="05000000000000000000" pitchFamily="2" charset="2"/>
              <a:buChar char="à"/>
            </a:pPr>
            <a:r>
              <a:rPr lang="en-US" sz="1600" i="1" dirty="0"/>
              <a:t>Under study by beam dynamics team</a:t>
            </a:r>
            <a:endParaRPr lang="en-US" sz="1600" b="1" i="1" dirty="0"/>
          </a:p>
          <a:p>
            <a:pPr marL="0" lvl="1" indent="0">
              <a:spcAft>
                <a:spcPts val="600"/>
              </a:spcAft>
              <a:buNone/>
            </a:pPr>
            <a:endParaRPr lang="en-US" sz="1600" dirty="0"/>
          </a:p>
        </p:txBody>
      </p:sp>
      <p:sp>
        <p:nvSpPr>
          <p:cNvPr id="2" name="Titel 1">
            <a:extLst>
              <a:ext uri="{FF2B5EF4-FFF2-40B4-BE49-F238E27FC236}">
                <a16:creationId xmlns:a16="http://schemas.microsoft.com/office/drawing/2014/main" id="{04159C53-974A-7091-BE25-DABE67DCCF11}"/>
              </a:ext>
            </a:extLst>
          </p:cNvPr>
          <p:cNvSpPr>
            <a:spLocks noGrp="1"/>
          </p:cNvSpPr>
          <p:nvPr>
            <p:ph type="title"/>
          </p:nvPr>
        </p:nvSpPr>
        <p:spPr>
          <a:xfrm>
            <a:off x="442800" y="577800"/>
            <a:ext cx="8263350" cy="609930"/>
          </a:xfrm>
        </p:spPr>
        <p:txBody>
          <a:bodyPr/>
          <a:lstStyle/>
          <a:p>
            <a:r>
              <a:rPr lang="en-US" dirty="0"/>
              <a:t>Magnet functional specifications from optics</a:t>
            </a:r>
          </a:p>
        </p:txBody>
      </p:sp>
      <p:sp>
        <p:nvSpPr>
          <p:cNvPr id="13" name="Foliennummernplatzhalter 1">
            <a:extLst>
              <a:ext uri="{FF2B5EF4-FFF2-40B4-BE49-F238E27FC236}">
                <a16:creationId xmlns:a16="http://schemas.microsoft.com/office/drawing/2014/main" id="{AA10CF69-7E75-AD6D-DB2D-741A64E49B4D}"/>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a:t>
            </a:fld>
            <a:endParaRPr lang="en-US" noProof="0" dirty="0"/>
          </a:p>
        </p:txBody>
      </p:sp>
      <p:sp>
        <p:nvSpPr>
          <p:cNvPr id="12" name="Textplatzhalter 6">
            <a:extLst>
              <a:ext uri="{FF2B5EF4-FFF2-40B4-BE49-F238E27FC236}">
                <a16:creationId xmlns:a16="http://schemas.microsoft.com/office/drawing/2014/main" id="{87E75F9A-B4A1-B40D-26D0-4E88CD137A85}"/>
              </a:ext>
            </a:extLst>
          </p:cNvPr>
          <p:cNvSpPr txBox="1">
            <a:spLocks/>
          </p:cNvSpPr>
          <p:nvPr/>
        </p:nvSpPr>
        <p:spPr>
          <a:xfrm>
            <a:off x="4644008" y="3641629"/>
            <a:ext cx="3960440" cy="209538"/>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i="1" u="sng" dirty="0"/>
              <a:t>Arc magnet specifications - GHC V24.3 baseline, FCC FSR, pp.115.</a:t>
            </a:r>
          </a:p>
        </p:txBody>
      </p:sp>
      <p:sp>
        <p:nvSpPr>
          <p:cNvPr id="15" name="Textplatzhalter 5">
            <a:extLst>
              <a:ext uri="{FF2B5EF4-FFF2-40B4-BE49-F238E27FC236}">
                <a16:creationId xmlns:a16="http://schemas.microsoft.com/office/drawing/2014/main" id="{841C3343-4283-C0A0-B7B7-A36C1D8F5B81}"/>
              </a:ext>
            </a:extLst>
          </p:cNvPr>
          <p:cNvSpPr txBox="1">
            <a:spLocks/>
          </p:cNvSpPr>
          <p:nvPr/>
        </p:nvSpPr>
        <p:spPr>
          <a:xfrm>
            <a:off x="4458492" y="3340492"/>
            <a:ext cx="4615597" cy="25018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nSpc>
                <a:spcPts val="1600"/>
              </a:lnSpc>
              <a:buFont typeface="Arial" panose="020B0604020202020204" pitchFamily="34" charset="0"/>
              <a:buNone/>
            </a:pPr>
            <a:r>
              <a:rPr lang="en-US" sz="800" dirty="0">
                <a:solidFill>
                  <a:srgbClr val="010107"/>
                </a:solidFill>
                <a:latin typeface="Times New Roman" panose="02020603050405020304" pitchFamily="18" charset="0"/>
                <a:cs typeface="Times New Roman" panose="02020603050405020304" pitchFamily="18" charset="0"/>
              </a:rPr>
              <a:t>* 2 dipole units per arc half-cell / quantity varies between Z/W and H/</a:t>
            </a:r>
            <a:r>
              <a:rPr lang="en-US" sz="800" dirty="0" err="1">
                <a:solidFill>
                  <a:srgbClr val="010107"/>
                </a:solidFill>
                <a:latin typeface="Times New Roman" panose="02020603050405020304" pitchFamily="18" charset="0"/>
                <a:cs typeface="Times New Roman" panose="02020603050405020304" pitchFamily="18" charset="0"/>
              </a:rPr>
              <a:t>tt</a:t>
            </a:r>
            <a:r>
              <a:rPr lang="en-US" sz="800" dirty="0">
                <a:solidFill>
                  <a:srgbClr val="010107"/>
                </a:solidFill>
                <a:latin typeface="Times New Roman" panose="02020603050405020304" pitchFamily="18" charset="0"/>
                <a:cs typeface="Times New Roman" panose="02020603050405020304" pitchFamily="18" charset="0"/>
              </a:rPr>
              <a:t> phases </a:t>
            </a:r>
          </a:p>
        </p:txBody>
      </p:sp>
      <p:sp>
        <p:nvSpPr>
          <p:cNvPr id="3" name="Textplatzhalter 5">
            <a:extLst>
              <a:ext uri="{FF2B5EF4-FFF2-40B4-BE49-F238E27FC236}">
                <a16:creationId xmlns:a16="http://schemas.microsoft.com/office/drawing/2014/main" id="{53FF041A-902F-34EB-7549-712E20F0437A}"/>
              </a:ext>
            </a:extLst>
          </p:cNvPr>
          <p:cNvSpPr txBox="1">
            <a:spLocks/>
          </p:cNvSpPr>
          <p:nvPr/>
        </p:nvSpPr>
        <p:spPr>
          <a:xfrm>
            <a:off x="537091" y="1196100"/>
            <a:ext cx="4680520" cy="575660"/>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nSpc>
                <a:spcPts val="1600"/>
              </a:lnSpc>
              <a:spcBef>
                <a:spcPts val="600"/>
              </a:spcBef>
              <a:spcAft>
                <a:spcPts val="600"/>
              </a:spcAft>
              <a:buFont typeface="Arial" panose="020B0604020202020204" pitchFamily="34" charset="0"/>
              <a:buNone/>
            </a:pPr>
            <a:r>
              <a:rPr lang="en-US" sz="2000" dirty="0"/>
              <a:t>Baseline specifications – </a:t>
            </a:r>
            <a:r>
              <a:rPr lang="en-US" sz="2000" b="1" dirty="0"/>
              <a:t>GHC</a:t>
            </a:r>
            <a:r>
              <a:rPr lang="en-US" sz="2000" dirty="0"/>
              <a:t> optics</a:t>
            </a:r>
            <a:r>
              <a:rPr lang="en-US" sz="2000" baseline="30000" dirty="0">
                <a:solidFill>
                  <a:srgbClr val="0070C0"/>
                </a:solidFill>
              </a:rPr>
              <a:t>1</a:t>
            </a:r>
          </a:p>
        </p:txBody>
      </p:sp>
      <p:sp>
        <p:nvSpPr>
          <p:cNvPr id="4" name="Textplatzhalter 5">
            <a:extLst>
              <a:ext uri="{FF2B5EF4-FFF2-40B4-BE49-F238E27FC236}">
                <a16:creationId xmlns:a16="http://schemas.microsoft.com/office/drawing/2014/main" id="{CB3C95C1-F97D-26CB-12CF-259B1B18D1D5}"/>
              </a:ext>
            </a:extLst>
          </p:cNvPr>
          <p:cNvSpPr txBox="1">
            <a:spLocks/>
          </p:cNvSpPr>
          <p:nvPr/>
        </p:nvSpPr>
        <p:spPr>
          <a:xfrm>
            <a:off x="4572000" y="4269098"/>
            <a:ext cx="4286808" cy="575660"/>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nSpc>
                <a:spcPts val="1400"/>
              </a:lnSpc>
              <a:spcAft>
                <a:spcPts val="600"/>
              </a:spcAft>
              <a:buFont typeface="Arial" panose="020B0604020202020204" pitchFamily="34" charset="0"/>
              <a:buNone/>
            </a:pPr>
            <a:r>
              <a:rPr lang="en-US" i="1" dirty="0">
                <a:solidFill>
                  <a:srgbClr val="0070C0"/>
                </a:solidFill>
              </a:rPr>
              <a:t>1: see presentation K. Oide on Tuesday 08:30</a:t>
            </a:r>
          </a:p>
          <a:p>
            <a:pPr marL="0" lvl="1" indent="0">
              <a:lnSpc>
                <a:spcPts val="1400"/>
              </a:lnSpc>
              <a:spcAft>
                <a:spcPts val="600"/>
              </a:spcAft>
              <a:buNone/>
            </a:pPr>
            <a:r>
              <a:rPr lang="en-US" i="1" dirty="0">
                <a:solidFill>
                  <a:srgbClr val="0070C0"/>
                </a:solidFill>
              </a:rPr>
              <a:t>2: see presentations K. André and G. Roy on Tuesday 10:30</a:t>
            </a:r>
          </a:p>
          <a:p>
            <a:pPr marL="0" lvl="1" indent="0">
              <a:lnSpc>
                <a:spcPts val="1400"/>
              </a:lnSpc>
              <a:spcAft>
                <a:spcPts val="600"/>
              </a:spcAft>
              <a:buFont typeface="Arial" panose="020B0604020202020204" pitchFamily="34" charset="0"/>
              <a:buNone/>
            </a:pPr>
            <a:endParaRPr lang="en-US" sz="1400" dirty="0"/>
          </a:p>
        </p:txBody>
      </p:sp>
      <p:pic>
        <p:nvPicPr>
          <p:cNvPr id="7" name="Picture 6">
            <a:extLst>
              <a:ext uri="{FF2B5EF4-FFF2-40B4-BE49-F238E27FC236}">
                <a16:creationId xmlns:a16="http://schemas.microsoft.com/office/drawing/2014/main" id="{E66B90BA-60A8-321E-0B55-460CD56EB428}"/>
              </a:ext>
            </a:extLst>
          </p:cNvPr>
          <p:cNvPicPr>
            <a:picLocks noChangeAspect="1"/>
          </p:cNvPicPr>
          <p:nvPr/>
        </p:nvPicPr>
        <p:blipFill>
          <a:blip r:embed="rId2"/>
          <a:stretch>
            <a:fillRect/>
          </a:stretch>
        </p:blipFill>
        <p:spPr>
          <a:xfrm>
            <a:off x="4458492" y="1853185"/>
            <a:ext cx="4286808" cy="1542705"/>
          </a:xfrm>
          <a:prstGeom prst="rect">
            <a:avLst/>
          </a:prstGeom>
        </p:spPr>
      </p:pic>
      <p:sp>
        <p:nvSpPr>
          <p:cNvPr id="9" name="Textplatzhalter 5">
            <a:extLst>
              <a:ext uri="{FF2B5EF4-FFF2-40B4-BE49-F238E27FC236}">
                <a16:creationId xmlns:a16="http://schemas.microsoft.com/office/drawing/2014/main" id="{C9AF36B4-5CF5-40AF-2FB0-2B39B0D2736E}"/>
              </a:ext>
            </a:extLst>
          </p:cNvPr>
          <p:cNvSpPr txBox="1">
            <a:spLocks/>
          </p:cNvSpPr>
          <p:nvPr/>
        </p:nvSpPr>
        <p:spPr>
          <a:xfrm>
            <a:off x="5724128" y="2471748"/>
            <a:ext cx="216023" cy="250181"/>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nSpc>
                <a:spcPts val="1600"/>
              </a:lnSpc>
              <a:buFont typeface="Arial" panose="020B0604020202020204" pitchFamily="34" charset="0"/>
              <a:buNone/>
            </a:pPr>
            <a:r>
              <a:rPr lang="en-US" sz="1000" dirty="0">
                <a:solidFill>
                  <a:srgbClr val="010107"/>
                </a:solidFill>
              </a:rPr>
              <a:t>*</a:t>
            </a:r>
          </a:p>
        </p:txBody>
      </p:sp>
    </p:spTree>
    <p:extLst>
      <p:ext uri="{BB962C8B-B14F-4D97-AF65-F5344CB8AC3E}">
        <p14:creationId xmlns:p14="http://schemas.microsoft.com/office/powerpoint/2010/main" val="33636414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DE432A-9D8F-E43C-DFFE-468C173E72FA}"/>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18EC0BC-06CB-8348-6ED3-F423116D05E9}"/>
              </a:ext>
            </a:extLst>
          </p:cNvPr>
          <p:cNvSpPr>
            <a:spLocks noGrp="1"/>
          </p:cNvSpPr>
          <p:nvPr>
            <p:ph type="sldNum" sz="quarter" idx="10"/>
          </p:nvPr>
        </p:nvSpPr>
        <p:spPr/>
        <p:txBody>
          <a:bodyPr/>
          <a:lstStyle/>
          <a:p>
            <a:fld id="{88A1DFE4-5FC5-43BD-BB7E-75EAD82B965F}" type="slidenum">
              <a:rPr lang="en-US" noProof="0" smtClean="0"/>
              <a:pPr/>
              <a:t>30</a:t>
            </a:fld>
            <a:endParaRPr lang="en-US" noProof="0" dirty="0"/>
          </a:p>
        </p:txBody>
      </p:sp>
      <p:sp>
        <p:nvSpPr>
          <p:cNvPr id="5" name="Title 4">
            <a:extLst>
              <a:ext uri="{FF2B5EF4-FFF2-40B4-BE49-F238E27FC236}">
                <a16:creationId xmlns:a16="http://schemas.microsoft.com/office/drawing/2014/main" id="{21BA27C6-EBA4-566F-41DE-C6C1C0F3CED1}"/>
              </a:ext>
            </a:extLst>
          </p:cNvPr>
          <p:cNvSpPr>
            <a:spLocks noGrp="1"/>
          </p:cNvSpPr>
          <p:nvPr>
            <p:ph type="title"/>
          </p:nvPr>
        </p:nvSpPr>
        <p:spPr>
          <a:xfrm>
            <a:off x="179512" y="2283718"/>
            <a:ext cx="8784976" cy="804066"/>
          </a:xfrm>
        </p:spPr>
        <p:txBody>
          <a:bodyPr/>
          <a:lstStyle/>
          <a:p>
            <a:pPr algn="ctr"/>
            <a:r>
              <a:rPr lang="en-GB" dirty="0"/>
              <a:t>Concepts of single aperture quadrupoles</a:t>
            </a:r>
          </a:p>
        </p:txBody>
      </p:sp>
    </p:spTree>
    <p:extLst>
      <p:ext uri="{BB962C8B-B14F-4D97-AF65-F5344CB8AC3E}">
        <p14:creationId xmlns:p14="http://schemas.microsoft.com/office/powerpoint/2010/main" val="14560361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318A7B-655F-8686-46E0-AD6A63AB9C6D}"/>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D26D96D1-1F91-A7EE-1844-2A34EC74F913}"/>
              </a:ext>
            </a:extLst>
          </p:cNvPr>
          <p:cNvSpPr>
            <a:spLocks noGrp="1"/>
          </p:cNvSpPr>
          <p:nvPr>
            <p:ph type="title"/>
          </p:nvPr>
        </p:nvSpPr>
        <p:spPr>
          <a:xfrm>
            <a:off x="227787" y="577800"/>
            <a:ext cx="8806991" cy="609930"/>
          </a:xfrm>
        </p:spPr>
        <p:txBody>
          <a:bodyPr/>
          <a:lstStyle/>
          <a:p>
            <a:r>
              <a:rPr lang="en-US" sz="2400" dirty="0"/>
              <a:t>Single aperture quadrupoles topologies (for LCC or RF LSS)</a:t>
            </a:r>
          </a:p>
        </p:txBody>
      </p:sp>
      <p:sp>
        <p:nvSpPr>
          <p:cNvPr id="13" name="Foliennummernplatzhalter 1">
            <a:extLst>
              <a:ext uri="{FF2B5EF4-FFF2-40B4-BE49-F238E27FC236}">
                <a16:creationId xmlns:a16="http://schemas.microsoft.com/office/drawing/2014/main" id="{F528F67C-6318-929D-9E43-E97F0BA1C98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31</a:t>
            </a:fld>
            <a:endParaRPr lang="en-US" noProof="0" dirty="0"/>
          </a:p>
        </p:txBody>
      </p:sp>
      <p:sp>
        <p:nvSpPr>
          <p:cNvPr id="17" name="Content Placeholder 2">
            <a:extLst>
              <a:ext uri="{FF2B5EF4-FFF2-40B4-BE49-F238E27FC236}">
                <a16:creationId xmlns:a16="http://schemas.microsoft.com/office/drawing/2014/main" id="{4F5DA500-7C0B-1931-F9A9-67F5DA931095}"/>
              </a:ext>
            </a:extLst>
          </p:cNvPr>
          <p:cNvSpPr txBox="1">
            <a:spLocks/>
          </p:cNvSpPr>
          <p:nvPr/>
        </p:nvSpPr>
        <p:spPr>
          <a:xfrm>
            <a:off x="740518" y="3635951"/>
            <a:ext cx="2065807" cy="1528088"/>
          </a:xfrm>
          <a:prstGeom prst="rect">
            <a:avLst/>
          </a:prstGeom>
        </p:spPr>
        <p:txBody>
          <a:bodyPr vert="horz" lIns="121920" tIns="60960" rIns="121920" bIns="60960" rtlCol="0">
            <a:normAutofit fontScale="92500"/>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nSpc>
                <a:spcPts val="1800"/>
              </a:lnSpc>
              <a:spcAft>
                <a:spcPts val="800"/>
              </a:spcAft>
              <a:buNone/>
            </a:pPr>
            <a:r>
              <a:rPr lang="en-GB" sz="1600" dirty="0"/>
              <a:t>Open mid-plane</a:t>
            </a:r>
          </a:p>
          <a:p>
            <a:pPr lvl="1">
              <a:lnSpc>
                <a:spcPts val="1200"/>
              </a:lnSpc>
              <a:spcAft>
                <a:spcPts val="800"/>
              </a:spcAft>
            </a:pPr>
            <a:r>
              <a:rPr lang="en-GB" sz="1300" dirty="0">
                <a:sym typeface="Wingdings" panose="05000000000000000000" pitchFamily="2" charset="2"/>
              </a:rPr>
              <a:t>Non-magnetic spacers on the sides</a:t>
            </a:r>
          </a:p>
          <a:p>
            <a:pPr lvl="1">
              <a:lnSpc>
                <a:spcPts val="1200"/>
              </a:lnSpc>
              <a:spcAft>
                <a:spcPts val="800"/>
              </a:spcAft>
            </a:pPr>
            <a:r>
              <a:rPr lang="en-GB" sz="1300" dirty="0">
                <a:sym typeface="Wingdings" panose="05000000000000000000" pitchFamily="2" charset="2"/>
              </a:rPr>
              <a:t>Possible magnetic interference with surrounding equipment</a:t>
            </a:r>
          </a:p>
          <a:p>
            <a:pPr marL="0" lvl="1" indent="0">
              <a:lnSpc>
                <a:spcPts val="1800"/>
              </a:lnSpc>
              <a:spcAft>
                <a:spcPts val="800"/>
              </a:spcAft>
              <a:buNone/>
            </a:pPr>
            <a:endParaRPr lang="en-GB" sz="1600" dirty="0"/>
          </a:p>
        </p:txBody>
      </p:sp>
      <p:sp>
        <p:nvSpPr>
          <p:cNvPr id="18" name="Content Placeholder 2">
            <a:extLst>
              <a:ext uri="{FF2B5EF4-FFF2-40B4-BE49-F238E27FC236}">
                <a16:creationId xmlns:a16="http://schemas.microsoft.com/office/drawing/2014/main" id="{D036C6E7-52B5-BD6E-2252-7577373A50DF}"/>
              </a:ext>
            </a:extLst>
          </p:cNvPr>
          <p:cNvSpPr txBox="1">
            <a:spLocks/>
          </p:cNvSpPr>
          <p:nvPr/>
        </p:nvSpPr>
        <p:spPr>
          <a:xfrm>
            <a:off x="3518273" y="3645411"/>
            <a:ext cx="2107454" cy="1257804"/>
          </a:xfrm>
          <a:prstGeom prst="rect">
            <a:avLst/>
          </a:prstGeom>
        </p:spPr>
        <p:txBody>
          <a:bodyPr vert="horz" lIns="121920" tIns="60960" rIns="121920" bIns="60960" rtlCol="0">
            <a:normAutofit fontScale="92500"/>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nSpc>
                <a:spcPts val="1800"/>
              </a:lnSpc>
              <a:spcAft>
                <a:spcPts val="800"/>
              </a:spcAft>
              <a:buNone/>
            </a:pPr>
            <a:r>
              <a:rPr lang="en-GB" sz="1600" dirty="0"/>
              <a:t>Closed figure-of-eight</a:t>
            </a:r>
          </a:p>
          <a:p>
            <a:pPr lvl="1">
              <a:lnSpc>
                <a:spcPts val="1200"/>
              </a:lnSpc>
              <a:spcAft>
                <a:spcPts val="800"/>
              </a:spcAft>
            </a:pPr>
            <a:r>
              <a:rPr lang="en-GB" sz="1300" dirty="0">
                <a:sym typeface="Wingdings" panose="05000000000000000000" pitchFamily="2" charset="2"/>
              </a:rPr>
              <a:t>External sides closed</a:t>
            </a:r>
          </a:p>
          <a:p>
            <a:pPr lvl="1">
              <a:lnSpc>
                <a:spcPts val="1200"/>
              </a:lnSpc>
              <a:spcAft>
                <a:spcPts val="800"/>
              </a:spcAft>
            </a:pPr>
            <a:r>
              <a:rPr lang="en-GB" sz="1300" dirty="0">
                <a:sym typeface="Wingdings" panose="05000000000000000000" pitchFamily="2" charset="2"/>
              </a:rPr>
              <a:t>No magnetic interference with surrounding equipment</a:t>
            </a:r>
          </a:p>
        </p:txBody>
      </p:sp>
      <p:sp>
        <p:nvSpPr>
          <p:cNvPr id="19" name="Content Placeholder 2">
            <a:extLst>
              <a:ext uri="{FF2B5EF4-FFF2-40B4-BE49-F238E27FC236}">
                <a16:creationId xmlns:a16="http://schemas.microsoft.com/office/drawing/2014/main" id="{C962120B-0A39-99D9-9380-97EB22AE4652}"/>
              </a:ext>
            </a:extLst>
          </p:cNvPr>
          <p:cNvSpPr txBox="1">
            <a:spLocks/>
          </p:cNvSpPr>
          <p:nvPr/>
        </p:nvSpPr>
        <p:spPr>
          <a:xfrm>
            <a:off x="6295731" y="3635950"/>
            <a:ext cx="2107454" cy="1257803"/>
          </a:xfrm>
          <a:prstGeom prst="rect">
            <a:avLst/>
          </a:prstGeom>
        </p:spPr>
        <p:txBody>
          <a:bodyPr vert="horz" lIns="121920" tIns="60960" rIns="121920" bIns="60960" rtlCol="0">
            <a:normAutofit fontScale="92500"/>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nSpc>
                <a:spcPts val="1800"/>
              </a:lnSpc>
              <a:spcAft>
                <a:spcPts val="800"/>
              </a:spcAft>
              <a:buNone/>
            </a:pPr>
            <a:r>
              <a:rPr lang="en-GB" sz="1600" dirty="0"/>
              <a:t>Closed symmetric</a:t>
            </a:r>
          </a:p>
          <a:p>
            <a:pPr lvl="1">
              <a:lnSpc>
                <a:spcPts val="1200"/>
              </a:lnSpc>
              <a:spcAft>
                <a:spcPts val="800"/>
              </a:spcAft>
            </a:pPr>
            <a:r>
              <a:rPr lang="en-GB" sz="1300" dirty="0">
                <a:sym typeface="Wingdings" panose="05000000000000000000" pitchFamily="2" charset="2"/>
              </a:rPr>
              <a:t>External sides closed</a:t>
            </a:r>
          </a:p>
          <a:p>
            <a:pPr lvl="1">
              <a:lnSpc>
                <a:spcPts val="1200"/>
              </a:lnSpc>
              <a:spcAft>
                <a:spcPts val="800"/>
              </a:spcAft>
            </a:pPr>
            <a:r>
              <a:rPr lang="en-GB" sz="1300" dirty="0">
                <a:sym typeface="Wingdings" panose="05000000000000000000" pitchFamily="2" charset="2"/>
              </a:rPr>
              <a:t>No magnetic interference with surrounding equipment</a:t>
            </a:r>
          </a:p>
        </p:txBody>
      </p:sp>
      <p:pic>
        <p:nvPicPr>
          <p:cNvPr id="6" name="Picture 5">
            <a:extLst>
              <a:ext uri="{FF2B5EF4-FFF2-40B4-BE49-F238E27FC236}">
                <a16:creationId xmlns:a16="http://schemas.microsoft.com/office/drawing/2014/main" id="{B71C4909-3D02-CB38-DF5D-A8C742ECDEC9}"/>
              </a:ext>
            </a:extLst>
          </p:cNvPr>
          <p:cNvPicPr>
            <a:picLocks noChangeAspect="1"/>
          </p:cNvPicPr>
          <p:nvPr/>
        </p:nvPicPr>
        <p:blipFill>
          <a:blip r:embed="rId2"/>
          <a:stretch>
            <a:fillRect/>
          </a:stretch>
        </p:blipFill>
        <p:spPr>
          <a:xfrm>
            <a:off x="781484" y="1181924"/>
            <a:ext cx="1690433" cy="2197345"/>
          </a:xfrm>
          <a:prstGeom prst="rect">
            <a:avLst/>
          </a:prstGeom>
        </p:spPr>
      </p:pic>
      <p:pic>
        <p:nvPicPr>
          <p:cNvPr id="22" name="Picture 21">
            <a:extLst>
              <a:ext uri="{FF2B5EF4-FFF2-40B4-BE49-F238E27FC236}">
                <a16:creationId xmlns:a16="http://schemas.microsoft.com/office/drawing/2014/main" id="{3B4A51D9-8E2E-B848-0FE1-1910459BEBB1}"/>
              </a:ext>
            </a:extLst>
          </p:cNvPr>
          <p:cNvPicPr>
            <a:picLocks noChangeAspect="1"/>
          </p:cNvPicPr>
          <p:nvPr/>
        </p:nvPicPr>
        <p:blipFill>
          <a:blip r:embed="rId3"/>
          <a:stretch>
            <a:fillRect/>
          </a:stretch>
        </p:blipFill>
        <p:spPr>
          <a:xfrm>
            <a:off x="6300192" y="1276598"/>
            <a:ext cx="2017361" cy="1940624"/>
          </a:xfrm>
          <a:prstGeom prst="rect">
            <a:avLst/>
          </a:prstGeom>
        </p:spPr>
      </p:pic>
      <p:cxnSp>
        <p:nvCxnSpPr>
          <p:cNvPr id="24" name="Straight Arrow Connector 23">
            <a:extLst>
              <a:ext uri="{FF2B5EF4-FFF2-40B4-BE49-F238E27FC236}">
                <a16:creationId xmlns:a16="http://schemas.microsoft.com/office/drawing/2014/main" id="{267649C8-3F7B-B033-D016-1555ED018D2E}"/>
              </a:ext>
            </a:extLst>
          </p:cNvPr>
          <p:cNvCxnSpPr>
            <a:cxnSpLocks/>
          </p:cNvCxnSpPr>
          <p:nvPr/>
        </p:nvCxnSpPr>
        <p:spPr>
          <a:xfrm flipH="1">
            <a:off x="6328888" y="3296458"/>
            <a:ext cx="1988665" cy="0"/>
          </a:xfrm>
          <a:prstGeom prst="straightConnector1">
            <a:avLst/>
          </a:prstGeom>
          <a:ln w="12700">
            <a:headEnd type="stealth" w="lg" len="lg"/>
            <a:tailEnd type="stealth" w="lg" len="lg"/>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B7FFC4BF-BCE0-A30B-D77E-7F537458E638}"/>
              </a:ext>
            </a:extLst>
          </p:cNvPr>
          <p:cNvCxnSpPr>
            <a:cxnSpLocks/>
          </p:cNvCxnSpPr>
          <p:nvPr/>
        </p:nvCxnSpPr>
        <p:spPr>
          <a:xfrm flipV="1">
            <a:off x="8489128" y="1276598"/>
            <a:ext cx="0" cy="1884228"/>
          </a:xfrm>
          <a:prstGeom prst="straightConnector1">
            <a:avLst/>
          </a:prstGeom>
          <a:ln w="12700">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3D6C2561-3513-8FD0-CA1D-68F741528894}"/>
              </a:ext>
            </a:extLst>
          </p:cNvPr>
          <p:cNvSpPr txBox="1"/>
          <p:nvPr/>
        </p:nvSpPr>
        <p:spPr>
          <a:xfrm>
            <a:off x="8461225" y="2157720"/>
            <a:ext cx="683567" cy="179216"/>
          </a:xfrm>
          <a:prstGeom prst="rect">
            <a:avLst/>
          </a:prstGeom>
          <a:noFill/>
        </p:spPr>
        <p:txBody>
          <a:bodyPr wrap="square" rtlCol="0">
            <a:spAutoFit/>
          </a:bodyPr>
          <a:lstStyle/>
          <a:p>
            <a:pPr algn="l">
              <a:lnSpc>
                <a:spcPts val="600"/>
              </a:lnSpc>
            </a:pPr>
            <a:r>
              <a:rPr lang="en-GB" sz="1000" dirty="0"/>
              <a:t>480 mm</a:t>
            </a:r>
          </a:p>
        </p:txBody>
      </p:sp>
      <p:sp>
        <p:nvSpPr>
          <p:cNvPr id="34" name="TextBox 33">
            <a:extLst>
              <a:ext uri="{FF2B5EF4-FFF2-40B4-BE49-F238E27FC236}">
                <a16:creationId xmlns:a16="http://schemas.microsoft.com/office/drawing/2014/main" id="{EB9E95BB-B443-BB9A-515E-56F62F91BE6A}"/>
              </a:ext>
            </a:extLst>
          </p:cNvPr>
          <p:cNvSpPr txBox="1"/>
          <p:nvPr/>
        </p:nvSpPr>
        <p:spPr>
          <a:xfrm>
            <a:off x="6967088" y="3375695"/>
            <a:ext cx="683567" cy="179216"/>
          </a:xfrm>
          <a:prstGeom prst="rect">
            <a:avLst/>
          </a:prstGeom>
          <a:noFill/>
        </p:spPr>
        <p:txBody>
          <a:bodyPr wrap="square" rtlCol="0">
            <a:spAutoFit/>
          </a:bodyPr>
          <a:lstStyle/>
          <a:p>
            <a:pPr algn="l">
              <a:lnSpc>
                <a:spcPts val="600"/>
              </a:lnSpc>
            </a:pPr>
            <a:r>
              <a:rPr lang="en-GB" sz="1000" dirty="0"/>
              <a:t>480 mm</a:t>
            </a:r>
          </a:p>
        </p:txBody>
      </p:sp>
      <p:cxnSp>
        <p:nvCxnSpPr>
          <p:cNvPr id="36" name="Straight Arrow Connector 35">
            <a:extLst>
              <a:ext uri="{FF2B5EF4-FFF2-40B4-BE49-F238E27FC236}">
                <a16:creationId xmlns:a16="http://schemas.microsoft.com/office/drawing/2014/main" id="{6DB71513-C131-C5D7-6887-EDB76234140B}"/>
              </a:ext>
            </a:extLst>
          </p:cNvPr>
          <p:cNvCxnSpPr>
            <a:cxnSpLocks/>
          </p:cNvCxnSpPr>
          <p:nvPr/>
        </p:nvCxnSpPr>
        <p:spPr>
          <a:xfrm flipH="1">
            <a:off x="3683499" y="3467949"/>
            <a:ext cx="1661738" cy="0"/>
          </a:xfrm>
          <a:prstGeom prst="straightConnector1">
            <a:avLst/>
          </a:prstGeom>
          <a:ln w="12700">
            <a:headEnd type="stealth" w="lg" len="lg"/>
            <a:tailEnd type="stealth" w="lg" len="lg"/>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4B86B816-0AD1-F90A-665B-34A67E4C2486}"/>
              </a:ext>
            </a:extLst>
          </p:cNvPr>
          <p:cNvCxnSpPr>
            <a:cxnSpLocks/>
          </p:cNvCxnSpPr>
          <p:nvPr/>
        </p:nvCxnSpPr>
        <p:spPr>
          <a:xfrm flipV="1">
            <a:off x="5516812" y="1181924"/>
            <a:ext cx="0" cy="2193771"/>
          </a:xfrm>
          <a:prstGeom prst="straightConnector1">
            <a:avLst/>
          </a:prstGeom>
          <a:ln w="12700">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9C06926B-ABAD-614D-7F90-E888823B53F8}"/>
              </a:ext>
            </a:extLst>
          </p:cNvPr>
          <p:cNvSpPr txBox="1"/>
          <p:nvPr/>
        </p:nvSpPr>
        <p:spPr>
          <a:xfrm>
            <a:off x="5486942" y="2190988"/>
            <a:ext cx="683567" cy="179216"/>
          </a:xfrm>
          <a:prstGeom prst="rect">
            <a:avLst/>
          </a:prstGeom>
          <a:noFill/>
        </p:spPr>
        <p:txBody>
          <a:bodyPr wrap="square" rtlCol="0">
            <a:spAutoFit/>
          </a:bodyPr>
          <a:lstStyle/>
          <a:p>
            <a:pPr algn="l">
              <a:lnSpc>
                <a:spcPts val="600"/>
              </a:lnSpc>
            </a:pPr>
            <a:r>
              <a:rPr lang="en-GB" sz="1000" dirty="0"/>
              <a:t>540 mm</a:t>
            </a:r>
          </a:p>
        </p:txBody>
      </p:sp>
      <p:sp>
        <p:nvSpPr>
          <p:cNvPr id="39" name="TextBox 38">
            <a:extLst>
              <a:ext uri="{FF2B5EF4-FFF2-40B4-BE49-F238E27FC236}">
                <a16:creationId xmlns:a16="http://schemas.microsoft.com/office/drawing/2014/main" id="{6341AE0A-9D1D-BE8A-5415-BDD702C63F3E}"/>
              </a:ext>
            </a:extLst>
          </p:cNvPr>
          <p:cNvSpPr txBox="1"/>
          <p:nvPr/>
        </p:nvSpPr>
        <p:spPr>
          <a:xfrm>
            <a:off x="4230216" y="3546342"/>
            <a:ext cx="683567" cy="179216"/>
          </a:xfrm>
          <a:prstGeom prst="rect">
            <a:avLst/>
          </a:prstGeom>
          <a:noFill/>
        </p:spPr>
        <p:txBody>
          <a:bodyPr wrap="square" rtlCol="0">
            <a:spAutoFit/>
          </a:bodyPr>
          <a:lstStyle/>
          <a:p>
            <a:pPr algn="l">
              <a:lnSpc>
                <a:spcPts val="600"/>
              </a:lnSpc>
            </a:pPr>
            <a:r>
              <a:rPr lang="en-GB" sz="1000" dirty="0"/>
              <a:t>400 mm</a:t>
            </a:r>
          </a:p>
        </p:txBody>
      </p:sp>
      <p:cxnSp>
        <p:nvCxnSpPr>
          <p:cNvPr id="41" name="Straight Arrow Connector 40">
            <a:extLst>
              <a:ext uri="{FF2B5EF4-FFF2-40B4-BE49-F238E27FC236}">
                <a16:creationId xmlns:a16="http://schemas.microsoft.com/office/drawing/2014/main" id="{43084425-56D0-B077-413A-33B08898DE3A}"/>
              </a:ext>
            </a:extLst>
          </p:cNvPr>
          <p:cNvCxnSpPr>
            <a:cxnSpLocks/>
          </p:cNvCxnSpPr>
          <p:nvPr/>
        </p:nvCxnSpPr>
        <p:spPr>
          <a:xfrm flipH="1">
            <a:off x="827584" y="3464271"/>
            <a:ext cx="1615638" cy="0"/>
          </a:xfrm>
          <a:prstGeom prst="straightConnector1">
            <a:avLst/>
          </a:prstGeom>
          <a:ln w="12700">
            <a:headEnd type="stealth" w="lg" len="lg"/>
            <a:tailEnd type="stealth" w="lg" len="lg"/>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1FCFB538-B354-2511-857D-0D332CB4DFC7}"/>
              </a:ext>
            </a:extLst>
          </p:cNvPr>
          <p:cNvCxnSpPr>
            <a:cxnSpLocks/>
          </p:cNvCxnSpPr>
          <p:nvPr/>
        </p:nvCxnSpPr>
        <p:spPr>
          <a:xfrm flipV="1">
            <a:off x="2614797" y="1219247"/>
            <a:ext cx="0" cy="2156448"/>
          </a:xfrm>
          <a:prstGeom prst="straightConnector1">
            <a:avLst/>
          </a:prstGeom>
          <a:ln w="12700">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437A35B5-E5EE-223D-E33A-79961B6820DD}"/>
              </a:ext>
            </a:extLst>
          </p:cNvPr>
          <p:cNvSpPr txBox="1"/>
          <p:nvPr/>
        </p:nvSpPr>
        <p:spPr>
          <a:xfrm>
            <a:off x="2586313" y="2200448"/>
            <a:ext cx="683567" cy="179216"/>
          </a:xfrm>
          <a:prstGeom prst="rect">
            <a:avLst/>
          </a:prstGeom>
          <a:noFill/>
        </p:spPr>
        <p:txBody>
          <a:bodyPr wrap="square" rtlCol="0">
            <a:spAutoFit/>
          </a:bodyPr>
          <a:lstStyle/>
          <a:p>
            <a:pPr algn="l">
              <a:lnSpc>
                <a:spcPts val="600"/>
              </a:lnSpc>
            </a:pPr>
            <a:r>
              <a:rPr lang="en-GB" sz="1000" dirty="0"/>
              <a:t>540 mm</a:t>
            </a:r>
          </a:p>
        </p:txBody>
      </p:sp>
      <p:sp>
        <p:nvSpPr>
          <p:cNvPr id="44" name="TextBox 43">
            <a:extLst>
              <a:ext uri="{FF2B5EF4-FFF2-40B4-BE49-F238E27FC236}">
                <a16:creationId xmlns:a16="http://schemas.microsoft.com/office/drawing/2014/main" id="{880C31DB-C73E-E63D-6923-F282FF08005B}"/>
              </a:ext>
            </a:extLst>
          </p:cNvPr>
          <p:cNvSpPr txBox="1"/>
          <p:nvPr/>
        </p:nvSpPr>
        <p:spPr>
          <a:xfrm>
            <a:off x="1328201" y="3542664"/>
            <a:ext cx="683567" cy="179216"/>
          </a:xfrm>
          <a:prstGeom prst="rect">
            <a:avLst/>
          </a:prstGeom>
          <a:noFill/>
        </p:spPr>
        <p:txBody>
          <a:bodyPr wrap="square" rtlCol="0">
            <a:spAutoFit/>
          </a:bodyPr>
          <a:lstStyle/>
          <a:p>
            <a:pPr algn="l">
              <a:lnSpc>
                <a:spcPts val="600"/>
              </a:lnSpc>
            </a:pPr>
            <a:r>
              <a:rPr lang="en-GB" sz="1000" dirty="0"/>
              <a:t>400 mm</a:t>
            </a:r>
          </a:p>
        </p:txBody>
      </p:sp>
      <p:pic>
        <p:nvPicPr>
          <p:cNvPr id="52" name="Picture 51">
            <a:extLst>
              <a:ext uri="{FF2B5EF4-FFF2-40B4-BE49-F238E27FC236}">
                <a16:creationId xmlns:a16="http://schemas.microsoft.com/office/drawing/2014/main" id="{731F23CA-69D0-76A4-4265-0A7EA0EA47AA}"/>
              </a:ext>
            </a:extLst>
          </p:cNvPr>
          <p:cNvPicPr>
            <a:picLocks noChangeAspect="1"/>
          </p:cNvPicPr>
          <p:nvPr/>
        </p:nvPicPr>
        <p:blipFill>
          <a:blip r:embed="rId4"/>
          <a:stretch>
            <a:fillRect/>
          </a:stretch>
        </p:blipFill>
        <p:spPr>
          <a:xfrm>
            <a:off x="3655794" y="1174985"/>
            <a:ext cx="1699436" cy="2217030"/>
          </a:xfrm>
          <a:prstGeom prst="rect">
            <a:avLst/>
          </a:prstGeom>
        </p:spPr>
      </p:pic>
    </p:spTree>
    <p:extLst>
      <p:ext uri="{BB962C8B-B14F-4D97-AF65-F5344CB8AC3E}">
        <p14:creationId xmlns:p14="http://schemas.microsoft.com/office/powerpoint/2010/main" val="13137617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801B66-5C74-B254-6874-07A931BADEEC}"/>
            </a:ext>
          </a:extLst>
        </p:cNvPr>
        <p:cNvGrpSpPr/>
        <p:nvPr/>
      </p:nvGrpSpPr>
      <p:grpSpPr>
        <a:xfrm>
          <a:off x="0" y="0"/>
          <a:ext cx="0" cy="0"/>
          <a:chOff x="0" y="0"/>
          <a:chExt cx="0" cy="0"/>
        </a:xfrm>
      </p:grpSpPr>
      <p:pic>
        <p:nvPicPr>
          <p:cNvPr id="21" name="Picture 20">
            <a:extLst>
              <a:ext uri="{FF2B5EF4-FFF2-40B4-BE49-F238E27FC236}">
                <a16:creationId xmlns:a16="http://schemas.microsoft.com/office/drawing/2014/main" id="{EDDE9E64-71E4-FECB-11A1-C396C68DD230}"/>
              </a:ext>
            </a:extLst>
          </p:cNvPr>
          <p:cNvPicPr>
            <a:picLocks noChangeAspect="1"/>
          </p:cNvPicPr>
          <p:nvPr/>
        </p:nvPicPr>
        <p:blipFill>
          <a:blip r:embed="rId2"/>
          <a:stretch>
            <a:fillRect/>
          </a:stretch>
        </p:blipFill>
        <p:spPr>
          <a:xfrm>
            <a:off x="4331838" y="1107599"/>
            <a:ext cx="4371750" cy="3677223"/>
          </a:xfrm>
          <a:prstGeom prst="rect">
            <a:avLst/>
          </a:prstGeom>
        </p:spPr>
      </p:pic>
      <p:sp>
        <p:nvSpPr>
          <p:cNvPr id="2" name="Titel 1">
            <a:extLst>
              <a:ext uri="{FF2B5EF4-FFF2-40B4-BE49-F238E27FC236}">
                <a16:creationId xmlns:a16="http://schemas.microsoft.com/office/drawing/2014/main" id="{EAF38A8A-43A6-324B-1463-57933B49669A}"/>
              </a:ext>
            </a:extLst>
          </p:cNvPr>
          <p:cNvSpPr>
            <a:spLocks noGrp="1"/>
          </p:cNvSpPr>
          <p:nvPr>
            <p:ph type="title"/>
          </p:nvPr>
        </p:nvSpPr>
        <p:spPr>
          <a:xfrm>
            <a:off x="224007" y="494710"/>
            <a:ext cx="8806991" cy="609930"/>
          </a:xfrm>
        </p:spPr>
        <p:txBody>
          <a:bodyPr/>
          <a:lstStyle/>
          <a:p>
            <a:r>
              <a:rPr lang="en-US" sz="2400" dirty="0"/>
              <a:t>Magnetic performance of single aperture quadrupoles</a:t>
            </a:r>
          </a:p>
        </p:txBody>
      </p:sp>
      <p:sp>
        <p:nvSpPr>
          <p:cNvPr id="13" name="Foliennummernplatzhalter 1">
            <a:extLst>
              <a:ext uri="{FF2B5EF4-FFF2-40B4-BE49-F238E27FC236}">
                <a16:creationId xmlns:a16="http://schemas.microsoft.com/office/drawing/2014/main" id="{B5069EEE-4A1E-FAF2-6DA1-3BB4AD8305A9}"/>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32</a:t>
            </a:fld>
            <a:endParaRPr lang="en-US" noProof="0" dirty="0"/>
          </a:p>
        </p:txBody>
      </p:sp>
      <p:pic>
        <p:nvPicPr>
          <p:cNvPr id="4" name="Picture 3">
            <a:extLst>
              <a:ext uri="{FF2B5EF4-FFF2-40B4-BE49-F238E27FC236}">
                <a16:creationId xmlns:a16="http://schemas.microsoft.com/office/drawing/2014/main" id="{6A9D2100-A5DD-476B-D93D-DF65A07A80DA}"/>
              </a:ext>
            </a:extLst>
          </p:cNvPr>
          <p:cNvPicPr>
            <a:picLocks noChangeAspect="1"/>
          </p:cNvPicPr>
          <p:nvPr/>
        </p:nvPicPr>
        <p:blipFill>
          <a:blip r:embed="rId3"/>
          <a:stretch>
            <a:fillRect/>
          </a:stretch>
        </p:blipFill>
        <p:spPr>
          <a:xfrm>
            <a:off x="646745" y="998617"/>
            <a:ext cx="1204492" cy="1706105"/>
          </a:xfrm>
          <a:prstGeom prst="rect">
            <a:avLst/>
          </a:prstGeom>
        </p:spPr>
      </p:pic>
      <p:sp>
        <p:nvSpPr>
          <p:cNvPr id="5" name="Content Placeholder 2">
            <a:extLst>
              <a:ext uri="{FF2B5EF4-FFF2-40B4-BE49-F238E27FC236}">
                <a16:creationId xmlns:a16="http://schemas.microsoft.com/office/drawing/2014/main" id="{BC008BFD-185F-EACB-297F-75D20DDE47D5}"/>
              </a:ext>
            </a:extLst>
          </p:cNvPr>
          <p:cNvSpPr txBox="1">
            <a:spLocks/>
          </p:cNvSpPr>
          <p:nvPr/>
        </p:nvSpPr>
        <p:spPr>
          <a:xfrm>
            <a:off x="344501" y="2688728"/>
            <a:ext cx="1747414" cy="504057"/>
          </a:xfrm>
          <a:prstGeom prst="rect">
            <a:avLst/>
          </a:prstGeom>
        </p:spPr>
        <p:txBody>
          <a:bodyPr vert="horz" lIns="121920" tIns="60960" rIns="121920" bIns="60960" rtlCol="0">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gn="ctr">
              <a:lnSpc>
                <a:spcPts val="1800"/>
              </a:lnSpc>
              <a:spcAft>
                <a:spcPts val="800"/>
              </a:spcAft>
              <a:buNone/>
            </a:pPr>
            <a:r>
              <a:rPr lang="en-GB" dirty="0"/>
              <a:t>Open mid-plane</a:t>
            </a:r>
          </a:p>
          <a:p>
            <a:pPr marL="0" lvl="1" indent="0" algn="ctr">
              <a:lnSpc>
                <a:spcPts val="1800"/>
              </a:lnSpc>
              <a:spcAft>
                <a:spcPts val="800"/>
              </a:spcAft>
              <a:buNone/>
            </a:pPr>
            <a:endParaRPr lang="en-GB" dirty="0"/>
          </a:p>
        </p:txBody>
      </p:sp>
      <p:sp>
        <p:nvSpPr>
          <p:cNvPr id="7" name="Content Placeholder 2">
            <a:extLst>
              <a:ext uri="{FF2B5EF4-FFF2-40B4-BE49-F238E27FC236}">
                <a16:creationId xmlns:a16="http://schemas.microsoft.com/office/drawing/2014/main" id="{3AB9EC7F-79C9-2F63-9C7E-76C452EC0AF5}"/>
              </a:ext>
            </a:extLst>
          </p:cNvPr>
          <p:cNvSpPr txBox="1">
            <a:spLocks/>
          </p:cNvSpPr>
          <p:nvPr/>
        </p:nvSpPr>
        <p:spPr>
          <a:xfrm>
            <a:off x="2114439" y="2451917"/>
            <a:ext cx="1922490" cy="504057"/>
          </a:xfrm>
          <a:prstGeom prst="rect">
            <a:avLst/>
          </a:prstGeom>
        </p:spPr>
        <p:txBody>
          <a:bodyPr vert="horz" lIns="121920" tIns="60960" rIns="121920" bIns="60960" rtlCol="0">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gn="ctr">
              <a:lnSpc>
                <a:spcPts val="1800"/>
              </a:lnSpc>
              <a:spcAft>
                <a:spcPts val="800"/>
              </a:spcAft>
              <a:buNone/>
            </a:pPr>
            <a:r>
              <a:rPr lang="en-GB" dirty="0"/>
              <a:t>Closed symmetric</a:t>
            </a:r>
          </a:p>
        </p:txBody>
      </p:sp>
      <p:sp>
        <p:nvSpPr>
          <p:cNvPr id="8" name="Content Placeholder 2">
            <a:extLst>
              <a:ext uri="{FF2B5EF4-FFF2-40B4-BE49-F238E27FC236}">
                <a16:creationId xmlns:a16="http://schemas.microsoft.com/office/drawing/2014/main" id="{0C1F692F-537E-8FDE-8969-E4B8FAB3E759}"/>
              </a:ext>
            </a:extLst>
          </p:cNvPr>
          <p:cNvSpPr txBox="1">
            <a:spLocks/>
          </p:cNvSpPr>
          <p:nvPr/>
        </p:nvSpPr>
        <p:spPr>
          <a:xfrm>
            <a:off x="182421" y="4824918"/>
            <a:ext cx="2147160" cy="504057"/>
          </a:xfrm>
          <a:prstGeom prst="rect">
            <a:avLst/>
          </a:prstGeom>
        </p:spPr>
        <p:txBody>
          <a:bodyPr vert="horz" lIns="121920" tIns="60960" rIns="121920" bIns="60960" rtlCol="0">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gn="ctr">
              <a:lnSpc>
                <a:spcPts val="1800"/>
              </a:lnSpc>
              <a:spcAft>
                <a:spcPts val="800"/>
              </a:spcAft>
              <a:buNone/>
            </a:pPr>
            <a:r>
              <a:rPr lang="en-GB" dirty="0"/>
              <a:t>Closed figure-of-eight</a:t>
            </a:r>
          </a:p>
          <a:p>
            <a:pPr marL="0" lvl="1" indent="0" algn="ctr">
              <a:lnSpc>
                <a:spcPts val="1800"/>
              </a:lnSpc>
              <a:spcAft>
                <a:spcPts val="800"/>
              </a:spcAft>
              <a:buNone/>
            </a:pPr>
            <a:endParaRPr lang="en-GB" dirty="0"/>
          </a:p>
        </p:txBody>
      </p:sp>
      <p:pic>
        <p:nvPicPr>
          <p:cNvPr id="12" name="Picture 11">
            <a:extLst>
              <a:ext uri="{FF2B5EF4-FFF2-40B4-BE49-F238E27FC236}">
                <a16:creationId xmlns:a16="http://schemas.microsoft.com/office/drawing/2014/main" id="{7E26E844-D78D-B5DD-E349-92FB346DC94A}"/>
              </a:ext>
            </a:extLst>
          </p:cNvPr>
          <p:cNvPicPr>
            <a:picLocks noChangeAspect="1"/>
          </p:cNvPicPr>
          <p:nvPr/>
        </p:nvPicPr>
        <p:blipFill>
          <a:blip r:embed="rId4"/>
          <a:stretch>
            <a:fillRect/>
          </a:stretch>
        </p:blipFill>
        <p:spPr>
          <a:xfrm>
            <a:off x="2400045" y="1161523"/>
            <a:ext cx="1351278" cy="1313743"/>
          </a:xfrm>
          <a:prstGeom prst="rect">
            <a:avLst/>
          </a:prstGeom>
        </p:spPr>
      </p:pic>
      <p:sp>
        <p:nvSpPr>
          <p:cNvPr id="18" name="Content Placeholder 2">
            <a:extLst>
              <a:ext uri="{FF2B5EF4-FFF2-40B4-BE49-F238E27FC236}">
                <a16:creationId xmlns:a16="http://schemas.microsoft.com/office/drawing/2014/main" id="{F114D769-BEF3-4D0F-2D65-A850190F8CC0}"/>
              </a:ext>
            </a:extLst>
          </p:cNvPr>
          <p:cNvSpPr txBox="1">
            <a:spLocks/>
          </p:cNvSpPr>
          <p:nvPr/>
        </p:nvSpPr>
        <p:spPr>
          <a:xfrm>
            <a:off x="2034005" y="2951830"/>
            <a:ext cx="2147160" cy="2093665"/>
          </a:xfrm>
          <a:prstGeom prst="rect">
            <a:avLst/>
          </a:prstGeom>
        </p:spPr>
        <p:txBody>
          <a:bodyPr vert="horz" lIns="121920" tIns="60960" rIns="121920" bIns="60960" rtlCol="0">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gn="ctr">
              <a:lnSpc>
                <a:spcPts val="1200"/>
              </a:lnSpc>
              <a:spcAft>
                <a:spcPts val="800"/>
              </a:spcAft>
              <a:buNone/>
            </a:pPr>
            <a:r>
              <a:rPr lang="en-GB" i="1" u="sng" dirty="0"/>
              <a:t>Simulation results</a:t>
            </a:r>
          </a:p>
          <a:p>
            <a:pPr lvl="1" indent="-144000">
              <a:lnSpc>
                <a:spcPts val="1200"/>
              </a:lnSpc>
              <a:spcAft>
                <a:spcPts val="800"/>
              </a:spcAft>
            </a:pPr>
            <a:r>
              <a:rPr lang="en-GB" dirty="0"/>
              <a:t>All harmonics are below 1 unit</a:t>
            </a:r>
          </a:p>
          <a:p>
            <a:pPr lvl="1" indent="-144000">
              <a:lnSpc>
                <a:spcPts val="1200"/>
              </a:lnSpc>
              <a:spcAft>
                <a:spcPts val="800"/>
              </a:spcAft>
            </a:pPr>
            <a:r>
              <a:rPr lang="en-GB" dirty="0"/>
              <a:t>Harmonics b1 to b5 may come partially from numerical noise (should be 0 on the closed symmetric design)</a:t>
            </a:r>
          </a:p>
          <a:p>
            <a:pPr lvl="1" indent="-144000">
              <a:lnSpc>
                <a:spcPts val="1200"/>
              </a:lnSpc>
              <a:spcAft>
                <a:spcPts val="800"/>
              </a:spcAft>
            </a:pPr>
            <a:r>
              <a:rPr lang="en-GB" dirty="0"/>
              <a:t>No dependency on powering level observed</a:t>
            </a:r>
          </a:p>
          <a:p>
            <a:pPr lvl="1">
              <a:lnSpc>
                <a:spcPts val="1200"/>
              </a:lnSpc>
              <a:spcAft>
                <a:spcPts val="800"/>
              </a:spcAft>
            </a:pPr>
            <a:endParaRPr lang="en-GB" dirty="0"/>
          </a:p>
        </p:txBody>
      </p:sp>
      <p:pic>
        <p:nvPicPr>
          <p:cNvPr id="19" name="Picture 18">
            <a:extLst>
              <a:ext uri="{FF2B5EF4-FFF2-40B4-BE49-F238E27FC236}">
                <a16:creationId xmlns:a16="http://schemas.microsoft.com/office/drawing/2014/main" id="{1D252B37-DAC0-060F-A8C4-664A5E49E09B}"/>
              </a:ext>
            </a:extLst>
          </p:cNvPr>
          <p:cNvPicPr>
            <a:picLocks noChangeAspect="1"/>
          </p:cNvPicPr>
          <p:nvPr/>
        </p:nvPicPr>
        <p:blipFill>
          <a:blip r:embed="rId5"/>
          <a:stretch>
            <a:fillRect/>
          </a:stretch>
        </p:blipFill>
        <p:spPr>
          <a:xfrm>
            <a:off x="8028384" y="400517"/>
            <a:ext cx="1039003" cy="1451153"/>
          </a:xfrm>
          <a:prstGeom prst="rect">
            <a:avLst/>
          </a:prstGeom>
        </p:spPr>
      </p:pic>
      <p:pic>
        <p:nvPicPr>
          <p:cNvPr id="24" name="Picture 23">
            <a:extLst>
              <a:ext uri="{FF2B5EF4-FFF2-40B4-BE49-F238E27FC236}">
                <a16:creationId xmlns:a16="http://schemas.microsoft.com/office/drawing/2014/main" id="{944D2673-2292-8492-023D-E98CCA6FBCD5}"/>
              </a:ext>
            </a:extLst>
          </p:cNvPr>
          <p:cNvPicPr>
            <a:picLocks noChangeAspect="1"/>
          </p:cNvPicPr>
          <p:nvPr/>
        </p:nvPicPr>
        <p:blipFill>
          <a:blip r:embed="rId6"/>
          <a:stretch>
            <a:fillRect/>
          </a:stretch>
        </p:blipFill>
        <p:spPr>
          <a:xfrm>
            <a:off x="597066" y="3097551"/>
            <a:ext cx="1286266" cy="1727367"/>
          </a:xfrm>
          <a:prstGeom prst="rect">
            <a:avLst/>
          </a:prstGeom>
        </p:spPr>
      </p:pic>
    </p:spTree>
    <p:extLst>
      <p:ext uri="{BB962C8B-B14F-4D97-AF65-F5344CB8AC3E}">
        <p14:creationId xmlns:p14="http://schemas.microsoft.com/office/powerpoint/2010/main" val="20941032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33</a:t>
            </a:fld>
            <a:endParaRPr lang="en-US" noProof="0" dirty="0"/>
          </a:p>
        </p:txBody>
      </p:sp>
      <p:sp>
        <p:nvSpPr>
          <p:cNvPr id="5" name="Title 4"/>
          <p:cNvSpPr>
            <a:spLocks noGrp="1"/>
          </p:cNvSpPr>
          <p:nvPr>
            <p:ph type="title"/>
          </p:nvPr>
        </p:nvSpPr>
        <p:spPr>
          <a:xfrm>
            <a:off x="395536" y="2283718"/>
            <a:ext cx="8263350" cy="804066"/>
          </a:xfrm>
        </p:spPr>
        <p:txBody>
          <a:bodyPr/>
          <a:lstStyle/>
          <a:p>
            <a:pPr algn="ctr"/>
            <a:r>
              <a:rPr lang="en-GB" dirty="0"/>
              <a:t>Next steps for magnet development</a:t>
            </a:r>
          </a:p>
        </p:txBody>
      </p:sp>
    </p:spTree>
    <p:extLst>
      <p:ext uri="{BB962C8B-B14F-4D97-AF65-F5344CB8AC3E}">
        <p14:creationId xmlns:p14="http://schemas.microsoft.com/office/powerpoint/2010/main" val="25896721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A0172F6-B52C-32B3-B1AD-CB539EE29988}"/>
              </a:ext>
            </a:extLst>
          </p:cNvPr>
          <p:cNvSpPr>
            <a:spLocks noGrp="1"/>
          </p:cNvSpPr>
          <p:nvPr>
            <p:ph type="sldNum" sz="quarter" idx="10"/>
          </p:nvPr>
        </p:nvSpPr>
        <p:spPr/>
        <p:txBody>
          <a:bodyPr/>
          <a:lstStyle/>
          <a:p>
            <a:fld id="{88A1DFE4-5FC5-43BD-BB7E-75EAD82B965F}" type="slidenum">
              <a:rPr lang="en-US" noProof="0" smtClean="0"/>
              <a:pPr/>
              <a:t>34</a:t>
            </a:fld>
            <a:endParaRPr lang="en-US" noProof="0" dirty="0"/>
          </a:p>
        </p:txBody>
      </p:sp>
      <p:sp>
        <p:nvSpPr>
          <p:cNvPr id="7" name="Titel 4">
            <a:extLst>
              <a:ext uri="{FF2B5EF4-FFF2-40B4-BE49-F238E27FC236}">
                <a16:creationId xmlns:a16="http://schemas.microsoft.com/office/drawing/2014/main" id="{760E2304-B4DF-64B2-D220-2E19EB09B5B1}"/>
              </a:ext>
            </a:extLst>
          </p:cNvPr>
          <p:cNvSpPr>
            <a:spLocks noGrp="1"/>
          </p:cNvSpPr>
          <p:nvPr>
            <p:ph type="title"/>
          </p:nvPr>
        </p:nvSpPr>
        <p:spPr>
          <a:xfrm>
            <a:off x="442800" y="577800"/>
            <a:ext cx="8263350" cy="633353"/>
          </a:xfrm>
        </p:spPr>
        <p:txBody>
          <a:bodyPr/>
          <a:lstStyle/>
          <a:p>
            <a:r>
              <a:rPr lang="en-US" dirty="0"/>
              <a:t>Collider magnets development during pre-TDR</a:t>
            </a:r>
          </a:p>
        </p:txBody>
      </p:sp>
      <p:sp>
        <p:nvSpPr>
          <p:cNvPr id="8" name="Textplatzhalter 5">
            <a:extLst>
              <a:ext uri="{FF2B5EF4-FFF2-40B4-BE49-F238E27FC236}">
                <a16:creationId xmlns:a16="http://schemas.microsoft.com/office/drawing/2014/main" id="{E9B87360-6A13-3032-F531-2AE7A3FCE101}"/>
              </a:ext>
            </a:extLst>
          </p:cNvPr>
          <p:cNvSpPr txBox="1">
            <a:spLocks/>
          </p:cNvSpPr>
          <p:nvPr/>
        </p:nvSpPr>
        <p:spPr>
          <a:xfrm>
            <a:off x="179512" y="1131589"/>
            <a:ext cx="8928992" cy="3916945"/>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spcAft>
                <a:spcPts val="600"/>
              </a:spcAft>
            </a:pPr>
            <a:r>
              <a:rPr lang="en-GB" sz="2000" dirty="0">
                <a:solidFill>
                  <a:schemeClr val="accent6">
                    <a:lumMod val="75000"/>
                    <a:lumOff val="25000"/>
                  </a:schemeClr>
                </a:solidFill>
              </a:rPr>
              <a:t>Design</a:t>
            </a:r>
          </a:p>
          <a:p>
            <a:pPr lvl="2">
              <a:lnSpc>
                <a:spcPts val="1600"/>
              </a:lnSpc>
              <a:spcAft>
                <a:spcPts val="600"/>
              </a:spcAft>
              <a:buFont typeface="Courier New" panose="02070309020205020404" pitchFamily="49" charset="0"/>
              <a:buChar char="o"/>
            </a:pPr>
            <a:r>
              <a:rPr lang="en-GB" sz="1400" i="1" dirty="0"/>
              <a:t>Detailed </a:t>
            </a:r>
            <a:r>
              <a:rPr lang="en-GB" sz="1400" b="1" i="1" dirty="0"/>
              <a:t>mechanical design </a:t>
            </a:r>
            <a:r>
              <a:rPr lang="en-GB" sz="1400" i="1" dirty="0"/>
              <a:t>of magnet assemblies </a:t>
            </a:r>
          </a:p>
          <a:p>
            <a:pPr lvl="3">
              <a:lnSpc>
                <a:spcPts val="1600"/>
              </a:lnSpc>
              <a:spcAft>
                <a:spcPts val="600"/>
              </a:spcAft>
              <a:buFont typeface="Courier New" panose="02070309020205020404" pitchFamily="49" charset="0"/>
              <a:buChar char="o"/>
            </a:pPr>
            <a:r>
              <a:rPr lang="en-GB" sz="1400" i="1" dirty="0"/>
              <a:t>Dipole assembly with vacuum chambers, synchrotron radiation absorbers and shielding </a:t>
            </a:r>
          </a:p>
          <a:p>
            <a:pPr lvl="3">
              <a:lnSpc>
                <a:spcPts val="1600"/>
              </a:lnSpc>
              <a:spcAft>
                <a:spcPts val="600"/>
              </a:spcAft>
              <a:buFont typeface="Courier New" panose="02070309020205020404" pitchFamily="49" charset="0"/>
              <a:buChar char="o"/>
            </a:pPr>
            <a:r>
              <a:rPr lang="en-GB" sz="1400" i="1" dirty="0"/>
              <a:t>Assemblies of quadrupoles / sextupoles pairs </a:t>
            </a:r>
          </a:p>
          <a:p>
            <a:pPr lvl="3">
              <a:lnSpc>
                <a:spcPts val="1600"/>
              </a:lnSpc>
              <a:spcAft>
                <a:spcPts val="600"/>
              </a:spcAft>
              <a:buFont typeface="Courier New" panose="02070309020205020404" pitchFamily="49" charset="0"/>
              <a:buChar char="o"/>
            </a:pPr>
            <a:r>
              <a:rPr lang="en-GB" sz="1400" i="1" dirty="0"/>
              <a:t>Interconnections</a:t>
            </a:r>
          </a:p>
          <a:p>
            <a:pPr lvl="2">
              <a:lnSpc>
                <a:spcPts val="1600"/>
              </a:lnSpc>
              <a:spcAft>
                <a:spcPts val="600"/>
              </a:spcAft>
              <a:buFont typeface="Courier New" panose="02070309020205020404" pitchFamily="49" charset="0"/>
              <a:buChar char="o"/>
            </a:pPr>
            <a:r>
              <a:rPr lang="en-GB" sz="1400" i="1" dirty="0"/>
              <a:t>Evaluation of </a:t>
            </a:r>
            <a:r>
              <a:rPr lang="en-GB" sz="1400" b="1" i="1" dirty="0"/>
              <a:t>magnet design</a:t>
            </a:r>
            <a:r>
              <a:rPr lang="en-GB" sz="1400" i="1" dirty="0"/>
              <a:t> (and cost) </a:t>
            </a:r>
            <a:r>
              <a:rPr lang="en-GB" sz="1400" b="1" i="1" dirty="0"/>
              <a:t>alternatives</a:t>
            </a:r>
            <a:r>
              <a:rPr lang="en-GB" sz="1400" i="1" dirty="0"/>
              <a:t> to support </a:t>
            </a:r>
            <a:r>
              <a:rPr lang="en-GB" sz="1400" b="1" i="1" dirty="0"/>
              <a:t>optics baseline selection </a:t>
            </a:r>
            <a:r>
              <a:rPr lang="en-GB" sz="1400" i="1" dirty="0"/>
              <a:t>(incl. parameters optimisation), also including a study for separate correctors</a:t>
            </a:r>
          </a:p>
          <a:p>
            <a:pPr lvl="2">
              <a:lnSpc>
                <a:spcPts val="1600"/>
              </a:lnSpc>
              <a:spcAft>
                <a:spcPts val="600"/>
              </a:spcAft>
              <a:buFont typeface="Courier New" panose="02070309020205020404" pitchFamily="49" charset="0"/>
              <a:buChar char="o"/>
            </a:pPr>
            <a:r>
              <a:rPr lang="en-GB" sz="1400" i="1" dirty="0"/>
              <a:t>Refine </a:t>
            </a:r>
            <a:r>
              <a:rPr lang="en-GB" sz="1400" b="1" i="1" dirty="0"/>
              <a:t>cost evaluation </a:t>
            </a:r>
            <a:r>
              <a:rPr lang="en-GB" sz="1400" i="1" dirty="0"/>
              <a:t>model</a:t>
            </a:r>
          </a:p>
          <a:p>
            <a:pPr lvl="1">
              <a:spcAft>
                <a:spcPts val="600"/>
              </a:spcAft>
            </a:pPr>
            <a:r>
              <a:rPr lang="en-GB" sz="2000" dirty="0">
                <a:solidFill>
                  <a:schemeClr val="accent6">
                    <a:lumMod val="75000"/>
                    <a:lumOff val="25000"/>
                  </a:schemeClr>
                </a:solidFill>
              </a:rPr>
              <a:t>Manufacture</a:t>
            </a:r>
          </a:p>
          <a:p>
            <a:pPr lvl="2">
              <a:lnSpc>
                <a:spcPts val="1600"/>
              </a:lnSpc>
              <a:spcAft>
                <a:spcPts val="600"/>
              </a:spcAft>
              <a:buFont typeface="Courier New" panose="02070309020205020404" pitchFamily="49" charset="0"/>
              <a:buChar char="o"/>
            </a:pPr>
            <a:r>
              <a:rPr lang="en-GB" sz="1400" b="1" i="1" dirty="0"/>
              <a:t>Magnet prototypes </a:t>
            </a:r>
            <a:r>
              <a:rPr lang="en-GB" sz="1400" i="1" dirty="0"/>
              <a:t>for performance validation and arc half-cell mock-up (e.g. twin aperture quad)</a:t>
            </a:r>
          </a:p>
          <a:p>
            <a:pPr lvl="2">
              <a:lnSpc>
                <a:spcPts val="1600"/>
              </a:lnSpc>
              <a:spcAft>
                <a:spcPts val="600"/>
              </a:spcAft>
              <a:buFont typeface="Courier New" panose="02070309020205020404" pitchFamily="49" charset="0"/>
              <a:buChar char="o"/>
            </a:pPr>
            <a:r>
              <a:rPr lang="en-GB" sz="1400" i="1" dirty="0"/>
              <a:t>Manufacturing processes for </a:t>
            </a:r>
            <a:r>
              <a:rPr lang="en-GB" sz="1400" b="1" i="1" dirty="0"/>
              <a:t>large series </a:t>
            </a:r>
            <a:r>
              <a:rPr lang="en-GB" sz="1400" i="1" dirty="0"/>
              <a:t>(automatized machining, assembly and measurements) and procurement strategies. </a:t>
            </a:r>
            <a:r>
              <a:rPr lang="en-GB" sz="1400" b="1" i="1" dirty="0"/>
              <a:t>Collaboration with TU Wien </a:t>
            </a:r>
            <a:r>
              <a:rPr lang="en-GB" sz="1400" i="1" dirty="0"/>
              <a:t>from September 2025.</a:t>
            </a:r>
          </a:p>
          <a:p>
            <a:pPr lvl="2">
              <a:lnSpc>
                <a:spcPts val="1600"/>
              </a:lnSpc>
              <a:spcAft>
                <a:spcPts val="600"/>
              </a:spcAft>
              <a:buFont typeface="Courier New" panose="02070309020205020404" pitchFamily="49" charset="0"/>
              <a:buChar char="o"/>
            </a:pPr>
            <a:r>
              <a:rPr lang="en-GB" sz="1400" b="1" i="1" dirty="0"/>
              <a:t>R&amp;D </a:t>
            </a:r>
            <a:r>
              <a:rPr lang="en-GB" sz="1400" i="1" dirty="0"/>
              <a:t>on</a:t>
            </a:r>
            <a:r>
              <a:rPr lang="en-GB" sz="1400" b="1" i="1" dirty="0"/>
              <a:t> inorganic </a:t>
            </a:r>
            <a:r>
              <a:rPr lang="en-GB" sz="1400" i="1" dirty="0"/>
              <a:t>coatings</a:t>
            </a:r>
            <a:r>
              <a:rPr lang="en-GB" sz="1400" b="1" i="1" dirty="0"/>
              <a:t> </a:t>
            </a:r>
            <a:r>
              <a:rPr lang="en-GB" sz="1400" i="1" dirty="0"/>
              <a:t>for conductor </a:t>
            </a:r>
            <a:r>
              <a:rPr lang="en-GB" sz="1400" b="1" i="1" dirty="0"/>
              <a:t>insulation</a:t>
            </a:r>
            <a:r>
              <a:rPr lang="en-GB" sz="1400" i="1" dirty="0"/>
              <a:t> (dipole busbars, trim coils, sextupole coils)</a:t>
            </a:r>
          </a:p>
        </p:txBody>
      </p:sp>
    </p:spTree>
    <p:extLst>
      <p:ext uri="{BB962C8B-B14F-4D97-AF65-F5344CB8AC3E}">
        <p14:creationId xmlns:p14="http://schemas.microsoft.com/office/powerpoint/2010/main" val="12102124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35</a:t>
            </a:fld>
            <a:endParaRPr lang="en-US" noProof="0" dirty="0"/>
          </a:p>
        </p:txBody>
      </p:sp>
      <p:sp>
        <p:nvSpPr>
          <p:cNvPr id="5" name="Title 4"/>
          <p:cNvSpPr>
            <a:spLocks noGrp="1"/>
          </p:cNvSpPr>
          <p:nvPr>
            <p:ph type="title"/>
          </p:nvPr>
        </p:nvSpPr>
        <p:spPr>
          <a:xfrm>
            <a:off x="395536" y="2283718"/>
            <a:ext cx="8263350" cy="804066"/>
          </a:xfrm>
        </p:spPr>
        <p:txBody>
          <a:bodyPr/>
          <a:lstStyle/>
          <a:p>
            <a:pPr algn="ctr"/>
            <a:r>
              <a:rPr lang="en-GB" dirty="0"/>
              <a:t>Summary</a:t>
            </a:r>
          </a:p>
        </p:txBody>
      </p:sp>
    </p:spTree>
    <p:extLst>
      <p:ext uri="{BB962C8B-B14F-4D97-AF65-F5344CB8AC3E}">
        <p14:creationId xmlns:p14="http://schemas.microsoft.com/office/powerpoint/2010/main" val="23167587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a:extLst>
              <a:ext uri="{FF2B5EF4-FFF2-40B4-BE49-F238E27FC236}">
                <a16:creationId xmlns:a16="http://schemas.microsoft.com/office/drawing/2014/main" id="{0D4C15D8-02C4-45A0-B960-0862A33A7BAE}"/>
              </a:ext>
            </a:extLst>
          </p:cNvPr>
          <p:cNvSpPr>
            <a:spLocks noGrp="1"/>
          </p:cNvSpPr>
          <p:nvPr>
            <p:ph type="body" sz="quarter" idx="12"/>
          </p:nvPr>
        </p:nvSpPr>
        <p:spPr>
          <a:xfrm>
            <a:off x="251520" y="555526"/>
            <a:ext cx="8640960" cy="4418543"/>
          </a:xfrm>
        </p:spPr>
        <p:txBody>
          <a:bodyPr/>
          <a:lstStyle/>
          <a:p>
            <a:pPr>
              <a:spcAft>
                <a:spcPts val="1200"/>
              </a:spcAft>
            </a:pPr>
            <a:r>
              <a:rPr lang="en-GB" dirty="0"/>
              <a:t>The collider magnet designs reported in the Feasibility Study Report have been based on the GHC baseline optics. They will continue to evolve during the pre-TDR phase to address the requirements of the machine which are still under evaluation (e.g. optics choice, integration of the radiation shielding in the dipoles, supporting scheme, separated orbit correctors, etc.)</a:t>
            </a:r>
          </a:p>
          <a:p>
            <a:pPr>
              <a:lnSpc>
                <a:spcPts val="1600"/>
              </a:lnSpc>
              <a:spcAft>
                <a:spcPts val="900"/>
              </a:spcAft>
            </a:pPr>
            <a:r>
              <a:rPr lang="en-GB" dirty="0"/>
              <a:t>The </a:t>
            </a:r>
            <a:r>
              <a:rPr lang="en-GB" b="1" dirty="0"/>
              <a:t>LCC optics </a:t>
            </a:r>
            <a:r>
              <a:rPr lang="en-GB" dirty="0"/>
              <a:t>with its shorter SSS show </a:t>
            </a:r>
            <a:r>
              <a:rPr lang="en-GB" b="1" dirty="0"/>
              <a:t>potential for savings </a:t>
            </a:r>
            <a:r>
              <a:rPr lang="en-GB" dirty="0"/>
              <a:t>on the magnet CAPEX:</a:t>
            </a:r>
          </a:p>
          <a:p>
            <a:pPr marL="285750" indent="-285750">
              <a:lnSpc>
                <a:spcPts val="1600"/>
              </a:lnSpc>
              <a:spcAft>
                <a:spcPts val="900"/>
              </a:spcAft>
              <a:buFontTx/>
              <a:buChar char="-"/>
            </a:pPr>
            <a:r>
              <a:rPr lang="en-GB" sz="1400" dirty="0"/>
              <a:t>The </a:t>
            </a:r>
            <a:r>
              <a:rPr lang="en-GB" sz="1400" b="1" dirty="0"/>
              <a:t>dipoles and sextupole </a:t>
            </a:r>
            <a:r>
              <a:rPr lang="en-GB" sz="1400" dirty="0"/>
              <a:t>cross-section designs are rather similar as for the GHC optics, but</a:t>
            </a:r>
          </a:p>
          <a:p>
            <a:pPr marL="625950" lvl="1" indent="-285750">
              <a:lnSpc>
                <a:spcPts val="1600"/>
              </a:lnSpc>
              <a:spcAft>
                <a:spcPts val="600"/>
              </a:spcAft>
              <a:buFontTx/>
              <a:buChar char="-"/>
            </a:pPr>
            <a:r>
              <a:rPr lang="en-GB" sz="1200" dirty="0"/>
              <a:t>The dipole arc half-cell longer length imposes splitting it in three units</a:t>
            </a:r>
          </a:p>
          <a:p>
            <a:pPr marL="625950" lvl="1" indent="-285750">
              <a:lnSpc>
                <a:spcPts val="1600"/>
              </a:lnSpc>
              <a:spcAft>
                <a:spcPts val="600"/>
              </a:spcAft>
              <a:buFontTx/>
              <a:buChar char="-"/>
            </a:pPr>
            <a:r>
              <a:rPr lang="en-GB" sz="1200" dirty="0"/>
              <a:t>The </a:t>
            </a:r>
            <a:r>
              <a:rPr lang="en-GB" sz="1200" b="1" dirty="0"/>
              <a:t>sextupoles are much shorter</a:t>
            </a:r>
          </a:p>
          <a:p>
            <a:pPr marL="285750" indent="-285750">
              <a:lnSpc>
                <a:spcPts val="1600"/>
              </a:lnSpc>
              <a:spcAft>
                <a:spcPts val="900"/>
              </a:spcAft>
              <a:buFontTx/>
              <a:buChar char="-"/>
            </a:pPr>
            <a:r>
              <a:rPr lang="en-GB" sz="1400" dirty="0"/>
              <a:t>Two options are possible for the </a:t>
            </a:r>
            <a:r>
              <a:rPr lang="en-GB" sz="1400" b="1" dirty="0"/>
              <a:t>quadrupoles</a:t>
            </a:r>
            <a:r>
              <a:rPr lang="en-GB" sz="1400" dirty="0"/>
              <a:t>: </a:t>
            </a:r>
          </a:p>
          <a:p>
            <a:pPr marL="625950" lvl="1" indent="-285750">
              <a:lnSpc>
                <a:spcPts val="1600"/>
              </a:lnSpc>
              <a:spcAft>
                <a:spcPts val="600"/>
              </a:spcAft>
              <a:buFontTx/>
              <a:buChar char="-"/>
            </a:pPr>
            <a:r>
              <a:rPr lang="en-GB" sz="1200" dirty="0"/>
              <a:t>Twin aperture with </a:t>
            </a:r>
            <a:r>
              <a:rPr lang="en-GB" sz="1200" b="1" dirty="0"/>
              <a:t>opposite polarities </a:t>
            </a:r>
            <a:r>
              <a:rPr lang="en-GB" sz="1200" dirty="0"/>
              <a:t>(like GHC baseline design), followed by a short single aperture QF</a:t>
            </a:r>
          </a:p>
          <a:p>
            <a:pPr marL="625950" lvl="1" indent="-285750">
              <a:lnSpc>
                <a:spcPts val="1600"/>
              </a:lnSpc>
              <a:spcAft>
                <a:spcPts val="600"/>
              </a:spcAft>
              <a:buFontTx/>
              <a:buChar char="-"/>
            </a:pPr>
            <a:r>
              <a:rPr lang="en-GB" sz="1200" dirty="0"/>
              <a:t>Twin aperture with </a:t>
            </a:r>
            <a:r>
              <a:rPr lang="en-GB" sz="1200" b="1" dirty="0"/>
              <a:t>same polarities</a:t>
            </a:r>
            <a:r>
              <a:rPr lang="en-GB" sz="1200" dirty="0"/>
              <a:t>, which require twice the ampere-turns of the opposite polarity version</a:t>
            </a:r>
          </a:p>
          <a:p>
            <a:pPr lvl="1" indent="0">
              <a:lnSpc>
                <a:spcPts val="1600"/>
              </a:lnSpc>
              <a:spcAft>
                <a:spcPts val="600"/>
              </a:spcAft>
              <a:buNone/>
            </a:pPr>
            <a:r>
              <a:rPr lang="en-GB" sz="1200" dirty="0">
                <a:sym typeface="Wingdings" panose="05000000000000000000" pitchFamily="2" charset="2"/>
              </a:rPr>
              <a:t></a:t>
            </a:r>
            <a:r>
              <a:rPr lang="en-GB" sz="1200" dirty="0"/>
              <a:t> The </a:t>
            </a:r>
            <a:r>
              <a:rPr lang="en-GB" sz="1200" b="1" dirty="0"/>
              <a:t>power consumption difference </a:t>
            </a:r>
            <a:r>
              <a:rPr lang="en-GB" sz="1200" dirty="0"/>
              <a:t>is however </a:t>
            </a:r>
            <a:r>
              <a:rPr lang="en-GB" sz="1200" b="1" dirty="0"/>
              <a:t>compensated by the shorter magnets </a:t>
            </a:r>
            <a:r>
              <a:rPr lang="en-GB" sz="1200" dirty="0"/>
              <a:t>of the LCC optics</a:t>
            </a:r>
          </a:p>
          <a:p>
            <a:pPr>
              <a:lnSpc>
                <a:spcPts val="1600"/>
              </a:lnSpc>
              <a:spcAft>
                <a:spcPts val="900"/>
              </a:spcAft>
            </a:pPr>
            <a:r>
              <a:rPr lang="en-GB" dirty="0"/>
              <a:t>The most significant benefits of the LCC optics are:</a:t>
            </a:r>
          </a:p>
          <a:p>
            <a:pPr marL="285750" indent="-285750">
              <a:lnSpc>
                <a:spcPts val="1600"/>
              </a:lnSpc>
              <a:spcAft>
                <a:spcPts val="900"/>
              </a:spcAft>
              <a:buFontTx/>
              <a:buChar char="-"/>
            </a:pPr>
            <a:r>
              <a:rPr lang="en-GB" sz="1400" dirty="0"/>
              <a:t>The </a:t>
            </a:r>
            <a:r>
              <a:rPr lang="en-GB" sz="1400" b="1" dirty="0"/>
              <a:t>magnet CAPEX </a:t>
            </a:r>
            <a:r>
              <a:rPr lang="en-GB" sz="1400" dirty="0"/>
              <a:t>could be much </a:t>
            </a:r>
            <a:r>
              <a:rPr lang="en-GB" sz="1400" b="1" dirty="0"/>
              <a:t>reduced</a:t>
            </a:r>
            <a:r>
              <a:rPr lang="en-GB" sz="1400" dirty="0"/>
              <a:t> (as well as the power converters and cabling)</a:t>
            </a:r>
          </a:p>
          <a:p>
            <a:pPr marL="285750" indent="-285750">
              <a:lnSpc>
                <a:spcPts val="1600"/>
              </a:lnSpc>
              <a:spcAft>
                <a:spcPts val="900"/>
              </a:spcAft>
              <a:buFontTx/>
              <a:buChar char="-"/>
            </a:pPr>
            <a:r>
              <a:rPr lang="en-GB" sz="1400" dirty="0"/>
              <a:t>A </a:t>
            </a:r>
            <a:r>
              <a:rPr lang="en-GB" sz="1400" b="1" dirty="0"/>
              <a:t>single configuration </a:t>
            </a:r>
            <a:r>
              <a:rPr lang="en-GB" sz="1400" dirty="0"/>
              <a:t>which covers all phases of the operation from H to tt</a:t>
            </a:r>
            <a:r>
              <a:rPr lang="en-GB" sz="1400" baseline="-25000" dirty="0"/>
              <a:t>bar</a:t>
            </a:r>
          </a:p>
          <a:p>
            <a:pPr>
              <a:spcAft>
                <a:spcPts val="1200"/>
              </a:spcAft>
            </a:pPr>
            <a:endParaRPr lang="en-GB" dirty="0"/>
          </a:p>
          <a:p>
            <a:pPr>
              <a:spcAft>
                <a:spcPts val="1200"/>
              </a:spcAft>
            </a:pPr>
            <a:endParaRPr lang="en-GB" dirty="0"/>
          </a:p>
          <a:p>
            <a:pPr>
              <a:spcAft>
                <a:spcPts val="1200"/>
              </a:spcAft>
            </a:pPr>
            <a:endParaRPr lang="en-GB" dirty="0"/>
          </a:p>
          <a:p>
            <a:pPr>
              <a:spcAft>
                <a:spcPts val="1200"/>
              </a:spcAft>
            </a:pPr>
            <a:endParaRPr lang="en-GB" dirty="0"/>
          </a:p>
          <a:p>
            <a:pPr>
              <a:spcAft>
                <a:spcPts val="1200"/>
              </a:spcAft>
            </a:pPr>
            <a:endParaRPr lang="en-GB" dirty="0"/>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36</a:t>
            </a:fld>
            <a:endParaRPr lang="en-US" noProof="0" dirty="0"/>
          </a:p>
        </p:txBody>
      </p:sp>
      <p:sp>
        <p:nvSpPr>
          <p:cNvPr id="14" name="Textfeld 3">
            <a:extLst>
              <a:ext uri="{FF2B5EF4-FFF2-40B4-BE49-F238E27FC236}">
                <a16:creationId xmlns:a16="http://schemas.microsoft.com/office/drawing/2014/main" id="{1F95A088-72B7-E24B-9D1D-7315D98F74D0}"/>
              </a:ext>
            </a:extLst>
          </p:cNvPr>
          <p:cNvSpPr txBox="1"/>
          <p:nvPr/>
        </p:nvSpPr>
        <p:spPr>
          <a:xfrm>
            <a:off x="3829644" y="97423"/>
            <a:ext cx="2038500" cy="170071"/>
          </a:xfrm>
          <a:prstGeom prst="rect">
            <a:avLst/>
          </a:prstGeom>
          <a:noFill/>
        </p:spPr>
        <p:txBody>
          <a:bodyPr wrap="square" rtlCol="0">
            <a:noAutofit/>
          </a:bodyPr>
          <a:lstStyle/>
          <a:p>
            <a:pPr>
              <a:lnSpc>
                <a:spcPts val="1238"/>
              </a:lnSpc>
            </a:pPr>
            <a:endParaRPr lang="de-AT" sz="900" dirty="0">
              <a:solidFill>
                <a:schemeClr val="bg1"/>
              </a:solidFill>
            </a:endParaRPr>
          </a:p>
        </p:txBody>
      </p:sp>
    </p:spTree>
    <p:extLst>
      <p:ext uri="{BB962C8B-B14F-4D97-AF65-F5344CB8AC3E}">
        <p14:creationId xmlns:p14="http://schemas.microsoft.com/office/powerpoint/2010/main" val="12972041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dirty="0"/>
              <a:t>Thank you for your attention!</a:t>
            </a:r>
            <a:br>
              <a:rPr lang="en-US" dirty="0"/>
            </a:br>
            <a:br>
              <a:rPr lang="en-US" dirty="0"/>
            </a:br>
            <a:r>
              <a:rPr lang="en-US" dirty="0"/>
              <a:t>Questions?</a:t>
            </a:r>
            <a:endParaRPr lang="de-AT" dirty="0"/>
          </a:p>
        </p:txBody>
      </p:sp>
      <p:sp>
        <p:nvSpPr>
          <p:cNvPr id="8" name="Foliennummernplatzhalter 1">
            <a:extLst>
              <a:ext uri="{FF2B5EF4-FFF2-40B4-BE49-F238E27FC236}">
                <a16:creationId xmlns:a16="http://schemas.microsoft.com/office/drawing/2014/main" id="{38C1E07E-32FB-B241-A391-8BD4A6B0F32D}"/>
              </a:ext>
            </a:extLst>
          </p:cNvPr>
          <p:cNvSpPr txBox="1">
            <a:spLocks/>
          </p:cNvSpPr>
          <p:nvPr/>
        </p:nvSpPr>
        <p:spPr>
          <a:xfrm>
            <a:off x="8745300" y="97423"/>
            <a:ext cx="289479"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37</a:t>
            </a:fld>
            <a:endParaRPr lang="en-US" dirty="0"/>
          </a:p>
        </p:txBody>
      </p:sp>
    </p:spTree>
    <p:extLst>
      <p:ext uri="{BB962C8B-B14F-4D97-AF65-F5344CB8AC3E}">
        <p14:creationId xmlns:p14="http://schemas.microsoft.com/office/powerpoint/2010/main" val="25002216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586D65-DC78-7748-EB78-735511233B44}"/>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5770B01-81C7-7651-B475-9D1BCE787041}"/>
              </a:ext>
            </a:extLst>
          </p:cNvPr>
          <p:cNvSpPr>
            <a:spLocks noGrp="1"/>
          </p:cNvSpPr>
          <p:nvPr>
            <p:ph type="sldNum" sz="quarter" idx="10"/>
          </p:nvPr>
        </p:nvSpPr>
        <p:spPr/>
        <p:txBody>
          <a:bodyPr/>
          <a:lstStyle/>
          <a:p>
            <a:fld id="{88A1DFE4-5FC5-43BD-BB7E-75EAD82B965F}" type="slidenum">
              <a:rPr lang="en-US" noProof="0" smtClean="0"/>
              <a:pPr/>
              <a:t>38</a:t>
            </a:fld>
            <a:endParaRPr lang="en-US" noProof="0" dirty="0"/>
          </a:p>
        </p:txBody>
      </p:sp>
      <p:sp>
        <p:nvSpPr>
          <p:cNvPr id="5" name="Title 4">
            <a:extLst>
              <a:ext uri="{FF2B5EF4-FFF2-40B4-BE49-F238E27FC236}">
                <a16:creationId xmlns:a16="http://schemas.microsoft.com/office/drawing/2014/main" id="{DD477F92-6EC8-78EE-B0F2-3710E8EAEEAC}"/>
              </a:ext>
            </a:extLst>
          </p:cNvPr>
          <p:cNvSpPr>
            <a:spLocks noGrp="1"/>
          </p:cNvSpPr>
          <p:nvPr>
            <p:ph type="title"/>
          </p:nvPr>
        </p:nvSpPr>
        <p:spPr>
          <a:xfrm>
            <a:off x="395536" y="2283718"/>
            <a:ext cx="8263350" cy="804066"/>
          </a:xfrm>
        </p:spPr>
        <p:txBody>
          <a:bodyPr/>
          <a:lstStyle/>
          <a:p>
            <a:pPr algn="ctr"/>
            <a:r>
              <a:rPr lang="en-GB" dirty="0"/>
              <a:t>Spare slides</a:t>
            </a:r>
          </a:p>
        </p:txBody>
      </p:sp>
    </p:spTree>
    <p:extLst>
      <p:ext uri="{BB962C8B-B14F-4D97-AF65-F5344CB8AC3E}">
        <p14:creationId xmlns:p14="http://schemas.microsoft.com/office/powerpoint/2010/main" val="40081876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48F7933-3FC3-D564-A838-2C81E4ACABED}"/>
              </a:ext>
            </a:extLst>
          </p:cNvPr>
          <p:cNvSpPr>
            <a:spLocks noGrp="1"/>
          </p:cNvSpPr>
          <p:nvPr>
            <p:ph type="sldNum" sz="quarter" idx="10"/>
          </p:nvPr>
        </p:nvSpPr>
        <p:spPr/>
        <p:txBody>
          <a:bodyPr/>
          <a:lstStyle/>
          <a:p>
            <a:fld id="{88A1DFE4-5FC5-43BD-BB7E-75EAD82B965F}" type="slidenum">
              <a:rPr lang="en-US" noProof="0" smtClean="0"/>
              <a:pPr/>
              <a:t>39</a:t>
            </a:fld>
            <a:endParaRPr lang="en-US" noProof="0" dirty="0"/>
          </a:p>
        </p:txBody>
      </p:sp>
      <p:sp>
        <p:nvSpPr>
          <p:cNvPr id="5" name="Title 4">
            <a:extLst>
              <a:ext uri="{FF2B5EF4-FFF2-40B4-BE49-F238E27FC236}">
                <a16:creationId xmlns:a16="http://schemas.microsoft.com/office/drawing/2014/main" id="{3EF90EBC-51FE-B918-899D-7D4534420C9C}"/>
              </a:ext>
            </a:extLst>
          </p:cNvPr>
          <p:cNvSpPr>
            <a:spLocks noGrp="1"/>
          </p:cNvSpPr>
          <p:nvPr>
            <p:ph type="title"/>
          </p:nvPr>
        </p:nvSpPr>
        <p:spPr/>
        <p:txBody>
          <a:bodyPr/>
          <a:lstStyle/>
          <a:p>
            <a:pPr algn="ctr"/>
            <a:r>
              <a:rPr lang="en-GB" sz="2800" noProof="0"/>
              <a:t>Aperture coupling of LHC MQW twin quadrupoles</a:t>
            </a:r>
          </a:p>
        </p:txBody>
      </p:sp>
      <p:pic>
        <p:nvPicPr>
          <p:cNvPr id="8" name="Picture 7">
            <a:extLst>
              <a:ext uri="{FF2B5EF4-FFF2-40B4-BE49-F238E27FC236}">
                <a16:creationId xmlns:a16="http://schemas.microsoft.com/office/drawing/2014/main" id="{AB6C04B6-ADE8-ED79-C2B9-E1C5455DB571}"/>
              </a:ext>
            </a:extLst>
          </p:cNvPr>
          <p:cNvPicPr>
            <a:picLocks noChangeAspect="1"/>
          </p:cNvPicPr>
          <p:nvPr/>
        </p:nvPicPr>
        <p:blipFill>
          <a:blip r:embed="rId2"/>
          <a:stretch>
            <a:fillRect/>
          </a:stretch>
        </p:blipFill>
        <p:spPr>
          <a:xfrm>
            <a:off x="323528" y="1132999"/>
            <a:ext cx="3307284" cy="1809978"/>
          </a:xfrm>
          <a:prstGeom prst="rect">
            <a:avLst/>
          </a:prstGeom>
        </p:spPr>
      </p:pic>
      <p:pic>
        <p:nvPicPr>
          <p:cNvPr id="10" name="Picture 9">
            <a:extLst>
              <a:ext uri="{FF2B5EF4-FFF2-40B4-BE49-F238E27FC236}">
                <a16:creationId xmlns:a16="http://schemas.microsoft.com/office/drawing/2014/main" id="{FEFEB79F-F9D6-CA04-FEA6-E4B83518047D}"/>
              </a:ext>
            </a:extLst>
          </p:cNvPr>
          <p:cNvPicPr>
            <a:picLocks noChangeAspect="1"/>
          </p:cNvPicPr>
          <p:nvPr/>
        </p:nvPicPr>
        <p:blipFill>
          <a:blip r:embed="rId3"/>
          <a:stretch>
            <a:fillRect/>
          </a:stretch>
        </p:blipFill>
        <p:spPr>
          <a:xfrm>
            <a:off x="316923" y="3070689"/>
            <a:ext cx="3320494" cy="1867227"/>
          </a:xfrm>
          <a:prstGeom prst="rect">
            <a:avLst/>
          </a:prstGeom>
        </p:spPr>
      </p:pic>
      <p:pic>
        <p:nvPicPr>
          <p:cNvPr id="12" name="Picture 11">
            <a:extLst>
              <a:ext uri="{FF2B5EF4-FFF2-40B4-BE49-F238E27FC236}">
                <a16:creationId xmlns:a16="http://schemas.microsoft.com/office/drawing/2014/main" id="{2ED35BA8-C245-C489-8310-969FE79EB540}"/>
              </a:ext>
            </a:extLst>
          </p:cNvPr>
          <p:cNvPicPr>
            <a:picLocks noChangeAspect="1"/>
          </p:cNvPicPr>
          <p:nvPr/>
        </p:nvPicPr>
        <p:blipFill>
          <a:blip r:embed="rId4"/>
          <a:stretch>
            <a:fillRect/>
          </a:stretch>
        </p:blipFill>
        <p:spPr>
          <a:xfrm>
            <a:off x="5491171" y="1132999"/>
            <a:ext cx="3329301" cy="1821885"/>
          </a:xfrm>
          <a:prstGeom prst="rect">
            <a:avLst/>
          </a:prstGeom>
        </p:spPr>
      </p:pic>
      <p:pic>
        <p:nvPicPr>
          <p:cNvPr id="14" name="Picture 13">
            <a:extLst>
              <a:ext uri="{FF2B5EF4-FFF2-40B4-BE49-F238E27FC236}">
                <a16:creationId xmlns:a16="http://schemas.microsoft.com/office/drawing/2014/main" id="{24901F85-1D04-D3FD-042C-C7C4E6CF711D}"/>
              </a:ext>
            </a:extLst>
          </p:cNvPr>
          <p:cNvPicPr>
            <a:picLocks noChangeAspect="1"/>
          </p:cNvPicPr>
          <p:nvPr/>
        </p:nvPicPr>
        <p:blipFill>
          <a:blip r:embed="rId5"/>
          <a:stretch>
            <a:fillRect/>
          </a:stretch>
        </p:blipFill>
        <p:spPr>
          <a:xfrm>
            <a:off x="5491171" y="3056947"/>
            <a:ext cx="3329302" cy="1867227"/>
          </a:xfrm>
          <a:prstGeom prst="rect">
            <a:avLst/>
          </a:prstGeom>
        </p:spPr>
      </p:pic>
      <p:sp>
        <p:nvSpPr>
          <p:cNvPr id="15" name="TextBox 14">
            <a:extLst>
              <a:ext uri="{FF2B5EF4-FFF2-40B4-BE49-F238E27FC236}">
                <a16:creationId xmlns:a16="http://schemas.microsoft.com/office/drawing/2014/main" id="{75A24BEE-99BE-ACE5-CAD5-CB0C532E47C2}"/>
              </a:ext>
            </a:extLst>
          </p:cNvPr>
          <p:cNvSpPr txBox="1"/>
          <p:nvPr/>
        </p:nvSpPr>
        <p:spPr>
          <a:xfrm>
            <a:off x="3743908" y="1779662"/>
            <a:ext cx="1656184" cy="656590"/>
          </a:xfrm>
          <a:prstGeom prst="rect">
            <a:avLst/>
          </a:prstGeom>
          <a:noFill/>
        </p:spPr>
        <p:txBody>
          <a:bodyPr wrap="square" rtlCol="0">
            <a:spAutoFit/>
          </a:bodyPr>
          <a:lstStyle/>
          <a:p>
            <a:pPr algn="ctr">
              <a:lnSpc>
                <a:spcPts val="2200"/>
              </a:lnSpc>
            </a:pPr>
            <a:r>
              <a:rPr lang="fr-CH" sz="2000" dirty="0"/>
              <a:t>MQWA configuration</a:t>
            </a:r>
            <a:endParaRPr lang="en-US" sz="2000" dirty="0"/>
          </a:p>
        </p:txBody>
      </p:sp>
      <p:sp>
        <p:nvSpPr>
          <p:cNvPr id="16" name="TextBox 15">
            <a:extLst>
              <a:ext uri="{FF2B5EF4-FFF2-40B4-BE49-F238E27FC236}">
                <a16:creationId xmlns:a16="http://schemas.microsoft.com/office/drawing/2014/main" id="{34D3F9B8-18D7-84FD-21F2-2C91679E7DF8}"/>
              </a:ext>
            </a:extLst>
          </p:cNvPr>
          <p:cNvSpPr txBox="1"/>
          <p:nvPr/>
        </p:nvSpPr>
        <p:spPr>
          <a:xfrm>
            <a:off x="3748472" y="3579862"/>
            <a:ext cx="1656184" cy="656590"/>
          </a:xfrm>
          <a:prstGeom prst="rect">
            <a:avLst/>
          </a:prstGeom>
          <a:noFill/>
        </p:spPr>
        <p:txBody>
          <a:bodyPr wrap="square" rtlCol="0">
            <a:spAutoFit/>
          </a:bodyPr>
          <a:lstStyle/>
          <a:p>
            <a:pPr algn="ctr">
              <a:lnSpc>
                <a:spcPts val="2200"/>
              </a:lnSpc>
            </a:pPr>
            <a:r>
              <a:rPr lang="fr-CH" sz="2000" dirty="0"/>
              <a:t>MQWB configuration</a:t>
            </a:r>
            <a:endParaRPr lang="en-US" sz="2000" dirty="0"/>
          </a:p>
        </p:txBody>
      </p:sp>
    </p:spTree>
    <p:extLst>
      <p:ext uri="{BB962C8B-B14F-4D97-AF65-F5344CB8AC3E}">
        <p14:creationId xmlns:p14="http://schemas.microsoft.com/office/powerpoint/2010/main" val="9209339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4</a:t>
            </a:fld>
            <a:endParaRPr lang="en-US" noProof="0" dirty="0"/>
          </a:p>
        </p:txBody>
      </p:sp>
      <p:sp>
        <p:nvSpPr>
          <p:cNvPr id="5" name="Title 4"/>
          <p:cNvSpPr>
            <a:spLocks noGrp="1"/>
          </p:cNvSpPr>
          <p:nvPr>
            <p:ph type="title"/>
          </p:nvPr>
        </p:nvSpPr>
        <p:spPr>
          <a:xfrm>
            <a:off x="395536" y="2283718"/>
            <a:ext cx="8263350" cy="1368152"/>
          </a:xfrm>
        </p:spPr>
        <p:txBody>
          <a:bodyPr/>
          <a:lstStyle/>
          <a:p>
            <a:pPr algn="ctr"/>
            <a:r>
              <a:rPr lang="en-GB" dirty="0"/>
              <a:t>Collider dipole</a:t>
            </a:r>
            <a:br>
              <a:rPr lang="en-GB" sz="1800" i="1" dirty="0"/>
            </a:br>
            <a:r>
              <a:rPr lang="en-GB" sz="1800" i="1" dirty="0"/>
              <a:t>(Baseline optics GHC 24.3)</a:t>
            </a:r>
          </a:p>
        </p:txBody>
      </p:sp>
    </p:spTree>
    <p:extLst>
      <p:ext uri="{BB962C8B-B14F-4D97-AF65-F5344CB8AC3E}">
        <p14:creationId xmlns:p14="http://schemas.microsoft.com/office/powerpoint/2010/main" val="420314390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3AE36AE-FC1B-5B92-C149-C475C8B625B9}"/>
              </a:ext>
            </a:extLst>
          </p:cNvPr>
          <p:cNvSpPr>
            <a:spLocks noGrp="1"/>
          </p:cNvSpPr>
          <p:nvPr>
            <p:ph type="sldNum" sz="quarter" idx="10"/>
          </p:nvPr>
        </p:nvSpPr>
        <p:spPr/>
        <p:txBody>
          <a:bodyPr/>
          <a:lstStyle/>
          <a:p>
            <a:fld id="{88A1DFE4-5FC5-43BD-BB7E-75EAD82B965F}" type="slidenum">
              <a:rPr lang="en-US" noProof="0" smtClean="0"/>
              <a:pPr/>
              <a:t>40</a:t>
            </a:fld>
            <a:endParaRPr lang="en-US" noProof="0" dirty="0"/>
          </a:p>
        </p:txBody>
      </p:sp>
      <p:graphicFrame>
        <p:nvGraphicFramePr>
          <p:cNvPr id="7" name="Chart 6">
            <a:extLst>
              <a:ext uri="{FF2B5EF4-FFF2-40B4-BE49-F238E27FC236}">
                <a16:creationId xmlns:a16="http://schemas.microsoft.com/office/drawing/2014/main" id="{A83A2F71-7D48-4D7B-EA9C-05C363BD4F7A}"/>
              </a:ext>
            </a:extLst>
          </p:cNvPr>
          <p:cNvGraphicFramePr>
            <a:graphicFrameLocks/>
          </p:cNvGraphicFramePr>
          <p:nvPr>
            <p:extLst>
              <p:ext uri="{D42A27DB-BD31-4B8C-83A1-F6EECF244321}">
                <p14:modId xmlns:p14="http://schemas.microsoft.com/office/powerpoint/2010/main" val="645427358"/>
              </p:ext>
            </p:extLst>
          </p:nvPr>
        </p:nvGraphicFramePr>
        <p:xfrm>
          <a:off x="1900578" y="1635646"/>
          <a:ext cx="5342843" cy="3186215"/>
        </p:xfrm>
        <a:graphic>
          <a:graphicData uri="http://schemas.openxmlformats.org/drawingml/2006/chart">
            <c:chart xmlns:c="http://schemas.openxmlformats.org/drawingml/2006/chart" xmlns:r="http://schemas.openxmlformats.org/officeDocument/2006/relationships" r:id="rId2"/>
          </a:graphicData>
        </a:graphic>
      </p:graphicFrame>
      <p:sp>
        <p:nvSpPr>
          <p:cNvPr id="8" name="Title 4">
            <a:extLst>
              <a:ext uri="{FF2B5EF4-FFF2-40B4-BE49-F238E27FC236}">
                <a16:creationId xmlns:a16="http://schemas.microsoft.com/office/drawing/2014/main" id="{A76F63E7-C63D-E76B-B87B-DECC9D85F155}"/>
              </a:ext>
            </a:extLst>
          </p:cNvPr>
          <p:cNvSpPr>
            <a:spLocks noGrp="1"/>
          </p:cNvSpPr>
          <p:nvPr>
            <p:ph type="title"/>
          </p:nvPr>
        </p:nvSpPr>
        <p:spPr>
          <a:xfrm>
            <a:off x="442913" y="577850"/>
            <a:ext cx="8262937" cy="803275"/>
          </a:xfrm>
        </p:spPr>
        <p:txBody>
          <a:bodyPr/>
          <a:lstStyle/>
          <a:p>
            <a:pPr algn="ctr"/>
            <a:r>
              <a:rPr lang="en-GB" sz="2800" noProof="0"/>
              <a:t>Aperture coupling of FCC-ee twin quadrupole (open mid-plane design, for FD/DF polarity)</a:t>
            </a:r>
          </a:p>
        </p:txBody>
      </p:sp>
      <p:cxnSp>
        <p:nvCxnSpPr>
          <p:cNvPr id="9" name="Straight Arrow Connector 8">
            <a:extLst>
              <a:ext uri="{FF2B5EF4-FFF2-40B4-BE49-F238E27FC236}">
                <a16:creationId xmlns:a16="http://schemas.microsoft.com/office/drawing/2014/main" id="{9B4A2C0B-F73B-30E7-34AB-BBECF326157B}"/>
              </a:ext>
            </a:extLst>
          </p:cNvPr>
          <p:cNvCxnSpPr>
            <a:cxnSpLocks/>
            <a:stCxn id="10" idx="0"/>
          </p:cNvCxnSpPr>
          <p:nvPr/>
        </p:nvCxnSpPr>
        <p:spPr>
          <a:xfrm flipV="1">
            <a:off x="1146667" y="2715766"/>
            <a:ext cx="1553125" cy="1152127"/>
          </a:xfrm>
          <a:prstGeom prst="straightConnector1">
            <a:avLst/>
          </a:pr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10" name="Textplatzhalter 6">
            <a:extLst>
              <a:ext uri="{FF2B5EF4-FFF2-40B4-BE49-F238E27FC236}">
                <a16:creationId xmlns:a16="http://schemas.microsoft.com/office/drawing/2014/main" id="{9EF9FD5A-7D3F-70D3-CDBF-0A2FD0AC3DA9}"/>
              </a:ext>
            </a:extLst>
          </p:cNvPr>
          <p:cNvSpPr txBox="1">
            <a:spLocks/>
          </p:cNvSpPr>
          <p:nvPr/>
        </p:nvSpPr>
        <p:spPr>
          <a:xfrm>
            <a:off x="97598" y="3867893"/>
            <a:ext cx="2098138" cy="432049"/>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b="1" dirty="0"/>
              <a:t>IBD 350 mm = no separation </a:t>
            </a:r>
          </a:p>
          <a:p>
            <a:pPr algn="ctr"/>
            <a:r>
              <a:rPr lang="en-US" b="1" dirty="0"/>
              <a:t>between magnets</a:t>
            </a:r>
          </a:p>
        </p:txBody>
      </p:sp>
      <p:cxnSp>
        <p:nvCxnSpPr>
          <p:cNvPr id="14" name="Straight Arrow Connector 13">
            <a:extLst>
              <a:ext uri="{FF2B5EF4-FFF2-40B4-BE49-F238E27FC236}">
                <a16:creationId xmlns:a16="http://schemas.microsoft.com/office/drawing/2014/main" id="{43DA51C1-D3EA-9EC4-9713-AB066C59E4F5}"/>
              </a:ext>
            </a:extLst>
          </p:cNvPr>
          <p:cNvCxnSpPr>
            <a:cxnSpLocks/>
            <a:stCxn id="15" idx="0"/>
          </p:cNvCxnSpPr>
          <p:nvPr/>
        </p:nvCxnSpPr>
        <p:spPr>
          <a:xfrm flipH="1" flipV="1">
            <a:off x="5796136" y="4011910"/>
            <a:ext cx="1664612" cy="274719"/>
          </a:xfrm>
          <a:prstGeom prst="straightConnector1">
            <a:avLst/>
          </a:pr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15" name="Textplatzhalter 6">
            <a:extLst>
              <a:ext uri="{FF2B5EF4-FFF2-40B4-BE49-F238E27FC236}">
                <a16:creationId xmlns:a16="http://schemas.microsoft.com/office/drawing/2014/main" id="{CF461083-5D59-3EE1-66E8-C17B9115014D}"/>
              </a:ext>
            </a:extLst>
          </p:cNvPr>
          <p:cNvSpPr txBox="1">
            <a:spLocks/>
          </p:cNvSpPr>
          <p:nvPr/>
        </p:nvSpPr>
        <p:spPr>
          <a:xfrm>
            <a:off x="6632656" y="4286629"/>
            <a:ext cx="1656184" cy="209538"/>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b="1" dirty="0"/>
              <a:t>IBD 850 mm = 500 mm separation </a:t>
            </a:r>
          </a:p>
          <a:p>
            <a:pPr algn="ctr"/>
            <a:r>
              <a:rPr lang="en-US" b="1" dirty="0"/>
              <a:t>between magnets</a:t>
            </a:r>
          </a:p>
        </p:txBody>
      </p:sp>
    </p:spTree>
    <p:extLst>
      <p:ext uri="{BB962C8B-B14F-4D97-AF65-F5344CB8AC3E}">
        <p14:creationId xmlns:p14="http://schemas.microsoft.com/office/powerpoint/2010/main" val="4235078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55EA921-1F02-9573-3C3B-CAB930FEA070}"/>
              </a:ext>
            </a:extLst>
          </p:cNvPr>
          <p:cNvPicPr>
            <a:picLocks noChangeAspect="1"/>
          </p:cNvPicPr>
          <p:nvPr/>
        </p:nvPicPr>
        <p:blipFill>
          <a:blip r:embed="rId2"/>
          <a:stretch>
            <a:fillRect/>
          </a:stretch>
        </p:blipFill>
        <p:spPr>
          <a:xfrm>
            <a:off x="306844" y="2963440"/>
            <a:ext cx="4386651" cy="1769462"/>
          </a:xfrm>
          <a:prstGeom prst="rect">
            <a:avLst/>
          </a:prstGeom>
        </p:spPr>
      </p:pic>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089640" cy="609930"/>
          </a:xfrm>
        </p:spPr>
        <p:txBody>
          <a:bodyPr/>
          <a:lstStyle/>
          <a:p>
            <a:r>
              <a:rPr lang="en-US" dirty="0"/>
              <a:t>Dipole mechanical design and parameters</a:t>
            </a:r>
            <a:endParaRPr lang="en-US" dirty="0">
              <a:solidFill>
                <a:srgbClr val="FF0000"/>
              </a:solidFill>
            </a:endParaRP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5</a:t>
            </a:fld>
            <a:endParaRPr lang="en-US" noProof="0" dirty="0"/>
          </a:p>
        </p:txBody>
      </p:sp>
      <p:cxnSp>
        <p:nvCxnSpPr>
          <p:cNvPr id="18" name="Straight Arrow Connector 17">
            <a:extLst>
              <a:ext uri="{FF2B5EF4-FFF2-40B4-BE49-F238E27FC236}">
                <a16:creationId xmlns:a16="http://schemas.microsoft.com/office/drawing/2014/main" id="{DD9B3DF9-4488-FC47-28CB-BF1D42B3FCA9}"/>
              </a:ext>
            </a:extLst>
          </p:cNvPr>
          <p:cNvCxnSpPr>
            <a:cxnSpLocks/>
            <a:stCxn id="23" idx="2"/>
          </p:cNvCxnSpPr>
          <p:nvPr/>
        </p:nvCxnSpPr>
        <p:spPr>
          <a:xfrm>
            <a:off x="1232727" y="3282628"/>
            <a:ext cx="530961" cy="155294"/>
          </a:xfrm>
          <a:prstGeom prst="straightConnector1">
            <a:avLst/>
          </a:pr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4ECF7F38-A4C9-9CA2-78AA-3297204D29BE}"/>
              </a:ext>
            </a:extLst>
          </p:cNvPr>
          <p:cNvCxnSpPr>
            <a:cxnSpLocks/>
            <a:stCxn id="25" idx="2"/>
          </p:cNvCxnSpPr>
          <p:nvPr/>
        </p:nvCxnSpPr>
        <p:spPr>
          <a:xfrm flipH="1">
            <a:off x="2266311" y="3251487"/>
            <a:ext cx="1045298" cy="521569"/>
          </a:xfrm>
          <a:prstGeom prst="straightConnector1">
            <a:avLst/>
          </a:pr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091A0C87-C9C4-E45F-95DD-11B218ECED4D}"/>
              </a:ext>
            </a:extLst>
          </p:cNvPr>
          <p:cNvCxnSpPr>
            <a:cxnSpLocks/>
            <a:stCxn id="24" idx="0"/>
          </p:cNvCxnSpPr>
          <p:nvPr/>
        </p:nvCxnSpPr>
        <p:spPr>
          <a:xfrm flipV="1">
            <a:off x="1107183" y="3919704"/>
            <a:ext cx="812430" cy="468232"/>
          </a:xfrm>
          <a:prstGeom prst="straightConnector1">
            <a:avLst/>
          </a:pr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AFF766AF-7056-EA0E-1E0B-9F756D32E486}"/>
              </a:ext>
            </a:extLst>
          </p:cNvPr>
          <p:cNvCxnSpPr>
            <a:cxnSpLocks/>
            <a:stCxn id="26" idx="0"/>
          </p:cNvCxnSpPr>
          <p:nvPr/>
        </p:nvCxnSpPr>
        <p:spPr>
          <a:xfrm flipH="1" flipV="1">
            <a:off x="2557135" y="4007284"/>
            <a:ext cx="978662" cy="374942"/>
          </a:xfrm>
          <a:prstGeom prst="straightConnector1">
            <a:avLst/>
          </a:pr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23" name="Textplatzhalter 6">
            <a:extLst>
              <a:ext uri="{FF2B5EF4-FFF2-40B4-BE49-F238E27FC236}">
                <a16:creationId xmlns:a16="http://schemas.microsoft.com/office/drawing/2014/main" id="{1C52AD30-B9C3-00AF-6B89-BC01C20A5FB3}"/>
              </a:ext>
            </a:extLst>
          </p:cNvPr>
          <p:cNvSpPr txBox="1">
            <a:spLocks/>
          </p:cNvSpPr>
          <p:nvPr/>
        </p:nvSpPr>
        <p:spPr>
          <a:xfrm>
            <a:off x="566988" y="3073090"/>
            <a:ext cx="1331478" cy="209538"/>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b="1" dirty="0"/>
              <a:t>Yoke plates</a:t>
            </a:r>
          </a:p>
        </p:txBody>
      </p:sp>
      <p:sp>
        <p:nvSpPr>
          <p:cNvPr id="24" name="Textplatzhalter 6">
            <a:extLst>
              <a:ext uri="{FF2B5EF4-FFF2-40B4-BE49-F238E27FC236}">
                <a16:creationId xmlns:a16="http://schemas.microsoft.com/office/drawing/2014/main" id="{DDF9549A-0A75-FAD4-B245-E7F4F36D20DD}"/>
              </a:ext>
            </a:extLst>
          </p:cNvPr>
          <p:cNvSpPr txBox="1">
            <a:spLocks/>
          </p:cNvSpPr>
          <p:nvPr/>
        </p:nvSpPr>
        <p:spPr>
          <a:xfrm>
            <a:off x="107504" y="4387936"/>
            <a:ext cx="1999357" cy="400911"/>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b="1" dirty="0"/>
              <a:t>Busbar (aluminium)</a:t>
            </a:r>
          </a:p>
        </p:txBody>
      </p:sp>
      <p:sp>
        <p:nvSpPr>
          <p:cNvPr id="25" name="Textplatzhalter 6">
            <a:extLst>
              <a:ext uri="{FF2B5EF4-FFF2-40B4-BE49-F238E27FC236}">
                <a16:creationId xmlns:a16="http://schemas.microsoft.com/office/drawing/2014/main" id="{80A53B00-BF99-1DA5-6105-64F280A4EF76}"/>
              </a:ext>
            </a:extLst>
          </p:cNvPr>
          <p:cNvSpPr txBox="1">
            <a:spLocks/>
          </p:cNvSpPr>
          <p:nvPr/>
        </p:nvSpPr>
        <p:spPr>
          <a:xfrm>
            <a:off x="2555525" y="3041949"/>
            <a:ext cx="1512168" cy="209538"/>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b="1" dirty="0"/>
              <a:t>Yoke central bar</a:t>
            </a:r>
          </a:p>
        </p:txBody>
      </p:sp>
      <p:sp>
        <p:nvSpPr>
          <p:cNvPr id="26" name="Textplatzhalter 6">
            <a:extLst>
              <a:ext uri="{FF2B5EF4-FFF2-40B4-BE49-F238E27FC236}">
                <a16:creationId xmlns:a16="http://schemas.microsoft.com/office/drawing/2014/main" id="{80664D16-4D26-0AA4-C328-9EA9E33BFE40}"/>
              </a:ext>
            </a:extLst>
          </p:cNvPr>
          <p:cNvSpPr txBox="1">
            <a:spLocks/>
          </p:cNvSpPr>
          <p:nvPr/>
        </p:nvSpPr>
        <p:spPr>
          <a:xfrm>
            <a:off x="2707705" y="4382226"/>
            <a:ext cx="1656184" cy="209538"/>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b="1" dirty="0"/>
              <a:t>Trim coils</a:t>
            </a:r>
          </a:p>
        </p:txBody>
      </p:sp>
      <p:sp>
        <p:nvSpPr>
          <p:cNvPr id="5" name="Content Placeholder 2">
            <a:extLst>
              <a:ext uri="{FF2B5EF4-FFF2-40B4-BE49-F238E27FC236}">
                <a16:creationId xmlns:a16="http://schemas.microsoft.com/office/drawing/2014/main" id="{2BC71B61-F58A-5EB9-C9E0-B7EBFAFD7336}"/>
              </a:ext>
            </a:extLst>
          </p:cNvPr>
          <p:cNvSpPr txBox="1">
            <a:spLocks/>
          </p:cNvSpPr>
          <p:nvPr/>
        </p:nvSpPr>
        <p:spPr>
          <a:xfrm>
            <a:off x="227788" y="1059582"/>
            <a:ext cx="4848268" cy="4032448"/>
          </a:xfrm>
          <a:prstGeom prst="rect">
            <a:avLst/>
          </a:prstGeom>
        </p:spPr>
        <p:txBody>
          <a:bodyPr vert="horz" lIns="121920" tIns="60960" rIns="121920" bIns="60960" rtlCol="0">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lnSpc>
                <a:spcPts val="1600"/>
              </a:lnSpc>
              <a:spcAft>
                <a:spcPts val="600"/>
              </a:spcAft>
            </a:pPr>
            <a:r>
              <a:rPr lang="sv-SE" sz="1500" dirty="0"/>
              <a:t>Yoke assembled from </a:t>
            </a:r>
            <a:r>
              <a:rPr lang="sv-SE" sz="1500" b="1" dirty="0"/>
              <a:t>solid iron </a:t>
            </a:r>
            <a:r>
              <a:rPr lang="sv-SE" sz="1500" dirty="0"/>
              <a:t>machined plates and central bar, bolted</a:t>
            </a:r>
          </a:p>
          <a:p>
            <a:pPr lvl="1">
              <a:lnSpc>
                <a:spcPts val="1600"/>
              </a:lnSpc>
              <a:spcAft>
                <a:spcPts val="600"/>
              </a:spcAft>
            </a:pPr>
            <a:r>
              <a:rPr lang="sv-SE" sz="1500" dirty="0"/>
              <a:t>Water cooled </a:t>
            </a:r>
            <a:r>
              <a:rPr lang="sv-SE" sz="1500" b="1" dirty="0"/>
              <a:t>busbars, aluminium with embedded copper cooling tube</a:t>
            </a:r>
          </a:p>
          <a:p>
            <a:pPr lvl="1">
              <a:lnSpc>
                <a:spcPts val="1600"/>
              </a:lnSpc>
              <a:spcAft>
                <a:spcPts val="600"/>
              </a:spcAft>
            </a:pPr>
            <a:r>
              <a:rPr lang="sv-SE" sz="1500" b="1" dirty="0"/>
              <a:t>Trim coils </a:t>
            </a:r>
            <a:r>
              <a:rPr lang="sv-SE" sz="1500" dirty="0"/>
              <a:t>wound with </a:t>
            </a:r>
            <a:r>
              <a:rPr lang="sv-SE" sz="1500" b="1" dirty="0"/>
              <a:t>solid copper conductor </a:t>
            </a:r>
            <a:r>
              <a:rPr lang="sv-SE" sz="1500" dirty="0"/>
              <a:t>or </a:t>
            </a:r>
            <a:r>
              <a:rPr lang="sv-SE" sz="1500" b="1" dirty="0"/>
              <a:t>anodized aluminum strips </a:t>
            </a:r>
            <a:r>
              <a:rPr lang="sv-SE" sz="1500" dirty="0"/>
              <a:t>(under study)</a:t>
            </a:r>
          </a:p>
          <a:p>
            <a:pPr lvl="1">
              <a:lnSpc>
                <a:spcPts val="1600"/>
              </a:lnSpc>
              <a:spcAft>
                <a:spcPts val="600"/>
              </a:spcAft>
            </a:pPr>
            <a:r>
              <a:rPr lang="sv-SE" sz="1500" b="1" dirty="0"/>
              <a:t>Inorganic insulation </a:t>
            </a:r>
            <a:r>
              <a:rPr lang="sv-SE" sz="1500" dirty="0"/>
              <a:t>(air + ceramic spacers)</a:t>
            </a:r>
          </a:p>
        </p:txBody>
      </p:sp>
      <p:sp>
        <p:nvSpPr>
          <p:cNvPr id="10" name="Textplatzhalter 6">
            <a:extLst>
              <a:ext uri="{FF2B5EF4-FFF2-40B4-BE49-F238E27FC236}">
                <a16:creationId xmlns:a16="http://schemas.microsoft.com/office/drawing/2014/main" id="{8CA1316F-ECF0-C3BC-3816-64DE3068A1DC}"/>
              </a:ext>
            </a:extLst>
          </p:cNvPr>
          <p:cNvSpPr txBox="1">
            <a:spLocks/>
          </p:cNvSpPr>
          <p:nvPr/>
        </p:nvSpPr>
        <p:spPr>
          <a:xfrm>
            <a:off x="627011" y="4737128"/>
            <a:ext cx="3744416" cy="209538"/>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i="1" u="sng" dirty="0"/>
              <a:t>Dipole magnetic model, FCC FSR, pp.117.</a:t>
            </a:r>
          </a:p>
        </p:txBody>
      </p:sp>
      <p:pic>
        <p:nvPicPr>
          <p:cNvPr id="12" name="Picture 11">
            <a:extLst>
              <a:ext uri="{FF2B5EF4-FFF2-40B4-BE49-F238E27FC236}">
                <a16:creationId xmlns:a16="http://schemas.microsoft.com/office/drawing/2014/main" id="{936833E6-6F87-333E-7C74-5B48D1F2E3A2}"/>
              </a:ext>
            </a:extLst>
          </p:cNvPr>
          <p:cNvPicPr>
            <a:picLocks noChangeAspect="1"/>
          </p:cNvPicPr>
          <p:nvPr/>
        </p:nvPicPr>
        <p:blipFill>
          <a:blip r:embed="rId3"/>
          <a:stretch>
            <a:fillRect/>
          </a:stretch>
        </p:blipFill>
        <p:spPr>
          <a:xfrm>
            <a:off x="5134651" y="1051163"/>
            <a:ext cx="3702505" cy="3507854"/>
          </a:xfrm>
          <a:prstGeom prst="rect">
            <a:avLst/>
          </a:prstGeom>
        </p:spPr>
      </p:pic>
      <p:sp>
        <p:nvSpPr>
          <p:cNvPr id="17" name="Textplatzhalter 6">
            <a:extLst>
              <a:ext uri="{FF2B5EF4-FFF2-40B4-BE49-F238E27FC236}">
                <a16:creationId xmlns:a16="http://schemas.microsoft.com/office/drawing/2014/main" id="{ECECD79E-6FE6-1D27-A973-3324CA68F633}"/>
              </a:ext>
            </a:extLst>
          </p:cNvPr>
          <p:cNvSpPr txBox="1">
            <a:spLocks/>
          </p:cNvSpPr>
          <p:nvPr/>
        </p:nvSpPr>
        <p:spPr>
          <a:xfrm>
            <a:off x="5145623" y="4732902"/>
            <a:ext cx="3744416" cy="209538"/>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i="1" u="sng" dirty="0"/>
              <a:t>Dipole parameters, FCC FSR, pp.116.</a:t>
            </a:r>
          </a:p>
        </p:txBody>
      </p:sp>
    </p:spTree>
    <p:extLst>
      <p:ext uri="{BB962C8B-B14F-4D97-AF65-F5344CB8AC3E}">
        <p14:creationId xmlns:p14="http://schemas.microsoft.com/office/powerpoint/2010/main" val="38744250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a:extLst>
              <a:ext uri="{FF2B5EF4-FFF2-40B4-BE49-F238E27FC236}">
                <a16:creationId xmlns:a16="http://schemas.microsoft.com/office/drawing/2014/main" id="{6D012040-72C2-4718-8ABB-734449289780}"/>
              </a:ext>
            </a:extLst>
          </p:cNvPr>
          <p:cNvSpPr>
            <a:spLocks noGrp="1"/>
          </p:cNvSpPr>
          <p:nvPr>
            <p:ph type="body" sz="quarter" idx="18"/>
          </p:nvPr>
        </p:nvSpPr>
        <p:spPr>
          <a:xfrm>
            <a:off x="4917911" y="2715766"/>
            <a:ext cx="4023000" cy="209538"/>
          </a:xfrm>
        </p:spPr>
        <p:txBody>
          <a:bodyPr/>
          <a:lstStyle/>
          <a:p>
            <a:pPr algn="ctr"/>
            <a:r>
              <a:rPr lang="en-US" i="1" dirty="0"/>
              <a:t>Magnetic model cross-section (</a:t>
            </a:r>
            <a:r>
              <a:rPr lang="en-US" i="1" dirty="0" err="1"/>
              <a:t>tt</a:t>
            </a:r>
            <a:r>
              <a:rPr lang="en-US" i="1" baseline="-25000" dirty="0" err="1"/>
              <a:t>bar</a:t>
            </a:r>
            <a:r>
              <a:rPr lang="en-US" i="1" dirty="0"/>
              <a:t> excitation, B = 61 </a:t>
            </a:r>
            <a:r>
              <a:rPr lang="en-US" i="1" dirty="0" err="1"/>
              <a:t>mT</a:t>
            </a:r>
            <a:r>
              <a:rPr lang="en-US" i="1" dirty="0"/>
              <a:t>)</a:t>
            </a:r>
          </a:p>
        </p:txBody>
      </p:sp>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800" y="577800"/>
            <a:ext cx="8263350" cy="609930"/>
          </a:xfrm>
        </p:spPr>
        <p:txBody>
          <a:bodyPr/>
          <a:lstStyle/>
          <a:p>
            <a:r>
              <a:rPr lang="en-US" dirty="0"/>
              <a:t>Dipole magnetic design</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6</a:t>
            </a:fld>
            <a:endParaRPr lang="en-US" noProof="0" dirty="0"/>
          </a:p>
        </p:txBody>
      </p:sp>
      <p:pic>
        <p:nvPicPr>
          <p:cNvPr id="11" name="Picture 10">
            <a:extLst>
              <a:ext uri="{FF2B5EF4-FFF2-40B4-BE49-F238E27FC236}">
                <a16:creationId xmlns:a16="http://schemas.microsoft.com/office/drawing/2014/main" id="{323AE5C4-5937-2574-B66A-066A1EA8BE80}"/>
              </a:ext>
            </a:extLst>
          </p:cNvPr>
          <p:cNvPicPr>
            <a:picLocks noChangeAspect="1"/>
          </p:cNvPicPr>
          <p:nvPr/>
        </p:nvPicPr>
        <p:blipFill>
          <a:blip r:embed="rId2"/>
          <a:stretch>
            <a:fillRect/>
          </a:stretch>
        </p:blipFill>
        <p:spPr>
          <a:xfrm>
            <a:off x="7243777" y="411510"/>
            <a:ext cx="1900223" cy="2861425"/>
          </a:xfrm>
          <a:prstGeom prst="rect">
            <a:avLst/>
          </a:prstGeom>
        </p:spPr>
      </p:pic>
      <p:graphicFrame>
        <p:nvGraphicFramePr>
          <p:cNvPr id="12" name="Chart 11">
            <a:extLst>
              <a:ext uri="{FF2B5EF4-FFF2-40B4-BE49-F238E27FC236}">
                <a16:creationId xmlns:a16="http://schemas.microsoft.com/office/drawing/2014/main" id="{00B713F6-7878-DEE0-6F46-7DA878AA2061}"/>
              </a:ext>
            </a:extLst>
          </p:cNvPr>
          <p:cNvGraphicFramePr>
            <a:graphicFrameLocks/>
          </p:cNvGraphicFramePr>
          <p:nvPr/>
        </p:nvGraphicFramePr>
        <p:xfrm>
          <a:off x="414425" y="3027031"/>
          <a:ext cx="4968552" cy="2016223"/>
        </p:xfrm>
        <a:graphic>
          <a:graphicData uri="http://schemas.openxmlformats.org/drawingml/2006/chart">
            <c:chart xmlns:c="http://schemas.openxmlformats.org/drawingml/2006/chart" xmlns:r="http://schemas.openxmlformats.org/officeDocument/2006/relationships" r:id="rId3"/>
          </a:graphicData>
        </a:graphic>
      </p:graphicFrame>
      <p:pic>
        <p:nvPicPr>
          <p:cNvPr id="14" name="Picture 13">
            <a:extLst>
              <a:ext uri="{FF2B5EF4-FFF2-40B4-BE49-F238E27FC236}">
                <a16:creationId xmlns:a16="http://schemas.microsoft.com/office/drawing/2014/main" id="{5640CD33-0916-EDD1-3907-44E24768B4A1}"/>
              </a:ext>
            </a:extLst>
          </p:cNvPr>
          <p:cNvPicPr>
            <a:picLocks noChangeAspect="1"/>
          </p:cNvPicPr>
          <p:nvPr/>
        </p:nvPicPr>
        <p:blipFill>
          <a:blip r:embed="rId4"/>
          <a:stretch>
            <a:fillRect/>
          </a:stretch>
        </p:blipFill>
        <p:spPr>
          <a:xfrm>
            <a:off x="405282" y="1137390"/>
            <a:ext cx="6840760" cy="1889641"/>
          </a:xfrm>
          <a:prstGeom prst="rect">
            <a:avLst/>
          </a:prstGeom>
        </p:spPr>
      </p:pic>
      <p:sp>
        <p:nvSpPr>
          <p:cNvPr id="15" name="Textplatzhalter 5">
            <a:extLst>
              <a:ext uri="{FF2B5EF4-FFF2-40B4-BE49-F238E27FC236}">
                <a16:creationId xmlns:a16="http://schemas.microsoft.com/office/drawing/2014/main" id="{68A4AB26-1D3A-7705-7641-11495448548B}"/>
              </a:ext>
            </a:extLst>
          </p:cNvPr>
          <p:cNvSpPr txBox="1">
            <a:spLocks/>
          </p:cNvSpPr>
          <p:nvPr/>
        </p:nvSpPr>
        <p:spPr>
          <a:xfrm>
            <a:off x="5548908" y="3420092"/>
            <a:ext cx="3485871" cy="1714459"/>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spcAft>
                <a:spcPts val="600"/>
              </a:spcAft>
            </a:pPr>
            <a:r>
              <a:rPr lang="en-US" b="1" dirty="0"/>
              <a:t>Trim coils </a:t>
            </a:r>
            <a:r>
              <a:rPr lang="en-US" dirty="0"/>
              <a:t>for field tapering + tuning (J ≈ 1 A/mm</a:t>
            </a:r>
            <a:r>
              <a:rPr lang="en-US" baseline="30000" dirty="0"/>
              <a:t>2</a:t>
            </a:r>
            <a:r>
              <a:rPr lang="en-US" dirty="0"/>
              <a:t>) </a:t>
            </a:r>
          </a:p>
          <a:p>
            <a:pPr lvl="1">
              <a:spcAft>
                <a:spcPts val="600"/>
              </a:spcAft>
            </a:pPr>
            <a:r>
              <a:rPr lang="en-US" b="1" dirty="0"/>
              <a:t>Design field quality</a:t>
            </a:r>
            <a:r>
              <a:rPr lang="en-US" dirty="0"/>
              <a:t> below 1 unit (mostly b2 due to C-shape aperture)</a:t>
            </a:r>
          </a:p>
        </p:txBody>
      </p:sp>
    </p:spTree>
    <p:extLst>
      <p:ext uri="{BB962C8B-B14F-4D97-AF65-F5344CB8AC3E}">
        <p14:creationId xmlns:p14="http://schemas.microsoft.com/office/powerpoint/2010/main" val="14526131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374F407-6B28-193C-8AC8-282E3AD2C4AD}"/>
              </a:ext>
            </a:extLst>
          </p:cNvPr>
          <p:cNvSpPr>
            <a:spLocks noGrp="1"/>
          </p:cNvSpPr>
          <p:nvPr>
            <p:ph type="sldNum" sz="quarter" idx="10"/>
          </p:nvPr>
        </p:nvSpPr>
        <p:spPr/>
        <p:txBody>
          <a:bodyPr/>
          <a:lstStyle/>
          <a:p>
            <a:fld id="{88A1DFE4-5FC5-43BD-BB7E-75EAD82B965F}" type="slidenum">
              <a:rPr lang="en-US" noProof="0" smtClean="0"/>
              <a:pPr/>
              <a:t>7</a:t>
            </a:fld>
            <a:endParaRPr lang="en-US" noProof="0" dirty="0"/>
          </a:p>
        </p:txBody>
      </p:sp>
      <p:sp>
        <p:nvSpPr>
          <p:cNvPr id="5" name="Title 4">
            <a:extLst>
              <a:ext uri="{FF2B5EF4-FFF2-40B4-BE49-F238E27FC236}">
                <a16:creationId xmlns:a16="http://schemas.microsoft.com/office/drawing/2014/main" id="{15858D24-3733-95B1-F84B-6219E4DB6991}"/>
              </a:ext>
            </a:extLst>
          </p:cNvPr>
          <p:cNvSpPr>
            <a:spLocks noGrp="1"/>
          </p:cNvSpPr>
          <p:nvPr>
            <p:ph type="title"/>
          </p:nvPr>
        </p:nvSpPr>
        <p:spPr/>
        <p:txBody>
          <a:bodyPr/>
          <a:lstStyle/>
          <a:p>
            <a:r>
              <a:rPr lang="en-GB" dirty="0"/>
              <a:t>SR absorbers and shielding</a:t>
            </a:r>
          </a:p>
        </p:txBody>
      </p:sp>
      <p:sp>
        <p:nvSpPr>
          <p:cNvPr id="10" name="Rectangle 9">
            <a:extLst>
              <a:ext uri="{FF2B5EF4-FFF2-40B4-BE49-F238E27FC236}">
                <a16:creationId xmlns:a16="http://schemas.microsoft.com/office/drawing/2014/main" id="{93577CD5-6F76-3941-3243-0393906CE63C}"/>
              </a:ext>
            </a:extLst>
          </p:cNvPr>
          <p:cNvSpPr/>
          <p:nvPr/>
        </p:nvSpPr>
        <p:spPr>
          <a:xfrm>
            <a:off x="5353168" y="1489729"/>
            <a:ext cx="3392132" cy="50405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tx1"/>
                </a:solidFill>
              </a:rPr>
              <a:t>SR absorbers and shielding</a:t>
            </a:r>
          </a:p>
        </p:txBody>
      </p:sp>
      <p:sp>
        <p:nvSpPr>
          <p:cNvPr id="13" name="Textplatzhalter 5">
            <a:extLst>
              <a:ext uri="{FF2B5EF4-FFF2-40B4-BE49-F238E27FC236}">
                <a16:creationId xmlns:a16="http://schemas.microsoft.com/office/drawing/2014/main" id="{A3277766-6FB6-B0E2-05CB-F2F850E7D108}"/>
              </a:ext>
            </a:extLst>
          </p:cNvPr>
          <p:cNvSpPr txBox="1">
            <a:spLocks/>
          </p:cNvSpPr>
          <p:nvPr/>
        </p:nvSpPr>
        <p:spPr>
          <a:xfrm>
            <a:off x="266009" y="1275606"/>
            <a:ext cx="4328153" cy="3867894"/>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spcAft>
                <a:spcPts val="600"/>
              </a:spcAft>
            </a:pPr>
            <a:r>
              <a:rPr lang="en-US" dirty="0"/>
              <a:t>SR absorbers and shielding design studies in progress</a:t>
            </a:r>
            <a:r>
              <a:rPr lang="en-US" dirty="0">
                <a:solidFill>
                  <a:srgbClr val="0070C0"/>
                </a:solidFill>
              </a:rPr>
              <a:t>*</a:t>
            </a:r>
          </a:p>
          <a:p>
            <a:pPr lvl="1">
              <a:spcAft>
                <a:spcPts val="600"/>
              </a:spcAft>
            </a:pPr>
            <a:endParaRPr lang="en-US" dirty="0">
              <a:solidFill>
                <a:srgbClr val="0070C0"/>
              </a:solidFill>
            </a:endParaRPr>
          </a:p>
          <a:p>
            <a:pPr lvl="1">
              <a:spcAft>
                <a:spcPts val="600"/>
              </a:spcAft>
            </a:pPr>
            <a:r>
              <a:rPr lang="en-US" dirty="0"/>
              <a:t>Dipole yoke design will follow the design evolutions of the shielding to </a:t>
            </a:r>
            <a:r>
              <a:rPr lang="en-US" b="1" dirty="0"/>
              <a:t>minimize deformations </a:t>
            </a:r>
            <a:r>
              <a:rPr lang="en-US" dirty="0"/>
              <a:t>from its lumped masses:</a:t>
            </a:r>
          </a:p>
          <a:p>
            <a:pPr lvl="2">
              <a:lnSpc>
                <a:spcPts val="1800"/>
              </a:lnSpc>
            </a:pPr>
            <a:r>
              <a:rPr lang="en-US" sz="1400" b="1" dirty="0"/>
              <a:t>Reinforcing</a:t>
            </a:r>
            <a:r>
              <a:rPr lang="en-US" sz="1400" dirty="0"/>
              <a:t> </a:t>
            </a:r>
            <a:r>
              <a:rPr lang="en-US" sz="1400" b="1" dirty="0"/>
              <a:t>the</a:t>
            </a:r>
            <a:r>
              <a:rPr lang="en-US" sz="1400" dirty="0"/>
              <a:t> </a:t>
            </a:r>
            <a:r>
              <a:rPr lang="en-US" sz="1400" b="1" dirty="0"/>
              <a:t>yoke </a:t>
            </a:r>
            <a:r>
              <a:rPr lang="en-US" sz="1400" dirty="0"/>
              <a:t>(could also improve shielding effect)</a:t>
            </a:r>
          </a:p>
          <a:p>
            <a:pPr lvl="2">
              <a:lnSpc>
                <a:spcPts val="1800"/>
              </a:lnSpc>
              <a:spcAft>
                <a:spcPts val="600"/>
              </a:spcAft>
            </a:pPr>
            <a:r>
              <a:rPr lang="en-US" sz="1400" dirty="0"/>
              <a:t>Defining a </a:t>
            </a:r>
            <a:r>
              <a:rPr lang="en-US" sz="1400" b="1" dirty="0"/>
              <a:t>suitable positioning scheme </a:t>
            </a:r>
            <a:r>
              <a:rPr lang="en-US" sz="1400" dirty="0"/>
              <a:t>of the dipole </a:t>
            </a:r>
            <a:r>
              <a:rPr lang="en-US" sz="1400" b="1" dirty="0"/>
              <a:t>supports</a:t>
            </a:r>
          </a:p>
          <a:p>
            <a:pPr lvl="2">
              <a:lnSpc>
                <a:spcPts val="1800"/>
              </a:lnSpc>
              <a:spcAft>
                <a:spcPts val="600"/>
              </a:spcAft>
            </a:pPr>
            <a:endParaRPr lang="en-US" sz="1400" b="1" dirty="0"/>
          </a:p>
          <a:p>
            <a:pPr lvl="1">
              <a:buFont typeface="Wingdings" panose="05000000000000000000" pitchFamily="2" charset="2"/>
              <a:buChar char="à"/>
            </a:pPr>
            <a:r>
              <a:rPr lang="en-US" b="1" i="1" dirty="0">
                <a:sym typeface="Wingdings" panose="05000000000000000000" pitchFamily="2" charset="2"/>
              </a:rPr>
              <a:t>Design of the dipole assemblies </a:t>
            </a:r>
            <a:r>
              <a:rPr lang="en-US" i="1" dirty="0">
                <a:sym typeface="Wingdings" panose="05000000000000000000" pitchFamily="2" charset="2"/>
              </a:rPr>
              <a:t>under study within </a:t>
            </a:r>
            <a:r>
              <a:rPr lang="en-US" b="1" i="1" dirty="0">
                <a:sym typeface="Wingdings" panose="05000000000000000000" pitchFamily="2" charset="2"/>
              </a:rPr>
              <a:t>specific WG</a:t>
            </a:r>
            <a:endParaRPr lang="en-US" sz="1800" dirty="0"/>
          </a:p>
        </p:txBody>
      </p:sp>
      <p:sp>
        <p:nvSpPr>
          <p:cNvPr id="16" name="Textplatzhalter 6">
            <a:extLst>
              <a:ext uri="{FF2B5EF4-FFF2-40B4-BE49-F238E27FC236}">
                <a16:creationId xmlns:a16="http://schemas.microsoft.com/office/drawing/2014/main" id="{329347A1-E7D6-6E42-1214-B627A6C0314D}"/>
              </a:ext>
            </a:extLst>
          </p:cNvPr>
          <p:cNvSpPr txBox="1">
            <a:spLocks/>
          </p:cNvSpPr>
          <p:nvPr/>
        </p:nvSpPr>
        <p:spPr>
          <a:xfrm>
            <a:off x="5508104" y="3867894"/>
            <a:ext cx="2962249" cy="304357"/>
          </a:xfrm>
          <a:prstGeom prst="rect">
            <a:avLst/>
          </a:prstGeom>
          <a:solidFill>
            <a:srgbClr val="FFFF00"/>
          </a:solidFill>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lnSpc>
                <a:spcPts val="1600"/>
              </a:lnSpc>
            </a:pPr>
            <a:r>
              <a:rPr lang="en-US" sz="1400" i="1" dirty="0"/>
              <a:t>Courtesy: </a:t>
            </a:r>
            <a:r>
              <a:rPr lang="en-US" sz="1400" b="1" i="1" dirty="0"/>
              <a:t>B. Humann, A. Lechner</a:t>
            </a:r>
          </a:p>
        </p:txBody>
      </p:sp>
      <p:sp>
        <p:nvSpPr>
          <p:cNvPr id="3" name="Textplatzhalter 5">
            <a:extLst>
              <a:ext uri="{FF2B5EF4-FFF2-40B4-BE49-F238E27FC236}">
                <a16:creationId xmlns:a16="http://schemas.microsoft.com/office/drawing/2014/main" id="{CBA73954-0C75-D9E1-998F-DFFA733C4701}"/>
              </a:ext>
            </a:extLst>
          </p:cNvPr>
          <p:cNvSpPr txBox="1">
            <a:spLocks/>
          </p:cNvSpPr>
          <p:nvPr/>
        </p:nvSpPr>
        <p:spPr>
          <a:xfrm>
            <a:off x="5162178" y="4453487"/>
            <a:ext cx="3774111" cy="595048"/>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1" indent="0">
              <a:lnSpc>
                <a:spcPts val="1600"/>
              </a:lnSpc>
              <a:spcAft>
                <a:spcPts val="600"/>
              </a:spcAft>
              <a:buFont typeface="Arial" panose="020B0604020202020204" pitchFamily="34" charset="0"/>
              <a:buNone/>
            </a:pPr>
            <a:r>
              <a:rPr lang="en-US" sz="1400" i="1" dirty="0">
                <a:solidFill>
                  <a:srgbClr val="0070C0"/>
                </a:solidFill>
              </a:rPr>
              <a:t>* </a:t>
            </a:r>
            <a:r>
              <a:rPr lang="en-US" i="1" dirty="0">
                <a:solidFill>
                  <a:srgbClr val="0070C0"/>
                </a:solidFill>
              </a:rPr>
              <a:t>see presentations of B. Humann on Thursday 9:35  </a:t>
            </a:r>
          </a:p>
          <a:p>
            <a:pPr marL="0" lvl="1" indent="0">
              <a:lnSpc>
                <a:spcPts val="1600"/>
              </a:lnSpc>
              <a:spcAft>
                <a:spcPts val="600"/>
              </a:spcAft>
              <a:buFont typeface="Arial" panose="020B0604020202020204" pitchFamily="34" charset="0"/>
              <a:buNone/>
            </a:pPr>
            <a:r>
              <a:rPr lang="en-US" i="1" dirty="0">
                <a:solidFill>
                  <a:srgbClr val="0070C0"/>
                </a:solidFill>
              </a:rPr>
              <a:t>   and M. Morrone on Wednesday 10:30 </a:t>
            </a:r>
          </a:p>
          <a:p>
            <a:pPr marL="0" lvl="1" indent="0">
              <a:lnSpc>
                <a:spcPts val="1600"/>
              </a:lnSpc>
              <a:spcAft>
                <a:spcPts val="600"/>
              </a:spcAft>
              <a:buFont typeface="Arial" panose="020B0604020202020204" pitchFamily="34" charset="0"/>
              <a:buNone/>
            </a:pPr>
            <a:endParaRPr lang="en-US" sz="1400" dirty="0"/>
          </a:p>
        </p:txBody>
      </p:sp>
      <p:pic>
        <p:nvPicPr>
          <p:cNvPr id="6" name="Picture 5">
            <a:extLst>
              <a:ext uri="{FF2B5EF4-FFF2-40B4-BE49-F238E27FC236}">
                <a16:creationId xmlns:a16="http://schemas.microsoft.com/office/drawing/2014/main" id="{203F7EC8-F40A-DA22-EC4B-73AD03DBD5D4}"/>
              </a:ext>
            </a:extLst>
          </p:cNvPr>
          <p:cNvPicPr>
            <a:picLocks noChangeAspect="1"/>
          </p:cNvPicPr>
          <p:nvPr/>
        </p:nvPicPr>
        <p:blipFill>
          <a:blip r:embed="rId2"/>
          <a:stretch>
            <a:fillRect/>
          </a:stretch>
        </p:blipFill>
        <p:spPr>
          <a:xfrm>
            <a:off x="5040629" y="2067693"/>
            <a:ext cx="3806829" cy="1636059"/>
          </a:xfrm>
          <a:prstGeom prst="rect">
            <a:avLst/>
          </a:prstGeom>
        </p:spPr>
      </p:pic>
    </p:spTree>
    <p:extLst>
      <p:ext uri="{BB962C8B-B14F-4D97-AF65-F5344CB8AC3E}">
        <p14:creationId xmlns:p14="http://schemas.microsoft.com/office/powerpoint/2010/main" val="31489477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8</a:t>
            </a:fld>
            <a:endParaRPr lang="en-US" noProof="0" dirty="0"/>
          </a:p>
        </p:txBody>
      </p:sp>
      <p:sp>
        <p:nvSpPr>
          <p:cNvPr id="6" name="Title 4">
            <a:extLst>
              <a:ext uri="{FF2B5EF4-FFF2-40B4-BE49-F238E27FC236}">
                <a16:creationId xmlns:a16="http://schemas.microsoft.com/office/drawing/2014/main" id="{F4D46A25-6B8F-2EF7-9B12-745F1770DD53}"/>
              </a:ext>
            </a:extLst>
          </p:cNvPr>
          <p:cNvSpPr txBox="1">
            <a:spLocks/>
          </p:cNvSpPr>
          <p:nvPr/>
        </p:nvSpPr>
        <p:spPr>
          <a:xfrm>
            <a:off x="395536" y="2283718"/>
            <a:ext cx="8263350" cy="1368152"/>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gn="ctr"/>
            <a:r>
              <a:rPr lang="en-GB" dirty="0"/>
              <a:t>Collider quadrupole</a:t>
            </a:r>
            <a:br>
              <a:rPr lang="en-GB" sz="1800" i="1" dirty="0"/>
            </a:br>
            <a:r>
              <a:rPr lang="en-GB" sz="1800" i="1" dirty="0"/>
              <a:t>(Baseline optics GHC 24.3)</a:t>
            </a:r>
          </a:p>
        </p:txBody>
      </p:sp>
    </p:spTree>
    <p:extLst>
      <p:ext uri="{BB962C8B-B14F-4D97-AF65-F5344CB8AC3E}">
        <p14:creationId xmlns:p14="http://schemas.microsoft.com/office/powerpoint/2010/main" val="14190692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a:extLst>
              <a:ext uri="{FF2B5EF4-FFF2-40B4-BE49-F238E27FC236}">
                <a16:creationId xmlns:a16="http://schemas.microsoft.com/office/drawing/2014/main" id="{05C06D15-81D2-998D-4D1D-450D54A2B9A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2859782"/>
            <a:ext cx="2227785" cy="2019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DF8663FE-303E-D3EF-BCA6-EACAF66EFC00}"/>
              </a:ext>
            </a:extLst>
          </p:cNvPr>
          <p:cNvSpPr>
            <a:spLocks noGrp="1"/>
          </p:cNvSpPr>
          <p:nvPr>
            <p:ph type="sldNum" sz="quarter" idx="10"/>
          </p:nvPr>
        </p:nvSpPr>
        <p:spPr/>
        <p:txBody>
          <a:bodyPr/>
          <a:lstStyle/>
          <a:p>
            <a:fld id="{88A1DFE4-5FC5-43BD-BB7E-75EAD82B965F}" type="slidenum">
              <a:rPr lang="en-US" noProof="0" smtClean="0"/>
              <a:pPr/>
              <a:t>9</a:t>
            </a:fld>
            <a:endParaRPr lang="en-US" noProof="0" dirty="0"/>
          </a:p>
        </p:txBody>
      </p:sp>
      <p:sp>
        <p:nvSpPr>
          <p:cNvPr id="12" name="Title 1">
            <a:extLst>
              <a:ext uri="{FF2B5EF4-FFF2-40B4-BE49-F238E27FC236}">
                <a16:creationId xmlns:a16="http://schemas.microsoft.com/office/drawing/2014/main" id="{3FD6DEFE-0176-4D20-7E63-1EFD1CBC5556}"/>
              </a:ext>
            </a:extLst>
          </p:cNvPr>
          <p:cNvSpPr>
            <a:spLocks noGrp="1"/>
          </p:cNvSpPr>
          <p:nvPr>
            <p:ph type="title"/>
          </p:nvPr>
        </p:nvSpPr>
        <p:spPr>
          <a:xfrm>
            <a:off x="442800" y="577800"/>
            <a:ext cx="8449680" cy="594528"/>
          </a:xfrm>
        </p:spPr>
        <p:txBody>
          <a:bodyPr/>
          <a:lstStyle/>
          <a:p>
            <a:r>
              <a:rPr lang="sv-SE" dirty="0"/>
              <a:t>Quadrupole mechanical design and parameters</a:t>
            </a:r>
            <a:endParaRPr lang="en-US" dirty="0"/>
          </a:p>
        </p:txBody>
      </p:sp>
      <p:sp>
        <p:nvSpPr>
          <p:cNvPr id="16" name="Content Placeholder 2">
            <a:extLst>
              <a:ext uri="{FF2B5EF4-FFF2-40B4-BE49-F238E27FC236}">
                <a16:creationId xmlns:a16="http://schemas.microsoft.com/office/drawing/2014/main" id="{F262E08B-4573-D692-7B9D-70BBD9ECA663}"/>
              </a:ext>
            </a:extLst>
          </p:cNvPr>
          <p:cNvSpPr txBox="1">
            <a:spLocks/>
          </p:cNvSpPr>
          <p:nvPr/>
        </p:nvSpPr>
        <p:spPr>
          <a:xfrm>
            <a:off x="323529" y="1172328"/>
            <a:ext cx="4238564" cy="3919701"/>
          </a:xfrm>
          <a:prstGeom prst="rect">
            <a:avLst/>
          </a:prstGeom>
        </p:spPr>
        <p:txBody>
          <a:bodyPr vert="horz" lIns="121920" tIns="60960" rIns="121920" bIns="60960" rtlCol="0">
            <a:normAutofit/>
          </a:bodyPr>
          <a:lstStyle>
            <a:defPPr>
              <a:defRPr lang="de-DE"/>
            </a:defPPr>
            <a:lvl1pPr indent="0" defTabSz="685800">
              <a:lnSpc>
                <a:spcPts val="1388"/>
              </a:lnSpc>
              <a:spcBef>
                <a:spcPts val="0"/>
              </a:spcBef>
              <a:buFont typeface="Arial" panose="020B0604020202020204" pitchFamily="34" charset="0"/>
              <a:buNone/>
              <a:defRPr sz="1200"/>
            </a:lvl1pPr>
            <a:lvl2pPr marL="243000" lvl="1" indent="-243000" defTabSz="685800">
              <a:lnSpc>
                <a:spcPts val="1600"/>
              </a:lnSpc>
              <a:spcBef>
                <a:spcPts val="0"/>
              </a:spcBef>
              <a:spcAft>
                <a:spcPts val="600"/>
              </a:spcAft>
              <a:buFont typeface="Arial" panose="020B0604020202020204" pitchFamily="34" charset="0"/>
              <a:buChar char="•"/>
              <a:defRPr sz="15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pPr lvl="1"/>
            <a:r>
              <a:rPr lang="sv-SE" b="1" dirty="0"/>
              <a:t>Laminated</a:t>
            </a:r>
            <a:r>
              <a:rPr lang="sv-SE" dirty="0"/>
              <a:t> yoke construction </a:t>
            </a:r>
          </a:p>
          <a:p>
            <a:pPr lvl="1"/>
            <a:r>
              <a:rPr lang="sv-SE" dirty="0"/>
              <a:t>Assembly of yoke parts with bolts / pins / keys and </a:t>
            </a:r>
            <a:r>
              <a:rPr lang="sv-SE" b="1" dirty="0"/>
              <a:t>non-magnetic spacers</a:t>
            </a:r>
          </a:p>
          <a:p>
            <a:pPr lvl="1"/>
            <a:r>
              <a:rPr lang="sv-SE" dirty="0"/>
              <a:t>Hollow </a:t>
            </a:r>
            <a:r>
              <a:rPr lang="sv-SE" b="1" dirty="0"/>
              <a:t>copper conductor </a:t>
            </a:r>
            <a:r>
              <a:rPr lang="sv-SE" dirty="0"/>
              <a:t>for </a:t>
            </a:r>
            <a:r>
              <a:rPr lang="sv-SE" b="1" dirty="0"/>
              <a:t>main coils</a:t>
            </a:r>
          </a:p>
          <a:p>
            <a:pPr lvl="1"/>
            <a:r>
              <a:rPr lang="sv-SE" dirty="0"/>
              <a:t>Solid </a:t>
            </a:r>
            <a:r>
              <a:rPr lang="sv-SE" b="1" dirty="0"/>
              <a:t>copper conductor </a:t>
            </a:r>
            <a:r>
              <a:rPr lang="sv-SE" dirty="0"/>
              <a:t>or </a:t>
            </a:r>
            <a:r>
              <a:rPr lang="sv-SE" b="1" dirty="0"/>
              <a:t>aluminum anodized strips</a:t>
            </a:r>
            <a:r>
              <a:rPr lang="sv-SE" dirty="0"/>
              <a:t> for </a:t>
            </a:r>
            <a:r>
              <a:rPr lang="sv-SE" b="1" dirty="0"/>
              <a:t>trim coils </a:t>
            </a:r>
          </a:p>
        </p:txBody>
      </p:sp>
      <p:cxnSp>
        <p:nvCxnSpPr>
          <p:cNvPr id="18" name="Straight Arrow Connector 17">
            <a:extLst>
              <a:ext uri="{FF2B5EF4-FFF2-40B4-BE49-F238E27FC236}">
                <a16:creationId xmlns:a16="http://schemas.microsoft.com/office/drawing/2014/main" id="{18414379-746B-F0F7-E480-6A71BF255013}"/>
              </a:ext>
            </a:extLst>
          </p:cNvPr>
          <p:cNvCxnSpPr>
            <a:cxnSpLocks/>
            <a:stCxn id="19" idx="2"/>
          </p:cNvCxnSpPr>
          <p:nvPr/>
        </p:nvCxnSpPr>
        <p:spPr>
          <a:xfrm>
            <a:off x="914674" y="3075375"/>
            <a:ext cx="993017" cy="144447"/>
          </a:xfrm>
          <a:prstGeom prst="straightConnector1">
            <a:avLst/>
          </a:pr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19" name="Textplatzhalter 6">
            <a:extLst>
              <a:ext uri="{FF2B5EF4-FFF2-40B4-BE49-F238E27FC236}">
                <a16:creationId xmlns:a16="http://schemas.microsoft.com/office/drawing/2014/main" id="{0AEB6A14-B468-A3F3-C315-C994D4CE18D2}"/>
              </a:ext>
            </a:extLst>
          </p:cNvPr>
          <p:cNvSpPr txBox="1">
            <a:spLocks/>
          </p:cNvSpPr>
          <p:nvPr/>
        </p:nvSpPr>
        <p:spPr>
          <a:xfrm>
            <a:off x="86582" y="2865837"/>
            <a:ext cx="1656184" cy="209538"/>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b="1" dirty="0"/>
              <a:t>External half-yoke</a:t>
            </a:r>
          </a:p>
        </p:txBody>
      </p:sp>
      <p:cxnSp>
        <p:nvCxnSpPr>
          <p:cNvPr id="22" name="Straight Arrow Connector 21">
            <a:extLst>
              <a:ext uri="{FF2B5EF4-FFF2-40B4-BE49-F238E27FC236}">
                <a16:creationId xmlns:a16="http://schemas.microsoft.com/office/drawing/2014/main" id="{F3E0A91E-CC73-45FD-3E88-1F47F5081B51}"/>
              </a:ext>
            </a:extLst>
          </p:cNvPr>
          <p:cNvCxnSpPr>
            <a:cxnSpLocks/>
            <a:stCxn id="23" idx="0"/>
          </p:cNvCxnSpPr>
          <p:nvPr/>
        </p:nvCxnSpPr>
        <p:spPr>
          <a:xfrm flipV="1">
            <a:off x="925690" y="3429360"/>
            <a:ext cx="1651577" cy="437043"/>
          </a:xfrm>
          <a:prstGeom prst="straightConnector1">
            <a:avLst/>
          </a:pr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23" name="Textplatzhalter 6">
            <a:extLst>
              <a:ext uri="{FF2B5EF4-FFF2-40B4-BE49-F238E27FC236}">
                <a16:creationId xmlns:a16="http://schemas.microsoft.com/office/drawing/2014/main" id="{22E9A597-4188-CB02-F596-894008B2BD72}"/>
              </a:ext>
            </a:extLst>
          </p:cNvPr>
          <p:cNvSpPr txBox="1">
            <a:spLocks/>
          </p:cNvSpPr>
          <p:nvPr/>
        </p:nvSpPr>
        <p:spPr>
          <a:xfrm>
            <a:off x="97598" y="3866403"/>
            <a:ext cx="1656184" cy="209538"/>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b="1" dirty="0"/>
              <a:t>Internal half-yoke</a:t>
            </a:r>
          </a:p>
        </p:txBody>
      </p:sp>
      <p:cxnSp>
        <p:nvCxnSpPr>
          <p:cNvPr id="27" name="Straight Arrow Connector 26">
            <a:extLst>
              <a:ext uri="{FF2B5EF4-FFF2-40B4-BE49-F238E27FC236}">
                <a16:creationId xmlns:a16="http://schemas.microsoft.com/office/drawing/2014/main" id="{3D2CD417-D616-21BA-E647-80DD70ECFD24}"/>
              </a:ext>
            </a:extLst>
          </p:cNvPr>
          <p:cNvCxnSpPr>
            <a:cxnSpLocks/>
            <a:stCxn id="28" idx="0"/>
          </p:cNvCxnSpPr>
          <p:nvPr/>
        </p:nvCxnSpPr>
        <p:spPr>
          <a:xfrm flipV="1">
            <a:off x="878212" y="3971172"/>
            <a:ext cx="769895" cy="686259"/>
          </a:xfrm>
          <a:prstGeom prst="straightConnector1">
            <a:avLst/>
          </a:pr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28" name="Textplatzhalter 6">
            <a:extLst>
              <a:ext uri="{FF2B5EF4-FFF2-40B4-BE49-F238E27FC236}">
                <a16:creationId xmlns:a16="http://schemas.microsoft.com/office/drawing/2014/main" id="{A40E7CA6-2A04-A716-DE47-F91DAFE320C0}"/>
              </a:ext>
            </a:extLst>
          </p:cNvPr>
          <p:cNvSpPr txBox="1">
            <a:spLocks/>
          </p:cNvSpPr>
          <p:nvPr/>
        </p:nvSpPr>
        <p:spPr>
          <a:xfrm>
            <a:off x="215923" y="4657431"/>
            <a:ext cx="1324578" cy="209538"/>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b="1" dirty="0"/>
              <a:t>Non-magnetic spacer</a:t>
            </a:r>
          </a:p>
        </p:txBody>
      </p:sp>
      <p:cxnSp>
        <p:nvCxnSpPr>
          <p:cNvPr id="31" name="Straight Arrow Connector 30">
            <a:extLst>
              <a:ext uri="{FF2B5EF4-FFF2-40B4-BE49-F238E27FC236}">
                <a16:creationId xmlns:a16="http://schemas.microsoft.com/office/drawing/2014/main" id="{DFA5F67C-ADCA-6868-E928-0FA7246EDA25}"/>
              </a:ext>
            </a:extLst>
          </p:cNvPr>
          <p:cNvCxnSpPr>
            <a:cxnSpLocks/>
            <a:stCxn id="32" idx="0"/>
          </p:cNvCxnSpPr>
          <p:nvPr/>
        </p:nvCxnSpPr>
        <p:spPr>
          <a:xfrm flipH="1" flipV="1">
            <a:off x="3072315" y="4371950"/>
            <a:ext cx="898633" cy="538002"/>
          </a:xfrm>
          <a:prstGeom prst="straightConnector1">
            <a:avLst/>
          </a:pr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32" name="Textplatzhalter 6">
            <a:extLst>
              <a:ext uri="{FF2B5EF4-FFF2-40B4-BE49-F238E27FC236}">
                <a16:creationId xmlns:a16="http://schemas.microsoft.com/office/drawing/2014/main" id="{731546EB-D096-133C-B255-05CAE2C47485}"/>
              </a:ext>
            </a:extLst>
          </p:cNvPr>
          <p:cNvSpPr txBox="1">
            <a:spLocks/>
          </p:cNvSpPr>
          <p:nvPr/>
        </p:nvSpPr>
        <p:spPr>
          <a:xfrm>
            <a:off x="3142856" y="4909952"/>
            <a:ext cx="1656184" cy="209538"/>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b="1" dirty="0"/>
              <a:t>Main coil</a:t>
            </a:r>
          </a:p>
        </p:txBody>
      </p:sp>
      <p:cxnSp>
        <p:nvCxnSpPr>
          <p:cNvPr id="34" name="Straight Arrow Connector 33">
            <a:extLst>
              <a:ext uri="{FF2B5EF4-FFF2-40B4-BE49-F238E27FC236}">
                <a16:creationId xmlns:a16="http://schemas.microsoft.com/office/drawing/2014/main" id="{DD8B670F-0B53-2F13-31A7-DCE034BE5E3C}"/>
              </a:ext>
            </a:extLst>
          </p:cNvPr>
          <p:cNvCxnSpPr>
            <a:cxnSpLocks/>
            <a:stCxn id="35" idx="2"/>
          </p:cNvCxnSpPr>
          <p:nvPr/>
        </p:nvCxnSpPr>
        <p:spPr>
          <a:xfrm flipH="1">
            <a:off x="3223981" y="2854760"/>
            <a:ext cx="676426" cy="741451"/>
          </a:xfrm>
          <a:prstGeom prst="straightConnector1">
            <a:avLst/>
          </a:pr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35" name="Textplatzhalter 6">
            <a:extLst>
              <a:ext uri="{FF2B5EF4-FFF2-40B4-BE49-F238E27FC236}">
                <a16:creationId xmlns:a16="http://schemas.microsoft.com/office/drawing/2014/main" id="{DD1F4A4C-B889-619F-FF64-0AD5314BE189}"/>
              </a:ext>
            </a:extLst>
          </p:cNvPr>
          <p:cNvSpPr txBox="1">
            <a:spLocks/>
          </p:cNvSpPr>
          <p:nvPr/>
        </p:nvSpPr>
        <p:spPr>
          <a:xfrm>
            <a:off x="3072315" y="2645222"/>
            <a:ext cx="1656184" cy="209538"/>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b="1" dirty="0"/>
              <a:t>Trim coil</a:t>
            </a:r>
          </a:p>
        </p:txBody>
      </p:sp>
      <p:pic>
        <p:nvPicPr>
          <p:cNvPr id="15" name="Picture 14">
            <a:extLst>
              <a:ext uri="{FF2B5EF4-FFF2-40B4-BE49-F238E27FC236}">
                <a16:creationId xmlns:a16="http://schemas.microsoft.com/office/drawing/2014/main" id="{CE1AC427-1C08-F48F-5EBA-0AC9F2FBF359}"/>
              </a:ext>
            </a:extLst>
          </p:cNvPr>
          <p:cNvPicPr>
            <a:picLocks noChangeAspect="1"/>
          </p:cNvPicPr>
          <p:nvPr/>
        </p:nvPicPr>
        <p:blipFill>
          <a:blip r:embed="rId3"/>
          <a:stretch>
            <a:fillRect/>
          </a:stretch>
        </p:blipFill>
        <p:spPr>
          <a:xfrm>
            <a:off x="5048785" y="1141859"/>
            <a:ext cx="3694849" cy="3435846"/>
          </a:xfrm>
          <a:prstGeom prst="rect">
            <a:avLst/>
          </a:prstGeom>
        </p:spPr>
      </p:pic>
      <p:sp>
        <p:nvSpPr>
          <p:cNvPr id="20" name="Textplatzhalter 6">
            <a:extLst>
              <a:ext uri="{FF2B5EF4-FFF2-40B4-BE49-F238E27FC236}">
                <a16:creationId xmlns:a16="http://schemas.microsoft.com/office/drawing/2014/main" id="{DB4F428B-E76B-B3C0-49F8-3766EC30CC33}"/>
              </a:ext>
            </a:extLst>
          </p:cNvPr>
          <p:cNvSpPr txBox="1">
            <a:spLocks/>
          </p:cNvSpPr>
          <p:nvPr/>
        </p:nvSpPr>
        <p:spPr>
          <a:xfrm>
            <a:off x="5064001" y="4742259"/>
            <a:ext cx="3744416" cy="209538"/>
          </a:xfrm>
          <a:prstGeom prst="rect">
            <a:avLst/>
          </a:prstGeom>
        </p:spPr>
        <p:txBody>
          <a:bodyPr vert="horz" wrap="none" lIns="91440" tIns="45720" rIns="91440" bIns="45720" rtlCol="0">
            <a:noAutofit/>
          </a:bodyPr>
          <a:lstStyle>
            <a:lvl1pPr marL="0" indent="0" algn="l" defTabSz="685800" rtl="0" eaLnBrk="1" latinLnBrk="0" hangingPunct="1">
              <a:lnSpc>
                <a:spcPts val="1013"/>
              </a:lnSpc>
              <a:spcBef>
                <a:spcPts val="0"/>
              </a:spcBef>
              <a:buFont typeface="Arial" panose="020B0604020202020204" pitchFamily="34" charset="0"/>
              <a:buNone/>
              <a:defRPr sz="1000" b="0" kern="1200">
                <a:solidFill>
                  <a:schemeClr val="tx1"/>
                </a:solidFill>
                <a:latin typeface="+mn-lt"/>
                <a:ea typeface="+mn-ea"/>
                <a:cs typeface="+mn-cs"/>
              </a:defRPr>
            </a:lvl1pPr>
            <a:lvl2pPr marL="0" indent="0" algn="l" defTabSz="685800" rtl="0" eaLnBrk="1" latinLnBrk="0" hangingPunct="1">
              <a:lnSpc>
                <a:spcPts val="1013"/>
              </a:lnSpc>
              <a:spcBef>
                <a:spcPts val="0"/>
              </a:spcBef>
              <a:buFontTx/>
              <a:buNone/>
              <a:defRPr sz="750" b="0" kern="1200">
                <a:solidFill>
                  <a:schemeClr val="tx1"/>
                </a:solidFill>
                <a:latin typeface="+mn-lt"/>
                <a:ea typeface="+mn-ea"/>
                <a:cs typeface="+mn-cs"/>
              </a:defRPr>
            </a:lvl2pPr>
            <a:lvl3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3pPr>
            <a:lvl4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4pPr>
            <a:lvl5pPr marL="0" indent="0" algn="l" defTabSz="685800" rtl="0" eaLnBrk="1" latinLnBrk="0" hangingPunct="1">
              <a:lnSpc>
                <a:spcPts val="1013"/>
              </a:lnSpc>
              <a:spcBef>
                <a:spcPts val="0"/>
              </a:spcBef>
              <a:buSzPct val="100000"/>
              <a:buFontTx/>
              <a:buNone/>
              <a:defRPr sz="750" b="0" kern="120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a:r>
              <a:rPr lang="en-US" i="1" u="sng" dirty="0"/>
              <a:t>Quadrupole parameters, FCC FSR, pp.118.</a:t>
            </a:r>
          </a:p>
        </p:txBody>
      </p:sp>
      <p:cxnSp>
        <p:nvCxnSpPr>
          <p:cNvPr id="21" name="Straight Arrow Connector 20">
            <a:extLst>
              <a:ext uri="{FF2B5EF4-FFF2-40B4-BE49-F238E27FC236}">
                <a16:creationId xmlns:a16="http://schemas.microsoft.com/office/drawing/2014/main" id="{50C1CF3D-37EF-ED26-63C8-BD133B568B52}"/>
              </a:ext>
            </a:extLst>
          </p:cNvPr>
          <p:cNvCxnSpPr>
            <a:cxnSpLocks/>
          </p:cNvCxnSpPr>
          <p:nvPr/>
        </p:nvCxnSpPr>
        <p:spPr>
          <a:xfrm flipH="1">
            <a:off x="1742766" y="4937266"/>
            <a:ext cx="1778865" cy="0"/>
          </a:xfrm>
          <a:prstGeom prst="straightConnector1">
            <a:avLst/>
          </a:prstGeom>
          <a:ln w="12700">
            <a:headEnd type="stealth" w="lg" len="lg"/>
            <a:tailEnd type="stealth" w="lg" len="lg"/>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62E72BDF-E340-E224-BB81-C3C5B49B5EE2}"/>
              </a:ext>
            </a:extLst>
          </p:cNvPr>
          <p:cNvCxnSpPr>
            <a:cxnSpLocks/>
          </p:cNvCxnSpPr>
          <p:nvPr/>
        </p:nvCxnSpPr>
        <p:spPr>
          <a:xfrm flipV="1">
            <a:off x="3779912" y="2888322"/>
            <a:ext cx="0" cy="1978647"/>
          </a:xfrm>
          <a:prstGeom prst="straightConnector1">
            <a:avLst/>
          </a:prstGeom>
          <a:ln w="12700">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477C96D9-C746-8440-FBB0-28AD4885C4D0}"/>
              </a:ext>
            </a:extLst>
          </p:cNvPr>
          <p:cNvSpPr txBox="1"/>
          <p:nvPr/>
        </p:nvSpPr>
        <p:spPr>
          <a:xfrm rot="16200000">
            <a:off x="3620682" y="3810695"/>
            <a:ext cx="683567" cy="179216"/>
          </a:xfrm>
          <a:prstGeom prst="rect">
            <a:avLst/>
          </a:prstGeom>
          <a:noFill/>
        </p:spPr>
        <p:txBody>
          <a:bodyPr wrap="square" rtlCol="0">
            <a:spAutoFit/>
          </a:bodyPr>
          <a:lstStyle/>
          <a:p>
            <a:pPr algn="l">
              <a:lnSpc>
                <a:spcPts val="600"/>
              </a:lnSpc>
            </a:pPr>
            <a:r>
              <a:rPr lang="en-GB" sz="1000" dirty="0"/>
              <a:t>610 mm</a:t>
            </a:r>
          </a:p>
        </p:txBody>
      </p:sp>
      <p:sp>
        <p:nvSpPr>
          <p:cNvPr id="26" name="TextBox 25">
            <a:extLst>
              <a:ext uri="{FF2B5EF4-FFF2-40B4-BE49-F238E27FC236}">
                <a16:creationId xmlns:a16="http://schemas.microsoft.com/office/drawing/2014/main" id="{09260C73-A290-88FF-3B15-B0753C800651}"/>
              </a:ext>
            </a:extLst>
          </p:cNvPr>
          <p:cNvSpPr txBox="1"/>
          <p:nvPr/>
        </p:nvSpPr>
        <p:spPr>
          <a:xfrm>
            <a:off x="2326932" y="5014286"/>
            <a:ext cx="683567" cy="179216"/>
          </a:xfrm>
          <a:prstGeom prst="rect">
            <a:avLst/>
          </a:prstGeom>
          <a:noFill/>
        </p:spPr>
        <p:txBody>
          <a:bodyPr wrap="square" rtlCol="0">
            <a:spAutoFit/>
          </a:bodyPr>
          <a:lstStyle/>
          <a:p>
            <a:pPr algn="l">
              <a:lnSpc>
                <a:spcPts val="600"/>
              </a:lnSpc>
            </a:pPr>
            <a:r>
              <a:rPr lang="en-GB" sz="1000" dirty="0"/>
              <a:t>590 mm</a:t>
            </a:r>
          </a:p>
        </p:txBody>
      </p:sp>
      <p:cxnSp>
        <p:nvCxnSpPr>
          <p:cNvPr id="29" name="Straight Arrow Connector 28">
            <a:extLst>
              <a:ext uri="{FF2B5EF4-FFF2-40B4-BE49-F238E27FC236}">
                <a16:creationId xmlns:a16="http://schemas.microsoft.com/office/drawing/2014/main" id="{21F663AB-370C-E0C4-60A3-7B21F28E294A}"/>
              </a:ext>
            </a:extLst>
          </p:cNvPr>
          <p:cNvCxnSpPr>
            <a:cxnSpLocks/>
          </p:cNvCxnSpPr>
          <p:nvPr/>
        </p:nvCxnSpPr>
        <p:spPr>
          <a:xfrm flipH="1">
            <a:off x="2116748" y="2989497"/>
            <a:ext cx="1027267" cy="0"/>
          </a:xfrm>
          <a:prstGeom prst="straightConnector1">
            <a:avLst/>
          </a:prstGeom>
          <a:ln w="12700">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AD7D6778-EA2A-80F6-7CD9-00D056ECA2AE}"/>
              </a:ext>
            </a:extLst>
          </p:cNvPr>
          <p:cNvSpPr txBox="1"/>
          <p:nvPr/>
        </p:nvSpPr>
        <p:spPr>
          <a:xfrm>
            <a:off x="2360618" y="2776229"/>
            <a:ext cx="683567" cy="179216"/>
          </a:xfrm>
          <a:prstGeom prst="rect">
            <a:avLst/>
          </a:prstGeom>
          <a:noFill/>
        </p:spPr>
        <p:txBody>
          <a:bodyPr wrap="square" rtlCol="0">
            <a:spAutoFit/>
          </a:bodyPr>
          <a:lstStyle/>
          <a:p>
            <a:pPr algn="l">
              <a:lnSpc>
                <a:spcPts val="600"/>
              </a:lnSpc>
            </a:pPr>
            <a:r>
              <a:rPr lang="en-GB" sz="1000" dirty="0"/>
              <a:t>350 mm</a:t>
            </a:r>
          </a:p>
        </p:txBody>
      </p:sp>
      <p:cxnSp>
        <p:nvCxnSpPr>
          <p:cNvPr id="33" name="Straight Arrow Connector 32">
            <a:extLst>
              <a:ext uri="{FF2B5EF4-FFF2-40B4-BE49-F238E27FC236}">
                <a16:creationId xmlns:a16="http://schemas.microsoft.com/office/drawing/2014/main" id="{C2D9EF5B-5587-1AF9-0663-FB2CFF78E10B}"/>
              </a:ext>
            </a:extLst>
          </p:cNvPr>
          <p:cNvCxnSpPr>
            <a:cxnSpLocks/>
          </p:cNvCxnSpPr>
          <p:nvPr/>
        </p:nvCxnSpPr>
        <p:spPr>
          <a:xfrm flipH="1" flipV="1">
            <a:off x="2097593" y="2947484"/>
            <a:ext cx="1" cy="910958"/>
          </a:xfrm>
          <a:prstGeom prst="straightConnector1">
            <a:avLst/>
          </a:prstGeom>
          <a:ln w="6350">
            <a:headEnd type="none" w="lg" len="lg"/>
            <a:tailEnd type="none" w="lg" len="lg"/>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AA601FE0-08CD-FF6A-EDFA-AFE257F97B3C}"/>
              </a:ext>
            </a:extLst>
          </p:cNvPr>
          <p:cNvCxnSpPr>
            <a:cxnSpLocks/>
          </p:cNvCxnSpPr>
          <p:nvPr/>
        </p:nvCxnSpPr>
        <p:spPr>
          <a:xfrm flipH="1" flipV="1">
            <a:off x="3144015" y="2955445"/>
            <a:ext cx="7776" cy="910958"/>
          </a:xfrm>
          <a:prstGeom prst="straightConnector1">
            <a:avLst/>
          </a:prstGeom>
          <a:ln w="6350">
            <a:headEnd type="none" w="lg" len="lg"/>
            <a:tailEnd type="non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6985227"/>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64286</TotalTime>
  <Words>2566</Words>
  <Application>Microsoft Office PowerPoint</Application>
  <PresentationFormat>On-screen Show (16:9)</PresentationFormat>
  <Paragraphs>470</Paragraphs>
  <Slides>40</Slides>
  <Notes>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40</vt:i4>
      </vt:variant>
    </vt:vector>
  </HeadingPairs>
  <TitlesOfParts>
    <vt:vector size="49" baseType="lpstr">
      <vt:lpstr>Arial</vt:lpstr>
      <vt:lpstr>Calibri</vt:lpstr>
      <vt:lpstr>Courier New</vt:lpstr>
      <vt:lpstr>Google Sans</vt:lpstr>
      <vt:lpstr>Times New Roman</vt:lpstr>
      <vt:lpstr>Wingdings</vt:lpstr>
      <vt:lpstr>Introslides</vt:lpstr>
      <vt:lpstr>Titleslides, Conclusion</vt:lpstr>
      <vt:lpstr>Content Slides - Deep Blue</vt:lpstr>
      <vt:lpstr>Collider Magnet Designs for FCC-ee</vt:lpstr>
      <vt:lpstr>Outline</vt:lpstr>
      <vt:lpstr>Magnet functional specifications from optics</vt:lpstr>
      <vt:lpstr>Collider dipole (Baseline optics GHC 24.3)</vt:lpstr>
      <vt:lpstr>Dipole mechanical design and parameters</vt:lpstr>
      <vt:lpstr>Dipole magnetic design</vt:lpstr>
      <vt:lpstr>SR absorbers and shielding</vt:lpstr>
      <vt:lpstr>PowerPoint Presentation</vt:lpstr>
      <vt:lpstr>Quadrupole mechanical design and parameters</vt:lpstr>
      <vt:lpstr>Quadrupole magnetic design – 2D</vt:lpstr>
      <vt:lpstr>Quadrupole magnetic design – 3D</vt:lpstr>
      <vt:lpstr>Quadrupole magnetic design – 3D</vt:lpstr>
      <vt:lpstr>Quadrupole magnetic design – 3D</vt:lpstr>
      <vt:lpstr>Collider sextupole (Baseline optics GHC 24.3)</vt:lpstr>
      <vt:lpstr>Sextupole mechanical design</vt:lpstr>
      <vt:lpstr>Sextupole magnetic design</vt:lpstr>
      <vt:lpstr>Correctors</vt:lpstr>
      <vt:lpstr>Comparison GHC / LCC magnet parameters</vt:lpstr>
      <vt:lpstr>LCC vs. GHC layout</vt:lpstr>
      <vt:lpstr>LCC magnet parameters (vs. GHC )</vt:lpstr>
      <vt:lpstr>Concepts of twin quadrupoles</vt:lpstr>
      <vt:lpstr>Twin aperture quadrupoles with configurable aperture powering</vt:lpstr>
      <vt:lpstr>Twin aperture quadrupoles with configurable aperture powering</vt:lpstr>
      <vt:lpstr>Twin aperture quadrupoles with configurable aperture powering</vt:lpstr>
      <vt:lpstr>Electrical parameters and power consumption</vt:lpstr>
      <vt:lpstr>Twin aperture quadrupoles with configurable aperture powering</vt:lpstr>
      <vt:lpstr>Open mid-plane twin aperture quadrupole</vt:lpstr>
      <vt:lpstr>Semi-closed mid-plane twin aperture quadrupole</vt:lpstr>
      <vt:lpstr>Fully closed mid-plane twin aperture quadrupole</vt:lpstr>
      <vt:lpstr>Concepts of single aperture quadrupoles</vt:lpstr>
      <vt:lpstr>Single aperture quadrupoles topologies (for LCC or RF LSS)</vt:lpstr>
      <vt:lpstr>Magnetic performance of single aperture quadrupoles</vt:lpstr>
      <vt:lpstr>Next steps for magnet development</vt:lpstr>
      <vt:lpstr>Collider magnets development during pre-TDR</vt:lpstr>
      <vt:lpstr>Summary</vt:lpstr>
      <vt:lpstr>PowerPoint Presentation</vt:lpstr>
      <vt:lpstr>Thank you for your attention!  Questions?</vt:lpstr>
      <vt:lpstr>Spare slides</vt:lpstr>
      <vt:lpstr>Aperture coupling of LHC MQW twin quadrupoles</vt:lpstr>
      <vt:lpstr>Aperture coupling of FCC-ee twin quadrupole (open mid-plane design, for FD/DF polarity)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lastModifiedBy>Jeremie Bauche</cp:lastModifiedBy>
  <cp:revision>2101</cp:revision>
  <dcterms:created xsi:type="dcterms:W3CDTF">2020-10-27T09:23:42Z</dcterms:created>
  <dcterms:modified xsi:type="dcterms:W3CDTF">2025-05-28T14:05:53Z</dcterms:modified>
</cp:coreProperties>
</file>