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2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20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21.xml.rels" ContentType="application/vnd.openxmlformats-package.relationships+xml"/>
  <Override PartName="/ppt/slideMasters/_rels/slideMaster4.xml.rels" ContentType="application/vnd.openxmlformats-package.relationships+xml"/>
  <Override PartName="/ppt/slideMasters/_rels/slideMaster5.xml.rels" ContentType="application/vnd.openxmlformats-package.relationships+xml"/>
  <Override PartName="/ppt/slideMasters/_rels/slideMaster23.xml.rels" ContentType="application/vnd.openxmlformats-package.relationships+xml"/>
  <Override PartName="/ppt/slideMasters/_rels/slideMaster6.xml.rels" ContentType="application/vnd.openxmlformats-package.relationships+xml"/>
  <Override PartName="/ppt/slideMasters/_rels/slideMaster7.xml.rels" ContentType="application/vnd.openxmlformats-package.relationships+xml"/>
  <Override PartName="/ppt/slideMasters/_rels/slideMaster8.xml.rels" ContentType="application/vnd.openxmlformats-package.relationships+xml"/>
  <Override PartName="/ppt/slideMasters/_rels/slideMaster9.xml.rels" ContentType="application/vnd.openxmlformats-package.relationships+xml"/>
  <Override PartName="/ppt/slideMasters/_rels/slideMaster10.xml.rels" ContentType="application/vnd.openxmlformats-package.relationships+xml"/>
  <Override PartName="/ppt/slideMasters/_rels/slideMaster11.xml.rels" ContentType="application/vnd.openxmlformats-package.relationships+xml"/>
  <Override PartName="/ppt/slideMasters/_rels/slideMaster12.xml.rels" ContentType="application/vnd.openxmlformats-package.relationships+xml"/>
  <Override PartName="/ppt/slideMasters/_rels/slideMaster13.xml.rels" ContentType="application/vnd.openxmlformats-package.relationships+xml"/>
  <Override PartName="/ppt/slideMasters/_rels/slideMaster14.xml.rels" ContentType="application/vnd.openxmlformats-package.relationships+xml"/>
  <Override PartName="/ppt/slideMasters/_rels/slideMaster15.xml.rels" ContentType="application/vnd.openxmlformats-package.relationships+xml"/>
  <Override PartName="/ppt/slideMasters/_rels/slideMaster16.xml.rels" ContentType="application/vnd.openxmlformats-package.relationships+xml"/>
  <Override PartName="/ppt/slideMasters/_rels/slideMaster17.xml.rels" ContentType="application/vnd.openxmlformats-package.relationships+xml"/>
  <Override PartName="/ppt/slideMasters/_rels/slideMaster18.xml.rels" ContentType="application/vnd.openxmlformats-package.relationships+xml"/>
  <Override PartName="/ppt/slideMasters/_rels/slideMaster19.xml.rels" ContentType="application/vnd.openxmlformats-package.relationships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16.xml" ContentType="application/vnd.openxmlformats-officedocument.theme+xml"/>
  <Override PartName="/ppt/theme/theme17.xml" ContentType="application/vnd.openxmlformats-officedocument.theme+xml"/>
  <Override PartName="/ppt/theme/theme18.xml" ContentType="application/vnd.openxmlformats-officedocument.theme+xml"/>
  <Override PartName="/ppt/theme/theme19.xml" ContentType="application/vnd.openxmlformats-officedocument.theme+xml"/>
  <Override PartName="/ppt/theme/theme20.xml" ContentType="application/vnd.openxmlformats-officedocument.theme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ppt/theme/theme24.xml" ContentType="application/vnd.openxmlformats-officedocument.theme+xml"/>
  <Override PartName="/ppt/notesSlides/notesSlide2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_rels/notesSlide10.xml.rels" ContentType="application/vnd.openxmlformats-package.relationships+xml"/>
  <Override PartName="/ppt/notesSlides/_rels/notesSlide6.xml.rels" ContentType="application/vnd.openxmlformats-package.relationships+xml"/>
  <Override PartName="/ppt/notesSlides/_rels/notesSlide2.xml.rels" ContentType="application/vnd.openxmlformats-package.relationships+xml"/>
  <Override PartName="/ppt/notesSlides/_rels/notesSlide3.xml.rels" ContentType="application/vnd.openxmlformats-package.relationships+xml"/>
  <Override PartName="/ppt/notesSlides/_rels/notesSlide12.xml.rels" ContentType="application/vnd.openxmlformats-package.relationships+xml"/>
  <Override PartName="/ppt/notesSlides/_rels/notesSlide4.xml.rels" ContentType="application/vnd.openxmlformats-package.relationships+xml"/>
  <Override PartName="/ppt/notesSlides/_rels/notesSlide5.xml.rels" ContentType="application/vnd.openxmlformats-package.relationships+xml"/>
  <Override PartName="/ppt/notesSlides/_rels/notesSlide9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5.xml.rels" ContentType="application/vnd.openxmlformats-package.relationships+xml"/>
  <Override PartName="/ppt/media/image1.png" ContentType="image/png"/>
  <Override PartName="/ppt/media/image2.wmf" ContentType="image/x-wmf"/>
  <Override PartName="/ppt/media/image3.wmf" ContentType="image/x-wmf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jpeg" ContentType="image/jpe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23.xml" ContentType="application/vnd.openxmlformats-officedocument.presentationml.slide+xml"/>
  <Override PartName="/ppt/slides/slide7.xml" ContentType="application/vnd.openxmlformats-officedocument.presentationml.slide+xml"/>
  <Override PartName="/ppt/slides/slide24.xml" ContentType="application/vnd.openxmlformats-officedocument.presentationml.slide+xml"/>
  <Override PartName="/ppt/slides/slide8.xml" ContentType="application/vnd.openxmlformats-officedocument.presentationml.slide+xml"/>
  <Override PartName="/ppt/slides/slide25.xml" ContentType="application/vnd.openxmlformats-officedocument.presentationml.slide+xml"/>
  <Override PartName="/ppt/slides/slide9.xml" ContentType="application/vnd.openxmlformats-officedocument.presentationml.slide+xml"/>
  <Override PartName="/ppt/slides/slide26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_rels/slide1.xml.rels" ContentType="application/vnd.openxmlformats-package.relationships+xml"/>
  <Override PartName="/ppt/slides/_rels/slide22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3.xml.rels" ContentType="application/vnd.openxmlformats-package.relationships+xml"/>
  <Override PartName="/ppt/slides/_rels/slide21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23.xml.rels" ContentType="application/vnd.openxmlformats-package.relationships+xml"/>
  <Override PartName="/ppt/slides/_rels/slide6.xml.rels" ContentType="application/vnd.openxmlformats-package.relationships+xml"/>
  <Override PartName="/ppt/slides/_rels/slide24.xml.rels" ContentType="application/vnd.openxmlformats-package.relationships+xml"/>
  <Override PartName="/ppt/slides/_rels/slide7.xml.rels" ContentType="application/vnd.openxmlformats-package.relationships+xml"/>
  <Override PartName="/ppt/slides/_rels/slide25.xml.rels" ContentType="application/vnd.openxmlformats-package.relationships+xml"/>
  <Override PartName="/ppt/slides/_rels/slide8.xml.rels" ContentType="application/vnd.openxmlformats-package.relationships+xml"/>
  <Override PartName="/ppt/slides/_rels/slide26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7.xml.rels" ContentType="application/vnd.openxmlformats-package.relationships+xml"/>
  <Override PartName="/ppt/presProps.xml" ContentType="application/vnd.openxmlformats-officedocument.presentationml.presProps+xml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50" r:id="rId3"/>
    <p:sldMasterId id="2147483652" r:id="rId4"/>
    <p:sldMasterId id="2147483654" r:id="rId5"/>
    <p:sldMasterId id="2147483656" r:id="rId6"/>
    <p:sldMasterId id="2147483658" r:id="rId7"/>
    <p:sldMasterId id="2147483660" r:id="rId8"/>
    <p:sldMasterId id="2147483662" r:id="rId9"/>
    <p:sldMasterId id="2147483664" r:id="rId10"/>
    <p:sldMasterId id="2147483667" r:id="rId11"/>
    <p:sldMasterId id="2147483669" r:id="rId12"/>
    <p:sldMasterId id="2147483671" r:id="rId13"/>
    <p:sldMasterId id="2147483673" r:id="rId14"/>
    <p:sldMasterId id="2147483675" r:id="rId15"/>
    <p:sldMasterId id="2147483677" r:id="rId16"/>
    <p:sldMasterId id="2147483679" r:id="rId17"/>
    <p:sldMasterId id="2147483681" r:id="rId18"/>
    <p:sldMasterId id="2147483683" r:id="rId19"/>
    <p:sldMasterId id="2147483685" r:id="rId20"/>
    <p:sldMasterId id="2147483687" r:id="rId21"/>
    <p:sldMasterId id="2147483689" r:id="rId22"/>
    <p:sldMasterId id="2147483691" r:id="rId23"/>
    <p:sldMasterId id="2147483693" r:id="rId24"/>
  </p:sldMasterIdLst>
  <p:notesMasterIdLst>
    <p:notesMasterId r:id="rId25"/>
  </p:notesMasterIdLst>
  <p:sldIdLst>
    <p:sldId id="256" r:id="rId26"/>
    <p:sldId id="257" r:id="rId27"/>
    <p:sldId id="258" r:id="rId28"/>
    <p:sldId id="259" r:id="rId29"/>
    <p:sldId id="260" r:id="rId30"/>
    <p:sldId id="261" r:id="rId31"/>
    <p:sldId id="262" r:id="rId32"/>
    <p:sldId id="263" r:id="rId33"/>
    <p:sldId id="264" r:id="rId34"/>
    <p:sldId id="265" r:id="rId35"/>
    <p:sldId id="266" r:id="rId36"/>
    <p:sldId id="267" r:id="rId37"/>
    <p:sldId id="268" r:id="rId38"/>
    <p:sldId id="269" r:id="rId39"/>
    <p:sldId id="270" r:id="rId40"/>
    <p:sldId id="271" r:id="rId41"/>
    <p:sldId id="272" r:id="rId42"/>
    <p:sldId id="273" r:id="rId43"/>
    <p:sldId id="274" r:id="rId44"/>
    <p:sldId id="275" r:id="rId45"/>
    <p:sldId id="276" r:id="rId46"/>
    <p:sldId id="277" r:id="rId47"/>
    <p:sldId id="278" r:id="rId48"/>
    <p:sldId id="279" r:id="rId49"/>
    <p:sldId id="280" r:id="rId50"/>
    <p:sldId id="281" r:id="rId51"/>
    <p:sldId id="282" r:id="rId52"/>
  </p:sldIdLst>
  <p:sldSz cx="12192000" cy="6858000"/>
  <p:notesSz cx="6858000" cy="12192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/>
</p:presentationPr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Master" Target="slideMasters/slideMaster5.xml"/><Relationship Id="rId7" Type="http://schemas.openxmlformats.org/officeDocument/2006/relationships/slideMaster" Target="slideMasters/slideMaster6.xml"/><Relationship Id="rId8" Type="http://schemas.openxmlformats.org/officeDocument/2006/relationships/slideMaster" Target="slideMasters/slideMaster7.xml"/><Relationship Id="rId9" Type="http://schemas.openxmlformats.org/officeDocument/2006/relationships/slideMaster" Target="slideMasters/slideMaster8.xml"/><Relationship Id="rId10" Type="http://schemas.openxmlformats.org/officeDocument/2006/relationships/slideMaster" Target="slideMasters/slideMaster9.xml"/><Relationship Id="rId11" Type="http://schemas.openxmlformats.org/officeDocument/2006/relationships/slideMaster" Target="slideMasters/slideMaster10.xml"/><Relationship Id="rId12" Type="http://schemas.openxmlformats.org/officeDocument/2006/relationships/slideMaster" Target="slideMasters/slideMaster11.xml"/><Relationship Id="rId13" Type="http://schemas.openxmlformats.org/officeDocument/2006/relationships/slideMaster" Target="slideMasters/slideMaster12.xml"/><Relationship Id="rId14" Type="http://schemas.openxmlformats.org/officeDocument/2006/relationships/slideMaster" Target="slideMasters/slideMaster13.xml"/><Relationship Id="rId15" Type="http://schemas.openxmlformats.org/officeDocument/2006/relationships/slideMaster" Target="slideMasters/slideMaster14.xml"/><Relationship Id="rId16" Type="http://schemas.openxmlformats.org/officeDocument/2006/relationships/slideMaster" Target="slideMasters/slideMaster15.xml"/><Relationship Id="rId17" Type="http://schemas.openxmlformats.org/officeDocument/2006/relationships/slideMaster" Target="slideMasters/slideMaster16.xml"/><Relationship Id="rId18" Type="http://schemas.openxmlformats.org/officeDocument/2006/relationships/slideMaster" Target="slideMasters/slideMaster17.xml"/><Relationship Id="rId19" Type="http://schemas.openxmlformats.org/officeDocument/2006/relationships/slideMaster" Target="slideMasters/slideMaster18.xml"/><Relationship Id="rId20" Type="http://schemas.openxmlformats.org/officeDocument/2006/relationships/slideMaster" Target="slideMasters/slideMaster19.xml"/><Relationship Id="rId21" Type="http://schemas.openxmlformats.org/officeDocument/2006/relationships/slideMaster" Target="slideMasters/slideMaster20.xml"/><Relationship Id="rId22" Type="http://schemas.openxmlformats.org/officeDocument/2006/relationships/slideMaster" Target="slideMasters/slideMaster21.xml"/><Relationship Id="rId23" Type="http://schemas.openxmlformats.org/officeDocument/2006/relationships/slideMaster" Target="slideMasters/slideMaster22.xml"/><Relationship Id="rId24" Type="http://schemas.openxmlformats.org/officeDocument/2006/relationships/slideMaster" Target="slideMasters/slideMaster23.xml"/><Relationship Id="rId25" Type="http://schemas.openxmlformats.org/officeDocument/2006/relationships/notesMaster" Target="notesMasters/notesMaster1.xml"/><Relationship Id="rId26" Type="http://schemas.openxmlformats.org/officeDocument/2006/relationships/slide" Target="slides/slide1.xml"/><Relationship Id="rId27" Type="http://schemas.openxmlformats.org/officeDocument/2006/relationships/slide" Target="slides/slide2.xml"/><Relationship Id="rId28" Type="http://schemas.openxmlformats.org/officeDocument/2006/relationships/slide" Target="slides/slide3.xml"/><Relationship Id="rId29" Type="http://schemas.openxmlformats.org/officeDocument/2006/relationships/slide" Target="slides/slide4.xml"/><Relationship Id="rId30" Type="http://schemas.openxmlformats.org/officeDocument/2006/relationships/slide" Target="slides/slide5.xml"/><Relationship Id="rId31" Type="http://schemas.openxmlformats.org/officeDocument/2006/relationships/slide" Target="slides/slide6.xml"/><Relationship Id="rId32" Type="http://schemas.openxmlformats.org/officeDocument/2006/relationships/slide" Target="slides/slide7.xml"/><Relationship Id="rId33" Type="http://schemas.openxmlformats.org/officeDocument/2006/relationships/slide" Target="slides/slide8.xml"/><Relationship Id="rId34" Type="http://schemas.openxmlformats.org/officeDocument/2006/relationships/slide" Target="slides/slide9.xml"/><Relationship Id="rId35" Type="http://schemas.openxmlformats.org/officeDocument/2006/relationships/slide" Target="slides/slide10.xml"/><Relationship Id="rId36" Type="http://schemas.openxmlformats.org/officeDocument/2006/relationships/slide" Target="slides/slide11.xml"/><Relationship Id="rId37" Type="http://schemas.openxmlformats.org/officeDocument/2006/relationships/slide" Target="slides/slide12.xml"/><Relationship Id="rId38" Type="http://schemas.openxmlformats.org/officeDocument/2006/relationships/slide" Target="slides/slide13.xml"/><Relationship Id="rId39" Type="http://schemas.openxmlformats.org/officeDocument/2006/relationships/slide" Target="slides/slide14.xml"/><Relationship Id="rId40" Type="http://schemas.openxmlformats.org/officeDocument/2006/relationships/slide" Target="slides/slide15.xml"/><Relationship Id="rId41" Type="http://schemas.openxmlformats.org/officeDocument/2006/relationships/slide" Target="slides/slide16.xml"/><Relationship Id="rId42" Type="http://schemas.openxmlformats.org/officeDocument/2006/relationships/slide" Target="slides/slide17.xml"/><Relationship Id="rId43" Type="http://schemas.openxmlformats.org/officeDocument/2006/relationships/slide" Target="slides/slide18.xml"/><Relationship Id="rId44" Type="http://schemas.openxmlformats.org/officeDocument/2006/relationships/slide" Target="slides/slide19.xml"/><Relationship Id="rId45" Type="http://schemas.openxmlformats.org/officeDocument/2006/relationships/slide" Target="slides/slide20.xml"/><Relationship Id="rId46" Type="http://schemas.openxmlformats.org/officeDocument/2006/relationships/slide" Target="slides/slide21.xml"/><Relationship Id="rId47" Type="http://schemas.openxmlformats.org/officeDocument/2006/relationships/slide" Target="slides/slide22.xml"/><Relationship Id="rId48" Type="http://schemas.openxmlformats.org/officeDocument/2006/relationships/slide" Target="slides/slide23.xml"/><Relationship Id="rId49" Type="http://schemas.openxmlformats.org/officeDocument/2006/relationships/slide" Target="slides/slide24.xml"/><Relationship Id="rId50" Type="http://schemas.openxmlformats.org/officeDocument/2006/relationships/slide" Target="slides/slide25.xml"/><Relationship Id="rId51" Type="http://schemas.openxmlformats.org/officeDocument/2006/relationships/slide" Target="slides/slide26.xml"/><Relationship Id="rId52" Type="http://schemas.openxmlformats.org/officeDocument/2006/relationships/slide" Target="slides/slide27.xml"/><Relationship Id="rId53" Type="http://schemas.openxmlformats.org/officeDocument/2006/relationships/presProps" Target="presProps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4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PlaceHolder 1"/>
          <p:cNvSpPr>
            <a:spLocks noGrp="1"/>
          </p:cNvSpPr>
          <p:nvPr>
            <p:ph type="sldImg"/>
          </p:nvPr>
        </p:nvSpPr>
        <p:spPr>
          <a:xfrm>
            <a:off x="0" y="812520"/>
            <a:ext cx="0" cy="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algn="ctr"/>
            <a:r>
              <a:rPr b="0" lang="en-US" sz="4400" strike="noStrike" u="none">
                <a:solidFill>
                  <a:srgbClr val="000000"/>
                </a:solidFill>
                <a:uFillTx/>
                <a:latin typeface="Arial"/>
              </a:rPr>
              <a:t>Click to move the slide</a:t>
            </a: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6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216000" indent="-216000">
              <a:buNone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Click to edit the notes format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17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8" name="PlaceHolder 4"/>
          <p:cNvSpPr>
            <a:spLocks noGrp="1"/>
          </p:cNvSpPr>
          <p:nvPr>
            <p:ph type="dt" idx="46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9" name="PlaceHolder 5"/>
          <p:cNvSpPr>
            <a:spLocks noGrp="1"/>
          </p:cNvSpPr>
          <p:nvPr>
            <p:ph type="ftr" idx="47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0" name="PlaceHolder 6"/>
          <p:cNvSpPr>
            <a:spLocks noGrp="1"/>
          </p:cNvSpPr>
          <p:nvPr>
            <p:ph type="sldNum" idx="48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b">
            <a:noAutofit/>
          </a:bodyPr>
          <a:lstStyle>
            <a:lvl1pPr indent="0" algn="r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4CC31EEC-F172-46E8-ABAF-133F7B2E724A}" type="slidenum"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1</a:t>
            </a:fld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0.xml.rels><?xml version="1.0" encoding="UTF-8"?>
<Relationships xmlns="http://schemas.openxmlformats.org/package/2006/relationships"><Relationship Id="rId1" Type="http://schemas.openxmlformats.org/officeDocument/2006/relationships/slide" Target="../slides/slide10.xml"/><Relationship Id="rId2" Type="http://schemas.openxmlformats.org/officeDocument/2006/relationships/notesMaster" Target="../notesMasters/notesMaster1.xml"/>
</Relationships>
</file>

<file path=ppt/notesSlides/_rels/notesSlide12.xml.rels><?xml version="1.0" encoding="UTF-8"?>
<Relationships xmlns="http://schemas.openxmlformats.org/package/2006/relationships"><Relationship Id="rId1" Type="http://schemas.openxmlformats.org/officeDocument/2006/relationships/slide" Target="../slides/slide12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5.xml.rels><?xml version="1.0" encoding="UTF-8"?>
<Relationships xmlns="http://schemas.openxmlformats.org/package/2006/relationships"><Relationship Id="rId1" Type="http://schemas.openxmlformats.org/officeDocument/2006/relationships/slide" Target="../slides/slide25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5.xml.rels><?xml version="1.0" encoding="UTF-8"?>
<Relationships xmlns="http://schemas.openxmlformats.org/package/2006/relationships"><Relationship Id="rId1" Type="http://schemas.openxmlformats.org/officeDocument/2006/relationships/slide" Target="../slides/slide5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9.xml.rels><?xml version="1.0" encoding="UTF-8"?>
<Relationships xmlns="http://schemas.openxmlformats.org/package/2006/relationships"><Relationship Id="rId1" Type="http://schemas.openxmlformats.org/officeDocument/2006/relationships/slide" Target="../slides/slide9.xml"/><Relationship Id="rId2" Type="http://schemas.openxmlformats.org/officeDocument/2006/relationships/notesMaster" Target="../notesMasters/notesMaster1.xml"/>
</Relationships>
</file>

<file path=ppt/notesSlides/notesSlide1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29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0" name="PlaceHolder 3"/>
          <p:cNvSpPr>
            <a:spLocks noGrp="1"/>
          </p:cNvSpPr>
          <p:nvPr>
            <p:ph type="sldNum" idx="130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3B532C1A-4451-416C-A823-59903B4DC4FD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1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32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3" name="PlaceHolder 3"/>
          <p:cNvSpPr>
            <a:spLocks noGrp="1"/>
          </p:cNvSpPr>
          <p:nvPr>
            <p:ph type="sldNum" idx="131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F81F589-C500-490E-936E-571792B2BC6F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35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6" name="PlaceHolder 3"/>
          <p:cNvSpPr>
            <a:spLocks noGrp="1"/>
          </p:cNvSpPr>
          <p:nvPr>
            <p:ph type="sldNum" idx="132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54776E6B-12E5-45DF-80EE-AAFB59E4E4B5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11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2" name="PlaceHolder 3"/>
          <p:cNvSpPr>
            <a:spLocks noGrp="1"/>
          </p:cNvSpPr>
          <p:nvPr>
            <p:ph type="sldNum" idx="124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470EC4B3-019F-4A4D-9EE1-17BA9A5F7734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38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39" name="PlaceHolder 3"/>
          <p:cNvSpPr>
            <a:spLocks noGrp="1"/>
          </p:cNvSpPr>
          <p:nvPr>
            <p:ph type="sldNum" idx="133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F460882-A8B1-4060-9EF8-981C8480A3D4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2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41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42" name="PlaceHolder 3"/>
          <p:cNvSpPr>
            <a:spLocks noGrp="1"/>
          </p:cNvSpPr>
          <p:nvPr>
            <p:ph type="sldNum" idx="134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FDCFF506-CE0E-4016-A215-19152F0FDAD5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3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14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5" name="PlaceHolder 3"/>
          <p:cNvSpPr>
            <a:spLocks noGrp="1"/>
          </p:cNvSpPr>
          <p:nvPr>
            <p:ph type="sldNum" idx="125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7A67558-A06C-4169-8575-C1EAEC286FE0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17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8" name="PlaceHolder 3"/>
          <p:cNvSpPr>
            <a:spLocks noGrp="1"/>
          </p:cNvSpPr>
          <p:nvPr>
            <p:ph type="sldNum" idx="126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A52BABA3-53D3-4BF3-86C1-074CC915B6C7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20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1" name="PlaceHolder 3"/>
          <p:cNvSpPr>
            <a:spLocks noGrp="1"/>
          </p:cNvSpPr>
          <p:nvPr>
            <p:ph type="sldNum" idx="127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0A860E37-71B9-41B1-8701-0A98EBD3FE55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23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4" name="PlaceHolder 3"/>
          <p:cNvSpPr>
            <a:spLocks noGrp="1"/>
          </p:cNvSpPr>
          <p:nvPr>
            <p:ph type="sldNum" idx="128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6E3BB41C-3B72-4C1A-9D22-97D086A8D496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notesSlides/notesSlide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PlaceHolder 1"/>
          <p:cNvSpPr>
            <a:spLocks noGrp="1"/>
          </p:cNvSpPr>
          <p:nvPr>
            <p:ph type="sldImg"/>
          </p:nvPr>
        </p:nvSpPr>
        <p:spPr>
          <a:xfrm>
            <a:off x="-228600" y="1523880"/>
            <a:ext cx="7312680" cy="4112280"/>
          </a:xfrm>
          <a:prstGeom prst="rect">
            <a:avLst/>
          </a:prstGeom>
          <a:ln w="0">
            <a:noFill/>
          </a:ln>
        </p:spPr>
      </p:sp>
      <p:sp>
        <p:nvSpPr>
          <p:cNvPr id="426" name="PlaceHolder 2"/>
          <p:cNvSpPr>
            <a:spLocks noGrp="1"/>
          </p:cNvSpPr>
          <p:nvPr>
            <p:ph type="body"/>
          </p:nvPr>
        </p:nvSpPr>
        <p:spPr>
          <a:xfrm>
            <a:off x="685800" y="5867280"/>
            <a:ext cx="5483880" cy="479808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t">
            <a:noAutofit/>
          </a:bodyPr>
          <a:p>
            <a:pPr marL="216000" indent="-216000">
              <a:buNone/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27" name="PlaceHolder 3"/>
          <p:cNvSpPr>
            <a:spLocks noGrp="1"/>
          </p:cNvSpPr>
          <p:nvPr>
            <p:ph type="sldNum" idx="129"/>
          </p:nvPr>
        </p:nvSpPr>
        <p:spPr>
          <a:xfrm>
            <a:off x="3884760" y="11580840"/>
            <a:ext cx="2969280" cy="60876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algn="l" pos="0"/>
              </a:tabLst>
              <a:defRPr b="0" lang="en-US" sz="12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algn="l" pos="0"/>
              </a:tabLst>
            </a:pPr>
            <a:fld id="{84E6E48F-7AE5-4881-9F7C-4D8385D84308}" type="slidenum">
              <a:rPr b="0" lang="en-US" sz="1200" strike="noStrike" u="none">
                <a:solidFill>
                  <a:srgbClr val="000000"/>
                </a:solidFill>
                <a:uFillTx/>
                <a:latin typeface="Times New Roman"/>
              </a:rPr>
              <a:t>&lt;number&gt;</a:t>
            </a:fld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0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3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4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5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6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7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8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9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0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1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5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6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7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8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9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2"/>
          </p:nvPr>
        </p:nvSpPr>
        <p:spPr/>
        <p:txBody>
          <a:bodyPr/>
          <a:p>
            <a:fld id="{6A0C45BB-5BB2-4FDF-99D0-81E7E7888369}" type="slidenum">
              <a:t>&lt;#&gt;</a:t>
            </a:fld>
          </a:p>
        </p:txBody>
      </p:sp>
      <p:sp>
        <p:nvSpPr>
          <p:cNvPr id="6" name="PlaceHolder 5"/>
          <p:cNvSpPr>
            <a:spLocks noGrp="1"/>
          </p:cNvSpPr>
          <p:nvPr>
            <p:ph type="dt" idx="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" preserve="1">
  <p:cSld name="Default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5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6"/>
          </p:nvPr>
        </p:nvSpPr>
        <p:spPr/>
        <p:txBody>
          <a:bodyPr/>
          <a:p>
            <a:fld id="{2BEBBD81-AA3D-4071-B8A9-5975143EE0CB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7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8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9"/>
          </p:nvPr>
        </p:nvSpPr>
        <p:spPr/>
        <p:txBody>
          <a:bodyPr/>
          <a:p>
            <a:fld id="{CD77B508-7BFD-4BC4-A69C-4CE3C2BC964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0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5"/>
          </p:nvPr>
        </p:nvSpPr>
        <p:spPr/>
        <p:txBody>
          <a:bodyPr/>
          <a:p>
            <a:fld id="{AE5D4001-A592-4A6F-8ABF-33583E1A7AE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1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2"/>
          </p:nvPr>
        </p:nvSpPr>
        <p:spPr/>
        <p:txBody>
          <a:bodyPr/>
          <a:p>
            <a:fld id="{C690288B-AE00-4264-A6AF-68A0EFAC5B9F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3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4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5"/>
          </p:nvPr>
        </p:nvSpPr>
        <p:spPr/>
        <p:txBody>
          <a:bodyPr/>
          <a:p>
            <a:fld id="{4E258BC4-A872-4110-9296-80D5FE116144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6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3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8"/>
          </p:nvPr>
        </p:nvSpPr>
        <p:spPr/>
        <p:txBody>
          <a:bodyPr/>
          <a:p>
            <a:fld id="{6F9EEDB4-072D-4971-90EE-AE0E951E62C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3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1"/>
          </p:nvPr>
        </p:nvSpPr>
        <p:spPr/>
        <p:txBody>
          <a:bodyPr/>
          <a:p>
            <a:fld id="{047E8148-B520-4737-8B5B-5D1CEDA48F27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4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44"/>
          </p:nvPr>
        </p:nvSpPr>
        <p:spPr/>
        <p:txBody>
          <a:bodyPr/>
          <a:p>
            <a:fld id="{A11840DB-6327-44AB-B360-C022EBDB8A91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4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7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8"/>
          </p:nvPr>
        </p:nvSpPr>
        <p:spPr/>
        <p:txBody>
          <a:bodyPr/>
          <a:p>
            <a:fld id="{660DF275-A75E-4D5D-9F53-E4107E81AAC2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9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0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1"/>
          </p:nvPr>
        </p:nvSpPr>
        <p:spPr/>
        <p:txBody>
          <a:bodyPr/>
          <a:p>
            <a:fld id="{04F931E3-4E88-4111-8F33-571ED7CD74C0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2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3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4"/>
          </p:nvPr>
        </p:nvSpPr>
        <p:spPr/>
        <p:txBody>
          <a:bodyPr/>
          <a:p>
            <a:fld id="{2A4C8CE8-BC97-4997-97E6-C656F0ADE92A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5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6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17"/>
          </p:nvPr>
        </p:nvSpPr>
        <p:spPr/>
        <p:txBody>
          <a:bodyPr/>
          <a:p>
            <a:fld id="{4F0FF144-5E34-4A63-88B9-E21C4A69AE4C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18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19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0"/>
          </p:nvPr>
        </p:nvSpPr>
        <p:spPr/>
        <p:txBody>
          <a:bodyPr/>
          <a:p>
            <a:fld id="{D0C4A6C1-7A28-4992-B549-49F8466D197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1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2"/>
          </p:nvPr>
        </p:nvSpPr>
        <p:spPr/>
        <p:txBody>
          <a:bodyPr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23"/>
          </p:nvPr>
        </p:nvSpPr>
        <p:spPr/>
        <p:txBody>
          <a:bodyPr/>
          <a:p>
            <a:fld id="{67A0A447-B7CF-4053-91E1-431FD53C329E}" type="slidenum">
              <a:t>&lt;#&gt;</a:t>
            </a:fld>
          </a:p>
        </p:txBody>
      </p:sp>
      <p:sp>
        <p:nvSpPr>
          <p:cNvPr id="4" name="PlaceHolder 3"/>
          <p:cNvSpPr>
            <a:spLocks noGrp="1"/>
          </p:cNvSpPr>
          <p:nvPr>
            <p:ph type="dt" idx="24"/>
          </p:nvPr>
        </p:nvSpPr>
        <p:spPr/>
        <p:txBody>
          <a:bodyPr/>
          <a:p>
            <a:r>
              <a:rPr lang="en-US"/>
              <a:t/>
            </a: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.xml"/>
</Relationships>
</file>

<file path=ppt/slideMasters/_rels/slideMaster10.xml.rels><?xml version="1.0" encoding="UTF-8"?>
<Relationships xmlns="http://schemas.openxmlformats.org/package/2006/relationships"><Relationship Id="rId1" Type="http://schemas.openxmlformats.org/officeDocument/2006/relationships/theme" Target="../theme/theme10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1.xml"/>
</Relationships>
</file>

<file path=ppt/slideMasters/_rels/slideMaster11.xml.rels><?xml version="1.0" encoding="UTF-8"?>
<Relationships xmlns="http://schemas.openxmlformats.org/package/2006/relationships"><Relationship Id="rId1" Type="http://schemas.openxmlformats.org/officeDocument/2006/relationships/theme" Target="../theme/theme11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2.xml"/>
</Relationships>
</file>

<file path=ppt/slideMasters/_rels/slideMaster12.xml.rels><?xml version="1.0" encoding="UTF-8"?>
<Relationships xmlns="http://schemas.openxmlformats.org/package/2006/relationships"><Relationship Id="rId1" Type="http://schemas.openxmlformats.org/officeDocument/2006/relationships/theme" Target="../theme/theme12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3.xml"/>
</Relationships>
</file>

<file path=ppt/slideMasters/_rels/slideMaster13.xml.rels><?xml version="1.0" encoding="UTF-8"?>
<Relationships xmlns="http://schemas.openxmlformats.org/package/2006/relationships"><Relationship Id="rId1" Type="http://schemas.openxmlformats.org/officeDocument/2006/relationships/theme" Target="../theme/theme13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4.xml"/>
</Relationships>
</file>

<file path=ppt/slideMasters/_rels/slideMaster14.xml.rels><?xml version="1.0" encoding="UTF-8"?>
<Relationships xmlns="http://schemas.openxmlformats.org/package/2006/relationships"><Relationship Id="rId1" Type="http://schemas.openxmlformats.org/officeDocument/2006/relationships/theme" Target="../theme/theme14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5.xml"/>
</Relationships>
</file>

<file path=ppt/slideMasters/_rels/slideMaster15.xml.rels><?xml version="1.0" encoding="UTF-8"?>
<Relationships xmlns="http://schemas.openxmlformats.org/package/2006/relationships"><Relationship Id="rId1" Type="http://schemas.openxmlformats.org/officeDocument/2006/relationships/theme" Target="../theme/theme15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16.xml"/>
</Relationships>
</file>

<file path=ppt/slideMasters/_rels/slideMaster16.xml.rels><?xml version="1.0" encoding="UTF-8"?>
<Relationships xmlns="http://schemas.openxmlformats.org/package/2006/relationships"><Relationship Id="rId1" Type="http://schemas.openxmlformats.org/officeDocument/2006/relationships/theme" Target="../theme/theme16.xml"/><Relationship Id="rId2" Type="http://schemas.openxmlformats.org/officeDocument/2006/relationships/image" Target="../media/image1.png"/><Relationship Id="rId3" Type="http://schemas.openxmlformats.org/officeDocument/2006/relationships/image" Target="../media/image3.wmf"/><Relationship Id="rId4" Type="http://schemas.openxmlformats.org/officeDocument/2006/relationships/slideLayout" Target="../slideLayouts/slideLayout17.xml"/>
</Relationships>
</file>

<file path=ppt/slideMasters/_rels/slideMaster17.xml.rels><?xml version="1.0" encoding="UTF-8"?>
<Relationships xmlns="http://schemas.openxmlformats.org/package/2006/relationships"><Relationship Id="rId1" Type="http://schemas.openxmlformats.org/officeDocument/2006/relationships/theme" Target="../theme/theme17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8.xml"/>
</Relationships>
</file>

<file path=ppt/slideMasters/_rels/slideMaster18.xml.rels><?xml version="1.0" encoding="UTF-8"?>
<Relationships xmlns="http://schemas.openxmlformats.org/package/2006/relationships"><Relationship Id="rId1" Type="http://schemas.openxmlformats.org/officeDocument/2006/relationships/theme" Target="../theme/theme18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19.xml"/>
</Relationships>
</file>

<file path=ppt/slideMasters/_rels/slideMaster19.xml.rels><?xml version="1.0" encoding="UTF-8"?>
<Relationships xmlns="http://schemas.openxmlformats.org/package/2006/relationships"><Relationship Id="rId1" Type="http://schemas.openxmlformats.org/officeDocument/2006/relationships/theme" Target="../theme/theme19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0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.xml"/>
</Relationships>
</file>

<file path=ppt/slideMasters/_rels/slideMaster20.xml.rels><?xml version="1.0" encoding="UTF-8"?>
<Relationships xmlns="http://schemas.openxmlformats.org/package/2006/relationships"><Relationship Id="rId1" Type="http://schemas.openxmlformats.org/officeDocument/2006/relationships/theme" Target="../theme/theme20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1.xml"/>
</Relationships>
</file>

<file path=ppt/slideMasters/_rels/slideMaster21.xml.rels><?xml version="1.0" encoding="UTF-8"?>
<Relationships xmlns="http://schemas.openxmlformats.org/package/2006/relationships"><Relationship Id="rId1" Type="http://schemas.openxmlformats.org/officeDocument/2006/relationships/theme" Target="../theme/theme21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2.xml"/>
</Relationships>
</file>

<file path=ppt/slideMasters/_rels/slideMaster22.xml.rels><?xml version="1.0" encoding="UTF-8"?>
<Relationships xmlns="http://schemas.openxmlformats.org/package/2006/relationships"><Relationship Id="rId1" Type="http://schemas.openxmlformats.org/officeDocument/2006/relationships/theme" Target="../theme/theme22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3.xml"/>
</Relationships>
</file>

<file path=ppt/slideMasters/_rels/slideMaster23.xml.rels><?xml version="1.0" encoding="UTF-8"?>
<Relationships xmlns="http://schemas.openxmlformats.org/package/2006/relationships"><Relationship Id="rId1" Type="http://schemas.openxmlformats.org/officeDocument/2006/relationships/theme" Target="../theme/theme2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3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4.xml"/>
</Relationships>
</file>

<file path=ppt/slideMasters/_rels/slideMaster5.xml.rels><?xml version="1.0" encoding="UTF-8"?>
<Relationships xmlns="http://schemas.openxmlformats.org/package/2006/relationships"><Relationship Id="rId1" Type="http://schemas.openxmlformats.org/officeDocument/2006/relationships/theme" Target="../theme/theme5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5.xml"/>
</Relationships>
</file>

<file path=ppt/slideMasters/_rels/slideMaster6.xml.rels><?xml version="1.0" encoding="UTF-8"?>
<Relationships xmlns="http://schemas.openxmlformats.org/package/2006/relationships"><Relationship Id="rId1" Type="http://schemas.openxmlformats.org/officeDocument/2006/relationships/theme" Target="../theme/theme6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6.xml"/>
</Relationships>
</file>

<file path=ppt/slideMasters/_rels/slideMaster7.xml.rels><?xml version="1.0" encoding="UTF-8"?>
<Relationships xmlns="http://schemas.openxmlformats.org/package/2006/relationships"><Relationship Id="rId1" Type="http://schemas.openxmlformats.org/officeDocument/2006/relationships/theme" Target="../theme/theme7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7.xml"/>
</Relationships>
</file>

<file path=ppt/slideMasters/_rels/slideMaster8.xml.rels><?xml version="1.0" encoding="UTF-8"?>
<Relationships xmlns="http://schemas.openxmlformats.org/package/2006/relationships"><Relationship Id="rId1" Type="http://schemas.openxmlformats.org/officeDocument/2006/relationships/theme" Target="../theme/theme8.xml"/><Relationship Id="rId2" Type="http://schemas.openxmlformats.org/officeDocument/2006/relationships/image" Target="../media/image1.png"/><Relationship Id="rId3" Type="http://schemas.openxmlformats.org/officeDocument/2006/relationships/slideLayout" Target="../slideLayouts/slideLayout8.xml"/>
</Relationships>
</file>

<file path=ppt/slideMasters/_rels/slideMaster9.xml.rels><?xml version="1.0" encoding="UTF-8"?>
<Relationships xmlns="http://schemas.openxmlformats.org/package/2006/relationships"><Relationship Id="rId1" Type="http://schemas.openxmlformats.org/officeDocument/2006/relationships/theme" Target="../theme/theme9.xml"/><Relationship Id="rId2" Type="http://schemas.openxmlformats.org/officeDocument/2006/relationships/image" Target="../media/image1.png"/><Relationship Id="rId3" Type="http://schemas.openxmlformats.org/officeDocument/2006/relationships/image" Target="../media/image2.wmf"/><Relationship Id="rId4" Type="http://schemas.openxmlformats.org/officeDocument/2006/relationships/slideLayout" Target="../slideLayouts/slideLayout9.xml"/><Relationship Id="rId5" Type="http://schemas.openxmlformats.org/officeDocument/2006/relationships/slideLayout" Target="../slideLayouts/slideLayout10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0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" name="PlaceHolder 2"/>
          <p:cNvSpPr>
            <a:spLocks noGrp="1"/>
          </p:cNvSpPr>
          <p:nvPr>
            <p:ph type="ftr" idx="1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" name="PlaceHolder 3"/>
          <p:cNvSpPr>
            <a:spLocks noGrp="1"/>
          </p:cNvSpPr>
          <p:nvPr>
            <p:ph type="sldNum" idx="2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53BD98D-C249-40F0-A026-F26D67E8217A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14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" name="PlaceHolder 4"/>
          <p:cNvSpPr>
            <a:spLocks noGrp="1"/>
          </p:cNvSpPr>
          <p:nvPr>
            <p:ph type="dt" idx="3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3"/>
  </p:sldLayoutIdLst>
</p:sldMaster>
</file>

<file path=ppt/slideMasters/slideMaster1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3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44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4"/>
  </p:sldLayoutIdLst>
</p:sldMaster>
</file>

<file path=ppt/slideMasters/slideMaster1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49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0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4"/>
  </p:sldLayoutIdLst>
</p:sldMaster>
</file>

<file path=ppt/slideMasters/slideMaster1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5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56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4"/>
  </p:sldLayoutIdLst>
</p:sldMaster>
</file>

<file path=ppt/slideMasters/slideMaster1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1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2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4"/>
  </p:sldLayoutIdLst>
</p:sldMaster>
</file>

<file path=ppt/slideMasters/slideMaster1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7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68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4"/>
  </p:sldLayoutIdLst>
</p:sldMaster>
</file>

<file path=ppt/slideMasters/slideMaster1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3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74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080" cy="1144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>
              <a:buNone/>
            </a:pPr>
            <a:r>
              <a:rPr b="0" lang="en-US" sz="18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8" r:id="rId4"/>
  </p:sldLayoutIdLst>
</p:sldMaster>
</file>

<file path=ppt/slideMasters/slideMaster1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8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9" name="Rectangle 1"/>
          <p:cNvSpPr/>
          <p:nvPr/>
        </p:nvSpPr>
        <p:spPr>
          <a:xfrm>
            <a:off x="0" y="0"/>
            <a:ext cx="12189600" cy="6855480"/>
          </a:xfrm>
          <a:prstGeom prst="rect">
            <a:avLst/>
          </a:prstGeom>
          <a:solidFill>
            <a:srgbClr val="0033a0"/>
          </a:solidFill>
          <a:ln>
            <a:solidFill>
              <a:srgbClr val="00257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US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pic>
        <p:nvPicPr>
          <p:cNvPr id="80" name="Image 2" descr="logooutline.eps"/>
          <p:cNvPicPr/>
          <p:nvPr/>
        </p:nvPicPr>
        <p:blipFill>
          <a:blip r:embed="rId3"/>
          <a:stretch/>
        </p:blipFill>
        <p:spPr>
          <a:xfrm>
            <a:off x="5106240" y="710280"/>
            <a:ext cx="1987920" cy="1967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0" r:id="rId4"/>
  </p:sldLayoutIdLst>
</p:sldMaster>
</file>

<file path=ppt/slideMasters/slideMaster1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4" name="PlaceHolder 1"/>
          <p:cNvSpPr>
            <a:spLocks noGrp="1"/>
          </p:cNvSpPr>
          <p:nvPr>
            <p:ph type="ftr" idx="25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5" name="PlaceHolder 2"/>
          <p:cNvSpPr>
            <a:spLocks noGrp="1"/>
          </p:cNvSpPr>
          <p:nvPr>
            <p:ph type="sldNum" idx="26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0B39DF0-0A22-4D42-BB2A-6DDCDFAD9605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6" name="PlaceHolder 3"/>
          <p:cNvSpPr>
            <a:spLocks noGrp="1"/>
          </p:cNvSpPr>
          <p:nvPr>
            <p:ph type="dt" idx="27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87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88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2" r:id="rId3"/>
  </p:sldLayoutIdLst>
</p:sldMaster>
</file>

<file path=ppt/slideMasters/slideMaster1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0" name="PlaceHolder 1"/>
          <p:cNvSpPr>
            <a:spLocks noGrp="1"/>
          </p:cNvSpPr>
          <p:nvPr>
            <p:ph type="ftr" idx="28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sldNum" idx="29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19055D3-43BC-444F-AA43-ACB568A37B60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2" name="PlaceHolder 3"/>
          <p:cNvSpPr>
            <a:spLocks noGrp="1"/>
          </p:cNvSpPr>
          <p:nvPr>
            <p:ph type="dt" idx="30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3" name="PlaceHolder 4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9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3"/>
  </p:sldLayoutIdLst>
</p:sldMaster>
</file>

<file path=ppt/slideMasters/slideMaster1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" name="PlaceHolder 1"/>
          <p:cNvSpPr>
            <a:spLocks noGrp="1"/>
          </p:cNvSpPr>
          <p:nvPr>
            <p:ph type="ftr" idx="31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7" name="PlaceHolder 2"/>
          <p:cNvSpPr>
            <a:spLocks noGrp="1"/>
          </p:cNvSpPr>
          <p:nvPr>
            <p:ph type="sldNum" idx="32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B6676CD-7A3B-48D9-8414-89122DADAD58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8" name="PlaceHolder 3"/>
          <p:cNvSpPr>
            <a:spLocks noGrp="1"/>
          </p:cNvSpPr>
          <p:nvPr>
            <p:ph type="dt" idx="33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" name="PlaceHolder 1"/>
          <p:cNvSpPr>
            <a:spLocks noGrp="1"/>
          </p:cNvSpPr>
          <p:nvPr>
            <p:ph type="ftr" idx="4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ldNum" idx="5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4492FB7-09CE-4132-9639-84C162CAE981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" name="PlaceHolder 3"/>
          <p:cNvSpPr>
            <a:spLocks noGrp="1"/>
          </p:cNvSpPr>
          <p:nvPr>
            <p:ph type="dt" idx="6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3"/>
  </p:sldLayoutIdLst>
</p:sldMaster>
</file>

<file path=ppt/slideMasters/slideMaster20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0" name="PlaceHolder 1"/>
          <p:cNvSpPr>
            <a:spLocks noGrp="1"/>
          </p:cNvSpPr>
          <p:nvPr>
            <p:ph type="ftr" idx="34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1" name="PlaceHolder 2"/>
          <p:cNvSpPr>
            <a:spLocks noGrp="1"/>
          </p:cNvSpPr>
          <p:nvPr>
            <p:ph type="sldNum" idx="35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CD98972-A70A-4295-A48F-298F96631C1F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2" name="PlaceHolder 3"/>
          <p:cNvSpPr>
            <a:spLocks noGrp="1"/>
          </p:cNvSpPr>
          <p:nvPr>
            <p:ph type="dt" idx="36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3"/>
  </p:sldLayoutIdLst>
</p:sldMaster>
</file>

<file path=ppt/slideMasters/slideMaster2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4" name="PlaceHolder 1"/>
          <p:cNvSpPr>
            <a:spLocks noGrp="1"/>
          </p:cNvSpPr>
          <p:nvPr>
            <p:ph type="ftr" idx="37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5" name="PlaceHolder 2"/>
          <p:cNvSpPr>
            <a:spLocks noGrp="1"/>
          </p:cNvSpPr>
          <p:nvPr>
            <p:ph type="sldNum" idx="38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66B9DF0-EC0D-45C2-83BC-5EB7BC55D2B1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6" name="PlaceHolder 3"/>
          <p:cNvSpPr>
            <a:spLocks noGrp="1"/>
          </p:cNvSpPr>
          <p:nvPr>
            <p:ph type="dt" idx="3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3"/>
  </p:sldLayoutIdLst>
</p:sldMaster>
</file>

<file path=ppt/slideMasters/slideMaster2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8" name="PlaceHolder 1"/>
          <p:cNvSpPr>
            <a:spLocks noGrp="1"/>
          </p:cNvSpPr>
          <p:nvPr>
            <p:ph type="ftr" idx="40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09" name="PlaceHolder 2"/>
          <p:cNvSpPr>
            <a:spLocks noGrp="1"/>
          </p:cNvSpPr>
          <p:nvPr>
            <p:ph type="sldNum" idx="4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E41541F5-8460-489C-9B77-091A9826E38B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0" name="PlaceHolder 3"/>
          <p:cNvSpPr>
            <a:spLocks noGrp="1"/>
          </p:cNvSpPr>
          <p:nvPr>
            <p:ph type="dt" idx="42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3"/>
  </p:sldLayoutIdLst>
</p:sldMaster>
</file>

<file path=ppt/slideMasters/slideMaster2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2" name="PlaceHolder 1"/>
          <p:cNvSpPr>
            <a:spLocks noGrp="1"/>
          </p:cNvSpPr>
          <p:nvPr>
            <p:ph type="ftr" idx="43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sldNum" idx="44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1861564-E791-4EA6-9F54-A3BB9182DD26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dt" idx="45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4" r:id="rId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" name="PlaceHolder 1"/>
          <p:cNvSpPr>
            <a:spLocks noGrp="1"/>
          </p:cNvSpPr>
          <p:nvPr>
            <p:ph type="ftr" idx="7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 type="sldNum" idx="8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A6F56C8-830B-4EEB-9257-256B4B949765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 type="dt" idx="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" name="PlaceHolder 1"/>
          <p:cNvSpPr>
            <a:spLocks noGrp="1"/>
          </p:cNvSpPr>
          <p:nvPr>
            <p:ph type="ftr" idx="10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" name="PlaceHolder 2"/>
          <p:cNvSpPr>
            <a:spLocks noGrp="1"/>
          </p:cNvSpPr>
          <p:nvPr>
            <p:ph type="sldNum" idx="1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BE1CB20B-D3EE-4B5B-98CD-10AD313FFAA8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8" name="PlaceHolder 3"/>
          <p:cNvSpPr>
            <a:spLocks noGrp="1"/>
          </p:cNvSpPr>
          <p:nvPr>
            <p:ph type="dt" idx="12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3"/>
  </p:sldLayoutIdLst>
</p:sldMaster>
</file>

<file path=ppt/slideMasters/slideMaster5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" name="PlaceHolder 1"/>
          <p:cNvSpPr>
            <a:spLocks noGrp="1"/>
          </p:cNvSpPr>
          <p:nvPr>
            <p:ph type="ftr" idx="13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" name="PlaceHolder 2"/>
          <p:cNvSpPr>
            <a:spLocks noGrp="1"/>
          </p:cNvSpPr>
          <p:nvPr>
            <p:ph type="sldNum" idx="14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F9FECDC-10CA-45E3-890A-AC20DF9FFBE7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" name="PlaceHolder 3"/>
          <p:cNvSpPr>
            <a:spLocks noGrp="1"/>
          </p:cNvSpPr>
          <p:nvPr>
            <p:ph type="dt" idx="15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3"/>
  </p:sldLayoutIdLst>
</p:sldMaster>
</file>

<file path=ppt/slideMasters/slideMaster6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" name="PlaceHolder 1"/>
          <p:cNvSpPr>
            <a:spLocks noGrp="1"/>
          </p:cNvSpPr>
          <p:nvPr>
            <p:ph type="ftr" idx="16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5" name="PlaceHolder 2"/>
          <p:cNvSpPr>
            <a:spLocks noGrp="1"/>
          </p:cNvSpPr>
          <p:nvPr>
            <p:ph type="sldNum" idx="17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CB00850-6590-4CA9-97D7-9C84B1F07238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6" name="PlaceHolder 3"/>
          <p:cNvSpPr>
            <a:spLocks noGrp="1"/>
          </p:cNvSpPr>
          <p:nvPr>
            <p:ph type="dt" idx="18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3"/>
  </p:sldLayoutIdLst>
</p:sldMaster>
</file>

<file path=ppt/slideMasters/slideMaster7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" name="PlaceHolder 1"/>
          <p:cNvSpPr>
            <a:spLocks noGrp="1"/>
          </p:cNvSpPr>
          <p:nvPr>
            <p:ph type="ftr" idx="19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" name="PlaceHolder 2"/>
          <p:cNvSpPr>
            <a:spLocks noGrp="1"/>
          </p:cNvSpPr>
          <p:nvPr>
            <p:ph type="sldNum" idx="20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311A656-EBD9-4E66-9892-392849072C8D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" name="PlaceHolder 3"/>
          <p:cNvSpPr>
            <a:spLocks noGrp="1"/>
          </p:cNvSpPr>
          <p:nvPr>
            <p:ph type="dt" idx="21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3"/>
  </p:sldLayoutIdLst>
</p:sldMaster>
</file>

<file path=ppt/slideMasters/slideMaster8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" name="PlaceHolder 1"/>
          <p:cNvSpPr>
            <a:spLocks noGrp="1"/>
          </p:cNvSpPr>
          <p:nvPr>
            <p:ph type="ftr" idx="22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 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sldNum" idx="23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192D182-DFFC-424D-91E7-A80CE1CAA438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dt" idx="24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>
              <a:buNone/>
              <a:defRPr b="0" lang="en-US" sz="1400" strike="noStrike" u="none">
                <a:solidFill>
                  <a:srgbClr val="000000"/>
                </a:solidFill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b="0" lang="en-US" sz="1400" strike="noStrike" u="none">
                <a:solidFill>
                  <a:srgbClr val="000000"/>
                </a:solidFill>
                <a:uFillTx/>
                <a:latin typeface="Times New Roman"/>
              </a:rPr>
              <a:t> </a:t>
            </a:r>
            <a:endParaRPr b="0" lang="en-US" sz="14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3"/>
  </p:sldLayoutIdLst>
</p:sldMaster>
</file>

<file path=ppt/slideMasters/slideMaster9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2" descr=""/>
          <p:cNvPicPr/>
          <p:nvPr/>
        </p:nvPicPr>
        <p:blipFill>
          <a:blip r:embed="rId2"/>
          <a:stretch/>
        </p:blipFill>
        <p:spPr>
          <a:xfrm>
            <a:off x="0" y="6332400"/>
            <a:ext cx="12189600" cy="5310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6" name="TextBox 3"/>
          <p:cNvSpPr/>
          <p:nvPr/>
        </p:nvSpPr>
        <p:spPr>
          <a:xfrm>
            <a:off x="407880" y="6196320"/>
            <a:ext cx="1137348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fr-CH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home.cern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pic>
        <p:nvPicPr>
          <p:cNvPr id="37" name="Picture 4" descr=""/>
          <p:cNvPicPr/>
          <p:nvPr/>
        </p:nvPicPr>
        <p:blipFill>
          <a:blip r:embed="rId3"/>
          <a:stretch/>
        </p:blipFill>
        <p:spPr>
          <a:xfrm>
            <a:off x="5231880" y="2244960"/>
            <a:ext cx="1725840" cy="172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p>
            <a:pPr indent="0" algn="ctr">
              <a:buNone/>
            </a:pPr>
            <a:r>
              <a:rPr b="0" lang="en-US" sz="4400" strike="noStrike" u="none">
                <a:solidFill>
                  <a:srgbClr val="000000"/>
                </a:solidFill>
                <a:uFillTx/>
                <a:latin typeface="Arial"/>
              </a:rPr>
              <a:t>Click to edit the title text format</a:t>
            </a:r>
            <a:endParaRPr b="0" lang="en-US" sz="4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trike="noStrike" u="none">
                <a:solidFill>
                  <a:srgbClr val="000000"/>
                </a:solidFill>
                <a:uFillTx/>
                <a:latin typeface="Arial"/>
              </a:rPr>
              <a:t>Click to edit the outline text format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trike="noStrike" u="none">
                <a:solidFill>
                  <a:srgbClr val="000000"/>
                </a:solidFill>
                <a:uFillTx/>
                <a:latin typeface="Arial"/>
              </a:rPr>
              <a:t>Second Outline Level</a:t>
            </a:r>
            <a:endParaRPr b="0" lang="en-US" sz="2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trike="noStrike" u="none">
                <a:solidFill>
                  <a:srgbClr val="000000"/>
                </a:solidFill>
                <a:uFillTx/>
                <a:latin typeface="Arial"/>
              </a:rPr>
              <a:t>Third Outline Level</a:t>
            </a:r>
            <a:endParaRPr b="0" lang="en-US" sz="2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Fourth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Fifth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Sixth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trike="noStrike" u="none">
                <a:solidFill>
                  <a:srgbClr val="000000"/>
                </a:solidFill>
                <a:uFillTx/>
                <a:latin typeface="Arial"/>
              </a:rPr>
              <a:t>Seventh Outline Level</a:t>
            </a:r>
            <a:endParaRPr b="0" lang="en-US" sz="20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4"/>
    <p:sldLayoutId id="2147483666" r:id="rId5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7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1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15.png"/><Relationship Id="rId2" Type="http://schemas.openxmlformats.org/officeDocument/2006/relationships/image" Target="../media/image16.png"/><Relationship Id="rId3" Type="http://schemas.openxmlformats.org/officeDocument/2006/relationships/image" Target="../media/image17.png"/><Relationship Id="rId4" Type="http://schemas.openxmlformats.org/officeDocument/2006/relationships/slideLayout" Target="../slideLayouts/slideLayout18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2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slideLayout" Target="../slideLayouts/slideLayout18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19.png"/><Relationship Id="rId2" Type="http://schemas.openxmlformats.org/officeDocument/2006/relationships/slideLayout" Target="../slideLayouts/slideLayout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8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8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8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slideLayout" Target="../slideLayouts/slideLayout18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1.png"/><Relationship Id="rId6" Type="http://schemas.openxmlformats.org/officeDocument/2006/relationships/slideLayout" Target="../slideLayouts/slideLayout18.xml"/><Relationship Id="rId7" Type="http://schemas.openxmlformats.org/officeDocument/2006/relationships/notesSlide" Target="../notesSlides/notesSlide25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hyperlink" Target="https://indico.cern.ch/event/1498712/" TargetMode="External"/><Relationship Id="rId2" Type="http://schemas.openxmlformats.org/officeDocument/2006/relationships/hyperlink" Target="https://indico.cern.ch/event/1483418/" TargetMode="External"/><Relationship Id="rId3" Type="http://schemas.openxmlformats.org/officeDocument/2006/relationships/hyperlink" Target="https://indico.cern.ch/event/1481719/" TargetMode="External"/><Relationship Id="rId4" Type="http://schemas.openxmlformats.org/officeDocument/2006/relationships/hyperlink" Target="https://doi.org/10.5281/zenodo.14534061" TargetMode="External"/><Relationship Id="rId5" Type="http://schemas.openxmlformats.org/officeDocument/2006/relationships/hyperlink" Target="https://indico.jacow.org/event/81/contributions/8756/" TargetMode="External"/><Relationship Id="rId6" Type="http://schemas.openxmlformats.org/officeDocument/2006/relationships/hyperlink" Target="https://agenda.linearcollider.org/event/1149/" TargetMode="External"/><Relationship Id="rId7" Type="http://schemas.openxmlformats.org/officeDocument/2006/relationships/slideLayout" Target="../slideLayouts/slideLayout18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9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slideLayout" Target="../slideLayouts/slideLayout18.xml"/><Relationship Id="rId4" Type="http://schemas.openxmlformats.org/officeDocument/2006/relationships/notesSlide" Target="../notesSlides/notesSlide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4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slideLayout" Target="../slideLayouts/slideLayout18.xml"/><Relationship Id="rId8" Type="http://schemas.openxmlformats.org/officeDocument/2006/relationships/notesSlide" Target="../notesSlides/notesSlide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png"/><Relationship Id="rId2" Type="http://schemas.openxmlformats.org/officeDocument/2006/relationships/slideLayout" Target="../slideLayouts/slideLayout18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9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title"/>
          </p:nvPr>
        </p:nvSpPr>
        <p:spPr>
          <a:xfrm>
            <a:off x="407880" y="3429000"/>
            <a:ext cx="11781360" cy="2150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6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Challenges for the EM-Separator and its Alternatives</a:t>
            </a:r>
            <a:endParaRPr b="0" lang="en-US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2" name="PlaceHolder 2"/>
          <p:cNvSpPr>
            <a:spLocks noGrp="1"/>
          </p:cNvSpPr>
          <p:nvPr>
            <p:ph type="subTitle"/>
          </p:nvPr>
        </p:nvSpPr>
        <p:spPr>
          <a:xfrm>
            <a:off x="407880" y="5320440"/>
            <a:ext cx="11373480" cy="1181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SY-ABT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r>
              <a:rPr b="0" lang="en-US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	</a:t>
            </a:r>
            <a:br>
              <a:rPr sz="1800"/>
            </a:br>
            <a:r>
              <a:rPr b="0" lang="en-GB" sz="1800" strike="noStrike" u="sng">
                <a:solidFill>
                  <a:schemeClr val="lt1"/>
                </a:solidFill>
                <a:uFillTx/>
                <a:latin typeface="Arial"/>
                <a:ea typeface="Arial"/>
              </a:rPr>
              <a:t>L. Porta</a:t>
            </a:r>
            <a:r>
              <a: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, B. Balhan, J. Borburgh, Y. Dutheil, G. Favia, T. Kramer, J. Ruf, S. Yue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3" name="Rectangle 1"/>
          <p:cNvSpPr/>
          <p:nvPr/>
        </p:nvSpPr>
        <p:spPr>
          <a:xfrm>
            <a:off x="-892800" y="690840"/>
            <a:ext cx="182160" cy="259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numCol="1" spcCol="0" wrap="none" lIns="90000" rIns="90000" tIns="45000" bIns="45000" anchor="ctr">
            <a:spAutoFit/>
          </a:bodyPr>
          <a:p>
            <a:pPr defTabSz="914400">
              <a:lnSpc>
                <a:spcPct val="100000"/>
              </a:lnSpc>
              <a:tabLst>
                <a:tab algn="l" pos="0"/>
              </a:tabLst>
            </a:pPr>
            <a:endParaRPr b="0" lang="fr-FR" sz="1100" strike="noStrike" u="none">
              <a:solidFill>
                <a:schemeClr val="dk1"/>
              </a:solidFill>
              <a:uFillTx/>
              <a:latin typeface="Aptos"/>
              <a:ea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Content Placeholder 6"/>
          <p:cNvSpPr/>
          <p:nvPr/>
        </p:nvSpPr>
        <p:spPr>
          <a:xfrm>
            <a:off x="479520" y="1052640"/>
            <a:ext cx="11302200" cy="514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32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Kicker system has been very recently proposed as an alternative option to EMS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32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The interest has been triggered by the CEPC project where they have similar approaches [8]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432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Feasibility analysis is at a very early stage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1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Introduction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2" name="PlaceHolder 2"/>
          <p:cNvSpPr>
            <a:spLocks noGrp="1"/>
          </p:cNvSpPr>
          <p:nvPr>
            <p:ph type="sldNum" idx="73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977E351-4774-459F-A6DE-81223FF72A45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3" name="PlaceHolder 3"/>
          <p:cNvSpPr>
            <a:spLocks noGrp="1"/>
          </p:cNvSpPr>
          <p:nvPr>
            <p:ph type="dt" idx="74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4" name="PlaceHolder 4"/>
          <p:cNvSpPr>
            <a:spLocks noGrp="1"/>
          </p:cNvSpPr>
          <p:nvPr>
            <p:ph type="ftr" idx="75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5" name="TextBox 34"/>
          <p:cNvSpPr/>
          <p:nvPr/>
        </p:nvSpPr>
        <p:spPr>
          <a:xfrm>
            <a:off x="-3897360" y="3809160"/>
            <a:ext cx="3318120" cy="1955880"/>
          </a:xfrm>
          <a:prstGeom prst="rect">
            <a:avLst/>
          </a:prstGeom>
          <a:blipFill rotWithShape="0">
            <a:blip r:embed="rId1"/>
            <a:srcRect/>
            <a:stretch/>
          </a:blipFill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ffffff">
                    <a:alpha val="1000"/>
                  </a:srgbClr>
                </a:solidFill>
                <a:uFillTx/>
                <a:latin typeface="Arial"/>
                <a:ea typeface="Arial"/>
              </a:rPr>
              <a:t> 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</a:t>
            </a:r>
            <a:r>
              <a:rPr b="1" lang="fr-CH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Principle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27" name="PlaceHolder 2"/>
          <p:cNvSpPr>
            <a:spLocks noGrp="1"/>
          </p:cNvSpPr>
          <p:nvPr>
            <p:ph type="dt" idx="76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8" name="PlaceHolder 3"/>
          <p:cNvSpPr>
            <a:spLocks noGrp="1"/>
          </p:cNvSpPr>
          <p:nvPr>
            <p:ph type="sldNum" idx="77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173640D-2EBB-4A35-9AEC-B4F18C23A1C7}" type="slidenum">
              <a: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29" name="PlaceHolder 4"/>
          <p:cNvSpPr>
            <a:spLocks noGrp="1"/>
          </p:cNvSpPr>
          <p:nvPr>
            <p:ph type="ftr" idx="78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grpSp>
        <p:nvGrpSpPr>
          <p:cNvPr id="230" name="Group 49"/>
          <p:cNvGrpSpPr/>
          <p:nvPr/>
        </p:nvGrpSpPr>
        <p:grpSpPr>
          <a:xfrm>
            <a:off x="66960" y="767880"/>
            <a:ext cx="12024360" cy="5193720"/>
            <a:chOff x="66960" y="767880"/>
            <a:chExt cx="12024360" cy="5193720"/>
          </a:xfrm>
        </p:grpSpPr>
        <p:pic>
          <p:nvPicPr>
            <p:cNvPr id="231" name="Picture 13" descr=""/>
            <p:cNvPicPr/>
            <p:nvPr/>
          </p:nvPicPr>
          <p:blipFill>
            <a:blip r:embed="rId1"/>
            <a:srcRect l="0" t="19761" r="0" b="0"/>
            <a:stretch/>
          </p:blipFill>
          <p:spPr>
            <a:xfrm flipH="1" rot="13500000">
              <a:off x="8246880" y="3908160"/>
              <a:ext cx="2657520" cy="1258560"/>
            </a:xfrm>
            <a:prstGeom prst="rect">
              <a:avLst/>
            </a:prstGeom>
            <a:noFill/>
            <a:ln w="0">
              <a:noFill/>
            </a:ln>
          </p:spPr>
        </p:pic>
        <p:pic>
          <p:nvPicPr>
            <p:cNvPr id="232" name="Picture 6" descr=""/>
            <p:cNvPicPr/>
            <p:nvPr/>
          </p:nvPicPr>
          <p:blipFill>
            <a:blip r:embed="rId2"/>
            <a:stretch/>
          </p:blipFill>
          <p:spPr>
            <a:xfrm>
              <a:off x="66960" y="767880"/>
              <a:ext cx="12024360" cy="339480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233" name="Oval 28"/>
            <p:cNvSpPr/>
            <p:nvPr/>
          </p:nvSpPr>
          <p:spPr>
            <a:xfrm>
              <a:off x="3503880" y="2781000"/>
              <a:ext cx="678600" cy="621720"/>
            </a:xfrm>
            <a:prstGeom prst="ellipse">
              <a:avLst/>
            </a:prstGeom>
            <a:noFill/>
            <a:ln>
              <a:solidFill>
                <a:srgbClr val="2f2f2f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34" name="Oval 4"/>
            <p:cNvSpPr/>
            <p:nvPr/>
          </p:nvSpPr>
          <p:spPr>
            <a:xfrm>
              <a:off x="1315440" y="1646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35" name="Oval 10"/>
            <p:cNvSpPr/>
            <p:nvPr/>
          </p:nvSpPr>
          <p:spPr>
            <a:xfrm>
              <a:off x="1315440" y="3194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36" name="Oval 11"/>
            <p:cNvSpPr/>
            <p:nvPr/>
          </p:nvSpPr>
          <p:spPr>
            <a:xfrm>
              <a:off x="53964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37" name="Oval 12"/>
            <p:cNvSpPr/>
            <p:nvPr/>
          </p:nvSpPr>
          <p:spPr>
            <a:xfrm>
              <a:off x="209124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38" name="Oval 14"/>
            <p:cNvSpPr/>
            <p:nvPr/>
          </p:nvSpPr>
          <p:spPr>
            <a:xfrm>
              <a:off x="4411800" y="165636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39" name="Oval 16"/>
            <p:cNvSpPr/>
            <p:nvPr/>
          </p:nvSpPr>
          <p:spPr>
            <a:xfrm>
              <a:off x="7522560" y="1646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0" name="Oval 18"/>
            <p:cNvSpPr/>
            <p:nvPr/>
          </p:nvSpPr>
          <p:spPr>
            <a:xfrm>
              <a:off x="10618920" y="165636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1" name="Oval 19"/>
            <p:cNvSpPr/>
            <p:nvPr/>
          </p:nvSpPr>
          <p:spPr>
            <a:xfrm>
              <a:off x="10618920" y="319860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2" name="Oval 20"/>
            <p:cNvSpPr/>
            <p:nvPr/>
          </p:nvSpPr>
          <p:spPr>
            <a:xfrm>
              <a:off x="7518960" y="320724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3" name="Oval 22"/>
            <p:cNvSpPr/>
            <p:nvPr/>
          </p:nvSpPr>
          <p:spPr>
            <a:xfrm>
              <a:off x="4411800" y="3203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4" name="Oval 23"/>
            <p:cNvSpPr/>
            <p:nvPr/>
          </p:nvSpPr>
          <p:spPr>
            <a:xfrm>
              <a:off x="363564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5" name="Oval 24"/>
            <p:cNvSpPr/>
            <p:nvPr/>
          </p:nvSpPr>
          <p:spPr>
            <a:xfrm>
              <a:off x="5194800" y="243000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6" name="Oval 25"/>
            <p:cNvSpPr/>
            <p:nvPr/>
          </p:nvSpPr>
          <p:spPr>
            <a:xfrm>
              <a:off x="674640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7" name="Oval 27"/>
            <p:cNvSpPr/>
            <p:nvPr/>
          </p:nvSpPr>
          <p:spPr>
            <a:xfrm>
              <a:off x="8299440" y="243000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8" name="Oval 29"/>
            <p:cNvSpPr/>
            <p:nvPr/>
          </p:nvSpPr>
          <p:spPr>
            <a:xfrm>
              <a:off x="9842760" y="24274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49" name="Oval 30"/>
            <p:cNvSpPr/>
            <p:nvPr/>
          </p:nvSpPr>
          <p:spPr>
            <a:xfrm>
              <a:off x="11395800" y="2420280"/>
              <a:ext cx="88920" cy="88920"/>
            </a:xfrm>
            <a:prstGeom prst="ellipse">
              <a:avLst/>
            </a:prstGeom>
            <a:solidFill>
              <a:schemeClr val="tx2"/>
            </a:solidFill>
            <a:ln>
              <a:solidFill>
                <a:srgbClr val="001646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19440" bIns="1944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0" name="Rectangle 31"/>
            <p:cNvSpPr/>
            <p:nvPr/>
          </p:nvSpPr>
          <p:spPr>
            <a:xfrm rot="8100000">
              <a:off x="3890520" y="282024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1" name="Rectangle 32"/>
            <p:cNvSpPr/>
            <p:nvPr/>
          </p:nvSpPr>
          <p:spPr>
            <a:xfrm rot="8100000">
              <a:off x="776880" y="280944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2" name="Rectangle 33"/>
            <p:cNvSpPr/>
            <p:nvPr/>
          </p:nvSpPr>
          <p:spPr>
            <a:xfrm rot="8100000">
              <a:off x="7001640" y="281088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3" name="Rectangle 34"/>
            <p:cNvSpPr/>
            <p:nvPr/>
          </p:nvSpPr>
          <p:spPr>
            <a:xfrm rot="8100000">
              <a:off x="10078200" y="2803680"/>
              <a:ext cx="88920" cy="376920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  <a:ln>
              <a:solidFill>
                <a:srgbClr val="88b5df"/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4" name="TextBox 35"/>
            <p:cNvSpPr/>
            <p:nvPr/>
          </p:nvSpPr>
          <p:spPr>
            <a:xfrm>
              <a:off x="356400" y="1156680"/>
              <a:ext cx="1082880" cy="22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GB" sz="9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interaction point</a:t>
              </a:r>
              <a:endParaRPr b="0" lang="en-US" sz="9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255" name="Freeform: Shape 37"/>
            <p:cNvSpPr/>
            <p:nvPr/>
          </p:nvSpPr>
          <p:spPr>
            <a:xfrm rot="372600">
              <a:off x="999360" y="1391760"/>
              <a:ext cx="304560" cy="262800"/>
            </a:xfrm>
            <a:custGeom>
              <a:avLst/>
              <a:gdLst>
                <a:gd name="textAreaLeft" fmla="*/ 0 w 304560"/>
                <a:gd name="textAreaRight" fmla="*/ 307080 w 304560"/>
                <a:gd name="textAreaTop" fmla="*/ 0 h 262800"/>
                <a:gd name="textAreaBottom" fmla="*/ 265320 h 262800"/>
              </a:gdLst>
              <a:ahLst/>
              <a:rect l="textAreaLeft" t="textAreaTop" r="textAreaRight" b="textAreaBottom"/>
              <a:pathLst>
                <a:path w="307181" h="265395">
                  <a:moveTo>
                    <a:pt x="0" y="0"/>
                  </a:moveTo>
                  <a:cubicBezTo>
                    <a:pt x="21431" y="57745"/>
                    <a:pt x="42862" y="115490"/>
                    <a:pt x="78581" y="157162"/>
                  </a:cubicBezTo>
                  <a:cubicBezTo>
                    <a:pt x="114300" y="198834"/>
                    <a:pt x="176212" y="232172"/>
                    <a:pt x="214312" y="250031"/>
                  </a:cubicBezTo>
                  <a:cubicBezTo>
                    <a:pt x="252412" y="267890"/>
                    <a:pt x="279796" y="266104"/>
                    <a:pt x="307181" y="264318"/>
                  </a:cubicBezTo>
                </a:path>
              </a:pathLst>
            </a:custGeom>
            <a:noFill/>
            <a:ln w="6350">
              <a:solidFill>
                <a:srgbClr val="001646"/>
              </a:solidFill>
              <a:tailEnd len="med" type="triangle" w="sm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lt1"/>
                </a:solidFill>
                <a:uFillTx/>
                <a:latin typeface="Arial"/>
                <a:ea typeface="Arial"/>
              </a:endParaRPr>
            </a:p>
          </p:txBody>
        </p:sp>
        <p:sp>
          <p:nvSpPr>
            <p:cNvPr id="256" name="TextBox 38"/>
            <p:cNvSpPr/>
            <p:nvPr/>
          </p:nvSpPr>
          <p:spPr>
            <a:xfrm>
              <a:off x="804600" y="2768400"/>
              <a:ext cx="1082880" cy="22716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lang="en-GB" sz="9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RF</a:t>
              </a:r>
              <a:endParaRPr b="0" lang="en-US" sz="9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pic>
          <p:nvPicPr>
            <p:cNvPr id="257" name="Picture 15" descr=""/>
            <p:cNvPicPr/>
            <p:nvPr/>
          </p:nvPicPr>
          <p:blipFill>
            <a:blip r:embed="rId3"/>
            <a:srcRect l="0" t="26619" r="0" b="0"/>
            <a:stretch/>
          </p:blipFill>
          <p:spPr>
            <a:xfrm flipH="1" rot="13500000">
              <a:off x="2126880" y="4050000"/>
              <a:ext cx="2557800" cy="11797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258" name="Oval 39"/>
            <p:cNvSpPr/>
            <p:nvPr/>
          </p:nvSpPr>
          <p:spPr>
            <a:xfrm>
              <a:off x="9671760" y="2783880"/>
              <a:ext cx="678600" cy="621720"/>
            </a:xfrm>
            <a:prstGeom prst="ellipse">
              <a:avLst/>
            </a:prstGeom>
            <a:noFill/>
            <a:ln>
              <a:solidFill>
                <a:srgbClr val="2f2f2f"/>
              </a:solidFill>
              <a:prstDash val="dash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/>
          </p:style>
          <p:txBody>
            <a:bodyPr lIns="90000" rIns="90000" tIns="45000" bIns="45000" anchor="ctr">
              <a:noAutofit/>
            </a:bodyPr>
            <a:p>
              <a:pPr algn="ctr" defTabSz="914400">
                <a:lnSpc>
                  <a:spcPct val="100000"/>
                </a:lnSpc>
              </a:pPr>
              <a:endParaRPr b="0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endParaRPr>
            </a:p>
          </p:txBody>
        </p:sp>
        <p:cxnSp>
          <p:nvCxnSpPr>
            <p:cNvPr id="259" name="Straight Arrow Connector 41"/>
            <p:cNvCxnSpPr/>
            <p:nvPr/>
          </p:nvCxnSpPr>
          <p:spPr>
            <a:xfrm flipH="1">
              <a:off x="3192120" y="3404880"/>
              <a:ext cx="536760" cy="1032120"/>
            </a:xfrm>
            <a:prstGeom prst="straightConnector1">
              <a:avLst/>
            </a:prstGeom>
            <a:ln w="12700">
              <a:solidFill>
                <a:srgbClr val="2f2f2f"/>
              </a:solidFill>
              <a:prstDash val="dash"/>
              <a:round/>
              <a:tailEnd len="med" type="triangle" w="med"/>
            </a:ln>
          </p:spPr>
        </p:cxnSp>
        <p:cxnSp>
          <p:nvCxnSpPr>
            <p:cNvPr id="260" name="Straight Arrow Connector 45"/>
            <p:cNvCxnSpPr/>
            <p:nvPr/>
          </p:nvCxnSpPr>
          <p:spPr>
            <a:xfrm flipH="1">
              <a:off x="9842400" y="3415320"/>
              <a:ext cx="131400" cy="1273680"/>
            </a:xfrm>
            <a:prstGeom prst="straightConnector1">
              <a:avLst/>
            </a:prstGeom>
            <a:ln w="12700">
              <a:solidFill>
                <a:srgbClr val="2f2f2f"/>
              </a:solidFill>
              <a:prstDash val="dash"/>
              <a:round/>
              <a:tailEnd len="med" type="triangle" w="med"/>
            </a:ln>
          </p:spPr>
        </p:cxnSp>
      </p:grpSp>
      <p:sp>
        <p:nvSpPr>
          <p:cNvPr id="261" name="TextBox 1"/>
          <p:cNvSpPr/>
          <p:nvPr/>
        </p:nvSpPr>
        <p:spPr>
          <a:xfrm>
            <a:off x="5375520" y="5336280"/>
            <a:ext cx="3773880" cy="57708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only works on the outgoing beam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US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and must deflect 2 bunch trains per turn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2" name="Rectangle: Rounded Corners 50"/>
          <p:cNvSpPr/>
          <p:nvPr/>
        </p:nvSpPr>
        <p:spPr>
          <a:xfrm rot="2700000">
            <a:off x="3643920" y="5294520"/>
            <a:ext cx="180360" cy="18036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sp>
        <p:nvSpPr>
          <p:cNvPr id="263" name="Rectangle: Rounded Corners 51"/>
          <p:cNvSpPr/>
          <p:nvPr/>
        </p:nvSpPr>
        <p:spPr>
          <a:xfrm rot="2700000">
            <a:off x="8838360" y="4122720"/>
            <a:ext cx="180360" cy="180360"/>
          </a:xfrm>
          <a:prstGeom prst="roundRect">
            <a:avLst>
              <a:gd name="adj" fmla="val 16667"/>
            </a:avLst>
          </a:prstGeom>
          <a:noFill/>
          <a:ln w="9525">
            <a:solidFill>
              <a:srgbClr val="ffc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sp>
        <p:nvSpPr>
          <p:cNvPr id="264" name="TextBox 52"/>
          <p:cNvSpPr/>
          <p:nvPr/>
        </p:nvSpPr>
        <p:spPr>
          <a:xfrm>
            <a:off x="1607400" y="4536000"/>
            <a:ext cx="108288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9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enabled kicker</a:t>
            </a:r>
            <a:endParaRPr b="0" lang="en-US" sz="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5" name="TextBox 53"/>
          <p:cNvSpPr/>
          <p:nvPr/>
        </p:nvSpPr>
        <p:spPr>
          <a:xfrm>
            <a:off x="4021920" y="5020200"/>
            <a:ext cx="108288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9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disabled kicker</a:t>
            </a:r>
            <a:endParaRPr b="0" lang="en-US" sz="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66" name="Straight Arrow Connector 55"/>
          <p:cNvCxnSpPr/>
          <p:nvPr/>
        </p:nvCxnSpPr>
        <p:spPr>
          <a:xfrm flipH="1">
            <a:off x="3813120" y="5166720"/>
            <a:ext cx="246240" cy="120600"/>
          </a:xfrm>
          <a:prstGeom prst="straightConnector1">
            <a:avLst/>
          </a:prstGeom>
          <a:ln w="0">
            <a:solidFill>
              <a:srgbClr val="2f2f2f"/>
            </a:solidFill>
            <a:tailEnd len="med" type="triangle" w="sm"/>
          </a:ln>
        </p:spPr>
      </p:cxnSp>
      <p:cxnSp>
        <p:nvCxnSpPr>
          <p:cNvPr id="267" name="Straight Arrow Connector 57"/>
          <p:cNvCxnSpPr/>
          <p:nvPr/>
        </p:nvCxnSpPr>
        <p:spPr>
          <a:xfrm flipV="1">
            <a:off x="2495520" y="4621320"/>
            <a:ext cx="226800" cy="34920"/>
          </a:xfrm>
          <a:prstGeom prst="straightConnector1">
            <a:avLst/>
          </a:prstGeom>
          <a:ln w="0">
            <a:solidFill>
              <a:srgbClr val="2f2f2f"/>
            </a:solidFill>
            <a:tailEnd len="med" type="triangle" w="sm"/>
          </a:ln>
        </p:spPr>
      </p:cxnSp>
      <p:sp>
        <p:nvSpPr>
          <p:cNvPr id="268" name="TextBox 59"/>
          <p:cNvSpPr/>
          <p:nvPr/>
        </p:nvSpPr>
        <p:spPr>
          <a:xfrm>
            <a:off x="3337560" y="4661280"/>
            <a:ext cx="108288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9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RF</a:t>
            </a:r>
            <a:endParaRPr b="0" lang="en-US" sz="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69" name="TextBox 8"/>
          <p:cNvSpPr/>
          <p:nvPr/>
        </p:nvSpPr>
        <p:spPr>
          <a:xfrm>
            <a:off x="11647800" y="5776200"/>
            <a:ext cx="45180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[2]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0" name="Rectangle: Rounded Corners 9"/>
          <p:cNvSpPr/>
          <p:nvPr/>
        </p:nvSpPr>
        <p:spPr>
          <a:xfrm>
            <a:off x="312480" y="859680"/>
            <a:ext cx="2263680" cy="290736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sp>
        <p:nvSpPr>
          <p:cNvPr id="271" name="Rectangle: Rounded Corners 17"/>
          <p:cNvSpPr/>
          <p:nvPr/>
        </p:nvSpPr>
        <p:spPr>
          <a:xfrm>
            <a:off x="3253680" y="1280520"/>
            <a:ext cx="2418480" cy="250596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sp>
        <p:nvSpPr>
          <p:cNvPr id="272" name="Rectangle: Rounded Corners 21"/>
          <p:cNvSpPr/>
          <p:nvPr/>
        </p:nvSpPr>
        <p:spPr>
          <a:xfrm>
            <a:off x="6358680" y="1281600"/>
            <a:ext cx="2418480" cy="250596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sp>
        <p:nvSpPr>
          <p:cNvPr id="273" name="Rectangle: Rounded Corners 26"/>
          <p:cNvSpPr/>
          <p:nvPr/>
        </p:nvSpPr>
        <p:spPr>
          <a:xfrm>
            <a:off x="9455040" y="1281600"/>
            <a:ext cx="2418480" cy="2505960"/>
          </a:xfrm>
          <a:prstGeom prst="roundRect">
            <a:avLst>
              <a:gd name="adj" fmla="val 16667"/>
            </a:avLst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37" dur="indefinite" restart="never" nodeType="tmRoot">
          <p:childTnLst>
            <p:seq>
              <p:cTn id="38" dur="indefinite" nodeType="mainSeq">
                <p:childTnLst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nodeType="with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nodeType="clickEffect" fill="hold" presetClass="exit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Content Placeholder 1"/>
          <p:cNvSpPr/>
          <p:nvPr/>
        </p:nvSpPr>
        <p:spPr>
          <a:xfrm>
            <a:off x="479520" y="1124640"/>
            <a:ext cx="11198160" cy="489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Kicker requirements depend on: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285840" defTabSz="914400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filling scheme 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(baseline and alternative options have been investigated)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285840" defTabSz="914400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how beams are deflected 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(train by train, batch by batch or bunch by bunch)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601"/>
              </a:spcBef>
              <a:spcAft>
                <a:spcPts val="601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5" name="PlaceHolder 1"/>
          <p:cNvSpPr>
            <a:spLocks noGrp="1"/>
          </p:cNvSpPr>
          <p:nvPr>
            <p:ph type="title"/>
          </p:nvPr>
        </p:nvSpPr>
        <p:spPr>
          <a:xfrm>
            <a:off x="407880" y="374400"/>
            <a:ext cx="11373480" cy="4316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</a:t>
            </a: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Requirements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76" name="PlaceHolder 2"/>
          <p:cNvSpPr>
            <a:spLocks noGrp="1"/>
          </p:cNvSpPr>
          <p:nvPr>
            <p:ph type="dt" idx="7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7" name="PlaceHolder 3"/>
          <p:cNvSpPr>
            <a:spLocks noGrp="1"/>
          </p:cNvSpPr>
          <p:nvPr>
            <p:ph type="sldNum" idx="80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2285E49-C92D-4605-AA4E-36FF61DFE899}" type="slidenum">
              <a: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78" name="PlaceHolder 4"/>
          <p:cNvSpPr>
            <a:spLocks noGrp="1"/>
          </p:cNvSpPr>
          <p:nvPr>
            <p:ph type="ftr" idx="81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graphicFrame>
        <p:nvGraphicFramePr>
          <p:cNvPr id="279" name="Table 4"/>
          <p:cNvGraphicFramePr/>
          <p:nvPr/>
        </p:nvGraphicFramePr>
        <p:xfrm>
          <a:off x="191520" y="2294280"/>
          <a:ext cx="4543560" cy="2323080"/>
        </p:xfrm>
        <a:graphic>
          <a:graphicData uri="http://schemas.openxmlformats.org/drawingml/2006/table">
            <a:tbl>
              <a:tblPr/>
              <a:tblGrid>
                <a:gridCol w="2880000"/>
                <a:gridCol w="1663920"/>
              </a:tblGrid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Deflection method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Train by Train 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</a:tr>
              <a:tr h="3445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Filling scheme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Baseline</a:t>
                      </a:r>
                      <a:br>
                        <a:rPr sz="1100"/>
                      </a:b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(feasibility report)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Maximum repetition rate  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6618 Hz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Flat-top time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58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Rise time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25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Fall time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9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Flat-top stability (Higgs)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Approx. &lt; 0.04% (0.1 𝜎𝑥)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Flat-top stability (ttbar)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Approx. &lt; 0.06% (0.1 𝜎𝑥)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280" name="Table 7"/>
          <p:cNvGraphicFramePr/>
          <p:nvPr/>
        </p:nvGraphicFramePr>
        <p:xfrm>
          <a:off x="5000040" y="2286360"/>
          <a:ext cx="3327480" cy="2313000"/>
        </p:xfrm>
        <a:graphic>
          <a:graphicData uri="http://schemas.openxmlformats.org/drawingml/2006/table">
            <a:tbl>
              <a:tblPr/>
              <a:tblGrid>
                <a:gridCol w="1663920"/>
                <a:gridCol w="1663920"/>
              </a:tblGrid>
              <a:tr h="272880">
                <a:tc gridSpan="2"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en-GB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Train by Train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36144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 </a:t>
                      </a: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Short batch spacing</a:t>
                      </a:r>
                      <a:br>
                        <a:rPr sz="1100"/>
                      </a:b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25 ns 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noFill/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  <a:ea typeface="Arial"/>
                        </a:rPr>
                        <a:t>Long batch spacing </a:t>
                      </a:r>
                      <a:br>
                        <a:rPr sz="1100"/>
                      </a:br>
                      <a:r>
                        <a:rPr b="1" lang="fr-CH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  <a:ea typeface="Arial"/>
                        </a:rPr>
                        <a:t>H : 850, ttbar : 4600 ns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0033a0"/>
                    </a:solidFill>
                  </a:tcPr>
                </a:tc>
              </a:tr>
              <a:tr h="272880">
                <a:tc gridSpan="2">
                  <a:txBody>
                    <a:bodyPr anchor="t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n-GB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6618Hz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1440" marR="9144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7288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3.75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64.78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27288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79.6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18.6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27288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63.6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el-GR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2.6 μ</a:t>
                      </a: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272880">
                <a:tc gridSpan="2"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Approx. &lt; 0.04% (0.1 𝜎𝑥)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72880">
                <a:tc gridSpan="2"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Approx. &lt; 0.06% (0.1 𝜎𝑥)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  <p:sp>
        <p:nvSpPr>
          <p:cNvPr id="281" name="Left Brace 14"/>
          <p:cNvSpPr/>
          <p:nvPr/>
        </p:nvSpPr>
        <p:spPr>
          <a:xfrm rot="16200000">
            <a:off x="10175400" y="3074760"/>
            <a:ext cx="207360" cy="3325680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uFillTx/>
              <a:latin typeface="Arial"/>
              <a:ea typeface="Arial"/>
            </a:endParaRPr>
          </a:p>
        </p:txBody>
      </p:sp>
      <p:sp>
        <p:nvSpPr>
          <p:cNvPr id="282" name="TextBox 15"/>
          <p:cNvSpPr/>
          <p:nvPr/>
        </p:nvSpPr>
        <p:spPr>
          <a:xfrm>
            <a:off x="4636440" y="4845240"/>
            <a:ext cx="405360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4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Alternatives filling schemes explored by ABT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3" name="TextBox 16"/>
          <p:cNvSpPr/>
          <p:nvPr/>
        </p:nvSpPr>
        <p:spPr>
          <a:xfrm>
            <a:off x="8345880" y="4845240"/>
            <a:ext cx="3901680" cy="303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1" lang="en-GB" sz="14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RF technology more suitable ?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84" name="Left Brace 18"/>
          <p:cNvSpPr/>
          <p:nvPr/>
        </p:nvSpPr>
        <p:spPr>
          <a:xfrm rot="16200000">
            <a:off x="6568920" y="3072600"/>
            <a:ext cx="207360" cy="3325680"/>
          </a:xfrm>
          <a:prstGeom prst="leftBrace">
            <a:avLst>
              <a:gd name="adj1" fmla="val 8333"/>
              <a:gd name="adj2" fmla="val 50000"/>
            </a:avLst>
          </a:prstGeom>
          <a:noFill/>
          <a:ln w="38100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uFillTx/>
              <a:latin typeface="Arial"/>
              <a:ea typeface="Arial"/>
            </a:endParaRPr>
          </a:p>
        </p:txBody>
      </p:sp>
      <p:sp>
        <p:nvSpPr>
          <p:cNvPr id="285" name="Rectangle 19"/>
          <p:cNvSpPr/>
          <p:nvPr/>
        </p:nvSpPr>
        <p:spPr>
          <a:xfrm>
            <a:off x="4934160" y="2243160"/>
            <a:ext cx="1797840" cy="2385360"/>
          </a:xfrm>
          <a:prstGeom prst="rect">
            <a:avLst/>
          </a:prstGeom>
          <a:noFill/>
          <a:ln w="38100">
            <a:solidFill>
              <a:srgbClr val="e15e32"/>
            </a:solidFill>
            <a:prstDash val="dash"/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accent3"/>
              </a:solidFill>
              <a:uFillTx/>
              <a:latin typeface="Arial"/>
              <a:ea typeface="Arial"/>
            </a:endParaRPr>
          </a:p>
        </p:txBody>
      </p:sp>
      <p:sp>
        <p:nvSpPr>
          <p:cNvPr id="286" name="TextBox 20"/>
          <p:cNvSpPr/>
          <p:nvPr/>
        </p:nvSpPr>
        <p:spPr>
          <a:xfrm>
            <a:off x="357480" y="5230800"/>
            <a:ext cx="7515360" cy="638280"/>
          </a:xfrm>
          <a:prstGeom prst="rect">
            <a:avLst/>
          </a:prstGeom>
          <a:noFill/>
          <a:ln w="0">
            <a:solidFill>
              <a:srgbClr val="e15e3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Most feasible case for a kicker,</a:t>
            </a:r>
            <a:br>
              <a:rPr sz="1800"/>
            </a:br>
            <a:r>
              <a:rPr b="0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because of short flat-top and long rise/fall time compared to other cases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87" name="Straight Arrow Connector 21"/>
          <p:cNvCxnSpPr>
            <a:stCxn id="286" idx="0"/>
          </p:cNvCxnSpPr>
          <p:nvPr/>
        </p:nvCxnSpPr>
        <p:spPr>
          <a:xfrm flipV="1">
            <a:off x="4115160" y="4662360"/>
            <a:ext cx="758880" cy="568800"/>
          </a:xfrm>
          <a:prstGeom prst="straightConnector1">
            <a:avLst/>
          </a:prstGeom>
          <a:ln w="38100">
            <a:solidFill>
              <a:srgbClr val="e15e32"/>
            </a:solidFill>
            <a:round/>
            <a:tailEnd len="med" type="triangle" w="med"/>
          </a:ln>
        </p:spPr>
      </p:cxnSp>
      <p:sp>
        <p:nvSpPr>
          <p:cNvPr id="288" name="TextBox 27"/>
          <p:cNvSpPr/>
          <p:nvPr/>
        </p:nvSpPr>
        <p:spPr>
          <a:xfrm>
            <a:off x="11656080" y="5791320"/>
            <a:ext cx="474120" cy="363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[2]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aphicFrame>
        <p:nvGraphicFramePr>
          <p:cNvPr id="289" name="Table 28"/>
          <p:cNvGraphicFramePr/>
          <p:nvPr/>
        </p:nvGraphicFramePr>
        <p:xfrm>
          <a:off x="8600400" y="2277000"/>
          <a:ext cx="3327480" cy="2340000"/>
        </p:xfrm>
        <a:graphic>
          <a:graphicData uri="http://schemas.openxmlformats.org/drawingml/2006/table">
            <a:tbl>
              <a:tblPr/>
              <a:tblGrid>
                <a:gridCol w="1663920"/>
                <a:gridCol w="1663920"/>
              </a:tblGrid>
              <a:tr h="28260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Batch by Batch 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Bunch by Bunch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</a:tr>
              <a:tr h="36396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25 to 4600 ns batch spacing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1" lang="fr-CH" sz="1100" strike="noStrike" u="none">
                          <a:solidFill>
                            <a:schemeClr val="lt1"/>
                          </a:solidFill>
                          <a:uFillTx/>
                          <a:latin typeface="Arial"/>
                          <a:ea typeface="Arial"/>
                        </a:rPr>
                        <a:t>25 ns bunch spacing</a:t>
                      </a:r>
                      <a:endParaRPr b="0" lang="en-US" sz="1100" strike="noStrike" u="none">
                        <a:solidFill>
                          <a:srgbClr val="ffffff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/>
                    </a:solidFill>
                  </a:tcPr>
                </a:tc>
              </a:tr>
              <a:tr h="26712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215kHz - 20 MHz 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40 MHz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27828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25 ns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0.1ns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26928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12.5 ns - 2300 ns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12.5 ns 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</a:tr>
              <a:tr h="274320"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12.5 ns - 2300 ns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12.5 ns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</a:tr>
              <a:tr h="279360">
                <a:tc gridSpan="2"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Approx. &lt; 0.04% (0.1 𝜎𝑥)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2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  <a:tr h="261720">
                <a:tc gridSpan="2">
                  <a:txBody>
                    <a:bodyPr lIns="9360" rIns="9360" anchor="ctr">
                      <a:noAutofit/>
                    </a:bodyPr>
                    <a:p>
                      <a:pPr algn="ctr" defTabSz="914400">
                        <a:lnSpc>
                          <a:spcPct val="100000"/>
                        </a:lnSpc>
                      </a:pPr>
                      <a:r>
                        <a:rPr b="0" lang="fr-CH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Approx. &lt; 0.06% (0.1 𝜎𝑥)</a:t>
                      </a:r>
                      <a:endParaRPr b="0" lang="en-US" sz="11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chemeClr val="dk1">
                        <a:tint val="40000"/>
                      </a:schemeClr>
                    </a:solidFill>
                  </a:tcPr>
                </a:tc>
                <a:tc hMerge="1">
                  <a:txBody>
                    <a:bodyPr lIns="90000" rIns="90000" tIns="45000" bIns="45000" anchor="t">
                      <a:noAutofit/>
                    </a:bodyPr>
                    <a:p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t" marL="90000" marR="9000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9fcf"/>
                    </a:solidFill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75" dur="indefinite" restart="never" nodeType="tmRoot">
          <p:childTnLst>
            <p:seq>
              <p:cTn id="76" dur="indefinite" nodeType="mainSeq">
                <p:childTnLst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11373480" cy="460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Kicker acts on the beam at every turn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7168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Not a typical mode of operation for conventional beam transfer equipment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sng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Extremely strict requirements</a:t>
            </a: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 on flattop stability and repeatability (typical kicker: ±1% but &lt;0.04% is required)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7168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algn="l" pos="0"/>
              </a:tabLst>
            </a:pPr>
            <a:r>
              <a:rPr b="1" lang="en-US" sz="14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Would need significant R&amp;D to ensure and verify if achievable</a:t>
            </a:r>
            <a:r>
              <a:rPr b="0" lang="en-US" sz="14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 (metrology)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57168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Longer required flattop length makes achieving the stability requirements much more difficult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lt2">
                    <a:lumMod val="10000"/>
                  </a:schemeClr>
                </a:solidFill>
                <a:uFillTx/>
                <a:latin typeface="Arial"/>
                <a:ea typeface="Arial"/>
              </a:rPr>
              <a:t>A fast-acting system is always a concern for machine protection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81717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chemeClr val="lt2">
                    <a:lumMod val="10000"/>
                  </a:schemeClr>
                </a:solidFill>
                <a:uFillTx/>
                <a:latin typeface="Arial"/>
                <a:ea typeface="Arial"/>
              </a:rPr>
              <a:t>Risks include mis-kicks, erratic kicks, missing kicks, and synchronization errors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Needs short cable between kickers and generators</a:t>
            </a:r>
            <a:r>
              <a:rPr b="0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 </a:t>
            </a:r>
            <a:r>
              <a:rPr b="0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Wingdings"/>
                <a:ea typeface="Arial"/>
              </a:rPr>
              <a:t></a:t>
            </a:r>
            <a:r>
              <a:rPr b="0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 </a:t>
            </a: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Alcove location is to be optimized.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Batch by Batch and Bunch by Bunch are not feasible with beam-transfer kicker systems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81717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400" strike="noStrike" u="none">
                <a:solidFill>
                  <a:schemeClr val="lt2">
                    <a:lumMod val="10000"/>
                  </a:schemeClr>
                </a:solidFill>
                <a:uFillTx/>
                <a:latin typeface="Arial"/>
                <a:ea typeface="Arial"/>
              </a:rPr>
              <a:t>Given the high integrated field requirements in combination with tens of megahertz repetition rates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1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9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Technical Challenges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2" name="PlaceHolder 3"/>
          <p:cNvSpPr>
            <a:spLocks noGrp="1"/>
          </p:cNvSpPr>
          <p:nvPr>
            <p:ph type="dt" idx="82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3" name="PlaceHolder 4"/>
          <p:cNvSpPr>
            <a:spLocks noGrp="1"/>
          </p:cNvSpPr>
          <p:nvPr>
            <p:ph type="ftr" idx="83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4" name="PlaceHolder 5"/>
          <p:cNvSpPr>
            <a:spLocks noGrp="1"/>
          </p:cNvSpPr>
          <p:nvPr>
            <p:ph type="sldNum" idx="84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580862F-1CAE-465C-86B1-B29341B956CD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5" name="TextBox 5"/>
          <p:cNvSpPr/>
          <p:nvPr/>
        </p:nvSpPr>
        <p:spPr>
          <a:xfrm>
            <a:off x="1415520" y="5422320"/>
            <a:ext cx="935856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Feasibility needs to be assessed in detail and much R&amp;D would be needed!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PlaceHolder 1"/>
          <p:cNvSpPr>
            <a:spLocks noGrp="1"/>
          </p:cNvSpPr>
          <p:nvPr>
            <p:ph/>
          </p:nvPr>
        </p:nvSpPr>
        <p:spPr>
          <a:xfrm>
            <a:off x="695520" y="1088640"/>
            <a:ext cx="10510560" cy="969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What happens if the separation system fails?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48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The beam could hit the septum blade.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48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The beam could ends up circulating in the wrong beam pipe.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7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System Reliability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98" name="PlaceHolder 3"/>
          <p:cNvSpPr>
            <a:spLocks noGrp="1"/>
          </p:cNvSpPr>
          <p:nvPr>
            <p:ph type="dt" idx="85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99" name="PlaceHolder 4"/>
          <p:cNvSpPr>
            <a:spLocks noGrp="1"/>
          </p:cNvSpPr>
          <p:nvPr>
            <p:ph type="sldNum" idx="86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F4D58C0-0935-4869-B5A5-A085D13FD6C2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0" name="PlaceHolder 5"/>
          <p:cNvSpPr>
            <a:spLocks noGrp="1"/>
          </p:cNvSpPr>
          <p:nvPr>
            <p:ph type="ftr" idx="87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01" name="Content Placeholder 1"/>
          <p:cNvSpPr/>
          <p:nvPr/>
        </p:nvSpPr>
        <p:spPr>
          <a:xfrm>
            <a:off x="695520" y="4868640"/>
            <a:ext cx="10510560" cy="1221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Aft>
                <a:spcPts val="601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Aft>
                <a:spcPts val="601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Kicker: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Aft>
                <a:spcPts val="601"/>
              </a:spcAft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A pulsed system requires more advanced control and involve more potential sources of failure such as: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Mis-kick, erratic kick, missing kick, synchronization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- Risk analysis will have to be conducted in details at an early stage.</a:t>
            </a:r>
            <a:br>
              <a:rPr sz="1600"/>
            </a:br>
            <a:br>
              <a:rPr sz="1600"/>
            </a:b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302" name="Group 22"/>
          <p:cNvGrpSpPr/>
          <p:nvPr/>
        </p:nvGrpSpPr>
        <p:grpSpPr>
          <a:xfrm>
            <a:off x="2173680" y="3321720"/>
            <a:ext cx="7198200" cy="1928880"/>
            <a:chOff x="2173680" y="3321720"/>
            <a:chExt cx="7198200" cy="1928880"/>
          </a:xfrm>
        </p:grpSpPr>
        <p:grpSp>
          <p:nvGrpSpPr>
            <p:cNvPr id="303" name="Group 21"/>
            <p:cNvGrpSpPr/>
            <p:nvPr/>
          </p:nvGrpSpPr>
          <p:grpSpPr>
            <a:xfrm>
              <a:off x="2173680" y="3321720"/>
              <a:ext cx="7198200" cy="1928880"/>
              <a:chOff x="2173680" y="3321720"/>
              <a:chExt cx="7198200" cy="1928880"/>
            </a:xfrm>
          </p:grpSpPr>
          <p:grpSp>
            <p:nvGrpSpPr>
              <p:cNvPr id="304" name="Group 10"/>
              <p:cNvGrpSpPr/>
              <p:nvPr/>
            </p:nvGrpSpPr>
            <p:grpSpPr>
              <a:xfrm>
                <a:off x="3109680" y="3696480"/>
                <a:ext cx="5974200" cy="1554120"/>
                <a:chOff x="3109680" y="3696480"/>
                <a:chExt cx="5974200" cy="1554120"/>
              </a:xfrm>
            </p:grpSpPr>
            <p:pic>
              <p:nvPicPr>
                <p:cNvPr id="305" name="Picture 7" descr=""/>
                <p:cNvPicPr/>
                <p:nvPr/>
              </p:nvPicPr>
              <p:blipFill>
                <a:blip r:embed="rId1"/>
                <a:stretch/>
              </p:blipFill>
              <p:spPr>
                <a:xfrm>
                  <a:off x="3786120" y="3696480"/>
                  <a:ext cx="4693320" cy="1263960"/>
                </a:xfrm>
                <a:prstGeom prst="rect">
                  <a:avLst/>
                </a:prstGeom>
                <a:noFill/>
                <a:ln w="0">
                  <a:noFill/>
                </a:ln>
              </p:spPr>
            </p:pic>
            <p:sp>
              <p:nvSpPr>
                <p:cNvPr id="306" name="TextBox 9"/>
                <p:cNvSpPr/>
                <p:nvPr/>
              </p:nvSpPr>
              <p:spPr>
                <a:xfrm>
                  <a:off x="3109680" y="4978080"/>
                  <a:ext cx="5974200" cy="272520"/>
                </a:xfrm>
                <a:prstGeom prst="rect">
                  <a:avLst/>
                </a:prstGeom>
                <a:noFill/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algn="ctr" defTabSz="914400">
                    <a:lnSpc>
                      <a:spcPct val="100000"/>
                    </a:lnSpc>
                  </a:pPr>
                  <a:r>
                    <a:rPr b="0" i="1" lang="en-GB" sz="1200" strike="noStrike" u="none">
                      <a:solidFill>
                        <a:schemeClr val="dk2"/>
                      </a:solidFill>
                      <a:uFillTx/>
                      <a:latin typeface="Arial"/>
                      <a:ea typeface="Arial"/>
                    </a:rPr>
                    <a:t>HV-DC supply scheme showing generator, decoupling resistors and EMS devices [9]</a:t>
                  </a:r>
                  <a:endParaRPr b="0" lang="en-US" sz="1200" strike="noStrike" u="none">
                    <a:solidFill>
                      <a:srgbClr val="000000"/>
                    </a:solidFill>
                    <a:uFillTx/>
                    <a:latin typeface="Arial"/>
                  </a:endParaRPr>
                </a:p>
              </p:txBody>
            </p:sp>
          </p:grpSp>
          <p:sp>
            <p:nvSpPr>
              <p:cNvPr id="307" name="TextBox 12"/>
              <p:cNvSpPr/>
              <p:nvPr/>
            </p:nvSpPr>
            <p:spPr>
              <a:xfrm>
                <a:off x="2173680" y="4143240"/>
                <a:ext cx="1226880" cy="242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GB" sz="10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HV-DC generator</a:t>
                </a:r>
                <a:endParaRPr b="0" lang="en-US" sz="10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308" name="TextBox 13"/>
              <p:cNvSpPr/>
              <p:nvPr/>
            </p:nvSpPr>
            <p:spPr>
              <a:xfrm>
                <a:off x="8721000" y="4026600"/>
                <a:ext cx="569880" cy="242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GB" sz="10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EMS</a:t>
                </a:r>
                <a:endParaRPr b="0" lang="en-US" sz="10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309" name="TextBox 14"/>
              <p:cNvSpPr/>
              <p:nvPr/>
            </p:nvSpPr>
            <p:spPr>
              <a:xfrm>
                <a:off x="8078400" y="3321720"/>
                <a:ext cx="1293480" cy="24228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GB" sz="10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decoupling resistor</a:t>
                </a:r>
                <a:endParaRPr b="0" lang="en-US" sz="10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cxnSp>
            <p:nvCxnSpPr>
              <p:cNvPr id="310" name="Straight Arrow Connector 16"/>
              <p:cNvCxnSpPr/>
              <p:nvPr/>
            </p:nvCxnSpPr>
            <p:spPr>
              <a:xfrm flipH="1">
                <a:off x="8150040" y="3544560"/>
                <a:ext cx="146880" cy="419400"/>
              </a:xfrm>
              <a:prstGeom prst="straightConnector1">
                <a:avLst/>
              </a:prstGeom>
              <a:ln w="0">
                <a:solidFill>
                  <a:srgbClr val="2f2f2f"/>
                </a:solidFill>
                <a:tailEnd len="med" type="triangle" w="med"/>
              </a:ln>
            </p:spPr>
          </p:cxnSp>
          <p:cxnSp>
            <p:nvCxnSpPr>
              <p:cNvPr id="311" name="Straight Arrow Connector 17"/>
              <p:cNvCxnSpPr/>
              <p:nvPr/>
            </p:nvCxnSpPr>
            <p:spPr>
              <a:xfrm flipH="1">
                <a:off x="8392320" y="4149720"/>
                <a:ext cx="331200" cy="107280"/>
              </a:xfrm>
              <a:prstGeom prst="straightConnector1">
                <a:avLst/>
              </a:prstGeom>
              <a:ln w="0">
                <a:solidFill>
                  <a:srgbClr val="2f2f2f"/>
                </a:solidFill>
                <a:tailEnd len="med" type="triangle" w="med"/>
              </a:ln>
            </p:spPr>
          </p:cxnSp>
        </p:grpSp>
        <p:cxnSp>
          <p:nvCxnSpPr>
            <p:cNvPr id="312" name="Straight Arrow Connector 20"/>
            <p:cNvCxnSpPr/>
            <p:nvPr/>
          </p:nvCxnSpPr>
          <p:spPr>
            <a:xfrm flipV="1">
              <a:off x="3397680" y="4104720"/>
              <a:ext cx="390960" cy="125640"/>
            </a:xfrm>
            <a:prstGeom prst="straightConnector1">
              <a:avLst/>
            </a:prstGeom>
            <a:ln w="0">
              <a:solidFill>
                <a:srgbClr val="2f2f2f"/>
              </a:solidFill>
              <a:tailEnd len="med" type="triangle" w="med"/>
            </a:ln>
          </p:spPr>
        </p:cxnSp>
      </p:grpSp>
      <p:sp>
        <p:nvSpPr>
          <p:cNvPr id="313" name="Right Brace 4"/>
          <p:cNvSpPr/>
          <p:nvPr/>
        </p:nvSpPr>
        <p:spPr>
          <a:xfrm>
            <a:off x="6846480" y="1353600"/>
            <a:ext cx="93960" cy="609480"/>
          </a:xfrm>
          <a:prstGeom prst="rightBrace">
            <a:avLst>
              <a:gd name="adj1" fmla="val 8333"/>
              <a:gd name="adj2" fmla="val 50000"/>
            </a:avLst>
          </a:prstGeom>
          <a:noFill/>
          <a:ln w="28575">
            <a:solidFill>
              <a:srgbClr val="2f2f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uFillTx/>
              <a:latin typeface="Arial"/>
              <a:ea typeface="Arial"/>
            </a:endParaRPr>
          </a:p>
        </p:txBody>
      </p:sp>
      <p:sp>
        <p:nvSpPr>
          <p:cNvPr id="314" name="Content Placeholder 1"/>
          <p:cNvSpPr/>
          <p:nvPr/>
        </p:nvSpPr>
        <p:spPr>
          <a:xfrm>
            <a:off x="7124760" y="1536480"/>
            <a:ext cx="4262400" cy="721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Reliability will be critical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5" name="Content Placeholder 1"/>
          <p:cNvSpPr/>
          <p:nvPr/>
        </p:nvSpPr>
        <p:spPr>
          <a:xfrm>
            <a:off x="695520" y="2339640"/>
            <a:ext cx="11320200" cy="1017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Aft>
                <a:spcPts val="601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EMS: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Aft>
                <a:spcPts val="400"/>
              </a:spcAft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Risk of failure mainly come from HV breakdown: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- HV breakdown rate must be minimized by design.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- Consequence of failure can be mitigated by decoupling segmented EMS devices so that it does not affect the entire system.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Comparison of EMS and Kicker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17" name="PlaceHolder 2"/>
          <p:cNvSpPr>
            <a:spLocks noGrp="1"/>
          </p:cNvSpPr>
          <p:nvPr>
            <p:ph type="dt" idx="88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8" name="PlaceHolder 3"/>
          <p:cNvSpPr>
            <a:spLocks noGrp="1"/>
          </p:cNvSpPr>
          <p:nvPr>
            <p:ph type="sldNum" idx="89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E71FC8D-1822-4E4B-B987-A3BE9ECB8C48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19" name="PlaceHolder 4"/>
          <p:cNvSpPr>
            <a:spLocks noGrp="1"/>
          </p:cNvSpPr>
          <p:nvPr>
            <p:ph type="ftr" idx="90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graphicFrame>
        <p:nvGraphicFramePr>
          <p:cNvPr id="320" name="Table 8"/>
          <p:cNvGraphicFramePr/>
          <p:nvPr/>
        </p:nvGraphicFramePr>
        <p:xfrm>
          <a:off x="623520" y="1324440"/>
          <a:ext cx="11016360" cy="3500280"/>
        </p:xfrm>
        <a:graphic>
          <a:graphicData uri="http://schemas.openxmlformats.org/drawingml/2006/table">
            <a:tbl>
              <a:tblPr/>
              <a:tblGrid>
                <a:gridCol w="2101680"/>
                <a:gridCol w="4234680"/>
                <a:gridCol w="4680360"/>
              </a:tblGrid>
              <a:tr h="253080">
                <a:tc>
                  <a:txBody>
                    <a:bodyPr lIns="9360" rIns="9360" anchor="ctr">
                      <a:noAutofit/>
                    </a:bodyPr>
                    <a:p>
                      <a:endParaRPr b="1" lang="fr-CH" sz="1600" strike="noStrike" u="none">
                        <a:solidFill>
                          <a:schemeClr val="dk1"/>
                        </a:solidFill>
                        <a:uFillTx/>
                        <a:latin typeface="Aptos Narrow"/>
                        <a:ea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6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EMS</a:t>
                      </a:r>
                      <a:endParaRPr b="0" lang="en-US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6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rPr>
                        <a:t>Kicker</a:t>
                      </a:r>
                      <a:endParaRPr b="0" lang="en-US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</a:tr>
              <a:tr h="25308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600" strike="noStrike" u="none">
                          <a:solidFill>
                            <a:schemeClr val="dk1"/>
                          </a:solidFill>
                          <a:uFillTx/>
                          <a:latin typeface="Aptos Narrow"/>
                          <a:ea typeface="Arial"/>
                        </a:rPr>
                        <a:t>Maturity</a:t>
                      </a:r>
                      <a:endParaRPr b="0" lang="en-US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Novel equipment type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Needs R&amp;D and prototyping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LEP experience is an advantage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Novel application for beam-transfer kickers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needs R&amp;D and prototyping if first feasibility analysis is approved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</a:tr>
              <a:tr h="25308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600" strike="noStrike" u="none">
                          <a:solidFill>
                            <a:schemeClr val="dk1"/>
                          </a:solidFill>
                          <a:uFillTx/>
                          <a:latin typeface="Aptos Narrow"/>
                          <a:ea typeface="Arial"/>
                        </a:rPr>
                        <a:t>Complexity</a:t>
                      </a:r>
                      <a:endParaRPr b="0" lang="en-US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Simple DC operation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Complexity in the design, geometric tolerances and HV phenomena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Limited power dissipation (20kW)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Pulsed system operation with strict timing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Very high field stability requirements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More complex system (kicker, gen., ctrl.)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  <a:ea typeface="Microsoft YaHei"/>
                        </a:rPr>
                        <a:t>Higher power dissipation (100kW, t.b.c)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</a:tr>
              <a:tr h="25308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600" strike="noStrike" u="none">
                          <a:solidFill>
                            <a:schemeClr val="dk1"/>
                          </a:solidFill>
                          <a:uFillTx/>
                          <a:latin typeface="Aptos Narrow"/>
                          <a:ea typeface="Arial"/>
                        </a:rPr>
                        <a:t>Integration</a:t>
                      </a:r>
                      <a:endParaRPr b="0" lang="en-US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Easy integration in the current baseline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Can require special alcoves due to short cables requirement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</a:tr>
              <a:tr h="497160">
                <a:tc>
                  <a:txBody>
                    <a:bodyPr lIns="9360" rIns="9360" anchor="ctr">
                      <a:noAutofit/>
                    </a:bodyPr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b="1" lang="fr-CH" sz="1600" strike="noStrike" u="none">
                          <a:solidFill>
                            <a:schemeClr val="dk1"/>
                          </a:solidFill>
                          <a:uFillTx/>
                          <a:latin typeface="Aptos Narrow"/>
                          <a:ea typeface="Arial"/>
                        </a:rPr>
                        <a:t>Feasibility</a:t>
                      </a:r>
                      <a:endParaRPr b="0" lang="en-US" sz="16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Technical concept is under devlopment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Prototyping is the next step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  <a:tc>
                  <a:txBody>
                    <a:bodyPr lIns="9360" rIns="9360" anchor="ctr">
                      <a:noAutofit/>
                    </a:bodyPr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Initial feasibility analysis to be continued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  <a:p>
                      <a:pPr marL="216000" indent="-216000">
                        <a:lnSpc>
                          <a:spcPct val="100000"/>
                        </a:lnSpc>
                        <a:buClr>
                          <a:srgbClr val="000000"/>
                        </a:buClr>
                        <a:buSzPct val="45000"/>
                        <a:buFont typeface="Wingdings" charset="2"/>
                        <a:buChar char=""/>
                      </a:pPr>
                      <a:r>
                        <a: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rPr>
                        <a:t>Strongly dependant on filling scheme</a:t>
                      </a:r>
                      <a:endParaRPr b="0" lang="en-US" sz="1800" strike="noStrike" u="none">
                        <a:solidFill>
                          <a:srgbClr val="000000"/>
                        </a:solidFill>
                        <a:uFillTx/>
                        <a:latin typeface="Arial"/>
                      </a:endParaRPr>
                    </a:p>
                  </a:txBody>
                  <a:tcPr anchor="ctr" marL="9360" marR="9360">
                    <a:lnL w="12240">
                      <a:solidFill>
                        <a:srgbClr val="0033a0"/>
                      </a:solidFill>
                      <a:prstDash val="solid"/>
                    </a:lnL>
                    <a:lnR w="12240">
                      <a:solidFill>
                        <a:srgbClr val="0033a0"/>
                      </a:solidFill>
                      <a:prstDash val="solid"/>
                    </a:lnR>
                    <a:lnT w="12240">
                      <a:solidFill>
                        <a:srgbClr val="0033a0"/>
                      </a:solidFill>
                      <a:prstDash val="solid"/>
                    </a:lnT>
                    <a:lnB w="12240">
                      <a:solidFill>
                        <a:srgbClr val="0033a0"/>
                      </a:solidFill>
                      <a:prstDash val="soli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321" name="TextBox 9"/>
          <p:cNvSpPr/>
          <p:nvPr/>
        </p:nvSpPr>
        <p:spPr>
          <a:xfrm>
            <a:off x="2286000" y="5329800"/>
            <a:ext cx="8227800" cy="5835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</a:pPr>
            <a:r>
              <a:rPr b="1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EMS probably constitutes a simpler system, </a:t>
            </a:r>
            <a:br>
              <a:rPr sz="1800"/>
            </a:br>
            <a:r>
              <a:rPr b="1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but both options still present uncertainties that need to be clarified.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Outlook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3" name="PlaceHolder 2"/>
          <p:cNvSpPr>
            <a:spLocks noGrp="1"/>
          </p:cNvSpPr>
          <p:nvPr>
            <p:ph type="dt" idx="91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4" name="PlaceHolder 3"/>
          <p:cNvSpPr>
            <a:spLocks noGrp="1"/>
          </p:cNvSpPr>
          <p:nvPr>
            <p:ph type="sldNum" idx="92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68D65A2-7280-4BF9-992D-C7C6408BCAD6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5" name="PlaceHolder 4"/>
          <p:cNvSpPr>
            <a:spLocks noGrp="1"/>
          </p:cNvSpPr>
          <p:nvPr>
            <p:ph type="ftr" idx="93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6" name="PlaceHolder 9"/>
          <p:cNvSpPr/>
          <p:nvPr/>
        </p:nvSpPr>
        <p:spPr>
          <a:xfrm>
            <a:off x="695880" y="1088640"/>
            <a:ext cx="10510560" cy="4853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</a:rPr>
              <a:t>EMS: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Development will continue as the baseline solution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Design concept is under active development and will keep going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Main challenges have been identified and must be adressed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(e.g. field quality, HV breakdown rate, system integration, beam impedance)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EMS requires prototyping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LEP electrostatic separator will be used as a basis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br>
              <a:rPr sz="1600"/>
            </a:b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</a:rPr>
              <a:t>Kicker: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Studies will be launched to determine the feasibility of kicker system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This will include the cost, the impact on the required space in the FCC tunnel and the required space in alcoves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It would be of interest to investigate other technologies than beam-transfer kicker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e.g. feasibility and impact of kicking at higher frequencies (bunch by bunch or batch by batch), see [7] and [8]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16000" indent="-2160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Filling scheme (bunch train length) has a major impact on kicker requirements and feasibility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" name="PlaceHolder 1"/>
          <p:cNvSpPr>
            <a:spLocks noGrp="1"/>
          </p:cNvSpPr>
          <p:nvPr>
            <p:ph type="title"/>
          </p:nvPr>
        </p:nvSpPr>
        <p:spPr>
          <a:xfrm>
            <a:off x="407880" y="2997000"/>
            <a:ext cx="11373480" cy="53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algn="ctr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Back-up slides</a:t>
            </a:r>
            <a:endParaRPr b="0" lang="en-US" sz="3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28" name="PlaceHolder 2"/>
          <p:cNvSpPr>
            <a:spLocks noGrp="1"/>
          </p:cNvSpPr>
          <p:nvPr>
            <p:ph type="dt" idx="94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29" name="PlaceHolder 3"/>
          <p:cNvSpPr>
            <a:spLocks noGrp="1"/>
          </p:cNvSpPr>
          <p:nvPr>
            <p:ph type="sldNum" idx="95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60B6196-DF14-4D9B-830E-C97738EBF72E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0" name="PlaceHolder 4"/>
          <p:cNvSpPr>
            <a:spLocks noGrp="1"/>
          </p:cNvSpPr>
          <p:nvPr>
            <p:ph type="ftr" idx="96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7918200" cy="4389840"/>
          </a:xfrm>
          <a:prstGeom prst="rect">
            <a:avLst/>
          </a:prstGeom>
          <a:blipFill rotWithShape="0">
            <a:blip r:embed="rId1"/>
            <a:stretch>
              <a:fillRect l="-1463" t="-2091"/>
            </a:stretch>
          </a:blipFill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2100" strike="noStrike" u="none">
                <a:solidFill>
                  <a:srgbClr val="ffffff">
                    <a:alpha val="1000"/>
                  </a:srgbClr>
                </a:solidFill>
                <a:uFillTx/>
                <a:latin typeface="Arial"/>
                <a:ea typeface="Arial"/>
              </a:rPr>
              <a:t> </a:t>
            </a:r>
            <a:endParaRPr b="0" lang="en-US" sz="2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2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53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Repetition frequency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3" name="PlaceHolder 3"/>
          <p:cNvSpPr>
            <a:spLocks noGrp="1"/>
          </p:cNvSpPr>
          <p:nvPr>
            <p:ph type="dt" idx="97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4" name="PlaceHolder 4"/>
          <p:cNvSpPr>
            <a:spLocks noGrp="1"/>
          </p:cNvSpPr>
          <p:nvPr>
            <p:ph type="sldNum" idx="98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16F6BCE3-2AD8-4A87-B044-7DA888B080B9}" type="slidenum">
              <a: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35" name="PlaceHolder 5"/>
          <p:cNvSpPr>
            <a:spLocks noGrp="1"/>
          </p:cNvSpPr>
          <p:nvPr>
            <p:ph type="ftr" idx="99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6" name="Picture 6" descr=""/>
          <p:cNvPicPr/>
          <p:nvPr/>
        </p:nvPicPr>
        <p:blipFill>
          <a:blip r:embed="rId1"/>
          <a:stretch/>
        </p:blipFill>
        <p:spPr>
          <a:xfrm>
            <a:off x="5015880" y="295200"/>
            <a:ext cx="7090560" cy="35636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37" name="PlaceHolder 1"/>
          <p:cNvSpPr>
            <a:spLocks noGrp="1"/>
          </p:cNvSpPr>
          <p:nvPr>
            <p:ph/>
          </p:nvPr>
        </p:nvSpPr>
        <p:spPr>
          <a:xfrm>
            <a:off x="479520" y="1036080"/>
            <a:ext cx="5325480" cy="4938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Each beam only has two bunch trains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Higgs mode: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Number of trains: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train length: 57.4 us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Batch spacing: 750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991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Bunches per batch: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991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Bunches spacing: 25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ttbar mode: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Number of trains: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train length: 57.4 us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Batch spacing: 3800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8" name="PlaceHolder 2"/>
          <p:cNvSpPr>
            <a:spLocks noGrp="1"/>
          </p:cNvSpPr>
          <p:nvPr>
            <p:ph type="title"/>
          </p:nvPr>
        </p:nvSpPr>
        <p:spPr>
          <a:xfrm>
            <a:off x="407880" y="378720"/>
            <a:ext cx="9357840" cy="53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Train by train</a:t>
            </a:r>
            <a:r>
              <a:rPr b="1" lang="zh-CN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：</a:t>
            </a: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Baseline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39" name="PlaceHolder 3"/>
          <p:cNvSpPr>
            <a:spLocks noGrp="1"/>
          </p:cNvSpPr>
          <p:nvPr>
            <p:ph type="dt" idx="100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0" name="PlaceHolder 4"/>
          <p:cNvSpPr>
            <a:spLocks noGrp="1"/>
          </p:cNvSpPr>
          <p:nvPr>
            <p:ph type="sldNum" idx="10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DDD954C-5728-48BA-B617-B9B1A75BCE68}" type="slidenum">
              <a: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341" name="Picture 7" descr=""/>
          <p:cNvPicPr/>
          <p:nvPr/>
        </p:nvPicPr>
        <p:blipFill>
          <a:blip r:embed="rId2"/>
          <a:stretch/>
        </p:blipFill>
        <p:spPr>
          <a:xfrm>
            <a:off x="4564440" y="3976560"/>
            <a:ext cx="7605720" cy="2292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2" name="PlaceHolder 5"/>
          <p:cNvSpPr>
            <a:spLocks noGrp="1"/>
          </p:cNvSpPr>
          <p:nvPr>
            <p:ph type="ftr" idx="102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/>
          </p:nvPr>
        </p:nvSpPr>
        <p:spPr>
          <a:xfrm>
            <a:off x="479520" y="1071000"/>
            <a:ext cx="11302200" cy="50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Introduction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Electromagnetic Separator (EMS)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Principle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Requirements and Specifications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Technical Challenges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Prototyping Needs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Kicker as an alternative to EMS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Principle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Requirements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Technical Challenges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Comparison of EMS and Kicker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Outlook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CH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Contents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dt" idx="4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sldNum" idx="50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47CEE1D9-C1F2-4459-B4A6-D35142DD913D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ftr" idx="51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3" name="Picture 10" descr=""/>
          <p:cNvPicPr/>
          <p:nvPr/>
        </p:nvPicPr>
        <p:blipFill>
          <a:blip r:embed="rId1"/>
          <a:stretch/>
        </p:blipFill>
        <p:spPr>
          <a:xfrm>
            <a:off x="6095880" y="836640"/>
            <a:ext cx="5547240" cy="3443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4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5180760" cy="323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Each beam only has two bunch trains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Higgs mode: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Number of trains: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number: 300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train length: </a:t>
            </a: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1.1 km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Bunches/Batch spacing: 25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991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Bunches per batch: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5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53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Train by train</a:t>
            </a:r>
            <a:r>
              <a:rPr b="1" lang="zh-CN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：</a:t>
            </a: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Short bunch spacing 25 ns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dt" idx="103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47" name="PlaceHolder 4"/>
          <p:cNvSpPr>
            <a:spLocks noGrp="1"/>
          </p:cNvSpPr>
          <p:nvPr>
            <p:ph type="sldNum" idx="104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FD169D90-8D3C-4E56-912B-507AC479A1D7}" type="slidenum">
              <a: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348" name="Picture 8" descr=""/>
          <p:cNvPicPr/>
          <p:nvPr/>
        </p:nvPicPr>
        <p:blipFill>
          <a:blip r:embed="rId2"/>
          <a:stretch/>
        </p:blipFill>
        <p:spPr>
          <a:xfrm>
            <a:off x="4419720" y="4456080"/>
            <a:ext cx="7769880" cy="1695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49" name="TextBox 9"/>
          <p:cNvSpPr/>
          <p:nvPr/>
        </p:nvSpPr>
        <p:spPr>
          <a:xfrm>
            <a:off x="5270040" y="4125600"/>
            <a:ext cx="6037560" cy="333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Similar filling structure with Z mode, but much less bunch number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0" name="PlaceHolder 5"/>
          <p:cNvSpPr>
            <a:spLocks noGrp="1"/>
          </p:cNvSpPr>
          <p:nvPr>
            <p:ph type="ftr" idx="105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4776840" cy="525420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Higgs mode: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Number of trains: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number: 300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train length: 19.42 km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Batch spacing: 850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991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Bunches per batch: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2" marL="991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spacing: 25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Char char="•"/>
            </a:pPr>
            <a:r>
              <a:rPr b="1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ttbar mode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Number of trains: 2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</a:t>
            </a: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number: 60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Batch spacing: </a:t>
            </a: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460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0 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Bunch train length: 19.42 km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2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532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Train by train: </a:t>
            </a: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Long batch spacing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3" name="PlaceHolder 3"/>
          <p:cNvSpPr>
            <a:spLocks noGrp="1"/>
          </p:cNvSpPr>
          <p:nvPr>
            <p:ph type="dt" idx="106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54" name="PlaceHolder 4"/>
          <p:cNvSpPr>
            <a:spLocks noGrp="1"/>
          </p:cNvSpPr>
          <p:nvPr>
            <p:ph type="sldNum" idx="107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74A43433-2EB4-4FA5-AB08-50EE3997FFFF}" type="slidenum">
              <a:rPr b="0" lang="en-GB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355" name="Picture 7" descr=""/>
          <p:cNvPicPr/>
          <p:nvPr/>
        </p:nvPicPr>
        <p:blipFill>
          <a:blip r:embed="rId1"/>
          <a:srcRect l="3626" t="3132" r="5569" b="2889"/>
          <a:stretch/>
        </p:blipFill>
        <p:spPr>
          <a:xfrm>
            <a:off x="5519880" y="1052640"/>
            <a:ext cx="5830200" cy="40669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56" name="TextBox 10"/>
          <p:cNvSpPr/>
          <p:nvPr/>
        </p:nvSpPr>
        <p:spPr>
          <a:xfrm>
            <a:off x="5738400" y="5143320"/>
            <a:ext cx="5884920" cy="577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Beam collision </a:t>
            </a:r>
            <a:r>
              <a:rPr b="0" lang="en-US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occurs </a:t>
            </a:r>
            <a:r>
              <a:rPr b="0" lang="en-GB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when bunch train length larger than </a:t>
            </a:r>
            <a:r>
              <a:rPr b="1" lang="en-GB" sz="16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20.2 km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7" name="PlaceHolder 5"/>
          <p:cNvSpPr>
            <a:spLocks noGrp="1"/>
          </p:cNvSpPr>
          <p:nvPr>
            <p:ph type="ftr" idx="108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11302200" cy="4677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199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Stripline kicker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Similar challenges than EMS related to under vacuum HV system + additional challenges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Impedance matched transmission line type kicker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Complex under vacuum magnet.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High duty cycle (2.5% for 25 ns bunch spacing, 38% for Baseline) leads to very high-power loss per termination </a:t>
            </a:r>
            <a:br>
              <a:rPr sz="1300"/>
            </a:b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	</a:t>
            </a:r>
            <a:r>
              <a:rPr b="0" i="1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E.g., 20 single </a:t>
            </a:r>
            <a:r>
              <a:rPr b="0" i="1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turn kicker magnets with 1 m magnetic length and 30 mm aperture, </a:t>
            </a:r>
            <a:r>
              <a:rPr b="0" i="1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Z = 10 </a:t>
            </a:r>
            <a:r>
              <a:rPr b="0" i="1" lang="el-GR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Ω</a:t>
            </a:r>
            <a:r>
              <a:rPr b="0" i="1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:</a:t>
            </a:r>
            <a:br>
              <a:rPr sz="1300"/>
            </a:br>
            <a:r>
              <a:rPr b="0" i="1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	</a:t>
            </a:r>
            <a:r>
              <a:rPr b="0" i="1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370 kW (2,5% duty cycle) to 7,4 MW (38% duty cycle) total losses in terminations.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However, termination beneficial for flattop quality.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Lumped inductance kicker magnet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rgbClr val="2f2f2f"/>
                </a:solidFill>
                <a:uFillTx/>
                <a:latin typeface="Arial"/>
                <a:ea typeface="Arial"/>
              </a:rPr>
              <a:t>Multiturn option, short circuit termination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rgbClr val="2f2f2f"/>
                </a:solidFill>
                <a:uFillTx/>
                <a:latin typeface="Arial"/>
                <a:ea typeface="Arial"/>
              </a:rPr>
              <a:t>Needs large rise and fall time budget (~20 µs) 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rgbClr val="2f2f2f"/>
                </a:solidFill>
                <a:uFillTx/>
                <a:latin typeface="Arial"/>
                <a:ea typeface="Arial"/>
              </a:rPr>
              <a:t>Significant power flow between kicker and generator (&gt;&gt;kW range), need for cooling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171717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400" strike="noStrike" u="none">
                <a:solidFill>
                  <a:srgbClr val="171717"/>
                </a:solidFill>
                <a:uFillTx/>
                <a:latin typeface="Arial"/>
                <a:ea typeface="Arial"/>
              </a:rPr>
              <a:t>Challenges regarding flattop, repeatability and machine protection remain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>
                    <a:lumMod val="50000"/>
                  </a:schemeClr>
                </a:solidFill>
                <a:uFillTx/>
                <a:latin typeface="Arial"/>
                <a:ea typeface="Arial"/>
              </a:rPr>
              <a:t>Other types of kicker technologies to be explored ?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rgbClr val="2f2f2f"/>
                </a:solidFill>
                <a:uFillTx/>
                <a:latin typeface="Arial"/>
                <a:ea typeface="Arial"/>
              </a:rPr>
              <a:t>For example: ‘resonant kicker’, see [7] and [8] 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rgbClr val="2f2f2f"/>
                </a:solidFill>
                <a:uFillTx/>
                <a:latin typeface="Arial"/>
                <a:ea typeface="Arial"/>
              </a:rPr>
              <a:t>To be verified whether faster system (e.g. by batch or by bunch) could offer any advantages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2400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2400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62856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62856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62856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62856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59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Technology Options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0" name="PlaceHolder 3"/>
          <p:cNvSpPr>
            <a:spLocks noGrp="1"/>
          </p:cNvSpPr>
          <p:nvPr>
            <p:ph type="dt" idx="10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1" name="PlaceHolder 4"/>
          <p:cNvSpPr>
            <a:spLocks noGrp="1"/>
          </p:cNvSpPr>
          <p:nvPr>
            <p:ph type="ftr" idx="110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2" name="PlaceHolder 5"/>
          <p:cNvSpPr>
            <a:spLocks noGrp="1"/>
          </p:cNvSpPr>
          <p:nvPr>
            <p:ph type="sldNum" idx="11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81A2014-967E-4F57-95CD-12AAD954F0DF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63" name="TextBox 7"/>
          <p:cNvSpPr/>
          <p:nvPr/>
        </p:nvSpPr>
        <p:spPr>
          <a:xfrm>
            <a:off x="8574120" y="1241280"/>
            <a:ext cx="313596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◄ </a:t>
            </a: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Not followed-up further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64" name="TextBox 11"/>
          <p:cNvSpPr/>
          <p:nvPr/>
        </p:nvSpPr>
        <p:spPr>
          <a:xfrm>
            <a:off x="8616240" y="3707640"/>
            <a:ext cx="309384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◄ </a:t>
            </a: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Most promising option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365" name="Straight Connector 12"/>
          <p:cNvCxnSpPr/>
          <p:nvPr/>
        </p:nvCxnSpPr>
        <p:spPr>
          <a:xfrm>
            <a:off x="407880" y="1772640"/>
            <a:ext cx="10874880" cy="2520"/>
          </a:xfrm>
          <a:prstGeom prst="straightConnector1">
            <a:avLst/>
          </a:prstGeom>
          <a:ln w="12700">
            <a:solidFill>
              <a:srgbClr val="0033a0"/>
            </a:solidFill>
            <a:round/>
          </a:ln>
        </p:spPr>
      </p:cxnSp>
      <p:cxnSp>
        <p:nvCxnSpPr>
          <p:cNvPr id="366" name="Straight Connector 13"/>
          <p:cNvCxnSpPr/>
          <p:nvPr/>
        </p:nvCxnSpPr>
        <p:spPr>
          <a:xfrm>
            <a:off x="407880" y="3573000"/>
            <a:ext cx="10874880" cy="2520"/>
          </a:xfrm>
          <a:prstGeom prst="straightConnector1">
            <a:avLst/>
          </a:prstGeom>
          <a:ln w="12700">
            <a:solidFill>
              <a:srgbClr val="0033a0"/>
            </a:solidFill>
            <a:round/>
          </a:ln>
        </p:spPr>
      </p:cxnSp>
      <p:sp>
        <p:nvSpPr>
          <p:cNvPr id="367" name="TextBox 15"/>
          <p:cNvSpPr/>
          <p:nvPr/>
        </p:nvSpPr>
        <p:spPr>
          <a:xfrm>
            <a:off x="8616240" y="4147560"/>
            <a:ext cx="3093840" cy="91260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Feasibility needs to be assessed in detail, much R&amp;D would be needed!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368" name="Straight Connector 16"/>
          <p:cNvCxnSpPr/>
          <p:nvPr/>
        </p:nvCxnSpPr>
        <p:spPr>
          <a:xfrm>
            <a:off x="407160" y="5229000"/>
            <a:ext cx="10875240" cy="2520"/>
          </a:xfrm>
          <a:prstGeom prst="straightConnector1">
            <a:avLst/>
          </a:prstGeom>
          <a:ln w="12700">
            <a:solidFill>
              <a:srgbClr val="0033a0"/>
            </a:solidFill>
            <a:round/>
          </a:ln>
        </p:spPr>
      </p:cxnSp>
      <p:sp>
        <p:nvSpPr>
          <p:cNvPr id="369" name="TextBox 5"/>
          <p:cNvSpPr/>
          <p:nvPr/>
        </p:nvSpPr>
        <p:spPr>
          <a:xfrm>
            <a:off x="8575920" y="1907640"/>
            <a:ext cx="313596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◄ </a:t>
            </a: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Not followed-up further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PlaceHolder 1"/>
          <p:cNvSpPr>
            <a:spLocks noGrp="1"/>
          </p:cNvSpPr>
          <p:nvPr>
            <p:ph/>
          </p:nvPr>
        </p:nvSpPr>
        <p:spPr>
          <a:xfrm>
            <a:off x="407520" y="1124640"/>
            <a:ext cx="11302200" cy="37162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Currently </a:t>
            </a:r>
            <a:r>
              <a:rPr b="1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favored option </a:t>
            </a: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for possible further studies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Needs </a:t>
            </a:r>
            <a:r>
              <a:rPr b="1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large rise </a:t>
            </a:r>
            <a:r>
              <a:rPr b="1" lang="en-US" sz="1600" strike="noStrike" u="sng">
                <a:solidFill>
                  <a:schemeClr val="dk2"/>
                </a:solidFill>
                <a:uFillTx/>
                <a:latin typeface="Arial"/>
                <a:ea typeface="Arial"/>
              </a:rPr>
              <a:t>and</a:t>
            </a:r>
            <a:r>
              <a:rPr b="1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fall time </a:t>
            </a: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budget (~20 µs)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To accommodate settling times for flat top and flat bottom ringing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To allow for higher inductance kicker magnets at moderate driving voltages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To cope with effects of eventual long cables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Significant power flow between kicker and generator</a:t>
            </a:r>
            <a:r>
              <a:rPr b="0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(&gt;&gt;kW range)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Due to high repetition rate combined with the energy stored in the magnetic field to be ramped up and down 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leads to cooling requirements to be assessed 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001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US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Challenges regarding flattop, repeatability and machine protection remain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1001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US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Complex power modulator would be required, probably with droop compensation, flattop regulation, energy recovery, …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1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397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Kicker | Multiturn </a:t>
            </a:r>
            <a:r>
              <a:rPr b="1" lang="en-US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Lumped Inductance System </a:t>
            </a:r>
            <a:br>
              <a:rPr sz="3200"/>
            </a:b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2" name="PlaceHolder 3"/>
          <p:cNvSpPr>
            <a:spLocks noGrp="1"/>
          </p:cNvSpPr>
          <p:nvPr>
            <p:ph type="sldNum" idx="112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865CB704-173D-43BC-95EB-3FBE38289DDE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3" name="PlaceHolder 4"/>
          <p:cNvSpPr>
            <a:spLocks noGrp="1"/>
          </p:cNvSpPr>
          <p:nvPr>
            <p:ph type="dt" idx="113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4" name="PlaceHolder 5"/>
          <p:cNvSpPr>
            <a:spLocks noGrp="1"/>
          </p:cNvSpPr>
          <p:nvPr>
            <p:ph type="ftr" idx="114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5" name="TextBox 5"/>
          <p:cNvSpPr/>
          <p:nvPr/>
        </p:nvSpPr>
        <p:spPr>
          <a:xfrm>
            <a:off x="1415520" y="5076000"/>
            <a:ext cx="935856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marL="457200" defTabSz="914400">
              <a:lnSpc>
                <a:spcPct val="100000"/>
              </a:lnSpc>
              <a:tabLst>
                <a:tab algn="l" pos="0"/>
              </a:tabLst>
            </a:pPr>
            <a:r>
              <a:rPr b="1" lang="en-US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Feasibility needs to be assessed in detail and much R&amp;D would be needed!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5817600" cy="5073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Total synchrotron radiation power of ~200 kW from the outgoing beam and critical photon 2-4 times higher than arc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Mature concept will need to handle the SR of the outgoing beam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Possible iteration between field/design and constraints 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7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Aft>
                <a:spcPts val="799"/>
              </a:spcAft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SR shielding considerations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78" name="PlaceHolder 3"/>
          <p:cNvSpPr>
            <a:spLocks noGrp="1"/>
          </p:cNvSpPr>
          <p:nvPr>
            <p:ph type="dt" idx="115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79" name="PlaceHolder 4"/>
          <p:cNvSpPr>
            <a:spLocks noGrp="1"/>
          </p:cNvSpPr>
          <p:nvPr>
            <p:ph type="sldNum" idx="116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D700CC9-3821-4CEA-A4F7-ED914909A088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380" name="PlaceHolder 5"/>
          <p:cNvSpPr>
            <a:spLocks noGrp="1"/>
          </p:cNvSpPr>
          <p:nvPr>
            <p:ph type="ftr" idx="117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pic>
        <p:nvPicPr>
          <p:cNvPr id="381" name="Picture 4" descr=""/>
          <p:cNvPicPr/>
          <p:nvPr/>
        </p:nvPicPr>
        <p:blipFill>
          <a:blip r:embed="rId1"/>
          <a:stretch/>
        </p:blipFill>
        <p:spPr>
          <a:xfrm>
            <a:off x="6455880" y="2349000"/>
            <a:ext cx="5554440" cy="33678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82" name="TextBox 8"/>
          <p:cNvSpPr/>
          <p:nvPr/>
        </p:nvSpPr>
        <p:spPr>
          <a:xfrm>
            <a:off x="7032240" y="5733360"/>
            <a:ext cx="4633920" cy="6382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algn="ctr" defTabSz="914400">
              <a:lnSpc>
                <a:spcPct val="100000"/>
              </a:lnSpc>
            </a:pPr>
            <a:r>
              <a:rPr b="0" i="1" lang="en-GB" sz="12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Synchrotron radiation from the outgoing beam (Illustration not showing the number of module nor correct scales) [5]</a:t>
            </a:r>
            <a:endParaRPr b="0" lang="en-US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algn="ctr" defTabSz="914400">
              <a:lnSpc>
                <a:spcPct val="100000"/>
              </a:lnSpc>
            </a:pPr>
            <a:endParaRPr b="0" lang="en-US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383" name="Straight Arrow Connector 10"/>
          <p:cNvCxnSpPr/>
          <p:nvPr/>
        </p:nvCxnSpPr>
        <p:spPr>
          <a:xfrm flipH="1">
            <a:off x="7175880" y="2091960"/>
            <a:ext cx="290520" cy="907200"/>
          </a:xfrm>
          <a:prstGeom prst="straightConnector1">
            <a:avLst/>
          </a:prstGeom>
          <a:ln w="0">
            <a:solidFill>
              <a:srgbClr val="0054a2"/>
            </a:solidFill>
            <a:tailEnd len="med" type="triangle" w="med"/>
          </a:ln>
        </p:spPr>
      </p:cxnSp>
      <p:sp>
        <p:nvSpPr>
          <p:cNvPr id="384" name="TextBox 11"/>
          <p:cNvSpPr/>
          <p:nvPr/>
        </p:nvSpPr>
        <p:spPr>
          <a:xfrm>
            <a:off x="6613200" y="1630440"/>
            <a:ext cx="5240160" cy="455400"/>
          </a:xfrm>
          <a:prstGeom prst="rect">
            <a:avLst/>
          </a:prstGeom>
          <a:noFill/>
          <a:ln w="0">
            <a:solidFill>
              <a:srgbClr val="0054a2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200" strike="noStrike" u="none">
                <a:solidFill>
                  <a:srgbClr val="0054a2"/>
                </a:solidFill>
                <a:uFillTx/>
                <a:latin typeface="Arial"/>
                <a:ea typeface="Arial"/>
              </a:rPr>
              <a:t>EM-Separators very sensitive to SR:</a:t>
            </a:r>
            <a:endParaRPr b="0" lang="en-US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200" strike="noStrike" u="none">
                <a:solidFill>
                  <a:srgbClr val="0054a2"/>
                </a:solidFill>
                <a:uFillTx/>
                <a:latin typeface="Arial"/>
                <a:ea typeface="Arial"/>
              </a:rPr>
              <a:t>Absorber between separator devices and in front of EMS to be considered</a:t>
            </a:r>
            <a:endParaRPr b="0" lang="en-US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85" name="Rectangle 16"/>
          <p:cNvSpPr/>
          <p:nvPr/>
        </p:nvSpPr>
        <p:spPr>
          <a:xfrm>
            <a:off x="10488600" y="3108240"/>
            <a:ext cx="1365480" cy="33984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lt1"/>
              </a:solidFill>
              <a:uFillTx/>
              <a:latin typeface="Arial"/>
              <a:ea typeface="Arial"/>
            </a:endParaRPr>
          </a:p>
        </p:txBody>
      </p:sp>
      <p:sp>
        <p:nvSpPr>
          <p:cNvPr id="386" name="Arc 15"/>
          <p:cNvSpPr/>
          <p:nvPr/>
        </p:nvSpPr>
        <p:spPr>
          <a:xfrm>
            <a:off x="8472240" y="3169080"/>
            <a:ext cx="4008240" cy="2157840"/>
          </a:xfrm>
          <a:prstGeom prst="arc">
            <a:avLst>
              <a:gd name="adj1" fmla="val 16200000"/>
              <a:gd name="adj2" fmla="val 19629032"/>
            </a:avLst>
          </a:prstGeom>
          <a:noFill/>
          <a:ln w="12700">
            <a:solidFill>
              <a:srgbClr val="0054a2"/>
            </a:solidFill>
          </a:ln>
          <a:effectLst>
            <a:outerShdw algn="ctr" blurRad="63360" rotWithShape="0" sx="102000" sy="102000">
              <a:srgbClr val="000000">
                <a:alpha val="40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dk1"/>
              </a:solidFill>
              <a:uFillTx/>
              <a:latin typeface="Arial"/>
              <a:ea typeface="Arial"/>
            </a:endParaRPr>
          </a:p>
        </p:txBody>
      </p:sp>
      <p:cxnSp>
        <p:nvCxnSpPr>
          <p:cNvPr id="387" name="Straight Arrow Connector 17"/>
          <p:cNvCxnSpPr/>
          <p:nvPr/>
        </p:nvCxnSpPr>
        <p:spPr>
          <a:xfrm>
            <a:off x="10488240" y="2091960"/>
            <a:ext cx="166680" cy="1004400"/>
          </a:xfrm>
          <a:prstGeom prst="straightConnector1">
            <a:avLst/>
          </a:prstGeom>
          <a:ln w="0">
            <a:solidFill>
              <a:srgbClr val="0054a2"/>
            </a:solidFill>
            <a:tailEnd len="med" type="triangle" w="med"/>
          </a:ln>
        </p:spPr>
      </p:cxnSp>
      <p:sp>
        <p:nvSpPr>
          <p:cNvPr id="388" name="TextBox 23"/>
          <p:cNvSpPr/>
          <p:nvPr/>
        </p:nvSpPr>
        <p:spPr>
          <a:xfrm>
            <a:off x="1175400" y="5013000"/>
            <a:ext cx="423936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To be continued towards the pre-TDR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ontent Placeholder 5"/>
          <p:cNvSpPr/>
          <p:nvPr/>
        </p:nvSpPr>
        <p:spPr>
          <a:xfrm>
            <a:off x="479520" y="1052640"/>
            <a:ext cx="11302200" cy="514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Combination of static electric and magnetic fields achieves the desired separation effect.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The Electro-Magnetic Separator (EMS) is operated at constant energy for each mode, i.e. in a pure DC application.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390" name="Group 5"/>
          <p:cNvGrpSpPr/>
          <p:nvPr/>
        </p:nvGrpSpPr>
        <p:grpSpPr>
          <a:xfrm>
            <a:off x="767520" y="3423600"/>
            <a:ext cx="6046200" cy="2413080"/>
            <a:chOff x="767520" y="3423600"/>
            <a:chExt cx="6046200" cy="2413080"/>
          </a:xfrm>
        </p:grpSpPr>
        <p:grpSp>
          <p:nvGrpSpPr>
            <p:cNvPr id="391" name="Group 6"/>
            <p:cNvGrpSpPr/>
            <p:nvPr/>
          </p:nvGrpSpPr>
          <p:grpSpPr>
            <a:xfrm>
              <a:off x="767520" y="3423600"/>
              <a:ext cx="6046200" cy="2413080"/>
              <a:chOff x="767520" y="3423600"/>
              <a:chExt cx="6046200" cy="2413080"/>
            </a:xfrm>
          </p:grpSpPr>
          <p:pic>
            <p:nvPicPr>
              <p:cNvPr id="392" name="Picture 3" descr=""/>
              <p:cNvPicPr/>
              <p:nvPr/>
            </p:nvPicPr>
            <p:blipFill>
              <a:blip r:embed="rId1"/>
              <a:stretch/>
            </p:blipFill>
            <p:spPr>
              <a:xfrm>
                <a:off x="767520" y="3423600"/>
                <a:ext cx="5874480" cy="21618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393" name="TextBox 22"/>
              <p:cNvSpPr/>
              <p:nvPr/>
            </p:nvSpPr>
            <p:spPr>
              <a:xfrm>
                <a:off x="1343520" y="5564160"/>
                <a:ext cx="5470200" cy="272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i="1" lang="en-GB" sz="12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EMS principle using combination of static electric and magnetic fields</a:t>
                </a:r>
                <a:endParaRPr b="0" lang="en-US" sz="12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</p:grpSp>
        <p:cxnSp>
          <p:nvCxnSpPr>
            <p:cNvPr id="394" name="Straight Arrow Connector 4"/>
            <p:cNvCxnSpPr/>
            <p:nvPr/>
          </p:nvCxnSpPr>
          <p:spPr>
            <a:xfrm flipV="1">
              <a:off x="2999520" y="4617000"/>
              <a:ext cx="2520" cy="362520"/>
            </a:xfrm>
            <a:prstGeom prst="straightConnector1">
              <a:avLst/>
            </a:prstGeom>
            <a:ln w="0">
              <a:solidFill>
                <a:srgbClr val="2f2f2f"/>
              </a:solidFill>
              <a:tailEnd len="med" type="triangle" w="med"/>
            </a:ln>
          </p:spPr>
        </p:cxnSp>
        <p:cxnSp>
          <p:nvCxnSpPr>
            <p:cNvPr id="395" name="Straight Arrow Connector 5"/>
            <p:cNvCxnSpPr/>
            <p:nvPr/>
          </p:nvCxnSpPr>
          <p:spPr>
            <a:xfrm flipH="1">
              <a:off x="2703240" y="4978800"/>
              <a:ext cx="298800" cy="2520"/>
            </a:xfrm>
            <a:prstGeom prst="straightConnector1">
              <a:avLst/>
            </a:prstGeom>
            <a:ln w="0">
              <a:solidFill>
                <a:srgbClr val="2f2f2f"/>
              </a:solidFill>
              <a:tailEnd len="med" type="triangle" w="med"/>
            </a:ln>
          </p:spPr>
        </p:cxnSp>
        <p:sp>
          <p:nvSpPr>
            <p:cNvPr id="396" name="TextBox 25"/>
            <p:cNvSpPr/>
            <p:nvPr/>
          </p:nvSpPr>
          <p:spPr>
            <a:xfrm>
              <a:off x="2895840" y="4410000"/>
              <a:ext cx="285480" cy="25920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GB" sz="1800" strike="noStrike" u="none">
                  <a:solidFill>
                    <a:srgbClr val="ffffff">
                      <a:alpha val="1000"/>
                    </a:srgbClr>
                  </a:solidFill>
                  <a:uFillTx/>
                  <a:latin typeface="Arial"/>
                  <a:ea typeface="Arial"/>
                </a:rPr>
                <a:t> </a:t>
              </a:r>
              <a:endParaRPr b="0" lang="en-US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397" name="TextBox 28"/>
            <p:cNvSpPr/>
            <p:nvPr/>
          </p:nvSpPr>
          <p:spPr>
            <a:xfrm>
              <a:off x="2482920" y="4829400"/>
              <a:ext cx="285480" cy="25920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GB" sz="1800" strike="noStrike" u="none">
                  <a:solidFill>
                    <a:srgbClr val="ffffff">
                      <a:alpha val="1000"/>
                    </a:srgbClr>
                  </a:solidFill>
                  <a:uFillTx/>
                  <a:latin typeface="Arial"/>
                  <a:ea typeface="Arial"/>
                </a:rPr>
                <a:t> </a:t>
              </a:r>
              <a:endParaRPr b="0" lang="en-US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398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EMS | Principle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399" name="PlaceHolder 2"/>
          <p:cNvSpPr>
            <a:spLocks noGrp="1"/>
          </p:cNvSpPr>
          <p:nvPr>
            <p:ph type="sldNum" idx="118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D5578426-6E53-4E72-A3B6-8231E033EBD9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dt" idx="11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1" name="PlaceHolder 4"/>
          <p:cNvSpPr>
            <a:spLocks noGrp="1"/>
          </p:cNvSpPr>
          <p:nvPr>
            <p:ph type="ftr" idx="120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cxnSp>
        <p:nvCxnSpPr>
          <p:cNvPr id="402" name="Straight Arrow Connector 6"/>
          <p:cNvCxnSpPr/>
          <p:nvPr/>
        </p:nvCxnSpPr>
        <p:spPr>
          <a:xfrm flipH="1">
            <a:off x="2279520" y="3258000"/>
            <a:ext cx="159120" cy="428760"/>
          </a:xfrm>
          <a:prstGeom prst="straightConnector1">
            <a:avLst/>
          </a:prstGeom>
          <a:ln w="0">
            <a:solidFill>
              <a:srgbClr val="0033a0"/>
            </a:solidFill>
            <a:tailEnd len="med" type="triangle" w="med"/>
          </a:ln>
        </p:spPr>
      </p:cxnSp>
      <p:sp>
        <p:nvSpPr>
          <p:cNvPr id="403" name="TextBox 29"/>
          <p:cNvSpPr/>
          <p:nvPr/>
        </p:nvSpPr>
        <p:spPr>
          <a:xfrm>
            <a:off x="7086600" y="2514600"/>
            <a:ext cx="3318120" cy="195588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ffffff">
                    <a:alpha val="1000"/>
                  </a:srgbClr>
                </a:solidFill>
                <a:uFillTx/>
                <a:latin typeface="Arial"/>
                <a:ea typeface="Arial"/>
              </a:rPr>
              <a:t> 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4" name="TextBox 31"/>
          <p:cNvSpPr/>
          <p:nvPr/>
        </p:nvSpPr>
        <p:spPr>
          <a:xfrm>
            <a:off x="983520" y="2519280"/>
            <a:ext cx="5470200" cy="711000"/>
          </a:xfrm>
          <a:prstGeom prst="rect">
            <a:avLst/>
          </a:prstGeom>
          <a:blipFill rotWithShape="0">
            <a:blip r:embed="rId5"/>
            <a:srcRect/>
            <a:stretch/>
          </a:blipFill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ffffff">
                    <a:alpha val="1000"/>
                  </a:srgbClr>
                </a:solidFill>
                <a:uFillTx/>
                <a:latin typeface="Arial"/>
                <a:ea typeface="Arial"/>
              </a:rPr>
              <a:t> 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PlaceHolder 1"/>
          <p:cNvSpPr>
            <a:spLocks noGrp="1"/>
          </p:cNvSpPr>
          <p:nvPr>
            <p:ph/>
          </p:nvPr>
        </p:nvSpPr>
        <p:spPr>
          <a:xfrm>
            <a:off x="479520" y="1052640"/>
            <a:ext cx="11302200" cy="5145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K. Oide, “Lattice progress and main parameters update”, </a:t>
            </a:r>
            <a:br>
              <a:rPr sz="1600"/>
            </a:b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202nd FCC-ee Accelerator Design Meeting &amp; 73rd FCCIS WP2.2 Meeting (12 February 2025), </a:t>
            </a: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  <a:hlinkClick r:id="rId1"/>
              </a:rPr>
              <a:t>Indico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S. Yu (2025), “Functional specifications of separation kickers”,</a:t>
            </a:r>
            <a:br>
              <a:rPr sz="1600"/>
            </a:b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FCC ABT General meeting (16 April 2025), </a:t>
            </a: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  <a:hlinkClick r:id="rId2"/>
              </a:rPr>
              <a:t>Indico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CERN (2025), “Future Circular Collider Feasibility Study Report Volume 2: Accelerators, technical infrastructure and safety”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B. Balhan (2025), ‘Future Circular Collider Pre-TDR Description ’,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Y. Dutheil (2024), ‘Requirement for shielding EM separators from synchrotron radiation’, </a:t>
            </a:r>
            <a:br>
              <a:rPr sz="1600"/>
            </a:b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11th FCC-ee Radiation and Shielding Meeting (27 November 2024), </a:t>
            </a: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  <a:hlinkClick r:id="rId3"/>
              </a:rPr>
              <a:t>Indico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Y. Dutheil (2024), “Beam Transfer Systems Feasibility Study input for FCC-ee”, </a:t>
            </a: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  <a:hlinkClick r:id="rId4"/>
              </a:rPr>
              <a:t>Zenodo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Paul Scherrer Institut (2017), “Resonant kicker system with sub-part-per-million amplitude stability”, IPAC 2017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CEPC (2025), “Research of resonant kicker for CEPC RF region beam separating system”, </a:t>
            </a: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  <a:hlinkClick r:id="rId5"/>
              </a:rPr>
              <a:t>IPAC 2025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457200" indent="-45720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Clr>
                <a:srgbClr val="2f2f2f"/>
              </a:buClr>
              <a:buFont typeface="Arial"/>
              <a:buAutoNum type="arabicPeriod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J. Borburgh (2006), “Electrostatic separator limits and R&amp;D”, ILC workshop (20 October 2006), </a:t>
            </a:r>
            <a:r>
              <a:rPr b="1" lang="en-GB" sz="1600" strike="noStrike" u="sng">
                <a:solidFill>
                  <a:schemeClr val="dk2"/>
                </a:solidFill>
                <a:uFillTx/>
                <a:latin typeface="Arial"/>
                <a:ea typeface="Arial"/>
                <a:hlinkClick r:id="rId6"/>
              </a:rPr>
              <a:t>linearcollider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6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References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407" name="PlaceHolder 3"/>
          <p:cNvSpPr>
            <a:spLocks noGrp="1"/>
          </p:cNvSpPr>
          <p:nvPr>
            <p:ph type="sldNum" idx="12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DC05978-BA2B-4BBB-846E-8495E7EA93D1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&lt;number&gt;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8" name="PlaceHolder 4"/>
          <p:cNvSpPr>
            <a:spLocks noGrp="1"/>
          </p:cNvSpPr>
          <p:nvPr>
            <p:ph type="dt" idx="122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409" name="PlaceHolder 5"/>
          <p:cNvSpPr>
            <a:spLocks noGrp="1"/>
          </p:cNvSpPr>
          <p:nvPr>
            <p:ph type="ftr" idx="123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183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CH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Introduction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dt" idx="52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sldNum" idx="53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5E0FC663-5D96-4DAD-8E0C-A79C1267D99E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ftr" idx="54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grpSp>
        <p:nvGrpSpPr>
          <p:cNvPr id="133" name="Group 4"/>
          <p:cNvGrpSpPr/>
          <p:nvPr/>
        </p:nvGrpSpPr>
        <p:grpSpPr>
          <a:xfrm>
            <a:off x="6232320" y="3656160"/>
            <a:ext cx="6558120" cy="2565720"/>
            <a:chOff x="6232320" y="3656160"/>
            <a:chExt cx="6558120" cy="2565720"/>
          </a:xfrm>
        </p:grpSpPr>
        <p:grpSp>
          <p:nvGrpSpPr>
            <p:cNvPr id="134" name="Group 32"/>
            <p:cNvGrpSpPr/>
            <p:nvPr/>
          </p:nvGrpSpPr>
          <p:grpSpPr>
            <a:xfrm>
              <a:off x="7018920" y="3656160"/>
              <a:ext cx="5275080" cy="2322360"/>
              <a:chOff x="7018920" y="3656160"/>
              <a:chExt cx="5275080" cy="2322360"/>
            </a:xfrm>
          </p:grpSpPr>
          <p:grpSp>
            <p:nvGrpSpPr>
              <p:cNvPr id="135" name="Group 31"/>
              <p:cNvGrpSpPr/>
              <p:nvPr/>
            </p:nvGrpSpPr>
            <p:grpSpPr>
              <a:xfrm>
                <a:off x="7018920" y="3656160"/>
                <a:ext cx="5045040" cy="2322360"/>
                <a:chOff x="7018920" y="3656160"/>
                <a:chExt cx="5045040" cy="2322360"/>
              </a:xfrm>
            </p:grpSpPr>
            <p:grpSp>
              <p:nvGrpSpPr>
                <p:cNvPr id="136" name="Group 18"/>
                <p:cNvGrpSpPr/>
                <p:nvPr/>
              </p:nvGrpSpPr>
              <p:grpSpPr>
                <a:xfrm>
                  <a:off x="7018920" y="3656160"/>
                  <a:ext cx="5045040" cy="2322360"/>
                  <a:chOff x="7018920" y="3656160"/>
                  <a:chExt cx="5045040" cy="2322360"/>
                </a:xfrm>
              </p:grpSpPr>
              <p:pic>
                <p:nvPicPr>
                  <p:cNvPr id="137" name="Picture 7" descr=""/>
                  <p:cNvPicPr/>
                  <p:nvPr/>
                </p:nvPicPr>
                <p:blipFill>
                  <a:blip r:embed="rId1"/>
                  <a:srcRect l="0" t="4501" r="0" b="33503"/>
                  <a:stretch/>
                </p:blipFill>
                <p:spPr>
                  <a:xfrm>
                    <a:off x="7018920" y="3656160"/>
                    <a:ext cx="5045040" cy="232236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</p:pic>
              <p:sp>
                <p:nvSpPr>
                  <p:cNvPr id="138" name="TextBox 8"/>
                  <p:cNvSpPr/>
                  <p:nvPr/>
                </p:nvSpPr>
                <p:spPr>
                  <a:xfrm>
                    <a:off x="8768160" y="5254200"/>
                    <a:ext cx="1139760" cy="21132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  <p:txBody>
                  <a:bodyPr lIns="90000" rIns="90000" tIns="45000" bIns="45000" anchor="t">
                    <a:spAutoFit/>
                  </a:bodyPr>
                  <a:p>
                    <a:pPr defTabSz="914400">
                      <a:lnSpc>
                        <a:spcPct val="100000"/>
                      </a:lnSpc>
                    </a:pPr>
                    <a:r>
                      <a:rPr b="0" lang="en-GB" sz="800" strike="noStrike" u="none">
                        <a:solidFill>
                          <a:schemeClr val="dk2"/>
                        </a:solidFill>
                        <a:uFillTx/>
                        <a:latin typeface="Arial"/>
                        <a:ea typeface="Arial"/>
                      </a:rPr>
                      <a:t>RF cryomodules</a:t>
                    </a:r>
                    <a:endParaRPr b="0" lang="en-US" sz="800" strike="noStrike" u="none">
                      <a:solidFill>
                        <a:srgbClr val="000000"/>
                      </a:solidFill>
                      <a:uFillTx/>
                      <a:latin typeface="Arial"/>
                    </a:endParaRPr>
                  </a:p>
                </p:txBody>
              </p:sp>
              <p:sp>
                <p:nvSpPr>
                  <p:cNvPr id="139" name="TextBox 9"/>
                  <p:cNvSpPr/>
                  <p:nvPr/>
                </p:nvSpPr>
                <p:spPr>
                  <a:xfrm>
                    <a:off x="8030160" y="5427360"/>
                    <a:ext cx="1139760" cy="211320"/>
                  </a:xfrm>
                  <a:prstGeom prst="rect">
                    <a:avLst/>
                  </a:prstGeom>
                  <a:noFill/>
                  <a:ln w="0">
                    <a:noFill/>
                  </a:ln>
                </p:spPr>
                <p:style>
                  <a:lnRef idx="0"/>
                  <a:fillRef idx="0"/>
                  <a:effectRef idx="0"/>
                  <a:fontRef idx="minor"/>
                </p:style>
                <p:txBody>
                  <a:bodyPr lIns="90000" rIns="90000" tIns="45000" bIns="45000" anchor="t">
                    <a:spAutoFit/>
                  </a:bodyPr>
                  <a:p>
                    <a:pPr defTabSz="914400">
                      <a:lnSpc>
                        <a:spcPct val="100000"/>
                      </a:lnSpc>
                    </a:pPr>
                    <a:r>
                      <a:rPr b="0" lang="en-GB" sz="800" strike="noStrike" u="none">
                        <a:solidFill>
                          <a:schemeClr val="dk2"/>
                        </a:solidFill>
                        <a:uFillTx/>
                        <a:latin typeface="Arial"/>
                        <a:ea typeface="Arial"/>
                      </a:rPr>
                      <a:t>Separators</a:t>
                    </a:r>
                    <a:endParaRPr b="0" lang="en-US" sz="800" strike="noStrike" u="none">
                      <a:solidFill>
                        <a:srgbClr val="000000"/>
                      </a:solidFill>
                      <a:uFillTx/>
                      <a:latin typeface="Arial"/>
                    </a:endParaRPr>
                  </a:p>
                </p:txBody>
              </p:sp>
              <p:cxnSp>
                <p:nvCxnSpPr>
                  <p:cNvPr id="140" name="Straight Arrow Connector 11"/>
                  <p:cNvCxnSpPr/>
                  <p:nvPr/>
                </p:nvCxnSpPr>
                <p:spPr>
                  <a:xfrm flipH="1" flipV="1">
                    <a:off x="8942400" y="5047920"/>
                    <a:ext cx="62640" cy="222480"/>
                  </a:xfrm>
                  <a:prstGeom prst="straightConnector1">
                    <a:avLst/>
                  </a:prstGeom>
                  <a:ln w="0">
                    <a:solidFill>
                      <a:srgbClr val="2f2f2f"/>
                    </a:solidFill>
                    <a:tailEnd len="sm" type="oval" w="sm"/>
                  </a:ln>
                </p:spPr>
              </p:cxnSp>
              <p:cxnSp>
                <p:nvCxnSpPr>
                  <p:cNvPr id="141" name="Straight Arrow Connector 14"/>
                  <p:cNvCxnSpPr/>
                  <p:nvPr/>
                </p:nvCxnSpPr>
                <p:spPr>
                  <a:xfrm flipV="1">
                    <a:off x="8401320" y="5028480"/>
                    <a:ext cx="35640" cy="433800"/>
                  </a:xfrm>
                  <a:prstGeom prst="straightConnector1">
                    <a:avLst/>
                  </a:prstGeom>
                  <a:ln w="0">
                    <a:solidFill>
                      <a:srgbClr val="2f2f2f"/>
                    </a:solidFill>
                    <a:tailEnd len="sm" type="oval" w="sm"/>
                  </a:ln>
                </p:spPr>
              </p:cxnSp>
            </p:grpSp>
            <p:sp>
              <p:nvSpPr>
                <p:cNvPr id="142" name="TextBox 23"/>
                <p:cNvSpPr/>
                <p:nvPr/>
              </p:nvSpPr>
              <p:spPr>
                <a:xfrm>
                  <a:off x="11125440" y="4326120"/>
                  <a:ext cx="414000" cy="189720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defTabSz="914400">
                    <a:lnSpc>
                      <a:spcPct val="100000"/>
                    </a:lnSpc>
                  </a:pPr>
                  <a:endParaRPr b="0" lang="en-GB" sz="8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endParaRPr>
                </a:p>
              </p:txBody>
            </p:sp>
            <p:sp>
              <p:nvSpPr>
                <p:cNvPr id="143" name="TextBox 24"/>
                <p:cNvSpPr/>
                <p:nvPr/>
              </p:nvSpPr>
              <p:spPr>
                <a:xfrm>
                  <a:off x="11118960" y="5553720"/>
                  <a:ext cx="414000" cy="189720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noFill/>
                </a:ln>
              </p:spPr>
              <p:style>
                <a:lnRef idx="0"/>
                <a:fillRef idx="0"/>
                <a:effectRef idx="0"/>
                <a:fontRef idx="minor"/>
              </p:style>
              <p:txBody>
                <a:bodyPr lIns="90000" rIns="90000" tIns="45000" bIns="45000" anchor="t">
                  <a:spAutoFit/>
                </a:bodyPr>
                <a:p>
                  <a:pPr defTabSz="914400">
                    <a:lnSpc>
                      <a:spcPct val="100000"/>
                    </a:lnSpc>
                  </a:pPr>
                  <a:endParaRPr b="0" lang="en-GB" sz="8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endParaRPr>
                </a:p>
              </p:txBody>
            </p:sp>
          </p:grpSp>
          <p:sp>
            <p:nvSpPr>
              <p:cNvPr id="144" name="TextBox 26"/>
              <p:cNvSpPr/>
              <p:nvPr/>
            </p:nvSpPr>
            <p:spPr>
              <a:xfrm>
                <a:off x="10872720" y="4294080"/>
                <a:ext cx="1095480" cy="211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GB" sz="8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Z and W modes</a:t>
                </a:r>
                <a:endParaRPr b="0" lang="en-US" sz="8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  <p:sp>
            <p:nvSpPr>
              <p:cNvPr id="145" name="TextBox 27"/>
              <p:cNvSpPr/>
              <p:nvPr/>
            </p:nvSpPr>
            <p:spPr>
              <a:xfrm>
                <a:off x="10680840" y="5542560"/>
                <a:ext cx="1613160" cy="2113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lang="en-GB" sz="8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High Energy modes</a:t>
                </a:r>
                <a:endParaRPr b="0" lang="en-US" sz="8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</p:grpSp>
        <p:sp>
          <p:nvSpPr>
            <p:cNvPr id="146" name="TextBox 37"/>
            <p:cNvSpPr/>
            <p:nvPr/>
          </p:nvSpPr>
          <p:spPr>
            <a:xfrm>
              <a:off x="6232320" y="5949360"/>
              <a:ext cx="655812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defTabSz="914400">
                <a:lnSpc>
                  <a:spcPct val="100000"/>
                </a:lnSpc>
              </a:pPr>
              <a:r>
                <a:rPr b="0" i="1" lang="en-GB" sz="12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Schematics of the beam path configurations in the RF section at FCC Point PH [3]  </a:t>
              </a:r>
              <a:endParaRPr b="0" lang="en-US" sz="12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47" name="Content Placeholder 3"/>
          <p:cNvSpPr/>
          <p:nvPr/>
        </p:nvSpPr>
        <p:spPr>
          <a:xfrm>
            <a:off x="482760" y="1052640"/>
            <a:ext cx="6637320" cy="5145480"/>
          </a:xfrm>
          <a:prstGeom prst="rect">
            <a:avLst/>
          </a:prstGeom>
          <a:blipFill rotWithShape="0">
            <a:blip r:embed="rId2"/>
            <a:srcRect/>
            <a:stretch/>
          </a:blipFill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>
              <a:lnSpc>
                <a:spcPct val="100000"/>
              </a:lnSpc>
            </a:pPr>
            <a:endParaRPr b="0" lang="en-US" sz="1800" strike="noStrike" u="none">
              <a:solidFill>
                <a:srgbClr val="000000"/>
              </a:solidFill>
              <a:uFillTx/>
              <a:latin typeface="Arial"/>
              <a:ea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PlaceHolder 1"/>
          <p:cNvSpPr>
            <a:spLocks noGrp="1"/>
          </p:cNvSpPr>
          <p:nvPr>
            <p:ph/>
          </p:nvPr>
        </p:nvSpPr>
        <p:spPr>
          <a:xfrm>
            <a:off x="479520" y="1071000"/>
            <a:ext cx="11302200" cy="50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Introduction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Electromagnetic Separator (EMS)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Principle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Requirements and Specifications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Technical Challenges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Prototyping Needs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Kicker as an alternative to EMS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Principle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Requirements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Technical Challenges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Comparison of EMS and Kicker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Outlook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49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CH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Contents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50" name="PlaceHolder 3"/>
          <p:cNvSpPr>
            <a:spLocks noGrp="1"/>
          </p:cNvSpPr>
          <p:nvPr>
            <p:ph type="dt" idx="55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1" name="PlaceHolder 4"/>
          <p:cNvSpPr>
            <a:spLocks noGrp="1"/>
          </p:cNvSpPr>
          <p:nvPr>
            <p:ph type="sldNum" idx="56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084F2F32-6F36-4154-BDCB-D2E5B4AD36A1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52" name="PlaceHolder 5"/>
          <p:cNvSpPr>
            <a:spLocks noGrp="1"/>
          </p:cNvSpPr>
          <p:nvPr>
            <p:ph type="ftr" idx="57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Content Placeholder 1"/>
          <p:cNvSpPr/>
          <p:nvPr/>
        </p:nvSpPr>
        <p:spPr>
          <a:xfrm>
            <a:off x="479520" y="1052640"/>
            <a:ext cx="11302200" cy="514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Combination of static electric and magnetic fields achieves the desired separation effect.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The Electro-Magnetic Separator (EMS) is operated at constant energy for each mode, i.e. in a pure DC application.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154" name="Group 1"/>
          <p:cNvGrpSpPr/>
          <p:nvPr/>
        </p:nvGrpSpPr>
        <p:grpSpPr>
          <a:xfrm>
            <a:off x="767520" y="3423600"/>
            <a:ext cx="6046200" cy="2413080"/>
            <a:chOff x="767520" y="3423600"/>
            <a:chExt cx="6046200" cy="2413080"/>
          </a:xfrm>
        </p:grpSpPr>
        <p:grpSp>
          <p:nvGrpSpPr>
            <p:cNvPr id="155" name="Group 41"/>
            <p:cNvGrpSpPr/>
            <p:nvPr/>
          </p:nvGrpSpPr>
          <p:grpSpPr>
            <a:xfrm>
              <a:off x="767520" y="3423600"/>
              <a:ext cx="6046200" cy="2413080"/>
              <a:chOff x="767520" y="3423600"/>
              <a:chExt cx="6046200" cy="2413080"/>
            </a:xfrm>
          </p:grpSpPr>
          <p:pic>
            <p:nvPicPr>
              <p:cNvPr id="156" name="Picture 16" descr=""/>
              <p:cNvPicPr/>
              <p:nvPr/>
            </p:nvPicPr>
            <p:blipFill>
              <a:blip r:embed="rId1"/>
              <a:stretch/>
            </p:blipFill>
            <p:spPr>
              <a:xfrm>
                <a:off x="767520" y="3423600"/>
                <a:ext cx="5874480" cy="2161800"/>
              </a:xfrm>
              <a:prstGeom prst="rect">
                <a:avLst/>
              </a:prstGeom>
              <a:noFill/>
              <a:ln w="0">
                <a:noFill/>
              </a:ln>
            </p:spPr>
          </p:pic>
          <p:sp>
            <p:nvSpPr>
              <p:cNvPr id="157" name="TextBox 39"/>
              <p:cNvSpPr/>
              <p:nvPr/>
            </p:nvSpPr>
            <p:spPr>
              <a:xfrm>
                <a:off x="1343520" y="5564160"/>
                <a:ext cx="5470200" cy="272520"/>
              </a:xfrm>
              <a:prstGeom prst="rect">
                <a:avLst/>
              </a:prstGeom>
              <a:noFill/>
              <a:ln w="0">
                <a:noFill/>
              </a:ln>
            </p:spPr>
            <p:style>
              <a:lnRef idx="0"/>
              <a:fillRef idx="0"/>
              <a:effectRef idx="0"/>
              <a:fontRef idx="minor"/>
            </p:style>
            <p:txBody>
              <a:bodyPr lIns="90000" rIns="90000" tIns="45000" bIns="45000" anchor="t">
                <a:spAutoFit/>
              </a:bodyPr>
              <a:p>
                <a:pPr defTabSz="914400">
                  <a:lnSpc>
                    <a:spcPct val="100000"/>
                  </a:lnSpc>
                </a:pPr>
                <a:r>
                  <a:rPr b="0" i="1" lang="en-GB" sz="1200" strike="noStrike" u="none">
                    <a:solidFill>
                      <a:schemeClr val="dk2"/>
                    </a:solidFill>
                    <a:uFillTx/>
                    <a:latin typeface="Arial"/>
                    <a:ea typeface="Arial"/>
                  </a:rPr>
                  <a:t>EMS principle using combination of static electric and magnetic fields</a:t>
                </a:r>
                <a:endParaRPr b="0" lang="en-US" sz="1200" strike="noStrike" u="none">
                  <a:solidFill>
                    <a:srgbClr val="000000"/>
                  </a:solidFill>
                  <a:uFillTx/>
                  <a:latin typeface="Arial"/>
                </a:endParaRPr>
              </a:p>
            </p:txBody>
          </p:sp>
        </p:grpSp>
        <p:cxnSp>
          <p:nvCxnSpPr>
            <p:cNvPr id="158" name="Straight Arrow Connector 20"/>
            <p:cNvCxnSpPr/>
            <p:nvPr/>
          </p:nvCxnSpPr>
          <p:spPr>
            <a:xfrm flipV="1">
              <a:off x="2999520" y="4617000"/>
              <a:ext cx="2520" cy="362520"/>
            </a:xfrm>
            <a:prstGeom prst="straightConnector1">
              <a:avLst/>
            </a:prstGeom>
            <a:ln w="0">
              <a:solidFill>
                <a:srgbClr val="2f2f2f"/>
              </a:solidFill>
              <a:tailEnd len="med" type="triangle" w="med"/>
            </a:ln>
          </p:spPr>
        </p:cxnSp>
        <p:cxnSp>
          <p:nvCxnSpPr>
            <p:cNvPr id="159" name="Straight Arrow Connector 21"/>
            <p:cNvCxnSpPr/>
            <p:nvPr/>
          </p:nvCxnSpPr>
          <p:spPr>
            <a:xfrm flipH="1">
              <a:off x="2703240" y="4978800"/>
              <a:ext cx="298800" cy="2520"/>
            </a:xfrm>
            <a:prstGeom prst="straightConnector1">
              <a:avLst/>
            </a:prstGeom>
            <a:ln w="0">
              <a:solidFill>
                <a:srgbClr val="2f2f2f"/>
              </a:solidFill>
              <a:tailEnd len="med" type="triangle" w="med"/>
            </a:ln>
          </p:spPr>
        </p:cxnSp>
        <p:sp>
          <p:nvSpPr>
            <p:cNvPr id="160" name="TextBox 23"/>
            <p:cNvSpPr/>
            <p:nvPr/>
          </p:nvSpPr>
          <p:spPr>
            <a:xfrm>
              <a:off x="2895840" y="4410000"/>
              <a:ext cx="285480" cy="259200"/>
            </a:xfrm>
            <a:prstGeom prst="rect">
              <a:avLst/>
            </a:prstGeom>
            <a:blipFill rotWithShape="0">
              <a:blip r:embed="rId2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GB" sz="1800" strike="noStrike" u="none">
                  <a:solidFill>
                    <a:srgbClr val="ffffff">
                      <a:alpha val="1000"/>
                    </a:srgbClr>
                  </a:solidFill>
                  <a:uFillTx/>
                  <a:latin typeface="Arial"/>
                  <a:ea typeface="Arial"/>
                </a:rPr>
                <a:t> </a:t>
              </a:r>
              <a:endParaRPr b="0" lang="en-US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sp>
          <p:nvSpPr>
            <p:cNvPr id="161" name="TextBox 24"/>
            <p:cNvSpPr/>
            <p:nvPr/>
          </p:nvSpPr>
          <p:spPr>
            <a:xfrm>
              <a:off x="2482920" y="4829400"/>
              <a:ext cx="285480" cy="259200"/>
            </a:xfrm>
            <a:prstGeom prst="rect">
              <a:avLst/>
            </a:prstGeom>
            <a:blipFill rotWithShape="0">
              <a:blip r:embed="rId3"/>
              <a:srcRect/>
              <a:stretch/>
            </a:blipFill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noAutofit/>
            </a:bodyPr>
            <a:p>
              <a:pPr defTabSz="914400">
                <a:lnSpc>
                  <a:spcPct val="100000"/>
                </a:lnSpc>
              </a:pPr>
              <a:r>
                <a:rPr b="0" lang="en-GB" sz="1800" strike="noStrike" u="none">
                  <a:solidFill>
                    <a:srgbClr val="ffffff">
                      <a:alpha val="1000"/>
                    </a:srgbClr>
                  </a:solidFill>
                  <a:uFillTx/>
                  <a:latin typeface="Arial"/>
                  <a:ea typeface="Arial"/>
                </a:rPr>
                <a:t> </a:t>
              </a:r>
              <a:endParaRPr b="0" lang="en-US" sz="18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62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2516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EMS | Principle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63" name="PlaceHolder 2"/>
          <p:cNvSpPr>
            <a:spLocks noGrp="1"/>
          </p:cNvSpPr>
          <p:nvPr>
            <p:ph type="sldNum" idx="58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3FA758C4-682E-4193-B076-CF12B6E2BBE1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4" name="PlaceHolder 3"/>
          <p:cNvSpPr>
            <a:spLocks noGrp="1"/>
          </p:cNvSpPr>
          <p:nvPr>
            <p:ph type="dt" idx="59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65" name="PlaceHolder 4"/>
          <p:cNvSpPr>
            <a:spLocks noGrp="1"/>
          </p:cNvSpPr>
          <p:nvPr>
            <p:ph type="ftr" idx="60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cxnSp>
        <p:nvCxnSpPr>
          <p:cNvPr id="166" name="Straight Arrow Connector 12"/>
          <p:cNvCxnSpPr/>
          <p:nvPr/>
        </p:nvCxnSpPr>
        <p:spPr>
          <a:xfrm flipH="1">
            <a:off x="2279520" y="3258000"/>
            <a:ext cx="159120" cy="428760"/>
          </a:xfrm>
          <a:prstGeom prst="straightConnector1">
            <a:avLst/>
          </a:prstGeom>
          <a:ln w="0">
            <a:solidFill>
              <a:srgbClr val="0033a0"/>
            </a:solidFill>
            <a:tailEnd len="med" type="triangle" w="med"/>
          </a:ln>
        </p:spPr>
      </p:cxnSp>
      <p:sp>
        <p:nvSpPr>
          <p:cNvPr id="167" name="TextBox 18"/>
          <p:cNvSpPr/>
          <p:nvPr/>
        </p:nvSpPr>
        <p:spPr>
          <a:xfrm>
            <a:off x="-3897360" y="3809160"/>
            <a:ext cx="3318120" cy="1955880"/>
          </a:xfrm>
          <a:prstGeom prst="rect">
            <a:avLst/>
          </a:prstGeom>
          <a:blipFill rotWithShape="0">
            <a:blip r:embed="rId4"/>
            <a:srcRect/>
            <a:stretch/>
          </a:blipFill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ffffff">
                    <a:alpha val="1000"/>
                  </a:srgbClr>
                </a:solidFill>
                <a:uFillTx/>
                <a:latin typeface="Arial"/>
                <a:ea typeface="Arial"/>
              </a:rPr>
              <a:t> 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168" name="Group 42"/>
          <p:cNvGrpSpPr/>
          <p:nvPr/>
        </p:nvGrpSpPr>
        <p:grpSpPr>
          <a:xfrm>
            <a:off x="7163280" y="3144600"/>
            <a:ext cx="4561920" cy="2327760"/>
            <a:chOff x="7163280" y="3144600"/>
            <a:chExt cx="4561920" cy="2327760"/>
          </a:xfrm>
        </p:grpSpPr>
        <p:pic>
          <p:nvPicPr>
            <p:cNvPr id="169" name="Picture 38" descr=""/>
            <p:cNvPicPr/>
            <p:nvPr/>
          </p:nvPicPr>
          <p:blipFill>
            <a:blip r:embed="rId5"/>
            <a:stretch/>
          </p:blipFill>
          <p:spPr>
            <a:xfrm>
              <a:off x="8302320" y="3144600"/>
              <a:ext cx="2134800" cy="186192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70" name="TextBox 40"/>
            <p:cNvSpPr/>
            <p:nvPr/>
          </p:nvSpPr>
          <p:spPr>
            <a:xfrm>
              <a:off x="7163280" y="5016960"/>
              <a:ext cx="4561920" cy="45540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i="1" lang="en-GB" sz="12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EMS cross section showing an outside vacuum dipole magnet and inside vacuum HV electrodes</a:t>
              </a:r>
              <a:endParaRPr b="0" lang="en-US" sz="12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71" name="TextBox 4"/>
          <p:cNvSpPr/>
          <p:nvPr/>
        </p:nvSpPr>
        <p:spPr>
          <a:xfrm>
            <a:off x="983520" y="2519280"/>
            <a:ext cx="5470200" cy="711000"/>
          </a:xfrm>
          <a:prstGeom prst="rect">
            <a:avLst/>
          </a:prstGeom>
          <a:blipFill rotWithShape="0">
            <a:blip r:embed="rId6"/>
            <a:srcRect/>
            <a:stretch/>
          </a:blipFill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noAutofit/>
          </a:bodyPr>
          <a:p>
            <a:pPr defTabSz="914400">
              <a:lnSpc>
                <a:spcPct val="100000"/>
              </a:lnSpc>
            </a:pPr>
            <a:r>
              <a:rPr b="0" lang="en-GB" sz="1800" strike="noStrike" u="none">
                <a:solidFill>
                  <a:srgbClr val="ffffff">
                    <a:alpha val="1000"/>
                  </a:srgbClr>
                </a:solidFill>
                <a:uFillTx/>
                <a:latin typeface="Arial"/>
                <a:ea typeface="Arial"/>
              </a:rPr>
              <a:t> 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PlaceHolder 1"/>
          <p:cNvSpPr>
            <a:spLocks noGrp="1"/>
          </p:cNvSpPr>
          <p:nvPr>
            <p:ph/>
          </p:nvPr>
        </p:nvSpPr>
        <p:spPr>
          <a:xfrm>
            <a:off x="479520" y="1044000"/>
            <a:ext cx="11302200" cy="51544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Requirements were based on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lattice version GHC V25.1</a:t>
            </a:r>
            <a:r>
              <a:rPr b="1" lang="en-GB" sz="1600" strike="noStrike" u="none">
                <a:solidFill>
                  <a:srgbClr val="ff0000"/>
                </a:solidFill>
                <a:uFillTx/>
                <a:latin typeface="Arial"/>
                <a:ea typeface="Arial"/>
              </a:rPr>
              <a:t>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[1] 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with an RF section of 1790 m.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With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44 m allocated for the EMS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and assuming an average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field of 1 MV/m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, beam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deflection is 0.44 mrad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.</a:t>
            </a:r>
            <a:br>
              <a:rPr sz="1600"/>
            </a:b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After a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drift space of 56 m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, the </a:t>
            </a: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beam separation is 33 mm</a:t>
            </a:r>
            <a:r>
              <a:rPr b="0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at the first septum.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2400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24000" indent="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24000"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3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EMS | Requirements and Specifications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74" name="PlaceHolder 3"/>
          <p:cNvSpPr>
            <a:spLocks noGrp="1"/>
          </p:cNvSpPr>
          <p:nvPr>
            <p:ph type="sldNum" idx="6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AAE6A61F-1A9F-4592-887F-16DC53D8AE6A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5" name="PlaceHolder 4"/>
          <p:cNvSpPr>
            <a:spLocks noGrp="1"/>
          </p:cNvSpPr>
          <p:nvPr>
            <p:ph type="dt" idx="62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76" name="PlaceHolder 5"/>
          <p:cNvSpPr>
            <a:spLocks noGrp="1"/>
          </p:cNvSpPr>
          <p:nvPr>
            <p:ph type="ftr" idx="63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grpSp>
        <p:nvGrpSpPr>
          <p:cNvPr id="177" name="Group 8"/>
          <p:cNvGrpSpPr/>
          <p:nvPr/>
        </p:nvGrpSpPr>
        <p:grpSpPr>
          <a:xfrm>
            <a:off x="572760" y="2314800"/>
            <a:ext cx="3769920" cy="3887280"/>
            <a:chOff x="572760" y="2314800"/>
            <a:chExt cx="3769920" cy="3887280"/>
          </a:xfrm>
        </p:grpSpPr>
        <p:pic>
          <p:nvPicPr>
            <p:cNvPr id="178" name="Picture 4" descr=""/>
            <p:cNvPicPr/>
            <p:nvPr/>
          </p:nvPicPr>
          <p:blipFill>
            <a:blip r:embed="rId1"/>
            <a:srcRect l="0" t="0" r="1822" b="0"/>
            <a:stretch/>
          </p:blipFill>
          <p:spPr>
            <a:xfrm>
              <a:off x="579240" y="2314800"/>
              <a:ext cx="3491640" cy="355644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79" name="TextBox 6"/>
            <p:cNvSpPr/>
            <p:nvPr/>
          </p:nvSpPr>
          <p:spPr>
            <a:xfrm>
              <a:off x="572760" y="5929560"/>
              <a:ext cx="376992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i="1" lang="en-GB" sz="12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Beams separation layout</a:t>
              </a:r>
              <a:endParaRPr b="0" lang="en-US" sz="12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grpSp>
        <p:nvGrpSpPr>
          <p:cNvPr id="180" name="Group 11"/>
          <p:cNvGrpSpPr/>
          <p:nvPr/>
        </p:nvGrpSpPr>
        <p:grpSpPr>
          <a:xfrm>
            <a:off x="4799880" y="2570400"/>
            <a:ext cx="6878520" cy="3662280"/>
            <a:chOff x="4799880" y="2570400"/>
            <a:chExt cx="6878520" cy="3662280"/>
          </a:xfrm>
        </p:grpSpPr>
        <p:graphicFrame>
          <p:nvGraphicFramePr>
            <p:cNvPr id="181" name="Content Placeholder 4"/>
            <p:cNvGraphicFramePr/>
            <p:nvPr/>
          </p:nvGraphicFramePr>
          <p:xfrm>
            <a:off x="4799880" y="2570400"/>
            <a:ext cx="6878520" cy="3374640"/>
          </p:xfrm>
          <a:graphic>
            <a:graphicData uri="http://schemas.openxmlformats.org/drawingml/2006/table">
              <a:tbl>
                <a:tblPr/>
                <a:tblGrid>
                  <a:gridCol w="2119320"/>
                  <a:gridCol w="606600"/>
                  <a:gridCol w="584280"/>
                  <a:gridCol w="3568680"/>
                </a:tblGrid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Parameter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3816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Value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3816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Unit 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3816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Comment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3816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Total length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44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endParaRPr b="0" lang="en-GB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Segmentation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11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units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 rowSpan="3"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Segmentation assures the required mechanical manufacturing tolerances.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Between devices : </a:t>
                        </a:r>
                        <a:br>
                          <a:rPr sz="1100"/>
                        </a:b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0.1m for vacuum bellows, 0.4m for radiation masks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Device length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3.5 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 vMerge="1">
                    <a:txBody>
                      <a:bodyPr lIns="90000" rIns="90000" tIns="45000" bIns="45000" anchor="t">
                        <a:noAutofit/>
                      </a:bodyPr>
                      <a:p>
                        <a:endPara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0000" marR="90000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solidFill>
                        <a:srgbClr val="729fcf"/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Magnetic/Electric length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2.5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 vMerge="1">
                    <a:txBody>
                      <a:bodyPr lIns="90000" rIns="90000" tIns="45000" bIns="45000" anchor="t">
                        <a:noAutofit/>
                      </a:bodyPr>
                      <a:p>
                        <a:endParaRPr b="0" lang="en-US" sz="18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0000" marR="90000">
                      <a:lnL>
                        <a:noFill/>
                      </a:lnL>
                      <a:lnR>
                        <a:noFill/>
                      </a:lnR>
                      <a:lnT>
                        <a:noFill/>
                      </a:lnT>
                      <a:lnB>
                        <a:noFill/>
                      </a:lnB>
                      <a:solidFill>
                        <a:srgbClr val="729fcf"/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Beam acceptance (Ø)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60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mm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endParaRPr b="0" lang="en-GB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Beam deflection per element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40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µrad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endParaRPr b="0" lang="en-GB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Electrode gap (H)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120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mm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  <a:tabLst>
                            <a:tab algn="l" pos="0"/>
                          </a:tabLst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Electrode gap larger than beam acceptance to reduce HV breakdown due to secondary electron emission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E</a:t>
                        </a:r>
                        <a:r>
                          <a:rPr b="1" lang="en-GB" sz="1100" strike="noStrike" u="none" baseline="-25000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0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1.44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MV/m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endParaRPr b="0" lang="en-GB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B</a:t>
                        </a:r>
                        <a:r>
                          <a:rPr b="1" lang="en-GB" sz="1100" strike="noStrike" u="none" baseline="-25000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0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4.80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mT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Very low magnetic field to match 1MV/m (B=E/c)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V</a:t>
                        </a:r>
                        <a:r>
                          <a:rPr b="1" lang="en-GB" sz="1100" strike="noStrike" u="none" baseline="-25000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nominal</a:t>
                        </a: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 electrodes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± 86.4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kV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endParaRPr b="0" lang="en-GB" sz="1100" strike="noStrike" u="none">
                          <a:solidFill>
                            <a:schemeClr val="dk1"/>
                          </a:solidFill>
                          <a:uFillTx/>
                          <a:latin typeface="Arial"/>
                          <a:ea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20000"/>
                        </a:schemeClr>
                      </a:solidFill>
                    </a:tcPr>
                  </a:tc>
                </a:tr>
                <a:tr h="0"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  <a:tabLst>
                            <a:tab algn="l" pos="0"/>
                          </a:tabLst>
                        </a:pP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I</a:t>
                        </a:r>
                        <a:r>
                          <a:rPr b="1" lang="en-GB" sz="1100" strike="noStrike" u="none" baseline="-25000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nominal</a:t>
                        </a:r>
                        <a:r>
                          <a:rPr b="1" lang="en-GB" sz="1100" strike="noStrike" u="none">
                            <a:solidFill>
                              <a:schemeClr val="lt1"/>
                            </a:solidFill>
                            <a:uFillTx/>
                            <a:latin typeface="Arial"/>
                            <a:ea typeface="Arial"/>
                          </a:rPr>
                          <a:t> magnet</a:t>
                        </a:r>
                        <a:endParaRPr b="0" lang="en-US" sz="1100" strike="noStrike" u="none">
                          <a:solidFill>
                            <a:srgbClr val="ffffff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/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87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algn="ctr" defTabSz="914400">
                          <a:lnSpc>
                            <a:spcPct val="100000"/>
                          </a:lnSpc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A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  <a:tc>
                    <a:txBody>
                      <a:bodyPr anchor="t">
                        <a:noAutofit/>
                      </a:bodyPr>
                      <a:p>
                        <a:pPr defTabSz="914400">
                          <a:lnSpc>
                            <a:spcPct val="100000"/>
                          </a:lnSpc>
                          <a:tabLst>
                            <a:tab algn="l" pos="0"/>
                          </a:tabLst>
                        </a:pPr>
                        <a:r>
                          <a:rPr b="0" lang="en-GB" sz="1100" strike="noStrike" u="none">
                            <a:solidFill>
                              <a:schemeClr val="dk1"/>
                            </a:solidFill>
                            <a:uFillTx/>
                            <a:latin typeface="Arial"/>
                            <a:ea typeface="Arial"/>
                          </a:rPr>
                          <a:t>power requirement is low (&lt;10V, &lt;1kW per device)</a:t>
                        </a:r>
                        <a:endParaRPr b="0" lang="en-US" sz="1100" strike="noStrike" u="none">
                          <a:solidFill>
                            <a:srgbClr val="000000"/>
                          </a:solidFill>
                          <a:uFillTx/>
                          <a:latin typeface="Arial"/>
                        </a:endParaRPr>
                      </a:p>
                    </a:txBody>
                    <a:tcPr anchor="t" marL="91440" marR="91440">
                      <a:lnL w="12240">
                        <a:solidFill>
                          <a:srgbClr val="ffffff"/>
                        </a:solidFill>
                        <a:prstDash val="solid"/>
                      </a:lnL>
                      <a:lnR w="12240">
                        <a:solidFill>
                          <a:srgbClr val="ffffff"/>
                        </a:solidFill>
                        <a:prstDash val="solid"/>
                      </a:lnR>
                      <a:lnT w="12240">
                        <a:solidFill>
                          <a:srgbClr val="ffffff"/>
                        </a:solidFill>
                        <a:prstDash val="solid"/>
                      </a:lnT>
                      <a:lnB w="12240">
                        <a:solidFill>
                          <a:srgbClr val="ffffff"/>
                        </a:solidFill>
                        <a:prstDash val="solid"/>
                      </a:lnB>
                      <a:solidFill>
                        <a:schemeClr val="dk1">
                          <a:tint val="40000"/>
                        </a:schemeClr>
                      </a:solidFill>
                    </a:tcPr>
                  </a:tc>
                </a:tr>
              </a:tbl>
            </a:graphicData>
          </a:graphic>
        </p:graphicFrame>
        <p:sp>
          <p:nvSpPr>
            <p:cNvPr id="182" name="TextBox 10"/>
            <p:cNvSpPr/>
            <p:nvPr/>
          </p:nvSpPr>
          <p:spPr>
            <a:xfrm>
              <a:off x="6425280" y="5960160"/>
              <a:ext cx="362592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i="1" lang="en-GB" sz="12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EM-Separator Specifications</a:t>
              </a:r>
              <a:endParaRPr b="0" lang="en-US" sz="12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83" name="TextBox 12"/>
          <p:cNvSpPr/>
          <p:nvPr/>
        </p:nvSpPr>
        <p:spPr>
          <a:xfrm>
            <a:off x="4558320" y="1941480"/>
            <a:ext cx="4487400" cy="45540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0" lang="en-GB" sz="1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To be determined if these are septa or dipole magnets.</a:t>
            </a:r>
            <a:endParaRPr b="0" lang="en-US" sz="12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Requirements for each of the devices remain to be clarified.</a:t>
            </a:r>
            <a:endParaRPr b="0" lang="en-US" sz="1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4" name="Rectangle 13"/>
          <p:cNvSpPr/>
          <p:nvPr/>
        </p:nvSpPr>
        <p:spPr>
          <a:xfrm>
            <a:off x="2639520" y="2419200"/>
            <a:ext cx="1474200" cy="791280"/>
          </a:xfrm>
          <a:prstGeom prst="rect">
            <a:avLst/>
          </a:prstGeom>
          <a:noFill/>
          <a:ln w="28575">
            <a:solidFill>
              <a:srgbClr val="e15e32"/>
            </a:solidFill>
            <a:prstDash val="lgDash"/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 defTabSz="914400">
              <a:lnSpc>
                <a:spcPct val="100000"/>
              </a:lnSpc>
            </a:pPr>
            <a:endParaRPr b="0" lang="en-GB" sz="1800" strike="noStrike" u="none">
              <a:solidFill>
                <a:schemeClr val="accent3"/>
              </a:solidFill>
              <a:uFillTx/>
              <a:latin typeface="Arial"/>
              <a:ea typeface="Arial"/>
            </a:endParaRPr>
          </a:p>
        </p:txBody>
      </p:sp>
      <p:cxnSp>
        <p:nvCxnSpPr>
          <p:cNvPr id="185" name="Straight Arrow Connector 14"/>
          <p:cNvCxnSpPr/>
          <p:nvPr/>
        </p:nvCxnSpPr>
        <p:spPr>
          <a:xfrm flipH="1">
            <a:off x="4259160" y="2296080"/>
            <a:ext cx="301680" cy="150120"/>
          </a:xfrm>
          <a:prstGeom prst="straightConnector1">
            <a:avLst/>
          </a:prstGeom>
          <a:ln w="19050">
            <a:solidFill>
              <a:srgbClr val="e15e32"/>
            </a:solidFill>
            <a:round/>
            <a:tailEnd len="med" type="triangle" w="med"/>
          </a:ln>
        </p:spPr>
      </p:cxnSp>
      <p:cxnSp>
        <p:nvCxnSpPr>
          <p:cNvPr id="186" name="Straight Arrow Connector 18"/>
          <p:cNvCxnSpPr/>
          <p:nvPr/>
        </p:nvCxnSpPr>
        <p:spPr>
          <a:xfrm>
            <a:off x="1703160" y="2268720"/>
            <a:ext cx="2520" cy="360720"/>
          </a:xfrm>
          <a:prstGeom prst="straightConnector1">
            <a:avLst/>
          </a:prstGeom>
          <a:ln w="19050">
            <a:solidFill>
              <a:srgbClr val="e15e32"/>
            </a:solidFill>
            <a:round/>
            <a:tailEnd len="med" type="triangle" w="med"/>
          </a:ln>
        </p:spPr>
      </p:cxnSp>
      <p:cxnSp>
        <p:nvCxnSpPr>
          <p:cNvPr id="187" name="Straight Arrow Connector 19"/>
          <p:cNvCxnSpPr/>
          <p:nvPr/>
        </p:nvCxnSpPr>
        <p:spPr>
          <a:xfrm>
            <a:off x="2459160" y="2268720"/>
            <a:ext cx="2520" cy="360720"/>
          </a:xfrm>
          <a:prstGeom prst="straightConnector1">
            <a:avLst/>
          </a:prstGeom>
          <a:ln w="19050">
            <a:solidFill>
              <a:srgbClr val="e15e32"/>
            </a:solidFill>
            <a:round/>
            <a:tailEnd len="med" type="triangle" w="med"/>
          </a:ln>
        </p:spPr>
      </p:cxnSp>
      <p:sp>
        <p:nvSpPr>
          <p:cNvPr id="188" name="TextBox 20"/>
          <p:cNvSpPr/>
          <p:nvPr/>
        </p:nvSpPr>
        <p:spPr>
          <a:xfrm>
            <a:off x="1346040" y="2036160"/>
            <a:ext cx="78696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9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Separator</a:t>
            </a:r>
            <a:endParaRPr b="0" lang="en-US" sz="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89" name="TextBox 21"/>
          <p:cNvSpPr/>
          <p:nvPr/>
        </p:nvSpPr>
        <p:spPr>
          <a:xfrm>
            <a:off x="2177280" y="2036160"/>
            <a:ext cx="1107720" cy="2271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9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Septa magnet</a:t>
            </a:r>
            <a:endParaRPr b="0" lang="en-US" sz="9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0" name="Group 12"/>
          <p:cNvGrpSpPr/>
          <p:nvPr/>
        </p:nvGrpSpPr>
        <p:grpSpPr>
          <a:xfrm>
            <a:off x="3863880" y="2841120"/>
            <a:ext cx="4561920" cy="2988360"/>
            <a:chOff x="3863880" y="2841120"/>
            <a:chExt cx="4561920" cy="2988360"/>
          </a:xfrm>
        </p:grpSpPr>
        <p:pic>
          <p:nvPicPr>
            <p:cNvPr id="191" name="Picture 6" descr=""/>
            <p:cNvPicPr/>
            <p:nvPr/>
          </p:nvPicPr>
          <p:blipFill>
            <a:blip r:embed="rId1"/>
            <a:stretch/>
          </p:blipFill>
          <p:spPr>
            <a:xfrm>
              <a:off x="4038480" y="2841120"/>
              <a:ext cx="4112640" cy="2741040"/>
            </a:xfrm>
            <a:prstGeom prst="rect">
              <a:avLst/>
            </a:prstGeom>
            <a:noFill/>
            <a:ln w="0">
              <a:noFill/>
            </a:ln>
          </p:spPr>
        </p:pic>
        <p:sp>
          <p:nvSpPr>
            <p:cNvPr id="192" name="TextBox 20"/>
            <p:cNvSpPr/>
            <p:nvPr/>
          </p:nvSpPr>
          <p:spPr>
            <a:xfrm>
              <a:off x="3863880" y="5556960"/>
              <a:ext cx="456192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i="1" lang="en-GB" sz="12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basic representation of the EMS toplogy</a:t>
              </a:r>
              <a:endParaRPr b="0" lang="en-US" sz="12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</p:grpSp>
      <p:sp>
        <p:nvSpPr>
          <p:cNvPr id="193" name="PlaceHolder 1"/>
          <p:cNvSpPr>
            <a:spLocks noGrp="1"/>
          </p:cNvSpPr>
          <p:nvPr>
            <p:ph/>
          </p:nvPr>
        </p:nvSpPr>
        <p:spPr>
          <a:xfrm>
            <a:off x="-3222360" y="6858000"/>
            <a:ext cx="11373480" cy="46058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21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Importance of mapping of E and B fields – magnetic field clamps are also electric field clamps -&gt; limited flexibility.</a:t>
            </a:r>
            <a:endParaRPr b="0" lang="en-US" sz="21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None/>
              <a:tabLst>
                <a:tab algn="l" pos="0"/>
              </a:tabLst>
            </a:pPr>
            <a:r>
              <a:rPr b="1" lang="en-GB" sz="21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Operating at low magnetic fields -&gt; either air dipole (all tools and components close to device should be non-magnetic (including the tooling used to assemble!), or use magnetic material (yoke) and deal with operation very low in the non-linear BH curve (hysteresis, remanence).  </a:t>
            </a:r>
            <a:endParaRPr b="0" lang="en-US" sz="21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4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10630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EMS | Technical Challenges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5" name="PlaceHolder 3"/>
          <p:cNvSpPr>
            <a:spLocks noGrp="1"/>
          </p:cNvSpPr>
          <p:nvPr>
            <p:ph type="dt" idx="64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6" name="PlaceHolder 4"/>
          <p:cNvSpPr>
            <a:spLocks noGrp="1"/>
          </p:cNvSpPr>
          <p:nvPr>
            <p:ph type="ftr" idx="65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7" name="PlaceHolder 5"/>
          <p:cNvSpPr>
            <a:spLocks noGrp="1"/>
          </p:cNvSpPr>
          <p:nvPr>
            <p:ph type="sldNum" idx="66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CE01A5DB-A415-479C-9670-2FEA08CE740F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198" name="TextBox 7"/>
          <p:cNvSpPr/>
          <p:nvPr/>
        </p:nvSpPr>
        <p:spPr>
          <a:xfrm>
            <a:off x="7183080" y="1484640"/>
            <a:ext cx="4677480" cy="222444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HV electrodes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Subject to :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33a0"/>
              </a:buClr>
              <a:buFont typeface="OpenSymbol"/>
              <a:buChar char="-"/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Electron field emission due to high electric field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33a0"/>
              </a:buClr>
              <a:buFont typeface="OpenSymbol"/>
              <a:buChar char="-"/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Secondary electron emission due to radiation and particle strike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33a0"/>
              </a:buClr>
              <a:buFont typeface="OpenSymbol"/>
              <a:buChar char="-"/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Electrodes heating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Breakdown would lead to beam disturbances and synchrotron radiation production</a:t>
            </a:r>
            <a:br>
              <a:rPr sz="1400"/>
            </a:b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→ Risk of breakdown must be mitigated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199" name="TextBox 9"/>
          <p:cNvSpPr/>
          <p:nvPr/>
        </p:nvSpPr>
        <p:spPr>
          <a:xfrm>
            <a:off x="119160" y="4132080"/>
            <a:ext cx="4112640" cy="115704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Electromagnetic dipole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Working at very low magnetic field:</a:t>
            </a:r>
            <a:r>
              <a:rPr b="1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 </a:t>
            </a:r>
            <a:br>
              <a:rPr sz="1400"/>
            </a:b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Effect of hysteresis, remanence and external disturbances must be considered to minimize field error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0" name="TextBox 10"/>
          <p:cNvSpPr/>
          <p:nvPr/>
        </p:nvSpPr>
        <p:spPr>
          <a:xfrm>
            <a:off x="8334000" y="4149000"/>
            <a:ext cx="3520080" cy="137052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 and B Fields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Must be matched everywhere to avoid synchrotron radiation production</a:t>
            </a:r>
            <a:br>
              <a:rPr sz="1400"/>
            </a:b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→ </a:t>
            </a: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Fields matching error to be minimised by design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01" name="Straight Arrow Connector 13"/>
          <p:cNvCxnSpPr/>
          <p:nvPr/>
        </p:nvCxnSpPr>
        <p:spPr>
          <a:xfrm flipH="1" flipV="1">
            <a:off x="7010640" y="4497120"/>
            <a:ext cx="1320120" cy="284040"/>
          </a:xfrm>
          <a:prstGeom prst="straightConnector1">
            <a:avLst/>
          </a:prstGeom>
          <a:ln w="12700">
            <a:solidFill>
              <a:srgbClr val="e15e32"/>
            </a:solidFill>
            <a:round/>
            <a:tailEnd len="med" type="triangle" w="med"/>
          </a:ln>
        </p:spPr>
      </p:cxnSp>
      <p:cxnSp>
        <p:nvCxnSpPr>
          <p:cNvPr id="202" name="Straight Arrow Connector 14"/>
          <p:cNvCxnSpPr/>
          <p:nvPr/>
        </p:nvCxnSpPr>
        <p:spPr>
          <a:xfrm flipH="1">
            <a:off x="5951880" y="2985120"/>
            <a:ext cx="1233720" cy="721080"/>
          </a:xfrm>
          <a:prstGeom prst="straightConnector1">
            <a:avLst/>
          </a:prstGeom>
          <a:ln w="12700">
            <a:solidFill>
              <a:srgbClr val="e15e32"/>
            </a:solidFill>
            <a:round/>
            <a:tailEnd len="med" type="triangle" w="med"/>
          </a:ln>
        </p:spPr>
      </p:cxnSp>
      <p:cxnSp>
        <p:nvCxnSpPr>
          <p:cNvPr id="203" name="Straight Arrow Connector 17"/>
          <p:cNvCxnSpPr/>
          <p:nvPr/>
        </p:nvCxnSpPr>
        <p:spPr>
          <a:xfrm flipV="1">
            <a:off x="4259160" y="4497120"/>
            <a:ext cx="470880" cy="225720"/>
          </a:xfrm>
          <a:prstGeom prst="straightConnector1">
            <a:avLst/>
          </a:prstGeom>
          <a:ln w="12700">
            <a:solidFill>
              <a:srgbClr val="e15e32"/>
            </a:solidFill>
            <a:round/>
            <a:tailEnd len="med" type="triangle" w="med"/>
          </a:ln>
        </p:spPr>
      </p:cxnSp>
      <p:sp>
        <p:nvSpPr>
          <p:cNvPr id="204" name="TextBox 16"/>
          <p:cNvSpPr/>
          <p:nvPr/>
        </p:nvSpPr>
        <p:spPr>
          <a:xfrm>
            <a:off x="1605240" y="1249920"/>
            <a:ext cx="4538880" cy="9435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Vacuum vessel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Under vacuum system requires consideration for: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33a0"/>
              </a:buClr>
              <a:buFont typeface="OpenSymbol"/>
              <a:buChar char="-"/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Bakeout equipment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33a0"/>
              </a:buClr>
              <a:buFont typeface="OpenSymbol"/>
              <a:buChar char="-"/>
            </a:pPr>
            <a:r>
              <a:rPr b="0" lang="en-GB" sz="14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Beam impedance preservation due to large cavity</a:t>
            </a:r>
            <a:endParaRPr b="0" lang="en-US" sz="14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cxnSp>
        <p:nvCxnSpPr>
          <p:cNvPr id="205" name="Straight Arrow Connector 18"/>
          <p:cNvCxnSpPr/>
          <p:nvPr/>
        </p:nvCxnSpPr>
        <p:spPr>
          <a:xfrm>
            <a:off x="5008680" y="2203920"/>
            <a:ext cx="245520" cy="731520"/>
          </a:xfrm>
          <a:prstGeom prst="straightConnector1">
            <a:avLst/>
          </a:prstGeom>
          <a:ln w="12700">
            <a:solidFill>
              <a:srgbClr val="e15e32"/>
            </a:solidFill>
            <a:round/>
            <a:tailEnd len="med" type="triangle" w="med"/>
          </a:ln>
        </p:spPr>
      </p:cxn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Content Placeholder 2"/>
          <p:cNvSpPr/>
          <p:nvPr/>
        </p:nvSpPr>
        <p:spPr>
          <a:xfrm>
            <a:off x="479520" y="1052640"/>
            <a:ext cx="7520760" cy="5145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t">
            <a:noAutofit/>
          </a:bodyPr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Local matching of Electric and Magnetic fields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Adressed by CERN by optimisation of the system topology and design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Remaing error after optimisation and impact on synchrotron radiation is under study with numerical model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First electromagnet prototype can be implemented on the </a:t>
            </a:r>
            <a:r>
              <a:rPr b="0" lang="en-GB" sz="1300" strike="noStrike" u="sng">
                <a:solidFill>
                  <a:schemeClr val="dk2"/>
                </a:solidFill>
                <a:uFillTx/>
                <a:latin typeface="Arial"/>
                <a:ea typeface="Arial"/>
              </a:rPr>
              <a:t>LEP Electrostatic Separator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Accuracy and repeatability of the low-field (&lt;5mT) electromagnet will be tested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High-Voltage breakdown rate in vacuum and radiation environment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2f2f2f"/>
              </a:buClr>
              <a:buFont typeface="Symbol" charset="2"/>
              <a:buChar char="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Studies are ongoing in collaboration with University of Tartu (Estonia) to better understand and quantify the breakdown rate depending on X-Ray impact on electrodes, PhD student will join the section in 2025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2f2f2f"/>
              </a:buClr>
              <a:buFont typeface="Symbol" charset="2"/>
              <a:buChar char="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Breakdown rate can be mitigated by design (avoiding field enhancement, radiation shielding, electrodes cooling, good vacuum), by material (surface roughness, work function) and </a:t>
            </a:r>
            <a:br>
              <a:rPr sz="1300"/>
            </a:b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by HV conditioning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499"/>
              </a:spcBef>
              <a:spcAft>
                <a:spcPts val="300"/>
              </a:spcAft>
              <a:buClr>
                <a:srgbClr val="2f2f2f"/>
              </a:buClr>
              <a:buFont typeface="Symbol" charset="2"/>
              <a:buChar char=""/>
              <a:tabLst>
                <a:tab algn="l" pos="0"/>
              </a:tabLst>
            </a:pPr>
            <a:r>
              <a:rPr b="0" lang="en-GB" sz="1300" strike="noStrike" u="sng">
                <a:solidFill>
                  <a:schemeClr val="dk2"/>
                </a:solidFill>
                <a:uFillTx/>
                <a:latin typeface="Arial"/>
                <a:ea typeface="Arial"/>
              </a:rPr>
              <a:t>LEP Electrostatic Separator</a:t>
            </a: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 is available for HV testing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defTabSz="91440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tabLst>
                <a:tab algn="l" pos="0"/>
              </a:tabLst>
            </a:pPr>
            <a:r>
              <a:rPr b="1" lang="en-GB" sz="16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Beam impedance preservation of EMS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09840" indent="-285840" defTabSz="914400">
              <a:lnSpc>
                <a:spcPct val="100000"/>
              </a:lnSpc>
              <a:spcBef>
                <a:spcPts val="624"/>
              </a:spcBef>
              <a:spcAft>
                <a:spcPts val="425"/>
              </a:spcAft>
              <a:buClr>
                <a:srgbClr val="2f2f2f"/>
              </a:buClr>
              <a:buFont typeface="Arial"/>
              <a:buChar char="•"/>
              <a:tabLst>
                <a:tab algn="l" pos="0"/>
              </a:tabLst>
            </a:pPr>
            <a:r>
              <a:rPr b="0" lang="en-GB" sz="1300" strike="noStrike" u="none">
                <a:solidFill>
                  <a:schemeClr val="dk2"/>
                </a:solidFill>
                <a:uFillTx/>
                <a:latin typeface="Arial"/>
                <a:ea typeface="Arial"/>
              </a:rPr>
              <a:t>Study has to be launched</a:t>
            </a:r>
            <a:endParaRPr b="0" lang="en-US" sz="13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7" name="PlaceHolder 1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7988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en-GB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EMS | Prototyping Needs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08" name="PlaceHolder 2"/>
          <p:cNvSpPr>
            <a:spLocks noGrp="1"/>
          </p:cNvSpPr>
          <p:nvPr>
            <p:ph type="sldNum" idx="67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6EF1D182-D1DB-4280-AAE8-285F79BD2F9E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09" name="PlaceHolder 3"/>
          <p:cNvSpPr>
            <a:spLocks noGrp="1"/>
          </p:cNvSpPr>
          <p:nvPr>
            <p:ph type="dt" idx="68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0" name="PlaceHolder 4"/>
          <p:cNvSpPr>
            <a:spLocks noGrp="1"/>
          </p:cNvSpPr>
          <p:nvPr>
            <p:ph type="ftr" idx="69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1" name="TextBox 17"/>
          <p:cNvSpPr/>
          <p:nvPr/>
        </p:nvSpPr>
        <p:spPr>
          <a:xfrm>
            <a:off x="3565800" y="5834880"/>
            <a:ext cx="5349600" cy="363960"/>
          </a:xfrm>
          <a:prstGeom prst="rect">
            <a:avLst/>
          </a:prstGeom>
          <a:noFill/>
          <a:ln w="0">
            <a:solidFill>
              <a:srgbClr val="0033a0"/>
            </a:solidFill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 anchor="t">
            <a:spAutoFit/>
          </a:bodyPr>
          <a:p>
            <a:pPr defTabSz="914400">
              <a:lnSpc>
                <a:spcPct val="100000"/>
              </a:lnSpc>
            </a:pPr>
            <a:r>
              <a:rPr b="1" lang="en-GB" sz="18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Prototyping necessary to confirm its feasibility!</a:t>
            </a:r>
            <a:endParaRPr b="0" lang="en-US" sz="18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grpSp>
        <p:nvGrpSpPr>
          <p:cNvPr id="212" name="Group 2"/>
          <p:cNvGrpSpPr/>
          <p:nvPr/>
        </p:nvGrpSpPr>
        <p:grpSpPr>
          <a:xfrm>
            <a:off x="7543800" y="1143000"/>
            <a:ext cx="4921920" cy="4591080"/>
            <a:chOff x="7543800" y="1143000"/>
            <a:chExt cx="4921920" cy="4591080"/>
          </a:xfrm>
        </p:grpSpPr>
        <p:sp>
          <p:nvSpPr>
            <p:cNvPr id="213" name="TextBox 19"/>
            <p:cNvSpPr/>
            <p:nvPr/>
          </p:nvSpPr>
          <p:spPr>
            <a:xfrm>
              <a:off x="7543800" y="5461560"/>
              <a:ext cx="4921920" cy="27252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 anchor="t">
              <a:spAutoFit/>
            </a:bodyPr>
            <a:p>
              <a:pPr algn="ctr" defTabSz="914400">
                <a:lnSpc>
                  <a:spcPct val="100000"/>
                </a:lnSpc>
              </a:pPr>
              <a:r>
                <a:rPr b="0" i="1" lang="en-GB" sz="1200" strike="noStrike" u="none">
                  <a:solidFill>
                    <a:schemeClr val="dk2"/>
                  </a:solidFill>
                  <a:uFillTx/>
                  <a:latin typeface="Arial"/>
                  <a:ea typeface="Arial"/>
                </a:rPr>
                <a:t>LEP electrostatic separator as a basis for EMS prototype</a:t>
              </a:r>
              <a:endParaRPr b="0" lang="en-US" sz="1200" strike="noStrike" u="none">
                <a:solidFill>
                  <a:srgbClr val="000000"/>
                </a:solidFill>
                <a:uFillTx/>
                <a:latin typeface="Arial"/>
              </a:endParaRPr>
            </a:p>
          </p:txBody>
        </p:sp>
        <p:pic>
          <p:nvPicPr>
            <p:cNvPr id="214" name="Picture 2" descr="A close-up of a machine&#10;&#10;AI-generated content may be incorrect."/>
            <p:cNvPicPr/>
            <p:nvPr/>
          </p:nvPicPr>
          <p:blipFill>
            <a:blip r:embed="rId1"/>
            <a:srcRect l="10181" t="997" r="0" b="1"/>
            <a:stretch/>
          </p:blipFill>
          <p:spPr>
            <a:xfrm>
              <a:off x="8657640" y="1143000"/>
              <a:ext cx="2888280" cy="4245840"/>
            </a:xfrm>
            <a:prstGeom prst="rect">
              <a:avLst/>
            </a:prstGeom>
            <a:noFill/>
            <a:ln w="0">
              <a:noFill/>
            </a:ln>
          </p:spPr>
        </p:pic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PlaceHolder 1"/>
          <p:cNvSpPr>
            <a:spLocks noGrp="1"/>
          </p:cNvSpPr>
          <p:nvPr>
            <p:ph/>
          </p:nvPr>
        </p:nvSpPr>
        <p:spPr>
          <a:xfrm>
            <a:off x="479520" y="1071000"/>
            <a:ext cx="11302200" cy="50551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Introduction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Electromagnetic Separator (EMS)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Principle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Requirements and Specifications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Technical Challenges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Prototyping Needs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Kicker as an alternative to EMS 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Principle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Requirements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lvl="1" marL="667080" indent="-34308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0" lang="en-GB" sz="1600" strike="noStrike" u="none">
                <a:solidFill>
                  <a:srgbClr val="000000"/>
                </a:solidFill>
                <a:uFillTx/>
                <a:latin typeface="Arial"/>
                <a:ea typeface="Arial"/>
              </a:rPr>
              <a:t>Technical Challenges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Comparison of EMS and Kicker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marL="343080" indent="-34308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Clr>
                <a:srgbClr val="2f2f2f"/>
              </a:buClr>
              <a:buFont typeface="Arial"/>
              <a:buChar char="•"/>
            </a:pPr>
            <a:r>
              <a:rPr b="1" lang="en-GB" sz="1600" strike="noStrike" u="none">
                <a:solidFill>
                  <a:srgbClr val="999999"/>
                </a:solidFill>
                <a:uFillTx/>
                <a:latin typeface="Arial"/>
                <a:ea typeface="Arial"/>
              </a:rPr>
              <a:t>Outlook</a:t>
            </a: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10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  <a:p>
            <a:pPr indent="0" defTabSz="914400">
              <a:lnSpc>
                <a:spcPct val="90000"/>
              </a:lnSpc>
              <a:spcBef>
                <a:spcPts val="283"/>
              </a:spcBef>
              <a:spcAft>
                <a:spcPts val="1185"/>
              </a:spcAft>
              <a:buNone/>
              <a:tabLst>
                <a:tab algn="l" pos="0"/>
              </a:tabLst>
            </a:pPr>
            <a:endParaRPr b="0" lang="en-US" sz="16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6" name="PlaceHolder 2"/>
          <p:cNvSpPr>
            <a:spLocks noGrp="1"/>
          </p:cNvSpPr>
          <p:nvPr>
            <p:ph type="title"/>
          </p:nvPr>
        </p:nvSpPr>
        <p:spPr>
          <a:xfrm>
            <a:off x="407880" y="373680"/>
            <a:ext cx="11373480" cy="46044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t">
            <a:noAutofit/>
          </a:bodyPr>
          <a:p>
            <a:pPr indent="0" defTabSz="914400">
              <a:lnSpc>
                <a:spcPct val="90000"/>
              </a:lnSpc>
              <a:buNone/>
              <a:tabLst>
                <a:tab algn="l" pos="0"/>
              </a:tabLst>
            </a:pPr>
            <a:r>
              <a:rPr b="1" lang="fr-CH" sz="3200" strike="noStrike" u="none">
                <a:solidFill>
                  <a:schemeClr val="dk1"/>
                </a:solidFill>
                <a:uFillTx/>
                <a:latin typeface="Arial"/>
                <a:ea typeface="Arial"/>
              </a:rPr>
              <a:t>Contents</a:t>
            </a:r>
            <a:endParaRPr b="0" lang="en-US" sz="3200" strike="noStrike" u="none">
              <a:solidFill>
                <a:srgbClr val="000000"/>
              </a:solidFill>
              <a:uFillTx/>
              <a:latin typeface="Arial"/>
            </a:endParaRPr>
          </a:p>
        </p:txBody>
      </p:sp>
      <p:sp>
        <p:nvSpPr>
          <p:cNvPr id="217" name="PlaceHolder 3"/>
          <p:cNvSpPr>
            <a:spLocks noGrp="1"/>
          </p:cNvSpPr>
          <p:nvPr>
            <p:ph type="dt" idx="70"/>
          </p:nvPr>
        </p:nvSpPr>
        <p:spPr>
          <a:xfrm>
            <a:off x="3248640" y="6408000"/>
            <a:ext cx="86544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fr-FR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21 May 2025</a:t>
            </a:r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8" name="PlaceHolder 4"/>
          <p:cNvSpPr>
            <a:spLocks noGrp="1"/>
          </p:cNvSpPr>
          <p:nvPr>
            <p:ph type="sldNum" idx="71"/>
          </p:nvPr>
        </p:nvSpPr>
        <p:spPr>
          <a:xfrm>
            <a:off x="11064600" y="6408000"/>
            <a:ext cx="678600" cy="362520"/>
          </a:xfrm>
          <a:prstGeom prst="rect">
            <a:avLst/>
          </a:prstGeom>
          <a:noFill/>
          <a:ln w="0">
            <a:noFill/>
          </a:ln>
        </p:spPr>
        <p:txBody>
          <a:bodyPr lIns="0" rIns="0" tIns="0" bIns="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algn="l" pos="0"/>
              </a:tabLst>
              <a:def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algn="l" pos="0"/>
              </a:tabLst>
            </a:pPr>
            <a:fld id="{25F2A04C-2A5C-42A5-9919-E1C4EC0F0820}" type="slidenum">
              <a:rPr b="0" lang="en-US" sz="10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1</a:t>
            </a:fld>
            <a:endParaRPr b="0" lang="en-US" sz="10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  <p:sp>
        <p:nvSpPr>
          <p:cNvPr id="219" name="PlaceHolder 5"/>
          <p:cNvSpPr>
            <a:spLocks noGrp="1"/>
          </p:cNvSpPr>
          <p:nvPr>
            <p:ph type="ftr" idx="72"/>
          </p:nvPr>
        </p:nvSpPr>
        <p:spPr>
          <a:xfrm>
            <a:off x="4259160" y="6408000"/>
            <a:ext cx="6569640" cy="362520"/>
          </a:xfrm>
          <a:prstGeom prst="rect">
            <a:avLst/>
          </a:prstGeom>
          <a:noFill/>
          <a:ln w="0">
            <a:noFill/>
          </a:ln>
        </p:spPr>
        <p:txBody>
          <a:bodyPr lIns="91440" rIns="91440" tIns="4572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algn="l" pos="0"/>
              </a:tabLst>
              <a:def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algn="l" pos="0"/>
              </a:tabLst>
            </a:pPr>
            <a:r>
              <a:rPr b="0" lang="pt-BR" sz="1200" strike="noStrike" u="none">
                <a:solidFill>
                  <a:schemeClr val="lt1"/>
                </a:solidFill>
                <a:uFillTx/>
                <a:latin typeface="Arial"/>
                <a:ea typeface="Arial"/>
              </a:rPr>
              <a:t>L. Porta - EM-Separators and alternatives</a:t>
            </a:r>
            <a:endParaRPr b="0" lang="en-US" sz="1200" strike="noStrike" u="none">
              <a:solidFill>
                <a:srgbClr val="000000"/>
              </a:solidFill>
              <a:uFillTx/>
              <a:latin typeface="Times New Roman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0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1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2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3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4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5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6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7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8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19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0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1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2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3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24.xml><?xml version="1.0" encoding="utf-8"?>
<a:theme xmlns:a="http://schemas.openxmlformats.org/drawingml/2006/main" xmlns:r="http://schemas.openxmlformats.org/officeDocument/2006/relationships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 pitchFamily="0" charset="1"/>
        <a:ea typeface="DejaVu Sans" pitchFamily="0" charset="1"/>
        <a:cs typeface="DejaVu Sans" pitchFamily="0" charset="1"/>
      </a:majorFont>
      <a:minorFont>
        <a:latin typeface="Arial" pitchFamily="0" charset="1"/>
        <a:ea typeface="DejaVu Sans" pitchFamily="0" charset="1"/>
        <a:cs typeface="DejaVu Sans" pitchFamily="0" charset="1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5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6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7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8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ppt/theme/theme9.xml><?xml version="1.0" encoding="utf-8"?>
<a:theme xmlns:a="http://schemas.openxmlformats.org/drawingml/2006/main" xmlns:r="http://schemas.openxmlformats.org/officeDocument/2006/relationships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 pitchFamily="0" charset="1"/>
        <a:ea typeface="Arial" pitchFamily="0" charset="1"/>
        <a:cs typeface="Arial" pitchFamily="0" charset="1"/>
      </a:majorFont>
      <a:minorFont>
        <a:latin typeface="Arial" pitchFamily="0" charset="1"/>
        <a:ea typeface="Arial" pitchFamily="0" charset="1"/>
        <a:cs typeface="Arial" pitchFamily="0" charset="1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lumMod val="110000"/>
                <a:tint val="67000"/>
              </a:schemeClr>
            </a:gs>
            <a:gs pos="50000">
              <a:schemeClr val="phClr">
                <a:lumMod val="105000"/>
                <a:tint val="73000"/>
              </a:schemeClr>
            </a:gs>
            <a:gs pos="100000">
              <a:schemeClr val="phClr">
                <a:lumMod val="105000"/>
                <a:tint val="81000"/>
              </a:schemeClr>
            </a:gs>
          </a:gsLst>
          <a:lin ang="5400000" scaled="0"/>
          <a:tileRect l="0" t="0" r="0" b="0"/>
        </a:gradFill>
        <a:gradFill>
          <a:gsLst>
            <a:gs pos="0">
              <a:schemeClr val="phClr">
                <a:lumMod val="102000"/>
                <a:tint val="94000"/>
              </a:schemeClr>
            </a:gs>
            <a:gs pos="50000">
              <a:schemeClr val="phClr">
                <a:lumMod val="100000"/>
                <a:shade val="100000"/>
              </a:schemeClr>
            </a:gs>
            <a:gs pos="100000">
              <a:schemeClr val="phClr">
                <a:lumMod val="99000"/>
                <a:shade val="78000"/>
              </a:schemeClr>
            </a:gs>
          </a:gsLst>
          <a:lin ang="5400000" scaled="0"/>
          <a:tileRect l="0" t="0" r="0" b="0"/>
        </a:gradFill>
      </a:fillStyleLst>
      <a:lnStyleLst>
        <a:ln w="6350" cap="flat" cmpd="sng" algn="ctr">
          <a:prstDash val="solid"/>
          <a:miter lim="800000"/>
        </a:ln>
        <a:ln w="12700" cap="flat" cmpd="sng" algn="ctr">
          <a:prstDash val="solid"/>
          <a:miter lim="800000"/>
        </a:ln>
        <a:ln w="19050" cap="flat" cmpd="sng" algn="ctr"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>
            <a:tint val="95000"/>
          </a:schemeClr>
        </a:solidFill>
        <a:gradFill>
          <a:gsLst>
            <a:gs pos="0">
              <a:schemeClr val="phClr">
                <a:tint val="93000"/>
                <a:shade val="98000"/>
                <a:lumMod val="102000"/>
              </a:schemeClr>
            </a:gs>
            <a:gs pos="50000">
              <a:schemeClr val="phClr">
                <a:tint val="98000"/>
                <a:shade val="90000"/>
                <a:lumMod val="103000"/>
              </a:schemeClr>
            </a:gs>
            <a:gs pos="100000">
              <a:schemeClr val="phClr">
                <a:shade val="63000"/>
              </a:schemeClr>
            </a:gs>
          </a:gsLst>
          <a:lin ang="5400000" scaled="0"/>
          <a:tileRect l="0" t="0" r="0" b="0"/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11153</TotalTime>
  <Application>LibreOffice/24.8.6.2$Windows_X86_64 LibreOffice_project/6d98ba145e9a8a39fc57bcc76981d1fb1316c60c</Application>
  <AppVersion>15.0000</AppVersion>
  <Words>4205</Words>
  <Paragraphs>667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2025-04-10T06:44:15Z</dcterms:created>
  <dc:creator>Jan Borburgh</dc:creator>
  <dc:description/>
  <dc:language>en-US</dc:language>
  <cp:lastModifiedBy/>
  <dcterms:modified xsi:type="dcterms:W3CDTF">2025-05-21T09:56:22Z</dcterms:modified>
  <cp:revision>503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HiddenSlides">
    <vt:i4>1</vt:i4>
  </property>
  <property fmtid="{D5CDD505-2E9C-101B-9397-08002B2CF9AE}" pid="3" name="Notes">
    <vt:i4>10</vt:i4>
  </property>
  <property fmtid="{D5CDD505-2E9C-101B-9397-08002B2CF9AE}" pid="4" name="PresentationFormat">
    <vt:lpwstr>Widescreen</vt:lpwstr>
  </property>
  <property fmtid="{D5CDD505-2E9C-101B-9397-08002B2CF9AE}" pid="5" name="Slides">
    <vt:i4>27</vt:i4>
  </property>
</Properties>
</file>