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ink/ink1.xml" ContentType="application/inkml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5" r:id="rId1"/>
  </p:sldMasterIdLst>
  <p:notesMasterIdLst>
    <p:notesMasterId r:id="rId29"/>
  </p:notesMasterIdLst>
  <p:handoutMasterIdLst>
    <p:handoutMasterId r:id="rId30"/>
  </p:handoutMasterIdLst>
  <p:sldIdLst>
    <p:sldId id="578" r:id="rId2"/>
    <p:sldId id="347" r:id="rId3"/>
    <p:sldId id="385" r:id="rId4"/>
    <p:sldId id="579" r:id="rId5"/>
    <p:sldId id="412" r:id="rId6"/>
    <p:sldId id="355" r:id="rId7"/>
    <p:sldId id="348" r:id="rId8"/>
    <p:sldId id="346" r:id="rId9"/>
    <p:sldId id="259" r:id="rId10"/>
    <p:sldId id="369" r:id="rId11"/>
    <p:sldId id="371" r:id="rId12"/>
    <p:sldId id="405" r:id="rId13"/>
    <p:sldId id="372" r:id="rId14"/>
    <p:sldId id="370" r:id="rId15"/>
    <p:sldId id="565" r:id="rId16"/>
    <p:sldId id="439" r:id="rId17"/>
    <p:sldId id="403" r:id="rId18"/>
    <p:sldId id="376" r:id="rId19"/>
    <p:sldId id="357" r:id="rId20"/>
    <p:sldId id="319" r:id="rId21"/>
    <p:sldId id="325" r:id="rId22"/>
    <p:sldId id="368" r:id="rId23"/>
    <p:sldId id="414" r:id="rId24"/>
    <p:sldId id="377" r:id="rId25"/>
    <p:sldId id="349" r:id="rId26"/>
    <p:sldId id="411" r:id="rId27"/>
    <p:sldId id="359" r:id="rId2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4EFB"/>
    <a:srgbClr val="FFFD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/>
    <p:restoredTop sz="94708"/>
  </p:normalViewPr>
  <p:slideViewPr>
    <p:cSldViewPr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42D205-FAB4-76E8-5201-88BC9C0B39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9627A2-1EC9-9EEF-6904-6FEB0434FF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02086-1F9B-DE43-85CA-3EB338E3E58B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51F581-1862-5B82-04C7-72BE1E15AD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016755-C8E9-9C1D-36D9-3E1E51BE8C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576F2-CE6D-5843-9E58-E92A7D0DCA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7871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0T17:44:03.45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229A0-277F-994F-B3C3-2338FEEB791F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524E2-0844-0A49-97ED-5CC9D13B1C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559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039FC-06DD-16FC-1979-9504D0967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E3CF79-D285-478B-940E-0B52B3E1F6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D4308C-2DFA-3723-7C0C-72CA8D629F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9A306F-342A-02B9-3F61-CE1C40F7F2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886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B62FE-ED65-813E-0620-ED882DF87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41831C-C5D1-8680-51D9-C2B7E1A9D0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183AB0-8F25-44FA-9249-4E435BAD14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271D16-8F26-77AF-E3B8-A5674C7306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329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F2DDE6-D73C-1AD9-E944-C509B5D62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E2FD1EF-43EC-66CF-A56E-E4AEEE139E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30313DB-C745-BB64-221C-84EDAD4EE4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B05DFE1-46ED-1C9A-B75C-FF13648814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76164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4BE52-90E7-DED3-5DBC-C8F769B72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F4E8B33-27F9-13BF-2174-E208F5CB2D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1DA7AAF-E341-4833-341D-659FA954C7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D285CCE-6E6C-0E60-050B-94FA4B3001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90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963850-2398-C27E-4967-8FC32E4A22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8D0868-56D8-042F-BADD-4327A19761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8D6506-CA6C-02B8-21CD-A8A36D183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C31534-8723-305A-A0F5-3C6EA97151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641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F2BFDB-6D12-EB28-9C79-EA2088DB3D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50DFA9-BBBD-E870-EAC3-0E60515FD9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155B0F-7BBC-DE85-75E6-77CD1008D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BFEF0D-0A59-03CD-F3F0-453F6A189A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75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470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DB4171-F624-FF2C-2EA3-670382062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23F260-4676-695D-17CC-50F4433F64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555EBB-3E1A-50A4-8901-8BD7F99C18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83E6FE-FC00-49BC-DCBD-05A2BCD4A2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411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B961C-92D7-36B9-88D1-F607B99EFD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9DDA96-EE27-1E13-CD5B-16370DC618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8E55D2-ED0C-E413-6189-417B01F1DB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68154-14E8-04E6-D850-AB27A64394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41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8F332E-B91F-3212-EA38-FDFA2B9C2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C7D222-41C8-BCBB-3715-6FF915EC84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2015DD-8ABB-FC96-B39E-9DB208A6CC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2A442-6A82-A872-CDED-0D4F836F94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360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54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17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D1F57-D078-4287-879F-32AEFAF862F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7645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1"/>
            <a:ext cx="12192000" cy="105107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19" y="237117"/>
            <a:ext cx="10972800" cy="533480"/>
          </a:xfrm>
        </p:spPr>
        <p:txBody>
          <a:bodyPr/>
          <a:lstStyle>
            <a:lvl1pPr>
              <a:defRPr sz="3467">
                <a:solidFill>
                  <a:srgbClr val="FFFFFF"/>
                </a:solidFill>
              </a:defRPr>
            </a:lvl1pPr>
          </a:lstStyle>
          <a:p>
            <a:r>
              <a:rPr lang="it-IT"/>
              <a:t>Titolo della slide – </a:t>
            </a:r>
            <a:r>
              <a:rPr lang="it-IT" err="1"/>
              <a:t>Arial</a:t>
            </a:r>
            <a:r>
              <a:rPr lang="it-IT"/>
              <a:t> 26pt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</p:spPr>
        <p:txBody>
          <a:bodyPr/>
          <a:lstStyle/>
          <a:p>
            <a:fld id="{02C7C199-0D0D-7840-A88D-785280B31CF7}" type="slidenum">
              <a:rPr lang="it-IT" smtClean="0"/>
              <a:t>‹#›</a:t>
            </a:fld>
            <a:endParaRPr lang="it-IT"/>
          </a:p>
        </p:txBody>
      </p:sp>
      <p:sp>
        <p:nvSpPr>
          <p:cNvPr id="9" name="Segnaposto numero diapositiva 5"/>
          <p:cNvSpPr txBox="1">
            <a:spLocks/>
          </p:cNvSpPr>
          <p:nvPr userDrawn="1"/>
        </p:nvSpPr>
        <p:spPr>
          <a:xfrm>
            <a:off x="2098295" y="6350618"/>
            <a:ext cx="6533695" cy="365125"/>
          </a:xfrm>
          <a:prstGeom prst="rect">
            <a:avLst/>
          </a:prstGeom>
        </p:spPr>
        <p:txBody>
          <a:bodyPr vert="horz" lIns="0" tIns="60960" rIns="121920" bIns="0" rtlCol="0" anchor="b" anchorCtr="0"/>
          <a:lstStyle>
            <a:defPPr>
              <a:defRPr lang="it-IT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/>
              <a:t>FCCee </a:t>
            </a:r>
            <a:r>
              <a:rPr lang="it-IT" sz="1600" err="1"/>
              <a:t>liquid</a:t>
            </a:r>
            <a:r>
              <a:rPr lang="it-IT" sz="1600"/>
              <a:t> lead BS-target concept -ENEA– 14/03/2025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3" hasCustomPrompt="1"/>
          </p:nvPr>
        </p:nvSpPr>
        <p:spPr>
          <a:xfrm>
            <a:off x="551219" y="1253067"/>
            <a:ext cx="10972800" cy="352917"/>
          </a:xfrm>
        </p:spPr>
        <p:txBody>
          <a:bodyPr>
            <a:spAutoFit/>
          </a:bodyPr>
          <a:lstStyle>
            <a:lvl1pPr marL="0" indent="0">
              <a:buNone/>
              <a:defRPr sz="2667" b="1" baseline="0">
                <a:solidFill>
                  <a:srgbClr val="7F7F7F"/>
                </a:solidFill>
              </a:defRPr>
            </a:lvl1pPr>
            <a:lvl2pPr>
              <a:defRPr sz="2667" b="1">
                <a:solidFill>
                  <a:srgbClr val="7F7F7F"/>
                </a:solidFill>
              </a:defRPr>
            </a:lvl2pPr>
            <a:lvl3pPr>
              <a:defRPr sz="2667" b="1">
                <a:solidFill>
                  <a:srgbClr val="7F7F7F"/>
                </a:solidFill>
              </a:defRPr>
            </a:lvl3pPr>
            <a:lvl4pPr>
              <a:defRPr sz="2667" b="1">
                <a:solidFill>
                  <a:srgbClr val="7F7F7F"/>
                </a:solidFill>
              </a:defRPr>
            </a:lvl4pPr>
            <a:lvl5pPr>
              <a:defRPr sz="2667" b="1">
                <a:solidFill>
                  <a:srgbClr val="7F7F7F"/>
                </a:solidFill>
              </a:defRPr>
            </a:lvl5pPr>
          </a:lstStyle>
          <a:p>
            <a:pPr lvl="0"/>
            <a:r>
              <a:rPr lang="it-IT"/>
              <a:t>Titolo di secondo livello 20pt </a:t>
            </a:r>
            <a:r>
              <a:rPr lang="it-IT" err="1"/>
              <a:t>Arial</a:t>
            </a:r>
            <a:r>
              <a:rPr lang="it-IT"/>
              <a:t> </a:t>
            </a:r>
            <a:r>
              <a:rPr lang="it-IT" err="1"/>
              <a:t>bold</a:t>
            </a:r>
            <a:endParaRPr lang="it-IT"/>
          </a:p>
        </p:txBody>
      </p:sp>
      <p:sp>
        <p:nvSpPr>
          <p:cNvPr id="17" name="Segnaposto testo 16"/>
          <p:cNvSpPr>
            <a:spLocks noGrp="1"/>
          </p:cNvSpPr>
          <p:nvPr>
            <p:ph type="body" sz="quarter" idx="14" hasCustomPrompt="1"/>
          </p:nvPr>
        </p:nvSpPr>
        <p:spPr>
          <a:xfrm>
            <a:off x="551218" y="2017397"/>
            <a:ext cx="10972799" cy="596574"/>
          </a:xfrm>
        </p:spPr>
        <p:txBody>
          <a:bodyPr wrap="square">
            <a:spAutoFit/>
          </a:bodyPr>
          <a:lstStyle>
            <a:lvl1pPr marL="609585" indent="-609585">
              <a:buFont typeface="+mj-lt"/>
              <a:buAutoNum type="arabicPeriod"/>
              <a:defRPr sz="2667" baseline="0"/>
            </a:lvl1pPr>
            <a:lvl2pPr marL="609585" indent="0">
              <a:buNone/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</a:lstStyle>
          <a:p>
            <a:pPr lvl="0"/>
            <a:r>
              <a:rPr lang="it-IT"/>
              <a:t>Corpo del testo 20pt </a:t>
            </a:r>
            <a:r>
              <a:rPr lang="it-IT" err="1"/>
              <a:t>Arial</a:t>
            </a:r>
            <a:r>
              <a:rPr lang="it-IT"/>
              <a:t> regular</a:t>
            </a:r>
          </a:p>
          <a:p>
            <a:pPr lvl="0"/>
            <a:r>
              <a:rPr lang="it-IT" err="1"/>
              <a:t>Lorem</a:t>
            </a:r>
            <a:r>
              <a:rPr lang="it-IT"/>
              <a:t> </a:t>
            </a:r>
            <a:r>
              <a:rPr lang="it-IT" err="1"/>
              <a:t>ipsum</a:t>
            </a:r>
            <a:r>
              <a:rPr lang="it-IT"/>
              <a:t> </a:t>
            </a:r>
            <a:r>
              <a:rPr lang="it-IT" err="1"/>
              <a:t>dolor</a:t>
            </a:r>
            <a:r>
              <a:rPr lang="it-IT"/>
              <a:t> sic </a:t>
            </a:r>
            <a:r>
              <a:rPr lang="it-IT" err="1"/>
              <a:t>amet</a:t>
            </a:r>
            <a:endParaRPr lang="it-IT"/>
          </a:p>
        </p:txBody>
      </p:sp>
      <p:sp>
        <p:nvSpPr>
          <p:cNvPr id="19" name="Segnaposto testo 18"/>
          <p:cNvSpPr>
            <a:spLocks noGrp="1"/>
          </p:cNvSpPr>
          <p:nvPr>
            <p:ph type="body" sz="quarter" idx="15" hasCustomPrompt="1"/>
          </p:nvPr>
        </p:nvSpPr>
        <p:spPr>
          <a:xfrm>
            <a:off x="551218" y="3409088"/>
            <a:ext cx="10972799" cy="824649"/>
          </a:xfrm>
        </p:spPr>
        <p:txBody>
          <a:bodyPr wrap="square">
            <a:spAutoFit/>
          </a:bodyPr>
          <a:lstStyle>
            <a:lvl1pPr>
              <a:defRPr sz="2133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t-IT"/>
              <a:t>Lista 16pt </a:t>
            </a:r>
            <a:r>
              <a:rPr lang="it-IT" err="1"/>
              <a:t>Arial</a:t>
            </a:r>
            <a:r>
              <a:rPr lang="it-IT"/>
              <a:t> regular</a:t>
            </a:r>
          </a:p>
          <a:p>
            <a:pPr lvl="0"/>
            <a:r>
              <a:rPr lang="it-IT" err="1"/>
              <a:t>Lorem</a:t>
            </a:r>
            <a:r>
              <a:rPr lang="it-IT"/>
              <a:t> </a:t>
            </a:r>
            <a:r>
              <a:rPr lang="it-IT" err="1"/>
              <a:t>ipsum</a:t>
            </a:r>
            <a:endParaRPr lang="it-IT"/>
          </a:p>
          <a:p>
            <a:pPr lvl="0"/>
            <a:r>
              <a:rPr lang="it-IT" err="1"/>
              <a:t>Lorem</a:t>
            </a:r>
            <a:r>
              <a:rPr lang="it-IT"/>
              <a:t> </a:t>
            </a:r>
            <a:r>
              <a:rPr lang="it-IT" err="1"/>
              <a:t>ipusm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0748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214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9383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78873" y="879706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177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11E1E569-6D41-9CEF-A3F3-3354E1FCE38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2471285" y="6408000"/>
            <a:ext cx="2144781" cy="365125"/>
          </a:xfrm>
        </p:spPr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0E3FC42B-2DFF-125F-F278-4959A1C57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00A23907-CA6C-6275-85AF-206FCC973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28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63246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511296" y="6408000"/>
            <a:ext cx="110477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June 2024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5409282" y="6408000"/>
            <a:ext cx="5422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FCCee beamstrahlung dump @FCC week 2024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106F47-07C6-2C3C-585D-F8CC99E256FE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56406"/>
            <a:ext cx="1862246" cy="4683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401989-72B1-905F-3428-20BBC7FE9FB4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173871" y="6340546"/>
            <a:ext cx="2229837" cy="4931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F41591-EC2A-D84F-BBE9-CF5CC4F75713}"/>
              </a:ext>
            </a:extLst>
          </p:cNvPr>
          <p:cNvPicPr>
            <a:picLocks noChangeAspect="1"/>
          </p:cNvPicPr>
          <p:nvPr userDrawn="1"/>
        </p:nvPicPr>
        <p:blipFill>
          <a:blip r:embed="rId28"/>
          <a:stretch>
            <a:fillRect/>
          </a:stretch>
        </p:blipFill>
        <p:spPr>
          <a:xfrm>
            <a:off x="2413164" y="6340546"/>
            <a:ext cx="514893" cy="5090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0" r:id="rId3"/>
    <p:sldLayoutId id="2147483652" r:id="rId4"/>
    <p:sldLayoutId id="2147483653" r:id="rId5"/>
    <p:sldLayoutId id="2147483654" r:id="rId6"/>
    <p:sldLayoutId id="2147483680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81" r:id="rId19"/>
    <p:sldLayoutId id="2147483682" r:id="rId20"/>
    <p:sldLayoutId id="2147483683" r:id="rId21"/>
    <p:sldLayoutId id="2147483684" r:id="rId2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5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53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NUL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9.png"/><Relationship Id="rId4" Type="http://schemas.openxmlformats.org/officeDocument/2006/relationships/image" Target="../media/image6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D2D07E7-B3E9-C8EA-8F4C-8E698B55C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669" y="1016023"/>
            <a:ext cx="2564070" cy="765214"/>
          </a:xfrm>
          <a:prstGeom prst="rect">
            <a:avLst/>
          </a:prstGeom>
        </p:spPr>
      </p:pic>
      <p:sp>
        <p:nvSpPr>
          <p:cNvPr id="11" name="TextShape 1">
            <a:extLst>
              <a:ext uri="{FF2B5EF4-FFF2-40B4-BE49-F238E27FC236}">
                <a16:creationId xmlns:a16="http://schemas.microsoft.com/office/drawing/2014/main" id="{0556F36E-7E26-7DC0-ED91-275AE01D5443}"/>
              </a:ext>
            </a:extLst>
          </p:cNvPr>
          <p:cNvSpPr txBox="1"/>
          <p:nvPr/>
        </p:nvSpPr>
        <p:spPr>
          <a:xfrm>
            <a:off x="623911" y="3198669"/>
            <a:ext cx="11017440" cy="745166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 defTabSz="1219170">
              <a:lnSpc>
                <a:spcPts val="4751"/>
              </a:lnSpc>
              <a:tabLst>
                <a:tab pos="3143250" algn="l"/>
              </a:tabLst>
            </a:pPr>
            <a:r>
              <a:rPr lang="en-US" sz="4400" b="1" cap="all" spc="-1" dirty="0">
                <a:solidFill>
                  <a:srgbClr val="FFFFFF"/>
                </a:solidFill>
                <a:latin typeface="Arial"/>
              </a:rPr>
              <a:t>Status of the </a:t>
            </a:r>
            <a:r>
              <a:rPr lang="en-US" sz="4400" b="1" cap="all" spc="-1" dirty="0" err="1">
                <a:solidFill>
                  <a:srgbClr val="FFFFFF"/>
                </a:solidFill>
                <a:latin typeface="Arial"/>
              </a:rPr>
              <a:t>Beamstrahlung</a:t>
            </a:r>
            <a:r>
              <a:rPr lang="en-US" sz="4400" b="1" cap="all" spc="-1" dirty="0">
                <a:solidFill>
                  <a:srgbClr val="FFFFFF"/>
                </a:solidFill>
                <a:latin typeface="Arial"/>
              </a:rPr>
              <a:t> Dump Design</a:t>
            </a:r>
            <a:endParaRPr lang="de-DE" sz="4400" b="1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8E3136-81F7-FA8C-7ACC-E52D2D04A2D6}"/>
              </a:ext>
            </a:extLst>
          </p:cNvPr>
          <p:cNvSpPr txBox="1"/>
          <p:nvPr/>
        </p:nvSpPr>
        <p:spPr>
          <a:xfrm>
            <a:off x="1594658" y="4207105"/>
            <a:ext cx="907594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sz="2400" u="sng" dirty="0">
                <a:solidFill>
                  <a:prstClr val="white"/>
                </a:solidFill>
                <a:latin typeface="Arial"/>
              </a:rPr>
              <a:t>S. Candido</a:t>
            </a:r>
            <a:r>
              <a:rPr lang="en-US" sz="2400" dirty="0">
                <a:solidFill>
                  <a:prstClr val="white"/>
                </a:solidFill>
                <a:latin typeface="Arial"/>
              </a:rPr>
              <a:t>, R. Ximenes, R. </a:t>
            </a:r>
            <a:r>
              <a:rPr lang="en-US" sz="2400" dirty="0" err="1">
                <a:solidFill>
                  <a:prstClr val="white"/>
                </a:solidFill>
                <a:latin typeface="Arial"/>
              </a:rPr>
              <a:t>Seidenbinder</a:t>
            </a:r>
            <a:r>
              <a:rPr lang="en-US" sz="2400" dirty="0">
                <a:solidFill>
                  <a:prstClr val="white"/>
                </a:solidFill>
                <a:latin typeface="Arial"/>
              </a:rPr>
              <a:t>, A. Frasca, A. Lechner,</a:t>
            </a:r>
          </a:p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 G. Lerner, A. Perillo-Marcone, M. </a:t>
            </a:r>
            <a:r>
              <a:rPr lang="en-US" sz="2400" dirty="0" err="1">
                <a:solidFill>
                  <a:prstClr val="white"/>
                </a:solidFill>
                <a:latin typeface="Arial"/>
              </a:rPr>
              <a:t>Widorski</a:t>
            </a:r>
            <a:r>
              <a:rPr lang="en-US" sz="2400" dirty="0">
                <a:solidFill>
                  <a:prstClr val="white"/>
                </a:solidFill>
                <a:latin typeface="Arial"/>
              </a:rPr>
              <a:t>, </a:t>
            </a:r>
            <a:r>
              <a:rPr lang="it-IT" sz="2400" dirty="0">
                <a:solidFill>
                  <a:prstClr val="white"/>
                </a:solidFill>
                <a:latin typeface="Arial"/>
              </a:rPr>
              <a:t>G. Lavezzari,</a:t>
            </a:r>
            <a:endParaRPr lang="en-US" sz="2400" dirty="0">
              <a:solidFill>
                <a:prstClr val="white"/>
              </a:solidFill>
              <a:latin typeface="Arial"/>
            </a:endParaRPr>
          </a:p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M. </a:t>
            </a:r>
            <a:r>
              <a:rPr lang="en-US" sz="2400" dirty="0" err="1">
                <a:solidFill>
                  <a:prstClr val="white"/>
                </a:solidFill>
                <a:latin typeface="Arial"/>
              </a:rPr>
              <a:t>Calviani</a:t>
            </a:r>
            <a:r>
              <a:rPr lang="en-US" sz="2400" dirty="0">
                <a:solidFill>
                  <a:prstClr val="white"/>
                </a:solidFill>
                <a:latin typeface="Arial"/>
              </a:rPr>
              <a:t> (CERN), C. Carrelli, L. Tricarico, M. Tarantino (ENEA)</a:t>
            </a:r>
          </a:p>
          <a:p>
            <a:pPr algn="ctr" defTabSz="1219170"/>
            <a:endParaRPr lang="en-US" sz="2400" dirty="0">
              <a:solidFill>
                <a:prstClr val="white"/>
              </a:solidFill>
              <a:latin typeface="Arial"/>
            </a:endParaRPr>
          </a:p>
          <a:p>
            <a:pPr algn="ctr" defTabSz="1219170"/>
            <a:endParaRPr lang="en-US" sz="2400" dirty="0">
              <a:solidFill>
                <a:prstClr val="white"/>
              </a:solidFill>
              <a:latin typeface="Arial"/>
            </a:endParaRPr>
          </a:p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FCC week 2025 – Vienna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0878727-B5EA-7257-58EC-E973FFDA1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609600"/>
            <a:ext cx="1919714" cy="1895165"/>
          </a:xfrm>
          <a:prstGeom prst="rect">
            <a:avLst/>
          </a:prstGeom>
        </p:spPr>
      </p:pic>
      <p:pic>
        <p:nvPicPr>
          <p:cNvPr id="15" name="Picture 14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472B16A9-748B-2509-7917-E8CB85226A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737" y="609600"/>
            <a:ext cx="2012075" cy="189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663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8666A0E-8D75-3823-625C-1C6D12F38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6BE869-964E-22E0-8C62-09CE8913F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902" y="309916"/>
            <a:ext cx="11376025" cy="463119"/>
          </a:xfrm>
        </p:spPr>
        <p:txBody>
          <a:bodyPr/>
          <a:lstStyle/>
          <a:p>
            <a:r>
              <a:rPr lang="en-US" sz="3600" dirty="0"/>
              <a:t>Compact Liquid Lead </a:t>
            </a:r>
            <a:r>
              <a:rPr lang="en-US" dirty="0"/>
              <a:t>Concept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00A018-7F4E-DC61-D5BE-7A0EB4AD8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16" name="Picture 15" descr="A diagram of density and density&#10;&#10;AI-generated content may be incorrect.">
            <a:extLst>
              <a:ext uri="{FF2B5EF4-FFF2-40B4-BE49-F238E27FC236}">
                <a16:creationId xmlns:a16="http://schemas.microsoft.com/office/drawing/2014/main" id="{462ACBFF-51FD-48EF-56BA-7027C750CBF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3261"/>
          <a:stretch/>
        </p:blipFill>
        <p:spPr>
          <a:xfrm>
            <a:off x="1753068" y="3052414"/>
            <a:ext cx="2669384" cy="31837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3AF8966-F1F8-069E-D721-E43132562A1B}"/>
              </a:ext>
            </a:extLst>
          </p:cNvPr>
          <p:cNvSpPr txBox="1"/>
          <p:nvPr/>
        </p:nvSpPr>
        <p:spPr bwMode="auto">
          <a:xfrm>
            <a:off x="517683" y="1122743"/>
            <a:ext cx="1130924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400" dirty="0">
                <a:solidFill>
                  <a:schemeClr val="tx2"/>
                </a:solidFill>
              </a:rPr>
              <a:t>A </a:t>
            </a:r>
            <a:r>
              <a:rPr lang="en-GB" sz="2400" b="1" dirty="0">
                <a:solidFill>
                  <a:srgbClr val="FF0000"/>
                </a:solidFill>
              </a:rPr>
              <a:t>fully vertical curtain is not stable </a:t>
            </a:r>
            <a:r>
              <a:rPr lang="en-GB" sz="2400" dirty="0">
                <a:solidFill>
                  <a:schemeClr val="tx2"/>
                </a:solidFill>
              </a:rPr>
              <a:t>and detachment from the wall is not controllable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chemeClr val="tx2"/>
                </a:solidFill>
                <a:sym typeface="Wingdings" panose="05000000000000000000" pitchFamily="2" charset="2"/>
              </a:rPr>
              <a:t>A tilted steel wall can be used to generate the “curtain” more stably, keeping a </a:t>
            </a:r>
            <a:r>
              <a:rPr lang="en-GB" sz="2400" b="1" dirty="0">
                <a:sym typeface="Wingdings" panose="05000000000000000000" pitchFamily="2" charset="2"/>
              </a:rPr>
              <a:t>very small inclination to prevent the backscattering effect</a:t>
            </a:r>
            <a:endParaRPr lang="en-GB" sz="2400" b="1" dirty="0"/>
          </a:p>
        </p:txBody>
      </p:sp>
      <p:pic>
        <p:nvPicPr>
          <p:cNvPr id="20" name="Picture 19" descr="A graph of a graph&#10;&#10;AI-generated content may be incorrect.">
            <a:extLst>
              <a:ext uri="{FF2B5EF4-FFF2-40B4-BE49-F238E27FC236}">
                <a16:creationId xmlns:a16="http://schemas.microsoft.com/office/drawing/2014/main" id="{A1C6812A-36EC-8B95-A755-2ACA33C1B8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476" y="2752397"/>
            <a:ext cx="1692465" cy="351223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808C1AA-703F-9BA8-5439-50F6EEE37755}"/>
              </a:ext>
            </a:extLst>
          </p:cNvPr>
          <p:cNvSpPr txBox="1"/>
          <p:nvPr/>
        </p:nvSpPr>
        <p:spPr bwMode="auto">
          <a:xfrm>
            <a:off x="2297851" y="2665630"/>
            <a:ext cx="198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85º  ~1cm curtain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DF1CB3-4760-D39E-EAAD-2E67B37085FD}"/>
              </a:ext>
            </a:extLst>
          </p:cNvPr>
          <p:cNvSpPr txBox="1"/>
          <p:nvPr/>
        </p:nvSpPr>
        <p:spPr bwMode="auto">
          <a:xfrm>
            <a:off x="4360629" y="5629812"/>
            <a:ext cx="53429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pt-PT" sz="1600" dirty="0"/>
              <a:t>H</a:t>
            </a:r>
            <a:r>
              <a:rPr lang="en-GB" sz="1600" dirty="0" err="1"/>
              <a:t>igher</a:t>
            </a:r>
            <a:r>
              <a:rPr lang="en-GB" sz="1600" dirty="0"/>
              <a:t> thickness of the steel wall will increase the temperature and lower compromise structural integrity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A7C3E21C-1972-4465-ECE5-C4955F2F15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5EA1AA-0173-22A5-B24E-10E5AEE01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BCF12FF-4C15-58FA-9D61-D0CFC0229221}"/>
              </a:ext>
            </a:extLst>
          </p:cNvPr>
          <p:cNvGrpSpPr/>
          <p:nvPr/>
        </p:nvGrpSpPr>
        <p:grpSpPr>
          <a:xfrm>
            <a:off x="8607485" y="2656431"/>
            <a:ext cx="3504895" cy="3608201"/>
            <a:chOff x="241935" y="3328453"/>
            <a:chExt cx="2752054" cy="2836875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0199D49-77A8-7332-5A0B-51EF694F65E6}"/>
                </a:ext>
              </a:extLst>
            </p:cNvPr>
            <p:cNvCxnSpPr>
              <a:cxnSpLocks/>
            </p:cNvCxnSpPr>
            <p:nvPr/>
          </p:nvCxnSpPr>
          <p:spPr>
            <a:xfrm>
              <a:off x="407988" y="4769554"/>
              <a:ext cx="397991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0CAE598-F06F-1F62-A2F1-E4589390D9E9}"/>
                </a:ext>
              </a:extLst>
            </p:cNvPr>
            <p:cNvGrpSpPr/>
            <p:nvPr/>
          </p:nvGrpSpPr>
          <p:grpSpPr>
            <a:xfrm>
              <a:off x="241935" y="3883934"/>
              <a:ext cx="1015253" cy="1455275"/>
              <a:chOff x="322198" y="5602018"/>
              <a:chExt cx="1015253" cy="1455275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B351EB0-FD99-EB05-6716-82E87C6527E5}"/>
                  </a:ext>
                </a:extLst>
              </p:cNvPr>
              <p:cNvSpPr txBox="1"/>
              <p:nvPr/>
            </p:nvSpPr>
            <p:spPr bwMode="auto">
              <a:xfrm>
                <a:off x="362134" y="6549128"/>
                <a:ext cx="975317" cy="508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i="1" dirty="0" err="1">
                    <a:solidFill>
                      <a:srgbClr val="FF0000"/>
                    </a:solidFill>
                  </a:rPr>
                  <a:t>Photon</a:t>
                </a:r>
                <a:r>
                  <a:rPr lang="pt-PT" i="1" dirty="0">
                    <a:solidFill>
                      <a:srgbClr val="FF0000"/>
                    </a:solidFill>
                  </a:rPr>
                  <a:t> </a:t>
                </a:r>
              </a:p>
              <a:p>
                <a:r>
                  <a:rPr lang="pt-PT" i="1" dirty="0" err="1">
                    <a:solidFill>
                      <a:srgbClr val="FF0000"/>
                    </a:solidFill>
                  </a:rPr>
                  <a:t>beam</a:t>
                </a:r>
                <a:endParaRPr lang="en-GB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AB59B76-F823-38A4-BD30-381F94AC34AC}"/>
                  </a:ext>
                </a:extLst>
              </p:cNvPr>
              <p:cNvSpPr txBox="1"/>
              <p:nvPr/>
            </p:nvSpPr>
            <p:spPr bwMode="auto">
              <a:xfrm>
                <a:off x="322198" y="5602018"/>
                <a:ext cx="975317" cy="241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400" i="1" dirty="0" err="1"/>
                  <a:t>curtain</a:t>
                </a:r>
                <a:endParaRPr lang="en-GB" sz="1400" i="1" dirty="0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3D7F824-E87D-62F8-047C-419A1DD60564}"/>
                </a:ext>
              </a:extLst>
            </p:cNvPr>
            <p:cNvSpPr txBox="1"/>
            <p:nvPr/>
          </p:nvSpPr>
          <p:spPr bwMode="auto">
            <a:xfrm>
              <a:off x="737974" y="3328453"/>
              <a:ext cx="1846317" cy="340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000" u="sng" dirty="0" err="1"/>
                <a:t>Concept</a:t>
              </a:r>
              <a:r>
                <a:rPr lang="pt-PT" sz="2000" u="sng" dirty="0"/>
                <a:t> design</a:t>
              </a:r>
              <a:endParaRPr lang="en-GB" sz="2000" u="sng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279C873-5406-97F6-2286-7C402D55FBF9}"/>
                </a:ext>
              </a:extLst>
            </p:cNvPr>
            <p:cNvGrpSpPr/>
            <p:nvPr/>
          </p:nvGrpSpPr>
          <p:grpSpPr>
            <a:xfrm>
              <a:off x="805980" y="3630159"/>
              <a:ext cx="2188009" cy="2535169"/>
              <a:chOff x="9230462" y="3763982"/>
              <a:chExt cx="2188009" cy="2535169"/>
            </a:xfrm>
          </p:grpSpPr>
          <p:pic>
            <p:nvPicPr>
              <p:cNvPr id="13" name="Picture 12" descr="A computer generated image of a computer screen&#10;&#10;AI-generated content may be incorrect.">
                <a:extLst>
                  <a:ext uri="{FF2B5EF4-FFF2-40B4-BE49-F238E27FC236}">
                    <a16:creationId xmlns:a16="http://schemas.microsoft.com/office/drawing/2014/main" id="{2DB04F78-A5F6-9575-347C-5C062077A7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17655" t="15866" r="11879" b="6444"/>
              <a:stretch/>
            </p:blipFill>
            <p:spPr>
              <a:xfrm>
                <a:off x="9230462" y="3763982"/>
                <a:ext cx="1839539" cy="2535169"/>
              </a:xfrm>
              <a:prstGeom prst="rect">
                <a:avLst/>
              </a:prstGeom>
            </p:spPr>
          </p:pic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6FCE08C6-2C83-1097-E97F-F44D82D874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065540" y="5589240"/>
                <a:ext cx="352931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30B37173-0DB9-745A-A519-4CD961DE9C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762740" y="6128379"/>
                <a:ext cx="445880" cy="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CD6B2BF-B759-291F-5ED2-D6ADEECBCB47}"/>
                  </a:ext>
                </a:extLst>
              </p:cNvPr>
              <p:cNvSpPr/>
              <p:nvPr/>
            </p:nvSpPr>
            <p:spPr>
              <a:xfrm>
                <a:off x="10098447" y="3816929"/>
                <a:ext cx="921074" cy="2190078"/>
              </a:xfrm>
              <a:custGeom>
                <a:avLst/>
                <a:gdLst>
                  <a:gd name="connsiteX0" fmla="*/ 921074 w 921074"/>
                  <a:gd name="connsiteY0" fmla="*/ 1809635 h 2190078"/>
                  <a:gd name="connsiteX1" fmla="*/ 540630 w 921074"/>
                  <a:gd name="connsiteY1" fmla="*/ 1822983 h 2190078"/>
                  <a:gd name="connsiteX2" fmla="*/ 113465 w 921074"/>
                  <a:gd name="connsiteY2" fmla="*/ 1836332 h 2190078"/>
                  <a:gd name="connsiteX3" fmla="*/ 153512 w 921074"/>
                  <a:gd name="connsiteY3" fmla="*/ 895235 h 2190078"/>
                  <a:gd name="connsiteX4" fmla="*/ 100117 w 921074"/>
                  <a:gd name="connsiteY4" fmla="*/ 100975 h 2190078"/>
                  <a:gd name="connsiteX5" fmla="*/ 20023 w 921074"/>
                  <a:gd name="connsiteY5" fmla="*/ 27556 h 2190078"/>
                  <a:gd name="connsiteX6" fmla="*/ 0 w 921074"/>
                  <a:gd name="connsiteY6" fmla="*/ 254487 h 2190078"/>
                  <a:gd name="connsiteX7" fmla="*/ 20023 w 921074"/>
                  <a:gd name="connsiteY7" fmla="*/ 2190078 h 2190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21074" h="2190078">
                    <a:moveTo>
                      <a:pt x="921074" y="1809635"/>
                    </a:moveTo>
                    <a:lnTo>
                      <a:pt x="540630" y="1822983"/>
                    </a:lnTo>
                    <a:cubicBezTo>
                      <a:pt x="406029" y="1827432"/>
                      <a:pt x="177985" y="1990957"/>
                      <a:pt x="113465" y="1836332"/>
                    </a:cubicBezTo>
                    <a:cubicBezTo>
                      <a:pt x="48945" y="1681707"/>
                      <a:pt x="155737" y="1184461"/>
                      <a:pt x="153512" y="895235"/>
                    </a:cubicBezTo>
                    <a:cubicBezTo>
                      <a:pt x="151287" y="606009"/>
                      <a:pt x="122365" y="245588"/>
                      <a:pt x="100117" y="100975"/>
                    </a:cubicBezTo>
                    <a:cubicBezTo>
                      <a:pt x="77869" y="-43638"/>
                      <a:pt x="36709" y="1971"/>
                      <a:pt x="20023" y="27556"/>
                    </a:cubicBezTo>
                    <a:cubicBezTo>
                      <a:pt x="3337" y="53141"/>
                      <a:pt x="0" y="-105933"/>
                      <a:pt x="0" y="254487"/>
                    </a:cubicBezTo>
                    <a:cubicBezTo>
                      <a:pt x="0" y="614907"/>
                      <a:pt x="14461" y="1834107"/>
                      <a:pt x="20023" y="2190078"/>
                    </a:cubicBezTo>
                  </a:path>
                </a:pathLst>
              </a:custGeom>
              <a:noFill/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D62A804-456A-E097-9FA1-0B338A8659A9}"/>
                  </a:ext>
                </a:extLst>
              </p:cNvPr>
              <p:cNvSpPr txBox="1"/>
              <p:nvPr/>
            </p:nvSpPr>
            <p:spPr bwMode="auto">
              <a:xfrm>
                <a:off x="10907193" y="5296585"/>
                <a:ext cx="511277" cy="2661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600" i="1" dirty="0"/>
                  <a:t>Pb in</a:t>
                </a:r>
                <a:endParaRPr lang="en-GB" sz="1600" i="1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DD4B392-AA32-443F-9EFC-95B85863E5FC}"/>
                  </a:ext>
                </a:extLst>
              </p:cNvPr>
              <p:cNvSpPr txBox="1"/>
              <p:nvPr/>
            </p:nvSpPr>
            <p:spPr bwMode="auto">
              <a:xfrm>
                <a:off x="10786755" y="5862664"/>
                <a:ext cx="610713" cy="2661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600" i="1" dirty="0">
                    <a:solidFill>
                      <a:srgbClr val="C00000"/>
                    </a:solidFill>
                  </a:rPr>
                  <a:t>Pb out</a:t>
                </a:r>
                <a:endParaRPr lang="en-GB" sz="1600" i="1" dirty="0">
                  <a:solidFill>
                    <a:srgbClr val="C00000"/>
                  </a:solidFill>
                </a:endParaRPr>
              </a:p>
            </p:txBody>
          </p:sp>
        </p:grpSp>
      </p:grpSp>
      <p:cxnSp>
        <p:nvCxnSpPr>
          <p:cNvPr id="27" name="Connector: Curved 26">
            <a:extLst>
              <a:ext uri="{FF2B5EF4-FFF2-40B4-BE49-F238E27FC236}">
                <a16:creationId xmlns:a16="http://schemas.microsoft.com/office/drawing/2014/main" id="{DFAFFF3D-00B9-C727-909B-2778FA05D31B}"/>
              </a:ext>
            </a:extLst>
          </p:cNvPr>
          <p:cNvCxnSpPr>
            <a:cxnSpLocks/>
          </p:cNvCxnSpPr>
          <p:nvPr/>
        </p:nvCxnSpPr>
        <p:spPr>
          <a:xfrm rot="16200000" flipV="1">
            <a:off x="2606962" y="5036216"/>
            <a:ext cx="1867292" cy="381000"/>
          </a:xfrm>
          <a:prstGeom prst="curvedConnector3">
            <a:avLst>
              <a:gd name="adj1" fmla="val 1520"/>
            </a:avLst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A9E893DD-9D69-C2C8-622C-25B0825E86F6}"/>
              </a:ext>
            </a:extLst>
          </p:cNvPr>
          <p:cNvCxnSpPr>
            <a:cxnSpLocks/>
          </p:cNvCxnSpPr>
          <p:nvPr/>
        </p:nvCxnSpPr>
        <p:spPr>
          <a:xfrm rot="10800000">
            <a:off x="9262143" y="3516831"/>
            <a:ext cx="752066" cy="46591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3521A88-0272-0883-D7E5-5045497F0A2F}"/>
              </a:ext>
            </a:extLst>
          </p:cNvPr>
          <p:cNvSpPr txBox="1"/>
          <p:nvPr/>
        </p:nvSpPr>
        <p:spPr bwMode="auto">
          <a:xfrm>
            <a:off x="4425636" y="2972078"/>
            <a:ext cx="4369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Effect of Thickness of the supporting wall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281425A3-30CD-9D47-C8F7-43644B4C59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2908" y="3316579"/>
            <a:ext cx="4060288" cy="240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95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D57928-7FAE-816D-58BF-9FF6C646E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379" y="332231"/>
            <a:ext cx="11017800" cy="1072088"/>
          </a:xfrm>
        </p:spPr>
        <p:txBody>
          <a:bodyPr/>
          <a:lstStyle/>
          <a:p>
            <a:r>
              <a:rPr lang="en-GB" dirty="0"/>
              <a:t>Tilted Curtain + Pool of Liquid Pb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944DC-9F86-6E0B-8D03-2636AB3DB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 descr="A comparison of a diagram&#10;&#10;AI-generated content may be incorrect.">
            <a:extLst>
              <a:ext uri="{FF2B5EF4-FFF2-40B4-BE49-F238E27FC236}">
                <a16:creationId xmlns:a16="http://schemas.microsoft.com/office/drawing/2014/main" id="{0A6074DA-36C7-1FE3-28DB-E4C4E675F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11" r="4839"/>
          <a:stretch/>
        </p:blipFill>
        <p:spPr>
          <a:xfrm>
            <a:off x="7456677" y="1929926"/>
            <a:ext cx="2300378" cy="4320000"/>
          </a:xfrm>
          <a:prstGeom prst="rect">
            <a:avLst/>
          </a:prstGeom>
        </p:spPr>
      </p:pic>
      <p:pic>
        <p:nvPicPr>
          <p:cNvPr id="12" name="Picture 11" descr="A comparison of a diagram&#10;&#10;AI-generated content may be incorrect.">
            <a:extLst>
              <a:ext uri="{FF2B5EF4-FFF2-40B4-BE49-F238E27FC236}">
                <a16:creationId xmlns:a16="http://schemas.microsoft.com/office/drawing/2014/main" id="{C4522187-176A-A74E-4A67-D4A741ED7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9920658" y="1929926"/>
            <a:ext cx="2084946" cy="432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991971D-6738-8E81-974D-849F132C6635}"/>
              </a:ext>
            </a:extLst>
          </p:cNvPr>
          <p:cNvSpPr txBox="1"/>
          <p:nvPr/>
        </p:nvSpPr>
        <p:spPr>
          <a:xfrm>
            <a:off x="7879631" y="1453811"/>
            <a:ext cx="1776448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2400" dirty="0"/>
              <a:t>1cm curtain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1CFB2B-9637-AA45-F619-9AC87F70DFC1}"/>
              </a:ext>
            </a:extLst>
          </p:cNvPr>
          <p:cNvSpPr txBox="1"/>
          <p:nvPr/>
        </p:nvSpPr>
        <p:spPr>
          <a:xfrm>
            <a:off x="9840976" y="1453811"/>
            <a:ext cx="1776448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2400" dirty="0"/>
              <a:t>2cm curtain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DF45671-4B45-AF64-1B1C-24FE0AE86030}"/>
              </a:ext>
            </a:extLst>
          </p:cNvPr>
          <p:cNvGrpSpPr/>
          <p:nvPr/>
        </p:nvGrpSpPr>
        <p:grpSpPr>
          <a:xfrm>
            <a:off x="537143" y="1411707"/>
            <a:ext cx="5646431" cy="2349413"/>
            <a:chOff x="387195" y="1639634"/>
            <a:chExt cx="5646431" cy="2349413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CC4634E-9FB0-4F68-B307-A909AB2BF1E2}"/>
                </a:ext>
              </a:extLst>
            </p:cNvPr>
            <p:cNvGrpSpPr/>
            <p:nvPr/>
          </p:nvGrpSpPr>
          <p:grpSpPr>
            <a:xfrm>
              <a:off x="387195" y="1659412"/>
              <a:ext cx="5646431" cy="2329635"/>
              <a:chOff x="387195" y="1659412"/>
              <a:chExt cx="5646431" cy="2329635"/>
            </a:xfrm>
          </p:grpSpPr>
          <p:pic>
            <p:nvPicPr>
              <p:cNvPr id="6" name="Picture 5" descr="A graph of a graph&#10;&#10;AI-generated content may be incorrect.">
                <a:extLst>
                  <a:ext uri="{FF2B5EF4-FFF2-40B4-BE49-F238E27FC236}">
                    <a16:creationId xmlns:a16="http://schemas.microsoft.com/office/drawing/2014/main" id="{A3B300FF-7B91-43AA-4537-D33CA1D603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520"/>
              <a:stretch/>
            </p:blipFill>
            <p:spPr>
              <a:xfrm>
                <a:off x="387195" y="1659412"/>
                <a:ext cx="5646431" cy="2329635"/>
              </a:xfrm>
              <a:prstGeom prst="rect">
                <a:avLst/>
              </a:prstGeom>
            </p:spPr>
          </p:pic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095C9AF-D67E-6C09-86DF-152479A143D7}"/>
                  </a:ext>
                </a:extLst>
              </p:cNvPr>
              <p:cNvCxnSpPr/>
              <p:nvPr/>
            </p:nvCxnSpPr>
            <p:spPr>
              <a:xfrm>
                <a:off x="1992702" y="2932716"/>
                <a:ext cx="2924355" cy="0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3BD02953-1CDB-44D7-6E69-45BD4F520842}"/>
                      </a:ext>
                    </a:extLst>
                  </p:cNvPr>
                  <p:cNvSpPr txBox="1"/>
                  <p:nvPr/>
                </p:nvSpPr>
                <p:spPr>
                  <a:xfrm>
                    <a:off x="3413507" y="2430267"/>
                    <a:ext cx="1729384" cy="56682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>
                      <a:lnSpc>
                        <a:spcPts val="37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pt-PT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~</m:t>
                          </m:r>
                          <m:r>
                            <a:rPr lang="pt-PT" sz="20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900 </m:t>
                          </m:r>
                          <m:r>
                            <m:rPr>
                              <m:sty m:val="p"/>
                            </m:rPr>
                            <a:rPr lang="pt-PT" sz="20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W</m:t>
                          </m:r>
                          <m:r>
                            <a:rPr lang="pt-PT" sz="20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pt-PT" sz="20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  <m:sSup>
                            <m:sSupPr>
                              <m:ctrlPr>
                                <a:rPr lang="pt-PT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pt-PT" sz="20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pt-PT" sz="20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oMath>
                      </m:oMathPara>
                    </a14:m>
                    <a:endParaRPr lang="en-GB" sz="20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3BD02953-1CDB-44D7-6E69-45BD4F52084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13507" y="2430267"/>
                    <a:ext cx="1729384" cy="56682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A7FE7C3-D029-8160-F991-A81D4694C535}"/>
                </a:ext>
              </a:extLst>
            </p:cNvPr>
            <p:cNvSpPr txBox="1"/>
            <p:nvPr/>
          </p:nvSpPr>
          <p:spPr>
            <a:xfrm>
              <a:off x="2589920" y="1639634"/>
              <a:ext cx="1776448" cy="518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GB" sz="2400" dirty="0"/>
                <a:t>1cm curtain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79A8A55-650A-C995-8477-862A46005AB9}"/>
              </a:ext>
            </a:extLst>
          </p:cNvPr>
          <p:cNvGrpSpPr/>
          <p:nvPr/>
        </p:nvGrpSpPr>
        <p:grpSpPr>
          <a:xfrm>
            <a:off x="537143" y="3788286"/>
            <a:ext cx="5587432" cy="2520000"/>
            <a:chOff x="446194" y="4206021"/>
            <a:chExt cx="5587432" cy="2520000"/>
          </a:xfrm>
        </p:grpSpPr>
        <p:pic>
          <p:nvPicPr>
            <p:cNvPr id="14" name="Picture 13" descr="A graph of a number of objects&#10;&#10;AI-generated content may be incorrect.">
              <a:extLst>
                <a:ext uri="{FF2B5EF4-FFF2-40B4-BE49-F238E27FC236}">
                  <a16:creationId xmlns:a16="http://schemas.microsoft.com/office/drawing/2014/main" id="{F109F386-1EA7-EC5D-3EF1-9035D061F0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194" y="4206021"/>
              <a:ext cx="5587432" cy="25200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6C293B1-668A-79B7-2101-A9CA4D89954D}"/>
                </a:ext>
              </a:extLst>
            </p:cNvPr>
            <p:cNvSpPr txBox="1"/>
            <p:nvPr/>
          </p:nvSpPr>
          <p:spPr>
            <a:xfrm>
              <a:off x="2589920" y="4206021"/>
              <a:ext cx="1776448" cy="518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GB" sz="2400" dirty="0"/>
                <a:t>2cm curtain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563ECD6-46F1-EBEC-2DA2-E0EE61971555}"/>
                </a:ext>
              </a:extLst>
            </p:cNvPr>
            <p:cNvCxnSpPr/>
            <p:nvPr/>
          </p:nvCxnSpPr>
          <p:spPr>
            <a:xfrm>
              <a:off x="2145102" y="5750679"/>
              <a:ext cx="2924355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EB0C3966-8E35-1F57-C2B0-163C65F59699}"/>
                    </a:ext>
                  </a:extLst>
                </p:cNvPr>
                <p:cNvSpPr txBox="1"/>
                <p:nvPr/>
              </p:nvSpPr>
              <p:spPr>
                <a:xfrm>
                  <a:off x="3544950" y="5260287"/>
                  <a:ext cx="1729384" cy="5668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>
                    <a:lnSpc>
                      <a:spcPts val="37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PT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pt-PT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600 </m:t>
                        </m:r>
                        <m:r>
                          <m:rPr>
                            <m:sty m:val="p"/>
                          </m:rPr>
                          <a:rPr lang="pt-PT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lang="pt-PT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pt-PT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pt-PT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pt-PT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pt-PT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EB0C3966-8E35-1F57-C2B0-163C65F596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44950" y="5260287"/>
                  <a:ext cx="1729384" cy="56682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34483F2D-069B-8E8B-FE8C-AA3FCB018B26}"/>
              </a:ext>
            </a:extLst>
          </p:cNvPr>
          <p:cNvSpPr txBox="1"/>
          <p:nvPr/>
        </p:nvSpPr>
        <p:spPr>
          <a:xfrm>
            <a:off x="350196" y="893021"/>
            <a:ext cx="11314316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2400" dirty="0">
                <a:solidFill>
                  <a:schemeClr val="tx2"/>
                </a:solidFill>
              </a:rPr>
              <a:t>The front wall of the box is </a:t>
            </a:r>
            <a:r>
              <a:rPr lang="en-GB" sz="2400" b="1" dirty="0"/>
              <a:t>tilted 5º </a:t>
            </a:r>
            <a:r>
              <a:rPr lang="en-GB" sz="2400" dirty="0">
                <a:solidFill>
                  <a:schemeClr val="tx2"/>
                </a:solidFill>
              </a:rPr>
              <a:t>to ensure a stable flow and no backscattering 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E16DB858-AC3A-558A-F956-8135E0D3FF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B2AAAF1-9E79-1E28-B738-9FBC2CBD2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0AD4E0-B6F7-CB37-D40E-9DFB1CF18EA4}"/>
              </a:ext>
            </a:extLst>
          </p:cNvPr>
          <p:cNvSpPr txBox="1"/>
          <p:nvPr/>
        </p:nvSpPr>
        <p:spPr bwMode="auto">
          <a:xfrm>
            <a:off x="2739868" y="4339767"/>
            <a:ext cx="4377458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Acceptable but still </a:t>
            </a:r>
            <a:r>
              <a:rPr lang="en-GB" b="1" dirty="0"/>
              <a:t>Challenge on stabilizing a 2cm curtain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ECF87D-2AAD-4331-9657-9E695CCD0F2A}"/>
              </a:ext>
            </a:extLst>
          </p:cNvPr>
          <p:cNvSpPr txBox="1"/>
          <p:nvPr/>
        </p:nvSpPr>
        <p:spPr bwMode="auto">
          <a:xfrm>
            <a:off x="3111705" y="2856910"/>
            <a:ext cx="3910046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To High temperature on steel wall</a:t>
            </a:r>
          </a:p>
        </p:txBody>
      </p:sp>
    </p:spTree>
    <p:extLst>
      <p:ext uri="{BB962C8B-B14F-4D97-AF65-F5344CB8AC3E}">
        <p14:creationId xmlns:p14="http://schemas.microsoft.com/office/powerpoint/2010/main" val="346969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88C740-A338-B4A7-CFC9-61ADD74DE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08D34120-9D08-43C5-3E39-10E36DAD82E2}"/>
              </a:ext>
            </a:extLst>
          </p:cNvPr>
          <p:cNvSpPr txBox="1">
            <a:spLocks/>
          </p:cNvSpPr>
          <p:nvPr/>
        </p:nvSpPr>
        <p:spPr bwMode="auto">
          <a:xfrm>
            <a:off x="541352" y="291088"/>
            <a:ext cx="11395248" cy="5334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189" indent="-457189"/>
            <a:r>
              <a:rPr lang="en-GB" b="1" dirty="0"/>
              <a:t>Concepts for Hydraulic System Integration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81883C-066B-02A0-8578-F7814B1D6BD7}"/>
              </a:ext>
            </a:extLst>
          </p:cNvPr>
          <p:cNvSpPr txBox="1"/>
          <p:nvPr/>
        </p:nvSpPr>
        <p:spPr>
          <a:xfrm>
            <a:off x="662077" y="958475"/>
            <a:ext cx="54267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</a:rPr>
              <a:t>Option A:</a:t>
            </a:r>
          </a:p>
          <a:p>
            <a:r>
              <a:rPr lang="en-GB" sz="2400" b="1" dirty="0"/>
              <a:t>Electromagnetic pumps in parallel</a:t>
            </a:r>
          </a:p>
        </p:txBody>
      </p:sp>
      <p:pic>
        <p:nvPicPr>
          <p:cNvPr id="8" name="Picture 7" descr="A diagram of a machine&#10;&#10;AI-generated content may be incorrect.">
            <a:extLst>
              <a:ext uri="{FF2B5EF4-FFF2-40B4-BE49-F238E27FC236}">
                <a16:creationId xmlns:a16="http://schemas.microsoft.com/office/drawing/2014/main" id="{9199619A-5A6F-62CC-2491-ADE262A104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615"/>
          <a:stretch/>
        </p:blipFill>
        <p:spPr>
          <a:xfrm>
            <a:off x="850135" y="1797150"/>
            <a:ext cx="4595723" cy="29542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E42E98-8843-5335-ED35-7A9773ED07A8}"/>
              </a:ext>
            </a:extLst>
          </p:cNvPr>
          <p:cNvSpPr txBox="1"/>
          <p:nvPr/>
        </p:nvSpPr>
        <p:spPr>
          <a:xfrm>
            <a:off x="790525" y="4759087"/>
            <a:ext cx="858615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Three pumps in parallel to achieve 350 kg/s.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Exchanger vessel: 700 dm3.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Storage Tank: 2500 dm3.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88EFF9-7DC7-51AB-B6C3-A7D315D33158}"/>
              </a:ext>
            </a:extLst>
          </p:cNvPr>
          <p:cNvSpPr txBox="1"/>
          <p:nvPr/>
        </p:nvSpPr>
        <p:spPr>
          <a:xfrm>
            <a:off x="6096000" y="996153"/>
            <a:ext cx="61031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</a:rPr>
              <a:t>Option B:</a:t>
            </a:r>
          </a:p>
          <a:p>
            <a:r>
              <a:rPr lang="en-GB" sz="2400" b="1" dirty="0"/>
              <a:t>Centrifugal pumps</a:t>
            </a:r>
          </a:p>
        </p:txBody>
      </p:sp>
      <p:pic>
        <p:nvPicPr>
          <p:cNvPr id="13" name="Picture 12" descr="A diagram of a machine&#10;&#10;Description automatically generated">
            <a:extLst>
              <a:ext uri="{FF2B5EF4-FFF2-40B4-BE49-F238E27FC236}">
                <a16:creationId xmlns:a16="http://schemas.microsoft.com/office/drawing/2014/main" id="{8D6E2E41-01D4-5072-4C1D-71C706F9B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8323" y="1789472"/>
            <a:ext cx="5107759" cy="29967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6139F8-11C7-E171-CE66-908D5AF1EAA1}"/>
              </a:ext>
            </a:extLst>
          </p:cNvPr>
          <p:cNvSpPr txBox="1">
            <a:spLocks/>
          </p:cNvSpPr>
          <p:nvPr/>
        </p:nvSpPr>
        <p:spPr>
          <a:xfrm>
            <a:off x="6238976" y="4709602"/>
            <a:ext cx="59896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Two centrifugal pumps: 1.5 m of NPSH.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2"/>
                </a:solidFill>
              </a:rPr>
              <a:t>Pump vessel: 3000 dm3.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2"/>
                </a:solidFill>
              </a:rPr>
              <a:t>Storage tank: 6000 dm3.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35FB76C8-90FF-F4A7-4353-E77C493B38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2BE09100-1715-5FE1-73FA-70CD4E942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177242-E675-47F7-A3C1-4358B44548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4384" y="917317"/>
            <a:ext cx="2750183" cy="837012"/>
          </a:xfrm>
          <a:prstGeom prst="rect">
            <a:avLst/>
          </a:prstGeom>
        </p:spPr>
      </p:pic>
      <p:sp>
        <p:nvSpPr>
          <p:cNvPr id="10" name="Rectangle 1">
            <a:extLst>
              <a:ext uri="{FF2B5EF4-FFF2-40B4-BE49-F238E27FC236}">
                <a16:creationId xmlns:a16="http://schemas.microsoft.com/office/drawing/2014/main" id="{85CBA52C-E1E6-A81E-6917-D3F27DDBF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609" y="4263038"/>
            <a:ext cx="3679598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i="1" noProof="0" dirty="0">
                <a:solidFill>
                  <a:srgbClr val="002060"/>
                </a:solidFill>
                <a:latin typeface="Arial" panose="020B0604020202020204" pitchFamily="34" charset="0"/>
              </a:rPr>
              <a:t>Still required to </a:t>
            </a:r>
            <a:r>
              <a:rPr kumimoji="0" lang="en-GB" sz="1400" i="1" u="none" strike="noStrike" cap="none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integrate a dedicated water-cooling skid for the Heat exchanger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3E13A75-2A61-71E7-3F23-E8993922005B}"/>
              </a:ext>
            </a:extLst>
          </p:cNvPr>
          <p:cNvCxnSpPr>
            <a:cxnSpLocks/>
          </p:cNvCxnSpPr>
          <p:nvPr/>
        </p:nvCxnSpPr>
        <p:spPr>
          <a:xfrm flipV="1">
            <a:off x="1600200" y="3525093"/>
            <a:ext cx="457200" cy="7528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8163C76-2BD5-6160-377C-AA423D04D7BC}"/>
              </a:ext>
            </a:extLst>
          </p:cNvPr>
          <p:cNvSpPr txBox="1"/>
          <p:nvPr/>
        </p:nvSpPr>
        <p:spPr bwMode="auto">
          <a:xfrm>
            <a:off x="513290" y="5545582"/>
            <a:ext cx="1142331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33A0"/>
                </a:solidFill>
                <a:latin typeface="Arial"/>
                <a:cs typeface="Arial"/>
              </a:rPr>
              <a:t>Centrifugal pumps are less recommended (moving parts) while EMP pumps are separated from the lead flow (better for operation)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13748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4B9173-C4C0-E132-B0B7-728F42E95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9470"/>
            <a:ext cx="11017800" cy="1072088"/>
          </a:xfrm>
        </p:spPr>
        <p:txBody>
          <a:bodyPr/>
          <a:lstStyle/>
          <a:p>
            <a:r>
              <a:rPr lang="en-GB" dirty="0"/>
              <a:t>Hydraulics &amp; Integration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F2E87-C553-2A86-17E5-5F525A2DB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2BF81C-D2B9-BE6B-B7FC-A9C0E9E46C90}"/>
              </a:ext>
            </a:extLst>
          </p:cNvPr>
          <p:cNvSpPr txBox="1"/>
          <p:nvPr/>
        </p:nvSpPr>
        <p:spPr bwMode="auto">
          <a:xfrm>
            <a:off x="6302758" y="4468035"/>
            <a:ext cx="5790741" cy="16312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it-IT" sz="2000" dirty="0">
                <a:solidFill>
                  <a:schemeClr val="tx2"/>
                </a:solidFill>
              </a:rPr>
              <a:t>Flow rate: </a:t>
            </a:r>
            <a:r>
              <a:rPr lang="it-IT" sz="2000" b="1" dirty="0"/>
              <a:t>up to 350 kg/s (</a:t>
            </a:r>
            <a:r>
              <a:rPr lang="en-GB" sz="2000" b="1" dirty="0">
                <a:solidFill>
                  <a:schemeClr val="tx2"/>
                </a:solidFill>
              </a:rPr>
              <a:t>~</a:t>
            </a:r>
            <a:r>
              <a:rPr lang="en-GB" sz="2000" b="1" dirty="0"/>
              <a:t> 1 m/s pipes)</a:t>
            </a:r>
            <a:endParaRPr lang="it-IT" sz="2000" b="1" dirty="0"/>
          </a:p>
          <a:p>
            <a:pPr marL="285750" indent="-285750">
              <a:buFont typeface="Wingdings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Deposited power max: </a:t>
            </a:r>
            <a:r>
              <a:rPr lang="en-GB" sz="2000" b="1" dirty="0"/>
              <a:t>500 kW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Avg. temp. : </a:t>
            </a:r>
            <a:r>
              <a:rPr lang="en-GB" sz="2000" b="1" dirty="0"/>
              <a:t>400-460 °C</a:t>
            </a:r>
            <a:r>
              <a:rPr lang="en-GB" sz="2000" dirty="0">
                <a:solidFill>
                  <a:schemeClr val="tx2"/>
                </a:solidFill>
              </a:rPr>
              <a:t> (no corrosion)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Piping: DN100/DN300 Material: AISI 304/316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Pressure losses: </a:t>
            </a:r>
            <a:r>
              <a:rPr lang="en-GB" sz="2000" b="1" dirty="0"/>
              <a:t>&lt; 1.5 bar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F3A763-6B77-735B-50CC-5562B7EA9AAA}"/>
              </a:ext>
            </a:extLst>
          </p:cNvPr>
          <p:cNvSpPr txBox="1"/>
          <p:nvPr/>
        </p:nvSpPr>
        <p:spPr>
          <a:xfrm>
            <a:off x="305259" y="4876800"/>
            <a:ext cx="609600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000" b="1" dirty="0"/>
              <a:t>Shielding</a:t>
            </a:r>
            <a:r>
              <a:rPr lang="en-US" sz="2000" dirty="0">
                <a:solidFill>
                  <a:schemeClr val="tx2"/>
                </a:solidFill>
              </a:rPr>
              <a:t> around the dump of 150 cm of Fe in all direction but, </a:t>
            </a:r>
            <a:r>
              <a:rPr lang="en-US" sz="2000" b="1" dirty="0"/>
              <a:t>not yet dimensioned/integrated</a:t>
            </a: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Vacuum window(s) required upstream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>
              <a:solidFill>
                <a:schemeClr val="tx2"/>
              </a:solidFill>
            </a:endParaRPr>
          </a:p>
          <a:p>
            <a:endParaRPr lang="en-GB" sz="2000" dirty="0">
              <a:solidFill>
                <a:schemeClr val="tx2"/>
              </a:solidFill>
            </a:endParaRPr>
          </a:p>
          <a:p>
            <a:endParaRPr lang="en-GB" sz="2000" dirty="0">
              <a:solidFill>
                <a:schemeClr val="tx2"/>
              </a:solidFill>
            </a:endParaRPr>
          </a:p>
          <a:p>
            <a:pPr marL="380990" indent="-380990">
              <a:buFont typeface="Wingdings" panose="05000000000000000000" pitchFamily="2" charset="2"/>
              <a:buChar char="§"/>
            </a:pPr>
            <a:endParaRPr lang="it-IT" sz="2000" dirty="0">
              <a:solidFill>
                <a:schemeClr val="tx2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A588F2B-7C35-212F-306B-17BAE0F9E9D9}"/>
              </a:ext>
            </a:extLst>
          </p:cNvPr>
          <p:cNvGrpSpPr/>
          <p:nvPr/>
        </p:nvGrpSpPr>
        <p:grpSpPr>
          <a:xfrm>
            <a:off x="6484051" y="1312579"/>
            <a:ext cx="5369937" cy="2947529"/>
            <a:chOff x="6698444" y="84875"/>
            <a:chExt cx="5085568" cy="352478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EC01218-BB62-D18B-65AF-CAE3FB7C00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2930" y="84875"/>
              <a:ext cx="4931082" cy="352478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4D0AEA9-DC9F-3FEC-3C97-28BD88494DA7}"/>
                </a:ext>
              </a:extLst>
            </p:cNvPr>
            <p:cNvSpPr txBox="1"/>
            <p:nvPr/>
          </p:nvSpPr>
          <p:spPr bwMode="auto">
            <a:xfrm>
              <a:off x="8803937" y="136186"/>
              <a:ext cx="1239450" cy="88332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700 mm diameter footprint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288EACE-DE80-4506-A794-B65F2D7F6117}"/>
                </a:ext>
              </a:extLst>
            </p:cNvPr>
            <p:cNvSpPr txBox="1"/>
            <p:nvPr/>
          </p:nvSpPr>
          <p:spPr bwMode="auto">
            <a:xfrm>
              <a:off x="8696256" y="2694936"/>
              <a:ext cx="962116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/>
                <a:t>Pb collection system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C683ACE-012F-17D7-4D84-A11FF72DD9FA}"/>
                </a:ext>
              </a:extLst>
            </p:cNvPr>
            <p:cNvSpPr txBox="1"/>
            <p:nvPr/>
          </p:nvSpPr>
          <p:spPr bwMode="auto">
            <a:xfrm>
              <a:off x="6698444" y="196949"/>
              <a:ext cx="96211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Injection system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C197ACE-25B8-B22A-CE9A-2EA84847014A}"/>
                </a:ext>
              </a:extLst>
            </p:cNvPr>
            <p:cNvSpPr txBox="1"/>
            <p:nvPr/>
          </p:nvSpPr>
          <p:spPr bwMode="auto">
            <a:xfrm>
              <a:off x="7007414" y="2050709"/>
              <a:ext cx="962116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/>
                <a:t>Liquid Pb free surface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094FD72-084C-892B-4855-545D9FA7DF8A}"/>
                </a:ext>
              </a:extLst>
            </p:cNvPr>
            <p:cNvCxnSpPr/>
            <p:nvPr/>
          </p:nvCxnSpPr>
          <p:spPr>
            <a:xfrm>
              <a:off x="7205472" y="720169"/>
              <a:ext cx="530352" cy="521151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16BF7E1-BD47-A129-1F8B-B5B4CB262A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23376" y="1009777"/>
              <a:ext cx="545801" cy="655323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47A8CA7-6D70-C877-A96E-D51FEBC45C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90310" y="1612421"/>
              <a:ext cx="233704" cy="526600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BC6928C-4AAE-A18D-BFF8-57873A5AA460}"/>
                </a:ext>
              </a:extLst>
            </p:cNvPr>
            <p:cNvCxnSpPr>
              <a:cxnSpLocks/>
            </p:cNvCxnSpPr>
            <p:nvPr/>
          </p:nvCxnSpPr>
          <p:spPr>
            <a:xfrm>
              <a:off x="9268796" y="2768117"/>
              <a:ext cx="743884" cy="21256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FF41EFD-CE9E-311B-1B3A-06E3B2D4939B}"/>
                </a:ext>
              </a:extLst>
            </p:cNvPr>
            <p:cNvSpPr txBox="1"/>
            <p:nvPr/>
          </p:nvSpPr>
          <p:spPr bwMode="auto">
            <a:xfrm rot="1025326">
              <a:off x="10257009" y="535501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S. Sorlut</a:t>
              </a:r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81EE0E-590C-1921-9BF2-2A6BA4A9A4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ED7AF9B4-77DC-DB96-105C-568D21151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1C31A8-5B31-3B34-A04E-8D51F8FBB757}"/>
              </a:ext>
            </a:extLst>
          </p:cNvPr>
          <p:cNvSpPr txBox="1"/>
          <p:nvPr/>
        </p:nvSpPr>
        <p:spPr bwMode="auto">
          <a:xfrm>
            <a:off x="6851758" y="660772"/>
            <a:ext cx="47079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Integration model for single linear slope</a:t>
            </a:r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23" name="Picture 22" descr="A blue cube in a grey box&#10;&#10;AI-generated content may be incorrect.">
            <a:extLst>
              <a:ext uri="{FF2B5EF4-FFF2-40B4-BE49-F238E27FC236}">
                <a16:creationId xmlns:a16="http://schemas.microsoft.com/office/drawing/2014/main" id="{6AD1BF79-2708-5171-DB30-7D9E76814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43" y="1565915"/>
            <a:ext cx="4893531" cy="319746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E68049E-4B9A-B4CA-C1BD-320E9F7DE62D}"/>
              </a:ext>
            </a:extLst>
          </p:cNvPr>
          <p:cNvSpPr txBox="1"/>
          <p:nvPr/>
        </p:nvSpPr>
        <p:spPr bwMode="auto">
          <a:xfrm>
            <a:off x="620262" y="1078727"/>
            <a:ext cx="63322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Our present integration model </a:t>
            </a:r>
            <a:r>
              <a:rPr lang="en-US" sz="2000" dirty="0"/>
              <a:t>(still ongoing)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1813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AFB6C88-34E6-D247-7CAE-C5FC8885A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3EEC65-3E29-7514-2C0E-06BF0B703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r>
              <a:rPr lang="en-US" sz="3600" noProof="0" dirty="0"/>
              <a:t>Summary</a:t>
            </a:r>
            <a:endParaRPr lang="en-US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B2CB000-086C-B533-0D55-20B1157DA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noProof="0" smtClean="0"/>
              <a:pPr>
                <a:defRPr/>
              </a:pPr>
              <a:t>14</a:t>
            </a:fld>
            <a:endParaRPr lang="en-US" noProof="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A8E00BF-368C-35D2-4953-44347EA83C55}"/>
              </a:ext>
            </a:extLst>
          </p:cNvPr>
          <p:cNvSpPr txBox="1"/>
          <p:nvPr/>
        </p:nvSpPr>
        <p:spPr bwMode="auto">
          <a:xfrm>
            <a:off x="609600" y="990600"/>
            <a:ext cx="11376025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000" b="1" dirty="0"/>
              <a:t>Double slope configuration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000" b="1" dirty="0"/>
              <a:t>Maintains the necessary effective thickness to absorb all the beam energy </a:t>
            </a:r>
            <a:r>
              <a:rPr lang="en-US" sz="2000" dirty="0">
                <a:solidFill>
                  <a:schemeClr val="tx2"/>
                </a:solidFill>
              </a:rPr>
              <a:t>and maintaining </a:t>
            </a:r>
            <a:r>
              <a:rPr lang="en-US" sz="2000" b="1" dirty="0"/>
              <a:t>acceptable values for temperature </a:t>
            </a:r>
            <a:r>
              <a:rPr lang="en-US" sz="2000" dirty="0">
                <a:solidFill>
                  <a:schemeClr val="tx2"/>
                </a:solidFill>
              </a:rPr>
              <a:t>and velocity.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Requires a longer dump</a:t>
            </a: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Ensures full, </a:t>
            </a:r>
            <a:r>
              <a:rPr lang="en-US" sz="2000" b="1" dirty="0"/>
              <a:t>unobstructed free surface contact </a:t>
            </a:r>
            <a:r>
              <a:rPr lang="en-US" sz="2000" dirty="0">
                <a:solidFill>
                  <a:schemeClr val="tx2"/>
                </a:solidFill>
              </a:rPr>
              <a:t>with the beam</a:t>
            </a:r>
          </a:p>
          <a:p>
            <a:pPr>
              <a:defRPr/>
            </a:pPr>
            <a:endParaRPr lang="en-US" dirty="0">
              <a:solidFill>
                <a:srgbClr val="0033A0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US" sz="2000" b="1" dirty="0"/>
              <a:t>Thin curtain + Box/Pool concept 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000" b="1" dirty="0">
                <a:solidFill>
                  <a:srgbClr val="FF0000"/>
                </a:solidFill>
              </a:rPr>
              <a:t>One centimeter of Pb in front (curtain) is insufficient</a:t>
            </a:r>
            <a:r>
              <a:rPr lang="en-US" sz="2000" dirty="0">
                <a:solidFill>
                  <a:schemeClr val="tx2"/>
                </a:solidFill>
              </a:rPr>
              <a:t>, as 900 W/cm³ peak on steel wall remains excessively high. Photon decrease in lead is roughly exponential with thickness, so </a:t>
            </a:r>
            <a:r>
              <a:rPr lang="en-US" sz="2000" b="1" dirty="0">
                <a:solidFill>
                  <a:srgbClr val="FF0000"/>
                </a:solidFill>
              </a:rPr>
              <a:t>+1cm/1.5cm increase on the curtain thickness would be enough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n-US" sz="2000" dirty="0">
                <a:solidFill>
                  <a:srgbClr val="000000"/>
                </a:solidFill>
              </a:rPr>
              <a:t>although some design needs to be done to achieving this.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en-US" sz="2000" b="1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000" b="1" dirty="0"/>
              <a:t>Practical experience on building and operating HLM systems in the sizes/specifications that we require is proven and showed by ENEA experience  </a:t>
            </a:r>
          </a:p>
          <a:p>
            <a:pPr marL="800100" lvl="1" indent="-342900">
              <a:buFont typeface="Wingdings" panose="05000000000000000000" pitchFamily="2" charset="2"/>
              <a:buChar char="Ø"/>
              <a:defRPr/>
            </a:pPr>
            <a:r>
              <a:rPr lang="en-US" sz="2000" b="1" dirty="0"/>
              <a:t>Liquid option is flexible in terms of power absorption</a:t>
            </a:r>
            <a:r>
              <a:rPr lang="en-US" sz="2000" dirty="0">
                <a:solidFill>
                  <a:schemeClr val="tx2"/>
                </a:solidFill>
              </a:rPr>
              <a:t>, due to its material properties, but a </a:t>
            </a:r>
            <a:r>
              <a:rPr lang="en-US" sz="2000" b="1" u="sng" dirty="0"/>
              <a:t>robust closed control loop needs to be established</a:t>
            </a:r>
            <a:r>
              <a:rPr lang="en-US" sz="2000" u="sng" dirty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to make sure that the liquid Pb temperature is well controlled under many circumstances.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en-US" sz="2000" b="1" dirty="0"/>
          </a:p>
          <a:p>
            <a:pPr marL="742950" lvl="1" indent="-285750">
              <a:buFont typeface="Wingdings" pitchFamily="2" charset="2"/>
              <a:buChar char="q"/>
              <a:defRPr/>
            </a:pPr>
            <a:endParaRPr lang="en-US" sz="2000" dirty="0">
              <a:solidFill>
                <a:srgbClr val="0033A0"/>
              </a:solidFill>
              <a:latin typeface="Arial"/>
              <a:cs typeface="Arial"/>
            </a:endParaRPr>
          </a:p>
          <a:p>
            <a:pPr>
              <a:defRPr/>
            </a:pPr>
            <a:endParaRPr lang="en-US" sz="2000" dirty="0">
              <a:solidFill>
                <a:srgbClr val="0033A0"/>
              </a:solidFill>
              <a:latin typeface="Arial"/>
              <a:cs typeface="Arial"/>
            </a:endParaRP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5C7B510-829C-EAD5-2893-7827188D80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F0227324-F785-C396-4EDC-98B9F79C6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</p:spTree>
    <p:extLst>
      <p:ext uri="{BB962C8B-B14F-4D97-AF65-F5344CB8AC3E}">
        <p14:creationId xmlns:p14="http://schemas.microsoft.com/office/powerpoint/2010/main" val="389864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96C128-6834-A354-8374-494A1A7E8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803" y="1074210"/>
            <a:ext cx="11211210" cy="426720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b="0" dirty="0"/>
              <a:t>Conceptual system </a:t>
            </a:r>
            <a:r>
              <a:rPr lang="en-US" sz="2400" kern="1200" dirty="0">
                <a:solidFill>
                  <a:schemeClr val="tx1"/>
                </a:solidFill>
              </a:rPr>
              <a:t>design for the final FCC </a:t>
            </a:r>
            <a:r>
              <a:rPr lang="en-US" sz="2400" kern="1200" dirty="0" err="1">
                <a:solidFill>
                  <a:schemeClr val="tx1"/>
                </a:solidFill>
                <a:sym typeface="Wingdings" panose="05000000000000000000" pitchFamily="2" charset="2"/>
              </a:rPr>
              <a:t>Beamstrahlung</a:t>
            </a:r>
            <a:r>
              <a:rPr lang="en-US" sz="2400" kern="1200" dirty="0">
                <a:solidFill>
                  <a:schemeClr val="tx1"/>
                </a:solidFill>
              </a:rPr>
              <a:t> dumps</a:t>
            </a:r>
            <a:endParaRPr lang="en-US" sz="2400" b="0" kern="1200" dirty="0">
              <a:solidFill>
                <a:schemeClr val="tx1"/>
              </a:solidFill>
            </a:endParaRPr>
          </a:p>
          <a:p>
            <a:pPr marL="781200" lvl="1" indent="-457200">
              <a:buFont typeface="Wingdings" panose="05000000000000000000" pitchFamily="2" charset="2"/>
              <a:buChar char="q"/>
            </a:pPr>
            <a:r>
              <a:rPr lang="en-US" sz="2000" b="1" kern="1200" dirty="0">
                <a:solidFill>
                  <a:schemeClr val="tx1"/>
                </a:solidFill>
              </a:rPr>
              <a:t>Choice between the different designs </a:t>
            </a:r>
            <a:r>
              <a:rPr lang="en-US" sz="2000" dirty="0"/>
              <a:t>from thermomechanical and hydraulic points of view</a:t>
            </a:r>
          </a:p>
          <a:p>
            <a:pPr marL="781200" lvl="1" indent="-457200">
              <a:buFont typeface="Wingdings" panose="05000000000000000000" pitchFamily="2" charset="2"/>
              <a:buChar char="q"/>
            </a:pPr>
            <a:r>
              <a:rPr lang="en-US" sz="2000" dirty="0"/>
              <a:t>Consideration on the </a:t>
            </a:r>
            <a:r>
              <a:rPr lang="en-US" sz="2000" b="1" kern="1200" dirty="0">
                <a:solidFill>
                  <a:schemeClr val="tx1"/>
                </a:solidFill>
              </a:rPr>
              <a:t>variation of the required Power with the optics</a:t>
            </a:r>
            <a:r>
              <a:rPr lang="en-US" sz="2000" dirty="0"/>
              <a:t>. v24 showed a power decrease to 240.97 kW @Z pole, 20% reduction on the considered v22.</a:t>
            </a:r>
          </a:p>
          <a:p>
            <a:pPr marL="781200" lvl="1" indent="-457200" rtl="0">
              <a:buFont typeface="Wingdings" panose="05000000000000000000" pitchFamily="2" charset="2"/>
              <a:buChar char="q"/>
            </a:pPr>
            <a:r>
              <a:rPr lang="pt-PT" altLang="pt-PT" sz="2000" dirty="0"/>
              <a:t>Design </a:t>
            </a:r>
            <a:r>
              <a:rPr lang="pt-PT" altLang="pt-PT" sz="2000" dirty="0" err="1"/>
              <a:t>needs</a:t>
            </a:r>
            <a:r>
              <a:rPr lang="pt-PT" altLang="pt-PT" sz="2000" dirty="0"/>
              <a:t> to </a:t>
            </a:r>
            <a:r>
              <a:rPr lang="pt-PT" altLang="pt-PT" sz="2000" dirty="0" err="1"/>
              <a:t>consider</a:t>
            </a:r>
            <a:r>
              <a:rPr lang="pt-PT" altLang="pt-PT" sz="2000" dirty="0"/>
              <a:t> </a:t>
            </a:r>
            <a:r>
              <a:rPr lang="pt-PT" altLang="pt-PT" sz="2000" b="1" kern="1200" dirty="0" err="1">
                <a:solidFill>
                  <a:schemeClr val="tx1"/>
                </a:solidFill>
              </a:rPr>
              <a:t>enough</a:t>
            </a:r>
            <a:r>
              <a:rPr lang="pt-PT" altLang="pt-PT" sz="2000" b="1" kern="1200" dirty="0">
                <a:solidFill>
                  <a:schemeClr val="tx1"/>
                </a:solidFill>
              </a:rPr>
              <a:t> </a:t>
            </a:r>
            <a:r>
              <a:rPr lang="pt-PT" altLang="pt-PT" sz="2000" b="1" kern="1200" dirty="0" err="1">
                <a:solidFill>
                  <a:schemeClr val="tx1"/>
                </a:solidFill>
              </a:rPr>
              <a:t>margin</a:t>
            </a:r>
            <a:r>
              <a:rPr lang="pt-PT" altLang="pt-PT" sz="2000" b="1" kern="1200" dirty="0">
                <a:solidFill>
                  <a:schemeClr val="tx1"/>
                </a:solidFill>
              </a:rPr>
              <a:t> to </a:t>
            </a:r>
            <a:r>
              <a:rPr lang="pt-PT" altLang="pt-PT" sz="2000" b="1" kern="1200" dirty="0" err="1">
                <a:solidFill>
                  <a:schemeClr val="tx1"/>
                </a:solidFill>
              </a:rPr>
              <a:t>absorb</a:t>
            </a:r>
            <a:r>
              <a:rPr lang="pt-PT" altLang="pt-PT" sz="2000" b="1" kern="1200" dirty="0">
                <a:solidFill>
                  <a:schemeClr val="tx1"/>
                </a:solidFill>
              </a:rPr>
              <a:t> </a:t>
            </a:r>
            <a:r>
              <a:rPr lang="pt-PT" altLang="pt-PT" sz="2000" b="1" kern="1200" dirty="0" err="1">
                <a:solidFill>
                  <a:schemeClr val="tx1"/>
                </a:solidFill>
              </a:rPr>
              <a:t>additional</a:t>
            </a:r>
            <a:r>
              <a:rPr lang="pt-PT" altLang="pt-PT" sz="2000" b="1" kern="1200" dirty="0">
                <a:solidFill>
                  <a:schemeClr val="tx1"/>
                </a:solidFill>
              </a:rPr>
              <a:t> </a:t>
            </a:r>
            <a:r>
              <a:rPr lang="pt-PT" altLang="pt-PT" sz="2000" b="1" kern="1200" dirty="0" err="1">
                <a:solidFill>
                  <a:schemeClr val="tx1"/>
                </a:solidFill>
              </a:rPr>
              <a:t>heat</a:t>
            </a:r>
            <a:r>
              <a:rPr lang="pt-PT" altLang="pt-PT" sz="2000" b="1" kern="1200" dirty="0">
                <a:solidFill>
                  <a:schemeClr val="tx1"/>
                </a:solidFill>
              </a:rPr>
              <a:t> </a:t>
            </a:r>
            <a:r>
              <a:rPr lang="pt-PT" altLang="pt-PT" sz="2000" b="1" kern="1200" dirty="0" err="1">
                <a:solidFill>
                  <a:schemeClr val="tx1"/>
                </a:solidFill>
              </a:rPr>
              <a:t>loads</a:t>
            </a:r>
            <a:r>
              <a:rPr lang="pt-PT" altLang="pt-PT" sz="2000" b="1" kern="1200" dirty="0">
                <a:solidFill>
                  <a:schemeClr val="tx1"/>
                </a:solidFill>
              </a:rPr>
              <a:t> </a:t>
            </a:r>
            <a:r>
              <a:rPr lang="pt-PT" altLang="pt-PT" sz="2000" dirty="0"/>
              <a:t>(e.g. SR)</a:t>
            </a:r>
          </a:p>
          <a:p>
            <a:pPr marL="781200" lvl="1" indent="-457200" rtl="0">
              <a:buFont typeface="Wingdings" panose="05000000000000000000" pitchFamily="2" charset="2"/>
              <a:buChar char="q"/>
            </a:pPr>
            <a:r>
              <a:rPr lang="en-US" sz="2000" b="1" kern="1200" dirty="0">
                <a:solidFill>
                  <a:schemeClr val="tx1"/>
                </a:solidFill>
              </a:rPr>
              <a:t>Clear understanding of the operating regimes and accidents </a:t>
            </a:r>
            <a:r>
              <a:rPr lang="en-US" sz="2000" dirty="0"/>
              <a:t>are required in order to design such lead system (temporal and nominal)</a:t>
            </a:r>
            <a:endParaRPr lang="en-GB" sz="2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400" b="0" dirty="0"/>
              <a:t>Advanced </a:t>
            </a:r>
            <a:r>
              <a:rPr lang="en-GB" sz="2400" kern="1200" dirty="0">
                <a:solidFill>
                  <a:schemeClr val="tx1"/>
                </a:solidFill>
              </a:rPr>
              <a:t>system design for a reduced scale (1:2 or 1:3) prototype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2000" i="0" dirty="0">
                <a:solidFill>
                  <a:srgbClr val="212121"/>
                </a:solidFill>
                <a:effectLst/>
                <a:latin typeface="+mj-lt"/>
              </a:rPr>
              <a:t>Prototyping a reduced scale (&gt;1:2) experimental model is required to </a:t>
            </a:r>
            <a:r>
              <a:rPr lang="en-US" sz="2000" b="1" dirty="0">
                <a:solidFill>
                  <a:srgbClr val="FF0000"/>
                </a:solidFill>
              </a:rPr>
              <a:t>gain expertise at CERN on liquid Pb hydraulic system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s</a:t>
            </a:r>
            <a:r>
              <a:rPr lang="en-US" sz="2000" b="1" dirty="0">
                <a:solidFill>
                  <a:srgbClr val="FF0000"/>
                </a:solidFill>
              </a:rPr>
              <a:t>, </a:t>
            </a:r>
            <a:r>
              <a:rPr lang="en-GB" sz="2000" b="1" dirty="0">
                <a:solidFill>
                  <a:srgbClr val="FF0000"/>
                </a:solidFill>
              </a:rPr>
              <a:t>reliability</a:t>
            </a:r>
            <a:r>
              <a:rPr lang="en-US" sz="2000" b="1" dirty="0">
                <a:solidFill>
                  <a:srgbClr val="FF0000"/>
                </a:solidFill>
              </a:rPr>
              <a:t>, instrumentation, etc. 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2000" b="1" kern="1200" dirty="0">
                <a:solidFill>
                  <a:schemeClr val="tx1"/>
                </a:solidFill>
              </a:rPr>
              <a:t>Engineering design for the development of a prototype loop for </a:t>
            </a:r>
            <a:r>
              <a:rPr lang="en-US" sz="2000" b="1" u="sng" kern="1200" dirty="0">
                <a:solidFill>
                  <a:schemeClr val="tx1"/>
                </a:solidFill>
              </a:rPr>
              <a:t>Horizon 2030</a:t>
            </a:r>
            <a:endParaRPr lang="en-GB" sz="2000" b="1" u="sng" kern="120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000" kern="1200" dirty="0">
                <a:solidFill>
                  <a:schemeClr val="tx1"/>
                </a:solidFill>
              </a:rPr>
              <a:t>Investigate other R&amp;D threads </a:t>
            </a:r>
            <a:r>
              <a:rPr lang="en-GB" sz="2000" b="0" dirty="0"/>
              <a:t>related with the CERN application (e.g. materials compatibility, reliability of components, reduced/remote maintenance, instrumentation, etc)</a:t>
            </a:r>
            <a:endParaRPr lang="en-US" sz="2000" b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220DD20-A76F-2A53-C539-15F0BA45B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/>
              <a:t>Mid-term goals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>
                <a:solidFill>
                  <a:schemeClr val="accent2"/>
                </a:solidFill>
                <a:sym typeface="Wingdings" panose="05000000000000000000" pitchFamily="2" charset="2"/>
              </a:rPr>
              <a:t>What we are looking for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42F0C8-C795-D45B-6CBF-51F09F2EE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2545A5A6-5E2F-F8DE-CD39-7A5555F174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04678961-0FBA-7216-EEBB-D0C795751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</p:spTree>
    <p:extLst>
      <p:ext uri="{BB962C8B-B14F-4D97-AF65-F5344CB8AC3E}">
        <p14:creationId xmlns:p14="http://schemas.microsoft.com/office/powerpoint/2010/main" val="127907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l" defTabSz="121917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21/05/2025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121917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/>
              <a:t>T. Koettig FCC week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11523133" y="6356351"/>
            <a:ext cx="668867" cy="366183"/>
          </a:xfrm>
        </p:spPr>
        <p:txBody>
          <a:bodyPr/>
          <a:lstStyle/>
          <a:p>
            <a:fld id="{BCD55979-00CC-4874-A80E-0959E76EB92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594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A38E6-6C83-51BA-3D50-13A886E16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721168AD-6A04-B202-8785-9C05B80D6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965881"/>
            <a:ext cx="11376025" cy="463119"/>
          </a:xfrm>
        </p:spPr>
        <p:txBody>
          <a:bodyPr/>
          <a:lstStyle/>
          <a:p>
            <a:pPr algn="ctr"/>
            <a:r>
              <a:rPr lang="en-US" sz="3600" dirty="0"/>
              <a:t>Extra 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75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ACC79C-D7CF-071A-FCB1-CBDFDF4627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14051"/>
            <a:ext cx="10656564" cy="158555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en-US" kern="1200" dirty="0">
                <a:solidFill>
                  <a:schemeClr val="tx1"/>
                </a:solidFill>
              </a:rPr>
              <a:t>CERN’s experience is vast in solid state absorbers*</a:t>
            </a:r>
            <a:r>
              <a:rPr lang="en-US" b="0" dirty="0"/>
              <a:t>, e.g., graphite. Although, </a:t>
            </a:r>
            <a:r>
              <a:rPr lang="en-US" kern="1200" dirty="0">
                <a:solidFill>
                  <a:schemeClr val="tx1"/>
                </a:solidFill>
              </a:rPr>
              <a:t>liquid heavy metal flows requires new expertise </a:t>
            </a:r>
            <a:r>
              <a:rPr lang="en-US" b="0" dirty="0"/>
              <a:t>to the design, implementation and operation of hydraulic system and the BID itself.  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981A00-810D-EC9D-69E9-9994B3965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solid absorbers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054B5-2D5C-2454-3D26-3B1EE1B87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8F04A4-E637-DACA-0D22-76CC96D5E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328" y="3091168"/>
            <a:ext cx="5148078" cy="27833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ECDDCC-E078-8C07-303D-F8225CBE1696}"/>
              </a:ext>
            </a:extLst>
          </p:cNvPr>
          <p:cNvSpPr txBox="1"/>
          <p:nvPr/>
        </p:nvSpPr>
        <p:spPr bwMode="auto">
          <a:xfrm>
            <a:off x="6379672" y="5943600"/>
            <a:ext cx="56021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A. Francia et al, Phys. Rev. Acc. Beams 27, 043001 (2024)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26197A-2C1F-9088-A8A0-D696E1EA271E}"/>
              </a:ext>
            </a:extLst>
          </p:cNvPr>
          <p:cNvSpPr txBox="1"/>
          <p:nvPr/>
        </p:nvSpPr>
        <p:spPr bwMode="auto">
          <a:xfrm>
            <a:off x="6727818" y="2871941"/>
            <a:ext cx="5056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SPS internal beam dump ±5 MJ, O(300) kW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3C181AE0-EB15-154B-9550-741C05D2AA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94403D3D-C5EE-4405-CF89-0BFAD4244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A09CFC-FE86-105D-7991-3BC0C6627DB6}"/>
              </a:ext>
            </a:extLst>
          </p:cNvPr>
          <p:cNvSpPr txBox="1"/>
          <p:nvPr/>
        </p:nvSpPr>
        <p:spPr bwMode="auto">
          <a:xfrm>
            <a:off x="432372" y="3022557"/>
            <a:ext cx="609447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Liquid Pb system combines </a:t>
            </a:r>
            <a:r>
              <a:rPr lang="en-US" sz="2800" b="1" dirty="0"/>
              <a:t>high-temperature hydraulics, two-phase flow, thermal stress, and radiation transport</a:t>
            </a:r>
            <a:r>
              <a:rPr lang="en-US" sz="2800" dirty="0">
                <a:solidFill>
                  <a:schemeClr val="tx2"/>
                </a:solidFill>
              </a:rPr>
              <a:t> in a single system - </a:t>
            </a:r>
            <a:r>
              <a:rPr lang="en-US" sz="2800" i="1" dirty="0">
                <a:solidFill>
                  <a:schemeClr val="tx2"/>
                </a:solidFill>
              </a:rPr>
              <a:t>never implemented in large accelerator facilities for photon dump</a:t>
            </a:r>
            <a:endParaRPr lang="en-GB" sz="28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6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D11F0F0-84E9-B4B9-8E72-391EEE08B0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455E82-2C22-70FF-E913-86C6EC77F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r>
              <a:rPr lang="en-US" sz="3600" dirty="0"/>
              <a:t>CFD Numerical details</a:t>
            </a:r>
            <a:endParaRPr lang="en-GB" dirty="0"/>
          </a:p>
        </p:txBody>
      </p:sp>
      <p:sp>
        <p:nvSpPr>
          <p:cNvPr id="159" name="TextBox 15">
            <a:extLst>
              <a:ext uri="{FF2B5EF4-FFF2-40B4-BE49-F238E27FC236}">
                <a16:creationId xmlns:a16="http://schemas.microsoft.com/office/drawing/2014/main" id="{9DF31112-7C7D-62BA-39F7-C5CAF65660CF}"/>
              </a:ext>
            </a:extLst>
          </p:cNvPr>
          <p:cNvSpPr txBox="1"/>
          <p:nvPr/>
        </p:nvSpPr>
        <p:spPr>
          <a:xfrm>
            <a:off x="446088" y="1446936"/>
            <a:ext cx="5094239" cy="241546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1400" b="1" dirty="0">
                <a:solidFill>
                  <a:srgbClr val="002060"/>
                </a:solidFill>
              </a:rPr>
              <a:t>Proposed CFD Model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100" b="1" dirty="0"/>
              <a:t>Solver Type</a:t>
            </a:r>
            <a:r>
              <a:rPr lang="en-GB" sz="1100" dirty="0"/>
              <a:t>: Pressure-based / Transient</a:t>
            </a:r>
            <a:endParaRPr lang="en-GB" sz="11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100" b="1" dirty="0"/>
              <a:t>Multiphase Model: </a:t>
            </a:r>
            <a:r>
              <a:rPr lang="en-GB" sz="1100" dirty="0"/>
              <a:t>Volume of Fluid (VOF) with Level-Set interface capturing (CSF method)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100" b="1" dirty="0"/>
              <a:t>Turbulence model</a:t>
            </a:r>
            <a:r>
              <a:rPr lang="en-GB" sz="1100" dirty="0"/>
              <a:t>: k–ω SST with (y⁺ ≈ 1-5, due to low </a:t>
            </a:r>
            <a:r>
              <a:rPr lang="en-GB" sz="1100" dirty="0" err="1"/>
              <a:t>Pr</a:t>
            </a:r>
            <a:r>
              <a:rPr lang="en-GB" sz="1100" dirty="0"/>
              <a:t> number ~0.02)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100" b="1" dirty="0"/>
              <a:t>Liquid Lead inlet Temperature</a:t>
            </a:r>
            <a:r>
              <a:rPr lang="en-GB" sz="1100" dirty="0"/>
              <a:t>: 400º (Physical properties in function of T)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100" b="1" dirty="0"/>
              <a:t>Simulation Time</a:t>
            </a:r>
            <a:r>
              <a:rPr lang="en-GB" sz="1100" dirty="0"/>
              <a:t>: 0 – 3.0 s (Transient)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100" b="1" dirty="0"/>
              <a:t>Time Stepping</a:t>
            </a:r>
            <a:r>
              <a:rPr lang="en-GB" sz="1100" dirty="0"/>
              <a:t>: Adaptive time step to maintain CFL &lt; 1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100" b="1" dirty="0"/>
              <a:t>Convergence Criteria</a:t>
            </a:r>
            <a:r>
              <a:rPr lang="en-GB" sz="1100" dirty="0"/>
              <a:t>: Residuals &lt; 1e-5 / Mass conservation checked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7B5B9-C8CA-8D22-11E3-67DE993C6A9B}"/>
              </a:ext>
            </a:extLst>
          </p:cNvPr>
          <p:cNvSpPr txBox="1"/>
          <p:nvPr/>
        </p:nvSpPr>
        <p:spPr bwMode="auto">
          <a:xfrm>
            <a:off x="446088" y="4187083"/>
            <a:ext cx="5035353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pt-PT" sz="1200" b="1" dirty="0"/>
              <a:t>Energy Source Term</a:t>
            </a:r>
          </a:p>
          <a:p>
            <a:r>
              <a:rPr lang="pt-PT" sz="1200" b="1" dirty="0"/>
              <a:t>FLUKA</a:t>
            </a:r>
            <a:r>
              <a:rPr lang="pt-PT" sz="1200" dirty="0"/>
              <a:t> </a:t>
            </a:r>
            <a:r>
              <a:rPr lang="pt-PT" sz="1200" dirty="0">
                <a:sym typeface="Wingdings" panose="05000000000000000000" pitchFamily="2" charset="2"/>
              </a:rPr>
              <a:t> x, y, z, Power Density MAP </a:t>
            </a:r>
          </a:p>
          <a:p>
            <a:r>
              <a:rPr lang="en-GB" sz="1200" b="1" dirty="0"/>
              <a:t>Energy Source Term</a:t>
            </a:r>
            <a:r>
              <a:rPr lang="en-GB" sz="1200" dirty="0"/>
              <a:t>: Volumetric power density [W/m³] applied via UDF.</a:t>
            </a:r>
            <a:br>
              <a:rPr lang="en-GB" sz="1200" dirty="0"/>
            </a:br>
            <a:r>
              <a:rPr lang="en-GB" sz="1200" dirty="0"/>
              <a:t>Phase-specific deposition controlled using local volume fractions (</a:t>
            </a:r>
            <a:r>
              <a:rPr lang="el-GR" sz="1200" dirty="0"/>
              <a:t>α</a:t>
            </a:r>
            <a:r>
              <a:rPr lang="pt-PT" sz="1200" dirty="0"/>
              <a:t>_i</a:t>
            </a:r>
            <a:r>
              <a:rPr lang="el-GR" sz="1200" dirty="0"/>
              <a:t>):</a:t>
            </a:r>
            <a:endParaRPr lang="pt-PT" sz="1200" dirty="0"/>
          </a:p>
          <a:p>
            <a:br>
              <a:rPr lang="el-GR" sz="1200" dirty="0"/>
            </a:br>
            <a:r>
              <a:rPr lang="fr-FR" sz="1200" b="1" dirty="0" err="1"/>
              <a:t>source_i</a:t>
            </a:r>
            <a:r>
              <a:rPr lang="fr-FR" sz="1200" b="1" dirty="0"/>
              <a:t> = </a:t>
            </a:r>
            <a:r>
              <a:rPr lang="fr-FR" sz="1200" b="1" dirty="0" err="1"/>
              <a:t>P_i</a:t>
            </a:r>
            <a:r>
              <a:rPr lang="fr-FR" sz="1200" b="1" dirty="0"/>
              <a:t>(x, y, z) * </a:t>
            </a:r>
            <a:r>
              <a:rPr lang="fr-FR" sz="1200" b="1" dirty="0" err="1"/>
              <a:t>alpha_i</a:t>
            </a:r>
            <a:r>
              <a:rPr lang="fr-FR" sz="1200" b="1" dirty="0"/>
              <a:t>;</a:t>
            </a:r>
          </a:p>
          <a:p>
            <a:br>
              <a:rPr lang="en-GB" sz="1200" dirty="0"/>
            </a:br>
            <a:r>
              <a:rPr lang="en-GB" sz="1200" dirty="0"/>
              <a:t>Ensures physically consistent energy input in each phase.</a:t>
            </a:r>
            <a:r>
              <a:rPr lang="pt-PT" sz="1200" dirty="0">
                <a:sym typeface="Wingdings" panose="05000000000000000000" pitchFamily="2" charset="2"/>
              </a:rPr>
              <a:t> </a:t>
            </a:r>
            <a:endParaRPr lang="en-GB" sz="1200" dirty="0"/>
          </a:p>
        </p:txBody>
      </p:sp>
      <p:pic>
        <p:nvPicPr>
          <p:cNvPr id="10" name="Picture 9" descr="A diagram of a heat wave&#10;&#10;AI-generated content may be incorrect.">
            <a:extLst>
              <a:ext uri="{FF2B5EF4-FFF2-40B4-BE49-F238E27FC236}">
                <a16:creationId xmlns:a16="http://schemas.microsoft.com/office/drawing/2014/main" id="{A8BD3FDF-6AB2-F20A-2DA7-F71BBB4DE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944" y="2732690"/>
            <a:ext cx="6449930" cy="32249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1C60BBF-91DA-880B-BDC6-2F7EB05131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6071" y="643252"/>
            <a:ext cx="6070248" cy="2355999"/>
          </a:xfrm>
          <a:prstGeom prst="rect">
            <a:avLst/>
          </a:prstGeom>
        </p:spPr>
      </p:pic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23BB0BF-27EF-090E-16B6-3F183C058E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B4DCEE-01B0-206D-D771-315E75769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</p:spTree>
    <p:extLst>
      <p:ext uri="{BB962C8B-B14F-4D97-AF65-F5344CB8AC3E}">
        <p14:creationId xmlns:p14="http://schemas.microsoft.com/office/powerpoint/2010/main" val="294938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165AE4-1543-5CA6-955A-E75C4D06B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535" y="1124421"/>
            <a:ext cx="11376024" cy="4477661"/>
          </a:xfrm>
        </p:spPr>
        <p:txBody>
          <a:bodyPr>
            <a:normAutofit/>
          </a:bodyPr>
          <a:lstStyle/>
          <a:p>
            <a:pPr marL="571500" indent="-571500">
              <a:lnSpc>
                <a:spcPct val="120000"/>
              </a:lnSpc>
              <a:buFont typeface="Wingdings" pitchFamily="2" charset="2"/>
              <a:buChar char="§"/>
            </a:pPr>
            <a:r>
              <a:rPr lang="en-GB" sz="2400" b="0" dirty="0"/>
              <a:t>Operation of </a:t>
            </a:r>
            <a:r>
              <a:rPr lang="en-GB" sz="2400" b="0" dirty="0" err="1"/>
              <a:t>FCCee</a:t>
            </a:r>
            <a:r>
              <a:rPr lang="en-GB" sz="2400" b="0" dirty="0"/>
              <a:t> will involve the </a:t>
            </a:r>
            <a:r>
              <a:rPr lang="en-GB" sz="2400" dirty="0">
                <a:solidFill>
                  <a:schemeClr val="tx1"/>
                </a:solidFill>
              </a:rPr>
              <a:t>production of a high-energy, high-power photon beam</a:t>
            </a:r>
            <a:r>
              <a:rPr lang="en-GB" sz="2400" b="0" dirty="0">
                <a:solidFill>
                  <a:schemeClr val="tx1"/>
                </a:solidFill>
              </a:rPr>
              <a:t> </a:t>
            </a:r>
            <a:r>
              <a:rPr lang="en-GB" sz="2400" b="0" dirty="0"/>
              <a:t>both sides of the IP</a:t>
            </a:r>
            <a:r>
              <a:rPr lang="en-GB" sz="2400" b="0" dirty="0">
                <a:solidFill>
                  <a:srgbClr val="FF0000"/>
                </a:solidFill>
              </a:rPr>
              <a:t>*</a:t>
            </a:r>
          </a:p>
          <a:p>
            <a:pPr marL="571500" indent="-5715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b="0" dirty="0"/>
              <a:t>As proposed preliminary at FCC week 2024, </a:t>
            </a:r>
            <a:r>
              <a:rPr lang="en-US" sz="2400" kern="1200" dirty="0">
                <a:solidFill>
                  <a:schemeClr val="tx1"/>
                </a:solidFill>
              </a:rPr>
              <a:t>Liquid Metal Pb technologies </a:t>
            </a:r>
            <a:r>
              <a:rPr lang="en-US" sz="2400" b="0" dirty="0"/>
              <a:t>are promising for use in particle accelerators, specifically for cases of a </a:t>
            </a:r>
            <a:r>
              <a:rPr lang="en-US" sz="2400" kern="1200" dirty="0">
                <a:solidFill>
                  <a:schemeClr val="tx1"/>
                </a:solidFill>
              </a:rPr>
              <a:t>quasi-CW energy deposition as the BS radiation</a:t>
            </a:r>
            <a:r>
              <a:rPr lang="en-US" sz="2400" b="0" dirty="0"/>
              <a:t>, offering advantages that traditional solid technologies cannot provide.</a:t>
            </a:r>
          </a:p>
          <a:p>
            <a:pPr marL="571500" indent="-571500">
              <a:lnSpc>
                <a:spcPct val="120000"/>
              </a:lnSpc>
              <a:buFont typeface="Wingdings" pitchFamily="2" charset="2"/>
              <a:buChar char="§"/>
            </a:pPr>
            <a:endParaRPr lang="en-US" sz="2400" b="0" dirty="0"/>
          </a:p>
          <a:p>
            <a:pPr marL="571500" indent="-571500">
              <a:lnSpc>
                <a:spcPct val="120000"/>
              </a:lnSpc>
              <a:buFont typeface="Wingdings" pitchFamily="2" charset="2"/>
              <a:buChar char="§"/>
            </a:pPr>
            <a:endParaRPr lang="en-GB" sz="2400" b="0" dirty="0">
              <a:solidFill>
                <a:srgbClr val="FF0000"/>
              </a:solidFill>
            </a:endParaRPr>
          </a:p>
          <a:p>
            <a:pPr marL="571500" indent="-571500">
              <a:lnSpc>
                <a:spcPct val="120000"/>
              </a:lnSpc>
              <a:buFont typeface="Wingdings" pitchFamily="2" charset="2"/>
              <a:buChar char="§"/>
            </a:pPr>
            <a:endParaRPr lang="en-GB" sz="2400" b="0" dirty="0"/>
          </a:p>
          <a:p>
            <a:pPr marL="571500" indent="-571500">
              <a:lnSpc>
                <a:spcPct val="120000"/>
              </a:lnSpc>
              <a:buFont typeface="Wingdings" pitchFamily="2" charset="2"/>
              <a:buChar char="§"/>
            </a:pPr>
            <a:endParaRPr lang="en-GB" sz="2400" b="0" dirty="0"/>
          </a:p>
          <a:p>
            <a:pPr marL="571500" indent="-571500">
              <a:lnSpc>
                <a:spcPct val="120000"/>
              </a:lnSpc>
              <a:buFont typeface="Wingdings" pitchFamily="2" charset="2"/>
              <a:buChar char="§"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834A26-847D-745D-3D88-E9D18C069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D78790-17BD-C0BC-1433-467941330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3CE19391-0BF3-7C83-5C5F-C20182D906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9DC5A537-7DEF-4B57-A3A3-7844D5983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41D4F8-2DC7-F5CB-0E0B-9C0952772DC6}"/>
              </a:ext>
            </a:extLst>
          </p:cNvPr>
          <p:cNvSpPr txBox="1"/>
          <p:nvPr/>
        </p:nvSpPr>
        <p:spPr bwMode="auto">
          <a:xfrm>
            <a:off x="4908331" y="5916996"/>
            <a:ext cx="7045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*</a:t>
            </a:r>
            <a:r>
              <a:rPr lang="en-US"/>
              <a:t> </a:t>
            </a:r>
            <a:r>
              <a:rPr lang="en-US" i="1">
                <a:solidFill>
                  <a:schemeClr val="bg1">
                    <a:lumMod val="50000"/>
                  </a:schemeClr>
                </a:solidFill>
              </a:rPr>
              <a:t>M. Boscolo, A. Ciarma, Phys. Rev. Acc. Beams 26, 111002 (2023)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B15395-9847-5BE7-C543-97D7DB099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8744" y="3615441"/>
            <a:ext cx="3668605" cy="23320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58D9AB2-E692-FCF1-93B2-4A251811F37F}"/>
              </a:ext>
            </a:extLst>
          </p:cNvPr>
          <p:cNvSpPr txBox="1"/>
          <p:nvPr/>
        </p:nvSpPr>
        <p:spPr bwMode="auto">
          <a:xfrm>
            <a:off x="519151" y="4225664"/>
            <a:ext cx="7288212" cy="15696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/>
                </a:solidFill>
              </a:rPr>
              <a:t>Since FCC week 2024, </a:t>
            </a:r>
            <a:r>
              <a:rPr lang="en-US" sz="2400" b="1" dirty="0"/>
              <a:t>major developments were made with the collaboration with ENEA </a:t>
            </a:r>
            <a:r>
              <a:rPr lang="en-US" sz="2400" b="1" dirty="0" err="1"/>
              <a:t>Brasimone</a:t>
            </a:r>
            <a:r>
              <a:rPr lang="en-US" sz="2400" b="1" dirty="0"/>
              <a:t> on enhancement of the liquid lead hydraulic system and its feasibility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75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FCE0778-ECD9-3E16-A54C-9BF8ED145059}"/>
              </a:ext>
            </a:extLst>
          </p:cNvPr>
          <p:cNvGraphicFramePr>
            <a:graphicFrameLocks noGrp="1"/>
          </p:cNvGraphicFramePr>
          <p:nvPr/>
        </p:nvGraphicFramePr>
        <p:xfrm>
          <a:off x="1353655" y="1903462"/>
          <a:ext cx="9575312" cy="3972351"/>
        </p:xfrm>
        <a:graphic>
          <a:graphicData uri="http://schemas.openxmlformats.org/drawingml/2006/table">
            <a:tbl>
              <a:tblPr firstRow="1" bandRow="1"/>
              <a:tblGrid>
                <a:gridCol w="4787656">
                  <a:extLst>
                    <a:ext uri="{9D8B030D-6E8A-4147-A177-3AD203B41FA5}">
                      <a16:colId xmlns:a16="http://schemas.microsoft.com/office/drawing/2014/main" val="190650272"/>
                    </a:ext>
                  </a:extLst>
                </a:gridCol>
                <a:gridCol w="4787656">
                  <a:extLst>
                    <a:ext uri="{9D8B030D-6E8A-4147-A177-3AD203B41FA5}">
                      <a16:colId xmlns:a16="http://schemas.microsoft.com/office/drawing/2014/main" val="1162503264"/>
                    </a:ext>
                  </a:extLst>
                </a:gridCol>
              </a:tblGrid>
              <a:tr h="266243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/>
                        <a:t>LINEAR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200" dirty="0"/>
                        <a:t>S-Curve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873698"/>
                  </a:ext>
                </a:extLst>
              </a:tr>
              <a:tr h="369803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005966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AB8198B-68C5-AF47-8C2F-1476D78C5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r>
              <a:rPr lang="en-US" dirty="0"/>
              <a:t>Optimization of the Slope</a:t>
            </a:r>
            <a:br>
              <a:rPr lang="en-US" dirty="0"/>
            </a:br>
            <a:r>
              <a:rPr lang="en-US" sz="2800" b="0" dirty="0"/>
              <a:t>Linear vs S-Curve</a:t>
            </a:r>
            <a:endParaRPr lang="en-GB" dirty="0"/>
          </a:p>
        </p:txBody>
      </p:sp>
      <p:pic>
        <p:nvPicPr>
          <p:cNvPr id="2" name="Picture 2" descr="A diagram of a rainbow colored circle&#10;&#10;Description automatically generated">
            <a:extLst>
              <a:ext uri="{FF2B5EF4-FFF2-40B4-BE49-F238E27FC236}">
                <a16:creationId xmlns:a16="http://schemas.microsoft.com/office/drawing/2014/main" id="{BE39B27E-0D70-488A-B829-B11FA8E4A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144" y="107707"/>
            <a:ext cx="4751908" cy="124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diagram of a height&#10;&#10;Description automatically generated">
            <a:extLst>
              <a:ext uri="{FF2B5EF4-FFF2-40B4-BE49-F238E27FC236}">
                <a16:creationId xmlns:a16="http://schemas.microsoft.com/office/drawing/2014/main" id="{AF707D27-5CEE-1886-4DA2-360A79691B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7488" y="2225325"/>
            <a:ext cx="4378266" cy="3600000"/>
          </a:xfrm>
          <a:prstGeom prst="rect">
            <a:avLst/>
          </a:prstGeom>
        </p:spPr>
      </p:pic>
      <p:pic>
        <p:nvPicPr>
          <p:cNvPr id="31" name="Picture 30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090D34D3-C5AD-F04F-089E-4B8C767B5F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3801" y="2242214"/>
            <a:ext cx="4387630" cy="360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2EB18E-7382-93CA-CD1D-7554F77DF3ED}"/>
              </a:ext>
            </a:extLst>
          </p:cNvPr>
          <p:cNvSpPr txBox="1"/>
          <p:nvPr/>
        </p:nvSpPr>
        <p:spPr bwMode="auto">
          <a:xfrm>
            <a:off x="407988" y="1407717"/>
            <a:ext cx="9225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rgbClr val="002060"/>
                </a:solidFill>
              </a:rPr>
              <a:t>Optimization of the </a:t>
            </a:r>
            <a:r>
              <a:rPr lang="pt-PT" dirty="0" err="1">
                <a:solidFill>
                  <a:srgbClr val="002060"/>
                </a:solidFill>
              </a:rPr>
              <a:t>slope</a:t>
            </a:r>
            <a:r>
              <a:rPr lang="pt-PT" dirty="0">
                <a:solidFill>
                  <a:srgbClr val="002060"/>
                </a:solidFill>
              </a:rPr>
              <a:t> considering a Gauss distribution of the energy in the </a:t>
            </a:r>
            <a:r>
              <a:rPr lang="pt-PT" i="1" dirty="0">
                <a:solidFill>
                  <a:srgbClr val="002060"/>
                </a:solidFill>
              </a:rPr>
              <a:t>x direction</a:t>
            </a:r>
            <a:endParaRPr lang="en-GB" i="1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1701F5-877D-D1A5-0339-933D5B0425D4}"/>
              </a:ext>
            </a:extLst>
          </p:cNvPr>
          <p:cNvSpPr txBox="1"/>
          <p:nvPr/>
        </p:nvSpPr>
        <p:spPr bwMode="auto">
          <a:xfrm>
            <a:off x="292834" y="5842214"/>
            <a:ext cx="11145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Validation with analytical prediction considering head loss due to friction using the Colebrook-White formula (a three-parameter approximation for free-surface flow) by </a:t>
            </a:r>
            <a:r>
              <a:rPr lang="en-GB" sz="1200" i="1" dirty="0">
                <a:solidFill>
                  <a:srgbClr val="002060"/>
                </a:solidFill>
              </a:rPr>
              <a:t>V. </a:t>
            </a:r>
            <a:r>
              <a:rPr lang="en-GB" sz="1200" i="1" dirty="0" err="1">
                <a:solidFill>
                  <a:srgbClr val="002060"/>
                </a:solidFill>
              </a:rPr>
              <a:t>Bellos</a:t>
            </a:r>
            <a:r>
              <a:rPr lang="en-GB" sz="1200" i="1" dirty="0">
                <a:solidFill>
                  <a:srgbClr val="002060"/>
                </a:solidFill>
              </a:rPr>
              <a:t> et al. (2018).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129826E5-F6CC-6E0C-242F-60C843C29F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7E82992F-7C4F-90DB-A57F-77D47B180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</p:spTree>
    <p:extLst>
      <p:ext uri="{BB962C8B-B14F-4D97-AF65-F5344CB8AC3E}">
        <p14:creationId xmlns:p14="http://schemas.microsoft.com/office/powerpoint/2010/main" val="298518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767A4B54-7DEA-B861-3C33-D42232FE9364}"/>
              </a:ext>
            </a:extLst>
          </p:cNvPr>
          <p:cNvGrpSpPr/>
          <p:nvPr/>
        </p:nvGrpSpPr>
        <p:grpSpPr>
          <a:xfrm>
            <a:off x="5855297" y="3789040"/>
            <a:ext cx="6336703" cy="2554174"/>
            <a:chOff x="335359" y="3658001"/>
            <a:chExt cx="6336703" cy="255417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01C1A64-C568-E3E9-78D5-6CB2934D35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539"/>
            <a:stretch/>
          </p:blipFill>
          <p:spPr>
            <a:xfrm>
              <a:off x="335359" y="3658001"/>
              <a:ext cx="6336703" cy="255417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6CB1252-7824-6C40-E694-6D7BA7C032E9}"/>
                </a:ext>
              </a:extLst>
            </p:cNvPr>
            <p:cNvSpPr txBox="1"/>
            <p:nvPr/>
          </p:nvSpPr>
          <p:spPr bwMode="auto">
            <a:xfrm>
              <a:off x="3928863" y="5589240"/>
              <a:ext cx="23955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Viscous Fingering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90D0226-F0E5-8C78-801E-57D663BCAE1C}"/>
                </a:ext>
              </a:extLst>
            </p:cNvPr>
            <p:cNvSpPr txBox="1"/>
            <p:nvPr/>
          </p:nvSpPr>
          <p:spPr bwMode="auto">
            <a:xfrm>
              <a:off x="335360" y="4005064"/>
              <a:ext cx="23955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Wave instabilities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78906A0F-82DF-E38A-FB56-D7931A4FEF32}"/>
              </a:ext>
            </a:extLst>
          </p:cNvPr>
          <p:cNvSpPr txBox="1"/>
          <p:nvPr/>
        </p:nvSpPr>
        <p:spPr bwMode="auto">
          <a:xfrm>
            <a:off x="8443678" y="839029"/>
            <a:ext cx="358160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</a:rPr>
              <a:t>Additional Driving Factors captured only in 3D: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 Side Wall Friction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 Three-Dimensional Flow Structures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 Surface Tension Variations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 Boundary Layer Development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3BDAFE6-21CB-666D-602E-FA276F3B34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5297" y="478892"/>
            <a:ext cx="2588381" cy="32500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FEA59B7-4916-ED15-FFF4-DFA56700C63B}"/>
              </a:ext>
            </a:extLst>
          </p:cNvPr>
          <p:cNvSpPr txBox="1"/>
          <p:nvPr/>
        </p:nvSpPr>
        <p:spPr bwMode="auto">
          <a:xfrm>
            <a:off x="8200183" y="2431178"/>
            <a:ext cx="3597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Surface tension deformation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47AE97B-42AA-36E8-D21A-2DBBC3569072}"/>
              </a:ext>
            </a:extLst>
          </p:cNvPr>
          <p:cNvCxnSpPr/>
          <p:nvPr/>
        </p:nvCxnSpPr>
        <p:spPr>
          <a:xfrm flipV="1">
            <a:off x="7374796" y="2852275"/>
            <a:ext cx="2016224" cy="18466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80936262-4ED3-024E-E3C9-3CC21A8C24E9}"/>
              </a:ext>
            </a:extLst>
          </p:cNvPr>
          <p:cNvSpPr/>
          <p:nvPr/>
        </p:nvSpPr>
        <p:spPr>
          <a:xfrm rot="20331586">
            <a:off x="6757987" y="764307"/>
            <a:ext cx="601889" cy="264516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BE780AC-365C-BCF8-65C4-F31B629CC109}"/>
              </a:ext>
            </a:extLst>
          </p:cNvPr>
          <p:cNvGrpSpPr/>
          <p:nvPr/>
        </p:nvGrpSpPr>
        <p:grpSpPr>
          <a:xfrm>
            <a:off x="162538" y="2608572"/>
            <a:ext cx="5610125" cy="3896926"/>
            <a:chOff x="54137" y="1294239"/>
            <a:chExt cx="5610125" cy="389692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D32C90A-E5A2-B423-88A1-CC694310C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137" y="1294239"/>
              <a:ext cx="5610125" cy="367471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2478808-1425-9C4C-521D-8313E42DBD5A}"/>
                </a:ext>
              </a:extLst>
            </p:cNvPr>
            <p:cNvSpPr/>
            <p:nvPr/>
          </p:nvSpPr>
          <p:spPr>
            <a:xfrm rot="1168554">
              <a:off x="4655269" y="3081041"/>
              <a:ext cx="774911" cy="21101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784674A-F60D-1BCE-48F6-61DDD2B13193}"/>
                </a:ext>
              </a:extLst>
            </p:cNvPr>
            <p:cNvSpPr/>
            <p:nvPr/>
          </p:nvSpPr>
          <p:spPr>
            <a:xfrm rot="17501586">
              <a:off x="1182387" y="1099272"/>
              <a:ext cx="281403" cy="1437109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612A4F9-999B-1D04-CD28-846033035D16}"/>
              </a:ext>
            </a:extLst>
          </p:cNvPr>
          <p:cNvCxnSpPr/>
          <p:nvPr/>
        </p:nvCxnSpPr>
        <p:spPr>
          <a:xfrm>
            <a:off x="6963886" y="796544"/>
            <a:ext cx="1232114" cy="2438084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D66ABBB-8AA3-D8DE-8C58-EF6DDC7B085A}"/>
                  </a:ext>
                </a:extLst>
              </p:cNvPr>
              <p:cNvSpPr txBox="1"/>
              <p:nvPr/>
            </p:nvSpPr>
            <p:spPr bwMode="auto">
              <a:xfrm>
                <a:off x="7579943" y="1777788"/>
                <a:ext cx="6011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pt-P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</m:t>
                      </m:r>
                      <m:r>
                        <m:rPr>
                          <m:sty m:val="p"/>
                        </m:rPr>
                        <a:rPr lang="pt-PT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D66ABBB-8AA3-D8DE-8C58-EF6DDC7B0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79943" y="1777788"/>
                <a:ext cx="601190" cy="276999"/>
              </a:xfrm>
              <a:prstGeom prst="rect">
                <a:avLst/>
              </a:prstGeom>
              <a:blipFill>
                <a:blip r:embed="rId6"/>
                <a:stretch>
                  <a:fillRect l="-7071" r="-4040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F6D75DD4-AAA1-CE5A-F8A1-7034279D9661}"/>
              </a:ext>
            </a:extLst>
          </p:cNvPr>
          <p:cNvSpPr txBox="1"/>
          <p:nvPr/>
        </p:nvSpPr>
        <p:spPr bwMode="auto">
          <a:xfrm>
            <a:off x="347657" y="4774793"/>
            <a:ext cx="453014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! Upon the injection of the liquid lead, it is necessary to ensure the uniformity of the flow.</a:t>
            </a:r>
          </a:p>
          <a:p>
            <a:r>
              <a:rPr lang="en-GB" sz="1600" dirty="0">
                <a:solidFill>
                  <a:srgbClr val="002060"/>
                </a:solidFill>
              </a:rPr>
              <a:t> </a:t>
            </a:r>
          </a:p>
          <a:p>
            <a:r>
              <a:rPr lang="en-GB" sz="1600" dirty="0"/>
              <a:t>Viscous effects can lead to bubbles or imperfections in the profile.</a:t>
            </a:r>
          </a:p>
        </p:txBody>
      </p:sp>
      <p:sp>
        <p:nvSpPr>
          <p:cNvPr id="18" name="Title 2">
            <a:extLst>
              <a:ext uri="{FF2B5EF4-FFF2-40B4-BE49-F238E27FC236}">
                <a16:creationId xmlns:a16="http://schemas.microsoft.com/office/drawing/2014/main" id="{492544C4-A7E3-613D-E95E-7CEE14217691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46311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3D Fluid Dynamics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A0E2E0-215D-9A3F-8AFE-E46F186495AE}"/>
              </a:ext>
            </a:extLst>
          </p:cNvPr>
          <p:cNvSpPr txBox="1"/>
          <p:nvPr/>
        </p:nvSpPr>
        <p:spPr bwMode="auto">
          <a:xfrm>
            <a:off x="166721" y="1078289"/>
            <a:ext cx="56737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pt-PT" sz="1600" dirty="0">
                <a:solidFill>
                  <a:srgbClr val="002060"/>
                </a:solidFill>
              </a:rPr>
              <a:t>Tridimensional two phase flow requires a extreme refinement level for accurate resolution of the curvature of the free-surface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pt-PT" sz="1600" dirty="0">
                <a:solidFill>
                  <a:srgbClr val="002060"/>
                </a:solidFill>
              </a:rPr>
              <a:t>Due to high Reynold number </a:t>
            </a:r>
            <a:r>
              <a:rPr lang="en-GB" sz="1600" dirty="0">
                <a:solidFill>
                  <a:srgbClr val="002060"/>
                </a:solidFill>
              </a:rPr>
              <a:t>(Re &gt; 1e5)</a:t>
            </a:r>
            <a:r>
              <a:rPr lang="pt-PT" sz="1600" dirty="0">
                <a:solidFill>
                  <a:srgbClr val="002060"/>
                </a:solidFill>
              </a:rPr>
              <a:t> and low Pr number increase of the refinement on the wall is necessary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CA3A55-2D96-1CB8-A96E-5AAA230E42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6650" y="2454360"/>
            <a:ext cx="2832820" cy="110705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DD35958-1AB7-A329-F03A-9C881E108DAB}"/>
              </a:ext>
            </a:extLst>
          </p:cNvPr>
          <p:cNvSpPr txBox="1"/>
          <p:nvPr/>
        </p:nvSpPr>
        <p:spPr bwMode="auto">
          <a:xfrm>
            <a:off x="2996811" y="3139813"/>
            <a:ext cx="2905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>
                <a:solidFill>
                  <a:schemeClr val="bg1"/>
                </a:solidFill>
              </a:rPr>
              <a:t>Inlet region visualization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7877D253-C658-0B2F-B9D4-640C8F311E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3D387A1A-0A81-F6FB-891F-551F2AFA6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</p:spTree>
    <p:extLst>
      <p:ext uri="{BB962C8B-B14F-4D97-AF65-F5344CB8AC3E}">
        <p14:creationId xmlns:p14="http://schemas.microsoft.com/office/powerpoint/2010/main" val="10572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2F2D25F-6B01-BDB9-62E4-ED5BAE38A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150EC80-39DB-7A66-61A5-27ED1E005574}"/>
              </a:ext>
            </a:extLst>
          </p:cNvPr>
          <p:cNvCxnSpPr/>
          <p:nvPr/>
        </p:nvCxnSpPr>
        <p:spPr>
          <a:xfrm>
            <a:off x="911424" y="1356348"/>
            <a:ext cx="2304256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FB56D62F-CB99-6231-44EA-4095D68FA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r>
              <a:rPr lang="en-US" sz="3600" dirty="0"/>
              <a:t>Compact Liquid Lead </a:t>
            </a:r>
            <a:r>
              <a:rPr lang="en-US" dirty="0"/>
              <a:t>Concept – </a:t>
            </a:r>
            <a:r>
              <a:rPr lang="en-US" dirty="0" err="1"/>
              <a:t>Thermofluids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3C67B9-DC84-8DB1-965B-DFC3BAF0A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pic>
        <p:nvPicPr>
          <p:cNvPr id="22" name="Picture 21" descr="A blue and black screen&#10;&#10;AI-generated content may be incorrect.">
            <a:extLst>
              <a:ext uri="{FF2B5EF4-FFF2-40B4-BE49-F238E27FC236}">
                <a16:creationId xmlns:a16="http://schemas.microsoft.com/office/drawing/2014/main" id="{A0F6F93B-6496-3DD5-825F-EE3936B4F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60" y="972650"/>
            <a:ext cx="4239529" cy="5299411"/>
          </a:xfrm>
          <a:prstGeom prst="rect">
            <a:avLst/>
          </a:prstGeom>
        </p:spPr>
      </p:pic>
      <p:pic>
        <p:nvPicPr>
          <p:cNvPr id="33" name="Picture 32" descr="A black and purple rectangular object&#10;&#10;AI-generated content may be incorrect.">
            <a:extLst>
              <a:ext uri="{FF2B5EF4-FFF2-40B4-BE49-F238E27FC236}">
                <a16:creationId xmlns:a16="http://schemas.microsoft.com/office/drawing/2014/main" id="{5D947640-9764-888B-0FE2-8CDB9168B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8681" y="1057071"/>
            <a:ext cx="4104456" cy="513057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41FA078-393F-BD9C-3862-131BD7EC6D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3574" y="1356348"/>
            <a:ext cx="3434405" cy="4145304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34CE5CE-F2F5-40EE-AA91-26B70BB2FB5D}"/>
              </a:ext>
            </a:extLst>
          </p:cNvPr>
          <p:cNvSpPr/>
          <p:nvPr/>
        </p:nvSpPr>
        <p:spPr>
          <a:xfrm>
            <a:off x="5379131" y="3145388"/>
            <a:ext cx="1220925" cy="10081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696CD05-D8F1-459E-6FA3-8DA19F93DA89}"/>
              </a:ext>
            </a:extLst>
          </p:cNvPr>
          <p:cNvSpPr/>
          <p:nvPr/>
        </p:nvSpPr>
        <p:spPr>
          <a:xfrm>
            <a:off x="7983574" y="1356348"/>
            <a:ext cx="3369010" cy="41453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16D32FF-C3ED-465A-E3B7-238561A644C5}"/>
              </a:ext>
            </a:extLst>
          </p:cNvPr>
          <p:cNvCxnSpPr>
            <a:cxnSpLocks/>
          </p:cNvCxnSpPr>
          <p:nvPr/>
        </p:nvCxnSpPr>
        <p:spPr>
          <a:xfrm flipH="1" flipV="1">
            <a:off x="5612201" y="5301208"/>
            <a:ext cx="1563919" cy="6446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C6C6347-209A-87BA-DBFB-C6C3C0BC410F}"/>
              </a:ext>
            </a:extLst>
          </p:cNvPr>
          <p:cNvSpPr txBox="1"/>
          <p:nvPr/>
        </p:nvSpPr>
        <p:spPr bwMode="auto">
          <a:xfrm>
            <a:off x="7320136" y="5945858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Stagnation point! To be avoid in Pb flow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558F81-5173-85D0-A496-F0D65803C6DD}"/>
              </a:ext>
            </a:extLst>
          </p:cNvPr>
          <p:cNvSpPr txBox="1"/>
          <p:nvPr/>
        </p:nvSpPr>
        <p:spPr bwMode="auto">
          <a:xfrm>
            <a:off x="1055440" y="99251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chemeClr val="bg1">
                    <a:lumMod val="50000"/>
                  </a:schemeClr>
                </a:solidFill>
              </a:rPr>
              <a:t>40 cm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AF270D8-C4B6-DD60-A0CD-D18FB13EA091}"/>
              </a:ext>
            </a:extLst>
          </p:cNvPr>
          <p:cNvCxnSpPr/>
          <p:nvPr/>
        </p:nvCxnSpPr>
        <p:spPr>
          <a:xfrm>
            <a:off x="911424" y="1752600"/>
            <a:ext cx="0" cy="381000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70D5CA3-D391-4115-5DBD-DACE63512A87}"/>
              </a:ext>
            </a:extLst>
          </p:cNvPr>
          <p:cNvSpPr txBox="1"/>
          <p:nvPr/>
        </p:nvSpPr>
        <p:spPr bwMode="auto">
          <a:xfrm>
            <a:off x="161655" y="32882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chemeClr val="bg1">
                    <a:lumMod val="50000"/>
                  </a:schemeClr>
                </a:solidFill>
              </a:rPr>
              <a:t>70 cm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554A8840-12DF-A787-3A06-28C7A3612F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D69755FB-88BA-CD48-BEA1-777B9FB53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</p:spTree>
    <p:extLst>
      <p:ext uri="{BB962C8B-B14F-4D97-AF65-F5344CB8AC3E}">
        <p14:creationId xmlns:p14="http://schemas.microsoft.com/office/powerpoint/2010/main" val="356602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5EF9A42-830D-A87E-F83F-DC7B395CA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Conceptual P&amp;ID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62D9A-25FC-6861-6962-4ED19F885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4180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92788A2-1887-FAB2-A7F4-FC44D3D818A3}"/>
              </a:ext>
            </a:extLst>
          </p:cNvPr>
          <p:cNvGrpSpPr/>
          <p:nvPr/>
        </p:nvGrpSpPr>
        <p:grpSpPr>
          <a:xfrm>
            <a:off x="5793178" y="3048000"/>
            <a:ext cx="6318925" cy="2517697"/>
            <a:chOff x="5863550" y="3048000"/>
            <a:chExt cx="6318925" cy="2517697"/>
          </a:xfrm>
        </p:grpSpPr>
        <p:pic>
          <p:nvPicPr>
            <p:cNvPr id="24" name="Picture 23" descr="A diagram of a machine&#10;&#10;AI-generated content may be incorrect.">
              <a:extLst>
                <a:ext uri="{FF2B5EF4-FFF2-40B4-BE49-F238E27FC236}">
                  <a16:creationId xmlns:a16="http://schemas.microsoft.com/office/drawing/2014/main" id="{B13BCA43-1569-BD9B-0E13-40686A3CB8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63550" y="3048000"/>
              <a:ext cx="6318925" cy="2517697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C623D9C-8A26-A747-7A4D-F21168F0BF93}"/>
                </a:ext>
              </a:extLst>
            </p:cNvPr>
            <p:cNvSpPr/>
            <p:nvPr/>
          </p:nvSpPr>
          <p:spPr>
            <a:xfrm>
              <a:off x="6019800" y="4267200"/>
              <a:ext cx="1868618" cy="7620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2394918-830D-3C4D-9046-60551B4ED58D}"/>
              </a:ext>
            </a:extLst>
          </p:cNvPr>
          <p:cNvSpPr txBox="1"/>
          <p:nvPr/>
        </p:nvSpPr>
        <p:spPr bwMode="auto">
          <a:xfrm>
            <a:off x="233122" y="1183434"/>
            <a:ext cx="78406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</a:rPr>
              <a:t>Conceptual P&amp;ID for the 2 hydraulic proposals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DA1E20-321B-28C4-F996-99ABE940D13D}"/>
              </a:ext>
            </a:extLst>
          </p:cNvPr>
          <p:cNvSpPr txBox="1"/>
          <p:nvPr/>
        </p:nvSpPr>
        <p:spPr bwMode="auto">
          <a:xfrm>
            <a:off x="173428" y="1774832"/>
            <a:ext cx="54253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Electromagnetic Pumps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1BE5E92-85AA-4B82-63C0-1B6B794ECD7C}"/>
              </a:ext>
            </a:extLst>
          </p:cNvPr>
          <p:cNvSpPr txBox="1"/>
          <p:nvPr/>
        </p:nvSpPr>
        <p:spPr bwMode="auto">
          <a:xfrm>
            <a:off x="5793177" y="1803253"/>
            <a:ext cx="631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Centrifugal Pumps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BC2B50-1619-D807-0439-FE037786343B}"/>
              </a:ext>
            </a:extLst>
          </p:cNvPr>
          <p:cNvSpPr/>
          <p:nvPr/>
        </p:nvSpPr>
        <p:spPr>
          <a:xfrm>
            <a:off x="5855018" y="3505199"/>
            <a:ext cx="1770809" cy="762001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E61ED5D-74AE-2C50-BBA5-076EFEE2B5E1}"/>
              </a:ext>
            </a:extLst>
          </p:cNvPr>
          <p:cNvSpPr txBox="1"/>
          <p:nvPr/>
        </p:nvSpPr>
        <p:spPr bwMode="auto">
          <a:xfrm>
            <a:off x="6168604" y="3159323"/>
            <a:ext cx="1378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BS dump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8C8ECA1-AFE2-81E4-2DBC-1E6D9201D0D1}"/>
              </a:ext>
            </a:extLst>
          </p:cNvPr>
          <p:cNvSpPr/>
          <p:nvPr/>
        </p:nvSpPr>
        <p:spPr>
          <a:xfrm>
            <a:off x="9911828" y="3370700"/>
            <a:ext cx="2133600" cy="138626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14">
            <a:extLst>
              <a:ext uri="{FF2B5EF4-FFF2-40B4-BE49-F238E27FC236}">
                <a16:creationId xmlns:a16="http://schemas.microsoft.com/office/drawing/2014/main" id="{DB236F24-013E-2CF9-BCDA-7988A86C53B2}"/>
              </a:ext>
            </a:extLst>
          </p:cNvPr>
          <p:cNvSpPr/>
          <p:nvPr/>
        </p:nvSpPr>
        <p:spPr>
          <a:xfrm>
            <a:off x="8085274" y="3914115"/>
            <a:ext cx="1369354" cy="165158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15">
            <a:extLst>
              <a:ext uri="{FF2B5EF4-FFF2-40B4-BE49-F238E27FC236}">
                <a16:creationId xmlns:a16="http://schemas.microsoft.com/office/drawing/2014/main" id="{49BBDD98-953D-B3A5-8A54-E2CFF46EB140}"/>
              </a:ext>
            </a:extLst>
          </p:cNvPr>
          <p:cNvSpPr txBox="1"/>
          <p:nvPr/>
        </p:nvSpPr>
        <p:spPr bwMode="auto">
          <a:xfrm>
            <a:off x="8104324" y="5662296"/>
            <a:ext cx="144783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Heat exchanger</a:t>
            </a:r>
          </a:p>
          <a:p>
            <a:r>
              <a:rPr lang="en-US" sz="1400" dirty="0">
                <a:solidFill>
                  <a:srgbClr val="FF0000"/>
                </a:solidFill>
              </a:rPr>
              <a:t>(500 kW)</a:t>
            </a:r>
            <a:endParaRPr lang="it-IT" dirty="0"/>
          </a:p>
        </p:txBody>
      </p:sp>
      <p:sp>
        <p:nvSpPr>
          <p:cNvPr id="34" name="Rectangle 14">
            <a:extLst>
              <a:ext uri="{FF2B5EF4-FFF2-40B4-BE49-F238E27FC236}">
                <a16:creationId xmlns:a16="http://schemas.microsoft.com/office/drawing/2014/main" id="{763BF206-A870-0BCF-8477-1F02E40EAD4A}"/>
              </a:ext>
            </a:extLst>
          </p:cNvPr>
          <p:cNvSpPr/>
          <p:nvPr/>
        </p:nvSpPr>
        <p:spPr>
          <a:xfrm>
            <a:off x="9662605" y="4819443"/>
            <a:ext cx="1163623" cy="73050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4C94491B-1877-BF60-73D5-18E015CAD748}"/>
              </a:ext>
            </a:extLst>
          </p:cNvPr>
          <p:cNvSpPr txBox="1"/>
          <p:nvPr/>
        </p:nvSpPr>
        <p:spPr bwMode="auto">
          <a:xfrm>
            <a:off x="9721856" y="5549943"/>
            <a:ext cx="1061509" cy="30777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Fill &amp; Drain</a:t>
            </a:r>
            <a:endParaRPr lang="it-IT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E4AB2E3-3506-40F7-5D54-14ADE56E59BD}"/>
              </a:ext>
            </a:extLst>
          </p:cNvPr>
          <p:cNvGrpSpPr/>
          <p:nvPr/>
        </p:nvGrpSpPr>
        <p:grpSpPr>
          <a:xfrm>
            <a:off x="163903" y="2307216"/>
            <a:ext cx="5304287" cy="3849967"/>
            <a:chOff x="486914" y="2295807"/>
            <a:chExt cx="5304287" cy="384996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806CC8B-67F2-07FD-8826-81762E9CEAFE}"/>
                </a:ext>
              </a:extLst>
            </p:cNvPr>
            <p:cNvGrpSpPr/>
            <p:nvPr/>
          </p:nvGrpSpPr>
          <p:grpSpPr>
            <a:xfrm>
              <a:off x="486914" y="2451022"/>
              <a:ext cx="5304287" cy="3365163"/>
              <a:chOff x="486914" y="2451022"/>
              <a:chExt cx="5304287" cy="3365163"/>
            </a:xfrm>
          </p:grpSpPr>
          <p:pic>
            <p:nvPicPr>
              <p:cNvPr id="46" name="Picture 45" descr="A diagram of a machine&#10;&#10;AI-generated content may be incorrect.">
                <a:extLst>
                  <a:ext uri="{FF2B5EF4-FFF2-40B4-BE49-F238E27FC236}">
                    <a16:creationId xmlns:a16="http://schemas.microsoft.com/office/drawing/2014/main" id="{A831624F-F4E6-7F34-3233-8BF02C5287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6102"/>
              <a:stretch/>
            </p:blipFill>
            <p:spPr>
              <a:xfrm>
                <a:off x="496439" y="2451022"/>
                <a:ext cx="5294762" cy="3365163"/>
              </a:xfrm>
              <a:prstGeom prst="rect">
                <a:avLst/>
              </a:prstGeom>
            </p:spPr>
          </p:pic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4A4E4003-1089-CAEE-DE59-71E4385FF38A}"/>
                  </a:ext>
                </a:extLst>
              </p:cNvPr>
              <p:cNvSpPr/>
              <p:nvPr/>
            </p:nvSpPr>
            <p:spPr>
              <a:xfrm>
                <a:off x="486914" y="3810000"/>
                <a:ext cx="938592" cy="17633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53185BA-7834-6839-212C-970034DB7FA8}"/>
                </a:ext>
              </a:extLst>
            </p:cNvPr>
            <p:cNvSpPr/>
            <p:nvPr/>
          </p:nvSpPr>
          <p:spPr>
            <a:xfrm>
              <a:off x="762693" y="2641683"/>
              <a:ext cx="2742507" cy="762001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B402DE4-11A9-4ACC-DF7D-7F4023BAD529}"/>
                </a:ext>
              </a:extLst>
            </p:cNvPr>
            <p:cNvSpPr txBox="1"/>
            <p:nvPr/>
          </p:nvSpPr>
          <p:spPr bwMode="auto">
            <a:xfrm>
              <a:off x="1128595" y="2295807"/>
              <a:ext cx="20740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FF0000"/>
                  </a:solidFill>
                </a:rPr>
                <a:t>BS dump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2E3A86A-2E43-18ED-523D-1AFBA0DB46FF}"/>
                </a:ext>
              </a:extLst>
            </p:cNvPr>
            <p:cNvSpPr/>
            <p:nvPr/>
          </p:nvSpPr>
          <p:spPr>
            <a:xfrm>
              <a:off x="1415373" y="4063834"/>
              <a:ext cx="1327827" cy="1386268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14">
              <a:extLst>
                <a:ext uri="{FF2B5EF4-FFF2-40B4-BE49-F238E27FC236}">
                  <a16:creationId xmlns:a16="http://schemas.microsoft.com/office/drawing/2014/main" id="{801A14EE-B700-4F10-4145-DAD8F8110F56}"/>
                </a:ext>
              </a:extLst>
            </p:cNvPr>
            <p:cNvSpPr/>
            <p:nvPr/>
          </p:nvSpPr>
          <p:spPr>
            <a:xfrm>
              <a:off x="3321495" y="3914114"/>
              <a:ext cx="2469706" cy="842853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15">
              <a:extLst>
                <a:ext uri="{FF2B5EF4-FFF2-40B4-BE49-F238E27FC236}">
                  <a16:creationId xmlns:a16="http://schemas.microsoft.com/office/drawing/2014/main" id="{CBAD811E-D1B4-8F8A-8BEB-0EB75FA6CCAE}"/>
                </a:ext>
              </a:extLst>
            </p:cNvPr>
            <p:cNvSpPr txBox="1"/>
            <p:nvPr/>
          </p:nvSpPr>
          <p:spPr bwMode="auto">
            <a:xfrm>
              <a:off x="3321495" y="3609459"/>
              <a:ext cx="1497526" cy="307777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Heat exchanger</a:t>
              </a:r>
              <a:endParaRPr lang="it-IT" dirty="0"/>
            </a:p>
          </p:txBody>
        </p:sp>
        <p:sp>
          <p:nvSpPr>
            <p:cNvPr id="43" name="Rectangle 14">
              <a:extLst>
                <a:ext uri="{FF2B5EF4-FFF2-40B4-BE49-F238E27FC236}">
                  <a16:creationId xmlns:a16="http://schemas.microsoft.com/office/drawing/2014/main" id="{50CFE102-F69A-38DE-D2F1-69842212B9CE}"/>
                </a:ext>
              </a:extLst>
            </p:cNvPr>
            <p:cNvSpPr/>
            <p:nvPr/>
          </p:nvSpPr>
          <p:spPr>
            <a:xfrm>
              <a:off x="3279216" y="4953000"/>
              <a:ext cx="1847479" cy="842853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15">
              <a:extLst>
                <a:ext uri="{FF2B5EF4-FFF2-40B4-BE49-F238E27FC236}">
                  <a16:creationId xmlns:a16="http://schemas.microsoft.com/office/drawing/2014/main" id="{E945313F-EC8F-A040-ED07-CF185F3E3E25}"/>
                </a:ext>
              </a:extLst>
            </p:cNvPr>
            <p:cNvSpPr txBox="1"/>
            <p:nvPr/>
          </p:nvSpPr>
          <p:spPr bwMode="auto">
            <a:xfrm>
              <a:off x="3598877" y="5837997"/>
              <a:ext cx="1061509" cy="307777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Fill &amp; Drain</a:t>
              </a:r>
              <a:endParaRPr lang="it-IT" dirty="0"/>
            </a:p>
          </p:txBody>
        </p:sp>
        <p:sp>
          <p:nvSpPr>
            <p:cNvPr id="45" name="TextBox 15">
              <a:extLst>
                <a:ext uri="{FF2B5EF4-FFF2-40B4-BE49-F238E27FC236}">
                  <a16:creationId xmlns:a16="http://schemas.microsoft.com/office/drawing/2014/main" id="{C7221785-7C30-E0D7-2538-192FEEE779A9}"/>
                </a:ext>
              </a:extLst>
            </p:cNvPr>
            <p:cNvSpPr txBox="1"/>
            <p:nvPr/>
          </p:nvSpPr>
          <p:spPr bwMode="auto">
            <a:xfrm>
              <a:off x="1450916" y="5508407"/>
              <a:ext cx="1260217" cy="307777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EMP PUMPS</a:t>
              </a:r>
              <a:endParaRPr lang="it-IT" dirty="0"/>
            </a:p>
          </p:txBody>
        </p:sp>
      </p:grpSp>
      <p:sp>
        <p:nvSpPr>
          <p:cNvPr id="48" name="TextBox 15">
            <a:extLst>
              <a:ext uri="{FF2B5EF4-FFF2-40B4-BE49-F238E27FC236}">
                <a16:creationId xmlns:a16="http://schemas.microsoft.com/office/drawing/2014/main" id="{A5AE8A05-51C4-E6F0-A842-61255E1FD5DA}"/>
              </a:ext>
            </a:extLst>
          </p:cNvPr>
          <p:cNvSpPr txBox="1"/>
          <p:nvPr/>
        </p:nvSpPr>
        <p:spPr bwMode="auto">
          <a:xfrm>
            <a:off x="10107599" y="2868794"/>
            <a:ext cx="1739579" cy="30777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Centrifugal PUMPS</a:t>
            </a:r>
            <a:endParaRPr lang="it-IT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964030F-6880-0548-0E22-61C0B77EA17C}"/>
              </a:ext>
            </a:extLst>
          </p:cNvPr>
          <p:cNvSpPr/>
          <p:nvPr/>
        </p:nvSpPr>
        <p:spPr>
          <a:xfrm>
            <a:off x="173428" y="1774832"/>
            <a:ext cx="5425399" cy="4410684"/>
          </a:xfrm>
          <a:prstGeom prst="rect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6B6C56E-8E35-36EF-3267-33B4A1A74B8E}"/>
              </a:ext>
            </a:extLst>
          </p:cNvPr>
          <p:cNvSpPr/>
          <p:nvPr/>
        </p:nvSpPr>
        <p:spPr>
          <a:xfrm>
            <a:off x="5783653" y="1774832"/>
            <a:ext cx="6337975" cy="4410684"/>
          </a:xfrm>
          <a:prstGeom prst="rect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34F56299-4D4C-6D44-296B-54D076F695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A634CEFB-CD87-1A20-28C3-2084CF28F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3B0208-AA93-E298-6176-D0F5DFC563B6}"/>
              </a:ext>
            </a:extLst>
          </p:cNvPr>
          <p:cNvSpPr txBox="1"/>
          <p:nvPr/>
        </p:nvSpPr>
        <p:spPr>
          <a:xfrm>
            <a:off x="6621750" y="208750"/>
            <a:ext cx="6096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The liquid lead loop must be positioned below the collector's free surface.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2"/>
                </a:solidFill>
              </a:rPr>
              <a:t>Water-Argon </a:t>
            </a:r>
            <a:r>
              <a:rPr lang="en-GB" sz="1800" dirty="0">
                <a:solidFill>
                  <a:schemeClr val="tx2"/>
                </a:solidFill>
              </a:rPr>
              <a:t>control: ~ L(3.5m),L1(3.5m),H(3m).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Heat</a:t>
            </a:r>
            <a:r>
              <a:rPr lang="it-IT" sz="1800" dirty="0">
                <a:solidFill>
                  <a:schemeClr val="tx2"/>
                </a:solidFill>
              </a:rPr>
              <a:t> </a:t>
            </a:r>
            <a:r>
              <a:rPr lang="en-GB" sz="1800" dirty="0">
                <a:solidFill>
                  <a:schemeClr val="tx2"/>
                </a:solidFill>
              </a:rPr>
              <a:t>exchanger: water 16 bar.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Collector</a:t>
            </a:r>
            <a:r>
              <a:rPr lang="it-IT" sz="1800" dirty="0">
                <a:solidFill>
                  <a:schemeClr val="tx2"/>
                </a:solidFill>
              </a:rPr>
              <a:t>: 75 dm3.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800" dirty="0">
              <a:solidFill>
                <a:schemeClr val="tx2"/>
              </a:solidFill>
            </a:endParaRPr>
          </a:p>
          <a:p>
            <a:endParaRPr lang="en-GB" sz="1800" dirty="0">
              <a:solidFill>
                <a:schemeClr val="tx2"/>
              </a:solidFill>
            </a:endParaRPr>
          </a:p>
          <a:p>
            <a:endParaRPr lang="en-GB" sz="1800" dirty="0">
              <a:solidFill>
                <a:schemeClr val="tx2"/>
              </a:solidFill>
            </a:endParaRPr>
          </a:p>
          <a:p>
            <a:pPr marL="380990" indent="-380990">
              <a:buFont typeface="Wingdings" panose="05000000000000000000" pitchFamily="2" charset="2"/>
              <a:buChar char="§"/>
            </a:pPr>
            <a:endParaRPr lang="it-IT" sz="1800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B0B01E-95A6-C8B0-2B3B-92FE7092A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3705" y="324349"/>
            <a:ext cx="1928970" cy="58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14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477D05C-6018-17BE-83B5-06A506B5DB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247162-9992-C557-06EC-8CC3AF24B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352" y="291088"/>
            <a:ext cx="11395248" cy="533480"/>
          </a:xfrm>
        </p:spPr>
        <p:txBody>
          <a:bodyPr/>
          <a:lstStyle/>
          <a:p>
            <a:pPr marL="457189" indent="-457189"/>
            <a:r>
              <a:rPr lang="en-GB" dirty="0"/>
              <a:t>Heat Exchanger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DF8405C-7199-FBEA-2459-B019583D1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24</a:t>
            </a:fld>
            <a:endParaRPr lang="it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B7BB8C-DED0-18D2-6B19-D235D8665F0B}"/>
              </a:ext>
            </a:extLst>
          </p:cNvPr>
          <p:cNvSpPr txBox="1"/>
          <p:nvPr/>
        </p:nvSpPr>
        <p:spPr>
          <a:xfrm>
            <a:off x="541353" y="1269767"/>
            <a:ext cx="723104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Main data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2400" dirty="0"/>
              <a:t> Shell in tube exchanger: 37 tubes, 500 kW.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2400" dirty="0"/>
              <a:t> Thermal gap helium 1 bar (k=0.24 W/Km): 4mm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endParaRPr lang="en-GB" sz="2400" dirty="0"/>
          </a:p>
          <a:p>
            <a:pPr marL="457189" indent="-457189">
              <a:buFont typeface="Wingdings" panose="05000000000000000000" pitchFamily="2" charset="2"/>
              <a:buChar char="§"/>
            </a:pPr>
            <a:r>
              <a:rPr lang="en-GB" sz="2400" dirty="0"/>
              <a:t>Liquid lead loop (350 kg/s) – 16 bars water loop (20 kg/s).</a:t>
            </a:r>
          </a:p>
          <a:p>
            <a:pPr marL="457189" indent="-457189">
              <a:buFont typeface="Wingdings" panose="05000000000000000000" pitchFamily="2" charset="2"/>
              <a:buChar char="§"/>
            </a:pPr>
            <a:r>
              <a:rPr lang="en-GB" sz="2400" dirty="0"/>
              <a:t>Piping: 3’’ S40 (lead pipe), 4’’ S80(water pipe)</a:t>
            </a:r>
          </a:p>
          <a:p>
            <a:pPr marL="457189" indent="-457189">
              <a:buFont typeface="Wingdings" panose="05000000000000000000" pitchFamily="2" charset="2"/>
              <a:buChar char="§"/>
            </a:pPr>
            <a:r>
              <a:rPr lang="en-GB" sz="2400" dirty="0"/>
              <a:t>Water temperature: 120°C (inlet) – 125°C (outlet).</a:t>
            </a:r>
          </a:p>
          <a:p>
            <a:pPr marL="457189" indent="-457189">
              <a:buFont typeface="Wingdings" panose="05000000000000000000" pitchFamily="2" charset="2"/>
              <a:buChar char="§"/>
            </a:pPr>
            <a:r>
              <a:rPr lang="en-GB" sz="2400" dirty="0"/>
              <a:t>Pressure drops: Lead (0.01 bars), Water (negligible).</a:t>
            </a:r>
          </a:p>
          <a:p>
            <a:pPr marL="457189" indent="-457189">
              <a:buFont typeface="Wingdings" panose="05000000000000000000" pitchFamily="2" charset="2"/>
              <a:buChar char="§"/>
            </a:pPr>
            <a:r>
              <a:rPr lang="en-GB" sz="2400" dirty="0"/>
              <a:t>Overall dimensions: D~1m, L~3.1m.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A4ED0FF-E0C4-01CA-6096-3C22526879CC}"/>
                  </a:ext>
                </a:extLst>
              </p14:cNvPr>
              <p14:cNvContentPartPr/>
              <p14:nvPr/>
            </p14:nvContentPartPr>
            <p14:xfrm>
              <a:off x="5310865" y="5587753"/>
              <a:ext cx="480" cy="48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A4ED0FF-E0C4-01CA-6096-3C22526879C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02705" y="5579593"/>
                <a:ext cx="16800" cy="168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 descr="A diagram of a heat geometry&#10;&#10;AI-generated content may be incorrect.">
            <a:extLst>
              <a:ext uri="{FF2B5EF4-FFF2-40B4-BE49-F238E27FC236}">
                <a16:creationId xmlns:a16="http://schemas.microsoft.com/office/drawing/2014/main" id="{13A76D15-95CA-2A20-AAAF-999FD23B04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5872" y="2209800"/>
            <a:ext cx="3709091" cy="3052867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033F5907-88DF-B064-9540-7DC5FE45C1E7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46311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467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Heat Exchanger Details </a:t>
            </a:r>
            <a:endParaRPr lang="en-US" sz="3600" kern="0" dirty="0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5B831799-67C7-5564-487E-97C6FB0B4AAF}"/>
              </a:ext>
            </a:extLst>
          </p:cNvPr>
          <p:cNvSpPr txBox="1">
            <a:spLocks/>
          </p:cNvSpPr>
          <p:nvPr/>
        </p:nvSpPr>
        <p:spPr>
          <a:xfrm>
            <a:off x="3264501" y="6408000"/>
            <a:ext cx="1993299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>
                <a:solidFill>
                  <a:schemeClr val="bg1"/>
                </a:solidFill>
              </a:rPr>
              <a:t>May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13B4FCC3-1231-E124-DFD9-9B6BBADBDEAC}"/>
              </a:ext>
            </a:extLst>
          </p:cNvPr>
          <p:cNvSpPr txBox="1">
            <a:spLocks/>
          </p:cNvSpPr>
          <p:nvPr/>
        </p:nvSpPr>
        <p:spPr>
          <a:xfrm>
            <a:off x="5409282" y="6408000"/>
            <a:ext cx="5422201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>
                <a:solidFill>
                  <a:schemeClr val="bg1"/>
                </a:solidFill>
              </a:rPr>
              <a:t>FCCee beamstrahlung dump @FCC week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9601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F3156FB-62B0-3C3C-CB51-48E699C24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04D8CF-AC2E-207B-A4C6-229E31E4F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352" y="291088"/>
            <a:ext cx="11395248" cy="533480"/>
          </a:xfrm>
        </p:spPr>
        <p:txBody>
          <a:bodyPr/>
          <a:lstStyle/>
          <a:p>
            <a:r>
              <a:rPr lang="en-GB"/>
              <a:t>Dumper cavern</a:t>
            </a:r>
            <a:r>
              <a:rPr lang="it-IT"/>
              <a:t> 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26B0F6B-843C-31EF-1521-A72A2525C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25</a:t>
            </a:fld>
            <a:endParaRPr lang="it-IT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50D6667-CBDB-BC9C-C2A2-9D4A4E121677}"/>
              </a:ext>
            </a:extLst>
          </p:cNvPr>
          <p:cNvGrpSpPr/>
          <p:nvPr/>
        </p:nvGrpSpPr>
        <p:grpSpPr>
          <a:xfrm>
            <a:off x="264925" y="1828800"/>
            <a:ext cx="6237320" cy="3276600"/>
            <a:chOff x="228600" y="2718971"/>
            <a:chExt cx="6237320" cy="3276600"/>
          </a:xfrm>
        </p:grpSpPr>
        <p:pic>
          <p:nvPicPr>
            <p:cNvPr id="5" name="Picture 4" descr="A tunnel with a white box&#10;&#10;Description automatically generated with medium confidence">
              <a:extLst>
                <a:ext uri="{FF2B5EF4-FFF2-40B4-BE49-F238E27FC236}">
                  <a16:creationId xmlns:a16="http://schemas.microsoft.com/office/drawing/2014/main" id="{75FCB818-1711-A371-312E-A9ED4680D4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600" y="2718971"/>
              <a:ext cx="6237320" cy="32766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8FC3D14-BFAC-7E43-EB8C-4A3704F9A76F}"/>
                </a:ext>
              </a:extLst>
            </p:cNvPr>
            <p:cNvSpPr txBox="1"/>
            <p:nvPr/>
          </p:nvSpPr>
          <p:spPr bwMode="auto">
            <a:xfrm>
              <a:off x="541352" y="5632788"/>
              <a:ext cx="25441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chemeClr val="bg1"/>
                  </a:solidFill>
                </a:rPr>
                <a:t>R. Seidenbinder, S. Sorlut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D123BA4C-2FCF-809A-AC22-48451418F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5475" y="2057400"/>
            <a:ext cx="5181600" cy="2395849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23F73AD7-C1D0-A7C8-AF1A-6A179916F2CB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46311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467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Visualization of the integration on the tunnel</a:t>
            </a:r>
            <a:endParaRPr lang="en-US" sz="3600" kern="0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8AEC0FDE-1E7F-F6B0-1CE7-EEE2307988BD}"/>
              </a:ext>
            </a:extLst>
          </p:cNvPr>
          <p:cNvSpPr txBox="1">
            <a:spLocks/>
          </p:cNvSpPr>
          <p:nvPr/>
        </p:nvSpPr>
        <p:spPr>
          <a:xfrm>
            <a:off x="3264501" y="6408000"/>
            <a:ext cx="1993299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>
                <a:solidFill>
                  <a:schemeClr val="bg1"/>
                </a:solidFill>
              </a:rPr>
              <a:t>May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1B45651D-BA39-05F3-8BF4-ADAF444429B4}"/>
              </a:ext>
            </a:extLst>
          </p:cNvPr>
          <p:cNvSpPr txBox="1">
            <a:spLocks/>
          </p:cNvSpPr>
          <p:nvPr/>
        </p:nvSpPr>
        <p:spPr>
          <a:xfrm>
            <a:off x="5409282" y="6408000"/>
            <a:ext cx="5422201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>
                <a:solidFill>
                  <a:schemeClr val="bg1"/>
                </a:solidFill>
              </a:rPr>
              <a:t>FCCee beamstrahlung dump @FCC week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55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99EFC42-77DE-0933-CFC3-3C66E1AD76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6C620-DD4B-0CA5-BA7B-874922A87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26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F772E69-FDDF-2C9B-99AF-9E928494F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a liquid Pb absorber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6A27D0-2B66-1398-5F8F-2AA346F89B2C}"/>
              </a:ext>
            </a:extLst>
          </p:cNvPr>
          <p:cNvSpPr txBox="1"/>
          <p:nvPr/>
        </p:nvSpPr>
        <p:spPr bwMode="auto">
          <a:xfrm>
            <a:off x="685800" y="1295400"/>
            <a:ext cx="1121240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Heavy Liquid Metal (</a:t>
            </a:r>
            <a:r>
              <a:rPr lang="en-GB" sz="2400" b="1" dirty="0" err="1"/>
              <a:t>eg</a:t>
            </a:r>
            <a:r>
              <a:rPr lang="en-GB" sz="2400" b="1" dirty="0"/>
              <a:t> Pb) technologies are promising </a:t>
            </a:r>
            <a:r>
              <a:rPr lang="en-GB" sz="2400" dirty="0">
                <a:solidFill>
                  <a:schemeClr val="tx2"/>
                </a:solidFill>
              </a:rPr>
              <a:t>for use in particle accelerators, specifically for </a:t>
            </a:r>
            <a:r>
              <a:rPr lang="en-US" sz="2400" b="1" dirty="0"/>
              <a:t>cases of a quasi-CW energy deposition as the BS radiation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GB" sz="2400" dirty="0">
                <a:solidFill>
                  <a:schemeClr val="tx2"/>
                </a:solidFill>
              </a:rPr>
              <a:t>offering advantages that traditional solid technologies cannot provide as,</a:t>
            </a:r>
            <a:endParaRPr lang="en-US" sz="24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No long-term degradation of dump materials (radiation damage, fatigue, etc.)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Dilution of radionuclide inventory within the total absorber volume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Flexible waste disposal preparation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No need for vacuum vessel nor pressure vessel – operation at atmospheric pressure with cover gas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Absence of beam-induced thermo-mechanical stresses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D135A5CC-21A9-966C-B0A0-57BBF26244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1548A930-AB02-19A3-D3F3-607989260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27D72C-81F8-443A-7749-7464ECCAA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5400" y="5257800"/>
            <a:ext cx="3171825" cy="9653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03D601-FAD3-C9EC-C4C4-1CAD1FB34EB7}"/>
              </a:ext>
            </a:extLst>
          </p:cNvPr>
          <p:cNvSpPr txBox="1"/>
          <p:nvPr/>
        </p:nvSpPr>
        <p:spPr bwMode="auto">
          <a:xfrm>
            <a:off x="679704" y="5020902"/>
            <a:ext cx="831189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Since FCC week 2024, major developments were made with the collaboration with ENEA </a:t>
            </a:r>
            <a:r>
              <a:rPr lang="en-US" sz="2400" b="1" dirty="0" err="1"/>
              <a:t>Brasimone</a:t>
            </a:r>
            <a:r>
              <a:rPr lang="en-US" sz="2400" b="1" dirty="0"/>
              <a:t> on liquid lead hydraulic system (pumps, heat exchanger, etc.)</a:t>
            </a:r>
          </a:p>
        </p:txBody>
      </p:sp>
    </p:spTree>
    <p:extLst>
      <p:ext uri="{BB962C8B-B14F-4D97-AF65-F5344CB8AC3E}">
        <p14:creationId xmlns:p14="http://schemas.microsoft.com/office/powerpoint/2010/main" val="85940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E15694B-0DCF-1899-2919-D1A5E89B33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00E1ABD-2911-3560-B01F-221CE255E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804266"/>
            <a:ext cx="5886466" cy="2944998"/>
          </a:xfrm>
          <a:prstGeom prst="rect">
            <a:avLst/>
          </a:prstGeom>
        </p:spPr>
      </p:pic>
      <p:sp>
        <p:nvSpPr>
          <p:cNvPr id="124" name="PlaceHolder 1">
            <a:extLst>
              <a:ext uri="{FF2B5EF4-FFF2-40B4-BE49-F238E27FC236}">
                <a16:creationId xmlns:a16="http://schemas.microsoft.com/office/drawing/2014/main" id="{79B152D5-A1F1-7D69-9B66-C5D5DAD1E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000" y="365280"/>
            <a:ext cx="11380320" cy="49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tabLst>
                <a:tab pos="0" algn="l"/>
              </a:tabLst>
            </a:pPr>
            <a:r>
              <a:rPr lang="it" spc="-1" dirty="0">
                <a:solidFill>
                  <a:srgbClr val="0033A0"/>
                </a:solidFill>
                <a:latin typeface="Arial"/>
                <a:ea typeface="Arial"/>
              </a:rPr>
              <a:t>Two-slope dump concept – Thermofluid dynamics</a:t>
            </a:r>
            <a:endParaRPr lang="en-US" b="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>
            <a:extLst>
              <a:ext uri="{FF2B5EF4-FFF2-40B4-BE49-F238E27FC236}">
                <a16:creationId xmlns:a16="http://schemas.microsoft.com/office/drawing/2014/main" id="{3B78C50E-560C-FC77-4DEC-A6639CA696AE}"/>
              </a:ext>
            </a:extLst>
          </p:cNvPr>
          <p:cNvSpPr>
            <a:spLocks noGrp="1"/>
          </p:cNvSpPr>
          <p:nvPr>
            <p:ph type="sldNum" idx="12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27</a:t>
            </a:fld>
            <a:endParaRPr lang="en-US">
              <a:latin typeface="Times New Roman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E2AA22-E8B1-74BA-A537-2DB0841B964E}"/>
              </a:ext>
            </a:extLst>
          </p:cNvPr>
          <p:cNvSpPr txBox="1"/>
          <p:nvPr/>
        </p:nvSpPr>
        <p:spPr bwMode="auto">
          <a:xfrm>
            <a:off x="545440" y="1179845"/>
            <a:ext cx="582734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The double slope concept maintains the </a:t>
            </a:r>
            <a:r>
              <a:rPr lang="en-GB" sz="2400" b="1" dirty="0"/>
              <a:t>temperature of lead bellow the 450ºC</a:t>
            </a:r>
            <a:r>
              <a:rPr lang="en-GB" sz="2400" dirty="0">
                <a:solidFill>
                  <a:schemeClr val="tx2"/>
                </a:solidFill>
              </a:rPr>
              <a:t>.</a:t>
            </a:r>
          </a:p>
          <a:p>
            <a:endParaRPr lang="en-GB" sz="2400" dirty="0">
              <a:solidFill>
                <a:schemeClr val="tx2"/>
              </a:solidFill>
            </a:endParaRPr>
          </a:p>
          <a:p>
            <a:r>
              <a:rPr lang="en-GB" sz="2400" dirty="0">
                <a:solidFill>
                  <a:schemeClr val="tx2"/>
                </a:solidFill>
              </a:rPr>
              <a:t>Thermomechanical simulation show an </a:t>
            </a:r>
            <a:r>
              <a:rPr lang="en-GB" sz="2400" b="1" dirty="0"/>
              <a:t>acceptable</a:t>
            </a: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b="1" dirty="0"/>
              <a:t>stress due to the heat and weight of the Pb (~.8ton)</a:t>
            </a:r>
            <a:r>
              <a:rPr lang="en-GB" sz="2400" dirty="0">
                <a:solidFill>
                  <a:schemeClr val="tx2"/>
                </a:solidFill>
              </a:rPr>
              <a:t> in the upper steel plate </a:t>
            </a:r>
            <a:endParaRPr lang="en-GB" sz="2400" noProof="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9C7228-4E37-D09A-2B53-5ED70DB8F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801064"/>
            <a:ext cx="4651438" cy="24805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238487-E05B-9FD8-369B-733E561D0F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882" y="3755956"/>
            <a:ext cx="5527225" cy="25323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673F30-3AD2-4195-1443-6B96C9CA29F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150" t="61983" r="84791" b="5383"/>
          <a:stretch/>
        </p:blipFill>
        <p:spPr>
          <a:xfrm>
            <a:off x="11064552" y="4677474"/>
            <a:ext cx="986853" cy="15370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39BCD9B-57D1-CCF2-DF16-AE491DD9235A}"/>
              </a:ext>
            </a:extLst>
          </p:cNvPr>
          <p:cNvSpPr txBox="1"/>
          <p:nvPr/>
        </p:nvSpPr>
        <p:spPr bwMode="auto">
          <a:xfrm>
            <a:off x="8781154" y="5281594"/>
            <a:ext cx="2330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Von mises stress [MPa]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FA661132-B091-9452-DD57-0CAE1BDBF7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706AE78D-EC00-BB12-729E-F1F4C4D63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</p:spTree>
    <p:extLst>
      <p:ext uri="{BB962C8B-B14F-4D97-AF65-F5344CB8AC3E}">
        <p14:creationId xmlns:p14="http://schemas.microsoft.com/office/powerpoint/2010/main" val="308717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F5E79B-CBCB-52F7-4B2D-C207D1F0E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20953" cy="1065742"/>
          </a:xfrm>
        </p:spPr>
        <p:txBody>
          <a:bodyPr/>
          <a:lstStyle/>
          <a:p>
            <a:r>
              <a:rPr lang="en-US"/>
              <a:t>Beamstrahlung photon beam spot on dump (at 500m)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EAFD6-B655-C687-6E68-221A90B43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CD636C-0848-DFC5-88E1-3C23C7502171}"/>
              </a:ext>
            </a:extLst>
          </p:cNvPr>
          <p:cNvGrpSpPr/>
          <p:nvPr/>
        </p:nvGrpSpPr>
        <p:grpSpPr>
          <a:xfrm>
            <a:off x="7260065" y="2667000"/>
            <a:ext cx="4768876" cy="2847667"/>
            <a:chOff x="7415969" y="1991818"/>
            <a:chExt cx="5409138" cy="317094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FEAA2EA-A712-E881-4E13-5DC28577DA59}"/>
                </a:ext>
              </a:extLst>
            </p:cNvPr>
            <p:cNvGrpSpPr/>
            <p:nvPr/>
          </p:nvGrpSpPr>
          <p:grpSpPr>
            <a:xfrm>
              <a:off x="7415969" y="1991818"/>
              <a:ext cx="5409138" cy="3170942"/>
              <a:chOff x="3934379" y="1873199"/>
              <a:chExt cx="5409138" cy="3170942"/>
            </a:xfrm>
          </p:grpSpPr>
          <p:pic>
            <p:nvPicPr>
              <p:cNvPr id="21" name="Content Placeholder 1">
                <a:extLst>
                  <a:ext uri="{FF2B5EF4-FFF2-40B4-BE49-F238E27FC236}">
                    <a16:creationId xmlns:a16="http://schemas.microsoft.com/office/drawing/2014/main" id="{120832E0-5A9F-D981-0643-D75D6F8E17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r="54581"/>
              <a:stretch/>
            </p:blipFill>
            <p:spPr bwMode="auto">
              <a:xfrm>
                <a:off x="3934379" y="1911299"/>
                <a:ext cx="3914221" cy="3132842"/>
              </a:xfrm>
              <a:prstGeom prst="rect">
                <a:avLst/>
              </a:prstGeom>
            </p:spPr>
          </p:pic>
          <p:pic>
            <p:nvPicPr>
              <p:cNvPr id="22" name="Content Placeholder 1">
                <a:extLst>
                  <a:ext uri="{FF2B5EF4-FFF2-40B4-BE49-F238E27FC236}">
                    <a16:creationId xmlns:a16="http://schemas.microsoft.com/office/drawing/2014/main" id="{0D27F6A4-A15C-4D51-B029-65FFD441A8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83935" t="-1605" r="-1769" b="1605"/>
              <a:stretch/>
            </p:blipFill>
            <p:spPr bwMode="auto">
              <a:xfrm>
                <a:off x="7806577" y="1873199"/>
                <a:ext cx="1536940" cy="3132842"/>
              </a:xfrm>
              <a:prstGeom prst="rect">
                <a:avLst/>
              </a:prstGeom>
            </p:spPr>
          </p:pic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FB7664C-A596-7CBA-0196-6DE3E61B8418}"/>
                </a:ext>
              </a:extLst>
            </p:cNvPr>
            <p:cNvSpPr/>
            <p:nvPr/>
          </p:nvSpPr>
          <p:spPr>
            <a:xfrm>
              <a:off x="8872516" y="2409348"/>
              <a:ext cx="2320718" cy="2349349"/>
            </a:xfrm>
            <a:prstGeom prst="ellipse">
              <a:avLst/>
            </a:prstGeom>
            <a:noFill/>
            <a:ln w="349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ACF0BBA-184A-209A-4AC5-4CCE7B46C971}"/>
              </a:ext>
            </a:extLst>
          </p:cNvPr>
          <p:cNvSpPr txBox="1"/>
          <p:nvPr/>
        </p:nvSpPr>
        <p:spPr bwMode="auto">
          <a:xfrm>
            <a:off x="7857272" y="5382788"/>
            <a:ext cx="3222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>
                <a:latin typeface="Symbol" pitchFamily="2" charset="2"/>
              </a:rPr>
              <a:t>s</a:t>
            </a:r>
            <a:r>
              <a:rPr lang="en-CH" sz="2400" baseline="-25000" dirty="0"/>
              <a:t>x</a:t>
            </a:r>
            <a:r>
              <a:rPr lang="en-CH" sz="2400" dirty="0"/>
              <a:t> ~4.6 cm</a:t>
            </a:r>
            <a:r>
              <a:rPr lang="pt-PT" sz="2400" dirty="0"/>
              <a:t> </a:t>
            </a:r>
            <a:r>
              <a:rPr lang="en-CH" sz="2400" dirty="0">
                <a:latin typeface="Symbol" pitchFamily="2" charset="2"/>
              </a:rPr>
              <a:t>s</a:t>
            </a:r>
            <a:r>
              <a:rPr lang="en-CH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CH" sz="2400" dirty="0"/>
              <a:t> ~2.5 cm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B6AC321-6117-4AFB-D184-8E4E08FAD5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731683"/>
              </p:ext>
            </p:extLst>
          </p:nvPr>
        </p:nvGraphicFramePr>
        <p:xfrm>
          <a:off x="1105308" y="3759420"/>
          <a:ext cx="6030571" cy="1854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559803">
                  <a:extLst>
                    <a:ext uri="{9D8B030D-6E8A-4147-A177-3AD203B41FA5}">
                      <a16:colId xmlns:a16="http://schemas.microsoft.com/office/drawing/2014/main" val="4239100507"/>
                    </a:ext>
                  </a:extLst>
                </a:gridCol>
                <a:gridCol w="953789">
                  <a:extLst>
                    <a:ext uri="{9D8B030D-6E8A-4147-A177-3AD203B41FA5}">
                      <a16:colId xmlns:a16="http://schemas.microsoft.com/office/drawing/2014/main" val="903550226"/>
                    </a:ext>
                  </a:extLst>
                </a:gridCol>
                <a:gridCol w="1516979">
                  <a:extLst>
                    <a:ext uri="{9D8B030D-6E8A-4147-A177-3AD203B41FA5}">
                      <a16:colId xmlns:a16="http://schemas.microsoft.com/office/drawing/2014/main" val="11260872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Operation Mode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Z 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ttbar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878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Mean energy [MeV]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62.28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Power per beam [kW]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370.21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77.06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36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Power abs. in windows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4.01%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0.41%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262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Power required for the Dump [kW]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355.163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74.0348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2668302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7A3C8CB6-8243-C665-0BB5-4E95AC8644B3}"/>
              </a:ext>
            </a:extLst>
          </p:cNvPr>
          <p:cNvSpPr/>
          <p:nvPr/>
        </p:nvSpPr>
        <p:spPr>
          <a:xfrm>
            <a:off x="4641466" y="5187834"/>
            <a:ext cx="91167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6160D7-7216-8A6D-A73D-D06C94F27702}"/>
              </a:ext>
            </a:extLst>
          </p:cNvPr>
          <p:cNvSpPr txBox="1"/>
          <p:nvPr/>
        </p:nvSpPr>
        <p:spPr bwMode="auto">
          <a:xfrm>
            <a:off x="580371" y="1212966"/>
            <a:ext cx="11203641" cy="28422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400" dirty="0">
                <a:solidFill>
                  <a:schemeClr val="tx2"/>
                </a:solidFill>
              </a:rPr>
              <a:t>Its </a:t>
            </a:r>
            <a:r>
              <a:rPr lang="en-US" sz="2400" b="1" dirty="0"/>
              <a:t>located at 500 m from IP</a:t>
            </a:r>
            <a:r>
              <a:rPr lang="en-US" sz="2400" dirty="0">
                <a:solidFill>
                  <a:schemeClr val="tx2"/>
                </a:solidFill>
              </a:rPr>
              <a:t>, to have sufficient separation between the </a:t>
            </a:r>
            <a:r>
              <a:rPr lang="en-US" sz="2400" dirty="0" err="1">
                <a:solidFill>
                  <a:schemeClr val="tx2"/>
                </a:solidFill>
              </a:rPr>
              <a:t>beamstrahlung</a:t>
            </a:r>
            <a:r>
              <a:rPr lang="en-US" sz="2400" dirty="0">
                <a:solidFill>
                  <a:schemeClr val="tx2"/>
                </a:solidFill>
              </a:rPr>
              <a:t> (BS) line &amp; booster line &amp; as much diluted beam as possible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400" dirty="0">
                <a:solidFill>
                  <a:schemeClr val="tx2"/>
                </a:solidFill>
              </a:rPr>
              <a:t>Nominal power </a:t>
            </a:r>
            <a:r>
              <a:rPr lang="en-US" sz="2400" b="1" dirty="0"/>
              <a:t>~370 kW for Z0 and ~80kW for ttbar</a:t>
            </a:r>
            <a:r>
              <a:rPr lang="en-US" sz="2400" dirty="0">
                <a:solidFill>
                  <a:schemeClr val="tx2"/>
                </a:solidFill>
              </a:rPr>
              <a:t>, with very high energy photons (~100 MeV for Z0)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400" dirty="0">
                <a:solidFill>
                  <a:schemeClr val="tx2"/>
                </a:solidFill>
              </a:rPr>
              <a:t>In case of vertical offsets, </a:t>
            </a:r>
            <a:r>
              <a:rPr lang="en-US" sz="2400" b="1" dirty="0"/>
              <a:t>up to 500kW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endParaRPr lang="en-US" sz="2400" b="1" dirty="0"/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1662CCA8-B83C-1844-BD43-38E866C3CB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285D0E98-1F2C-D15F-CA54-85E54DD47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62A2AF-77D9-AFDF-1993-AC8DC3DC2F22}"/>
              </a:ext>
            </a:extLst>
          </p:cNvPr>
          <p:cNvSpPr txBox="1"/>
          <p:nvPr/>
        </p:nvSpPr>
        <p:spPr bwMode="auto">
          <a:xfrm>
            <a:off x="1357299" y="5846560"/>
            <a:ext cx="9722330" cy="4001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GB" sz="2000" b="1" dirty="0"/>
              <a:t>Considering the v22 optics: Beam Intensity 1.3 × 10</a:t>
            </a:r>
            <a:r>
              <a:rPr lang="en-GB" sz="2000" b="1" baseline="30000" dirty="0"/>
              <a:t>18</a:t>
            </a:r>
            <a:r>
              <a:rPr lang="en-GB" sz="2000" b="1" dirty="0"/>
              <a:t> photons/s (@ Z pole)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1104A5-1A0A-D856-2C3E-CE5FD033F54C}"/>
              </a:ext>
            </a:extLst>
          </p:cNvPr>
          <p:cNvSpPr txBox="1"/>
          <p:nvPr/>
        </p:nvSpPr>
        <p:spPr bwMode="auto">
          <a:xfrm>
            <a:off x="2526215" y="3358674"/>
            <a:ext cx="2788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From FLUKA calculations</a:t>
            </a:r>
          </a:p>
        </p:txBody>
      </p:sp>
    </p:spTree>
    <p:extLst>
      <p:ext uri="{BB962C8B-B14F-4D97-AF65-F5344CB8AC3E}">
        <p14:creationId xmlns:p14="http://schemas.microsoft.com/office/powerpoint/2010/main" val="35413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88977E-8F3E-F875-77AE-B3FBAD9AA1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2B452FC-BD95-28F7-EFD3-A3F1CBB90A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1390"/>
          <a:stretch/>
        </p:blipFill>
        <p:spPr>
          <a:xfrm>
            <a:off x="7539390" y="3284797"/>
            <a:ext cx="3525162" cy="278268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5DF5A0-8687-C41F-A1A3-A8B8808FC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r>
              <a:rPr lang="en-US" sz="3600" noProof="0" dirty="0"/>
              <a:t>Concepts for Liquid Lead </a:t>
            </a:r>
            <a:r>
              <a:rPr lang="en-US" noProof="0" dirty="0"/>
              <a:t>Beamstrahlung dump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6A606C8-51EC-E405-130F-0774BCF2BF8F}"/>
              </a:ext>
            </a:extLst>
          </p:cNvPr>
          <p:cNvSpPr/>
          <p:nvPr/>
        </p:nvSpPr>
        <p:spPr>
          <a:xfrm>
            <a:off x="902398" y="3174381"/>
            <a:ext cx="5193602" cy="278268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6A70093D-D2A8-6E43-98C7-3ACB1A3B4E63}"/>
              </a:ext>
            </a:extLst>
          </p:cNvPr>
          <p:cNvSpPr txBox="1"/>
          <p:nvPr/>
        </p:nvSpPr>
        <p:spPr bwMode="auto">
          <a:xfrm>
            <a:off x="719195" y="3128398"/>
            <a:ext cx="54864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400" b="1" noProof="0" dirty="0"/>
              <a:t>Slope System</a:t>
            </a:r>
            <a:endParaRPr lang="en-US" sz="2400" noProof="0" dirty="0">
              <a:solidFill>
                <a:srgbClr val="00206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498C0-1E97-42B9-5485-1801E1F76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2767AE-BEE1-3AAB-90F6-CD6C9B62A7C5}"/>
              </a:ext>
            </a:extLst>
          </p:cNvPr>
          <p:cNvSpPr txBox="1"/>
          <p:nvPr/>
        </p:nvSpPr>
        <p:spPr bwMode="auto">
          <a:xfrm>
            <a:off x="6863678" y="2924811"/>
            <a:ext cx="4876587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400" b="1" dirty="0"/>
              <a:t>Free-Falling Thin Curtain + Box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BF6D6CFC-D1DF-A4B6-DC9C-B37DAAA0FC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AC5480C9-4249-9D7A-463A-5AA2EE58D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67683B7-2A2A-D321-FFAE-2284AC648F43}"/>
              </a:ext>
            </a:extLst>
          </p:cNvPr>
          <p:cNvGrpSpPr/>
          <p:nvPr/>
        </p:nvGrpSpPr>
        <p:grpSpPr>
          <a:xfrm>
            <a:off x="908690" y="3653012"/>
            <a:ext cx="5117866" cy="2356359"/>
            <a:chOff x="6763879" y="1124743"/>
            <a:chExt cx="5405913" cy="2356359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B0036F6-C708-F66A-10A1-84B753B04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9710" y="1280508"/>
              <a:ext cx="4811301" cy="2109815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0C4145A-30BE-3BF9-872B-51EE9F0EFE16}"/>
                </a:ext>
              </a:extLst>
            </p:cNvPr>
            <p:cNvSpPr txBox="1"/>
            <p:nvPr/>
          </p:nvSpPr>
          <p:spPr bwMode="auto">
            <a:xfrm>
              <a:off x="9153340" y="3111770"/>
              <a:ext cx="70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~ 5m</a:t>
              </a:r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A8C6818-41E4-0CC1-2CEE-43E63413C2AC}"/>
                </a:ext>
              </a:extLst>
            </p:cNvPr>
            <p:cNvSpPr txBox="1"/>
            <p:nvPr/>
          </p:nvSpPr>
          <p:spPr bwMode="auto">
            <a:xfrm>
              <a:off x="6763879" y="2395962"/>
              <a:ext cx="9468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~ 0.7m</a:t>
              </a:r>
              <a:endParaRPr lang="en-GB" dirty="0"/>
            </a:p>
          </p:txBody>
        </p:sp>
        <p:pic>
          <p:nvPicPr>
            <p:cNvPr id="23" name="Picture 2" descr="A diagram of a rainbow colored circle&#10;&#10;Description automatically generated">
              <a:extLst>
                <a:ext uri="{FF2B5EF4-FFF2-40B4-BE49-F238E27FC236}">
                  <a16:creationId xmlns:a16="http://schemas.microsoft.com/office/drawing/2014/main" id="{850FDF26-65EB-C0DE-9961-2323C709DD9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462" t="12795" b="62462"/>
            <a:stretch/>
          </p:blipFill>
          <p:spPr bwMode="auto">
            <a:xfrm>
              <a:off x="11240900" y="1124743"/>
              <a:ext cx="928892" cy="363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BA7714A-5E37-E889-7221-B2409677DAB6}"/>
              </a:ext>
            </a:extLst>
          </p:cNvPr>
          <p:cNvSpPr txBox="1"/>
          <p:nvPr/>
        </p:nvSpPr>
        <p:spPr bwMode="auto">
          <a:xfrm>
            <a:off x="523994" y="1157786"/>
            <a:ext cx="10906006" cy="743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tx2"/>
                </a:solidFill>
              </a:rPr>
              <a:t>Monte Carlo FLUKA simulations* showed that </a:t>
            </a:r>
            <a:r>
              <a:rPr lang="en-US" sz="2000" b="1" dirty="0"/>
              <a:t>it is required a volume of </a:t>
            </a:r>
            <a:r>
              <a:rPr lang="en-US" sz="2000" b="1" u="sng" noProof="0" dirty="0">
                <a:solidFill>
                  <a:srgbClr val="00B050"/>
                </a:solidFill>
              </a:rPr>
              <a:t>70x70</a:t>
            </a:r>
            <a:r>
              <a:rPr lang="en-US" sz="2000" b="1" noProof="0" dirty="0">
                <a:solidFill>
                  <a:srgbClr val="00B050"/>
                </a:solidFill>
              </a:rPr>
              <a:t> </a:t>
            </a:r>
            <a:r>
              <a:rPr lang="en-US" sz="2000" b="1" noProof="0" dirty="0"/>
              <a:t>x </a:t>
            </a:r>
            <a:r>
              <a:rPr lang="en-US" sz="2000" b="1" u="sng" noProof="0" dirty="0">
                <a:solidFill>
                  <a:srgbClr val="FF0000"/>
                </a:solidFill>
              </a:rPr>
              <a:t>20</a:t>
            </a:r>
            <a:r>
              <a:rPr lang="en-US" sz="2000" b="1" noProof="0" dirty="0"/>
              <a:t> cm </a:t>
            </a:r>
            <a:r>
              <a:rPr lang="en-US" sz="2000" dirty="0">
                <a:solidFill>
                  <a:schemeClr val="tx2"/>
                </a:solidFill>
              </a:rPr>
              <a:t>for the full absorption of the BS radiation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31CA617-3241-F2A7-14B8-C96586842441}"/>
              </a:ext>
            </a:extLst>
          </p:cNvPr>
          <p:cNvSpPr txBox="1"/>
          <p:nvPr/>
        </p:nvSpPr>
        <p:spPr bwMode="auto">
          <a:xfrm>
            <a:off x="8763000" y="1451111"/>
            <a:ext cx="38524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1" noProof="0" dirty="0">
                <a:solidFill>
                  <a:srgbClr val="00B050"/>
                </a:solidFill>
              </a:rPr>
              <a:t>(Transverse)</a:t>
            </a:r>
            <a:endParaRPr lang="en-US" sz="2000" noProof="0" dirty="0">
              <a:solidFill>
                <a:srgbClr val="00B05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007B38-E749-7544-3A18-A7D1D9745A9B}"/>
              </a:ext>
            </a:extLst>
          </p:cNvPr>
          <p:cNvSpPr txBox="1"/>
          <p:nvPr/>
        </p:nvSpPr>
        <p:spPr bwMode="auto">
          <a:xfrm>
            <a:off x="7630876" y="1835796"/>
            <a:ext cx="4585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noProof="0" dirty="0">
                <a:solidFill>
                  <a:srgbClr val="FF0000"/>
                </a:solidFill>
              </a:rPr>
              <a:t>Effective thickness  (direction of the beam) </a:t>
            </a:r>
            <a:endParaRPr lang="en-US" noProof="0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D50B37B-F875-2284-EF18-FBA505949F2C}"/>
              </a:ext>
            </a:extLst>
          </p:cNvPr>
          <p:cNvSpPr txBox="1"/>
          <p:nvPr/>
        </p:nvSpPr>
        <p:spPr bwMode="auto">
          <a:xfrm>
            <a:off x="523994" y="2141568"/>
            <a:ext cx="8543806" cy="743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tx2"/>
                </a:solidFill>
              </a:rPr>
              <a:t>A first concept of a </a:t>
            </a:r>
            <a:r>
              <a:rPr lang="en-US" sz="2000" b="1" dirty="0">
                <a:solidFill>
                  <a:srgbClr val="FF0000"/>
                </a:solidFill>
              </a:rPr>
              <a:t>single vertical curtain flow as proven to be unfeasible due to the required high flow rate </a:t>
            </a:r>
            <a:r>
              <a:rPr lang="en-US" sz="2000" dirty="0">
                <a:solidFill>
                  <a:schemeClr val="tx2"/>
                </a:solidFill>
              </a:rPr>
              <a:t>(&gt;1500kg/s) </a:t>
            </a:r>
          </a:p>
        </p:txBody>
      </p:sp>
      <p:cxnSp>
        <p:nvCxnSpPr>
          <p:cNvPr id="31" name="Connector: Curved 30">
            <a:extLst>
              <a:ext uri="{FF2B5EF4-FFF2-40B4-BE49-F238E27FC236}">
                <a16:creationId xmlns:a16="http://schemas.microsoft.com/office/drawing/2014/main" id="{1DF7DB2B-C18A-90B1-8815-715F91B85B4A}"/>
              </a:ext>
            </a:extLst>
          </p:cNvPr>
          <p:cNvCxnSpPr>
            <a:cxnSpLocks/>
          </p:cNvCxnSpPr>
          <p:nvPr/>
        </p:nvCxnSpPr>
        <p:spPr>
          <a:xfrm rot="5400000">
            <a:off x="10249285" y="1662303"/>
            <a:ext cx="326199" cy="1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F34A370-084A-0AEE-8730-1CF61502BC0C}"/>
              </a:ext>
            </a:extLst>
          </p:cNvPr>
          <p:cNvSpPr txBox="1"/>
          <p:nvPr/>
        </p:nvSpPr>
        <p:spPr bwMode="auto">
          <a:xfrm>
            <a:off x="10476945" y="4662625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~ 0.7m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6C09732-A003-88A7-985D-AE1D9F3303ED}"/>
              </a:ext>
            </a:extLst>
          </p:cNvPr>
          <p:cNvSpPr txBox="1"/>
          <p:nvPr/>
        </p:nvSpPr>
        <p:spPr bwMode="auto">
          <a:xfrm>
            <a:off x="8315434" y="5839393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~ 1m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7F9A5F4-B2DF-7D34-3C04-509951353BD9}"/>
              </a:ext>
            </a:extLst>
          </p:cNvPr>
          <p:cNvSpPr txBox="1"/>
          <p:nvPr/>
        </p:nvSpPr>
        <p:spPr bwMode="auto">
          <a:xfrm>
            <a:off x="10161095" y="2117033"/>
            <a:ext cx="24253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noProof="0" dirty="0">
                <a:solidFill>
                  <a:schemeClr val="bg1">
                    <a:lumMod val="50000"/>
                  </a:schemeClr>
                </a:solidFill>
              </a:rPr>
              <a:t>*A. Frasca, IPAC24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1CC7686-7A75-02AD-1427-A39AB0535C25}"/>
              </a:ext>
            </a:extLst>
          </p:cNvPr>
          <p:cNvSpPr/>
          <p:nvPr/>
        </p:nvSpPr>
        <p:spPr>
          <a:xfrm>
            <a:off x="6705170" y="2964978"/>
            <a:ext cx="5193602" cy="3158356"/>
          </a:xfrm>
          <a:prstGeom prst="rect">
            <a:avLst/>
          </a:prstGeom>
          <a:noFill/>
          <a:ln w="28575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BF8C6D-ACF5-A71B-4FFA-895E3EA8B7DD}"/>
              </a:ext>
            </a:extLst>
          </p:cNvPr>
          <p:cNvSpPr txBox="1"/>
          <p:nvPr/>
        </p:nvSpPr>
        <p:spPr bwMode="auto">
          <a:xfrm>
            <a:off x="2672969" y="2855884"/>
            <a:ext cx="1578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noProof="0" dirty="0"/>
              <a:t>Option A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13B920-6F57-6F01-5C89-86A00A631FB1}"/>
              </a:ext>
            </a:extLst>
          </p:cNvPr>
          <p:cNvSpPr txBox="1"/>
          <p:nvPr/>
        </p:nvSpPr>
        <p:spPr bwMode="auto">
          <a:xfrm>
            <a:off x="8512545" y="2630799"/>
            <a:ext cx="1578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noProof="0" dirty="0"/>
              <a:t>Option 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48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F766EA4-5E31-4557-1EDB-527E9160F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heat wave&#10;&#10;AI-generated content may be incorrect.">
            <a:extLst>
              <a:ext uri="{FF2B5EF4-FFF2-40B4-BE49-F238E27FC236}">
                <a16:creationId xmlns:a16="http://schemas.microsoft.com/office/drawing/2014/main" id="{F90F92F0-7756-9497-CD12-D001CD3B7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782" y="2743122"/>
            <a:ext cx="6449930" cy="32249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422420-C148-4D45-E364-1AD0CC3220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372" y="3591136"/>
            <a:ext cx="5253698" cy="259690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A695BF6-2A51-C0AA-83F0-97591116D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r>
              <a:rPr lang="en-US" dirty="0"/>
              <a:t>Optimization of the Slope Concept</a:t>
            </a:r>
            <a:br>
              <a:rPr lang="en-US" dirty="0"/>
            </a:br>
            <a:r>
              <a:rPr lang="en-US" sz="2800" b="0" dirty="0"/>
              <a:t>Linear vs S-Curve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C0E30B-E54C-3401-2B65-1A57AC621C4A}"/>
              </a:ext>
            </a:extLst>
          </p:cNvPr>
          <p:cNvSpPr txBox="1"/>
          <p:nvPr/>
        </p:nvSpPr>
        <p:spPr bwMode="auto">
          <a:xfrm>
            <a:off x="407989" y="1407717"/>
            <a:ext cx="11479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noProof="0" dirty="0">
                <a:solidFill>
                  <a:schemeClr val="tx2"/>
                </a:solidFill>
              </a:rPr>
              <a:t>Optimization objective is to </a:t>
            </a:r>
            <a:r>
              <a:rPr lang="en-GB" sz="2400" b="1" dirty="0"/>
              <a:t>maximize the effective thickness </a:t>
            </a:r>
            <a:r>
              <a:rPr lang="en-GB" sz="2400" noProof="0" dirty="0">
                <a:solidFill>
                  <a:schemeClr val="tx2"/>
                </a:solidFill>
              </a:rPr>
              <a:t>of the liquid Pb flow while keeping a </a:t>
            </a:r>
            <a:r>
              <a:rPr lang="en-GB" sz="2400" b="1" dirty="0"/>
              <a:t>maximum flow rate of 300 kg/s</a:t>
            </a:r>
            <a:r>
              <a:rPr lang="en-GB" sz="2400" b="1" dirty="0">
                <a:solidFill>
                  <a:srgbClr val="FF0000"/>
                </a:solidFill>
              </a:rPr>
              <a:t>*</a:t>
            </a:r>
            <a:r>
              <a:rPr lang="en-GB" sz="2400" noProof="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5EE27F-CD1E-A4BB-7E06-059A12319E6A}"/>
              </a:ext>
            </a:extLst>
          </p:cNvPr>
          <p:cNvSpPr txBox="1"/>
          <p:nvPr/>
        </p:nvSpPr>
        <p:spPr bwMode="auto">
          <a:xfrm>
            <a:off x="585259" y="2416613"/>
            <a:ext cx="8565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400" b="1" dirty="0"/>
              <a:t>A “S” curve is optimized, achieving a high effective thickness in the centre of the beam (&gt;20cm)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chemeClr val="tx2"/>
                </a:solidFill>
              </a:rPr>
              <a:t>Decrease of the necessary inlet mass flow rate compared with a free-falling curtain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sz="2400" noProof="0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C5B59-C066-2D60-36A6-BDB785222E4A}"/>
              </a:ext>
            </a:extLst>
          </p:cNvPr>
          <p:cNvSpPr txBox="1"/>
          <p:nvPr/>
        </p:nvSpPr>
        <p:spPr bwMode="auto">
          <a:xfrm>
            <a:off x="6109495" y="5921030"/>
            <a:ext cx="60825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*</a:t>
            </a:r>
            <a:r>
              <a:rPr lang="en-GB" sz="1800" dirty="0">
                <a:solidFill>
                  <a:srgbClr val="000000"/>
                </a:solidFill>
              </a:rPr>
              <a:t> Due to constrains of the hydraulic system (space/pump)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827DB7CE-8A27-53D1-BE16-BA895BDE24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D487030F-50FE-5BA9-D0B9-B844F7D5A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FA0E11-DD91-D80C-33FE-A2B806FE30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133" t="74543" r="62059" b="12327"/>
          <a:stretch/>
        </p:blipFill>
        <p:spPr>
          <a:xfrm>
            <a:off x="330064" y="5605665"/>
            <a:ext cx="2580882" cy="52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58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9FC1A97-B80D-D636-CF19-96EDE96088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3587CD-18A4-9330-2E96-608922460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r>
              <a:rPr lang="en-US" dirty="0"/>
              <a:t>Monte Carlo Simulations for Power Deposition</a:t>
            </a:r>
            <a:endParaRPr lang="en-GB" dirty="0"/>
          </a:p>
        </p:txBody>
      </p:sp>
      <p:pic>
        <p:nvPicPr>
          <p:cNvPr id="11" name="Picture 10" descr="A diagram of a sound wave&#10;&#10;AI-generated content may be incorrect.">
            <a:extLst>
              <a:ext uri="{FF2B5EF4-FFF2-40B4-BE49-F238E27FC236}">
                <a16:creationId xmlns:a16="http://schemas.microsoft.com/office/drawing/2014/main" id="{BB1119A7-355D-17FD-EA79-9B9E992AF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296" y="1344017"/>
            <a:ext cx="7787857" cy="2160000"/>
          </a:xfrm>
          <a:prstGeom prst="rect">
            <a:avLst/>
          </a:prstGeom>
        </p:spPr>
      </p:pic>
      <p:pic>
        <p:nvPicPr>
          <p:cNvPr id="13" name="Picture 12" descr="A colorful image of a line of buildings&#10;&#10;AI-generated content may be incorrect.">
            <a:extLst>
              <a:ext uri="{FF2B5EF4-FFF2-40B4-BE49-F238E27FC236}">
                <a16:creationId xmlns:a16="http://schemas.microsoft.com/office/drawing/2014/main" id="{21868BE8-D2EA-924A-354E-113D29EA7A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296" y="4063259"/>
            <a:ext cx="7787857" cy="216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B33110-E485-0CA2-6451-C96066C3C455}"/>
              </a:ext>
            </a:extLst>
          </p:cNvPr>
          <p:cNvSpPr txBox="1"/>
          <p:nvPr/>
        </p:nvSpPr>
        <p:spPr bwMode="auto">
          <a:xfrm>
            <a:off x="593201" y="898834"/>
            <a:ext cx="5697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/>
              <a:t>Option A: Linear Slope (8º </a:t>
            </a:r>
            <a:r>
              <a:rPr lang="en-GB" sz="2400" b="1" noProof="0" dirty="0"/>
              <a:t>inclination</a:t>
            </a:r>
            <a:r>
              <a:rPr lang="pt-PT" sz="2400" b="1" dirty="0"/>
              <a:t>)</a:t>
            </a:r>
            <a:endParaRPr lang="en-GB" sz="2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94AE5D-BAAC-596D-F460-ACD82B1B5307}"/>
              </a:ext>
            </a:extLst>
          </p:cNvPr>
          <p:cNvSpPr txBox="1"/>
          <p:nvPr/>
        </p:nvSpPr>
        <p:spPr bwMode="auto">
          <a:xfrm>
            <a:off x="593201" y="3683995"/>
            <a:ext cx="5325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/>
              <a:t>Option B: Optimized S Curve Slope</a:t>
            </a:r>
            <a:endParaRPr lang="en-GB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1209C67-9AC2-247F-F173-D967E54EC1E7}"/>
                  </a:ext>
                </a:extLst>
              </p:cNvPr>
              <p:cNvSpPr txBox="1"/>
              <p:nvPr/>
            </p:nvSpPr>
            <p:spPr bwMode="auto">
              <a:xfrm>
                <a:off x="8664160" y="1519275"/>
                <a:ext cx="2823209" cy="7148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t-PT" sz="2000" dirty="0"/>
                  <a:t>Single pick </a:t>
                </a:r>
                <a:r>
                  <a:rPr lang="pt-PT" sz="2000" dirty="0" err="1"/>
                  <a:t>peak</a:t>
                </a:r>
                <a:r>
                  <a:rPr lang="pt-PT" sz="2000" dirty="0"/>
                  <a:t> </a:t>
                </a:r>
                <a:r>
                  <a:rPr lang="pt-PT" sz="2000" dirty="0" err="1"/>
                  <a:t>power</a:t>
                </a:r>
                <a:endParaRPr lang="pt-PT" sz="2000" dirty="0"/>
              </a:p>
              <a:p>
                <a:pPr algn="ctr"/>
                <a:r>
                  <a:rPr lang="pt-PT" sz="2000" dirty="0"/>
                  <a:t> </a:t>
                </a:r>
                <a:r>
                  <a:rPr lang="pt-PT" sz="2000" b="1" dirty="0"/>
                  <a:t>~</a:t>
                </a:r>
                <a14:m>
                  <m:oMath xmlns:m="http://schemas.openxmlformats.org/officeDocument/2006/math">
                    <m:r>
                      <a:rPr lang="pt-PT" sz="2000" b="1" i="1" dirty="0" smtClean="0">
                        <a:latin typeface="Cambria Math" panose="02040503050406030204" pitchFamily="18" charset="0"/>
                      </a:rPr>
                      <m:t>𝟓𝟎𝟎</m:t>
                    </m:r>
                    <m:r>
                      <a:rPr lang="pt-PT" sz="2000" b="1" i="1" dirty="0" smtClean="0">
                        <a:latin typeface="Cambria Math" panose="02040503050406030204" pitchFamily="18" charset="0"/>
                      </a:rPr>
                      <m:t>𝑾</m:t>
                    </m:r>
                    <m:r>
                      <a:rPr lang="pt-PT" sz="2000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pt-PT" sz="2000" b="1" i="1" dirty="0" smtClean="0">
                        <a:latin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lang="pt-PT" sz="20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PT" sz="2000" b="1" i="1" dirty="0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pt-PT" sz="2000" b="1" i="1" dirty="0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en-GB" sz="2000" b="1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1209C67-9AC2-247F-F173-D967E54EC1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64160" y="1519275"/>
                <a:ext cx="2823209" cy="714876"/>
              </a:xfrm>
              <a:prstGeom prst="rect">
                <a:avLst/>
              </a:prstGeom>
              <a:blipFill>
                <a:blip r:embed="rId5"/>
                <a:stretch>
                  <a:fillRect l="-1512" t="-3419" r="-1728"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E1AE69A-5AE4-D7E2-BA7A-215761F35166}"/>
                  </a:ext>
                </a:extLst>
              </p:cNvPr>
              <p:cNvSpPr txBox="1"/>
              <p:nvPr/>
            </p:nvSpPr>
            <p:spPr bwMode="auto">
              <a:xfrm>
                <a:off x="8147144" y="4200240"/>
                <a:ext cx="3671133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dirty="0"/>
                  <a:t>Peak “dituled” in two </a:t>
                </a:r>
                <a:r>
                  <a:rPr lang="pt-PT" b="1" dirty="0"/>
                  <a:t>~</a:t>
                </a:r>
                <a14:m>
                  <m:oMath xmlns:m="http://schemas.openxmlformats.org/officeDocument/2006/math">
                    <m:r>
                      <a:rPr lang="pt-PT" b="1" i="1" dirty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pt-PT" b="1" i="1" dirty="0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pt-PT" b="1" i="1" dirty="0" smtClean="0">
                        <a:latin typeface="Cambria Math" panose="02040503050406030204" pitchFamily="18" charset="0"/>
                      </a:rPr>
                      <m:t>𝑾</m:t>
                    </m:r>
                    <m:r>
                      <a:rPr lang="pt-PT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pt-PT" b="1" i="1" dirty="0" smtClean="0">
                        <a:latin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lang="pt-PT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PT" b="1" i="1" dirty="0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pt-PT" b="1" i="1" dirty="0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en-GB" b="1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E1AE69A-5AE4-D7E2-BA7A-215761F351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47144" y="4200240"/>
                <a:ext cx="3671133" cy="375552"/>
              </a:xfrm>
              <a:prstGeom prst="rect">
                <a:avLst/>
              </a:prstGeom>
              <a:blipFill>
                <a:blip r:embed="rId6"/>
                <a:stretch>
                  <a:fillRect l="-1327" t="-4839" b="-258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0418A572-8C8A-4BAD-A186-742DF8DEE832}"/>
              </a:ext>
            </a:extLst>
          </p:cNvPr>
          <p:cNvSpPr txBox="1"/>
          <p:nvPr/>
        </p:nvSpPr>
        <p:spPr bwMode="auto">
          <a:xfrm>
            <a:off x="8756472" y="5095626"/>
            <a:ext cx="3331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Due to shallow angle of interaction, photon beam is scattered upwards!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6CD653-74DE-E679-E162-8C9BDAACC7B5}"/>
              </a:ext>
            </a:extLst>
          </p:cNvPr>
          <p:cNvSpPr txBox="1"/>
          <p:nvPr/>
        </p:nvSpPr>
        <p:spPr bwMode="auto">
          <a:xfrm>
            <a:off x="8793478" y="2332436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PT" dirty="0">
                <a:solidFill>
                  <a:srgbClr val="000000"/>
                </a:solidFill>
              </a:rPr>
              <a:t>Some </a:t>
            </a:r>
            <a:r>
              <a:rPr lang="pt-PT" dirty="0" err="1">
                <a:solidFill>
                  <a:srgbClr val="000000"/>
                </a:solidFill>
              </a:rPr>
              <a:t>very</a:t>
            </a:r>
            <a:r>
              <a:rPr lang="pt-PT" dirty="0">
                <a:solidFill>
                  <a:srgbClr val="000000"/>
                </a:solidFill>
              </a:rPr>
              <a:t> </a:t>
            </a:r>
            <a:r>
              <a:rPr lang="pt-PT" dirty="0" err="1">
                <a:solidFill>
                  <a:srgbClr val="000000"/>
                </a:solidFill>
              </a:rPr>
              <a:t>small</a:t>
            </a:r>
            <a:r>
              <a:rPr lang="pt-PT" dirty="0">
                <a:solidFill>
                  <a:srgbClr val="000000"/>
                </a:solidFill>
              </a:rPr>
              <a:t> </a:t>
            </a:r>
            <a:r>
              <a:rPr lang="pt-PT" dirty="0" err="1">
                <a:solidFill>
                  <a:srgbClr val="000000"/>
                </a:solidFill>
              </a:rPr>
              <a:t>penetration</a:t>
            </a:r>
            <a:r>
              <a:rPr lang="pt-PT" dirty="0">
                <a:solidFill>
                  <a:srgbClr val="000000"/>
                </a:solidFill>
              </a:rPr>
              <a:t> </a:t>
            </a:r>
            <a:r>
              <a:rPr lang="pt-PT" dirty="0" err="1">
                <a:solidFill>
                  <a:srgbClr val="000000"/>
                </a:solidFill>
              </a:rPr>
              <a:t>bellow</a:t>
            </a:r>
            <a:r>
              <a:rPr lang="pt-PT" dirty="0">
                <a:solidFill>
                  <a:srgbClr val="000000"/>
                </a:solidFill>
              </a:rPr>
              <a:t> </a:t>
            </a:r>
            <a:r>
              <a:rPr lang="pt-PT" dirty="0" err="1">
                <a:solidFill>
                  <a:srgbClr val="000000"/>
                </a:solidFill>
              </a:rPr>
              <a:t>the</a:t>
            </a:r>
            <a:r>
              <a:rPr lang="pt-PT" dirty="0">
                <a:solidFill>
                  <a:srgbClr val="000000"/>
                </a:solidFill>
              </a:rPr>
              <a:t> </a:t>
            </a:r>
            <a:r>
              <a:rPr lang="pt-PT" dirty="0" err="1">
                <a:solidFill>
                  <a:srgbClr val="000000"/>
                </a:solidFill>
              </a:rPr>
              <a:t>liquid</a:t>
            </a:r>
            <a:r>
              <a:rPr lang="pt-PT" dirty="0">
                <a:solidFill>
                  <a:srgbClr val="000000"/>
                </a:solidFill>
              </a:rPr>
              <a:t> lead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08D0C66-07B4-328E-703D-5E534C978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D6A3671-E054-B980-5CD8-F0A071105FFE}"/>
              </a:ext>
            </a:extLst>
          </p:cNvPr>
          <p:cNvSpPr/>
          <p:nvPr/>
        </p:nvSpPr>
        <p:spPr>
          <a:xfrm>
            <a:off x="3581400" y="4953000"/>
            <a:ext cx="28194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752D2F5-5D55-68EE-1AE4-D19F640FCD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983BAC0E-C3BA-2964-0EC4-AD2474732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C76301F-D1CC-4AFC-B7E8-2E231E3FFC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1665" y="1586056"/>
            <a:ext cx="757797" cy="205868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3F8FA00-A273-BC94-819D-DC722D791717}"/>
              </a:ext>
            </a:extLst>
          </p:cNvPr>
          <p:cNvSpPr/>
          <p:nvPr/>
        </p:nvSpPr>
        <p:spPr>
          <a:xfrm>
            <a:off x="571441" y="916719"/>
            <a:ext cx="11209524" cy="2651697"/>
          </a:xfrm>
          <a:prstGeom prst="rect">
            <a:avLst/>
          </a:prstGeom>
          <a:noFill/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A4BC0AD-7900-233D-2E56-7BEC71847DA3}"/>
              </a:ext>
            </a:extLst>
          </p:cNvPr>
          <p:cNvSpPr/>
          <p:nvPr/>
        </p:nvSpPr>
        <p:spPr>
          <a:xfrm>
            <a:off x="571441" y="3671524"/>
            <a:ext cx="11209524" cy="2539264"/>
          </a:xfrm>
          <a:prstGeom prst="rect">
            <a:avLst/>
          </a:prstGeom>
          <a:noFill/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row: Curved Down 25">
            <a:extLst>
              <a:ext uri="{FF2B5EF4-FFF2-40B4-BE49-F238E27FC236}">
                <a16:creationId xmlns:a16="http://schemas.microsoft.com/office/drawing/2014/main" id="{68B8A61B-1B47-8B32-4317-315669DED592}"/>
              </a:ext>
            </a:extLst>
          </p:cNvPr>
          <p:cNvSpPr/>
          <p:nvPr/>
        </p:nvSpPr>
        <p:spPr>
          <a:xfrm>
            <a:off x="6326710" y="4709721"/>
            <a:ext cx="2678789" cy="375552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06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5C87675-6E18-5BFE-3D0C-8844BB0FE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>
            <a:extLst>
              <a:ext uri="{FF2B5EF4-FFF2-40B4-BE49-F238E27FC236}">
                <a16:creationId xmlns:a16="http://schemas.microsoft.com/office/drawing/2014/main" id="{5D9FCD06-77B7-C018-152E-3BE0756D2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000" y="365280"/>
            <a:ext cx="11380320" cy="49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tabLst>
                <a:tab pos="0" algn="l"/>
              </a:tabLst>
            </a:pPr>
            <a:r>
              <a:rPr lang="it" spc="-1" dirty="0">
                <a:solidFill>
                  <a:srgbClr val="0033A0"/>
                </a:solidFill>
                <a:latin typeface="Arial"/>
                <a:ea typeface="Arial"/>
              </a:rPr>
              <a:t>Thermofluid dynamics Liquid Pb Slope</a:t>
            </a:r>
            <a:endParaRPr lang="en-US" b="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>
            <a:extLst>
              <a:ext uri="{FF2B5EF4-FFF2-40B4-BE49-F238E27FC236}">
                <a16:creationId xmlns:a16="http://schemas.microsoft.com/office/drawing/2014/main" id="{E222E55E-8B09-A440-BA21-B07C65C66BC1}"/>
              </a:ext>
            </a:extLst>
          </p:cNvPr>
          <p:cNvSpPr>
            <a:spLocks noGrp="1"/>
          </p:cNvSpPr>
          <p:nvPr>
            <p:ph type="sldNum" idx="12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7</a:t>
            </a:fld>
            <a:endParaRPr lang="en-US">
              <a:latin typeface="Times New Roma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7210148-DBDE-B039-582E-56F6177E61A1}"/>
              </a:ext>
            </a:extLst>
          </p:cNvPr>
          <p:cNvSpPr txBox="1"/>
          <p:nvPr/>
        </p:nvSpPr>
        <p:spPr bwMode="auto">
          <a:xfrm>
            <a:off x="565997" y="1005108"/>
            <a:ext cx="110600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The S Slope can manage and dilute the energy deposition of the photon beam with </a:t>
            </a:r>
            <a:r>
              <a:rPr lang="en-GB" sz="2400" b="1" dirty="0"/>
              <a:t>values bellow 450ºC, </a:t>
            </a:r>
            <a:r>
              <a:rPr lang="en-GB" sz="2400" dirty="0"/>
              <a:t>for having low rates of erosion (O) 0.1 µm/year.</a:t>
            </a:r>
          </a:p>
        </p:txBody>
      </p:sp>
      <p:pic>
        <p:nvPicPr>
          <p:cNvPr id="18" name="Picture 17" descr="A close-up of a plane&#10;&#10;Description automatically generated">
            <a:extLst>
              <a:ext uri="{FF2B5EF4-FFF2-40B4-BE49-F238E27FC236}">
                <a16:creationId xmlns:a16="http://schemas.microsoft.com/office/drawing/2014/main" id="{7E0E5A0B-A66A-9A49-2298-C90107C1A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20" y="1650883"/>
            <a:ext cx="5040000" cy="2520000"/>
          </a:xfrm>
          <a:prstGeom prst="rect">
            <a:avLst/>
          </a:prstGeom>
        </p:spPr>
      </p:pic>
      <p:pic>
        <p:nvPicPr>
          <p:cNvPr id="31" name="Picture 30" descr="A close-up of a plane&#10;&#10;Description automatically generated">
            <a:extLst>
              <a:ext uri="{FF2B5EF4-FFF2-40B4-BE49-F238E27FC236}">
                <a16:creationId xmlns:a16="http://schemas.microsoft.com/office/drawing/2014/main" id="{148AF6CC-6D3D-2155-7A68-76CBEC5D28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23" y="3802149"/>
            <a:ext cx="5040000" cy="252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88C0487-9A0D-B913-1D60-25869C21C26C}"/>
              </a:ext>
            </a:extLst>
          </p:cNvPr>
          <p:cNvSpPr txBox="1"/>
          <p:nvPr/>
        </p:nvSpPr>
        <p:spPr bwMode="auto">
          <a:xfrm>
            <a:off x="4736479" y="2556751"/>
            <a:ext cx="2396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spc="-1" dirty="0">
                <a:solidFill>
                  <a:srgbClr val="0033A0"/>
                </a:solidFill>
                <a:latin typeface="Arial"/>
                <a:cs typeface="+mj-cs"/>
              </a:rPr>
              <a:t>Linear 8º Slope</a:t>
            </a:r>
            <a:endParaRPr lang="en-GB" sz="2400" b="1" spc="-1" dirty="0">
              <a:solidFill>
                <a:srgbClr val="0033A0"/>
              </a:solidFill>
              <a:latin typeface="Arial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C523E4-0226-7CBD-0412-84F3579B906E}"/>
              </a:ext>
            </a:extLst>
          </p:cNvPr>
          <p:cNvSpPr txBox="1"/>
          <p:nvPr/>
        </p:nvSpPr>
        <p:spPr bwMode="auto">
          <a:xfrm>
            <a:off x="4826619" y="4766510"/>
            <a:ext cx="2270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spc="-1" dirty="0">
                <a:solidFill>
                  <a:srgbClr val="0033A0"/>
                </a:solidFill>
                <a:latin typeface="Arial"/>
                <a:cs typeface="+mj-cs"/>
              </a:rPr>
              <a:t>S Curve Slope</a:t>
            </a:r>
            <a:endParaRPr lang="en-GB" sz="2400" b="1" spc="-1" dirty="0">
              <a:solidFill>
                <a:srgbClr val="0033A0"/>
              </a:solidFill>
              <a:latin typeface="Arial"/>
              <a:cs typeface="+mj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E690C62-D4E7-444C-F136-32D644B5B11D}"/>
              </a:ext>
            </a:extLst>
          </p:cNvPr>
          <p:cNvSpPr/>
          <p:nvPr/>
        </p:nvSpPr>
        <p:spPr>
          <a:xfrm>
            <a:off x="471386" y="1921956"/>
            <a:ext cx="10958614" cy="2123015"/>
          </a:xfrm>
          <a:prstGeom prst="rect">
            <a:avLst/>
          </a:prstGeom>
          <a:noFill/>
          <a:ln w="28575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79BFE2-2846-8190-B88E-FCA220D44F59}"/>
              </a:ext>
            </a:extLst>
          </p:cNvPr>
          <p:cNvSpPr/>
          <p:nvPr/>
        </p:nvSpPr>
        <p:spPr>
          <a:xfrm>
            <a:off x="471386" y="4127413"/>
            <a:ext cx="10958614" cy="2103479"/>
          </a:xfrm>
          <a:prstGeom prst="rect">
            <a:avLst/>
          </a:prstGeom>
          <a:noFill/>
          <a:ln w="28575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A2C5B655-2DDE-291E-8266-19BC447E17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8164EBA5-A4DD-AEDE-6C37-FB4568EDD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pic>
        <p:nvPicPr>
          <p:cNvPr id="20" name="Picture 19" descr="A graph of a number of colored lines&#10;&#10;Description automatically generated">
            <a:extLst>
              <a:ext uri="{FF2B5EF4-FFF2-40B4-BE49-F238E27FC236}">
                <a16:creationId xmlns:a16="http://schemas.microsoft.com/office/drawing/2014/main" id="{C21A890B-8823-A5FA-EA73-8508B1883D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4935" y="2037544"/>
            <a:ext cx="3904322" cy="1980000"/>
          </a:xfrm>
          <a:prstGeom prst="rect">
            <a:avLst/>
          </a:prstGeom>
        </p:spPr>
      </p:pic>
      <p:pic>
        <p:nvPicPr>
          <p:cNvPr id="21" name="Picture 20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FABA0E9-B7BC-5FC2-CDA7-DF8D590A42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199" y="4194652"/>
            <a:ext cx="3904323" cy="1980000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CB79A6C-C9BE-E1DA-98D4-90ADB71196E5}"/>
              </a:ext>
            </a:extLst>
          </p:cNvPr>
          <p:cNvCxnSpPr>
            <a:cxnSpLocks/>
          </p:cNvCxnSpPr>
          <p:nvPr/>
        </p:nvCxnSpPr>
        <p:spPr>
          <a:xfrm>
            <a:off x="8876342" y="2972650"/>
            <a:ext cx="465632" cy="196933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4D47BA9-E710-2526-D3AD-979042E9736A}"/>
              </a:ext>
            </a:extLst>
          </p:cNvPr>
          <p:cNvCxnSpPr>
            <a:cxnSpLocks/>
          </p:cNvCxnSpPr>
          <p:nvPr/>
        </p:nvCxnSpPr>
        <p:spPr>
          <a:xfrm>
            <a:off x="8880761" y="2266450"/>
            <a:ext cx="366631" cy="391093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5652677-2194-DE22-CA0F-C8EBFB00FD23}"/>
              </a:ext>
            </a:extLst>
          </p:cNvPr>
          <p:cNvSpPr txBox="1"/>
          <p:nvPr/>
        </p:nvSpPr>
        <p:spPr bwMode="auto">
          <a:xfrm>
            <a:off x="9089201" y="2510773"/>
            <a:ext cx="16225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i="1" dirty="0">
                <a:solidFill>
                  <a:schemeClr val="bg1">
                    <a:lumMod val="50000"/>
                  </a:schemeClr>
                </a:solidFill>
              </a:rPr>
              <a:t>Free surface</a:t>
            </a:r>
            <a:endParaRPr lang="en-GB" sz="20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3A1504-1CD8-0BD5-9AC0-A0392B8A9F28}"/>
              </a:ext>
            </a:extLst>
          </p:cNvPr>
          <p:cNvSpPr txBox="1"/>
          <p:nvPr/>
        </p:nvSpPr>
        <p:spPr bwMode="auto">
          <a:xfrm>
            <a:off x="9324892" y="3028890"/>
            <a:ext cx="1335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i="1" dirty="0">
                <a:solidFill>
                  <a:schemeClr val="bg1">
                    <a:lumMod val="50000"/>
                  </a:schemeClr>
                </a:solidFill>
              </a:rPr>
              <a:t>Steel Wall</a:t>
            </a:r>
            <a:endParaRPr lang="en-GB" sz="20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63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02A9D88A-1C97-DB56-B9E7-525331E7649C}"/>
              </a:ext>
            </a:extLst>
          </p:cNvPr>
          <p:cNvGrpSpPr/>
          <p:nvPr/>
        </p:nvGrpSpPr>
        <p:grpSpPr>
          <a:xfrm>
            <a:off x="4814593" y="778723"/>
            <a:ext cx="6931213" cy="3060488"/>
            <a:chOff x="5353631" y="444082"/>
            <a:chExt cx="6931213" cy="306048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8A405BC-C6F5-178B-7D45-097DF2948983}"/>
                </a:ext>
              </a:extLst>
            </p:cNvPr>
            <p:cNvGrpSpPr/>
            <p:nvPr/>
          </p:nvGrpSpPr>
          <p:grpSpPr>
            <a:xfrm>
              <a:off x="5353631" y="444082"/>
              <a:ext cx="6777345" cy="3060488"/>
              <a:chOff x="6041547" y="964723"/>
              <a:chExt cx="6777345" cy="306048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A26748F3-6C6D-0115-C15C-D990BDF962E3}"/>
                  </a:ext>
                </a:extLst>
              </p:cNvPr>
              <p:cNvGrpSpPr/>
              <p:nvPr/>
            </p:nvGrpSpPr>
            <p:grpSpPr>
              <a:xfrm>
                <a:off x="6041547" y="988565"/>
                <a:ext cx="6777345" cy="3036646"/>
                <a:chOff x="5178661" y="577846"/>
                <a:chExt cx="6883727" cy="3067515"/>
              </a:xfrm>
            </p:grpSpPr>
            <p:pic>
              <p:nvPicPr>
                <p:cNvPr id="13" name="Graphic 12">
                  <a:extLst>
                    <a:ext uri="{FF2B5EF4-FFF2-40B4-BE49-F238E27FC236}">
                      <a16:creationId xmlns:a16="http://schemas.microsoft.com/office/drawing/2014/main" id="{80C3C13B-0759-700B-E41F-A724C29DCB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85488" y="577846"/>
                  <a:ext cx="5676900" cy="3048000"/>
                </a:xfrm>
                <a:prstGeom prst="rect">
                  <a:avLst/>
                </a:prstGeom>
              </p:spPr>
            </p:pic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08BC1053-B749-4F6B-4178-9065BA21907B}"/>
                    </a:ext>
                  </a:extLst>
                </p:cNvPr>
                <p:cNvGrpSpPr/>
                <p:nvPr/>
              </p:nvGrpSpPr>
              <p:grpSpPr>
                <a:xfrm>
                  <a:off x="5178661" y="2201014"/>
                  <a:ext cx="1525295" cy="1444347"/>
                  <a:chOff x="5247896" y="70619"/>
                  <a:chExt cx="1525295" cy="1444347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98E77016-81F4-3994-000E-773A753C50E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025428" y="203598"/>
                    <a:ext cx="576700" cy="124476"/>
                  </a:xfrm>
                  <a:prstGeom prst="straightConnector1">
                    <a:avLst/>
                  </a:prstGeom>
                  <a:ln w="38100">
                    <a:solidFill>
                      <a:srgbClr val="0070C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4C52F1E2-2011-8301-5BFB-73551345A23C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5247896" y="70619"/>
                    <a:ext cx="1030953" cy="5907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rPr>
                      <a:t>Inlet Pb </a:t>
                    </a:r>
                  </a:p>
                  <a:p>
                    <a:pPr marL="0" marR="0" lvl="0" indent="0" algn="l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rPr>
                      <a:t>@ 400ºC</a:t>
                    </a:r>
                  </a:p>
                </p:txBody>
              </p:sp>
              <p:cxnSp>
                <p:nvCxnSpPr>
                  <p:cNvPr id="21" name="Straight Arrow Connector 20">
                    <a:extLst>
                      <a:ext uri="{FF2B5EF4-FFF2-40B4-BE49-F238E27FC236}">
                        <a16:creationId xmlns:a16="http://schemas.microsoft.com/office/drawing/2014/main" id="{6CF247D6-451D-97DF-475D-E5CFCD41409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303179" y="1274608"/>
                    <a:ext cx="470012" cy="147859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460D9624-8FC8-B73E-02FA-AA113D94041F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5634398" y="1141879"/>
                    <a:ext cx="851587" cy="37308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rPr>
                      <a:t>Outlet</a:t>
                    </a:r>
                  </a:p>
                </p:txBody>
              </p:sp>
            </p:grpSp>
          </p:grp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BF49371E-5FFC-3EC6-FBB3-BAFE2D6072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58429" y="964723"/>
                <a:ext cx="1761897" cy="871804"/>
              </a:xfrm>
              <a:prstGeom prst="rect">
                <a:avLst/>
              </a:prstGeom>
            </p:spPr>
          </p:pic>
        </p:grp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E54A229-ACEE-BDDB-CC31-CB41E3A936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2506" t="494" r="56109" b="72536"/>
            <a:stretch/>
          </p:blipFill>
          <p:spPr>
            <a:xfrm rot="20957338">
              <a:off x="10832025" y="1494664"/>
              <a:ext cx="1452819" cy="823504"/>
            </a:xfrm>
            <a:prstGeom prst="rect">
              <a:avLst/>
            </a:prstGeom>
          </p:spPr>
        </p:pic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AD7DBE4-CA7F-3A4B-5595-7C1E2D85C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noProof="0" smtClean="0"/>
              <a:pPr>
                <a:defRPr/>
              </a:pPr>
              <a:t>8</a:t>
            </a:fld>
            <a:endParaRPr lang="en-US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EA1E91-3BB5-2369-B75A-BD3D615A859D}"/>
              </a:ext>
            </a:extLst>
          </p:cNvPr>
          <p:cNvSpPr txBox="1"/>
          <p:nvPr/>
        </p:nvSpPr>
        <p:spPr bwMode="auto">
          <a:xfrm>
            <a:off x="2302355" y="5771321"/>
            <a:ext cx="11568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AISI 304/316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B8198B-68C5-AF47-8C2F-1476D78C5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r>
              <a:rPr lang="en-US" sz="3600" noProof="0" dirty="0"/>
              <a:t>Double Slope </a:t>
            </a:r>
            <a:r>
              <a:rPr lang="en-US" dirty="0"/>
              <a:t>for </a:t>
            </a:r>
            <a:r>
              <a:rPr lang="en-US" sz="3600" noProof="0" dirty="0"/>
              <a:t>Backscattering </a:t>
            </a:r>
            <a:r>
              <a:rPr lang="en-US" dirty="0"/>
              <a:t>S</a:t>
            </a:r>
            <a:r>
              <a:rPr lang="en-US" sz="3600" noProof="0" dirty="0" err="1"/>
              <a:t>olution</a:t>
            </a:r>
            <a:endParaRPr lang="en-US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98CCD54-4F64-1373-A20D-B4D9751401F5}"/>
              </a:ext>
            </a:extLst>
          </p:cNvPr>
          <p:cNvGrpSpPr/>
          <p:nvPr/>
        </p:nvGrpSpPr>
        <p:grpSpPr>
          <a:xfrm>
            <a:off x="169832" y="3628151"/>
            <a:ext cx="6256944" cy="2253858"/>
            <a:chOff x="218758" y="3997569"/>
            <a:chExt cx="6256944" cy="2253858"/>
          </a:xfrm>
        </p:grpSpPr>
        <p:pic>
          <p:nvPicPr>
            <p:cNvPr id="4" name="Picture 3" descr="A yellow and green rectangular object&#10;&#10;AI-generated content may be incorrect.">
              <a:extLst>
                <a:ext uri="{FF2B5EF4-FFF2-40B4-BE49-F238E27FC236}">
                  <a16:creationId xmlns:a16="http://schemas.microsoft.com/office/drawing/2014/main" id="{BCC104FF-C56D-8CC6-B411-EE73DF368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8758" y="4430802"/>
              <a:ext cx="6256944" cy="1820625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CDD10860-BCE9-8078-ADA8-88EB890D87E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49126" y="4470381"/>
              <a:ext cx="435486" cy="14401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32FDCB0-F937-3428-6BA3-34F815DDD1D7}"/>
                </a:ext>
              </a:extLst>
            </p:cNvPr>
            <p:cNvSpPr txBox="1"/>
            <p:nvPr/>
          </p:nvSpPr>
          <p:spPr bwMode="auto">
            <a:xfrm>
              <a:off x="252286" y="3997569"/>
              <a:ext cx="23920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2400" b="1" dirty="0">
                  <a:solidFill>
                    <a:srgbClr val="002060"/>
                  </a:solidFill>
                </a:rPr>
                <a:t>1cm steel plate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90DE5E8-E7C0-1108-342A-C5FE0E14CC3B}"/>
              </a:ext>
            </a:extLst>
          </p:cNvPr>
          <p:cNvSpPr txBox="1"/>
          <p:nvPr/>
        </p:nvSpPr>
        <p:spPr bwMode="auto">
          <a:xfrm>
            <a:off x="466126" y="1249496"/>
            <a:ext cx="551368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GB" sz="2400" dirty="0">
                <a:solidFill>
                  <a:schemeClr val="tx2"/>
                </a:solidFill>
              </a:rPr>
              <a:t>A second </a:t>
            </a:r>
            <a:r>
              <a:rPr lang="en-GB" sz="2400" b="1" dirty="0">
                <a:solidFill>
                  <a:schemeClr val="tx2"/>
                </a:solidFill>
              </a:rPr>
              <a:t>upper slope </a:t>
            </a:r>
            <a:r>
              <a:rPr lang="en-GB" sz="2400" dirty="0">
                <a:solidFill>
                  <a:schemeClr val="tx2"/>
                </a:solidFill>
              </a:rPr>
              <a:t>is added to absorb the backscattering radiation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GB" sz="2400" b="1" dirty="0"/>
              <a:t>The backscattered radiation is mitigated</a:t>
            </a:r>
          </a:p>
          <a:p>
            <a:pPr marR="0" lvl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400" b="1" dirty="0"/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D3397BB2-0C26-7C79-8519-DB5468E0DD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F912EFBA-D41D-C8C6-3D2A-F4FE41FAC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sp>
        <p:nvSpPr>
          <p:cNvPr id="2" name="Google Shape;285;p30">
            <a:extLst>
              <a:ext uri="{FF2B5EF4-FFF2-40B4-BE49-F238E27FC236}">
                <a16:creationId xmlns:a16="http://schemas.microsoft.com/office/drawing/2014/main" id="{6B95446B-C08C-36C6-C23C-E2A8435DDCD0}"/>
              </a:ext>
            </a:extLst>
          </p:cNvPr>
          <p:cNvSpPr/>
          <p:nvPr/>
        </p:nvSpPr>
        <p:spPr>
          <a:xfrm>
            <a:off x="6519935" y="3890789"/>
            <a:ext cx="5367265" cy="21544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tIns="121920" bIns="121920" anchor="t">
            <a:spAutoFit/>
          </a:bodyPr>
          <a:lstStyle/>
          <a:p>
            <a:pPr>
              <a:tabLst>
                <a:tab pos="0" algn="l"/>
              </a:tabLst>
            </a:pPr>
            <a:r>
              <a:rPr lang="it" sz="2400" dirty="0">
                <a:solidFill>
                  <a:srgbClr val="000000"/>
                </a:solidFill>
                <a:latin typeface="Arial"/>
                <a:cs typeface="Arial"/>
              </a:rPr>
              <a:t>Power absorption in each component*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585" indent="-423349"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it" sz="2000" dirty="0">
                <a:solidFill>
                  <a:srgbClr val="000000"/>
                </a:solidFill>
                <a:latin typeface="Arial"/>
                <a:cs typeface="Arial"/>
              </a:rPr>
              <a:t>CFC window = 13.7kW</a:t>
            </a:r>
          </a:p>
          <a:p>
            <a:pPr marL="609585" indent="-423349"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it" sz="2000" dirty="0">
                <a:solidFill>
                  <a:srgbClr val="000000"/>
                </a:solidFill>
                <a:latin typeface="Arial"/>
                <a:cs typeface="Arial"/>
              </a:rPr>
              <a:t>«Main» Liquid lead: 248.1 kW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585" indent="-423349"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it" sz="2000" dirty="0">
                <a:solidFill>
                  <a:srgbClr val="000000"/>
                </a:solidFill>
                <a:latin typeface="Arial"/>
                <a:cs typeface="Arial"/>
              </a:rPr>
              <a:t>SS upper support: 36.45 kW 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585" indent="-423349"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it" sz="2000" dirty="0">
                <a:solidFill>
                  <a:srgbClr val="000000"/>
                </a:solidFill>
                <a:latin typeface="Arial"/>
                <a:cs typeface="Arial"/>
              </a:rPr>
              <a:t>Upper liquid lead slope: 13.86 kW</a:t>
            </a:r>
          </a:p>
          <a:p>
            <a:pPr marL="609585" indent="-423349">
              <a:buClr>
                <a:srgbClr val="000000"/>
              </a:buClr>
              <a:buFont typeface="Arial"/>
              <a:buChar char="●"/>
              <a:tabLst>
                <a:tab pos="0" algn="l"/>
              </a:tabLst>
            </a:pPr>
            <a:r>
              <a:rPr lang="it" sz="2000" dirty="0">
                <a:solidFill>
                  <a:srgbClr val="000000"/>
                </a:solidFill>
                <a:latin typeface="Arial"/>
                <a:cs typeface="Arial"/>
              </a:rPr>
              <a:t>Side walls: ~10 kW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A7D540-4ABF-464C-7F33-DBC18FE71E64}"/>
              </a:ext>
            </a:extLst>
          </p:cNvPr>
          <p:cNvSpPr txBox="1"/>
          <p:nvPr/>
        </p:nvSpPr>
        <p:spPr bwMode="auto">
          <a:xfrm>
            <a:off x="9002692" y="5740543"/>
            <a:ext cx="2980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total: 345.8 kW (~94% of BS)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910631-0E17-F51F-1D0F-82CDDDD96AFB}"/>
              </a:ext>
            </a:extLst>
          </p:cNvPr>
          <p:cNvSpPr txBox="1"/>
          <p:nvPr/>
        </p:nvSpPr>
        <p:spPr bwMode="auto">
          <a:xfrm>
            <a:off x="4559152" y="6025210"/>
            <a:ext cx="76328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6236">
              <a:buClr>
                <a:srgbClr val="000000"/>
              </a:buClr>
              <a:tabLst>
                <a:tab pos="0" algn="l"/>
              </a:tabLst>
            </a:pPr>
            <a:r>
              <a:rPr lang="it" sz="1400" i="1" dirty="0">
                <a:solidFill>
                  <a:srgbClr val="FF0000"/>
                </a:solidFill>
                <a:latin typeface="Arial"/>
                <a:cs typeface="Arial"/>
              </a:rPr>
              <a:t>*</a:t>
            </a:r>
            <a:r>
              <a:rPr lang="it" sz="1400" i="1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~24kW are dispersed around the dump, check </a:t>
            </a:r>
            <a:r>
              <a:rPr lang="en-GB" sz="1400" i="1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https://indico.cern.ch/event/1483148/</a:t>
            </a:r>
            <a:r>
              <a:rPr lang="it" sz="1400" i="1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endParaRPr lang="en-US" sz="1400" i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902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08000" y="365280"/>
            <a:ext cx="11380320" cy="496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tabLst>
                <a:tab pos="0" algn="l"/>
              </a:tabLst>
            </a:pPr>
            <a:r>
              <a:rPr lang="it" spc="-1" dirty="0">
                <a:solidFill>
                  <a:srgbClr val="0033A0"/>
                </a:solidFill>
                <a:latin typeface="Arial"/>
                <a:ea typeface="Arial"/>
              </a:rPr>
              <a:t>Double-Slope dump concept: </a:t>
            </a:r>
            <a:r>
              <a:rPr lang="it" sz="2800" spc="-1" dirty="0">
                <a:solidFill>
                  <a:srgbClr val="0033A0"/>
                </a:solidFill>
                <a:latin typeface="Arial"/>
                <a:ea typeface="Arial"/>
              </a:rPr>
              <a:t>Thermal and Structural</a:t>
            </a:r>
            <a:endParaRPr lang="en-US" b="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sldNum" idx="12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9</a:t>
            </a:fld>
            <a:endParaRPr lang="en-US">
              <a:latin typeface="Times New Roman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D95E78-5CAB-0759-7916-CA530D7ABD92}"/>
              </a:ext>
            </a:extLst>
          </p:cNvPr>
          <p:cNvSpPr txBox="1"/>
          <p:nvPr/>
        </p:nvSpPr>
        <p:spPr bwMode="auto">
          <a:xfrm>
            <a:off x="762000" y="894925"/>
            <a:ext cx="1076020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2400" noProof="0" dirty="0">
                <a:solidFill>
                  <a:srgbClr val="0033A0"/>
                </a:solidFill>
                <a:latin typeface="Arial"/>
                <a:cs typeface="Arial"/>
              </a:rPr>
              <a:t>Double slope is </a:t>
            </a:r>
            <a:r>
              <a:rPr lang="en-GB" sz="2400" b="1" noProof="0" dirty="0">
                <a:solidFill>
                  <a:srgbClr val="0033A0"/>
                </a:solidFill>
                <a:latin typeface="Arial"/>
                <a:cs typeface="Arial"/>
              </a:rPr>
              <a:t>capable of “trap” all the energy from the backscattering</a:t>
            </a:r>
            <a:r>
              <a:rPr lang="en-GB" sz="2400" noProof="0" dirty="0">
                <a:solidFill>
                  <a:srgbClr val="0033A0"/>
                </a:solidFill>
                <a:latin typeface="Arial"/>
                <a:cs typeface="Arial"/>
              </a:rPr>
              <a:t>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B3C5B6-F0BA-8943-2CD3-8A1F78019E89}"/>
              </a:ext>
            </a:extLst>
          </p:cNvPr>
          <p:cNvSpPr txBox="1"/>
          <p:nvPr/>
        </p:nvSpPr>
        <p:spPr bwMode="auto">
          <a:xfrm>
            <a:off x="4648756" y="4761520"/>
            <a:ext cx="737706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800" dirty="0" err="1">
                <a:solidFill>
                  <a:schemeClr val="tx2"/>
                </a:solidFill>
              </a:rPr>
              <a:t>Thermofluid</a:t>
            </a:r>
            <a:r>
              <a:rPr lang="en-GB" sz="1800" dirty="0">
                <a:solidFill>
                  <a:schemeClr val="tx2"/>
                </a:solidFill>
              </a:rPr>
              <a:t> simulations shows </a:t>
            </a:r>
            <a:r>
              <a:rPr lang="en-GB" b="1" dirty="0"/>
              <a:t>acceptable range of temperature and velocity of the liquid lead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800" dirty="0">
                <a:solidFill>
                  <a:schemeClr val="tx2"/>
                </a:solidFill>
              </a:rPr>
              <a:t>Thermomechanical simulation shows an </a:t>
            </a:r>
            <a:r>
              <a:rPr lang="en-GB" sz="1800" b="1" dirty="0"/>
              <a:t>acceptable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  <a:r>
              <a:rPr lang="en-GB" sz="1800" b="1" dirty="0"/>
              <a:t>stress (11MPa von mises max stress) due to the heat and weight of the Pb (~.8ton)</a:t>
            </a:r>
            <a:r>
              <a:rPr lang="en-GB" sz="1800" dirty="0">
                <a:solidFill>
                  <a:schemeClr val="tx2"/>
                </a:solidFill>
              </a:rPr>
              <a:t> in the upper steel plate </a:t>
            </a:r>
            <a:endParaRPr lang="en-GB" sz="1800" noProof="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37B18A0-6A00-BCE8-69E2-3B68431870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501" y="6408000"/>
            <a:ext cx="1993299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May 2025</a:t>
            </a: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97865C47-4568-BD27-409C-860F151C2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</a:t>
            </a:r>
            <a:r>
              <a:rPr lang="en-US" dirty="0" err="1"/>
              <a:t>beamstrahlung</a:t>
            </a:r>
            <a:r>
              <a:rPr lang="en-US" dirty="0"/>
              <a:t> dump @FCC week 2025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531EC3-3082-7D2E-D16B-681306379CE9}"/>
              </a:ext>
            </a:extLst>
          </p:cNvPr>
          <p:cNvGrpSpPr/>
          <p:nvPr/>
        </p:nvGrpSpPr>
        <p:grpSpPr>
          <a:xfrm>
            <a:off x="4631894" y="1137456"/>
            <a:ext cx="7445124" cy="3624064"/>
            <a:chOff x="4991420" y="1529707"/>
            <a:chExt cx="7445124" cy="3624064"/>
          </a:xfrm>
        </p:grpSpPr>
        <p:pic>
          <p:nvPicPr>
            <p:cNvPr id="14" name="Picture 13" descr="A diagram of a temperature&#10;&#10;AI-generated content may be incorrect.">
              <a:extLst>
                <a:ext uri="{FF2B5EF4-FFF2-40B4-BE49-F238E27FC236}">
                  <a16:creationId xmlns:a16="http://schemas.microsoft.com/office/drawing/2014/main" id="{ED50E5BF-80C3-23DE-C6FF-BE374B5C7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91420" y="1529707"/>
              <a:ext cx="7248128" cy="3624064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5261512-E3DD-2299-8919-F1C5FAA3FBA3}"/>
                </a:ext>
              </a:extLst>
            </p:cNvPr>
            <p:cNvSpPr/>
            <p:nvPr/>
          </p:nvSpPr>
          <p:spPr>
            <a:xfrm>
              <a:off x="8423124" y="3741368"/>
              <a:ext cx="2874414" cy="11633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13DE900-78C0-F7C2-49FC-F82A4F9F35CC}"/>
                </a:ext>
              </a:extLst>
            </p:cNvPr>
            <p:cNvGrpSpPr/>
            <p:nvPr/>
          </p:nvGrpSpPr>
          <p:grpSpPr>
            <a:xfrm>
              <a:off x="9445719" y="3249616"/>
              <a:ext cx="2990825" cy="1724176"/>
              <a:chOff x="3194261" y="1670083"/>
              <a:chExt cx="4158641" cy="2288201"/>
            </a:xfrm>
          </p:grpSpPr>
          <p:pic>
            <p:nvPicPr>
              <p:cNvPr id="17" name="Picture 16" descr="A diagram of a temperature measurement&#10;&#10;Description automatically generated">
                <a:extLst>
                  <a:ext uri="{FF2B5EF4-FFF2-40B4-BE49-F238E27FC236}">
                    <a16:creationId xmlns:a16="http://schemas.microsoft.com/office/drawing/2014/main" id="{1837C332-3515-C142-1A4B-A39FDAE5AD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t="-1170" r="8066"/>
              <a:stretch/>
            </p:blipFill>
            <p:spPr>
              <a:xfrm>
                <a:off x="3194261" y="1670083"/>
                <a:ext cx="4158641" cy="2288201"/>
              </a:xfrm>
              <a:prstGeom prst="round2Same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9321862-CC85-F45E-33D6-F552B54DD4CF}"/>
                  </a:ext>
                </a:extLst>
              </p:cNvPr>
              <p:cNvSpPr/>
              <p:nvPr/>
            </p:nvSpPr>
            <p:spPr>
              <a:xfrm>
                <a:off x="5273580" y="3112338"/>
                <a:ext cx="1846077" cy="4681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9" name="Picture 18" descr="A diagram of a temperature&#10;&#10;AI-generated content may be incorrect.">
              <a:extLst>
                <a:ext uri="{FF2B5EF4-FFF2-40B4-BE49-F238E27FC236}">
                  <a16:creationId xmlns:a16="http://schemas.microsoft.com/office/drawing/2014/main" id="{D3924938-1659-31D1-3396-B60FAFD93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46932" t="61792" r="11944" b="9165"/>
            <a:stretch/>
          </p:blipFill>
          <p:spPr>
            <a:xfrm>
              <a:off x="7153764" y="4222200"/>
              <a:ext cx="2518008" cy="889158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7E31369A-04DE-3373-2F75-4F618C3375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4043900"/>
            <a:ext cx="4170303" cy="22239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A6FC62-60F3-D279-558E-59A75023EA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322" y="1512045"/>
            <a:ext cx="3758572" cy="25709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58A12A-E689-C674-BDF6-31ACEFF7D1BA}"/>
              </a:ext>
            </a:extLst>
          </p:cNvPr>
          <p:cNvSpPr txBox="1"/>
          <p:nvPr/>
        </p:nvSpPr>
        <p:spPr bwMode="auto">
          <a:xfrm>
            <a:off x="1550417" y="3676060"/>
            <a:ext cx="240438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Temperature Inside Dump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6479</TotalTime>
  <Words>2567</Words>
  <Application>Microsoft Office PowerPoint</Application>
  <PresentationFormat>Widescreen</PresentationFormat>
  <Paragraphs>340</Paragraphs>
  <Slides>27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Cambria Math</vt:lpstr>
      <vt:lpstr>Helvetica</vt:lpstr>
      <vt:lpstr>Symbol</vt:lpstr>
      <vt:lpstr>Times New Roman</vt:lpstr>
      <vt:lpstr>Wingdings</vt:lpstr>
      <vt:lpstr>Office Theme</vt:lpstr>
      <vt:lpstr>PowerPoint Presentation</vt:lpstr>
      <vt:lpstr>Introduction</vt:lpstr>
      <vt:lpstr>Beamstrahlung photon beam spot on dump (at 500m)</vt:lpstr>
      <vt:lpstr>Concepts for Liquid Lead Beamstrahlung dump </vt:lpstr>
      <vt:lpstr>Optimization of the Slope Concept Linear vs S-Curve</vt:lpstr>
      <vt:lpstr>Monte Carlo Simulations for Power Deposition</vt:lpstr>
      <vt:lpstr>Thermofluid dynamics Liquid Pb Slope</vt:lpstr>
      <vt:lpstr>Double Slope for Backscattering Solution</vt:lpstr>
      <vt:lpstr>Double-Slope dump concept: Thermal and Structural</vt:lpstr>
      <vt:lpstr>Compact Liquid Lead Concept</vt:lpstr>
      <vt:lpstr>Tilted Curtain + Pool of Liquid Pb</vt:lpstr>
      <vt:lpstr>PowerPoint Presentation</vt:lpstr>
      <vt:lpstr>Hydraulics &amp; Integration</vt:lpstr>
      <vt:lpstr>Summary</vt:lpstr>
      <vt:lpstr>Mid-term goals What we are looking for</vt:lpstr>
      <vt:lpstr>PowerPoint Presentation</vt:lpstr>
      <vt:lpstr>Extra Details</vt:lpstr>
      <vt:lpstr>Comparison with solid absorbers</vt:lpstr>
      <vt:lpstr>CFD Numerical details</vt:lpstr>
      <vt:lpstr>Optimization of the Slope Linear vs S-Curve</vt:lpstr>
      <vt:lpstr>PowerPoint Presentation</vt:lpstr>
      <vt:lpstr>Compact Liquid Lead Concept – Thermofluids</vt:lpstr>
      <vt:lpstr>Conceptual P&amp;ID</vt:lpstr>
      <vt:lpstr>Heat Exchanger </vt:lpstr>
      <vt:lpstr>Dumper cavern </vt:lpstr>
      <vt:lpstr>Advantages of a liquid Pb absorber</vt:lpstr>
      <vt:lpstr>Two-slope dump concept – Thermofluid dynamics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BEAMSTRAHLUNG</dc:title>
  <dc:creator>SÍLVIO MIGUEL RODRIGUES CÂNDIDO</dc:creator>
  <cp:lastModifiedBy>SÍLVIO MIGUEL RODRIGUES CÂNDIDO</cp:lastModifiedBy>
  <cp:revision>78</cp:revision>
  <dcterms:created xsi:type="dcterms:W3CDTF">2022-11-08T14:09:30Z</dcterms:created>
  <dcterms:modified xsi:type="dcterms:W3CDTF">2025-05-22T09:04:53Z</dcterms:modified>
</cp:coreProperties>
</file>