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6" r:id="rId3"/>
    <p:sldId id="2043" r:id="rId4"/>
    <p:sldId id="859" r:id="rId5"/>
    <p:sldId id="860" r:id="rId6"/>
    <p:sldId id="2046" r:id="rId7"/>
    <p:sldId id="2044" r:id="rId8"/>
    <p:sldId id="2068" r:id="rId9"/>
    <p:sldId id="2070" r:id="rId10"/>
    <p:sldId id="2069" r:id="rId11"/>
    <p:sldId id="532" r:id="rId12"/>
    <p:sldId id="549" r:id="rId13"/>
    <p:sldId id="551" r:id="rId14"/>
    <p:sldId id="2049" r:id="rId15"/>
    <p:sldId id="2048" r:id="rId16"/>
    <p:sldId id="861" r:id="rId17"/>
    <p:sldId id="2047" r:id="rId18"/>
    <p:sldId id="862" r:id="rId19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83157E"/>
    <a:srgbClr val="F6C6AD"/>
    <a:srgbClr val="F2AA84"/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26" autoAdjust="0"/>
    <p:restoredTop sz="92500" autoAdjust="0"/>
  </p:normalViewPr>
  <p:slideViewPr>
    <p:cSldViewPr snapToGrid="0">
      <p:cViewPr varScale="1">
        <p:scale>
          <a:sx n="76" d="100"/>
          <a:sy n="76" d="100"/>
        </p:scale>
        <p:origin x="74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2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7A37E5C-750A-B334-C385-E58350FFDD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601864-0C6B-F9AC-EF4A-7C99ABC018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3CDF74DF-E06E-4E56-94A0-C2018B90D13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977B4-82B9-CDFE-3271-7FB0F9A411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53B68-E36E-AFD0-D853-9FF534D5B61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DB21D60A-65A4-4D66-ACBB-C060FFC0DD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1164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9165468-5FB2-4999-8CC0-C2D01FEC8693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E378CBAB-C44F-4903-ACC2-3FB3D2D14E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211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8CBAB-C44F-4903-ACC2-3FB3D2D14EA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917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8CBAB-C44F-4903-ACC2-3FB3D2D14EA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31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13A4BD-27AD-4FDB-999C-530789F7352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086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9317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E8F57-17C0-29E5-1005-EB82032D6A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456CAA-5F1F-5065-742D-F24CB16796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1CBDB-AE74-3EF0-FCBA-C06018311A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C68982-3465-4847-B173-39675B994D32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50B2B-C32F-9C19-FD61-E196E18B6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ACEC3-7709-B6B6-6E3E-DFE99B38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E70651-098A-4E72-8D8C-2CD1AB696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078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BA16-EDB7-65A0-71F9-666476ED5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6FBE30-7649-C49D-7143-5354D35D42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884C0-3E03-BF54-F477-88EF39ED47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C68982-3465-4847-B173-39675B994D32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5B4E3-4DC3-D422-6E69-DC3363B71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293EF-684B-67D5-EF11-E90DE47C3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E70651-098A-4E72-8D8C-2CD1AB696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978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58F6D8-585A-256A-145F-861D1A362D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54CA32-1FEA-E5DF-8666-F8678197F3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45F1D-7394-5747-14EB-C71B9DDF81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C68982-3465-4847-B173-39675B994D32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0C948-8BEC-3EE7-CF0E-3721287D9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AB28E8-3762-306D-22E0-0CF88FCD5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E70651-098A-4E72-8D8C-2CD1AB696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723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  <a:prstGeom prst="rect">
            <a:avLst/>
          </a:prstGeo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0517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FCEAB-865A-2895-F0A5-025B5344C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3029A-2E32-A903-ACA4-605D41249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DD70B-40A8-09C4-C024-07A720C071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C68982-3465-4847-B173-39675B994D32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D3486-232A-8117-D5A9-322AC359A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625F8-628B-278F-3439-F399085FA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E70651-098A-4E72-8D8C-2CD1AB696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82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5DBCC-0279-D870-E72D-1084E7A24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094476-23C4-4142-E9C6-6D1B53EC6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E1D2B-00A5-7288-1323-60C2C43CCD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C68982-3465-4847-B173-39675B994D32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096E3-ADB2-85FD-E13D-AC0A9ABD6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16271-4412-1C3F-151A-068F5D7D0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E70651-098A-4E72-8D8C-2CD1AB696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916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17127-F830-DA1C-0794-956148ABF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84841-FFBC-0C1F-F9E9-2105187A1C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EEC7C8-58B9-ADC8-295D-D290D38C97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4B0058-1FBF-857D-76BF-CBE8AF0B52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C68982-3465-4847-B173-39675B994D32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D81569-0C43-4FC7-8404-85ADDEF4F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8F85D-2478-61FF-5EF8-DF09D1242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E70651-098A-4E72-8D8C-2CD1AB696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954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E06DD-F11B-08D6-D7B6-39A3884EE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2C2B20-2E45-0BD2-E670-C48AD9937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CA6772-26FD-900B-4C6A-3472A48DAD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EFC852-CCFF-61F6-D782-0DCAF9C382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5310F7-44E8-57CF-4F45-2D5C21E6C0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B81F8C-046D-7759-2FD0-5E5E42A8FE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C68982-3465-4847-B173-39675B994D32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E1063F-9F17-43F1-F7D0-513639651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578441-DF64-B539-6D54-605BABD54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E70651-098A-4E72-8D8C-2CD1AB696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42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FAF53-B0F4-E756-7E94-84F60FC86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01AE03-5820-3417-EF46-4768AD65C4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C68982-3465-4847-B173-39675B994D32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3F467-BBA6-F938-C0BE-39D685A4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2A814F-2058-3DED-7F6E-768B02F13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E70651-098A-4E72-8D8C-2CD1AB696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4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52A31E-2FAB-A5FE-BA4A-3046FFE1B4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C68982-3465-4847-B173-39675B994D32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AD5987-7EC6-C43F-A7E1-E32967EB8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5D80AA-C6BE-4660-89CF-BEAED9099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E70651-098A-4E72-8D8C-2CD1AB696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80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080E5-4AAD-6C27-18FC-F060C562F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6873B-7674-F1BC-371F-389AB4C16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EC54A5-5EAB-782E-C955-6717FE89E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A111C0-45E4-E5C2-3738-3BD8B8D52F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C68982-3465-4847-B173-39675B994D32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D36B3-31E3-4314-5FD6-6B151FB46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5C5D8C-4882-88FC-EC11-C64624F4C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E70651-098A-4E72-8D8C-2CD1AB696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90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6FFB3-36E7-4980-18B2-B512435F3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1711DD-BC6C-ADB3-21B2-3D014C57B3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1E6F7D-FBCB-13A2-F4E5-2C3868558F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D9B5FD-3C8E-0F87-976B-388955CB43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C68982-3465-4847-B173-39675B994D32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EC45EC-6007-DDEE-AE88-1F6C6170B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96F66F-FA76-E8B3-CA1E-6FF9392B6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E70651-098A-4E72-8D8C-2CD1AB696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82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A311C16-C9FB-E9DD-1E85-5A10FC6E18DB}"/>
              </a:ext>
            </a:extLst>
          </p:cNvPr>
          <p:cNvSpPr txBox="1"/>
          <p:nvPr userDrawn="1"/>
        </p:nvSpPr>
        <p:spPr>
          <a:xfrm>
            <a:off x="0" y="6550223"/>
            <a:ext cx="2935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FCC Week 2025, I. Syratchev, CERN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3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gif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5" Type="http://schemas.openxmlformats.org/officeDocument/2006/relationships/image" Target="../media/image42.tiff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4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8C0ADD8-39A9-17E8-AACA-EFBE8211E6CA}"/>
              </a:ext>
            </a:extLst>
          </p:cNvPr>
          <p:cNvSpPr txBox="1"/>
          <p:nvPr/>
        </p:nvSpPr>
        <p:spPr>
          <a:xfrm>
            <a:off x="4660335" y="2674947"/>
            <a:ext cx="720882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FCC</a:t>
            </a:r>
            <a:r>
              <a:rPr lang="en-GB" sz="3600" baseline="-2500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ee</a:t>
            </a:r>
            <a:r>
              <a:rPr lang="en-GB" sz="360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RF power sources and powering schemes</a:t>
            </a:r>
          </a:p>
          <a:p>
            <a:pPr algn="ctr"/>
            <a:r>
              <a:rPr lang="en-GB" sz="2000">
                <a:latin typeface="Aptos" panose="020B0004020202020204" pitchFamily="34" charset="0"/>
              </a:rPr>
              <a:t>I. Syratchev, CERN</a:t>
            </a:r>
            <a:endParaRPr lang="en-GB" sz="2000" dirty="0"/>
          </a:p>
        </p:txBody>
      </p:sp>
      <p:pic>
        <p:nvPicPr>
          <p:cNvPr id="5" name="Picture 4" descr="A building with a green dome&#10;&#10;AI-generated content may be incorrect.">
            <a:extLst>
              <a:ext uri="{FF2B5EF4-FFF2-40B4-BE49-F238E27FC236}">
                <a16:creationId xmlns:a16="http://schemas.microsoft.com/office/drawing/2014/main" id="{A5534FD1-F43C-F50D-DD01-7F5A2B94D4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09" y="144966"/>
            <a:ext cx="4538926" cy="641775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F320E0B-67C7-20BC-A407-7B5D1148FB01}"/>
              </a:ext>
            </a:extLst>
          </p:cNvPr>
          <p:cNvGrpSpPr/>
          <p:nvPr/>
        </p:nvGrpSpPr>
        <p:grpSpPr>
          <a:xfrm>
            <a:off x="5337305" y="5550155"/>
            <a:ext cx="6406784" cy="1162878"/>
            <a:chOff x="5527805" y="49696"/>
            <a:chExt cx="6406784" cy="116287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B292323-ABBE-7595-2D28-CB90925BCA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10736" y="49696"/>
              <a:ext cx="3623853" cy="116287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A4EF8E5-7F78-C0B0-73EF-8148670C7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27805" y="231753"/>
              <a:ext cx="910350" cy="85530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2DB8BB0-E0F7-1E53-C66C-89338F34E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71016" y="330748"/>
              <a:ext cx="1971950" cy="6573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4920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7AD670-F33E-E25F-8E49-2E4B9F7C19EF}"/>
              </a:ext>
            </a:extLst>
          </p:cNvPr>
          <p:cNvSpPr>
            <a:spLocks noGrp="1"/>
          </p:cNvSpPr>
          <p:nvPr/>
        </p:nvSpPr>
        <p:spPr>
          <a:xfrm>
            <a:off x="9892502" y="136034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E33302B9-0A9D-31E4-A7C8-6EE3DDE0FB2B}"/>
              </a:ext>
            </a:extLst>
          </p:cNvPr>
          <p:cNvSpPr>
            <a:spLocks noGrp="1"/>
          </p:cNvSpPr>
          <p:nvPr/>
        </p:nvSpPr>
        <p:spPr>
          <a:xfrm>
            <a:off x="1652565" y="576512"/>
            <a:ext cx="8505581" cy="5183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Layout of the FCC</a:t>
            </a:r>
            <a:r>
              <a:rPr lang="en-GB" sz="4000" baseline="-25000" dirty="0">
                <a:latin typeface="Verdana" panose="020B0604030504040204" pitchFamily="34" charset="0"/>
                <a:ea typeface="Verdana" panose="020B0604030504040204" pitchFamily="34" charset="0"/>
              </a:rPr>
              <a:t>ee</a:t>
            </a: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 SRF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A1B853-4B9D-9F72-D3AE-52336683B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378" y="2194744"/>
            <a:ext cx="7428124" cy="433976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43EBB8F-7723-18CA-9502-7505FB5EF885}"/>
              </a:ext>
            </a:extLst>
          </p:cNvPr>
          <p:cNvSpPr/>
          <p:nvPr/>
        </p:nvSpPr>
        <p:spPr>
          <a:xfrm>
            <a:off x="7225281" y="2191701"/>
            <a:ext cx="2928255" cy="4339768"/>
          </a:xfrm>
          <a:prstGeom prst="rect">
            <a:avLst/>
          </a:prstGeom>
          <a:noFill/>
          <a:ln w="222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dirty="0"/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778FEDE8-1493-1041-3E0D-0DF6164E8195}"/>
              </a:ext>
            </a:extLst>
          </p:cNvPr>
          <p:cNvSpPr txBox="1"/>
          <p:nvPr/>
        </p:nvSpPr>
        <p:spPr>
          <a:xfrm>
            <a:off x="2788590" y="1360340"/>
            <a:ext cx="2938345" cy="5659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</a:pPr>
            <a:r>
              <a:rPr lang="en-US" sz="1050" dirty="0">
                <a:latin typeface="Verdana" panose="020B0604030504040204" pitchFamily="34" charset="0"/>
                <a:ea typeface="Verdana" panose="020B0604030504040204" pitchFamily="34" charset="0"/>
              </a:rPr>
              <a:t>Start operation in March 2047</a:t>
            </a:r>
          </a:p>
          <a:p>
            <a:pPr lvl="1">
              <a:lnSpc>
                <a:spcPct val="150000"/>
              </a:lnSpc>
            </a:pPr>
            <a:r>
              <a:rPr lang="en-US" sz="1050" dirty="0">
                <a:latin typeface="Verdana" panose="020B0604030504040204" pitchFamily="34" charset="0"/>
                <a:ea typeface="Verdana" panose="020B0604030504040204" pitchFamily="34" charset="0"/>
              </a:rPr>
              <a:t>Duration: 10 years</a:t>
            </a:r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id="{285F79B4-21CF-B6B0-5D19-4FD620471A54}"/>
              </a:ext>
            </a:extLst>
          </p:cNvPr>
          <p:cNvSpPr txBox="1"/>
          <p:nvPr/>
        </p:nvSpPr>
        <p:spPr>
          <a:xfrm>
            <a:off x="6955551" y="1274087"/>
            <a:ext cx="2716567" cy="5659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</a:pPr>
            <a:r>
              <a:rPr lang="en-US" sz="1050" dirty="0">
                <a:latin typeface="Verdana" panose="020B0604030504040204" pitchFamily="34" charset="0"/>
                <a:ea typeface="Verdana" panose="020B0604030504040204" pitchFamily="34" charset="0"/>
              </a:rPr>
              <a:t>Start operation in March 2058 Duration: 5 years</a:t>
            </a:r>
          </a:p>
        </p:txBody>
      </p:sp>
    </p:spTree>
    <p:extLst>
      <p:ext uri="{BB962C8B-B14F-4D97-AF65-F5344CB8AC3E}">
        <p14:creationId xmlns:p14="http://schemas.microsoft.com/office/powerpoint/2010/main" val="629645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diagram of a computer network&#10;&#10;Description automatically generated">
            <a:extLst>
              <a:ext uri="{FF2B5EF4-FFF2-40B4-BE49-F238E27FC236}">
                <a16:creationId xmlns:a16="http://schemas.microsoft.com/office/drawing/2014/main" id="{DBA85495-7D46-AB1B-B77E-3726D6E161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" t="1" r="48220" b="57475"/>
          <a:stretch/>
        </p:blipFill>
        <p:spPr>
          <a:xfrm>
            <a:off x="5325163" y="3916836"/>
            <a:ext cx="4071165" cy="2760269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3B59F10-7F46-9EF4-09AA-AA4379BDD6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093727"/>
              </p:ext>
            </p:extLst>
          </p:nvPr>
        </p:nvGraphicFramePr>
        <p:xfrm>
          <a:off x="274314" y="3947027"/>
          <a:ext cx="4911964" cy="2597712"/>
        </p:xfrm>
        <a:graphic>
          <a:graphicData uri="http://schemas.openxmlformats.org/drawingml/2006/table">
            <a:tbl>
              <a:tblPr/>
              <a:tblGrid>
                <a:gridCol w="1917505">
                  <a:extLst>
                    <a:ext uri="{9D8B030D-6E8A-4147-A177-3AD203B41FA5}">
                      <a16:colId xmlns:a16="http://schemas.microsoft.com/office/drawing/2014/main" val="849007342"/>
                    </a:ext>
                  </a:extLst>
                </a:gridCol>
                <a:gridCol w="998153">
                  <a:extLst>
                    <a:ext uri="{9D8B030D-6E8A-4147-A177-3AD203B41FA5}">
                      <a16:colId xmlns:a16="http://schemas.microsoft.com/office/drawing/2014/main" val="3693752988"/>
                    </a:ext>
                  </a:extLst>
                </a:gridCol>
                <a:gridCol w="998153">
                  <a:extLst>
                    <a:ext uri="{9D8B030D-6E8A-4147-A177-3AD203B41FA5}">
                      <a16:colId xmlns:a16="http://schemas.microsoft.com/office/drawing/2014/main" val="349032196"/>
                    </a:ext>
                  </a:extLst>
                </a:gridCol>
                <a:gridCol w="998153">
                  <a:extLst>
                    <a:ext uri="{9D8B030D-6E8A-4147-A177-3AD203B41FA5}">
                      <a16:colId xmlns:a16="http://schemas.microsoft.com/office/drawing/2014/main" val="1025218078"/>
                    </a:ext>
                  </a:extLst>
                </a:gridCol>
              </a:tblGrid>
              <a:tr h="195585"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noProof="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Collider</a:t>
                      </a:r>
                    </a:p>
                  </a:txBody>
                  <a:tcPr marL="4761" marR="4761" marT="476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Z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W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ZH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782768"/>
                  </a:ext>
                </a:extLst>
              </a:tr>
              <a:tr h="309267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761" marR="4761" marT="476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 beam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RPO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 beam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 beams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765028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Total RF voltage [MV]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9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1049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2098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205305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Beam current [mA]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1292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135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 x 26.8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824745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RF Frequency [MHz]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400.79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965319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Operating temp. [K]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4.5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357293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Cavity voltage [MV]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7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.95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917126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cell/cavity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369582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Eacc</a:t>
                      </a:r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 [MV/m]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0.6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005762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Q0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2.70E+09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66710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RF power [kW]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380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987618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Optimum coupling QL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9.2E+05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370624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CM (with 4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/CM)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473388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cavities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64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587789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197F086A-A84B-A567-BD98-01F8A1D03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137" y="544711"/>
            <a:ext cx="2344617" cy="150437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657D9CC-48FE-6193-1332-6CE112BA2FD6}"/>
              </a:ext>
            </a:extLst>
          </p:cNvPr>
          <p:cNvSpPr/>
          <p:nvPr/>
        </p:nvSpPr>
        <p:spPr>
          <a:xfrm>
            <a:off x="2520896" y="1443164"/>
            <a:ext cx="1165576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264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6215" y="2199357"/>
            <a:ext cx="3869632" cy="1323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33" b="1" u="sng" dirty="0">
                <a:latin typeface="Verdana" panose="020B0604030504040204" pitchFamily="34" charset="0"/>
                <a:ea typeface="Verdana" panose="020B0604030504040204" pitchFamily="34" charset="0"/>
              </a:rPr>
              <a:t>Superconducting elliptical cavity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400 MHz, 2-cell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1.5 m. long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Electropolished and seamless RF surface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Niobium thin film with </a:t>
            </a:r>
            <a:r>
              <a:rPr lang="en-GB" sz="1333" dirty="0" err="1">
                <a:latin typeface="Verdana" panose="020B0604030504040204" pitchFamily="34" charset="0"/>
                <a:ea typeface="Verdana" panose="020B0604030504040204" pitchFamily="34" charset="0"/>
              </a:rPr>
              <a:t>HiPIMS</a:t>
            </a:r>
            <a:endParaRPr lang="en-GB" sz="133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525F47-B72D-4ECA-E5D5-37CBD992FD0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6216" y="398587"/>
            <a:ext cx="5168933" cy="233395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081F233-0E42-DC98-D645-4B2022D4C316}"/>
              </a:ext>
            </a:extLst>
          </p:cNvPr>
          <p:cNvSpPr/>
          <p:nvPr/>
        </p:nvSpPr>
        <p:spPr>
          <a:xfrm>
            <a:off x="6146637" y="2342824"/>
            <a:ext cx="1165576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66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E8EAEA-30B9-235B-3328-7D4EBF90B304}"/>
              </a:ext>
            </a:extLst>
          </p:cNvPr>
          <p:cNvSpPr/>
          <p:nvPr/>
        </p:nvSpPr>
        <p:spPr>
          <a:xfrm>
            <a:off x="3869305" y="2732847"/>
            <a:ext cx="4406499" cy="1323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33" b="1" u="sng" dirty="0">
                <a:latin typeface="Verdana" panose="020B0604030504040204" pitchFamily="34" charset="0"/>
                <a:ea typeface="Verdana" panose="020B0604030504040204" pitchFamily="34" charset="0"/>
              </a:rPr>
              <a:t>Cryomodule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Segmented design, 4 cavities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Vertical FPC, HOM damping and extraction 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Frequency tuning system 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Thermal and magnetic shielding</a:t>
            </a:r>
          </a:p>
          <a:p>
            <a:endParaRPr lang="en-GB" sz="133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DE2E24-0885-95C7-7F6C-11BB106FCAFB}"/>
              </a:ext>
            </a:extLst>
          </p:cNvPr>
          <p:cNvSpPr txBox="1"/>
          <p:nvPr/>
        </p:nvSpPr>
        <p:spPr>
          <a:xfrm>
            <a:off x="8639907" y="2678668"/>
            <a:ext cx="3552093" cy="9128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285750" indent="-285750">
              <a:buFont typeface="Wingdings" panose="05000000000000000000" pitchFamily="2" charset="2"/>
              <a:buChar char="§"/>
              <a:defRPr sz="1800"/>
            </a:lvl1pPr>
            <a:lvl2pPr marL="243000" indent="-243000" defTabSz="685800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2pPr>
            <a:lvl3pPr marL="486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3pPr>
            <a:lvl4pPr marL="729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4pPr>
            <a:lvl5pPr marL="972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US" sz="1333" b="1" u="sng" dirty="0"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Multibeam </a:t>
            </a:r>
            <a:r>
              <a:rPr lang="en-US" sz="1333" b="1" u="sng" dirty="0" err="1"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Tristron</a:t>
            </a:r>
            <a:endParaRPr lang="en-US" sz="1333" b="1" u="sng" dirty="0">
              <a:latin typeface="Verdana" panose="020B0604030504040204" pitchFamily="34" charset="0"/>
              <a:ea typeface="Verdana" panose="020B0604030504040204" pitchFamily="34" charset="0"/>
              <a:sym typeface="Helvetica Neue"/>
            </a:endParaRPr>
          </a:p>
          <a:p>
            <a:r>
              <a:rPr lang="en-US" sz="1333" b="1" dirty="0"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400 MHz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46 kV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500 kW, CW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987EC76-7772-763F-8179-EB59580563D4}"/>
              </a:ext>
            </a:extLst>
          </p:cNvPr>
          <p:cNvSpPr/>
          <p:nvPr/>
        </p:nvSpPr>
        <p:spPr>
          <a:xfrm>
            <a:off x="10870671" y="3363084"/>
            <a:ext cx="1165576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264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884CBF-D5B6-1457-9E3F-25A3656765D0}"/>
              </a:ext>
            </a:extLst>
          </p:cNvPr>
          <p:cNvSpPr txBox="1"/>
          <p:nvPr/>
        </p:nvSpPr>
        <p:spPr>
          <a:xfrm>
            <a:off x="9352516" y="4071555"/>
            <a:ext cx="2555629" cy="23486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285750" indent="-285750">
              <a:buFont typeface="Wingdings" panose="05000000000000000000" pitchFamily="2" charset="2"/>
              <a:buChar char="§"/>
              <a:defRPr sz="1800"/>
            </a:lvl1pPr>
            <a:lvl2pPr marL="243000" indent="-243000" defTabSz="685800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2pPr>
            <a:lvl3pPr marL="486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3pPr>
            <a:lvl4pPr marL="729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4pPr>
            <a:lvl5pPr marL="972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US" sz="1333" b="1" u="sng" dirty="0">
                <a:latin typeface="Verdana" panose="020B0604030504040204" pitchFamily="34" charset="0"/>
                <a:ea typeface="Verdana" panose="020B0604030504040204" pitchFamily="34" charset="0"/>
              </a:rPr>
              <a:t>RF Unit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RPO at Z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2 beams at ZH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500 kW per cavity with overhead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500 kW MB Tristrons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1 cavity + 1 circulator per RF source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16 cavities (4 CM) per RF unit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WR2300 WG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A3F3FDA-EC1B-446C-1B1B-F1FB1A700921}"/>
              </a:ext>
            </a:extLst>
          </p:cNvPr>
          <p:cNvSpPr/>
          <p:nvPr/>
        </p:nvSpPr>
        <p:spPr>
          <a:xfrm>
            <a:off x="8635340" y="6407152"/>
            <a:ext cx="1434353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16.5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0" name="Picture 19" descr="A drawing of a machine&#10;&#10;Description automatically generated">
            <a:extLst>
              <a:ext uri="{FF2B5EF4-FFF2-40B4-BE49-F238E27FC236}">
                <a16:creationId xmlns:a16="http://schemas.microsoft.com/office/drawing/2014/main" id="{532BB0A3-744C-5501-2897-8C90981ED4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4" t="44704" r="50740" b="6105"/>
          <a:stretch/>
        </p:blipFill>
        <p:spPr>
          <a:xfrm>
            <a:off x="9141561" y="418831"/>
            <a:ext cx="2201663" cy="22172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0FE7899-8BAD-5AAF-C565-3905A2D16BF2}"/>
              </a:ext>
            </a:extLst>
          </p:cNvPr>
          <p:cNvSpPr txBox="1"/>
          <p:nvPr/>
        </p:nvSpPr>
        <p:spPr>
          <a:xfrm>
            <a:off x="2541200" y="80152"/>
            <a:ext cx="60941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400 MHz system – collider Z, W, ZH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19753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computer network&#10;&#10;Description automatically generated">
            <a:extLst>
              <a:ext uri="{FF2B5EF4-FFF2-40B4-BE49-F238E27FC236}">
                <a16:creationId xmlns:a16="http://schemas.microsoft.com/office/drawing/2014/main" id="{063AF756-592B-2C5D-BBEB-41D1E28302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3" b="57334"/>
          <a:stretch/>
        </p:blipFill>
        <p:spPr>
          <a:xfrm>
            <a:off x="5612524" y="4095456"/>
            <a:ext cx="3312019" cy="2396880"/>
          </a:xfrm>
          <a:prstGeom prst="rect">
            <a:avLst/>
          </a:prstGeom>
        </p:spPr>
      </p:pic>
      <p:pic>
        <p:nvPicPr>
          <p:cNvPr id="3" name="Picture 2" descr="A close-up of a silver object&#10;&#10;Description automatically generated">
            <a:extLst>
              <a:ext uri="{FF2B5EF4-FFF2-40B4-BE49-F238E27FC236}">
                <a16:creationId xmlns:a16="http://schemas.microsoft.com/office/drawing/2014/main" id="{D93CBFFF-787A-1393-B4F3-E9FB49F786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" t="32644" r="10331" b="13335"/>
          <a:stretch/>
        </p:blipFill>
        <p:spPr>
          <a:xfrm>
            <a:off x="0" y="674107"/>
            <a:ext cx="3475064" cy="1059069"/>
          </a:xfrm>
          <a:prstGeom prst="rect">
            <a:avLst/>
          </a:prstGeom>
        </p:spPr>
      </p:pic>
      <p:sp>
        <p:nvSpPr>
          <p:cNvPr id="9" name="Title 4">
            <a:extLst>
              <a:ext uri="{FF2B5EF4-FFF2-40B4-BE49-F238E27FC236}">
                <a16:creationId xmlns:a16="http://schemas.microsoft.com/office/drawing/2014/main" id="{DE826258-6117-FABE-9338-54AC6B212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929" y="-58010"/>
            <a:ext cx="9730471" cy="691188"/>
          </a:xfrm>
        </p:spPr>
        <p:txBody>
          <a:bodyPr/>
          <a:lstStyle/>
          <a:p>
            <a:r>
              <a:rPr lang="fr-CH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800 MHz system – booster Z, W, ZH</a:t>
            </a:r>
            <a:endParaRPr lang="fr-FR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3B59F10-7F46-9EF4-09AA-AA4379BDD6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129006"/>
              </p:ext>
            </p:extLst>
          </p:nvPr>
        </p:nvGraphicFramePr>
        <p:xfrm>
          <a:off x="200583" y="3706916"/>
          <a:ext cx="4911964" cy="2763348"/>
        </p:xfrm>
        <a:graphic>
          <a:graphicData uri="http://schemas.openxmlformats.org/drawingml/2006/table">
            <a:tbl>
              <a:tblPr/>
              <a:tblGrid>
                <a:gridCol w="1917505">
                  <a:extLst>
                    <a:ext uri="{9D8B030D-6E8A-4147-A177-3AD203B41FA5}">
                      <a16:colId xmlns:a16="http://schemas.microsoft.com/office/drawing/2014/main" val="849007342"/>
                    </a:ext>
                  </a:extLst>
                </a:gridCol>
                <a:gridCol w="998153">
                  <a:extLst>
                    <a:ext uri="{9D8B030D-6E8A-4147-A177-3AD203B41FA5}">
                      <a16:colId xmlns:a16="http://schemas.microsoft.com/office/drawing/2014/main" val="3693752988"/>
                    </a:ext>
                  </a:extLst>
                </a:gridCol>
                <a:gridCol w="998153">
                  <a:extLst>
                    <a:ext uri="{9D8B030D-6E8A-4147-A177-3AD203B41FA5}">
                      <a16:colId xmlns:a16="http://schemas.microsoft.com/office/drawing/2014/main" val="349032196"/>
                    </a:ext>
                  </a:extLst>
                </a:gridCol>
                <a:gridCol w="998153">
                  <a:extLst>
                    <a:ext uri="{9D8B030D-6E8A-4147-A177-3AD203B41FA5}">
                      <a16:colId xmlns:a16="http://schemas.microsoft.com/office/drawing/2014/main" val="1025218078"/>
                    </a:ext>
                  </a:extLst>
                </a:gridCol>
              </a:tblGrid>
              <a:tr h="195585">
                <a:tc>
                  <a:txBody>
                    <a:bodyPr/>
                    <a:lstStyle/>
                    <a:p>
                      <a:pPr algn="ctr" fontAlgn="t"/>
                      <a:r>
                        <a:rPr lang="fr-CH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Booster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1" marR="4761" marT="476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Z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W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ZH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782768"/>
                  </a:ext>
                </a:extLst>
              </a:tr>
              <a:tr h="309267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761" marR="4761" marT="476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RPO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RPO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765028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Total RF voltage [MV]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01.9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961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205305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Beam current [mA]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16.2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6.2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824745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RF Frequency [MHz]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01.58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965319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Operating temp. [K]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357293"/>
                  </a:ext>
                </a:extLst>
              </a:tr>
              <a:tr h="329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Cavity voltage at extraction [MV]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5.6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13.5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17.5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917126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cell/cavity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369582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Eacc</a:t>
                      </a:r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 [MV/m]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4.9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12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15.6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005762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Q0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3E+10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66710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Max RF power  [kW]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42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987618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Coupling QL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1E+07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370624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CM (with 4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/CM)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28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473388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cavities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112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587789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1657D9CC-48FE-6193-1332-6CE112BA2FD6}"/>
              </a:ext>
            </a:extLst>
          </p:cNvPr>
          <p:cNvSpPr/>
          <p:nvPr/>
        </p:nvSpPr>
        <p:spPr>
          <a:xfrm>
            <a:off x="2329649" y="1694176"/>
            <a:ext cx="1165576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112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6215" y="2199357"/>
            <a:ext cx="3869632" cy="1323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33" b="1" u="sng" dirty="0">
                <a:latin typeface="Verdana" panose="020B0604030504040204" pitchFamily="34" charset="0"/>
                <a:ea typeface="Verdana" panose="020B0604030504040204" pitchFamily="34" charset="0"/>
              </a:rPr>
              <a:t>Superconducting elliptical cavity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800 MHz, 6-cell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1.5 m. long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Bulk Niobium with electropolished and doped RF surface (mid T baked)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endParaRPr lang="en-GB" sz="133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81F233-0E42-DC98-D645-4B2022D4C316}"/>
              </a:ext>
            </a:extLst>
          </p:cNvPr>
          <p:cNvSpPr/>
          <p:nvPr/>
        </p:nvSpPr>
        <p:spPr>
          <a:xfrm>
            <a:off x="6146637" y="2342824"/>
            <a:ext cx="1165576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28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E8EAEA-30B9-235B-3328-7D4EBF90B304}"/>
              </a:ext>
            </a:extLst>
          </p:cNvPr>
          <p:cNvSpPr/>
          <p:nvPr/>
        </p:nvSpPr>
        <p:spPr>
          <a:xfrm>
            <a:off x="3905483" y="2460906"/>
            <a:ext cx="4406499" cy="1323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33" b="1" u="sng" dirty="0">
                <a:latin typeface="Verdana" panose="020B0604030504040204" pitchFamily="34" charset="0"/>
                <a:ea typeface="Verdana" panose="020B0604030504040204" pitchFamily="34" charset="0"/>
              </a:rPr>
              <a:t>Cryomodule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Segmented design, 4 cavities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FPC on side, HOM damping and extraction 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Frequency tuning system 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Thermal and magnetic shielding</a:t>
            </a:r>
          </a:p>
          <a:p>
            <a:endParaRPr lang="en-GB" sz="133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DE2E24-0885-95C7-7F6C-11BB106FCAFB}"/>
              </a:ext>
            </a:extLst>
          </p:cNvPr>
          <p:cNvSpPr txBox="1"/>
          <p:nvPr/>
        </p:nvSpPr>
        <p:spPr>
          <a:xfrm>
            <a:off x="9057555" y="2725131"/>
            <a:ext cx="2384228" cy="9128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285750" indent="-285750">
              <a:buFont typeface="Wingdings" panose="05000000000000000000" pitchFamily="2" charset="2"/>
              <a:buChar char="§"/>
              <a:defRPr sz="1800"/>
            </a:lvl1pPr>
            <a:lvl2pPr marL="243000" indent="-243000" defTabSz="685800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2pPr>
            <a:lvl3pPr marL="486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3pPr>
            <a:lvl4pPr marL="729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4pPr>
            <a:lvl5pPr marL="972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US" sz="1333" b="1" u="sng" dirty="0"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Multibeam </a:t>
            </a:r>
            <a:r>
              <a:rPr lang="en-US" sz="1333" b="1" u="sng" dirty="0" err="1"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Tristron</a:t>
            </a:r>
            <a:endParaRPr lang="en-US" sz="1333" b="1" u="sng" dirty="0">
              <a:latin typeface="Verdana" panose="020B0604030504040204" pitchFamily="34" charset="0"/>
              <a:ea typeface="Verdana" panose="020B0604030504040204" pitchFamily="34" charset="0"/>
              <a:sym typeface="Helvetica Neue"/>
            </a:endParaRP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800 MHz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250 kW, pulsed (high duty cycle)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987EC76-7772-763F-8179-EB59580563D4}"/>
              </a:ext>
            </a:extLst>
          </p:cNvPr>
          <p:cNvSpPr/>
          <p:nvPr/>
        </p:nvSpPr>
        <p:spPr>
          <a:xfrm>
            <a:off x="11188738" y="2831332"/>
            <a:ext cx="1270196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28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884CBF-D5B6-1457-9E3F-25A3656765D0}"/>
              </a:ext>
            </a:extLst>
          </p:cNvPr>
          <p:cNvSpPr txBox="1"/>
          <p:nvPr/>
        </p:nvSpPr>
        <p:spPr>
          <a:xfrm>
            <a:off x="9291589" y="4578499"/>
            <a:ext cx="2900412" cy="17332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285750" indent="-285750">
              <a:buFont typeface="Wingdings" panose="05000000000000000000" pitchFamily="2" charset="2"/>
              <a:buChar char="§"/>
              <a:defRPr sz="1800"/>
            </a:lvl1pPr>
            <a:lvl2pPr marL="243000" indent="-243000" defTabSz="685800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2pPr>
            <a:lvl3pPr marL="486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3pPr>
            <a:lvl4pPr marL="729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4pPr>
            <a:lvl5pPr marL="972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US" sz="1333" b="1" u="sng" dirty="0">
                <a:latin typeface="Verdana" panose="020B0604030504040204" pitchFamily="34" charset="0"/>
                <a:ea typeface="Verdana" panose="020B0604030504040204" pitchFamily="34" charset="0"/>
              </a:rPr>
              <a:t>RF Unit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RPO at Z&amp;W booster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50 kW per cavity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200 kW MB </a:t>
            </a:r>
            <a:r>
              <a:rPr lang="en-US" sz="1333" dirty="0" err="1">
                <a:latin typeface="Verdana" panose="020B0604030504040204" pitchFamily="34" charset="0"/>
                <a:ea typeface="Verdana" panose="020B0604030504040204" pitchFamily="34" charset="0"/>
              </a:rPr>
              <a:t>tristrons</a:t>
            </a:r>
            <a:endParaRPr lang="en-US" sz="133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4 cavities per </a:t>
            </a:r>
            <a:r>
              <a:rPr lang="en-US" sz="1333" dirty="0" err="1">
                <a:latin typeface="Verdana" panose="020B0604030504040204" pitchFamily="34" charset="0"/>
                <a:ea typeface="Verdana" panose="020B0604030504040204" pitchFamily="34" charset="0"/>
              </a:rPr>
              <a:t>tristron</a:t>
            </a:r>
            <a:endParaRPr lang="en-US" sz="1333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16 cavities (4 CM) per RF unit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WR 1150 WG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A3F3FDA-EC1B-446C-1B1B-F1FB1A700921}"/>
              </a:ext>
            </a:extLst>
          </p:cNvPr>
          <p:cNvSpPr/>
          <p:nvPr/>
        </p:nvSpPr>
        <p:spPr>
          <a:xfrm>
            <a:off x="8343896" y="6379387"/>
            <a:ext cx="1434353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7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3394CBD-38FC-867E-FFED-0D9055786DF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4923" y="330798"/>
            <a:ext cx="4817036" cy="2283687"/>
          </a:xfrm>
          <a:prstGeom prst="rect">
            <a:avLst/>
          </a:prstGeom>
        </p:spPr>
      </p:pic>
      <p:pic>
        <p:nvPicPr>
          <p:cNvPr id="15" name="Picture 14" descr="A blue and red colored objects&#10;&#10;Description automatically generated with medium confidence">
            <a:extLst>
              <a:ext uri="{FF2B5EF4-FFF2-40B4-BE49-F238E27FC236}">
                <a16:creationId xmlns:a16="http://schemas.microsoft.com/office/drawing/2014/main" id="{E9AD7D0B-A75F-FD7A-FE72-EBD0AAA836B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0602" r="22784"/>
          <a:stretch/>
        </p:blipFill>
        <p:spPr>
          <a:xfrm>
            <a:off x="9141539" y="528351"/>
            <a:ext cx="2555291" cy="221142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1B04F6E-2F7B-C880-4700-8A19A9BB4575}"/>
              </a:ext>
            </a:extLst>
          </p:cNvPr>
          <p:cNvSpPr/>
          <p:nvPr/>
        </p:nvSpPr>
        <p:spPr>
          <a:xfrm>
            <a:off x="9009700" y="3622564"/>
            <a:ext cx="3056176" cy="749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67" b="1" dirty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Could be replaced by SSPA (1/</a:t>
            </a:r>
            <a:r>
              <a:rPr lang="en-GB" sz="1067" b="1" dirty="0" err="1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cav</a:t>
            </a:r>
            <a:r>
              <a:rPr lang="en-GB" sz="1067" b="1" dirty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 if RF efficiency is good and solution is economically feasible and reliable. </a:t>
            </a:r>
          </a:p>
          <a:p>
            <a:endParaRPr lang="en-GB" sz="1067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C8D70D-D9B5-6112-37BF-EC531B2C121F}"/>
              </a:ext>
            </a:extLst>
          </p:cNvPr>
          <p:cNvSpPr txBox="1"/>
          <p:nvPr/>
        </p:nvSpPr>
        <p:spPr>
          <a:xfrm>
            <a:off x="1960116" y="131778"/>
            <a:ext cx="62279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400" dirty="0">
                <a:latin typeface="Verdana" panose="020B0604030504040204" pitchFamily="34" charset="0"/>
                <a:ea typeface="Verdana" panose="020B0604030504040204" pitchFamily="34" charset="0"/>
              </a:rPr>
              <a:t>800 MHz system – booster Z, W, ZH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43460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diagram of a computer network&#10;&#10;Description automatically generated">
            <a:extLst>
              <a:ext uri="{FF2B5EF4-FFF2-40B4-BE49-F238E27FC236}">
                <a16:creationId xmlns:a16="http://schemas.microsoft.com/office/drawing/2014/main" id="{04DB786D-4920-735D-91EB-891E57E8BF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9" t="48924" b="7599"/>
          <a:stretch/>
        </p:blipFill>
        <p:spPr>
          <a:xfrm>
            <a:off x="8844188" y="4307471"/>
            <a:ext cx="3129579" cy="22972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394CBD-38FC-867E-FFED-0D9055786DF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59862" y="590165"/>
            <a:ext cx="3852065" cy="1826208"/>
          </a:xfrm>
          <a:prstGeom prst="rect">
            <a:avLst/>
          </a:prstGeom>
        </p:spPr>
      </p:pic>
      <p:pic>
        <p:nvPicPr>
          <p:cNvPr id="3" name="Picture 2" descr="A close-up of a silver object&#10;&#10;Description automatically generated">
            <a:extLst>
              <a:ext uri="{FF2B5EF4-FFF2-40B4-BE49-F238E27FC236}">
                <a16:creationId xmlns:a16="http://schemas.microsoft.com/office/drawing/2014/main" id="{D93CBFFF-787A-1393-B4F3-E9FB49F7866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" t="32644" r="10331" b="13335"/>
          <a:stretch/>
        </p:blipFill>
        <p:spPr>
          <a:xfrm>
            <a:off x="153072" y="1034905"/>
            <a:ext cx="2743200" cy="83602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7CA968-66ED-6A02-345C-0B24576AD4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DE826258-6117-FABE-9338-54AC6B212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873" y="186175"/>
            <a:ext cx="7284119" cy="443895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800 MHz system – </a:t>
            </a:r>
            <a:r>
              <a:rPr lang="en-GB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ttb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en-GB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collider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en-GB" sz="24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booster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3B59F10-7F46-9EF4-09AA-AA4379BDD6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300914"/>
              </p:ext>
            </p:extLst>
          </p:nvPr>
        </p:nvGraphicFramePr>
        <p:xfrm>
          <a:off x="93702" y="3779201"/>
          <a:ext cx="4964580" cy="2712548"/>
        </p:xfrm>
        <a:graphic>
          <a:graphicData uri="http://schemas.openxmlformats.org/drawingml/2006/table">
            <a:tbl>
              <a:tblPr/>
              <a:tblGrid>
                <a:gridCol w="1938045">
                  <a:extLst>
                    <a:ext uri="{9D8B030D-6E8A-4147-A177-3AD203B41FA5}">
                      <a16:colId xmlns:a16="http://schemas.microsoft.com/office/drawing/2014/main" val="849007342"/>
                    </a:ext>
                  </a:extLst>
                </a:gridCol>
                <a:gridCol w="1008845">
                  <a:extLst>
                    <a:ext uri="{9D8B030D-6E8A-4147-A177-3AD203B41FA5}">
                      <a16:colId xmlns:a16="http://schemas.microsoft.com/office/drawing/2014/main" val="589351649"/>
                    </a:ext>
                  </a:extLst>
                </a:gridCol>
                <a:gridCol w="168522">
                  <a:extLst>
                    <a:ext uri="{9D8B030D-6E8A-4147-A177-3AD203B41FA5}">
                      <a16:colId xmlns:a16="http://schemas.microsoft.com/office/drawing/2014/main" val="3693752988"/>
                    </a:ext>
                  </a:extLst>
                </a:gridCol>
                <a:gridCol w="840323">
                  <a:extLst>
                    <a:ext uri="{9D8B030D-6E8A-4147-A177-3AD203B41FA5}">
                      <a16:colId xmlns:a16="http://schemas.microsoft.com/office/drawing/2014/main" val="1103937391"/>
                    </a:ext>
                  </a:extLst>
                </a:gridCol>
                <a:gridCol w="1008845">
                  <a:extLst>
                    <a:ext uri="{9D8B030D-6E8A-4147-A177-3AD203B41FA5}">
                      <a16:colId xmlns:a16="http://schemas.microsoft.com/office/drawing/2014/main" val="349032196"/>
                    </a:ext>
                  </a:extLst>
                </a:gridCol>
              </a:tblGrid>
              <a:tr h="195585"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1" marR="4761" marT="476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tb collider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tb booster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782768"/>
                  </a:ext>
                </a:extLst>
              </a:tr>
              <a:tr h="309267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761" marR="4761" marT="476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 </a:t>
                      </a:r>
                      <a:r>
                        <a:rPr lang="fr-CH" sz="9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beams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 beam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765028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Total RF voltage [MV]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2098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9202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10180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205305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Beam current [mA]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10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0.4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824745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RF Frequency [MHz]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400.79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00.58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CH" sz="9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9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00.58</a:t>
                      </a:r>
                      <a:endParaRPr lang="en-GB"/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965319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Operating temp. [K]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4.5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CH" sz="9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GB"/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357293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Cavity voltage [MV]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7.95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22.5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22.5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22.8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917126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cell/cavity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CH" sz="9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</a:t>
                      </a:r>
                      <a:endParaRPr lang="en-GB"/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369582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Eacc</a:t>
                      </a:r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 [MV/m]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10.6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20.1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20.1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20.3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005762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Q0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2.7E+9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3E+10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3E+10</a:t>
                      </a:r>
                      <a:endParaRPr lang="en-GB"/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66710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RF power  [kW]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78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195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195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8.9/12.7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987618"/>
                  </a:ext>
                </a:extLst>
              </a:tr>
              <a:tr h="2892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Optimum coupling QL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4.5E+06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4.1E+06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4.1E+06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9.2E+07/2.7E+07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370624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CM (with 4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/CM)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66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102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102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112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473388"/>
                  </a:ext>
                </a:extLst>
              </a:tr>
              <a:tr h="174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cavities</a:t>
                      </a: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264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408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408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448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1" marR="4761" marT="476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587789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1657D9CC-48FE-6193-1332-6CE112BA2FD6}"/>
              </a:ext>
            </a:extLst>
          </p:cNvPr>
          <p:cNvSpPr/>
          <p:nvPr/>
        </p:nvSpPr>
        <p:spPr>
          <a:xfrm>
            <a:off x="1524672" y="1907851"/>
            <a:ext cx="1813181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(408 + </a:t>
            </a:r>
            <a:r>
              <a:rPr lang="en-GB" sz="1467" b="1" dirty="0">
                <a:ln w="0"/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448</a:t>
            </a:r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3145" y="2368658"/>
            <a:ext cx="3869632" cy="912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33" b="1" u="sng" dirty="0">
                <a:latin typeface="Verdana" panose="020B0604030504040204" pitchFamily="34" charset="0"/>
                <a:ea typeface="Verdana" panose="020B0604030504040204" pitchFamily="34" charset="0"/>
              </a:rPr>
              <a:t>Superconducting elliptical cavity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800 MHz, 6-cell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Nb3Sn if R&amp;D is successful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endParaRPr lang="en-GB" sz="133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81F233-0E42-DC98-D645-4B2022D4C316}"/>
              </a:ext>
            </a:extLst>
          </p:cNvPr>
          <p:cNvSpPr/>
          <p:nvPr/>
        </p:nvSpPr>
        <p:spPr>
          <a:xfrm>
            <a:off x="5985895" y="2052327"/>
            <a:ext cx="1834607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(102 + </a:t>
            </a:r>
            <a:r>
              <a:rPr lang="en-GB" sz="1467" b="1" dirty="0">
                <a:ln w="0"/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112</a:t>
            </a:r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E8EAEA-30B9-235B-3328-7D4EBF90B304}"/>
              </a:ext>
            </a:extLst>
          </p:cNvPr>
          <p:cNvSpPr/>
          <p:nvPr/>
        </p:nvSpPr>
        <p:spPr>
          <a:xfrm>
            <a:off x="3856500" y="2414160"/>
            <a:ext cx="4406499" cy="912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33" b="1" u="sng" dirty="0">
                <a:latin typeface="Verdana" panose="020B0604030504040204" pitchFamily="34" charset="0"/>
                <a:ea typeface="Verdana" panose="020B0604030504040204" pitchFamily="34" charset="0"/>
              </a:rPr>
              <a:t>Cryomodule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latin typeface="Verdana" panose="020B0604030504040204" pitchFamily="34" charset="0"/>
                <a:ea typeface="Verdana" panose="020B0604030504040204" pitchFamily="34" charset="0"/>
              </a:rPr>
              <a:t>Segmented design, 4 cavities, 2 K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GB" sz="1333" dirty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Operation at 4.5 K is R&amp;D successful</a:t>
            </a:r>
          </a:p>
          <a:p>
            <a:endParaRPr lang="en-GB" sz="133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A3F3FDA-EC1B-446C-1B1B-F1FB1A700921}"/>
              </a:ext>
            </a:extLst>
          </p:cNvPr>
          <p:cNvSpPr/>
          <p:nvPr/>
        </p:nvSpPr>
        <p:spPr>
          <a:xfrm>
            <a:off x="10895017" y="3976194"/>
            <a:ext cx="1434353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28</a:t>
            </a:r>
            <a:endParaRPr lang="en-GB" sz="1600" b="1" dirty="0">
              <a:ln w="0"/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1593C4-77A5-D0F8-B79B-68884BDF5983}"/>
              </a:ext>
            </a:extLst>
          </p:cNvPr>
          <p:cNvSpPr/>
          <p:nvPr/>
        </p:nvSpPr>
        <p:spPr>
          <a:xfrm>
            <a:off x="9377950" y="3978142"/>
            <a:ext cx="2375900" cy="328231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333" b="1" dirty="0">
                <a:ln w="0"/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Booster (SSA)</a:t>
            </a:r>
            <a:endParaRPr lang="en-GB" sz="1400" b="1" dirty="0">
              <a:ln w="0"/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967400B-64F1-9F4A-5897-CE8DC0DAB020}"/>
              </a:ext>
            </a:extLst>
          </p:cNvPr>
          <p:cNvSpPr/>
          <p:nvPr/>
        </p:nvSpPr>
        <p:spPr>
          <a:xfrm>
            <a:off x="5360276" y="3948904"/>
            <a:ext cx="3573517" cy="328231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333" b="1" dirty="0">
                <a:ln w="0"/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Collider (800 MHz tristrons)</a:t>
            </a:r>
            <a:endParaRPr lang="en-GB" sz="1400" b="1" dirty="0">
              <a:ln w="0"/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8D3784-3F19-1447-3F97-33F231C5CF5F}"/>
              </a:ext>
            </a:extLst>
          </p:cNvPr>
          <p:cNvSpPr/>
          <p:nvPr/>
        </p:nvSpPr>
        <p:spPr>
          <a:xfrm>
            <a:off x="8091992" y="3965683"/>
            <a:ext cx="1434353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26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AC5099-9C06-BA26-5AC4-5904F6340F8C}"/>
              </a:ext>
            </a:extLst>
          </p:cNvPr>
          <p:cNvSpPr/>
          <p:nvPr/>
        </p:nvSpPr>
        <p:spPr>
          <a:xfrm>
            <a:off x="10952789" y="2825065"/>
            <a:ext cx="955433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448</a:t>
            </a:r>
            <a:endParaRPr lang="en-GB" sz="1600" b="1" dirty="0">
              <a:ln w="0"/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E9CCDAB-A17D-58EC-A9B5-5DA4AD9871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8686" y="2554013"/>
            <a:ext cx="1290183" cy="780111"/>
          </a:xfrm>
          <a:prstGeom prst="rect">
            <a:avLst/>
          </a:prstGeom>
        </p:spPr>
      </p:pic>
      <p:pic>
        <p:nvPicPr>
          <p:cNvPr id="20" name="Picture 19" descr="A blue and red colored objects&#10;&#10;Description automatically generated with medium confidence">
            <a:extLst>
              <a:ext uri="{FF2B5EF4-FFF2-40B4-BE49-F238E27FC236}">
                <a16:creationId xmlns:a16="http://schemas.microsoft.com/office/drawing/2014/main" id="{1ACF689A-D40F-3BD5-9FB5-6AD4F57479A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0602" r="22784"/>
          <a:stretch/>
        </p:blipFill>
        <p:spPr>
          <a:xfrm>
            <a:off x="9952822" y="31206"/>
            <a:ext cx="1801028" cy="155866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8719E07-7FF4-D388-489E-3F76B0123EFB}"/>
              </a:ext>
            </a:extLst>
          </p:cNvPr>
          <p:cNvSpPr txBox="1"/>
          <p:nvPr/>
        </p:nvSpPr>
        <p:spPr>
          <a:xfrm>
            <a:off x="8462230" y="1540671"/>
            <a:ext cx="2936076" cy="7076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285750" indent="-285750">
              <a:buFont typeface="Wingdings" panose="05000000000000000000" pitchFamily="2" charset="2"/>
              <a:buChar char="§"/>
              <a:defRPr sz="1800"/>
            </a:lvl1pPr>
            <a:lvl2pPr marL="243000" indent="-243000" defTabSz="685800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2pPr>
            <a:lvl3pPr marL="486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3pPr>
            <a:lvl4pPr marL="729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4pPr>
            <a:lvl5pPr marL="972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US" sz="1333" b="1" u="sng" dirty="0"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Multibeam </a:t>
            </a:r>
            <a:r>
              <a:rPr lang="en-US" sz="1333" b="1" u="sng" dirty="0" err="1"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Tristron</a:t>
            </a:r>
            <a:endParaRPr lang="en-US" sz="1333" b="1" u="sng" dirty="0">
              <a:latin typeface="Verdana" panose="020B0604030504040204" pitchFamily="34" charset="0"/>
              <a:ea typeface="Verdana" panose="020B0604030504040204" pitchFamily="34" charset="0"/>
              <a:sym typeface="Helvetica Neue"/>
            </a:endParaRP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800 MHz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250 kW, CW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5585FDD-D97D-075F-B979-4D7B9B7D701F}"/>
              </a:ext>
            </a:extLst>
          </p:cNvPr>
          <p:cNvSpPr txBox="1"/>
          <p:nvPr/>
        </p:nvSpPr>
        <p:spPr>
          <a:xfrm>
            <a:off x="9349894" y="2548961"/>
            <a:ext cx="2411183" cy="1117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285750" indent="-285750">
              <a:buFont typeface="Wingdings" panose="05000000000000000000" pitchFamily="2" charset="2"/>
              <a:buChar char="§"/>
              <a:defRPr sz="1800"/>
            </a:lvl1pPr>
            <a:lvl2pPr marL="243000" indent="-243000" defTabSz="685800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2pPr>
            <a:lvl3pPr marL="486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3pPr>
            <a:lvl4pPr marL="729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4pPr>
            <a:lvl5pPr marL="972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fr-CH" sz="1333" b="1" u="sng" dirty="0"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Solid State Amplifier (SSA)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800 MHz</a:t>
            </a:r>
          </a:p>
          <a:p>
            <a:r>
              <a:rPr lang="en-US" sz="1333" dirty="0">
                <a:latin typeface="Verdana" panose="020B0604030504040204" pitchFamily="34" charset="0"/>
                <a:ea typeface="Verdana" panose="020B0604030504040204" pitchFamily="34" charset="0"/>
              </a:rPr>
              <a:t>10-15 kW pulsed</a:t>
            </a:r>
          </a:p>
          <a:p>
            <a:pPr marL="0" indent="0">
              <a:buNone/>
            </a:pPr>
            <a:endParaRPr lang="en-US" sz="1333" b="1" u="sng" dirty="0">
              <a:latin typeface="Verdana" panose="020B0604030504040204" pitchFamily="34" charset="0"/>
              <a:ea typeface="Verdana" panose="020B0604030504040204" pitchFamily="34" charset="0"/>
              <a:sym typeface="Helvetica Neue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987EC76-7772-763F-8179-EB59580563D4}"/>
              </a:ext>
            </a:extLst>
          </p:cNvPr>
          <p:cNvSpPr/>
          <p:nvPr/>
        </p:nvSpPr>
        <p:spPr>
          <a:xfrm>
            <a:off x="10508903" y="1870929"/>
            <a:ext cx="957884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408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FC4520-8EF7-7D8A-8569-0B584368D85E}"/>
              </a:ext>
            </a:extLst>
          </p:cNvPr>
          <p:cNvSpPr txBox="1"/>
          <p:nvPr/>
        </p:nvSpPr>
        <p:spPr>
          <a:xfrm>
            <a:off x="8262999" y="3558997"/>
            <a:ext cx="2900412" cy="50257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285750" indent="-285750">
              <a:buFont typeface="Wingdings" panose="05000000000000000000" pitchFamily="2" charset="2"/>
              <a:buChar char="§"/>
              <a:defRPr sz="1800"/>
            </a:lvl1pPr>
            <a:lvl2pPr marL="243000" indent="-243000" defTabSz="685800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2pPr>
            <a:lvl3pPr marL="486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3pPr>
            <a:lvl4pPr marL="729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4pPr>
            <a:lvl5pPr marL="972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US" sz="1333" b="1" u="sng" dirty="0">
                <a:latin typeface="Verdana" panose="020B0604030504040204" pitchFamily="34" charset="0"/>
                <a:ea typeface="Verdana" panose="020B0604030504040204" pitchFamily="34" charset="0"/>
              </a:rPr>
              <a:t>RF Units</a:t>
            </a:r>
          </a:p>
          <a:p>
            <a:endParaRPr lang="en-US" sz="1333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9" name="Picture 18" descr="A diagram of a computer network&#10;&#10;Description automatically generated">
            <a:extLst>
              <a:ext uri="{FF2B5EF4-FFF2-40B4-BE49-F238E27FC236}">
                <a16:creationId xmlns:a16="http://schemas.microsoft.com/office/drawing/2014/main" id="{A6964B24-58C4-A114-617D-9EA2D9402C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" t="1" r="48220" b="57475"/>
          <a:stretch/>
        </p:blipFill>
        <p:spPr>
          <a:xfrm>
            <a:off x="5325163" y="4372957"/>
            <a:ext cx="3398424" cy="230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47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293A96-58A1-8594-F749-9471760166D5}"/>
              </a:ext>
            </a:extLst>
          </p:cNvPr>
          <p:cNvSpPr txBox="1"/>
          <p:nvPr/>
        </p:nvSpPr>
        <p:spPr>
          <a:xfrm>
            <a:off x="3646448" y="2330605"/>
            <a:ext cx="42393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Spare slides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86401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397588-0A56-163F-C3F6-271AA2B15762}"/>
              </a:ext>
            </a:extLst>
          </p:cNvPr>
          <p:cNvSpPr txBox="1"/>
          <p:nvPr/>
        </p:nvSpPr>
        <p:spPr>
          <a:xfrm>
            <a:off x="6096000" y="265676"/>
            <a:ext cx="5750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Why MB Tristron can be so efficient?</a:t>
            </a: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E85FC7-0FBF-A10C-087C-CB82BF57A246}"/>
              </a:ext>
            </a:extLst>
          </p:cNvPr>
          <p:cNvSpPr txBox="1"/>
          <p:nvPr/>
        </p:nvSpPr>
        <p:spPr>
          <a:xfrm>
            <a:off x="295324" y="1032035"/>
            <a:ext cx="1138020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200" dirty="0"/>
              <a:t>Multi-beam technology -&gt; low perveance per beam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/>
              <a:t>Gridded cathode provides fully saturated bunches -&gt; </a:t>
            </a:r>
            <a:r>
              <a:rPr lang="en-US" sz="2200" b="1" dirty="0"/>
              <a:t>75%</a:t>
            </a:r>
            <a:r>
              <a:rPr lang="en-US" sz="2200" dirty="0"/>
              <a:t> (best IOT performance)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/>
              <a:t>Penultimate cavity controls optimal velocity spread (congregation) within the bunch, followed by bunch length compression in the drift -&gt; </a:t>
            </a:r>
            <a:r>
              <a:rPr lang="en-US" sz="2200" b="1" dirty="0"/>
              <a:t>85%</a:t>
            </a:r>
            <a:r>
              <a:rPr lang="en-US" sz="2200" dirty="0"/>
              <a:t> (basic of the Tristron concept).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/>
              <a:t>‘Very’ long gap in the output cavity with negative detuning allows partial electrons bouncing -&gt; </a:t>
            </a:r>
            <a:r>
              <a:rPr lang="en-US" sz="2200" b="1" dirty="0"/>
              <a:t>91%</a:t>
            </a:r>
            <a:r>
              <a:rPr lang="en-US" sz="2200" dirty="0"/>
              <a:t> (discovered in our studies of the HE klystrons at CERN).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200" dirty="0"/>
              <a:t>Hollow beam configuration reduces radial bunch stratification -&gt; </a:t>
            </a:r>
            <a:r>
              <a:rPr lang="en-GB" sz="2200" b="1" dirty="0"/>
              <a:t>93%</a:t>
            </a:r>
            <a:r>
              <a:rPr lang="en-GB" sz="2200" dirty="0"/>
              <a:t>.</a:t>
            </a:r>
          </a:p>
        </p:txBody>
      </p:sp>
      <p:pic>
        <p:nvPicPr>
          <p:cNvPr id="4" name="Picture 3" descr="A graph with a line and a line&#10;&#10;Description automatically generated with medium confidence">
            <a:extLst>
              <a:ext uri="{FF2B5EF4-FFF2-40B4-BE49-F238E27FC236}">
                <a16:creationId xmlns:a16="http://schemas.microsoft.com/office/drawing/2014/main" id="{11CF5A64-7E13-FFC3-BDB4-1581EDAF3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00" y="4044002"/>
            <a:ext cx="4017010" cy="233997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9F8AFCE0-FC39-4358-7580-BE4B2620F1CE}"/>
              </a:ext>
            </a:extLst>
          </p:cNvPr>
          <p:cNvSpPr/>
          <p:nvPr/>
        </p:nvSpPr>
        <p:spPr>
          <a:xfrm>
            <a:off x="1048430" y="5158701"/>
            <a:ext cx="81481" cy="837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D7C31F-AC55-EF7D-2B72-B1FC4E0A9DBD}"/>
              </a:ext>
            </a:extLst>
          </p:cNvPr>
          <p:cNvSpPr txBox="1"/>
          <p:nvPr/>
        </p:nvSpPr>
        <p:spPr>
          <a:xfrm>
            <a:off x="1070821" y="5085179"/>
            <a:ext cx="706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FCC TS klystron</a:t>
            </a:r>
            <a:endParaRPr lang="en-GB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EA1050-DA04-44D3-F311-4D66FA701441}"/>
              </a:ext>
            </a:extLst>
          </p:cNvPr>
          <p:cNvSpPr txBox="1"/>
          <p:nvPr/>
        </p:nvSpPr>
        <p:spPr>
          <a:xfrm>
            <a:off x="265164" y="3701359"/>
            <a:ext cx="3826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Optimized MB Tristron efficiency vs. perveance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7A846A-FAB1-06B2-6600-02171B09FAA7}"/>
              </a:ext>
            </a:extLst>
          </p:cNvPr>
          <p:cNvSpPr txBox="1"/>
          <p:nvPr/>
        </p:nvSpPr>
        <p:spPr>
          <a:xfrm>
            <a:off x="1229178" y="4344947"/>
            <a:ext cx="12402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FCC MB tristron </a:t>
            </a:r>
            <a:endParaRPr lang="en-GB" sz="10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DC7F864-57D2-B3AD-2642-A0FF8E45B6E2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1087054" y="4468058"/>
            <a:ext cx="142124" cy="2297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graph of a colorful line&#10;&#10;Description automatically generated with medium confidence">
            <a:extLst>
              <a:ext uri="{FF2B5EF4-FFF2-40B4-BE49-F238E27FC236}">
                <a16:creationId xmlns:a16="http://schemas.microsoft.com/office/drawing/2014/main" id="{E7EE4D8C-939C-2C5B-4A1E-915267E29EC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115" t="8492"/>
          <a:stretch/>
        </p:blipFill>
        <p:spPr>
          <a:xfrm>
            <a:off x="4172745" y="4007042"/>
            <a:ext cx="5169202" cy="246662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2B5E1C19-0CDA-31B9-32B8-FBEB0AA6D6B0}"/>
              </a:ext>
            </a:extLst>
          </p:cNvPr>
          <p:cNvSpPr/>
          <p:nvPr/>
        </p:nvSpPr>
        <p:spPr>
          <a:xfrm>
            <a:off x="7084377" y="5622223"/>
            <a:ext cx="389299" cy="534154"/>
          </a:xfrm>
          <a:prstGeom prst="ellipse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D690957-7B4B-BA17-0AD4-7BE47EFF0200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6775727" y="5889300"/>
            <a:ext cx="308650" cy="46676"/>
          </a:xfrm>
          <a:prstGeom prst="straightConnector1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68EA5A3-4E83-31F3-7477-BFCEEED92F3D}"/>
              </a:ext>
            </a:extLst>
          </p:cNvPr>
          <p:cNvSpPr txBox="1"/>
          <p:nvPr/>
        </p:nvSpPr>
        <p:spPr>
          <a:xfrm>
            <a:off x="5805546" y="5930090"/>
            <a:ext cx="14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Bouncing electrons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AAD16F-3FE6-1EEB-B1C8-B14B7E689DD8}"/>
              </a:ext>
            </a:extLst>
          </p:cNvPr>
          <p:cNvSpPr txBox="1"/>
          <p:nvPr/>
        </p:nvSpPr>
        <p:spPr>
          <a:xfrm>
            <a:off x="4842775" y="3699265"/>
            <a:ext cx="3889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Electron bunches velocity modulation in tristron</a:t>
            </a:r>
            <a:endParaRPr lang="en-GB" sz="14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6009485-AE77-6F8A-0B43-B0EFCF53EFAE}"/>
              </a:ext>
            </a:extLst>
          </p:cNvPr>
          <p:cNvCxnSpPr/>
          <p:nvPr/>
        </p:nvCxnSpPr>
        <p:spPr>
          <a:xfrm flipH="1">
            <a:off x="7200116" y="4437655"/>
            <a:ext cx="448147" cy="0"/>
          </a:xfrm>
          <a:prstGeom prst="line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D2AC030-78F8-249D-B023-F0885676F3E2}"/>
              </a:ext>
            </a:extLst>
          </p:cNvPr>
          <p:cNvCxnSpPr/>
          <p:nvPr/>
        </p:nvCxnSpPr>
        <p:spPr>
          <a:xfrm flipH="1">
            <a:off x="7200115" y="4751408"/>
            <a:ext cx="448147" cy="0"/>
          </a:xfrm>
          <a:prstGeom prst="line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862BFC4-E70D-4F1B-7482-20CBAB2A3DF9}"/>
              </a:ext>
            </a:extLst>
          </p:cNvPr>
          <p:cNvCxnSpPr/>
          <p:nvPr/>
        </p:nvCxnSpPr>
        <p:spPr>
          <a:xfrm>
            <a:off x="7606013" y="4437655"/>
            <a:ext cx="0" cy="313753"/>
          </a:xfrm>
          <a:prstGeom prst="straightConnector1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D12659E-3EB2-34A6-17AD-3174F7702705}"/>
              </a:ext>
            </a:extLst>
          </p:cNvPr>
          <p:cNvSpPr txBox="1"/>
          <p:nvPr/>
        </p:nvSpPr>
        <p:spPr>
          <a:xfrm>
            <a:off x="7648262" y="4386447"/>
            <a:ext cx="1071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Optimal congregation</a:t>
            </a:r>
            <a:endParaRPr lang="en-GB" sz="12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D9BEE4C-D196-C1B7-5F51-31A33D3B9179}"/>
              </a:ext>
            </a:extLst>
          </p:cNvPr>
          <p:cNvCxnSpPr>
            <a:cxnSpLocks/>
          </p:cNvCxnSpPr>
          <p:nvPr/>
        </p:nvCxnSpPr>
        <p:spPr>
          <a:xfrm>
            <a:off x="4953348" y="4594531"/>
            <a:ext cx="0" cy="878802"/>
          </a:xfrm>
          <a:prstGeom prst="straightConnector1">
            <a:avLst/>
          </a:prstGeom>
          <a:ln w="9525"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48A4521-F2CF-05A0-4672-B3AD52FC44BD}"/>
              </a:ext>
            </a:extLst>
          </p:cNvPr>
          <p:cNvSpPr txBox="1"/>
          <p:nvPr/>
        </p:nvSpPr>
        <p:spPr>
          <a:xfrm>
            <a:off x="4693343" y="5474311"/>
            <a:ext cx="1071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Penultimate cavity</a:t>
            </a:r>
            <a:endParaRPr lang="en-GB" sz="12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D713BA9-0217-0083-0F35-A8ABC408DCE3}"/>
              </a:ext>
            </a:extLst>
          </p:cNvPr>
          <p:cNvCxnSpPr/>
          <p:nvPr/>
        </p:nvCxnSpPr>
        <p:spPr>
          <a:xfrm flipV="1">
            <a:off x="7361508" y="4274806"/>
            <a:ext cx="0" cy="1011060"/>
          </a:xfrm>
          <a:prstGeom prst="straightConnector1">
            <a:avLst/>
          </a:prstGeom>
          <a:ln w="9525"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2599578-55E9-7AC2-588C-6B4EBDD53AD8}"/>
              </a:ext>
            </a:extLst>
          </p:cNvPr>
          <p:cNvSpPr txBox="1"/>
          <p:nvPr/>
        </p:nvSpPr>
        <p:spPr>
          <a:xfrm>
            <a:off x="6840913" y="4051287"/>
            <a:ext cx="1073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Output cavity</a:t>
            </a:r>
            <a:endParaRPr lang="en-GB" sz="12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1BAFE79-0B2E-995E-A71D-ABC96C574749}"/>
              </a:ext>
            </a:extLst>
          </p:cNvPr>
          <p:cNvCxnSpPr/>
          <p:nvPr/>
        </p:nvCxnSpPr>
        <p:spPr>
          <a:xfrm>
            <a:off x="4953348" y="5296320"/>
            <a:ext cx="2408160" cy="0"/>
          </a:xfrm>
          <a:prstGeom prst="straightConnector1">
            <a:avLst/>
          </a:prstGeom>
          <a:ln w="9525">
            <a:solidFill>
              <a:schemeClr val="accent6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3B3CA72-40D0-3F2C-02B4-BFFC0BE874D8}"/>
              </a:ext>
            </a:extLst>
          </p:cNvPr>
          <p:cNvSpPr txBox="1"/>
          <p:nvPr/>
        </p:nvSpPr>
        <p:spPr>
          <a:xfrm>
            <a:off x="5069400" y="4841080"/>
            <a:ext cx="2063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Drift length provides optimal bunch length compression</a:t>
            </a:r>
            <a:endParaRPr lang="en-GB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3A771FA-055B-C9FE-D0E6-BE4E65F8B538}"/>
              </a:ext>
            </a:extLst>
          </p:cNvPr>
          <p:cNvSpPr txBox="1"/>
          <p:nvPr/>
        </p:nvSpPr>
        <p:spPr>
          <a:xfrm rot="963481">
            <a:off x="2126089" y="5497337"/>
            <a:ext cx="16353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Klystrons theoretical limit</a:t>
            </a:r>
            <a:endParaRPr lang="en-GB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6" name="Picture 35" descr="A diagram of a bird&#10;&#10;Description automatically generated">
            <a:extLst>
              <a:ext uri="{FF2B5EF4-FFF2-40B4-BE49-F238E27FC236}">
                <a16:creationId xmlns:a16="http://schemas.microsoft.com/office/drawing/2014/main" id="{6EFC74FC-6F25-D721-4898-CD21F62528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5858" y="3991689"/>
            <a:ext cx="3186042" cy="2117283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8AC40D4-CCDF-29C8-1DB6-FAF1454FE0D3}"/>
              </a:ext>
            </a:extLst>
          </p:cNvPr>
          <p:cNvCxnSpPr>
            <a:cxnSpLocks/>
          </p:cNvCxnSpPr>
          <p:nvPr/>
        </p:nvCxnSpPr>
        <p:spPr>
          <a:xfrm>
            <a:off x="10930419" y="5473332"/>
            <a:ext cx="781916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30C61FB-CB72-3BF6-D693-C6908FC955EE}"/>
              </a:ext>
            </a:extLst>
          </p:cNvPr>
          <p:cNvSpPr txBox="1"/>
          <p:nvPr/>
        </p:nvSpPr>
        <p:spPr>
          <a:xfrm>
            <a:off x="9982192" y="5632713"/>
            <a:ext cx="16065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Average velocity (0.1Ve/c)</a:t>
            </a:r>
            <a:endParaRPr lang="en-GB" sz="10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EF3F4C1-1817-1D07-BC5E-1E213F7C5065}"/>
              </a:ext>
            </a:extLst>
          </p:cNvPr>
          <p:cNvCxnSpPr/>
          <p:nvPr/>
        </p:nvCxnSpPr>
        <p:spPr>
          <a:xfrm>
            <a:off x="10930419" y="5473332"/>
            <a:ext cx="0" cy="18539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05D3B2B7-F08B-9871-C414-4094F959F6E0}"/>
              </a:ext>
            </a:extLst>
          </p:cNvPr>
          <p:cNvSpPr txBox="1"/>
          <p:nvPr/>
        </p:nvSpPr>
        <p:spPr>
          <a:xfrm>
            <a:off x="10930419" y="4912480"/>
            <a:ext cx="851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Spent beam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F314CAD-0BD5-867E-2787-E6A9AA4B2A72}"/>
              </a:ext>
            </a:extLst>
          </p:cNvPr>
          <p:cNvSpPr txBox="1"/>
          <p:nvPr/>
        </p:nvSpPr>
        <p:spPr>
          <a:xfrm>
            <a:off x="9511474" y="3937954"/>
            <a:ext cx="203613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Phase space animation 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4A8A418-C0B9-A0D4-007A-211E078083EA}"/>
                  </a:ext>
                </a:extLst>
              </p:cNvPr>
              <p:cNvSpPr txBox="1"/>
              <p:nvPr/>
            </p:nvSpPr>
            <p:spPr>
              <a:xfrm>
                <a:off x="9246144" y="6156377"/>
                <a:ext cx="2627707" cy="451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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=1−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𝑒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2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=1−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0.1</m:t>
                                  </m:r>
                                </m:num>
                                <m:den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0.4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2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=0.93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4A8A418-C0B9-A0D4-007A-211E078083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6144" y="6156377"/>
                <a:ext cx="2627707" cy="451470"/>
              </a:xfrm>
              <a:prstGeom prst="rect">
                <a:avLst/>
              </a:prstGeom>
              <a:blipFill>
                <a:blip r:embed="rId5"/>
                <a:stretch>
                  <a:fillRect t="-33784" b="-756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72184A1C-1F0A-CB40-F23E-6164E0157AD7}"/>
              </a:ext>
            </a:extLst>
          </p:cNvPr>
          <p:cNvSpPr txBox="1"/>
          <p:nvPr/>
        </p:nvSpPr>
        <p:spPr>
          <a:xfrm rot="841899">
            <a:off x="2456937" y="5207052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70C0"/>
                </a:solidFill>
              </a:rPr>
              <a:t>Tristron (fixed beam power)</a:t>
            </a:r>
            <a:endParaRPr lang="en-GB" sz="1000" dirty="0">
              <a:solidFill>
                <a:srgbClr val="0070C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3B09228-B037-04DE-2A6A-12C14B8B7779}"/>
              </a:ext>
            </a:extLst>
          </p:cNvPr>
          <p:cNvSpPr/>
          <p:nvPr/>
        </p:nvSpPr>
        <p:spPr>
          <a:xfrm>
            <a:off x="1521437" y="5566029"/>
            <a:ext cx="90000" cy="90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0BC3B39-FD01-60D4-4909-B88A15E8B439}"/>
              </a:ext>
            </a:extLst>
          </p:cNvPr>
          <p:cNvSpPr txBox="1"/>
          <p:nvPr/>
        </p:nvSpPr>
        <p:spPr>
          <a:xfrm>
            <a:off x="1555083" y="5512202"/>
            <a:ext cx="94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CEPC CSM klystron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0046586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EFA11B-3D61-D7D6-D7AB-D817A3AE6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2785"/>
            <a:ext cx="12192000" cy="49324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A8D687-58DD-FB57-2ECC-E510EF972EC5}"/>
              </a:ext>
            </a:extLst>
          </p:cNvPr>
          <p:cNvSpPr txBox="1"/>
          <p:nvPr/>
        </p:nvSpPr>
        <p:spPr>
          <a:xfrm>
            <a:off x="274622" y="0"/>
            <a:ext cx="9365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Gridded tube bunch current generation </a:t>
            </a:r>
            <a:r>
              <a:rPr lang="en-US" b="1" dirty="0"/>
              <a:t>B CLASS </a:t>
            </a:r>
            <a:r>
              <a:rPr lang="en-US" dirty="0"/>
              <a:t>in CST PIC, design point 46kV, 1.07A/beam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6330CF-F252-F9FE-006B-59AED76EAF2C}"/>
              </a:ext>
            </a:extLst>
          </p:cNvPr>
          <p:cNvSpPr txBox="1"/>
          <p:nvPr/>
        </p:nvSpPr>
        <p:spPr>
          <a:xfrm>
            <a:off x="3358836" y="4979406"/>
            <a:ext cx="840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 </a:t>
            </a:r>
            <a:r>
              <a:rPr lang="en-US" sz="1200" baseline="-25000" dirty="0"/>
              <a:t>av.</a:t>
            </a:r>
            <a:r>
              <a:rPr lang="en-US" sz="1200" dirty="0"/>
              <a:t>=1.07A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B30D209-60C2-A229-777D-9368BD058FDD}"/>
                  </a:ext>
                </a:extLst>
              </p:cNvPr>
              <p:cNvSpPr txBox="1"/>
              <p:nvPr/>
            </p:nvSpPr>
            <p:spPr>
              <a:xfrm>
                <a:off x="2766834" y="853876"/>
                <a:ext cx="4206985" cy="2178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×(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𝑏𝑖𝑎𝑠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1.5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;=0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𝑖𝑓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US" sz="14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B30D209-60C2-A229-777D-9368BD058F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6834" y="853876"/>
                <a:ext cx="4206985" cy="217817"/>
              </a:xfrm>
              <a:prstGeom prst="rect">
                <a:avLst/>
              </a:prstGeom>
              <a:blipFill>
                <a:blip r:embed="rId3"/>
                <a:stretch>
                  <a:fillRect l="-145" t="-2778" r="-145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5347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C2A479-63AC-6046-047E-6D16F5FE07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413"/>
          <a:stretch/>
        </p:blipFill>
        <p:spPr>
          <a:xfrm>
            <a:off x="194439" y="1433946"/>
            <a:ext cx="11803122" cy="46129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17326E-1F0A-9716-64A8-7B76191D7A7D}"/>
              </a:ext>
            </a:extLst>
          </p:cNvPr>
          <p:cNvSpPr txBox="1"/>
          <p:nvPr/>
        </p:nvSpPr>
        <p:spPr>
          <a:xfrm>
            <a:off x="7499288" y="153908"/>
            <a:ext cx="4408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power / efficiency measurement in CST</a:t>
            </a:r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4DDEDD-D088-ABE5-1BA4-65B70CA37E7F}"/>
              </a:ext>
            </a:extLst>
          </p:cNvPr>
          <p:cNvSpPr txBox="1"/>
          <p:nvPr/>
        </p:nvSpPr>
        <p:spPr>
          <a:xfrm>
            <a:off x="3814658" y="3244334"/>
            <a:ext cx="1808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RF power at port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CD9AC5-340E-43AA-ED2F-1B8CA4F020DA}"/>
              </a:ext>
            </a:extLst>
          </p:cNvPr>
          <p:cNvSpPr txBox="1"/>
          <p:nvPr/>
        </p:nvSpPr>
        <p:spPr>
          <a:xfrm>
            <a:off x="6513759" y="1094436"/>
            <a:ext cx="56782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Balanced efficiency calibration (beam in a collector)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3F44FB-3D33-04A1-191A-9C8DD550E895}"/>
              </a:ext>
            </a:extLst>
          </p:cNvPr>
          <p:cNvSpPr txBox="1"/>
          <p:nvPr/>
        </p:nvSpPr>
        <p:spPr>
          <a:xfrm>
            <a:off x="3814658" y="1866108"/>
            <a:ext cx="1537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Beam current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271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68312A-7542-68AD-C2B6-E70D6AEAB19C}"/>
              </a:ext>
            </a:extLst>
          </p:cNvPr>
          <p:cNvSpPr txBox="1"/>
          <p:nvPr/>
        </p:nvSpPr>
        <p:spPr>
          <a:xfrm>
            <a:off x="278028" y="285029"/>
            <a:ext cx="6914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Issues with transient loading of the HV power supply (Z pole)  </a:t>
            </a:r>
            <a:endParaRPr lang="en-GB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C91E68-91FD-2752-EDAC-8B488259B906}"/>
              </a:ext>
            </a:extLst>
          </p:cNvPr>
          <p:cNvSpPr/>
          <p:nvPr/>
        </p:nvSpPr>
        <p:spPr>
          <a:xfrm>
            <a:off x="2653246" y="1048454"/>
            <a:ext cx="1167896" cy="12403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HV</a:t>
            </a:r>
            <a:endParaRPr lang="en-GB" dirty="0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CE17B408-8EAC-2BD9-EF47-CA58587CCC15}"/>
              </a:ext>
            </a:extLst>
          </p:cNvPr>
          <p:cNvSpPr/>
          <p:nvPr/>
        </p:nvSpPr>
        <p:spPr>
          <a:xfrm rot="5400000">
            <a:off x="3671760" y="1297424"/>
            <a:ext cx="1041149" cy="742384"/>
          </a:xfrm>
          <a:prstGeom prst="triangl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E2D1E1-E829-CA7B-F03F-52ABFBEB1795}"/>
              </a:ext>
            </a:extLst>
          </p:cNvPr>
          <p:cNvSpPr txBox="1"/>
          <p:nvPr/>
        </p:nvSpPr>
        <p:spPr>
          <a:xfrm>
            <a:off x="3884517" y="1483950"/>
            <a:ext cx="929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Tristron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A39F20-0927-FF91-2EC3-1357C6729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264" y="3025957"/>
            <a:ext cx="3781953" cy="30865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7AC2B0-143F-63F1-384A-B8F5C7240696}"/>
              </a:ext>
            </a:extLst>
          </p:cNvPr>
          <p:cNvSpPr txBox="1"/>
          <p:nvPr/>
        </p:nvSpPr>
        <p:spPr>
          <a:xfrm>
            <a:off x="1614812" y="2800591"/>
            <a:ext cx="35854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Transient power drain from HV power supply</a:t>
            </a:r>
            <a:endParaRPr lang="en-GB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3122B2-21B4-C690-CBBC-FA7E4DD027E5}"/>
              </a:ext>
            </a:extLst>
          </p:cNvPr>
          <p:cNvSpPr/>
          <p:nvPr/>
        </p:nvSpPr>
        <p:spPr>
          <a:xfrm>
            <a:off x="7530667" y="342738"/>
            <a:ext cx="1167896" cy="228147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HV </a:t>
            </a:r>
            <a:endParaRPr lang="en-GB" dirty="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E560797C-4DC7-B7C5-6D9C-D49E86BD44BB}"/>
              </a:ext>
            </a:extLst>
          </p:cNvPr>
          <p:cNvSpPr/>
          <p:nvPr/>
        </p:nvSpPr>
        <p:spPr>
          <a:xfrm rot="5400000">
            <a:off x="8549181" y="591708"/>
            <a:ext cx="1041149" cy="742384"/>
          </a:xfrm>
          <a:prstGeom prst="triangl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487EBA-3FFC-944B-D32C-BD7BDF8CB11E}"/>
              </a:ext>
            </a:extLst>
          </p:cNvPr>
          <p:cNvSpPr txBox="1"/>
          <p:nvPr/>
        </p:nvSpPr>
        <p:spPr>
          <a:xfrm>
            <a:off x="8761938" y="778234"/>
            <a:ext cx="1176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Tristron#1</a:t>
            </a:r>
            <a:endParaRPr lang="en-GB" dirty="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1D04077E-69BE-9D85-9B99-F1A317CB29D8}"/>
              </a:ext>
            </a:extLst>
          </p:cNvPr>
          <p:cNvSpPr/>
          <p:nvPr/>
        </p:nvSpPr>
        <p:spPr>
          <a:xfrm rot="5400000">
            <a:off x="8549180" y="1732446"/>
            <a:ext cx="1041149" cy="742384"/>
          </a:xfrm>
          <a:prstGeom prst="triangl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B83A0C-1526-ECBC-F4A6-15EBBDF7DD3D}"/>
              </a:ext>
            </a:extLst>
          </p:cNvPr>
          <p:cNvSpPr txBox="1"/>
          <p:nvPr/>
        </p:nvSpPr>
        <p:spPr>
          <a:xfrm>
            <a:off x="8698563" y="1917557"/>
            <a:ext cx="1176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Tristron#2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717C67-8F14-5BBA-9842-A59D8500BEEE}"/>
              </a:ext>
            </a:extLst>
          </p:cNvPr>
          <p:cNvSpPr txBox="1"/>
          <p:nvPr/>
        </p:nvSpPr>
        <p:spPr>
          <a:xfrm>
            <a:off x="6256987" y="2872068"/>
            <a:ext cx="4516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Transient power drain from common HV power supply 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888D7B-EA9A-9C3A-7B48-42AFA096A8C6}"/>
              </a:ext>
            </a:extLst>
          </p:cNvPr>
          <p:cNvSpPr txBox="1"/>
          <p:nvPr/>
        </p:nvSpPr>
        <p:spPr>
          <a:xfrm>
            <a:off x="1935630" y="5179786"/>
            <a:ext cx="132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46kV, 88MV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10D7AA-A0EF-1203-100D-D99058508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0750" y="3110747"/>
            <a:ext cx="3838095" cy="30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576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211BE14-EF39-66D2-CADA-CC7BC3E1D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2554" y="1903019"/>
            <a:ext cx="4762016" cy="487941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7599047-BFA4-FA0D-0A01-8DEE4D7614C1}"/>
              </a:ext>
            </a:extLst>
          </p:cNvPr>
          <p:cNvSpPr txBox="1"/>
          <p:nvPr/>
        </p:nvSpPr>
        <p:spPr>
          <a:xfrm>
            <a:off x="4092554" y="3668918"/>
            <a:ext cx="2303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MB Tristron (concept)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19085B-6BC3-E107-5489-FEE5DD3589F0}"/>
              </a:ext>
            </a:extLst>
          </p:cNvPr>
          <p:cNvSpPr txBox="1"/>
          <p:nvPr/>
        </p:nvSpPr>
        <p:spPr>
          <a:xfrm>
            <a:off x="6940201" y="1181122"/>
            <a:ext cx="1643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MB TS Klystron</a:t>
            </a:r>
          </a:p>
          <a:p>
            <a:r>
              <a:rPr lang="en-US" dirty="0"/>
              <a:t>(design)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912880-6BFE-79DC-8E97-F9641C56DD35}"/>
              </a:ext>
            </a:extLst>
          </p:cNvPr>
          <p:cNvSpPr txBox="1"/>
          <p:nvPr/>
        </p:nvSpPr>
        <p:spPr>
          <a:xfrm>
            <a:off x="9229995" y="301083"/>
            <a:ext cx="2124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TH2167 HE klystron</a:t>
            </a:r>
          </a:p>
          <a:p>
            <a:r>
              <a:rPr lang="en-US" dirty="0"/>
              <a:t>(HL-LHC)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E0DB97-296E-4EDA-D801-CBEF5293F0BF}"/>
              </a:ext>
            </a:extLst>
          </p:cNvPr>
          <p:cNvSpPr txBox="1"/>
          <p:nvPr/>
        </p:nvSpPr>
        <p:spPr>
          <a:xfrm>
            <a:off x="290398" y="3975936"/>
            <a:ext cx="38021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Electro-vacuum tubes technologies for FCC</a:t>
            </a:r>
            <a:r>
              <a:rPr lang="en-US" sz="2400" baseline="-25000" dirty="0"/>
              <a:t>ee</a:t>
            </a:r>
            <a:r>
              <a:rPr lang="en-US" sz="2400" dirty="0"/>
              <a:t> developed at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Fully compatible with HL-LHC power needs and infrastructure.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462C258-4D2E-FFC1-31F4-517B9D82AD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619" y="204150"/>
            <a:ext cx="5896322" cy="35538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DA552D-AA80-BA65-A4BF-8860A91F05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8328" y="1060605"/>
            <a:ext cx="2628213" cy="558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33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C5806F-D4FD-0C7A-EA07-E70193D39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566" y="401444"/>
            <a:ext cx="5454394" cy="39625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360039-AD5A-C4B4-D79C-951290DB1DE8}"/>
              </a:ext>
            </a:extLst>
          </p:cNvPr>
          <p:cNvSpPr txBox="1"/>
          <p:nvPr/>
        </p:nvSpPr>
        <p:spPr>
          <a:xfrm>
            <a:off x="2607662" y="5958475"/>
            <a:ext cx="31558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Tristron</a:t>
            </a:r>
            <a:r>
              <a:rPr lang="en-US" sz="1400" dirty="0"/>
              <a:t> </a:t>
            </a:r>
            <a:r>
              <a:rPr lang="en-US" sz="1400" b="1" dirty="0"/>
              <a:t>(A.D. </a:t>
            </a:r>
            <a:r>
              <a:rPr lang="en-US" sz="1400" b="1" dirty="0" err="1"/>
              <a:t>Sushkov</a:t>
            </a:r>
            <a:r>
              <a:rPr lang="en-US" sz="1400" b="1" dirty="0"/>
              <a:t> et. al. 1967)</a:t>
            </a:r>
          </a:p>
          <a:p>
            <a:pPr algn="ctr"/>
            <a:r>
              <a:rPr lang="en-US" sz="1400" dirty="0"/>
              <a:t>MB Prototype tested in 1997, V. Tsarev:</a:t>
            </a:r>
            <a:endParaRPr lang="en-GB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BE2E9F-FBD4-6F36-FF03-F5F8832057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6839" y="4186944"/>
            <a:ext cx="3117511" cy="18594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92A6DF8-985C-079A-F624-9D87E87CC0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3905" y="4288747"/>
            <a:ext cx="915674" cy="21939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7D3070C-0E95-9C84-C3A4-ECE0E932E4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218" y="489836"/>
            <a:ext cx="5377241" cy="368690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DC22969-2830-5EC9-E01F-2FF302FB2B4D}"/>
              </a:ext>
            </a:extLst>
          </p:cNvPr>
          <p:cNvSpPr txBox="1"/>
          <p:nvPr/>
        </p:nvSpPr>
        <p:spPr>
          <a:xfrm>
            <a:off x="4586100" y="988126"/>
            <a:ext cx="711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48kV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F60E48-39F2-FD09-172E-1D1D15F6E56C}"/>
              </a:ext>
            </a:extLst>
          </p:cNvPr>
          <p:cNvSpPr txBox="1"/>
          <p:nvPr/>
        </p:nvSpPr>
        <p:spPr>
          <a:xfrm>
            <a:off x="3181838" y="1035121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183CF0"/>
                </a:solidFill>
              </a:rPr>
              <a:t>46kV</a:t>
            </a:r>
            <a:endParaRPr lang="en-GB" sz="1200" dirty="0">
              <a:solidFill>
                <a:srgbClr val="183CF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9D3B20-E6D6-10CE-123E-CAD972829886}"/>
              </a:ext>
            </a:extLst>
          </p:cNvPr>
          <p:cNvSpPr txBox="1"/>
          <p:nvPr/>
        </p:nvSpPr>
        <p:spPr>
          <a:xfrm>
            <a:off x="958685" y="238511"/>
            <a:ext cx="4804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400 MHz FCC tristron power /efficiency performance</a:t>
            </a:r>
            <a:endParaRPr lang="en-GB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12616C-B83A-B035-5DFD-BCC7E8637F29}"/>
              </a:ext>
            </a:extLst>
          </p:cNvPr>
          <p:cNvSpPr txBox="1"/>
          <p:nvPr/>
        </p:nvSpPr>
        <p:spPr>
          <a:xfrm>
            <a:off x="493218" y="6250191"/>
            <a:ext cx="1726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IOT</a:t>
            </a:r>
            <a:r>
              <a:rPr lang="en-US" sz="1400" b="1" dirty="0"/>
              <a:t> (A. </a:t>
            </a:r>
            <a:r>
              <a:rPr lang="en-US" sz="1400" b="1" dirty="0" err="1"/>
              <a:t>Haeff</a:t>
            </a:r>
            <a:r>
              <a:rPr lang="en-US" sz="1400" b="1" dirty="0"/>
              <a:t>, 1939)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7FC7DB6-CC5C-B0B7-A8A4-F16451ACF1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471" y="3823469"/>
            <a:ext cx="2190138" cy="239661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B23A871-50E5-916B-889C-E1F155E8C3FD}"/>
              </a:ext>
            </a:extLst>
          </p:cNvPr>
          <p:cNvSpPr/>
          <p:nvPr/>
        </p:nvSpPr>
        <p:spPr>
          <a:xfrm>
            <a:off x="3910047" y="4673196"/>
            <a:ext cx="590809" cy="886966"/>
          </a:xfrm>
          <a:prstGeom prst="rect">
            <a:avLst/>
          </a:prstGeom>
          <a:solidFill>
            <a:srgbClr val="83157E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9DBB2C-A62F-802C-BB57-F0EF65512200}"/>
              </a:ext>
            </a:extLst>
          </p:cNvPr>
          <p:cNvSpPr txBox="1"/>
          <p:nvPr/>
        </p:nvSpPr>
        <p:spPr>
          <a:xfrm>
            <a:off x="6579579" y="4453861"/>
            <a:ext cx="55194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Alike IOT, Tristron (a hybrid between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tri</a:t>
            </a:r>
            <a:r>
              <a:rPr lang="en-US" dirty="0"/>
              <a:t>ode and kly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stron</a:t>
            </a:r>
            <a:r>
              <a:rPr lang="en-US" dirty="0"/>
              <a:t>) is a gridded tube with additional penultimate cavity that boosts the RF power production efficiency from 75% (IOT) to above 90%.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Tristron concept is almost 60 years old, but it never been fully commercialized before. 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A65B15-DA8D-9806-879E-934EA21EC54C}"/>
              </a:ext>
            </a:extLst>
          </p:cNvPr>
          <p:cNvSpPr txBox="1"/>
          <p:nvPr/>
        </p:nvSpPr>
        <p:spPr>
          <a:xfrm>
            <a:off x="1320047" y="802346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 class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502C05-3F2A-03E6-CBF6-9BD9DF34C596}"/>
              </a:ext>
            </a:extLst>
          </p:cNvPr>
          <p:cNvSpPr txBox="1"/>
          <p:nvPr/>
        </p:nvSpPr>
        <p:spPr>
          <a:xfrm>
            <a:off x="9350844" y="169349"/>
            <a:ext cx="2622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FCC</a:t>
            </a:r>
            <a:r>
              <a:rPr lang="en-US" sz="2400" baseline="-25000" dirty="0"/>
              <a:t>ee</a:t>
            </a:r>
            <a:r>
              <a:rPr lang="en-US" sz="2400" dirty="0"/>
              <a:t> MB Tristron.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74911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0DA4704-4697-C421-68AF-2C2FCDE28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121" y="1548136"/>
            <a:ext cx="3298766" cy="264715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0864C41-F28C-B2AD-1E76-EC6454D9BCAA}"/>
              </a:ext>
            </a:extLst>
          </p:cNvPr>
          <p:cNvSpPr txBox="1"/>
          <p:nvPr/>
        </p:nvSpPr>
        <p:spPr>
          <a:xfrm>
            <a:off x="3991746" y="4444815"/>
            <a:ext cx="791889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For the required RF power modulation (by LLRF only), the HV set point can be selected (46kV is an example) so that average efficiency will stay ultimately high: </a:t>
            </a:r>
            <a:r>
              <a:rPr lang="en-US" sz="1600" dirty="0">
                <a:solidFill>
                  <a:srgbClr val="0070C0"/>
                </a:solidFill>
              </a:rPr>
              <a:t>89.6%</a:t>
            </a:r>
            <a:r>
              <a:rPr lang="en-US" sz="1600" dirty="0"/>
              <a:t> . With TS MBK klystron average operational efficiency will be dropped from 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86% </a:t>
            </a:r>
            <a:r>
              <a:rPr lang="en-US" sz="1600" dirty="0"/>
              <a:t>(tube in saturation) down to </a:t>
            </a:r>
            <a:r>
              <a:rPr lang="en-US" sz="1600" dirty="0">
                <a:solidFill>
                  <a:srgbClr val="FF0000"/>
                </a:solidFill>
              </a:rPr>
              <a:t>67%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MB tristron is </a:t>
            </a:r>
            <a:r>
              <a:rPr lang="en-US" sz="1600" dirty="0"/>
              <a:t>now select as</a:t>
            </a:r>
            <a:r>
              <a:rPr lang="en-US" sz="1600" b="1" dirty="0"/>
              <a:t> a baseline option </a:t>
            </a:r>
            <a:r>
              <a:rPr lang="en-US" sz="1600" dirty="0"/>
              <a:t>for 400MHz (500kW) and 800MHz (250kW) FCC</a:t>
            </a:r>
            <a:r>
              <a:rPr lang="en-US" sz="1600" baseline="-25000" dirty="0"/>
              <a:t>ee</a:t>
            </a:r>
            <a:r>
              <a:rPr lang="en-US" sz="1600" dirty="0"/>
              <a:t> RF powers 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Transient RF power modulation will impose certain requirement on the HV supply bandwidth, for details see the talk by D. Aguglia.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E8E5233-EAF0-D721-5039-662EB07F8B64}"/>
              </a:ext>
            </a:extLst>
          </p:cNvPr>
          <p:cNvSpPr txBox="1"/>
          <p:nvPr/>
        </p:nvSpPr>
        <p:spPr>
          <a:xfrm>
            <a:off x="4672617" y="1178523"/>
            <a:ext cx="3194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Cavities RF power modulation, 4 MHz filtered; 88MV</a:t>
            </a:r>
            <a:endParaRPr lang="en-GB" sz="14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D2F1B1D-FB0F-97B5-DADB-8D64B08853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0228" y="1701743"/>
            <a:ext cx="3149754" cy="252959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0696B16-F3DF-B07C-F09C-C42D02FB0CF5}"/>
              </a:ext>
            </a:extLst>
          </p:cNvPr>
          <p:cNvSpPr txBox="1"/>
          <p:nvPr/>
        </p:nvSpPr>
        <p:spPr>
          <a:xfrm>
            <a:off x="5145611" y="3118147"/>
            <a:ext cx="1083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Z, FOC, 88MV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AAA7F8-1928-2892-87E1-1C99C315549A}"/>
              </a:ext>
            </a:extLst>
          </p:cNvPr>
          <p:cNvSpPr txBox="1"/>
          <p:nvPr/>
        </p:nvSpPr>
        <p:spPr>
          <a:xfrm>
            <a:off x="5379618" y="2068469"/>
            <a:ext cx="1238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Z, DeFOC,88MV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CC36AF1-3F22-BB5F-7138-B0D1DEAD32E1}"/>
              </a:ext>
            </a:extLst>
          </p:cNvPr>
          <p:cNvSpPr txBox="1"/>
          <p:nvPr/>
        </p:nvSpPr>
        <p:spPr>
          <a:xfrm>
            <a:off x="8688697" y="1238382"/>
            <a:ext cx="2281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Tristron transient efficiency</a:t>
            </a:r>
            <a:endParaRPr lang="en-GB" sz="1400" dirty="0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2017292B-1FF3-6DCE-5FE9-0AF8C4049347}"/>
              </a:ext>
            </a:extLst>
          </p:cNvPr>
          <p:cNvSpPr/>
          <p:nvPr/>
        </p:nvSpPr>
        <p:spPr>
          <a:xfrm>
            <a:off x="7670779" y="2676842"/>
            <a:ext cx="392192" cy="389746"/>
          </a:xfrm>
          <a:prstGeom prst="rightArrow">
            <a:avLst/>
          </a:prstGeom>
          <a:solidFill>
            <a:srgbClr val="F2AA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3C4FE7A-50A6-259A-3231-44C9FD219DBD}"/>
              </a:ext>
            </a:extLst>
          </p:cNvPr>
          <p:cNvSpPr txBox="1"/>
          <p:nvPr/>
        </p:nvSpPr>
        <p:spPr>
          <a:xfrm>
            <a:off x="8566034" y="3395146"/>
            <a:ext cx="622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46kV</a:t>
            </a:r>
            <a:endParaRPr lang="en-GB" sz="16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AE9CC36-34B0-9E2A-0923-C4D9DE861DD3}"/>
              </a:ext>
            </a:extLst>
          </p:cNvPr>
          <p:cNvSpPr txBox="1"/>
          <p:nvPr/>
        </p:nvSpPr>
        <p:spPr>
          <a:xfrm>
            <a:off x="5149818" y="3536242"/>
            <a:ext cx="1914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+/- 20% modulation depth</a:t>
            </a:r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01069-7C6E-17C3-1585-4F9F83B82278}"/>
              </a:ext>
            </a:extLst>
          </p:cNvPr>
          <p:cNvSpPr txBox="1"/>
          <p:nvPr/>
        </p:nvSpPr>
        <p:spPr>
          <a:xfrm>
            <a:off x="1636831" y="531648"/>
            <a:ext cx="8696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MB Tristron operational efficiency for FCC: Z-pole/RPO.</a:t>
            </a:r>
            <a:endParaRPr lang="en-GB" sz="2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C96875-3959-8FB1-FCAC-C8A0A8621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225" y="4934001"/>
            <a:ext cx="3347227" cy="16144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4D16C81-9550-A9C7-60FC-C8230CDEA8F7}"/>
              </a:ext>
            </a:extLst>
          </p:cNvPr>
          <p:cNvSpPr txBox="1"/>
          <p:nvPr/>
        </p:nvSpPr>
        <p:spPr>
          <a:xfrm>
            <a:off x="1003939" y="5241283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46kV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4F2075-3471-F54F-5C9C-76F0E5C5E149}"/>
              </a:ext>
            </a:extLst>
          </p:cNvPr>
          <p:cNvSpPr txBox="1"/>
          <p:nvPr/>
        </p:nvSpPr>
        <p:spPr>
          <a:xfrm>
            <a:off x="1829486" y="5915786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4MHz@-3dB</a:t>
            </a:r>
            <a:endParaRPr lang="en-GB" sz="1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EA74E5F-78C2-5288-98EC-839D17E2EF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53" y="1752855"/>
            <a:ext cx="4279937" cy="30020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A4F1076-8550-CC09-536C-70935C039EF8}"/>
              </a:ext>
            </a:extLst>
          </p:cNvPr>
          <p:cNvSpPr txBox="1"/>
          <p:nvPr/>
        </p:nvSpPr>
        <p:spPr>
          <a:xfrm>
            <a:off x="1694056" y="4767035"/>
            <a:ext cx="16302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Tristron bandwidth</a:t>
            </a:r>
            <a:endParaRPr lang="en-GB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0979E4-78E5-4D81-44CE-FAB711A73831}"/>
              </a:ext>
            </a:extLst>
          </p:cNvPr>
          <p:cNvSpPr/>
          <p:nvPr/>
        </p:nvSpPr>
        <p:spPr>
          <a:xfrm>
            <a:off x="1829486" y="2163337"/>
            <a:ext cx="1414229" cy="2031957"/>
          </a:xfrm>
          <a:prstGeom prst="rect">
            <a:avLst/>
          </a:prstGeom>
          <a:solidFill>
            <a:srgbClr val="83157E">
              <a:alpha val="1882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A2543F-0EA4-82C0-B769-EA7D2553E9AD}"/>
              </a:ext>
            </a:extLst>
          </p:cNvPr>
          <p:cNvSpPr txBox="1"/>
          <p:nvPr/>
        </p:nvSpPr>
        <p:spPr>
          <a:xfrm>
            <a:off x="1520069" y="3883829"/>
            <a:ext cx="1914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+/- 20% modulation depth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77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6C61C2A-8FA7-7F71-0B9B-B25D5FD86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104" y="1272012"/>
            <a:ext cx="5340073" cy="3831178"/>
          </a:xfrm>
          <a:prstGeom prst="rect">
            <a:avLst/>
          </a:prstGeom>
        </p:spPr>
      </p:pic>
      <p:pic>
        <p:nvPicPr>
          <p:cNvPr id="3" name="Picture 2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04FC217E-A47A-F848-B571-94825076F3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94" y="537767"/>
            <a:ext cx="5422403" cy="31607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2EFD7E-72E4-F534-B211-702FDDD51B2C}"/>
              </a:ext>
            </a:extLst>
          </p:cNvPr>
          <p:cNvSpPr txBox="1"/>
          <p:nvPr/>
        </p:nvSpPr>
        <p:spPr>
          <a:xfrm>
            <a:off x="2008460" y="240847"/>
            <a:ext cx="347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cavity out of operation;88MV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38B296-7FF1-401B-8BD5-70EAC4C5CEF4}"/>
              </a:ext>
            </a:extLst>
          </p:cNvPr>
          <p:cNvSpPr txBox="1"/>
          <p:nvPr/>
        </p:nvSpPr>
        <p:spPr>
          <a:xfrm>
            <a:off x="7988512" y="14547"/>
            <a:ext cx="3900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Failure</a:t>
            </a:r>
            <a:r>
              <a:rPr lang="en-US" sz="2800" dirty="0"/>
              <a:t> mitigation mode</a:t>
            </a:r>
            <a:endParaRPr lang="en-GB" sz="28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432DFFE-9D00-82AE-13F5-8E820B61D8A4}"/>
              </a:ext>
            </a:extLst>
          </p:cNvPr>
          <p:cNvCxnSpPr>
            <a:cxnSpLocks/>
          </p:cNvCxnSpPr>
          <p:nvPr/>
        </p:nvCxnSpPr>
        <p:spPr>
          <a:xfrm>
            <a:off x="1901228" y="1186004"/>
            <a:ext cx="0" cy="172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FF831214-8048-B3D4-E4CF-1E0FC81D71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866" y="3909496"/>
            <a:ext cx="4231014" cy="271218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EB42E06-FB1D-9141-8C52-7E04761C8E43}"/>
              </a:ext>
            </a:extLst>
          </p:cNvPr>
          <p:cNvSpPr txBox="1"/>
          <p:nvPr/>
        </p:nvSpPr>
        <p:spPr>
          <a:xfrm>
            <a:off x="1683224" y="3698549"/>
            <a:ext cx="3516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Required RF power modulation; 88MV</a:t>
            </a:r>
            <a:endParaRPr lang="en-GB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F0B28D-3279-339C-D983-5AD2853A3312}"/>
              </a:ext>
            </a:extLst>
          </p:cNvPr>
          <p:cNvSpPr txBox="1"/>
          <p:nvPr/>
        </p:nvSpPr>
        <p:spPr>
          <a:xfrm>
            <a:off x="1810534" y="5609733"/>
            <a:ext cx="3324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Power sweep range: 320kW-540kW!</a:t>
            </a:r>
            <a:endParaRPr lang="en-GB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6B6DEA-39D2-E482-9BD2-3425ED2D2DE9}"/>
              </a:ext>
            </a:extLst>
          </p:cNvPr>
          <p:cNvSpPr txBox="1"/>
          <p:nvPr/>
        </p:nvSpPr>
        <p:spPr>
          <a:xfrm>
            <a:off x="6973768" y="1631187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46V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D76C4B-E50D-9DC0-C786-A3D13439EC4C}"/>
              </a:ext>
            </a:extLst>
          </p:cNvPr>
          <p:cNvSpPr txBox="1"/>
          <p:nvPr/>
        </p:nvSpPr>
        <p:spPr>
          <a:xfrm>
            <a:off x="8114964" y="1004515"/>
            <a:ext cx="2580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Tristron transient efficiency</a:t>
            </a:r>
            <a:endParaRPr lang="en-GB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B78216C-342D-BC76-3FBF-8C419588ECC0}"/>
              </a:ext>
            </a:extLst>
          </p:cNvPr>
          <p:cNvSpPr txBox="1"/>
          <p:nvPr/>
        </p:nvSpPr>
        <p:spPr>
          <a:xfrm>
            <a:off x="5694316" y="5252236"/>
            <a:ext cx="61514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 a single cavity failure, required power modulation will be provided by LLRF system and tristrons will preserve overall very high operating efficiency. 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A192DD7-1F6B-4F78-1B59-7716813903DF}"/>
              </a:ext>
            </a:extLst>
          </p:cNvPr>
          <p:cNvSpPr/>
          <p:nvPr/>
        </p:nvSpPr>
        <p:spPr>
          <a:xfrm>
            <a:off x="3418702" y="1989740"/>
            <a:ext cx="1650380" cy="1067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EC1DFD-9151-3462-F2D3-81845E66730F}"/>
              </a:ext>
            </a:extLst>
          </p:cNvPr>
          <p:cNvSpPr txBox="1"/>
          <p:nvPr/>
        </p:nvSpPr>
        <p:spPr>
          <a:xfrm>
            <a:off x="7348654" y="3557239"/>
            <a:ext cx="1838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Eff. </a:t>
            </a:r>
            <a:r>
              <a:rPr lang="en-US" baseline="-25000" dirty="0">
                <a:solidFill>
                  <a:srgbClr val="FF0000"/>
                </a:solidFill>
              </a:rPr>
              <a:t>FOC</a:t>
            </a:r>
            <a:r>
              <a:rPr lang="en-US" dirty="0">
                <a:solidFill>
                  <a:srgbClr val="FF0000"/>
                </a:solidFill>
              </a:rPr>
              <a:t>= 91%</a:t>
            </a:r>
          </a:p>
          <a:p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Eff. </a:t>
            </a:r>
            <a:r>
              <a:rPr lang="en-US" baseline="-25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DEFOC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= 89.6%</a:t>
            </a:r>
            <a:endParaRPr lang="en-GB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582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562EE3-0A94-DE01-50C5-97E9643C3733}"/>
              </a:ext>
            </a:extLst>
          </p:cNvPr>
          <p:cNvSpPr txBox="1"/>
          <p:nvPr/>
        </p:nvSpPr>
        <p:spPr>
          <a:xfrm>
            <a:off x="2089504" y="269970"/>
            <a:ext cx="8491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MB Tristron operational efficiency for FCC: W,H-poles.</a:t>
            </a:r>
            <a:endParaRPr lang="en-GB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8F2DCA-524B-F499-4CB1-24CF9BD7E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938" y="1162522"/>
            <a:ext cx="4451285" cy="24506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B5CF4F-03BA-B809-A390-252D1F8DBB3D}"/>
              </a:ext>
            </a:extLst>
          </p:cNvPr>
          <p:cNvSpPr txBox="1"/>
          <p:nvPr/>
        </p:nvSpPr>
        <p:spPr>
          <a:xfrm>
            <a:off x="7251826" y="793190"/>
            <a:ext cx="2035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operation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B1F062-7374-B964-963D-9ABFD96E58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938" y="4069946"/>
            <a:ext cx="4499572" cy="25180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BEAC55-34F2-E527-ECD1-C92B41B31BA3}"/>
              </a:ext>
            </a:extLst>
          </p:cNvPr>
          <p:cNvSpPr txBox="1"/>
          <p:nvPr/>
        </p:nvSpPr>
        <p:spPr>
          <a:xfrm>
            <a:off x="6846394" y="3700614"/>
            <a:ext cx="2846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Failure mode: 6 cavities off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237D0C-E34E-9782-2933-A8ED068111BE}"/>
              </a:ext>
            </a:extLst>
          </p:cNvPr>
          <p:cNvSpPr txBox="1"/>
          <p:nvPr/>
        </p:nvSpPr>
        <p:spPr>
          <a:xfrm>
            <a:off x="131272" y="4750302"/>
            <a:ext cx="53216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 nominal operation tristron will be set to its optimal voltage/efficiency point. In case of failure LLRF will be able to compensate the effect providing operational efficiency above 90% (6 cavities failure case is shown as an example).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15E25B-3444-21C3-3582-7640824006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964" y="1162522"/>
            <a:ext cx="4658375" cy="326753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86FA9BE-D92A-1E50-BE84-4BB2DC7EF8E4}"/>
              </a:ext>
            </a:extLst>
          </p:cNvPr>
          <p:cNvSpPr/>
          <p:nvPr/>
        </p:nvSpPr>
        <p:spPr>
          <a:xfrm>
            <a:off x="3100039" y="2743200"/>
            <a:ext cx="78059" cy="1159727"/>
          </a:xfrm>
          <a:prstGeom prst="rect">
            <a:avLst/>
          </a:prstGeom>
          <a:solidFill>
            <a:srgbClr val="83157E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22F8FD-D2D8-14E2-FB89-35C5F05A26D0}"/>
              </a:ext>
            </a:extLst>
          </p:cNvPr>
          <p:cNvSpPr/>
          <p:nvPr/>
        </p:nvSpPr>
        <p:spPr>
          <a:xfrm>
            <a:off x="3178098" y="2743200"/>
            <a:ext cx="802887" cy="1159727"/>
          </a:xfrm>
          <a:prstGeom prst="rect">
            <a:avLst/>
          </a:prstGeom>
          <a:solidFill>
            <a:srgbClr val="F6C6AD">
              <a:alpha val="27059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0D8E63-CFBD-3FEA-8AFE-62D6EB64ABD9}"/>
              </a:ext>
            </a:extLst>
          </p:cNvPr>
          <p:cNvSpPr txBox="1"/>
          <p:nvPr/>
        </p:nvSpPr>
        <p:spPr>
          <a:xfrm rot="16200000">
            <a:off x="2552443" y="3189941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83157E"/>
                </a:solidFill>
              </a:rPr>
              <a:t>nominal</a:t>
            </a:r>
            <a:endParaRPr lang="en-GB" sz="1400" dirty="0">
              <a:solidFill>
                <a:srgbClr val="83157E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BD0783-0816-F6BC-9045-405263854643}"/>
              </a:ext>
            </a:extLst>
          </p:cNvPr>
          <p:cNvSpPr txBox="1"/>
          <p:nvPr/>
        </p:nvSpPr>
        <p:spPr>
          <a:xfrm>
            <a:off x="3157407" y="3237516"/>
            <a:ext cx="1049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6 cavities failure</a:t>
            </a:r>
            <a:endParaRPr lang="en-GB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504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C4E565-D205-E3EC-8793-86117E59B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233" y="375811"/>
            <a:ext cx="3496163" cy="61063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FA35A4-2E38-0105-FB28-74EE1E299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9243" y="2920828"/>
            <a:ext cx="1217945" cy="1013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661DEF-37BC-CBDB-4D19-B75DB40B7A5C}"/>
              </a:ext>
            </a:extLst>
          </p:cNvPr>
          <p:cNvSpPr txBox="1"/>
          <p:nvPr/>
        </p:nvSpPr>
        <p:spPr>
          <a:xfrm>
            <a:off x="7088019" y="2226407"/>
            <a:ext cx="45258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Multibeam gridded tubes technology is well established in industry. Two MB IOT (</a:t>
            </a:r>
            <a:r>
              <a:rPr lang="en-US" b="1" dirty="0"/>
              <a:t>1.2 MW, 0.7GHz, 10% duty</a:t>
            </a:r>
            <a:r>
              <a:rPr lang="en-US" dirty="0"/>
              <a:t>) prototypes were built and successfully tested about 10 years ago.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MB tristron has similar topology as an MB IOT with an additional cavity located before the output cavity.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The major cost/complexity of existing MB IOT is driven by an array of 10 separate input cavities (one per beam) that must be tuned to be almost identical.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9B48FE-D913-C263-D140-65028A33A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8049" y="1099127"/>
            <a:ext cx="3159970" cy="52843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94415D7-EAEE-562E-6737-FCECD4E3E552}"/>
              </a:ext>
            </a:extLst>
          </p:cNvPr>
          <p:cNvSpPr txBox="1"/>
          <p:nvPr/>
        </p:nvSpPr>
        <p:spPr>
          <a:xfrm>
            <a:off x="7540881" y="1099127"/>
            <a:ext cx="36200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Technology readiness.</a:t>
            </a:r>
          </a:p>
          <a:p>
            <a:pPr algn="ctr"/>
            <a:r>
              <a:rPr lang="en-US" sz="2800" dirty="0"/>
              <a:t>State of the art.</a:t>
            </a:r>
            <a:endParaRPr lang="en-GB" sz="2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3C59D8-944A-6F13-88A7-81A5C10E1E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3059" y="474554"/>
            <a:ext cx="1609950" cy="3429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7AC74A-FD57-F218-1BDA-D389AE3F05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3059" y="751416"/>
            <a:ext cx="1371791" cy="6954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9202DD-5E9B-6F23-2785-FD1ED83403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074" y="86064"/>
            <a:ext cx="1537566" cy="89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43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96C45C-5334-EA75-7E64-5C9B3770F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1385" y="251189"/>
            <a:ext cx="7884603" cy="64690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25E55F8-EDF5-297B-3C96-04580FAA9BCA}"/>
              </a:ext>
            </a:extLst>
          </p:cNvPr>
          <p:cNvSpPr txBox="1"/>
          <p:nvPr/>
        </p:nvSpPr>
        <p:spPr>
          <a:xfrm>
            <a:off x="379558" y="778524"/>
            <a:ext cx="28468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Completed: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RF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Systems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Tolerances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With-beam simulations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6B66A33-F60F-24AE-6B12-3B2B34F29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54" y="2255852"/>
            <a:ext cx="3061380" cy="391696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95C0461-0058-53A1-DB59-84188D82C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9576" y="508561"/>
            <a:ext cx="4107286" cy="29839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0A9DDB6-D2CB-4670-8E70-45B0E95ABA17}"/>
              </a:ext>
            </a:extLst>
          </p:cNvPr>
          <p:cNvSpPr txBox="1"/>
          <p:nvPr/>
        </p:nvSpPr>
        <p:spPr>
          <a:xfrm>
            <a:off x="3790884" y="3248054"/>
            <a:ext cx="2370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400MHz, 500kW,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=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92%</a:t>
            </a:r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EBBCB3-33F2-662F-A770-C80681AE7DD8}"/>
              </a:ext>
            </a:extLst>
          </p:cNvPr>
          <p:cNvSpPr txBox="1"/>
          <p:nvPr/>
        </p:nvSpPr>
        <p:spPr>
          <a:xfrm>
            <a:off x="7959619" y="6248477"/>
            <a:ext cx="4131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Total length 1.49m. External solenoid is not shown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3E6524-E4CC-6B18-20DE-4A7AC20916EE}"/>
              </a:ext>
            </a:extLst>
          </p:cNvPr>
          <p:cNvSpPr txBox="1"/>
          <p:nvPr/>
        </p:nvSpPr>
        <p:spPr>
          <a:xfrm>
            <a:off x="275208" y="100230"/>
            <a:ext cx="8754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FCC</a:t>
            </a:r>
            <a:r>
              <a:rPr lang="en-US" sz="2000" baseline="-25000" dirty="0"/>
              <a:t>ee</a:t>
            </a:r>
            <a:r>
              <a:rPr lang="en-US" sz="2000" dirty="0"/>
              <a:t> 400MHz, 0.5MW MB Tristron design with a common input cavity (CERN).</a:t>
            </a:r>
            <a:endParaRPr lang="en-GB" sz="2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20B626B-CAE2-9DF5-3973-6FC0A8CD55BC}"/>
              </a:ext>
            </a:extLst>
          </p:cNvPr>
          <p:cNvSpPr txBox="1"/>
          <p:nvPr/>
        </p:nvSpPr>
        <p:spPr>
          <a:xfrm>
            <a:off x="315469" y="6079476"/>
            <a:ext cx="2323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RF E-field in the input cavity</a:t>
            </a:r>
            <a:endParaRPr lang="en-GB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5FD59C-FDC6-AAFC-87EA-651901340D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4460" y="82151"/>
            <a:ext cx="1656550" cy="5315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02104A-A161-DD54-D8B2-C18542352277}"/>
              </a:ext>
            </a:extLst>
          </p:cNvPr>
          <p:cNvSpPr txBox="1"/>
          <p:nvPr/>
        </p:nvSpPr>
        <p:spPr>
          <a:xfrm>
            <a:off x="2978098" y="5725809"/>
            <a:ext cx="827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RF input</a:t>
            </a:r>
            <a:endParaRPr lang="en-GB" sz="140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D83A299-C15C-9EE0-6ECB-E1D77EAAA537}"/>
              </a:ext>
            </a:extLst>
          </p:cNvPr>
          <p:cNvCxnSpPr/>
          <p:nvPr/>
        </p:nvCxnSpPr>
        <p:spPr>
          <a:xfrm flipV="1">
            <a:off x="3371618" y="5657317"/>
            <a:ext cx="485358" cy="892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0103C8-1AE5-88D2-8A51-7455BF88E038}"/>
              </a:ext>
            </a:extLst>
          </p:cNvPr>
          <p:cNvCxnSpPr/>
          <p:nvPr/>
        </p:nvCxnSpPr>
        <p:spPr>
          <a:xfrm>
            <a:off x="10036098" y="2553629"/>
            <a:ext cx="312234" cy="3568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C685FD9-62E5-EDD6-364D-B0C881F22735}"/>
              </a:ext>
            </a:extLst>
          </p:cNvPr>
          <p:cNvSpPr txBox="1"/>
          <p:nvPr/>
        </p:nvSpPr>
        <p:spPr>
          <a:xfrm>
            <a:off x="10165698" y="2925617"/>
            <a:ext cx="942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RF output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7F5AA2-B70D-990E-577F-61A4971DCD58}"/>
              </a:ext>
            </a:extLst>
          </p:cNvPr>
          <p:cNvSpPr txBox="1"/>
          <p:nvPr/>
        </p:nvSpPr>
        <p:spPr>
          <a:xfrm>
            <a:off x="3348525" y="4489482"/>
            <a:ext cx="1320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DC/RF breaker</a:t>
            </a:r>
            <a:endParaRPr lang="en-GB" sz="1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5281869-EF3F-1C2B-DD2F-6332F3100465}"/>
              </a:ext>
            </a:extLst>
          </p:cNvPr>
          <p:cNvCxnSpPr/>
          <p:nvPr/>
        </p:nvCxnSpPr>
        <p:spPr>
          <a:xfrm>
            <a:off x="4142071" y="4776541"/>
            <a:ext cx="204844" cy="2211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BFE5704-D213-B3FE-4142-8D3552CF43B6}"/>
              </a:ext>
            </a:extLst>
          </p:cNvPr>
          <p:cNvSpPr txBox="1"/>
          <p:nvPr/>
        </p:nvSpPr>
        <p:spPr>
          <a:xfrm>
            <a:off x="4244493" y="4025912"/>
            <a:ext cx="1081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Input cavity</a:t>
            </a:r>
            <a:endParaRPr lang="en-GB" sz="14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4FB4B67-2BAD-9977-04BF-F08D1A066E12}"/>
              </a:ext>
            </a:extLst>
          </p:cNvPr>
          <p:cNvCxnSpPr/>
          <p:nvPr/>
        </p:nvCxnSpPr>
        <p:spPr>
          <a:xfrm>
            <a:off x="5084956" y="4376487"/>
            <a:ext cx="579864" cy="4207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5EF46EE-9E73-7263-BFF2-C00DFD8D1C01}"/>
              </a:ext>
            </a:extLst>
          </p:cNvPr>
          <p:cNvSpPr txBox="1"/>
          <p:nvPr/>
        </p:nvSpPr>
        <p:spPr>
          <a:xfrm>
            <a:off x="7599744" y="4586873"/>
            <a:ext cx="1120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Penultimate cavity</a:t>
            </a:r>
            <a:endParaRPr lang="en-GB" sz="14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F6A7E81-9144-AE89-7112-B1A1787FE97D}"/>
              </a:ext>
            </a:extLst>
          </p:cNvPr>
          <p:cNvCxnSpPr/>
          <p:nvPr/>
        </p:nvCxnSpPr>
        <p:spPr>
          <a:xfrm flipH="1" flipV="1">
            <a:off x="7471317" y="4226312"/>
            <a:ext cx="401444" cy="2631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BDC8E82-8CF0-1B8D-63FA-8FE20838FD55}"/>
              </a:ext>
            </a:extLst>
          </p:cNvPr>
          <p:cNvSpPr txBox="1"/>
          <p:nvPr/>
        </p:nvSpPr>
        <p:spPr>
          <a:xfrm>
            <a:off x="9587783" y="4131301"/>
            <a:ext cx="747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Output cavity</a:t>
            </a:r>
            <a:endParaRPr lang="en-GB" sz="14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9FA923E-C012-06EA-2BFC-A00B9BEDBB9C}"/>
              </a:ext>
            </a:extLst>
          </p:cNvPr>
          <p:cNvCxnSpPr>
            <a:cxnSpLocks/>
          </p:cNvCxnSpPr>
          <p:nvPr/>
        </p:nvCxnSpPr>
        <p:spPr>
          <a:xfrm flipH="1">
            <a:off x="9279605" y="4489482"/>
            <a:ext cx="308178" cy="3976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652AF5A-B43D-C6DE-AA77-07A5D5EADE0B}"/>
              </a:ext>
            </a:extLst>
          </p:cNvPr>
          <p:cNvSpPr txBox="1"/>
          <p:nvPr/>
        </p:nvSpPr>
        <p:spPr>
          <a:xfrm>
            <a:off x="10444460" y="5510366"/>
            <a:ext cx="1271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Individual collector x 10</a:t>
            </a:r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EBFA898-F15E-0236-AE1A-D14436A4862F}"/>
              </a:ext>
            </a:extLst>
          </p:cNvPr>
          <p:cNvCxnSpPr/>
          <p:nvPr/>
        </p:nvCxnSpPr>
        <p:spPr>
          <a:xfrm flipH="1" flipV="1">
            <a:off x="10444460" y="4887106"/>
            <a:ext cx="372223" cy="6232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699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86F8E4-16EA-5D7B-F7DA-658EBAD13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450" y="1089894"/>
            <a:ext cx="2703697" cy="3161326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6954A40-EABF-BED6-D01F-EA14FC448F66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3047672" y="1935744"/>
            <a:ext cx="609927" cy="162633"/>
          </a:xfrm>
          <a:prstGeom prst="straightConnector1">
            <a:avLst/>
          </a:prstGeom>
          <a:ln w="952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DE5F7A2-15EF-B430-D944-AEF1F3486A1E}"/>
              </a:ext>
            </a:extLst>
          </p:cNvPr>
          <p:cNvSpPr txBox="1"/>
          <p:nvPr/>
        </p:nvSpPr>
        <p:spPr>
          <a:xfrm>
            <a:off x="3657599" y="1913711"/>
            <a:ext cx="1139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ground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89A1957-3A6B-59BD-524D-FD042FF5F842}"/>
              </a:ext>
            </a:extLst>
          </p:cNvPr>
          <p:cNvCxnSpPr>
            <a:cxnSpLocks/>
          </p:cNvCxnSpPr>
          <p:nvPr/>
        </p:nvCxnSpPr>
        <p:spPr>
          <a:xfrm flipH="1">
            <a:off x="849450" y="2283043"/>
            <a:ext cx="364389" cy="232235"/>
          </a:xfrm>
          <a:prstGeom prst="straightConnector1">
            <a:avLst/>
          </a:prstGeom>
          <a:ln w="952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700D87A-9F5A-A003-AEC7-366E8156F222}"/>
              </a:ext>
            </a:extLst>
          </p:cNvPr>
          <p:cNvSpPr txBox="1"/>
          <p:nvPr/>
        </p:nvSpPr>
        <p:spPr>
          <a:xfrm>
            <a:off x="198773" y="2546055"/>
            <a:ext cx="869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V1=46kV</a:t>
            </a:r>
            <a:endParaRPr lang="en-GB" sz="14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6A401BC-50EA-59FA-0689-39223934C77B}"/>
              </a:ext>
            </a:extLst>
          </p:cNvPr>
          <p:cNvCxnSpPr>
            <a:cxnSpLocks/>
          </p:cNvCxnSpPr>
          <p:nvPr/>
        </p:nvCxnSpPr>
        <p:spPr>
          <a:xfrm flipV="1">
            <a:off x="1786315" y="1089894"/>
            <a:ext cx="648412" cy="260292"/>
          </a:xfrm>
          <a:prstGeom prst="straightConnector1">
            <a:avLst/>
          </a:prstGeom>
          <a:ln w="952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DE16085-3851-04EF-15CC-28F0379AB34B}"/>
              </a:ext>
            </a:extLst>
          </p:cNvPr>
          <p:cNvSpPr txBox="1"/>
          <p:nvPr/>
        </p:nvSpPr>
        <p:spPr>
          <a:xfrm>
            <a:off x="2429378" y="927261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V1+/- V </a:t>
            </a:r>
            <a:r>
              <a:rPr lang="en-US" baseline="-25000" dirty="0"/>
              <a:t>bias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30BF6C-49FF-77F0-AA63-12C6961B9CD1}"/>
              </a:ext>
            </a:extLst>
          </p:cNvPr>
          <p:cNvSpPr txBox="1"/>
          <p:nvPr/>
        </p:nvSpPr>
        <p:spPr>
          <a:xfrm>
            <a:off x="198773" y="3344576"/>
            <a:ext cx="1954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Grid gap=300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µm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Grid wire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150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909BD0-C257-7F7D-3D05-43C296863D2D}"/>
              </a:ext>
            </a:extLst>
          </p:cNvPr>
          <p:cNvSpPr txBox="1"/>
          <p:nvPr/>
        </p:nvSpPr>
        <p:spPr>
          <a:xfrm>
            <a:off x="548061" y="272468"/>
            <a:ext cx="9694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Tristron's gridded cathode optics simulations in CST TRK (</a:t>
            </a:r>
            <a:r>
              <a:rPr lang="en-US" dirty="0"/>
              <a:t>DC</a:t>
            </a:r>
            <a:r>
              <a:rPr lang="en-US" sz="2800" dirty="0"/>
              <a:t>) </a:t>
            </a:r>
            <a:endParaRPr lang="en-GB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FA02EC-9C34-1300-656D-F521068E534C}"/>
              </a:ext>
            </a:extLst>
          </p:cNvPr>
          <p:cNvSpPr txBox="1"/>
          <p:nvPr/>
        </p:nvSpPr>
        <p:spPr>
          <a:xfrm>
            <a:off x="188920" y="5127984"/>
            <a:ext cx="5294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Next step will be import of RF fields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and full PIC simulation of the bunching processes.   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40898D7-CBC1-C54C-AE86-4DCD93A11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821852" y="4795045"/>
            <a:ext cx="1500726" cy="237486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D50C674-FB41-4D7B-EC81-2CFC3F5A306F}"/>
              </a:ext>
            </a:extLst>
          </p:cNvPr>
          <p:cNvSpPr txBox="1"/>
          <p:nvPr/>
        </p:nvSpPr>
        <p:spPr>
          <a:xfrm>
            <a:off x="2683200" y="5823127"/>
            <a:ext cx="2511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RF E-filed in the gap area of the input cavity 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2DE2DD-B258-F524-51D9-481EE52C1BD9}"/>
              </a:ext>
            </a:extLst>
          </p:cNvPr>
          <p:cNvSpPr txBox="1"/>
          <p:nvPr/>
        </p:nvSpPr>
        <p:spPr>
          <a:xfrm>
            <a:off x="391643" y="4323868"/>
            <a:ext cx="4313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This topology is used now for </a:t>
            </a:r>
            <a:r>
              <a:rPr lang="en-US" sz="1400" b="1" dirty="0"/>
              <a:t>thermal stresses and mechanical deformation simulations.</a:t>
            </a:r>
            <a:endParaRPr lang="en-GB" sz="1400" b="1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B265E77-55B4-B4E9-E129-377A568AE9CB}"/>
              </a:ext>
            </a:extLst>
          </p:cNvPr>
          <p:cNvCxnSpPr>
            <a:cxnSpLocks/>
          </p:cNvCxnSpPr>
          <p:nvPr/>
        </p:nvCxnSpPr>
        <p:spPr>
          <a:xfrm flipV="1">
            <a:off x="4826317" y="6035433"/>
            <a:ext cx="368729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red and blue circular pattern&#10;&#10;AI-generated content may be incorrect.">
            <a:extLst>
              <a:ext uri="{FF2B5EF4-FFF2-40B4-BE49-F238E27FC236}">
                <a16:creationId xmlns:a16="http://schemas.microsoft.com/office/drawing/2014/main" id="{464FC06E-9C07-3F11-F595-2B2D605738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6" r="29167" b="2718"/>
          <a:stretch/>
        </p:blipFill>
        <p:spPr>
          <a:xfrm>
            <a:off x="4857070" y="1111927"/>
            <a:ext cx="1715145" cy="145904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F248376-290B-CF3E-D0CC-992BFB4CBA99}"/>
              </a:ext>
            </a:extLst>
          </p:cNvPr>
          <p:cNvSpPr txBox="1"/>
          <p:nvPr/>
        </p:nvSpPr>
        <p:spPr>
          <a:xfrm>
            <a:off x="5016056" y="804291"/>
            <a:ext cx="1683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Current emission sites</a:t>
            </a:r>
            <a:endParaRPr lang="en-GB" sz="1200" dirty="0"/>
          </a:p>
        </p:txBody>
      </p:sp>
      <p:pic>
        <p:nvPicPr>
          <p:cNvPr id="20" name="Picture 19" descr="A rainbow colored line on a red background&#10;&#10;AI-generated content may be incorrect.">
            <a:extLst>
              <a:ext uri="{FF2B5EF4-FFF2-40B4-BE49-F238E27FC236}">
                <a16:creationId xmlns:a16="http://schemas.microsoft.com/office/drawing/2014/main" id="{89115D14-4EAB-DA7C-302A-C1C60D69E3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4" t="3724" r="15000" b="9568"/>
          <a:stretch/>
        </p:blipFill>
        <p:spPr>
          <a:xfrm>
            <a:off x="6688707" y="1089894"/>
            <a:ext cx="2374862" cy="147168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CFB8487-0600-8B0C-2A77-D9782F5140E9}"/>
              </a:ext>
            </a:extLst>
          </p:cNvPr>
          <p:cNvSpPr txBox="1"/>
          <p:nvPr/>
        </p:nvSpPr>
        <p:spPr>
          <a:xfrm>
            <a:off x="7760737" y="1243918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DC E-field</a:t>
            </a:r>
            <a:endParaRPr lang="en-GB" sz="1100" dirty="0">
              <a:solidFill>
                <a:schemeClr val="bg1"/>
              </a:solidFill>
            </a:endParaRPr>
          </a:p>
        </p:txBody>
      </p:sp>
      <p:pic>
        <p:nvPicPr>
          <p:cNvPr id="22" name="Picture 21" descr="A rainbow colored line&#10;&#10;AI-generated content may be incorrect.">
            <a:extLst>
              <a:ext uri="{FF2B5EF4-FFF2-40B4-BE49-F238E27FC236}">
                <a16:creationId xmlns:a16="http://schemas.microsoft.com/office/drawing/2014/main" id="{30C419C4-CA42-2FEF-A145-9555FDDA05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6431" r="19833" b="5635"/>
          <a:stretch/>
        </p:blipFill>
        <p:spPr>
          <a:xfrm>
            <a:off x="9299866" y="1089894"/>
            <a:ext cx="2374863" cy="148091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3390215-F8C9-EC26-EAA7-01BB169BE818}"/>
              </a:ext>
            </a:extLst>
          </p:cNvPr>
          <p:cNvSpPr txBox="1"/>
          <p:nvPr/>
        </p:nvSpPr>
        <p:spPr>
          <a:xfrm>
            <a:off x="10255183" y="1142704"/>
            <a:ext cx="1033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DC current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F6450C3-A1E1-D64F-8D0B-C3A5C7818C13}"/>
              </a:ext>
            </a:extLst>
          </p:cNvPr>
          <p:cNvSpPr txBox="1"/>
          <p:nvPr/>
        </p:nvSpPr>
        <p:spPr>
          <a:xfrm>
            <a:off x="9529535" y="748577"/>
            <a:ext cx="2005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0.026T external B</a:t>
            </a:r>
            <a:r>
              <a:rPr lang="en-US" sz="1400" baseline="-25000" dirty="0"/>
              <a:t>z</a:t>
            </a:r>
            <a:r>
              <a:rPr lang="en-US" sz="1400" dirty="0"/>
              <a:t> -field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6D7657-5601-5C5E-7736-103BC9869966}"/>
              </a:ext>
            </a:extLst>
          </p:cNvPr>
          <p:cNvSpPr txBox="1"/>
          <p:nvPr/>
        </p:nvSpPr>
        <p:spPr>
          <a:xfrm>
            <a:off x="10037180" y="2220211"/>
            <a:ext cx="20671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 beam area compression!</a:t>
            </a:r>
            <a:endParaRPr lang="en-GB" sz="12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76109835-C5DC-156D-75E7-00C2A74616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0726" y="2883587"/>
            <a:ext cx="2219929" cy="206280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9077233-8D16-047E-74B0-FD6F35FEEC54}"/>
              </a:ext>
            </a:extLst>
          </p:cNvPr>
          <p:cNvSpPr txBox="1"/>
          <p:nvPr/>
        </p:nvSpPr>
        <p:spPr>
          <a:xfrm>
            <a:off x="5016056" y="2853832"/>
            <a:ext cx="1514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Flat grid topology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DAB462-B41F-D3A7-42BC-E8BA97D2B4FC}"/>
              </a:ext>
            </a:extLst>
          </p:cNvPr>
          <p:cNvSpPr txBox="1"/>
          <p:nvPr/>
        </p:nvSpPr>
        <p:spPr>
          <a:xfrm>
            <a:off x="8108990" y="5451149"/>
            <a:ext cx="3764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External solenoid and collector designs are in progress.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3FC7FF7-7603-0D42-FDD4-E4E5B5DBB48F}"/>
              </a:ext>
            </a:extLst>
          </p:cNvPr>
          <p:cNvCxnSpPr/>
          <p:nvPr/>
        </p:nvCxnSpPr>
        <p:spPr>
          <a:xfrm flipV="1">
            <a:off x="849450" y="2883587"/>
            <a:ext cx="588825" cy="46098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800C6556-4477-BECC-AA73-59DE040CCE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6030" y="2770691"/>
            <a:ext cx="4086781" cy="233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756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92935</TotalTime>
  <Words>1631</Words>
  <Application>Microsoft Office PowerPoint</Application>
  <PresentationFormat>Widescreen</PresentationFormat>
  <Paragraphs>334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Aptos</vt:lpstr>
      <vt:lpstr>Arial</vt:lpstr>
      <vt:lpstr>Calibri</vt:lpstr>
      <vt:lpstr>Cambria Math</vt:lpstr>
      <vt:lpstr>Symbol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800 MHz system – booster Z, W, ZH</vt:lpstr>
      <vt:lpstr>800 MHz system – ttb (collider and booster)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Igor Syratchev</dc:creator>
  <cp:lastModifiedBy>Igor Syratchev</cp:lastModifiedBy>
  <cp:revision>31</cp:revision>
  <cp:lastPrinted>2025-05-15T14:20:31Z</cp:lastPrinted>
  <dcterms:created xsi:type="dcterms:W3CDTF">2025-02-03T08:26:07Z</dcterms:created>
  <dcterms:modified xsi:type="dcterms:W3CDTF">2025-05-20T13:54:26Z</dcterms:modified>
</cp:coreProperties>
</file>