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6"/>
  </p:notesMasterIdLst>
  <p:handoutMasterIdLst>
    <p:handoutMasterId r:id="rId17"/>
  </p:handoutMasterIdLst>
  <p:sldIdLst>
    <p:sldId id="257" r:id="rId4"/>
    <p:sldId id="445" r:id="rId5"/>
    <p:sldId id="2433" r:id="rId6"/>
    <p:sldId id="2416" r:id="rId7"/>
    <p:sldId id="2434" r:id="rId8"/>
    <p:sldId id="2435" r:id="rId9"/>
    <p:sldId id="2436" r:id="rId10"/>
    <p:sldId id="2437" r:id="rId11"/>
    <p:sldId id="2438" r:id="rId12"/>
    <p:sldId id="2395" r:id="rId13"/>
    <p:sldId id="2432" r:id="rId14"/>
    <p:sldId id="2439" r:id="rId1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445"/>
            <p14:sldId id="2433"/>
            <p14:sldId id="2416"/>
            <p14:sldId id="2434"/>
            <p14:sldId id="2435"/>
            <p14:sldId id="2436"/>
            <p14:sldId id="2437"/>
            <p14:sldId id="2438"/>
            <p14:sldId id="2395"/>
            <p14:sldId id="2432"/>
            <p14:sldId id="243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D4BEF7"/>
    <a:srgbClr val="FFE4DF"/>
    <a:srgbClr val="A9ED11"/>
    <a:srgbClr val="33CCFF"/>
    <a:srgbClr val="0F124A"/>
    <a:srgbClr val="DFDFDF"/>
    <a:srgbClr val="F6FDA3"/>
    <a:srgbClr val="B8BAFA"/>
    <a:srgbClr val="DBD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94" autoAdjust="0"/>
    <p:restoredTop sz="94633" autoAdjust="0"/>
  </p:normalViewPr>
  <p:slideViewPr>
    <p:cSldViewPr snapToGrid="0">
      <p:cViewPr varScale="1">
        <p:scale>
          <a:sx n="78" d="100"/>
          <a:sy n="78" d="100"/>
        </p:scale>
        <p:origin x="98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20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23EF6-A85E-4740-89B9-206BC84EA55C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5C8C-D421-4647-8365-6AF1850726B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5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06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77242-C225-737B-2FF1-152D446E0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F98144-E534-29BB-A4F1-7C6F65393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FEA8EC-27B4-61C8-877D-E438B721D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46DB44-0DE1-829C-5F63-4E51B8B72C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3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78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1064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6C924F29-6AD4-4D03-A74A-FB515EA24FF8}"/>
              </a:ext>
            </a:extLst>
          </p:cNvPr>
          <p:cNvSpPr txBox="1"/>
          <p:nvPr userDrawn="1"/>
        </p:nvSpPr>
        <p:spPr>
          <a:xfrm>
            <a:off x="4687200" y="84395"/>
            <a:ext cx="377323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SRF Tech. (I) - M. Garlasche’ - 21/05/2025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0" y="84395"/>
            <a:ext cx="2719659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2025	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  <p:sldLayoutId id="2147483678" r:id="rId1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Relationship Id="rId9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4.png"/><Relationship Id="rId5" Type="http://schemas.openxmlformats.org/officeDocument/2006/relationships/image" Target="../media/image53.gif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44840" TargetMode="External"/><Relationship Id="rId7" Type="http://schemas.openxmlformats.org/officeDocument/2006/relationships/hyperlink" Target="https://cds.cern.ch/record/2712606?ln=fr" TargetMode="External"/><Relationship Id="rId2" Type="http://schemas.openxmlformats.org/officeDocument/2006/relationships/hyperlink" Target="https://www.sciencedirect.com/science/article/pii/S092401362100443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dx.doi.org/10.2139/ssrn.4756181" TargetMode="External"/><Relationship Id="rId5" Type="http://schemas.openxmlformats.org/officeDocument/2006/relationships/hyperlink" Target="https://doi.org/10.1007/s00170-025-15686-6" TargetMode="External"/><Relationship Id="rId4" Type="http://schemas.openxmlformats.org/officeDocument/2006/relationships/hyperlink" Target="https://doi.org/10.18429/JACoW-SRF2023-TUPTB0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g"/><Relationship Id="rId3" Type="http://schemas.microsoft.com/office/2007/relationships/media" Target="../media/media2.wmv"/><Relationship Id="rId7" Type="http://schemas.microsoft.com/office/2007/relationships/hdphoto" Target="../media/hdphoto1.wdp"/><Relationship Id="rId12" Type="http://schemas.openxmlformats.org/officeDocument/2006/relationships/image" Target="../media/image25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3.png"/><Relationship Id="rId4" Type="http://schemas.openxmlformats.org/officeDocument/2006/relationships/video" Target="../media/media2.wmv"/><Relationship Id="rId9" Type="http://schemas.openxmlformats.org/officeDocument/2006/relationships/image" Target="../media/image22.png"/><Relationship Id="rId1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media" Target="../media/media4.wmv"/><Relationship Id="rId7" Type="http://schemas.openxmlformats.org/officeDocument/2006/relationships/image" Target="../media/image29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28.png"/><Relationship Id="rId11" Type="http://schemas.openxmlformats.org/officeDocument/2006/relationships/image" Target="../media/image33.jpe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32.png"/><Relationship Id="rId4" Type="http://schemas.openxmlformats.org/officeDocument/2006/relationships/video" Target="../media/media4.wmv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3.jpe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Cavity substrate development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dirty="0"/>
              <a:t>Marco Garlaschè</a:t>
            </a:r>
          </a:p>
          <a:p>
            <a:r>
              <a:rPr lang="en-US" sz="100" b="1" dirty="0"/>
              <a:t> </a:t>
            </a:r>
          </a:p>
          <a:p>
            <a:r>
              <a:rPr lang="en-US" sz="1400" b="1" dirty="0"/>
              <a:t>On behalf of CERN EN-MME Group  &amp;  FCC SRF </a:t>
            </a:r>
            <a:r>
              <a:rPr lang="en-US" sz="1400" b="1" dirty="0" err="1"/>
              <a:t>Res.&amp;Dev</a:t>
            </a:r>
            <a:r>
              <a:rPr lang="en-US" sz="1400" b="1" dirty="0"/>
              <a:t>. Work Packages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21</a:t>
            </a:r>
            <a:r>
              <a:rPr lang="en-US" sz="900" baseline="30000" dirty="0">
                <a:solidFill>
                  <a:schemeClr val="tx2"/>
                </a:solidFill>
              </a:rPr>
              <a:t>st</a:t>
            </a:r>
            <a:r>
              <a:rPr lang="en-US" sz="900" dirty="0">
                <a:solidFill>
                  <a:schemeClr val="tx2"/>
                </a:solidFill>
              </a:rPr>
              <a:t> May 2025 / FCC Week 2025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3829644" y="97423"/>
            <a:ext cx="2411136" cy="2530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Marco GARLASCHE’ - CERN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89236-511E-CB97-C22A-ABF0B1009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6866C115-2CEB-E690-4BEF-4DF8989BD2F8}"/>
              </a:ext>
            </a:extLst>
          </p:cNvPr>
          <p:cNvSpPr txBox="1"/>
          <p:nvPr/>
        </p:nvSpPr>
        <p:spPr>
          <a:xfrm>
            <a:off x="0" y="362186"/>
            <a:ext cx="898313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25"/>
              </a:spcAft>
              <a:buSzPts val="1000"/>
              <a:tabLst>
                <a:tab pos="342900" algn="l"/>
              </a:tabLst>
            </a:pPr>
            <a:r>
              <a:rPr lang="en-GB" sz="2700" b="1" dirty="0">
                <a:latin typeface="+mj-lt"/>
                <a:ea typeface="+mj-ea"/>
                <a:cs typeface="+mj-cs"/>
              </a:rPr>
              <a:t>800 MHz</a:t>
            </a:r>
            <a:endParaRPr lang="en-GB" sz="1500" dirty="0"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 descr="A machine with a few metal tubes&#10;&#10;AI-generated content may be incorrect.">
            <a:extLst>
              <a:ext uri="{FF2B5EF4-FFF2-40B4-BE49-F238E27FC236}">
                <a16:creationId xmlns:a16="http://schemas.microsoft.com/office/drawing/2014/main" id="{C836FECC-E375-9439-7D60-CEAFDCC46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16639" y="984698"/>
            <a:ext cx="2803745" cy="1642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A close-up of a light&#10;&#10;AI-generated content may be incorrect.">
            <a:extLst>
              <a:ext uri="{FF2B5EF4-FFF2-40B4-BE49-F238E27FC236}">
                <a16:creationId xmlns:a16="http://schemas.microsoft.com/office/drawing/2014/main" id="{C2665CA5-7950-EED1-F473-7ED0A4860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117529" y="984697"/>
            <a:ext cx="2803747" cy="1642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E98CEAAF-9C8B-3E67-C248-C48F226016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818419" y="984698"/>
            <a:ext cx="2803749" cy="1642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A close-up of a machine&#10;&#10;AI-generated content may be incorrect.">
            <a:extLst>
              <a:ext uri="{FF2B5EF4-FFF2-40B4-BE49-F238E27FC236}">
                <a16:creationId xmlns:a16="http://schemas.microsoft.com/office/drawing/2014/main" id="{28D7DE95-3FA4-B8AA-7D6E-E657217377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64" y="1733591"/>
            <a:ext cx="2621656" cy="147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A silver bowl with a hole in it&#10;&#10;AI-generated content may be incorrect.">
            <a:extLst>
              <a:ext uri="{FF2B5EF4-FFF2-40B4-BE49-F238E27FC236}">
                <a16:creationId xmlns:a16="http://schemas.microsoft.com/office/drawing/2014/main" id="{D2DCABAA-756B-A8B2-D337-82C40A414A6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6539" r="13514"/>
          <a:stretch/>
        </p:blipFill>
        <p:spPr>
          <a:xfrm>
            <a:off x="0" y="3299831"/>
            <a:ext cx="2773404" cy="1786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 descr="A close-up of a machine&#10;&#10;AI-generated content may be incorrect.">
            <a:extLst>
              <a:ext uri="{FF2B5EF4-FFF2-40B4-BE49-F238E27FC236}">
                <a16:creationId xmlns:a16="http://schemas.microsoft.com/office/drawing/2014/main" id="{028B8959-A067-96BB-BAD1-ECCCD408C13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6058" r="18247"/>
          <a:stretch/>
        </p:blipFill>
        <p:spPr>
          <a:xfrm>
            <a:off x="2946814" y="3299831"/>
            <a:ext cx="2083030" cy="1783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B38BFD-92CB-6AC8-497C-483B8BDED494}"/>
              </a:ext>
            </a:extLst>
          </p:cNvPr>
          <p:cNvSpPr txBox="1"/>
          <p:nvPr/>
        </p:nvSpPr>
        <p:spPr>
          <a:xfrm>
            <a:off x="87391" y="859561"/>
            <a:ext cx="42519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Production of 10x Bulk Nb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Collab. FNAL, </a:t>
            </a:r>
            <a:r>
              <a:rPr lang="en-US" sz="1400" dirty="0" err="1"/>
              <a:t>IJCLab</a:t>
            </a:r>
            <a:r>
              <a:rPr lang="en-US" sz="1400" dirty="0"/>
              <a:t>, CORNELL,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Status : first two half-cells @ calibration 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019BC346-4446-C7BE-0A6B-44C6F808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670E5AF5-149E-44E3-B65B-6518F8B2732C" descr="IMG_4298.jpg">
            <a:extLst>
              <a:ext uri="{FF2B5EF4-FFF2-40B4-BE49-F238E27FC236}">
                <a16:creationId xmlns:a16="http://schemas.microsoft.com/office/drawing/2014/main" id="{48B82E07-C9C3-D022-7196-FAB0350E0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150" y="3299831"/>
            <a:ext cx="3111291" cy="174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02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B2C2D-728B-D7CA-B4B2-34BBF12E4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2F056DD1-4769-07FB-29D3-0510D7A3DAB4}"/>
              </a:ext>
            </a:extLst>
          </p:cNvPr>
          <p:cNvSpPr/>
          <p:nvPr/>
        </p:nvSpPr>
        <p:spPr>
          <a:xfrm>
            <a:off x="2308446" y="4514096"/>
            <a:ext cx="371447" cy="2624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A5C53BE-AC6F-44C5-E7DB-395B0A0E4A96}"/>
              </a:ext>
            </a:extLst>
          </p:cNvPr>
          <p:cNvSpPr/>
          <p:nvPr/>
        </p:nvSpPr>
        <p:spPr>
          <a:xfrm>
            <a:off x="2296939" y="4004282"/>
            <a:ext cx="390643" cy="1676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5562C8E4-A7C6-2958-4FE5-B67A4AC09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544" y="1435588"/>
            <a:ext cx="1611813" cy="1297690"/>
          </a:xfrm>
          <a:prstGeom prst="rect">
            <a:avLst/>
          </a:prstGeom>
        </p:spPr>
      </p:pic>
      <p:sp>
        <p:nvSpPr>
          <p:cNvPr id="7" name="ZoneTexte 2">
            <a:extLst>
              <a:ext uri="{FF2B5EF4-FFF2-40B4-BE49-F238E27FC236}">
                <a16:creationId xmlns:a16="http://schemas.microsoft.com/office/drawing/2014/main" id="{2AA5E39E-F1C8-1B3D-AB94-06A715A7C6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8759" y="463003"/>
            <a:ext cx="8532019" cy="40965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225"/>
              </a:spcAft>
              <a:buSzPts val="1000"/>
              <a:tabLst>
                <a:tab pos="342900" algn="l"/>
              </a:tabLst>
            </a:pPr>
            <a:r>
              <a:rPr lang="en-GB" sz="2400" b="1" dirty="0">
                <a:latin typeface="+mj-lt"/>
                <a:ea typeface="+mj-ea"/>
                <a:cs typeface="+mj-cs"/>
              </a:rPr>
              <a:t>R&amp;D and Process Characterisation : Bulk Nb Production</a:t>
            </a:r>
            <a:endParaRPr lang="en-US" sz="24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9B6B11-26F4-FE92-31AA-651F5C81BA2F}"/>
              </a:ext>
            </a:extLst>
          </p:cNvPr>
          <p:cNvSpPr/>
          <p:nvPr/>
        </p:nvSpPr>
        <p:spPr>
          <a:xfrm>
            <a:off x="95764" y="878359"/>
            <a:ext cx="41370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Stemming from different CERN projects</a:t>
            </a:r>
          </a:p>
          <a:p>
            <a:r>
              <a:rPr lang="en-GB" sz="1200" b="1" dirty="0"/>
              <a:t>Established strategy on: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pollution of Niobium surface by different materials employed in manufacturing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ability to remove such pollution</a:t>
            </a:r>
          </a:p>
        </p:txBody>
      </p:sp>
      <p:pic>
        <p:nvPicPr>
          <p:cNvPr id="22" name="Picture 12">
            <a:extLst>
              <a:ext uri="{FF2B5EF4-FFF2-40B4-BE49-F238E27FC236}">
                <a16:creationId xmlns:a16="http://schemas.microsoft.com/office/drawing/2014/main" id="{3F49E489-550B-3F21-4341-B902CAE3D0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40" b="50268"/>
          <a:stretch/>
        </p:blipFill>
        <p:spPr>
          <a:xfrm>
            <a:off x="47276" y="1978940"/>
            <a:ext cx="1904042" cy="139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57BDE192-F449-5193-DAF6-34C469D38ECF}"/>
              </a:ext>
            </a:extLst>
          </p:cNvPr>
          <p:cNvSpPr txBox="1"/>
          <p:nvPr/>
        </p:nvSpPr>
        <p:spPr>
          <a:xfrm>
            <a:off x="751330" y="1999108"/>
            <a:ext cx="1190210" cy="3231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750" b="1" dirty="0">
                <a:solidFill>
                  <a:schemeClr val="tx2"/>
                </a:solidFill>
              </a:rPr>
              <a:t>Alumina incrustation in Nb sheet (25 µm)</a:t>
            </a:r>
          </a:p>
        </p:txBody>
      </p:sp>
      <p:sp>
        <p:nvSpPr>
          <p:cNvPr id="4" name="TextBox 33">
            <a:extLst>
              <a:ext uri="{FF2B5EF4-FFF2-40B4-BE49-F238E27FC236}">
                <a16:creationId xmlns:a16="http://schemas.microsoft.com/office/drawing/2014/main" id="{6768D37B-C898-CE5B-662A-C48146F72CA6}"/>
              </a:ext>
            </a:extLst>
          </p:cNvPr>
          <p:cNvSpPr txBox="1"/>
          <p:nvPr/>
        </p:nvSpPr>
        <p:spPr>
          <a:xfrm>
            <a:off x="151412" y="3503262"/>
            <a:ext cx="14908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[9]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08878C-18DE-8592-B51B-3598237CAB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43" y="2955771"/>
            <a:ext cx="1655814" cy="83079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5AF5CC73-345E-95CF-7C1E-E5097A3E8036}"/>
              </a:ext>
            </a:extLst>
          </p:cNvPr>
          <p:cNvGrpSpPr/>
          <p:nvPr/>
        </p:nvGrpSpPr>
        <p:grpSpPr>
          <a:xfrm>
            <a:off x="279292" y="3850751"/>
            <a:ext cx="659354" cy="326581"/>
            <a:chOff x="847707" y="4349068"/>
            <a:chExt cx="659354" cy="32658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6C08120-8C6C-E7A4-29A6-691D0FA7C0D2}"/>
                </a:ext>
              </a:extLst>
            </p:cNvPr>
            <p:cNvSpPr/>
            <p:nvPr/>
          </p:nvSpPr>
          <p:spPr>
            <a:xfrm>
              <a:off x="847707" y="4413182"/>
              <a:ext cx="659354" cy="2624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2D6A1A11-C7B3-E8BA-3A04-FF588A21F7CF}"/>
                </a:ext>
              </a:extLst>
            </p:cNvPr>
            <p:cNvSpPr/>
            <p:nvPr/>
          </p:nvSpPr>
          <p:spPr>
            <a:xfrm rot="10800000">
              <a:off x="1260755" y="4349068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000AB81A-CCAD-6D24-47E4-9D2AEC8F63EF}"/>
                </a:ext>
              </a:extLst>
            </p:cNvPr>
            <p:cNvSpPr/>
            <p:nvPr/>
          </p:nvSpPr>
          <p:spPr>
            <a:xfrm rot="10800000">
              <a:off x="925620" y="4388403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FBD9149-1A0A-A009-A862-CC4E659185EA}"/>
              </a:ext>
            </a:extLst>
          </p:cNvPr>
          <p:cNvSpPr/>
          <p:nvPr/>
        </p:nvSpPr>
        <p:spPr>
          <a:xfrm>
            <a:off x="1105841" y="4004282"/>
            <a:ext cx="608685" cy="1676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D04B0D-B79B-0FD2-46DC-D6EA4E543AFE}"/>
              </a:ext>
            </a:extLst>
          </p:cNvPr>
          <p:cNvCxnSpPr>
            <a:cxnSpLocks/>
          </p:cNvCxnSpPr>
          <p:nvPr/>
        </p:nvCxnSpPr>
        <p:spPr>
          <a:xfrm>
            <a:off x="225952" y="4008619"/>
            <a:ext cx="774507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572163A-A363-6B83-0072-21A2B94FFF8D}"/>
              </a:ext>
            </a:extLst>
          </p:cNvPr>
          <p:cNvGrpSpPr/>
          <p:nvPr/>
        </p:nvGrpSpPr>
        <p:grpSpPr>
          <a:xfrm>
            <a:off x="1095003" y="4496687"/>
            <a:ext cx="608685" cy="271424"/>
            <a:chOff x="2358183" y="4413448"/>
            <a:chExt cx="608685" cy="271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7B52727-DAF0-DBBE-54CF-7F4BB69A2BB9}"/>
                </a:ext>
              </a:extLst>
            </p:cNvPr>
            <p:cNvSpPr/>
            <p:nvPr/>
          </p:nvSpPr>
          <p:spPr>
            <a:xfrm>
              <a:off x="2358183" y="4422405"/>
              <a:ext cx="608685" cy="2624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EDC08DA6-E55F-8949-1E69-31E5EC224590}"/>
                </a:ext>
              </a:extLst>
            </p:cNvPr>
            <p:cNvSpPr/>
            <p:nvPr/>
          </p:nvSpPr>
          <p:spPr>
            <a:xfrm rot="10800000">
              <a:off x="2680234" y="4479488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E9414F26-AA9C-44CA-895B-6E2068D63A24}"/>
                </a:ext>
              </a:extLst>
            </p:cNvPr>
            <p:cNvSpPr/>
            <p:nvPr/>
          </p:nvSpPr>
          <p:spPr>
            <a:xfrm rot="10800000">
              <a:off x="2369690" y="4413448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9E8A8391-F57F-CBEE-B741-36A6C5CBD296}"/>
              </a:ext>
            </a:extLst>
          </p:cNvPr>
          <p:cNvSpPr/>
          <p:nvPr/>
        </p:nvSpPr>
        <p:spPr>
          <a:xfrm>
            <a:off x="1911702" y="4005050"/>
            <a:ext cx="371043" cy="1676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E00A691-E3A0-0A64-34D2-80C852239C07}"/>
              </a:ext>
            </a:extLst>
          </p:cNvPr>
          <p:cNvGrpSpPr/>
          <p:nvPr/>
        </p:nvGrpSpPr>
        <p:grpSpPr>
          <a:xfrm>
            <a:off x="276143" y="4437421"/>
            <a:ext cx="659354" cy="326581"/>
            <a:chOff x="843284" y="4349068"/>
            <a:chExt cx="659354" cy="32658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ECD9D30-8BB3-B323-577B-46BA65A6B2C0}"/>
                </a:ext>
              </a:extLst>
            </p:cNvPr>
            <p:cNvSpPr/>
            <p:nvPr/>
          </p:nvSpPr>
          <p:spPr>
            <a:xfrm>
              <a:off x="843284" y="4413182"/>
              <a:ext cx="659354" cy="2624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42F8456B-D558-5700-236C-4EB6398C86FB}"/>
                </a:ext>
              </a:extLst>
            </p:cNvPr>
            <p:cNvSpPr/>
            <p:nvPr/>
          </p:nvSpPr>
          <p:spPr>
            <a:xfrm rot="10800000">
              <a:off x="1260755" y="4349068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8E8C3CEC-9B04-4C21-C99E-A09FA8735013}"/>
                </a:ext>
              </a:extLst>
            </p:cNvPr>
            <p:cNvSpPr/>
            <p:nvPr/>
          </p:nvSpPr>
          <p:spPr>
            <a:xfrm rot="10800000">
              <a:off x="925620" y="4388403"/>
              <a:ext cx="146845" cy="11853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A5D4262-BBD5-DDC5-436A-CA23EDC3D90E}"/>
              </a:ext>
            </a:extLst>
          </p:cNvPr>
          <p:cNvGrpSpPr/>
          <p:nvPr/>
        </p:nvGrpSpPr>
        <p:grpSpPr>
          <a:xfrm>
            <a:off x="1911702" y="4514096"/>
            <a:ext cx="441286" cy="265207"/>
            <a:chOff x="2358183" y="4422405"/>
            <a:chExt cx="441286" cy="265207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1CEBB9F-D620-F7AB-59EA-F8596342C756}"/>
                </a:ext>
              </a:extLst>
            </p:cNvPr>
            <p:cNvSpPr/>
            <p:nvPr/>
          </p:nvSpPr>
          <p:spPr>
            <a:xfrm>
              <a:off x="2358183" y="4422405"/>
              <a:ext cx="385237" cy="2624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A0B525BF-8F01-10C9-5DF9-94D9EC5EB707}"/>
                </a:ext>
              </a:extLst>
            </p:cNvPr>
            <p:cNvSpPr/>
            <p:nvPr/>
          </p:nvSpPr>
          <p:spPr>
            <a:xfrm rot="10065901">
              <a:off x="2695453" y="4595498"/>
              <a:ext cx="104016" cy="92114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51666FC5-230C-5FFA-6284-5A157F5EFCC4}"/>
                </a:ext>
              </a:extLst>
            </p:cNvPr>
            <p:cNvSpPr/>
            <p:nvPr/>
          </p:nvSpPr>
          <p:spPr>
            <a:xfrm rot="11949779">
              <a:off x="2680252" y="4486906"/>
              <a:ext cx="118082" cy="90150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9340DC7-10A9-CF2E-4F2A-A43157E704E4}"/>
              </a:ext>
            </a:extLst>
          </p:cNvPr>
          <p:cNvSpPr/>
          <p:nvPr/>
        </p:nvSpPr>
        <p:spPr>
          <a:xfrm rot="10800000">
            <a:off x="2218657" y="3985116"/>
            <a:ext cx="146845" cy="222821"/>
          </a:xfrm>
          <a:prstGeom prst="triangle">
            <a:avLst/>
          </a:prstGeom>
          <a:noFill/>
          <a:ln>
            <a:solidFill>
              <a:srgbClr val="FF66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7A4922EB-D307-0E89-868E-3B6A33F8DC67}"/>
              </a:ext>
            </a:extLst>
          </p:cNvPr>
          <p:cNvSpPr/>
          <p:nvPr/>
        </p:nvSpPr>
        <p:spPr>
          <a:xfrm rot="10800000">
            <a:off x="2519923" y="4609139"/>
            <a:ext cx="146845" cy="118533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B7DBB656-A786-3911-F271-01EAB1FCE02B}"/>
              </a:ext>
            </a:extLst>
          </p:cNvPr>
          <p:cNvSpPr/>
          <p:nvPr/>
        </p:nvSpPr>
        <p:spPr>
          <a:xfrm rot="10800000">
            <a:off x="1992543" y="4517700"/>
            <a:ext cx="146845" cy="118533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F535400-1BC2-3F8C-A5F5-192E026B1382}"/>
              </a:ext>
            </a:extLst>
          </p:cNvPr>
          <p:cNvCxnSpPr>
            <a:cxnSpLocks/>
          </p:cNvCxnSpPr>
          <p:nvPr/>
        </p:nvCxnSpPr>
        <p:spPr>
          <a:xfrm>
            <a:off x="1866900" y="4685630"/>
            <a:ext cx="873760" cy="0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AC75F6D-1C33-5174-44FF-C4B624729AEF}"/>
              </a:ext>
            </a:extLst>
          </p:cNvPr>
          <p:cNvCxnSpPr>
            <a:cxnSpLocks/>
          </p:cNvCxnSpPr>
          <p:nvPr/>
        </p:nvCxnSpPr>
        <p:spPr>
          <a:xfrm>
            <a:off x="1864100" y="4116670"/>
            <a:ext cx="873760" cy="0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56EE9DE3-911D-9B64-64E6-D2D0A6AD3F05}"/>
              </a:ext>
            </a:extLst>
          </p:cNvPr>
          <p:cNvSpPr txBox="1"/>
          <p:nvPr/>
        </p:nvSpPr>
        <p:spPr>
          <a:xfrm>
            <a:off x="283127" y="4788208"/>
            <a:ext cx="682753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Raw Mat.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7DF4345-6F1D-F974-3E07-D4E88E6225D8}"/>
              </a:ext>
            </a:extLst>
          </p:cNvPr>
          <p:cNvSpPr txBox="1"/>
          <p:nvPr/>
        </p:nvSpPr>
        <p:spPr>
          <a:xfrm>
            <a:off x="1057968" y="4788208"/>
            <a:ext cx="682753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Shaping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7615213-D2D8-0376-0899-52420D7BD669}"/>
              </a:ext>
            </a:extLst>
          </p:cNvPr>
          <p:cNvSpPr txBox="1"/>
          <p:nvPr/>
        </p:nvSpPr>
        <p:spPr>
          <a:xfrm>
            <a:off x="1967069" y="4800789"/>
            <a:ext cx="682753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Welding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73D4E40-83BC-CFA4-AFFF-777611DA5602}"/>
              </a:ext>
            </a:extLst>
          </p:cNvPr>
          <p:cNvSpPr txBox="1"/>
          <p:nvPr/>
        </p:nvSpPr>
        <p:spPr>
          <a:xfrm>
            <a:off x="2765865" y="3898173"/>
            <a:ext cx="11128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CERN strategy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378A732-D7C1-22BD-1F7D-9108F6F0C22A}"/>
              </a:ext>
            </a:extLst>
          </p:cNvPr>
          <p:cNvCxnSpPr/>
          <p:nvPr/>
        </p:nvCxnSpPr>
        <p:spPr>
          <a:xfrm flipV="1">
            <a:off x="58759" y="4898218"/>
            <a:ext cx="2780961" cy="12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59B157F-0ED7-4FF8-5C07-2F6A6F86E63C}"/>
              </a:ext>
            </a:extLst>
          </p:cNvPr>
          <p:cNvCxnSpPr>
            <a:cxnSpLocks/>
          </p:cNvCxnSpPr>
          <p:nvPr/>
        </p:nvCxnSpPr>
        <p:spPr>
          <a:xfrm>
            <a:off x="2989472" y="4509515"/>
            <a:ext cx="144888" cy="4581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CB15E6E5-B11F-D1CD-12E4-02BCA9F7C6EC}"/>
              </a:ext>
            </a:extLst>
          </p:cNvPr>
          <p:cNvSpPr txBox="1"/>
          <p:nvPr/>
        </p:nvSpPr>
        <p:spPr>
          <a:xfrm>
            <a:off x="3092731" y="4307838"/>
            <a:ext cx="11128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Light BCP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C8793F7-76F0-365E-CFA7-0A23A84277A2}"/>
              </a:ext>
            </a:extLst>
          </p:cNvPr>
          <p:cNvSpPr txBox="1"/>
          <p:nvPr/>
        </p:nvSpPr>
        <p:spPr>
          <a:xfrm>
            <a:off x="3079606" y="4554201"/>
            <a:ext cx="11128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Bulk BCP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099A5CC-A2E7-F900-ED75-CAD635CD3100}"/>
              </a:ext>
            </a:extLst>
          </p:cNvPr>
          <p:cNvCxnSpPr>
            <a:cxnSpLocks/>
          </p:cNvCxnSpPr>
          <p:nvPr/>
        </p:nvCxnSpPr>
        <p:spPr>
          <a:xfrm>
            <a:off x="2989472" y="4727672"/>
            <a:ext cx="115832" cy="0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E273014C-8056-6B31-0C1D-140504CC9E86}"/>
              </a:ext>
            </a:extLst>
          </p:cNvPr>
          <p:cNvSpPr/>
          <p:nvPr/>
        </p:nvSpPr>
        <p:spPr>
          <a:xfrm rot="10800000">
            <a:off x="2225837" y="4503159"/>
            <a:ext cx="133853" cy="59564"/>
          </a:xfrm>
          <a:prstGeom prst="triangle">
            <a:avLst>
              <a:gd name="adj" fmla="val 47406"/>
            </a:avLst>
          </a:prstGeom>
          <a:noFill/>
          <a:ln>
            <a:solidFill>
              <a:srgbClr val="FF66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3052E-38F4-BC41-3D99-7DB92A21AE02}"/>
              </a:ext>
            </a:extLst>
          </p:cNvPr>
          <p:cNvSpPr txBox="1"/>
          <p:nvPr/>
        </p:nvSpPr>
        <p:spPr>
          <a:xfrm>
            <a:off x="4368810" y="879542"/>
            <a:ext cx="302746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Niobium Hook Milling </a:t>
            </a:r>
            <a:r>
              <a:rPr lang="en-US" sz="1013" dirty="0">
                <a:latin typeface="Arial" panose="020B0604020202020204" pitchFamily="34" charset="0"/>
                <a:cs typeface="Arial" panose="020B0604020202020204" pitchFamily="34" charset="0"/>
              </a:rPr>
              <a:t>[10]</a:t>
            </a:r>
            <a:endParaRPr lang="en-GB" sz="101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900" dirty="0"/>
              <a:t>Same : milling strategy &amp; tools</a:t>
            </a:r>
          </a:p>
          <a:p>
            <a:pPr algn="ctr"/>
            <a:r>
              <a:rPr lang="en-GB" sz="900" dirty="0"/>
              <a:t>Different : cutting fluids (A, B, C)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D4D1B117-91A1-8321-BDCE-19533C14E99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5037"/>
          <a:stretch/>
        </p:blipFill>
        <p:spPr>
          <a:xfrm>
            <a:off x="4768395" y="2709469"/>
            <a:ext cx="2364030" cy="2047647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4FD181C6-F721-073D-28C5-D0F941E975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3319" y="1504779"/>
            <a:ext cx="3145906" cy="929252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A4BD935D-A8B6-5FE1-C384-BC69CF6B451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428" t="64941" r="18881"/>
          <a:stretch/>
        </p:blipFill>
        <p:spPr>
          <a:xfrm>
            <a:off x="7083189" y="3196034"/>
            <a:ext cx="1959723" cy="1461255"/>
          </a:xfrm>
          <a:prstGeom prst="rect">
            <a:avLst/>
          </a:prstGeom>
        </p:spPr>
      </p:pic>
      <p:sp>
        <p:nvSpPr>
          <p:cNvPr id="90" name="Slide Number Placeholder 89">
            <a:extLst>
              <a:ext uri="{FF2B5EF4-FFF2-40B4-BE49-F238E27FC236}">
                <a16:creationId xmlns:a16="http://schemas.microsoft.com/office/drawing/2014/main" id="{9B35465D-DA98-D041-918D-0DF5C091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68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4A7D2-B9F7-6FC2-97AA-64A20EB8F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325" y="945192"/>
            <a:ext cx="8263350" cy="804066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3E0E2-140D-AE58-CFC8-C1446FB3A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E8E297-45A6-6CFD-FB68-33FC15F6DA86}"/>
              </a:ext>
            </a:extLst>
          </p:cNvPr>
          <p:cNvSpPr txBox="1">
            <a:spLocks/>
          </p:cNvSpPr>
          <p:nvPr/>
        </p:nvSpPr>
        <p:spPr>
          <a:xfrm>
            <a:off x="48302" y="1582728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References:</a:t>
            </a:r>
            <a:endParaRPr lang="en-GB" sz="1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1557774-5ADD-F07B-60A7-145D64F1D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204598"/>
              </p:ext>
            </p:extLst>
          </p:nvPr>
        </p:nvGraphicFramePr>
        <p:xfrm>
          <a:off x="149042" y="2032455"/>
          <a:ext cx="8885737" cy="291475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9937">
                  <a:extLst>
                    <a:ext uri="{9D8B030D-6E8A-4147-A177-3AD203B41FA5}">
                      <a16:colId xmlns:a16="http://schemas.microsoft.com/office/drawing/2014/main" val="2265272295"/>
                    </a:ext>
                  </a:extLst>
                </a:gridCol>
                <a:gridCol w="8495800">
                  <a:extLst>
                    <a:ext uri="{9D8B030D-6E8A-4147-A177-3AD203B41FA5}">
                      <a16:colId xmlns:a16="http://schemas.microsoft.com/office/drawing/2014/main" val="2046678819"/>
                    </a:ext>
                  </a:extLst>
                </a:gridCol>
              </a:tblGrid>
              <a:tr h="275664">
                <a:tc>
                  <a:txBody>
                    <a:bodyPr/>
                    <a:lstStyle/>
                    <a:p>
                      <a:r>
                        <a:rPr 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[1]</a:t>
                      </a:r>
                      <a:endParaRPr lang="en-GB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Courtesy of F. Peauger, G. Rosaz [CERN]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4218802"/>
                  </a:ext>
                </a:extLst>
              </a:tr>
              <a:tr h="275664">
                <a:tc>
                  <a:txBody>
                    <a:bodyPr/>
                    <a:lstStyle/>
                    <a:p>
                      <a:r>
                        <a:rPr 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[2]</a:t>
                      </a:r>
                      <a:endParaRPr lang="en-GB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“Experimental analysis of subsurface integrity during fine turning of OFE copper for radiofrequency cavity manufacturing” / A. </a:t>
                      </a:r>
                      <a:r>
                        <a:rPr lang="fr-FR" sz="70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Camellin</a:t>
                      </a:r>
                      <a:r>
                        <a:rPr lang="fr-FR" sz="7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 // </a:t>
                      </a:r>
                      <a:r>
                        <a:rPr lang="fr-FR" sz="700" i="0" dirty="0"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https://www.sciencedirect.com/science/article/pii/S092401362100443X</a:t>
                      </a:r>
                      <a:endParaRPr lang="en-GB" sz="7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7005964"/>
                  </a:ext>
                </a:extLst>
              </a:tr>
              <a:tr h="275664">
                <a:tc>
                  <a:txBody>
                    <a:bodyPr/>
                    <a:lstStyle/>
                    <a:p>
                      <a:r>
                        <a:rPr 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[3]</a:t>
                      </a:r>
                      <a:endParaRPr lang="en-GB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“SWELL and Other SRF Split Cavity Development” / F. Peauger et. al. // </a:t>
                      </a: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3"/>
                        </a:rPr>
                        <a:t>https://cds.cern.ch/record/2844840</a:t>
                      </a:r>
                      <a:endParaRPr lang="en-US" sz="700" b="0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854240"/>
                  </a:ext>
                </a:extLst>
              </a:tr>
              <a:tr h="295836">
                <a:tc>
                  <a:txBody>
                    <a:bodyPr/>
                    <a:lstStyle/>
                    <a:p>
                      <a:r>
                        <a:rPr 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[4]</a:t>
                      </a:r>
                      <a:endParaRPr lang="en-GB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</a:t>
                      </a:r>
                      <a:r>
                        <a:rPr lang="en-GB" sz="700" b="0" dirty="0"/>
                        <a:t>Impact of machining strategy on OFE copper for SRF applications” </a:t>
                      </a:r>
                      <a:r>
                        <a:rPr lang="en-US" sz="7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F. Belkhir et al. / https://mrforum.com/product/9781644903131-215/</a:t>
                      </a:r>
                      <a:endParaRPr lang="en-GB" sz="7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82945"/>
                  </a:ext>
                </a:extLst>
              </a:tr>
              <a:tr h="295836">
                <a:tc>
                  <a:txBody>
                    <a:bodyPr/>
                    <a:lstStyle/>
                    <a:p>
                      <a:r>
                        <a:rPr 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[5]</a:t>
                      </a:r>
                      <a:endParaRPr lang="en-GB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“Novel Approaches in Characterization and Modelling of Fabrication Processes for SRF Components” / </a:t>
                      </a: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J.S. Swieszek et al. // </a:t>
                      </a: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/>
                        </a:rPr>
                        <a:t>https://doi.org/10.18429/JACoW-SRF2023-TUPTB038</a:t>
                      </a:r>
                      <a:endParaRPr lang="en-GB" sz="7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1850266"/>
                  </a:ext>
                </a:extLst>
              </a:tr>
              <a:tr h="2891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[6]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Q0_E plot courtesy of H. Araki [KEK], K. Brunner [CERN]</a:t>
                      </a:r>
                      <a:endParaRPr lang="en-GB" sz="7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2233346"/>
                  </a:ext>
                </a:extLst>
              </a:tr>
              <a:tr h="289112">
                <a:tc>
                  <a:txBody>
                    <a:bodyPr/>
                    <a:lstStyle/>
                    <a:p>
                      <a:r>
                        <a:rPr lang="en-GB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[7]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“Full seamless copper substrate accelerator cavity manufactured by tube hydroforming” / M. Yamanaka et al. / International Journal of Advanced Manufacturing Technology // </a:t>
                      </a:r>
                    </a:p>
                    <a:p>
                      <a:r>
                        <a:rPr lang="en-GB" sz="700" b="0" i="0" u="sng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https://doi.org/10.1007/s00170-025-15686-6</a:t>
                      </a:r>
                      <a:endParaRPr lang="en-GB" sz="700" b="0" i="0" u="sng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9687836"/>
                  </a:ext>
                </a:extLst>
              </a:tr>
              <a:tr h="2958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[8]</a:t>
                      </a:r>
                      <a:endParaRPr lang="en-GB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“Forming Limit Diagram of Annealed Copper OFE Thick Sheets: A Novel Approach for the Manufacturing Design of Superconducting RF Cavities” / </a:t>
                      </a: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 Gallifa et al. //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6"/>
                        </a:rPr>
                        <a:t>https://dx.doi.org/10.2139/ssrn.4756181</a:t>
                      </a:r>
                      <a:endParaRPr lang="en-GB" sz="7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8212936"/>
                  </a:ext>
                </a:extLst>
              </a:tr>
              <a:tr h="2841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[9]</a:t>
                      </a:r>
                      <a:endParaRPr lang="en-GB" sz="7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“Technical progress of crab cavity in fabrication and tests at CERN” / M. Garlaschè // TTC Meeting 2018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053037"/>
                  </a:ext>
                </a:extLst>
              </a:tr>
              <a:tr h="2841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[10]</a:t>
                      </a:r>
                      <a:endParaRPr lang="en-GB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70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“State Of The Art Of Niobium Machining For SRF Applications” / P. Naisson et al. / </a:t>
                      </a:r>
                      <a:r>
                        <a:rPr lang="en-GB" sz="70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7"/>
                        </a:rPr>
                        <a:t>https://cds.cern.ch/record/2712606?ln=fr</a:t>
                      </a:r>
                      <a:endParaRPr lang="en-GB" sz="70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70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272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31765-7EB8-6E41-95F6-81F8A78A9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7DABE-DEA9-598C-F1D8-1B2BB0D262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CD0F1A-4536-7785-5FA6-4BFD5B416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2883"/>
            <a:ext cx="9144000" cy="480179"/>
          </a:xfrm>
        </p:spPr>
        <p:txBody>
          <a:bodyPr/>
          <a:lstStyle/>
          <a:p>
            <a:r>
              <a:rPr lang="en-GB" sz="2400" b="1" dirty="0"/>
              <a:t>FCC SRF Fab WP: Towards Cavity (Substrate) Manufacturing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C58423-BFDC-C093-C58F-E14B951DF192}"/>
              </a:ext>
            </a:extLst>
          </p:cNvPr>
          <p:cNvSpPr txBox="1"/>
          <p:nvPr/>
        </p:nvSpPr>
        <p:spPr>
          <a:xfrm>
            <a:off x="322313" y="929189"/>
            <a:ext cx="8821687" cy="10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dirty="0"/>
              <a:t>End goal is to </a:t>
            </a:r>
            <a:r>
              <a:rPr lang="en-US" sz="1400" b="1" dirty="0"/>
              <a:t>provide cavities conform to FCC baseline </a:t>
            </a:r>
            <a:r>
              <a:rPr lang="en-US" sz="1400" dirty="0"/>
              <a:t>requirements. In order to do this:</a:t>
            </a:r>
          </a:p>
          <a:p>
            <a:pPr marL="285750" indent="-28575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Supporting R&amp;D </a:t>
            </a:r>
            <a:r>
              <a:rPr lang="en-US" sz="1400" dirty="0">
                <a:ea typeface="Times New Roman" panose="02020603050405020304" pitchFamily="18" charset="0"/>
                <a:cs typeface="Calibri" panose="020F0502020204030204" pitchFamily="34" charset="0"/>
              </a:rPr>
              <a:t>of all stakeholders involved</a:t>
            </a:r>
          </a:p>
          <a:p>
            <a:pPr marL="285750" indent="-28575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Identify the best manufacturing strategy </a:t>
            </a:r>
            <a:r>
              <a:rPr lang="en-US" sz="1400" dirty="0"/>
              <a:t>in view of </a:t>
            </a:r>
            <a:r>
              <a:rPr lang="en-US" sz="1400" i="1" dirty="0"/>
              <a:t>SRF performance</a:t>
            </a:r>
            <a:r>
              <a:rPr lang="en-US" sz="1400" dirty="0"/>
              <a:t>, </a:t>
            </a:r>
            <a:r>
              <a:rPr lang="en-US" sz="1400" i="1" dirty="0"/>
              <a:t>series production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FF9101A7-DB43-CE6A-C1D8-9DBA043AB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733513"/>
              </p:ext>
            </p:extLst>
          </p:nvPr>
        </p:nvGraphicFramePr>
        <p:xfrm>
          <a:off x="377176" y="2103224"/>
          <a:ext cx="8315720" cy="18186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643157">
                  <a:extLst>
                    <a:ext uri="{9D8B030D-6E8A-4147-A177-3AD203B41FA5}">
                      <a16:colId xmlns:a16="http://schemas.microsoft.com/office/drawing/2014/main" val="2792466576"/>
                    </a:ext>
                  </a:extLst>
                </a:gridCol>
                <a:gridCol w="4672563">
                  <a:extLst>
                    <a:ext uri="{9D8B030D-6E8A-4147-A177-3AD203B41FA5}">
                      <a16:colId xmlns:a16="http://schemas.microsoft.com/office/drawing/2014/main" val="6134939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substrates for RF &amp; coating studies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5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Surface quality, Reliability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890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Validate best manufacturing processes for series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Benchmark fabrication processes (especially if uninfluenced by the size of the cavity) 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…internal EB welding, machining of RF surfaces, spinning, necking, deep drawing…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Fabrication cost reduction studies &amp; Industrialization of sub-elements…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718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752397E-90E2-1879-A317-C4C32C407FED}"/>
              </a:ext>
            </a:extLst>
          </p:cNvPr>
          <p:cNvSpPr txBox="1"/>
          <p:nvPr/>
        </p:nvSpPr>
        <p:spPr>
          <a:xfrm>
            <a:off x="377176" y="4099357"/>
            <a:ext cx="8821687" cy="6943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dirty="0"/>
              <a:t>Activities involve: 1.3 GHz, 800 MHz, 400 MHz (LHC &amp; FCC Design)</a:t>
            </a:r>
          </a:p>
          <a:p>
            <a:pPr>
              <a:lnSpc>
                <a:spcPts val="2500"/>
              </a:lnSpc>
            </a:pPr>
            <a:r>
              <a:rPr lang="en-US" sz="1400" b="1" dirty="0"/>
              <a:t>Cut-Offs</a:t>
            </a:r>
            <a:r>
              <a:rPr lang="en-US" sz="1400" dirty="0"/>
              <a:t> : industrialization study of 400 MHz design </a:t>
            </a:r>
            <a:r>
              <a:rPr lang="en-US" sz="1400" dirty="0">
                <a:sym typeface="Wingdings" panose="05000000000000000000" pitchFamily="2" charset="2"/>
              </a:rPr>
              <a:t> D</a:t>
            </a:r>
            <a:r>
              <a:rPr lang="en-US" sz="1400" dirty="0"/>
              <a:t>one</a:t>
            </a:r>
          </a:p>
        </p:txBody>
      </p:sp>
    </p:spTree>
    <p:extLst>
      <p:ext uri="{BB962C8B-B14F-4D97-AF65-F5344CB8AC3E}">
        <p14:creationId xmlns:p14="http://schemas.microsoft.com/office/powerpoint/2010/main" val="1554740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989014-4E86-8FD5-4113-4EE69E9A86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A7C0D7C-9A5A-543C-8482-F2565BA14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2136"/>
            <a:ext cx="8263350" cy="804066"/>
          </a:xfrm>
        </p:spPr>
        <p:txBody>
          <a:bodyPr/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Machining from Bulk</a:t>
            </a:r>
            <a:endParaRPr lang="en-GB" sz="2400" dirty="0"/>
          </a:p>
        </p:txBody>
      </p:sp>
      <p:graphicFrame>
        <p:nvGraphicFramePr>
          <p:cNvPr id="20" name="表 26">
            <a:extLst>
              <a:ext uri="{FF2B5EF4-FFF2-40B4-BE49-F238E27FC236}">
                <a16:creationId xmlns:a16="http://schemas.microsoft.com/office/drawing/2014/main" id="{605C7FB9-0215-EE40-0BD9-5918B13D1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140091"/>
              </p:ext>
            </p:extLst>
          </p:nvPr>
        </p:nvGraphicFramePr>
        <p:xfrm>
          <a:off x="6215045" y="408335"/>
          <a:ext cx="1435436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671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676765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3429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chemeClr val="bg1"/>
                          </a:solidFill>
                        </a:rPr>
                        <a:t>Roughness Ra after machining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Beam tube (Iris)</a:t>
                      </a:r>
                      <a:endParaRPr kumimoji="1" lang="ja-JP" altLang="en-US" sz="9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Equator</a:t>
                      </a:r>
                      <a:endParaRPr kumimoji="1" lang="ja-JP" altLang="en-US" sz="9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2057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0.15÷0.25 µm</a:t>
                      </a:r>
                      <a:endParaRPr kumimoji="1" lang="ja-JP" altLang="en-US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pic>
        <p:nvPicPr>
          <p:cNvPr id="9" name="Picture Placeholder 12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C0A8CD58-F76F-4AEE-9490-AA2C9E95D0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162" b="31526"/>
          <a:stretch/>
        </p:blipFill>
        <p:spPr>
          <a:xfrm>
            <a:off x="6229760" y="1433548"/>
            <a:ext cx="2744390" cy="1674019"/>
          </a:xfrm>
          <a:prstGeom prst="rect">
            <a:avLst/>
          </a:prstGeom>
        </p:spPr>
      </p:pic>
      <p:pic>
        <p:nvPicPr>
          <p:cNvPr id="10" name="Picture Placeholder 13" descr="Close-up of a circular object&#10;&#10;AI-generated content may be incorrect.">
            <a:extLst>
              <a:ext uri="{FF2B5EF4-FFF2-40B4-BE49-F238E27FC236}">
                <a16:creationId xmlns:a16="http://schemas.microsoft.com/office/drawing/2014/main" id="{3C76CBCF-D21E-BE2F-CF3D-7557235F38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891" b="36797"/>
          <a:stretch/>
        </p:blipFill>
        <p:spPr>
          <a:xfrm>
            <a:off x="6229760" y="3222660"/>
            <a:ext cx="2744390" cy="1674019"/>
          </a:xfrm>
          <a:prstGeom prst="rect">
            <a:avLst/>
          </a:prstGeom>
        </p:spPr>
      </p:pic>
      <p:pic>
        <p:nvPicPr>
          <p:cNvPr id="19" name="Picture Placeholder 12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0918908A-A60A-CFD2-424E-A858B2B6B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53" t="55539" r="52967" b="36991"/>
          <a:stretch/>
        </p:blipFill>
        <p:spPr>
          <a:xfrm>
            <a:off x="7793964" y="1826652"/>
            <a:ext cx="1106090" cy="1106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Placeholder 13" descr="Close-up of a circular object&#10;&#10;AI-generated content may be incorrect.">
            <a:extLst>
              <a:ext uri="{FF2B5EF4-FFF2-40B4-BE49-F238E27FC236}">
                <a16:creationId xmlns:a16="http://schemas.microsoft.com/office/drawing/2014/main" id="{23E63A4A-EEC3-A05C-5CFD-8498ED65E4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27" t="52428" r="48851" b="40528"/>
          <a:stretch/>
        </p:blipFill>
        <p:spPr>
          <a:xfrm>
            <a:off x="7793963" y="3660809"/>
            <a:ext cx="1101924" cy="1101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2" descr="Une image contenant texte, capture d’écran, diagramme, ligne&#10;&#10;Le contenu généré par l’IA peut être incorrect.">
            <a:extLst>
              <a:ext uri="{FF2B5EF4-FFF2-40B4-BE49-F238E27FC236}">
                <a16:creationId xmlns:a16="http://schemas.microsoft.com/office/drawing/2014/main" id="{5900A6CA-E178-AFAF-6530-BC46CEA42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642" y="2146211"/>
            <a:ext cx="2553502" cy="1765579"/>
          </a:xfrm>
          <a:prstGeom prst="rect">
            <a:avLst/>
          </a:prstGeom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A9D5988E-39BB-B3D7-23BC-6B4526BA7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899" y="2285279"/>
            <a:ext cx="2149715" cy="142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BC1676-4D54-3D04-2B1F-6C761DA0E68E}"/>
              </a:ext>
            </a:extLst>
          </p:cNvPr>
          <p:cNvSpPr txBox="1"/>
          <p:nvPr/>
        </p:nvSpPr>
        <p:spPr>
          <a:xfrm>
            <a:off x="3675887" y="1092248"/>
            <a:ext cx="24993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Provide substrates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for RF &amp; coating studies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FD9CBB-BDC5-A982-888C-C7073D74CBBC}"/>
              </a:ext>
            </a:extLst>
          </p:cNvPr>
          <p:cNvSpPr txBox="1"/>
          <p:nvPr/>
        </p:nvSpPr>
        <p:spPr>
          <a:xfrm>
            <a:off x="1469957" y="1847963"/>
            <a:ext cx="2529860" cy="4054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1.3 GHz Ellipt. Monoblock</a:t>
            </a:r>
            <a:endParaRPr lang="en-GB" sz="15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F13CD6-91C3-9DB4-57FC-C628897FE01A}"/>
              </a:ext>
            </a:extLst>
          </p:cNvPr>
          <p:cNvSpPr txBox="1"/>
          <p:nvPr/>
        </p:nvSpPr>
        <p:spPr>
          <a:xfrm>
            <a:off x="61863" y="4553840"/>
            <a:ext cx="5997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lnSpc>
                <a:spcPts val="2500"/>
              </a:lnSpc>
              <a:defRPr sz="1400" b="0"/>
            </a:lvl1pPr>
          </a:lstStyle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Now </a:t>
            </a:r>
            <a:r>
              <a:rPr lang="en-US" sz="1200" b="1" dirty="0"/>
              <a:t>established</a:t>
            </a:r>
            <a:r>
              <a:rPr lang="en-US" sz="1200" dirty="0"/>
              <a:t> fabrication strategy @ CERN.</a:t>
            </a:r>
          </a:p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Currently produced also for Collabs (JLAB, STFC)</a:t>
            </a: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2A5F0E44-EB74-DDFF-AA84-FFE390CDC1E3}"/>
              </a:ext>
            </a:extLst>
          </p:cNvPr>
          <p:cNvSpPr txBox="1"/>
          <p:nvPr/>
        </p:nvSpPr>
        <p:spPr>
          <a:xfrm>
            <a:off x="109464" y="871603"/>
            <a:ext cx="3566423" cy="106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Monoblock cavities :</a:t>
            </a:r>
          </a:p>
          <a:p>
            <a:pPr algn="l"/>
            <a:endParaRPr lang="en-US" sz="500" b="1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/>
              <a:t>Optimal surface and shape conformity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Best &amp; Reproducible for Nb coating R&amp;D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Damaged Layer : L</a:t>
            </a:r>
            <a:r>
              <a:rPr lang="en-US" sz="1200" baseline="-25000" dirty="0"/>
              <a:t>1</a:t>
            </a:r>
            <a:r>
              <a:rPr lang="en-US" sz="1200" dirty="0"/>
              <a:t> ~0.5 µm / L</a:t>
            </a:r>
            <a:r>
              <a:rPr lang="en-US" sz="1200" baseline="-25000" dirty="0"/>
              <a:t>2</a:t>
            </a:r>
            <a:r>
              <a:rPr lang="en-US" sz="1200" dirty="0"/>
              <a:t> ~4 µm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B6591F-DB75-B05C-80FD-2378F6315167}"/>
              </a:ext>
            </a:extLst>
          </p:cNvPr>
          <p:cNvSpPr txBox="1"/>
          <p:nvPr/>
        </p:nvSpPr>
        <p:spPr>
          <a:xfrm>
            <a:off x="34549" y="3902148"/>
            <a:ext cx="56878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/>
              <a:t>Reduce qty subcomponents &amp; multi-technology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.. some major fab costs, welds, surface treatments, </a:t>
            </a:r>
            <a:r>
              <a:rPr lang="en-US" sz="1400" dirty="0" err="1"/>
              <a:t>pretuning</a:t>
            </a:r>
            <a:r>
              <a:rPr lang="en-US" sz="1400" dirty="0"/>
              <a:t>, 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C7D02B-35E8-5ACB-8561-957A76D85756}"/>
              </a:ext>
            </a:extLst>
          </p:cNvPr>
          <p:cNvSpPr txBox="1"/>
          <p:nvPr/>
        </p:nvSpPr>
        <p:spPr>
          <a:xfrm>
            <a:off x="3675887" y="1453864"/>
            <a:ext cx="3480435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</a:rPr>
              <a:t>Minimization of surface removal processes</a:t>
            </a: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id="{026DB5D3-D2C8-C031-FA44-F057A03FB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521267"/>
              </p:ext>
            </p:extLst>
          </p:nvPr>
        </p:nvGraphicFramePr>
        <p:xfrm>
          <a:off x="7726855" y="408335"/>
          <a:ext cx="1380569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861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627708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3429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chemeClr val="bg1"/>
                          </a:solidFill>
                        </a:rPr>
                        <a:t>Max Geom. Deviations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RF Shape</a:t>
                      </a:r>
                      <a:endParaRPr kumimoji="1" lang="ja-JP" altLang="en-US" sz="9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Wall thickness</a:t>
                      </a:r>
                      <a:endParaRPr kumimoji="1" lang="ja-JP" altLang="en-US" sz="9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20 µm</a:t>
                      </a:r>
                      <a:endParaRPr kumimoji="1" lang="ja-JP" altLang="en-US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 20 µm</a:t>
                      </a:r>
                      <a:endParaRPr sz="9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sp>
        <p:nvSpPr>
          <p:cNvPr id="38" name="TextBox 33">
            <a:extLst>
              <a:ext uri="{FF2B5EF4-FFF2-40B4-BE49-F238E27FC236}">
                <a16:creationId xmlns:a16="http://schemas.microsoft.com/office/drawing/2014/main" id="{94850F0C-4AEC-D4E0-9130-E74CDED9D0CE}"/>
              </a:ext>
            </a:extLst>
          </p:cNvPr>
          <p:cNvSpPr txBox="1"/>
          <p:nvPr/>
        </p:nvSpPr>
        <p:spPr>
          <a:xfrm>
            <a:off x="4308011" y="2358577"/>
            <a:ext cx="527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B56FFB-5B4B-B1E5-DE87-5DF521C335F2}"/>
              </a:ext>
            </a:extLst>
          </p:cNvPr>
          <p:cNvSpPr txBox="1"/>
          <p:nvPr/>
        </p:nvSpPr>
        <p:spPr>
          <a:xfrm>
            <a:off x="6238522" y="1357524"/>
            <a:ext cx="24993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/>
                </a:solidFill>
              </a:rPr>
              <a:t>AFTER SURFACE TREATMENT</a:t>
            </a:r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866D4B-99F6-C561-1661-02AA60CF6E1D}"/>
              </a:ext>
            </a:extLst>
          </p:cNvPr>
          <p:cNvSpPr txBox="1"/>
          <p:nvPr/>
        </p:nvSpPr>
        <p:spPr>
          <a:xfrm>
            <a:off x="7832456" y="4457476"/>
            <a:ext cx="2499361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75"/>
              </a:lnSpc>
            </a:pPr>
            <a:r>
              <a:rPr lang="en-US" sz="900" b="1" i="1" dirty="0">
                <a:solidFill>
                  <a:schemeClr val="bg1"/>
                </a:solidFill>
              </a:rPr>
              <a:t>Nb COATING</a:t>
            </a:r>
            <a:endParaRPr lang="en-US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7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5C584EB2-CA74-C560-8022-F358E2AC8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27268BF-C003-460E-8B67-43B2DB083973}"/>
              </a:ext>
            </a:extLst>
          </p:cNvPr>
          <p:cNvSpPr txBox="1"/>
          <p:nvPr/>
        </p:nvSpPr>
        <p:spPr>
          <a:xfrm>
            <a:off x="297618" y="769838"/>
            <a:ext cx="3044423" cy="4054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400 MHz LHC Ellipt. Monoblock</a:t>
            </a:r>
            <a:endParaRPr lang="en-GB" sz="15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14" descr="A large round copper object on a metal surface&#10;&#10;Description automatically generated">
            <a:extLst>
              <a:ext uri="{FF2B5EF4-FFF2-40B4-BE49-F238E27FC236}">
                <a16:creationId xmlns:a16="http://schemas.microsoft.com/office/drawing/2014/main" id="{DE76C4BF-79E6-1B31-3607-E93D28160E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10807" r="-291" b="-737"/>
          <a:stretch/>
        </p:blipFill>
        <p:spPr bwMode="auto">
          <a:xfrm>
            <a:off x="1991810" y="3296811"/>
            <a:ext cx="2553502" cy="1723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40FCD2F0-0AC4-B306-B574-06FB4F34D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627" y="1873400"/>
            <a:ext cx="2763731" cy="1556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97AE1B-891E-AEDB-55FA-7A748741E55E}"/>
              </a:ext>
            </a:extLst>
          </p:cNvPr>
          <p:cNvSpPr txBox="1"/>
          <p:nvPr/>
        </p:nvSpPr>
        <p:spPr>
          <a:xfrm>
            <a:off x="297618" y="1161755"/>
            <a:ext cx="3591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lnSpc>
                <a:spcPts val="2500"/>
              </a:lnSpc>
              <a:defRPr sz="1400" b="0"/>
            </a:lvl1pPr>
          </a:lstStyle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50" dirty="0"/>
              <a:t>Confirm </a:t>
            </a:r>
            <a:r>
              <a:rPr lang="en-US" sz="1050" b="1" dirty="0"/>
              <a:t>scalability</a:t>
            </a:r>
            <a:r>
              <a:rPr lang="en-US" sz="1050" dirty="0"/>
              <a:t> of optimized </a:t>
            </a:r>
            <a:r>
              <a:rPr lang="en-US" sz="1050" b="1" dirty="0"/>
              <a:t>Nb-coating</a:t>
            </a:r>
            <a:r>
              <a:rPr lang="en-US" sz="1050" dirty="0"/>
              <a:t> process</a:t>
            </a:r>
          </a:p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50" dirty="0"/>
              <a:t>Comparable with available data</a:t>
            </a:r>
          </a:p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50" b="1" dirty="0"/>
              <a:t>Status</a:t>
            </a:r>
            <a:r>
              <a:rPr lang="en-US" sz="1050" dirty="0"/>
              <a:t>: to be welded next week </a:t>
            </a:r>
            <a:r>
              <a:rPr lang="en-GB" sz="1500" dirty="0"/>
              <a:t>→</a:t>
            </a:r>
            <a:r>
              <a:rPr lang="en-US" sz="1050" dirty="0">
                <a:sym typeface="Wingdings" panose="05000000000000000000" pitchFamily="2" charset="2"/>
              </a:rPr>
              <a:t> Nb coating …</a:t>
            </a:r>
            <a:endParaRPr lang="en-GB" sz="105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839B840-BB9C-6694-FEAD-8F1C58879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2136"/>
            <a:ext cx="8263350" cy="473016"/>
          </a:xfrm>
        </p:spPr>
        <p:txBody>
          <a:bodyPr/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Machining from Bulk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1A1D9C-6D9F-18DD-72FB-E065F823E948}"/>
              </a:ext>
            </a:extLst>
          </p:cNvPr>
          <p:cNvSpPr txBox="1"/>
          <p:nvPr/>
        </p:nvSpPr>
        <p:spPr>
          <a:xfrm>
            <a:off x="5208814" y="4290116"/>
            <a:ext cx="3485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lnSpc>
                <a:spcPts val="2500"/>
              </a:lnSpc>
              <a:defRPr sz="1400" b="0"/>
            </a:lvl1pPr>
          </a:lstStyle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Development of product for </a:t>
            </a:r>
            <a:r>
              <a:rPr lang="en-US" sz="1200" dirty="0" err="1"/>
              <a:t>HTCryomodule</a:t>
            </a:r>
            <a:endParaRPr lang="en-US" sz="1200" dirty="0"/>
          </a:p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Validate FCC design</a:t>
            </a:r>
          </a:p>
          <a:p>
            <a:pPr marL="128588" indent="-1285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Safety net for series </a:t>
            </a:r>
            <a:endParaRPr lang="en-GB" sz="1200" dirty="0"/>
          </a:p>
        </p:txBody>
      </p:sp>
      <p:pic>
        <p:nvPicPr>
          <p:cNvPr id="18" name="Picture 17" descr="A red object with a curved object&#10;&#10;AI-generated content may be incorrect.">
            <a:extLst>
              <a:ext uri="{FF2B5EF4-FFF2-40B4-BE49-F238E27FC236}">
                <a16:creationId xmlns:a16="http://schemas.microsoft.com/office/drawing/2014/main" id="{02AF528D-A036-18F0-B631-64F626BD1E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394" y="565887"/>
            <a:ext cx="3381516" cy="34970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0B2788-E7F9-F1FA-2E2E-3C37D0D7ED57}"/>
              </a:ext>
            </a:extLst>
          </p:cNvPr>
          <p:cNvSpPr txBox="1"/>
          <p:nvPr/>
        </p:nvSpPr>
        <p:spPr>
          <a:xfrm>
            <a:off x="5566317" y="3860192"/>
            <a:ext cx="3044423" cy="4054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400 MHz FCC Ellipt. Monoblock</a:t>
            </a:r>
            <a:endParaRPr lang="en-GB" sz="15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1ADFC694-2632-8933-2615-1F5C233E4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721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448BC-05CE-572A-AEEF-789E2E446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106C6C-BA6C-C561-061E-0D829467C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0536"/>
            <a:ext cx="8263350" cy="804066"/>
          </a:xfrm>
        </p:spPr>
        <p:txBody>
          <a:bodyPr/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R&amp;D and Process Characterisation : Machining</a:t>
            </a:r>
            <a:endParaRPr lang="en-GB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D901C0-3518-4FCB-A022-F46C254E9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78" y="3178759"/>
            <a:ext cx="4364476" cy="1691206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0408FC-0E62-4CCF-8842-63559BBC3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28" y="1831361"/>
            <a:ext cx="3093402" cy="1169719"/>
          </a:xfrm>
          <a:prstGeom prst="rect">
            <a:avLst/>
          </a:prstGeom>
          <a:ln>
            <a:solidFill>
              <a:srgbClr val="FFE4DF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43CD6B-9B3A-4026-C9FE-FCD25E898D49}"/>
              </a:ext>
            </a:extLst>
          </p:cNvPr>
          <p:cNvSpPr txBox="1"/>
          <p:nvPr/>
        </p:nvSpPr>
        <p:spPr>
          <a:xfrm>
            <a:off x="3643123" y="1644365"/>
            <a:ext cx="888385" cy="7645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Cu OFE</a:t>
            </a:r>
          </a:p>
          <a:p>
            <a:pPr algn="ctr"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Turning</a:t>
            </a:r>
            <a:endParaRPr lang="en-GB" sz="15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FC8F3-8BCE-219A-33FF-F4EFB7B86A01}"/>
              </a:ext>
            </a:extLst>
          </p:cNvPr>
          <p:cNvSpPr txBox="1"/>
          <p:nvPr/>
        </p:nvSpPr>
        <p:spPr>
          <a:xfrm>
            <a:off x="502308" y="3466530"/>
            <a:ext cx="372218" cy="4054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500" b="1" baseline="-25000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GB" sz="1500" b="1" baseline="-25000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BF09A-0B1E-3B37-3B7D-CFE5FE028481}"/>
              </a:ext>
            </a:extLst>
          </p:cNvPr>
          <p:cNvSpPr txBox="1"/>
          <p:nvPr/>
        </p:nvSpPr>
        <p:spPr>
          <a:xfrm>
            <a:off x="544980" y="4086866"/>
            <a:ext cx="372218" cy="4054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500" b="1" baseline="-25000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GB" sz="1500" b="1" baseline="-25000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2" name="表 26">
            <a:extLst>
              <a:ext uri="{FF2B5EF4-FFF2-40B4-BE49-F238E27FC236}">
                <a16:creationId xmlns:a16="http://schemas.microsoft.com/office/drawing/2014/main" id="{A53F55D8-E84F-1851-1754-9BC8E135E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68621"/>
              </p:ext>
            </p:extLst>
          </p:nvPr>
        </p:nvGraphicFramePr>
        <p:xfrm>
          <a:off x="6204698" y="4248752"/>
          <a:ext cx="1186077" cy="70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877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559200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</a:rPr>
                        <a:t>Roughness Ra</a:t>
                      </a:r>
                      <a:endParaRPr kumimoji="1" lang="ja-JP" alt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Beam tube (Iris)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Equator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 µm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 µm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graphicFrame>
        <p:nvGraphicFramePr>
          <p:cNvPr id="23" name="表 26">
            <a:extLst>
              <a:ext uri="{FF2B5EF4-FFF2-40B4-BE49-F238E27FC236}">
                <a16:creationId xmlns:a16="http://schemas.microsoft.com/office/drawing/2014/main" id="{6E2E5469-91A4-838D-117A-D3CAA52D5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049264"/>
              </p:ext>
            </p:extLst>
          </p:nvPr>
        </p:nvGraphicFramePr>
        <p:xfrm>
          <a:off x="7457619" y="4364857"/>
          <a:ext cx="1186077" cy="582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877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559200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</a:rPr>
                        <a:t>Damaged Layer</a:t>
                      </a:r>
                      <a:endParaRPr kumimoji="1" lang="ja-JP" alt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L1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L2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 µm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Few µm</a:t>
                      </a:r>
                      <a:endParaRPr kumimoji="1" lang="ja-JP" altLang="en-US" sz="8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26E29A2-CC72-8A93-E90C-B959E41370E1}"/>
              </a:ext>
            </a:extLst>
          </p:cNvPr>
          <p:cNvSpPr txBox="1"/>
          <p:nvPr/>
        </p:nvSpPr>
        <p:spPr>
          <a:xfrm>
            <a:off x="5076674" y="2060431"/>
            <a:ext cx="888385" cy="7645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Cu OFE</a:t>
            </a:r>
          </a:p>
          <a:p>
            <a:pPr algn="ctr">
              <a:lnSpc>
                <a:spcPts val="2775"/>
              </a:lnSpc>
            </a:pPr>
            <a:r>
              <a:rPr lang="en-US" sz="15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Milling</a:t>
            </a:r>
            <a:endParaRPr lang="en-GB" sz="15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A62D2C-1A72-5F11-551D-2E470AD6579B}"/>
              </a:ext>
            </a:extLst>
          </p:cNvPr>
          <p:cNvSpPr txBox="1"/>
          <p:nvPr/>
        </p:nvSpPr>
        <p:spPr>
          <a:xfrm>
            <a:off x="57493" y="915710"/>
            <a:ext cx="6794411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Study &amp; define machining parameters </a:t>
            </a:r>
            <a:r>
              <a:rPr lang="en-GB" dirty="0"/>
              <a:t>(lubricant, tool, cutting parameters,..)</a:t>
            </a:r>
          </a:p>
          <a:p>
            <a:r>
              <a:rPr lang="en-GB" u="sng" dirty="0"/>
              <a:t>Aim</a:t>
            </a:r>
            <a:r>
              <a:rPr lang="en-GB" dirty="0"/>
              <a:t>: master &amp; minimise the </a:t>
            </a:r>
            <a:r>
              <a:rPr lang="en-GB" b="1" dirty="0"/>
              <a:t>impact of machining on the surface layer</a:t>
            </a:r>
            <a:r>
              <a:rPr lang="en-GB" dirty="0"/>
              <a:t> (thus influence on coating performance</a:t>
            </a:r>
          </a:p>
        </p:txBody>
      </p:sp>
      <p:pic>
        <p:nvPicPr>
          <p:cNvPr id="26" name="Picture 29" descr="A picture containing floor, indoor, box, cluttered&#10;&#10;Description automatically generated">
            <a:extLst>
              <a:ext uri="{FF2B5EF4-FFF2-40B4-BE49-F238E27FC236}">
                <a16:creationId xmlns:a16="http://schemas.microsoft.com/office/drawing/2014/main" id="{7D704280-B013-83FD-72DA-F1B592BA9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910" y="1944331"/>
            <a:ext cx="2508054" cy="1881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 descr="A close-up of an eye&#10;&#10;Description automatically generated with medium confidence">
            <a:extLst>
              <a:ext uri="{FF2B5EF4-FFF2-40B4-BE49-F238E27FC236}">
                <a16:creationId xmlns:a16="http://schemas.microsoft.com/office/drawing/2014/main" id="{AB72E54D-B2D8-E8FC-3F05-B70283D523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82" t="5343" r="24672" b="10414"/>
          <a:stretch>
            <a:fillRect/>
          </a:stretch>
        </p:blipFill>
        <p:spPr>
          <a:xfrm rot="16200004">
            <a:off x="7792076" y="2964229"/>
            <a:ext cx="1286872" cy="1356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F56A3BE-6C54-571A-1B81-4F3F626D87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7618" y="407702"/>
            <a:ext cx="1658222" cy="16622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3633A73-6EFD-4192-5020-700A1A86B56A}"/>
              </a:ext>
            </a:extLst>
          </p:cNvPr>
          <p:cNvSpPr txBox="1"/>
          <p:nvPr/>
        </p:nvSpPr>
        <p:spPr>
          <a:xfrm>
            <a:off x="5856098" y="1473346"/>
            <a:ext cx="2194559" cy="4024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2775"/>
              </a:lnSpc>
            </a:pPr>
            <a:r>
              <a:rPr lang="en-US" sz="1400" b="1" dirty="0">
                <a:ln/>
                <a:solidFill>
                  <a:schemeClr val="tx1">
                    <a:lumMod val="50000"/>
                    <a:lumOff val="50000"/>
                  </a:schemeClr>
                </a:solidFill>
              </a:rPr>
              <a:t>FCC SWELL 1.3 GHz</a:t>
            </a:r>
            <a:endParaRPr lang="en-GB" sz="1400" b="1" dirty="0">
              <a:ln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9" name="表 26">
            <a:extLst>
              <a:ext uri="{FF2B5EF4-FFF2-40B4-BE49-F238E27FC236}">
                <a16:creationId xmlns:a16="http://schemas.microsoft.com/office/drawing/2014/main" id="{8564E71D-E657-E82F-D399-388598DD8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830686"/>
              </p:ext>
            </p:extLst>
          </p:nvPr>
        </p:nvGraphicFramePr>
        <p:xfrm>
          <a:off x="3476832" y="2506990"/>
          <a:ext cx="1186077" cy="582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877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559200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</a:rPr>
                        <a:t>Damaged Layer</a:t>
                      </a:r>
                      <a:endParaRPr kumimoji="1" lang="ja-JP" alt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L1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L2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 µm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µm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sp>
        <p:nvSpPr>
          <p:cNvPr id="30" name="TextBox 33">
            <a:extLst>
              <a:ext uri="{FF2B5EF4-FFF2-40B4-BE49-F238E27FC236}">
                <a16:creationId xmlns:a16="http://schemas.microsoft.com/office/drawing/2014/main" id="{6381AF0C-2D2C-C2F5-22CB-0700411ECF32}"/>
              </a:ext>
            </a:extLst>
          </p:cNvPr>
          <p:cNvSpPr txBox="1"/>
          <p:nvPr/>
        </p:nvSpPr>
        <p:spPr>
          <a:xfrm>
            <a:off x="228682" y="3215453"/>
            <a:ext cx="527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3">
            <a:extLst>
              <a:ext uri="{FF2B5EF4-FFF2-40B4-BE49-F238E27FC236}">
                <a16:creationId xmlns:a16="http://schemas.microsoft.com/office/drawing/2014/main" id="{07801747-3978-5660-B484-0EA6EE0A248F}"/>
              </a:ext>
            </a:extLst>
          </p:cNvPr>
          <p:cNvSpPr txBox="1"/>
          <p:nvPr/>
        </p:nvSpPr>
        <p:spPr>
          <a:xfrm>
            <a:off x="5555773" y="3914615"/>
            <a:ext cx="527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[3,4]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8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4FE2F-5A8A-A55D-6E4B-9E2B24BAD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7013FC-DDCC-FEAA-DF23-6327AB658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7951"/>
            <a:ext cx="8263350" cy="804066"/>
          </a:xfrm>
        </p:spPr>
        <p:txBody>
          <a:bodyPr/>
          <a:lstStyle/>
          <a:p>
            <a:r>
              <a:rPr lang="en-US" dirty="0"/>
              <a:t>Shaping Processes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F05BA-2951-FB73-957D-8A019F72DF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785" y="955547"/>
            <a:ext cx="1902942" cy="27456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9D1F43-1E1A-33D5-EDF3-978AF7643EB0}"/>
              </a:ext>
            </a:extLst>
          </p:cNvPr>
          <p:cNvSpPr txBox="1"/>
          <p:nvPr/>
        </p:nvSpPr>
        <p:spPr>
          <a:xfrm>
            <a:off x="4098234" y="349651"/>
            <a:ext cx="39669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u="sng" dirty="0"/>
              <a:t>Multi-step Hydroforming</a:t>
            </a:r>
          </a:p>
          <a:p>
            <a:pPr algn="ctr"/>
            <a:r>
              <a:rPr lang="en-US" sz="1400" i="1" dirty="0"/>
              <a:t>1.3 GHZ KEK –CERN </a:t>
            </a:r>
            <a:endParaRPr lang="en-US" sz="1400" b="1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DA814-4E2E-B12E-709E-D467BEF2FCE7}"/>
              </a:ext>
            </a:extLst>
          </p:cNvPr>
          <p:cNvSpPr txBox="1"/>
          <p:nvPr/>
        </p:nvSpPr>
        <p:spPr>
          <a:xfrm>
            <a:off x="150644" y="3811218"/>
            <a:ext cx="3258611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Currently shelved: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[+] reduced strains @ shaping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[-] Added Multi-technology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[-]  Poor surface results in compression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[-]  Material availability for lower frequencies</a:t>
            </a:r>
          </a:p>
        </p:txBody>
      </p:sp>
      <p:pic>
        <p:nvPicPr>
          <p:cNvPr id="14" name="図 38">
            <a:extLst>
              <a:ext uri="{FF2B5EF4-FFF2-40B4-BE49-F238E27FC236}">
                <a16:creationId xmlns:a16="http://schemas.microsoft.com/office/drawing/2014/main" id="{38B1F262-5FE1-7343-73F1-B7D880DC0E9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0752" y="1634372"/>
            <a:ext cx="1600136" cy="18239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C2EF3A-3570-C16A-6D73-728006618605}"/>
              </a:ext>
            </a:extLst>
          </p:cNvPr>
          <p:cNvSpPr txBox="1"/>
          <p:nvPr/>
        </p:nvSpPr>
        <p:spPr>
          <a:xfrm>
            <a:off x="2905078" y="889926"/>
            <a:ext cx="6334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Reviving technology of the past millennium (DESY, CERN, KEK) …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Augmented</a:t>
            </a:r>
            <a:r>
              <a:rPr lang="en-US" sz="1200" dirty="0">
                <a:solidFill>
                  <a:schemeClr val="tx2"/>
                </a:solidFill>
              </a:rPr>
              <a:t>: process design, testing, process control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Status</a:t>
            </a:r>
            <a:r>
              <a:rPr lang="en-US" sz="1200" dirty="0">
                <a:solidFill>
                  <a:schemeClr val="tx2"/>
                </a:solidFill>
              </a:rPr>
              <a:t>: </a:t>
            </a:r>
            <a:r>
              <a:rPr lang="en-US" sz="1200" b="1" dirty="0">
                <a:solidFill>
                  <a:schemeClr val="tx2"/>
                </a:solidFill>
              </a:rPr>
              <a:t>successful forming. </a:t>
            </a:r>
            <a:r>
              <a:rPr lang="en-US" sz="1200" dirty="0">
                <a:solidFill>
                  <a:schemeClr val="tx2"/>
                </a:solidFill>
              </a:rPr>
              <a:t>Further cold testing + R&amp;D for amelioration surface treatments</a:t>
            </a:r>
          </a:p>
          <a:p>
            <a:endParaRPr lang="en-US" sz="1200" dirty="0">
              <a:solidFill>
                <a:schemeClr val="tx2"/>
              </a:solidFill>
              <a:highlight>
                <a:srgbClr val="FF00FF"/>
              </a:highlight>
            </a:endParaRPr>
          </a:p>
        </p:txBody>
      </p:sp>
      <p:pic>
        <p:nvPicPr>
          <p:cNvPr id="19" name="movie_001">
            <a:hlinkClick r:id="" action="ppaction://media"/>
            <a:extLst>
              <a:ext uri="{FF2B5EF4-FFF2-40B4-BE49-F238E27FC236}">
                <a16:creationId xmlns:a16="http://schemas.microsoft.com/office/drawing/2014/main" id="{4F0B1964-A895-25DB-3C46-3284D14933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60452" b="45065"/>
          <a:stretch/>
        </p:blipFill>
        <p:spPr>
          <a:xfrm>
            <a:off x="3483844" y="2510627"/>
            <a:ext cx="1268101" cy="977664"/>
          </a:xfrm>
          <a:prstGeom prst="rect">
            <a:avLst/>
          </a:prstGeom>
        </p:spPr>
      </p:pic>
      <p:pic>
        <p:nvPicPr>
          <p:cNvPr id="20" name="movie_000">
            <a:hlinkClick r:id="" action="ppaction://media"/>
            <a:extLst>
              <a:ext uri="{FF2B5EF4-FFF2-40B4-BE49-F238E27FC236}">
                <a16:creationId xmlns:a16="http://schemas.microsoft.com/office/drawing/2014/main" id="{9C2ED3CC-60EA-64D9-844B-C4E5B62A116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48344" b="55065"/>
          <a:stretch/>
        </p:blipFill>
        <p:spPr>
          <a:xfrm>
            <a:off x="3314743" y="1540598"/>
            <a:ext cx="1673697" cy="80810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D7A6370-0B85-BD72-7795-7CCE9B0F4CC3}"/>
              </a:ext>
            </a:extLst>
          </p:cNvPr>
          <p:cNvSpPr txBox="1"/>
          <p:nvPr/>
        </p:nvSpPr>
        <p:spPr>
          <a:xfrm>
            <a:off x="2998126" y="2408781"/>
            <a:ext cx="724516" cy="173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25" b="1" dirty="0"/>
              <a:t>Annealing</a:t>
            </a:r>
            <a:endParaRPr lang="en-GB" sz="525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6C665E-F891-9B80-F5C3-34B20DA32DC9}"/>
              </a:ext>
            </a:extLst>
          </p:cNvPr>
          <p:cNvSpPr txBox="1"/>
          <p:nvPr/>
        </p:nvSpPr>
        <p:spPr>
          <a:xfrm>
            <a:off x="2913003" y="2858440"/>
            <a:ext cx="89476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25" b="1" dirty="0"/>
              <a:t>2</a:t>
            </a:r>
            <a:r>
              <a:rPr lang="en-US" sz="525" b="1" baseline="30000" dirty="0"/>
              <a:t>ND</a:t>
            </a:r>
            <a:r>
              <a:rPr lang="en-US" sz="525" b="1" dirty="0"/>
              <a:t> hydroforming</a:t>
            </a:r>
          </a:p>
          <a:p>
            <a:pPr algn="ctr"/>
            <a:r>
              <a:rPr lang="en-US" sz="525" b="1" dirty="0"/>
              <a:t>HF2</a:t>
            </a:r>
            <a:endParaRPr lang="en-GB" sz="525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533F932-7D96-3E1B-AF68-2F7BB5F60BDC}"/>
                  </a:ext>
                </a:extLst>
              </p:cNvPr>
              <p:cNvSpPr txBox="1"/>
              <p:nvPr/>
            </p:nvSpPr>
            <p:spPr>
              <a:xfrm rot="16200000">
                <a:off x="2954384" y="1926015"/>
                <a:ext cx="275717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6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pl-PL" sz="6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pl-PL" sz="6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initial</m:t>
                      </m:r>
                    </m:oMath>
                  </m:oMathPara>
                </a14:m>
                <a:endParaRPr lang="en-GB" sz="600" dirty="0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533F932-7D96-3E1B-AF68-2F7BB5F60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954384" y="1926015"/>
                <a:ext cx="275717" cy="92333"/>
              </a:xfrm>
              <a:prstGeom prst="rect">
                <a:avLst/>
              </a:prstGeom>
              <a:blipFill>
                <a:blip r:embed="rId11"/>
                <a:stretch>
                  <a:fillRect t="-8889" r="-2000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46802E-2ABA-41E5-C0F9-30E3BA230E69}"/>
              </a:ext>
            </a:extLst>
          </p:cNvPr>
          <p:cNvCxnSpPr>
            <a:cxnSpLocks/>
          </p:cNvCxnSpPr>
          <p:nvPr/>
        </p:nvCxnSpPr>
        <p:spPr>
          <a:xfrm flipH="1">
            <a:off x="3136363" y="2152594"/>
            <a:ext cx="477507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EFB02EF-E163-4021-432F-ECF6844651EE}"/>
              </a:ext>
            </a:extLst>
          </p:cNvPr>
          <p:cNvCxnSpPr>
            <a:cxnSpLocks/>
          </p:cNvCxnSpPr>
          <p:nvPr/>
        </p:nvCxnSpPr>
        <p:spPr>
          <a:xfrm flipH="1">
            <a:off x="3102342" y="1752615"/>
            <a:ext cx="482173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4360AAA-5022-9BF0-8A51-012FDD9F0196}"/>
              </a:ext>
            </a:extLst>
          </p:cNvPr>
          <p:cNvSpPr txBox="1"/>
          <p:nvPr/>
        </p:nvSpPr>
        <p:spPr>
          <a:xfrm>
            <a:off x="2913003" y="1523099"/>
            <a:ext cx="80963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25" b="1" dirty="0"/>
              <a:t>1</a:t>
            </a:r>
            <a:r>
              <a:rPr lang="en-US" sz="525" b="1" baseline="30000" dirty="0"/>
              <a:t>ST</a:t>
            </a:r>
            <a:r>
              <a:rPr lang="en-US" sz="525" b="1" dirty="0"/>
              <a:t> hydroforming</a:t>
            </a:r>
          </a:p>
          <a:p>
            <a:pPr algn="ctr"/>
            <a:r>
              <a:rPr lang="en-US" sz="525" b="1" dirty="0"/>
              <a:t>HF1</a:t>
            </a:r>
            <a:endParaRPr lang="en-GB" sz="525" b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B19C554-404F-7EE2-9E89-232235BD8E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67761" y="1557798"/>
            <a:ext cx="2377149" cy="1951275"/>
          </a:xfrm>
          <a:prstGeom prst="rect">
            <a:avLst/>
          </a:prstGeom>
        </p:spPr>
      </p:pic>
      <p:pic>
        <p:nvPicPr>
          <p:cNvPr id="28" name="Image 9" descr="Une image contenant orange&#10;&#10;Description générée automatiquement">
            <a:extLst>
              <a:ext uri="{FF2B5EF4-FFF2-40B4-BE49-F238E27FC236}">
                <a16:creationId xmlns:a16="http://schemas.microsoft.com/office/drawing/2014/main" id="{0E81B9AD-D9A0-B919-A48A-8823DFD1F84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3418" t="3566" r="7667" b="42105"/>
          <a:stretch/>
        </p:blipFill>
        <p:spPr>
          <a:xfrm rot="16200000">
            <a:off x="4296554" y="2992088"/>
            <a:ext cx="1591767" cy="2609547"/>
          </a:xfrm>
          <a:prstGeom prst="rect">
            <a:avLst/>
          </a:prstGeom>
        </p:spPr>
      </p:pic>
      <p:pic>
        <p:nvPicPr>
          <p:cNvPr id="30" name="Picture Placeholder 11" descr="Close-up of a circular object&#10;&#10;AI-generated content may be incorrect.">
            <a:extLst>
              <a:ext uri="{FF2B5EF4-FFF2-40B4-BE49-F238E27FC236}">
                <a16:creationId xmlns:a16="http://schemas.microsoft.com/office/drawing/2014/main" id="{28645A26-4B26-90C9-1AE0-3DDF6EDB602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9918" b="9918"/>
          <a:stretch>
            <a:fillRect/>
          </a:stretch>
        </p:blipFill>
        <p:spPr>
          <a:xfrm>
            <a:off x="6465456" y="3504424"/>
            <a:ext cx="2609547" cy="1585918"/>
          </a:xfrm>
          <a:prstGeom prst="rect">
            <a:avLst/>
          </a:prstGeom>
        </p:spPr>
      </p:pic>
      <p:pic>
        <p:nvPicPr>
          <p:cNvPr id="31" name="Image 9" descr="Une image contenant orange&#10;&#10;Description générée automatiquement">
            <a:extLst>
              <a:ext uri="{FF2B5EF4-FFF2-40B4-BE49-F238E27FC236}">
                <a16:creationId xmlns:a16="http://schemas.microsoft.com/office/drawing/2014/main" id="{436E4656-AA28-94EC-2637-C2EAF0A85DA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6910" t="20897" r="39184" b="71280"/>
          <a:stretch/>
        </p:blipFill>
        <p:spPr>
          <a:xfrm rot="16200000">
            <a:off x="5324707" y="4000499"/>
            <a:ext cx="1012537" cy="1012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Placeholder 11" descr="Close-up of a circular object&#10;&#10;AI-generated content may be incorrect.">
            <a:extLst>
              <a:ext uri="{FF2B5EF4-FFF2-40B4-BE49-F238E27FC236}">
                <a16:creationId xmlns:a16="http://schemas.microsoft.com/office/drawing/2014/main" id="{2918FCC8-02CF-8A4D-C67A-6E1AA86FAC4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1598" t="43208" r="45682" b="39852"/>
          <a:stretch/>
        </p:blipFill>
        <p:spPr>
          <a:xfrm>
            <a:off x="8035408" y="4000500"/>
            <a:ext cx="1012537" cy="1012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33" name="表 26">
            <a:extLst>
              <a:ext uri="{FF2B5EF4-FFF2-40B4-BE49-F238E27FC236}">
                <a16:creationId xmlns:a16="http://schemas.microsoft.com/office/drawing/2014/main" id="{05E2DE94-56DB-0DC8-971C-6053736AF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375176"/>
              </p:ext>
            </p:extLst>
          </p:nvPr>
        </p:nvGraphicFramePr>
        <p:xfrm>
          <a:off x="3256570" y="3468536"/>
          <a:ext cx="1359421" cy="834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625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661796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3200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</a:rPr>
                        <a:t>Roughness Ra after forming</a:t>
                      </a:r>
                      <a:endParaRPr kumimoji="1" lang="ja-JP" alt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525342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Beam tube (Iris)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Equator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1.0 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3.0 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r>
                        <a:rPr kumimoji="1" lang="en-US" altLang="ja-JP" sz="800" dirty="0"/>
                        <a:t> </a:t>
                      </a:r>
                      <a:endParaRPr kumimoji="1" lang="ja-JP" altLang="en-US" sz="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</a:tbl>
          </a:graphicData>
        </a:graphic>
      </p:graphicFrame>
      <p:sp>
        <p:nvSpPr>
          <p:cNvPr id="39" name="Slide Number Placeholder 11">
            <a:extLst>
              <a:ext uri="{FF2B5EF4-FFF2-40B4-BE49-F238E27FC236}">
                <a16:creationId xmlns:a16="http://schemas.microsoft.com/office/drawing/2014/main" id="{C3A832FF-26C6-5FBA-B098-47EEA431ED0B}"/>
              </a:ext>
            </a:extLst>
          </p:cNvPr>
          <p:cNvSpPr txBox="1">
            <a:spLocks/>
          </p:cNvSpPr>
          <p:nvPr/>
        </p:nvSpPr>
        <p:spPr>
          <a:xfrm>
            <a:off x="12772336" y="5949629"/>
            <a:ext cx="510941" cy="2738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/>
              <a:t>12</a:t>
            </a:r>
            <a:endParaRPr lang="en-US" sz="900" dirty="0"/>
          </a:p>
        </p:txBody>
      </p:sp>
      <p:sp>
        <p:nvSpPr>
          <p:cNvPr id="45" name="TextBox 33">
            <a:extLst>
              <a:ext uri="{FF2B5EF4-FFF2-40B4-BE49-F238E27FC236}">
                <a16:creationId xmlns:a16="http://schemas.microsoft.com/office/drawing/2014/main" id="{346D9F6A-5F9A-D69A-44A7-1A674ECDCC00}"/>
              </a:ext>
            </a:extLst>
          </p:cNvPr>
          <p:cNvSpPr txBox="1"/>
          <p:nvPr/>
        </p:nvSpPr>
        <p:spPr>
          <a:xfrm>
            <a:off x="7856335" y="830252"/>
            <a:ext cx="10488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[5,6,7]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1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83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31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video>
              <p:cMediaNode vol="80000">
                <p:cTn id="48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  <p:bldLst>
      <p:bldP spid="7" grpId="0"/>
      <p:bldP spid="17" grpId="0"/>
      <p:bldP spid="21" grpId="0"/>
      <p:bldP spid="22" grpId="0"/>
      <p:bldP spid="23" grpId="0"/>
      <p:bldP spid="26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2A015-0DE1-DCC6-515E-DBFD0CD30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2B5964-E473-7D5F-A41F-5FB8F48AD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6304"/>
            <a:ext cx="8263350" cy="804066"/>
          </a:xfrm>
        </p:spPr>
        <p:txBody>
          <a:bodyPr/>
          <a:lstStyle/>
          <a:p>
            <a:r>
              <a:rPr lang="en-US" dirty="0"/>
              <a:t>Hydroforming : 400 MHz Strategy</a:t>
            </a:r>
            <a:endParaRPr lang="en-GB" dirty="0"/>
          </a:p>
        </p:txBody>
      </p:sp>
      <p:pic>
        <p:nvPicPr>
          <p:cNvPr id="9" name="Picture 8" descr="A close-up of a device&#10;&#10;AI-generated content may be incorrect.">
            <a:extLst>
              <a:ext uri="{FF2B5EF4-FFF2-40B4-BE49-F238E27FC236}">
                <a16:creationId xmlns:a16="http://schemas.microsoft.com/office/drawing/2014/main" id="{6FDE6141-6BD9-0295-F17D-0AA7BDE7F8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5270" y="779132"/>
            <a:ext cx="2597795" cy="1506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DCFE04-9289-0523-2CCF-BCDC0CDFD68E}"/>
              </a:ext>
            </a:extLst>
          </p:cNvPr>
          <p:cNvSpPr txBox="1"/>
          <p:nvPr/>
        </p:nvSpPr>
        <p:spPr>
          <a:xfrm>
            <a:off x="349560" y="2638697"/>
            <a:ext cx="351995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LHC Design</a:t>
            </a:r>
            <a:r>
              <a:rPr lang="en-US" sz="1400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Successful within the FE realm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CERN in-house trials</a:t>
            </a:r>
          </a:p>
        </p:txBody>
      </p:sp>
      <p:pic>
        <p:nvPicPr>
          <p:cNvPr id="8" name="movie_000">
            <a:hlinkClick r:id="" action="ppaction://media"/>
            <a:extLst>
              <a:ext uri="{FF2B5EF4-FFF2-40B4-BE49-F238E27FC236}">
                <a16:creationId xmlns:a16="http://schemas.microsoft.com/office/drawing/2014/main" id="{46154F3D-C5F1-43CF-A1DB-7B4C4FFDE3E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61609" b="8007"/>
          <a:stretch/>
        </p:blipFill>
        <p:spPr>
          <a:xfrm>
            <a:off x="2992397" y="779132"/>
            <a:ext cx="1685246" cy="1909077"/>
          </a:xfrm>
          <a:prstGeom prst="rect">
            <a:avLst/>
          </a:prstGeom>
        </p:spPr>
      </p:pic>
      <p:pic>
        <p:nvPicPr>
          <p:cNvPr id="10" name="movie_000">
            <a:hlinkClick r:id="" action="ppaction://media"/>
            <a:extLst>
              <a:ext uri="{FF2B5EF4-FFF2-40B4-BE49-F238E27FC236}">
                <a16:creationId xmlns:a16="http://schemas.microsoft.com/office/drawing/2014/main" id="{2036A3CC-A210-4552-907C-93720FB8205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53910" b="13493"/>
          <a:stretch/>
        </p:blipFill>
        <p:spPr>
          <a:xfrm>
            <a:off x="284244" y="921959"/>
            <a:ext cx="1916638" cy="1700662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728791C-D78A-4D98-8748-45E287815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29" y="3444603"/>
            <a:ext cx="1255918" cy="1558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416F2F-E12B-49B2-A41E-597C341A22EA}"/>
              </a:ext>
            </a:extLst>
          </p:cNvPr>
          <p:cNvSpPr txBox="1"/>
          <p:nvPr/>
        </p:nvSpPr>
        <p:spPr>
          <a:xfrm>
            <a:off x="1722364" y="4638550"/>
            <a:ext cx="1253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Thinning ~ 50%</a:t>
            </a:r>
            <a:endParaRPr lang="en-GB" sz="1200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CE9B1BB-0ABA-869B-2042-DA0597416F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1604" y="2292376"/>
            <a:ext cx="2481461" cy="166786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C4F78B1-D901-9C7F-AA3E-1CB55CA395CC}"/>
              </a:ext>
            </a:extLst>
          </p:cNvPr>
          <p:cNvSpPr txBox="1"/>
          <p:nvPr/>
        </p:nvSpPr>
        <p:spPr>
          <a:xfrm>
            <a:off x="5859780" y="4175474"/>
            <a:ext cx="32842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Current FCC Design</a:t>
            </a:r>
            <a:r>
              <a:rPr lang="en-US" sz="1400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Challenging asymmetry and ratios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Study ongoing with industry (DE)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1EF07D-BA0E-4C55-60EF-1C3D85A56C1E}"/>
              </a:ext>
            </a:extLst>
          </p:cNvPr>
          <p:cNvSpPr txBox="1"/>
          <p:nvPr/>
        </p:nvSpPr>
        <p:spPr>
          <a:xfrm>
            <a:off x="2082648" y="2198738"/>
            <a:ext cx="72451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b="1" dirty="0"/>
              <a:t>Annealing</a:t>
            </a:r>
            <a:endParaRPr lang="en-GB" sz="7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9AEEBC-17A7-E4EC-28F1-090DCF973214}"/>
              </a:ext>
            </a:extLst>
          </p:cNvPr>
          <p:cNvSpPr txBox="1"/>
          <p:nvPr/>
        </p:nvSpPr>
        <p:spPr>
          <a:xfrm>
            <a:off x="2649426" y="1098952"/>
            <a:ext cx="89476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25" b="1" dirty="0"/>
              <a:t>2</a:t>
            </a:r>
            <a:r>
              <a:rPr lang="en-US" sz="525" b="1" baseline="30000" dirty="0"/>
              <a:t>ND</a:t>
            </a:r>
            <a:r>
              <a:rPr lang="en-US" sz="525" b="1" dirty="0"/>
              <a:t> hydroforming</a:t>
            </a:r>
          </a:p>
          <a:p>
            <a:pPr algn="ctr"/>
            <a:r>
              <a:rPr lang="en-US" sz="525" b="1" dirty="0"/>
              <a:t>HF2</a:t>
            </a:r>
            <a:endParaRPr lang="en-GB" sz="525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AB0D41-EA46-5F54-8657-9929200D3B08}"/>
              </a:ext>
            </a:extLst>
          </p:cNvPr>
          <p:cNvSpPr txBox="1"/>
          <p:nvPr/>
        </p:nvSpPr>
        <p:spPr>
          <a:xfrm>
            <a:off x="53111" y="1098952"/>
            <a:ext cx="80963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25" b="1" dirty="0"/>
              <a:t>1</a:t>
            </a:r>
            <a:r>
              <a:rPr lang="en-US" sz="525" b="1" baseline="30000" dirty="0"/>
              <a:t>ST</a:t>
            </a:r>
            <a:r>
              <a:rPr lang="en-US" sz="525" b="1" dirty="0"/>
              <a:t> hydroforming</a:t>
            </a:r>
          </a:p>
          <a:p>
            <a:pPr algn="ctr"/>
            <a:r>
              <a:rPr lang="en-US" sz="525" b="1" dirty="0"/>
              <a:t>HF1</a:t>
            </a:r>
            <a:endParaRPr lang="en-GB" sz="525" b="1" dirty="0"/>
          </a:p>
        </p:txBody>
      </p:sp>
      <p:pic>
        <p:nvPicPr>
          <p:cNvPr id="31" name="Picture 30" descr="A large machine in a room&#10;&#10;AI-generated content may be incorrect.">
            <a:extLst>
              <a:ext uri="{FF2B5EF4-FFF2-40B4-BE49-F238E27FC236}">
                <a16:creationId xmlns:a16="http://schemas.microsoft.com/office/drawing/2014/main" id="{9083CD3B-9566-D4FD-84E2-DAD0D216C3F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806" y="3237651"/>
            <a:ext cx="1289078" cy="1712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957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4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8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67FE0-8FF8-0790-E377-C6635F4EA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5F0A26-820D-EA9D-6D35-684507EDD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6820"/>
            <a:ext cx="8263350" cy="804066"/>
          </a:xfrm>
        </p:spPr>
        <p:txBody>
          <a:bodyPr/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R&amp;D and Process Characterisation : Hydroforming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8A9322-C062-8B9E-4AB2-55E0750F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352" y="865300"/>
            <a:ext cx="1200020" cy="1871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79D2D0-A5F7-5741-141E-28AAEC5C1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22" y="865300"/>
            <a:ext cx="2671089" cy="1792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図 4">
            <a:extLst>
              <a:ext uri="{FF2B5EF4-FFF2-40B4-BE49-F238E27FC236}">
                <a16:creationId xmlns:a16="http://schemas.microsoft.com/office/drawing/2014/main" id="{62C0AFD6-BD8B-1BC2-ADA3-D8F477C5E0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4425" y="3901970"/>
            <a:ext cx="1403772" cy="988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picture containing text, screenshot, colorfulness, graphic design&#10;&#10;Description automatically generated">
            <a:extLst>
              <a:ext uri="{FF2B5EF4-FFF2-40B4-BE49-F238E27FC236}">
                <a16:creationId xmlns:a16="http://schemas.microsoft.com/office/drawing/2014/main" id="{13343321-72BF-B4AC-5C3B-210224C9EDC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 rot="16200000">
            <a:off x="2540215" y="2561982"/>
            <a:ext cx="950388" cy="1421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A59AC4-8B79-20FF-87FF-C706501D4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601" y="2853770"/>
            <a:ext cx="1617049" cy="18266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E45C5D-9AF8-A2FD-95B4-95F6E68CBE05}"/>
              </a:ext>
            </a:extLst>
          </p:cNvPr>
          <p:cNvSpPr txBox="1"/>
          <p:nvPr/>
        </p:nvSpPr>
        <p:spPr>
          <a:xfrm>
            <a:off x="4572000" y="1664574"/>
            <a:ext cx="457199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Material characterization</a:t>
            </a:r>
            <a:r>
              <a:rPr lang="en-US" sz="1600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i="1" dirty="0"/>
              <a:t>Structural behavior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Failure model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Targeted response strain vs. thermal annealing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l"/>
            <a:r>
              <a:rPr lang="en-US" sz="1600" b="1" dirty="0"/>
              <a:t>Process characterization</a:t>
            </a:r>
          </a:p>
          <a:p>
            <a:pPr algn="l"/>
            <a:r>
              <a:rPr lang="en-US" sz="1600" dirty="0"/>
              <a:t>@ different steps of fab (</a:t>
            </a:r>
            <a:r>
              <a:rPr lang="en-US" sz="1600" dirty="0" err="1"/>
              <a:t>raw</a:t>
            </a:r>
            <a:r>
              <a:rPr lang="en-US" sz="1600" dirty="0" err="1">
                <a:sym typeface="Wingdings" panose="05000000000000000000" pitchFamily="2" charset="2"/>
              </a:rPr>
              <a:t>full</a:t>
            </a:r>
            <a:r>
              <a:rPr lang="en-US" sz="1600" dirty="0">
                <a:sym typeface="Wingdings" panose="05000000000000000000" pitchFamily="2" charset="2"/>
              </a:rPr>
              <a:t> cavity)</a:t>
            </a:r>
            <a:endParaRPr lang="en-US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i="1" dirty="0"/>
              <a:t>Surface properties </a:t>
            </a:r>
            <a:r>
              <a:rPr lang="en-US" sz="1600" dirty="0"/>
              <a:t>(roughness, orange peel)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i="1" dirty="0"/>
              <a:t>Hydrogen content</a:t>
            </a:r>
          </a:p>
        </p:txBody>
      </p:sp>
      <p:sp>
        <p:nvSpPr>
          <p:cNvPr id="15" name="TextBox 33">
            <a:extLst>
              <a:ext uri="{FF2B5EF4-FFF2-40B4-BE49-F238E27FC236}">
                <a16:creationId xmlns:a16="http://schemas.microsoft.com/office/drawing/2014/main" id="{F997EC95-5B91-9A77-FD12-7999D2573712}"/>
              </a:ext>
            </a:extLst>
          </p:cNvPr>
          <p:cNvSpPr txBox="1"/>
          <p:nvPr/>
        </p:nvSpPr>
        <p:spPr>
          <a:xfrm>
            <a:off x="101826" y="2797656"/>
            <a:ext cx="10488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[8]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09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violon, miroir, instrument à archet, intérieur&#10;&#10;Le contenu généré par l’IA peut être incorrect.">
            <a:extLst>
              <a:ext uri="{FF2B5EF4-FFF2-40B4-BE49-F238E27FC236}">
                <a16:creationId xmlns:a16="http://schemas.microsoft.com/office/drawing/2014/main" id="{25E0F706-61A4-9386-846D-7ED8187DB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3386" y="410206"/>
            <a:ext cx="3171394" cy="1785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close up of a bowl&#10;&#10;AI-generated content may be incorrect.">
            <a:extLst>
              <a:ext uri="{FF2B5EF4-FFF2-40B4-BE49-F238E27FC236}">
                <a16:creationId xmlns:a16="http://schemas.microsoft.com/office/drawing/2014/main" id="{4FEE3BA4-60AA-8E89-C7F8-3665460D5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95" y="2269115"/>
            <a:ext cx="1593257" cy="2832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F589D-E93F-4689-1685-F7E5B4EE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4535CC-EFD9-71D8-DC24-7A6A971C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2060"/>
            <a:ext cx="8263350" cy="804066"/>
          </a:xfrm>
        </p:spPr>
        <p:txBody>
          <a:bodyPr/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EB Welding</a:t>
            </a:r>
            <a:endParaRPr lang="en-GB" sz="2400" dirty="0"/>
          </a:p>
        </p:txBody>
      </p:sp>
      <p:pic>
        <p:nvPicPr>
          <p:cNvPr id="6" name="Image 4">
            <a:extLst>
              <a:ext uri="{FF2B5EF4-FFF2-40B4-BE49-F238E27FC236}">
                <a16:creationId xmlns:a16="http://schemas.microsoft.com/office/drawing/2014/main" id="{95E44849-1E4C-0E4D-D57D-EF26AC1E79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55846" y="658608"/>
            <a:ext cx="2663211" cy="1619985"/>
          </a:xfrm>
          <a:prstGeom prst="rect">
            <a:avLst/>
          </a:prstGeom>
        </p:spPr>
      </p:pic>
      <p:pic>
        <p:nvPicPr>
          <p:cNvPr id="11" name="Image 10" descr="Une image contenant tuyau, machine, ingénierie, acier&#10;&#10;Le contenu généré par l’IA peut être incorrect.">
            <a:extLst>
              <a:ext uri="{FF2B5EF4-FFF2-40B4-BE49-F238E27FC236}">
                <a16:creationId xmlns:a16="http://schemas.microsoft.com/office/drawing/2014/main" id="{F4D6BD63-C6DF-2AE3-97F1-E16E35723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2869484" y="410206"/>
            <a:ext cx="2877419" cy="1619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ZoneTexte 7">
            <a:extLst>
              <a:ext uri="{FF2B5EF4-FFF2-40B4-BE49-F238E27FC236}">
                <a16:creationId xmlns:a16="http://schemas.microsoft.com/office/drawing/2014/main" id="{3CD39DB0-FEE1-5E30-2425-3CDCD5BAB239}"/>
              </a:ext>
            </a:extLst>
          </p:cNvPr>
          <p:cNvSpPr txBox="1"/>
          <p:nvPr/>
        </p:nvSpPr>
        <p:spPr>
          <a:xfrm>
            <a:off x="58326" y="3280633"/>
            <a:ext cx="51154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Solution:</a:t>
            </a:r>
            <a:r>
              <a:rPr lang="en-GB" sz="1200" b="1" dirty="0"/>
              <a:t> EB deflector </a:t>
            </a:r>
            <a:r>
              <a:rPr lang="en-GB" sz="1200" dirty="0"/>
              <a:t>to bend the electron beam 90° from the source</a:t>
            </a:r>
          </a:p>
          <a:p>
            <a:r>
              <a:rPr lang="en-GB" sz="1200" dirty="0"/>
              <a:t>Interest: gives access to RF side (internal surface) for cosmetic pass </a:t>
            </a:r>
          </a:p>
        </p:txBody>
      </p:sp>
      <p:sp>
        <p:nvSpPr>
          <p:cNvPr id="16" name="Flèche : virage 15">
            <a:extLst>
              <a:ext uri="{FF2B5EF4-FFF2-40B4-BE49-F238E27FC236}">
                <a16:creationId xmlns:a16="http://schemas.microsoft.com/office/drawing/2014/main" id="{F3B1568F-FC87-117D-5FCC-C91148607FEF}"/>
              </a:ext>
            </a:extLst>
          </p:cNvPr>
          <p:cNvSpPr/>
          <p:nvPr/>
        </p:nvSpPr>
        <p:spPr>
          <a:xfrm rot="16200000" flipH="1">
            <a:off x="1426860" y="1182492"/>
            <a:ext cx="595315" cy="1251393"/>
          </a:xfrm>
          <a:prstGeom prst="bentArrow">
            <a:avLst>
              <a:gd name="adj1" fmla="val 11648"/>
              <a:gd name="adj2" fmla="val 14538"/>
              <a:gd name="adj3" fmla="val 20734"/>
              <a:gd name="adj4" fmla="val 2406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6F05396-804A-18BB-4F7F-438B387E7595}"/>
              </a:ext>
            </a:extLst>
          </p:cNvPr>
          <p:cNvSpPr txBox="1"/>
          <p:nvPr/>
        </p:nvSpPr>
        <p:spPr>
          <a:xfrm>
            <a:off x="2333792" y="1372031"/>
            <a:ext cx="317604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13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e</a:t>
            </a:r>
            <a:r>
              <a:rPr lang="en-GB" sz="1013" b="1" baseline="300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-</a:t>
            </a:r>
            <a:r>
              <a:rPr lang="en-GB" sz="1013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4D6751-1ED3-9B37-E9D8-CD6EC3E244BF}"/>
              </a:ext>
            </a:extLst>
          </p:cNvPr>
          <p:cNvSpPr txBox="1"/>
          <p:nvPr/>
        </p:nvSpPr>
        <p:spPr>
          <a:xfrm>
            <a:off x="-285238" y="2533746"/>
            <a:ext cx="4956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Final welding on SRF cavities is a </a:t>
            </a:r>
            <a:r>
              <a:rPr lang="en-GB" sz="1200" b="1" dirty="0"/>
              <a:t>challenging step</a:t>
            </a:r>
            <a:r>
              <a:rPr lang="en-GB" sz="1200" dirty="0"/>
              <a:t>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dirty="0"/>
              <a:t>RF-compatible full penetration welds are difficult to obtain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dirty="0"/>
              <a:t>Complex access to perform cosmetic pass</a:t>
            </a:r>
          </a:p>
        </p:txBody>
      </p:sp>
      <p:pic>
        <p:nvPicPr>
          <p:cNvPr id="12" name="Picture 4" descr="A spider on a wood surface&#10;&#10;Description automatically generated with low confidence">
            <a:extLst>
              <a:ext uri="{FF2B5EF4-FFF2-40B4-BE49-F238E27FC236}">
                <a16:creationId xmlns:a16="http://schemas.microsoft.com/office/drawing/2014/main" id="{C8346037-BC6C-8B2D-734A-D092528243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7302" y="2269115"/>
            <a:ext cx="1765491" cy="1082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ZoneTexte 4">
            <a:extLst>
              <a:ext uri="{FF2B5EF4-FFF2-40B4-BE49-F238E27FC236}">
                <a16:creationId xmlns:a16="http://schemas.microsoft.com/office/drawing/2014/main" id="{C605D7CC-5B3A-14BF-0DF1-4AA7B72BE68A}"/>
              </a:ext>
            </a:extLst>
          </p:cNvPr>
          <p:cNvSpPr txBox="1"/>
          <p:nvPr/>
        </p:nvSpPr>
        <p:spPr>
          <a:xfrm>
            <a:off x="6065191" y="2909993"/>
            <a:ext cx="958215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13" b="1" dirty="0">
                <a:solidFill>
                  <a:schemeClr val="bg1"/>
                </a:solidFill>
              </a:rPr>
              <a:t>Ra ~1 µm</a:t>
            </a:r>
            <a:endParaRPr lang="en-GB" sz="1013" dirty="0">
              <a:solidFill>
                <a:schemeClr val="bg1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3F146D1-4502-43EA-EA55-05BD24A3926A}"/>
              </a:ext>
            </a:extLst>
          </p:cNvPr>
          <p:cNvSpPr txBox="1"/>
          <p:nvPr/>
        </p:nvSpPr>
        <p:spPr>
          <a:xfrm>
            <a:off x="153611" y="2213023"/>
            <a:ext cx="2663212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788" b="1" dirty="0">
                <a:solidFill>
                  <a:schemeClr val="tx2"/>
                </a:solidFill>
              </a:rPr>
              <a:t>Schema on 800 MHz multi-cell cavity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4C5B66-5779-11D4-09E4-3CF41938722C}"/>
              </a:ext>
            </a:extLst>
          </p:cNvPr>
          <p:cNvSpPr txBox="1"/>
          <p:nvPr/>
        </p:nvSpPr>
        <p:spPr>
          <a:xfrm>
            <a:off x="58326" y="3921420"/>
            <a:ext cx="69226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Status</a:t>
            </a:r>
            <a:r>
              <a:rPr lang="en-GB" sz="1200" dirty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400 MHz : 1x+1x (LHC geo) cavities successfully welded, coated and ready for RF test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Other frequencies : 800MHz, 1.3 GHz, both Cu OFE &amp; Nb</a:t>
            </a:r>
          </a:p>
          <a:p>
            <a:r>
              <a:rPr lang="en-GB" sz="1200" b="1" dirty="0"/>
              <a:t>Next:</a:t>
            </a:r>
            <a:endParaRPr lang="en-GB" sz="1200" b="1" kern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Development of local repair strategy using deflector (lack of fusion, undercuts &amp; repair of holes)</a:t>
            </a:r>
          </a:p>
        </p:txBody>
      </p:sp>
    </p:spTree>
    <p:extLst>
      <p:ext uri="{BB962C8B-B14F-4D97-AF65-F5344CB8AC3E}">
        <p14:creationId xmlns:p14="http://schemas.microsoft.com/office/powerpoint/2010/main" val="106273618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FC">
    <a:dk1>
      <a:srgbClr val="0F124A"/>
    </a:dk1>
    <a:lt1>
      <a:srgbClr val="FFFFFF"/>
    </a:lt1>
    <a:dk2>
      <a:srgbClr val="0000FF"/>
    </a:dk2>
    <a:lt2>
      <a:srgbClr val="FFFFFF"/>
    </a:lt2>
    <a:accent1>
      <a:srgbClr val="0000FF"/>
    </a:accent1>
    <a:accent2>
      <a:srgbClr val="E8FF2E"/>
    </a:accent2>
    <a:accent3>
      <a:srgbClr val="8F3DFF"/>
    </a:accent3>
    <a:accent4>
      <a:srgbClr val="40C245"/>
    </a:accent4>
    <a:accent5>
      <a:srgbClr val="FF4A29"/>
    </a:accent5>
    <a:accent6>
      <a:srgbClr val="0F124A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21876</TotalTime>
  <Words>1185</Words>
  <Application>Microsoft Office PowerPoint</Application>
  <PresentationFormat>On-screen Show (16:9)</PresentationFormat>
  <Paragraphs>202</Paragraphs>
  <Slides>12</Slides>
  <Notes>3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Wingdings</vt:lpstr>
      <vt:lpstr>Introslides</vt:lpstr>
      <vt:lpstr>Titleslides, Conclusion</vt:lpstr>
      <vt:lpstr>Content Slides - Deep Blue</vt:lpstr>
      <vt:lpstr>Cavity substrate development </vt:lpstr>
      <vt:lpstr>FCC SRF Fab WP: Towards Cavity (Substrate) Manufacturing </vt:lpstr>
      <vt:lpstr>Machining from Bulk</vt:lpstr>
      <vt:lpstr>Machining from Bulk</vt:lpstr>
      <vt:lpstr>R&amp;D and Process Characterisation : Machining</vt:lpstr>
      <vt:lpstr>Shaping Processes</vt:lpstr>
      <vt:lpstr>Hydroforming : 400 MHz Strategy</vt:lpstr>
      <vt:lpstr>R&amp;D and Process Characterisation : Hydroforming</vt:lpstr>
      <vt:lpstr>EB Welding</vt:lpstr>
      <vt:lpstr>PowerPoint Presentation</vt:lpstr>
      <vt:lpstr>R&amp;D and Process Characterisation : Bulk Nb Production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Marco Garlasche</cp:lastModifiedBy>
  <cp:revision>1675</cp:revision>
  <dcterms:created xsi:type="dcterms:W3CDTF">2020-10-27T09:23:42Z</dcterms:created>
  <dcterms:modified xsi:type="dcterms:W3CDTF">2025-05-20T15:11:39Z</dcterms:modified>
</cp:coreProperties>
</file>