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1909" r:id="rId3"/>
    <p:sldId id="1907" r:id="rId4"/>
    <p:sldId id="271" r:id="rId5"/>
    <p:sldId id="257" r:id="rId6"/>
    <p:sldId id="1916" r:id="rId7"/>
    <p:sldId id="263" r:id="rId8"/>
    <p:sldId id="312" r:id="rId9"/>
    <p:sldId id="1905" r:id="rId10"/>
    <p:sldId id="1906" r:id="rId11"/>
    <p:sldId id="259" r:id="rId12"/>
    <p:sldId id="1910" r:id="rId13"/>
    <p:sldId id="1911" r:id="rId14"/>
    <p:sldId id="1917" r:id="rId15"/>
    <p:sldId id="261" r:id="rId16"/>
    <p:sldId id="314" r:id="rId17"/>
    <p:sldId id="1919" r:id="rId18"/>
    <p:sldId id="262" r:id="rId19"/>
    <p:sldId id="303" r:id="rId20"/>
    <p:sldId id="309" r:id="rId21"/>
    <p:sldId id="1918" r:id="rId22"/>
    <p:sldId id="1908" r:id="rId23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21D7CC8-1760-40D0-BE01-27F02C210ABE}" v="356" dt="2025-05-20T16:01:24.913"/>
    <p1510:client id="{5D7E7610-B9C4-447B-AEEF-800EB521E272}" v="398" dt="2025-05-20T13:13:42.001"/>
    <p1510:client id="{6DF4F701-16CB-4BA9-8AB2-EB2ED9AF971C}" v="156" dt="2025-05-19T16:55:15.328"/>
    <p1510:client id="{74690855-070D-49E1-A56F-B4006B25B383}" v="132" dt="2025-05-19T17:03:28.184"/>
    <p1510:client id="{D4FA962F-A7C6-4EE5-BC23-2773D20D2073}" v="8" dt="2025-05-20T13:59:15.332"/>
    <p1510:client id="{DD4315B6-B938-47CF-ADB8-926BDDF8D5E1}" v="1236" dt="2025-05-19T15:40:27.17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1"/>
    <p:restoredTop sz="94380"/>
  </p:normalViewPr>
  <p:slideViewPr>
    <p:cSldViewPr snapToGrid="0">
      <p:cViewPr varScale="1">
        <p:scale>
          <a:sx n="112" d="100"/>
          <a:sy n="112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E5C187-9BB6-4BB1-9BB1-0E832E15663C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E8825FE-0759-46BC-9F6B-91E7462A6872}">
      <dgm:prSet phldrT="[Text]"/>
      <dgm:spPr>
        <a:solidFill>
          <a:schemeClr val="bg1">
            <a:lumMod val="85000"/>
            <a:alpha val="90000"/>
          </a:schemeClr>
        </a:solidFill>
      </dgm:spPr>
      <dgm:t>
        <a:bodyPr/>
        <a:lstStyle/>
        <a:p>
          <a:r>
            <a:rPr lang="en-GB" dirty="0"/>
            <a:t>FC RF project coordination</a:t>
          </a:r>
        </a:p>
      </dgm:t>
    </dgm:pt>
    <dgm:pt modelId="{22F4B0D4-0A0A-4441-822F-63351F35DDD4}" type="parTrans" cxnId="{B8C0B16C-6D64-4CE2-A329-05A7D0D30F80}">
      <dgm:prSet/>
      <dgm:spPr/>
      <dgm:t>
        <a:bodyPr/>
        <a:lstStyle/>
        <a:p>
          <a:endParaRPr lang="en-GB"/>
        </a:p>
      </dgm:t>
    </dgm:pt>
    <dgm:pt modelId="{BC9761A4-44BD-40A3-B0E5-714BDA4456C8}" type="sibTrans" cxnId="{B8C0B16C-6D64-4CE2-A329-05A7D0D30F80}">
      <dgm:prSet/>
      <dgm:spPr/>
      <dgm:t>
        <a:bodyPr/>
        <a:lstStyle/>
        <a:p>
          <a:endParaRPr lang="en-GB"/>
        </a:p>
      </dgm:t>
    </dgm:pt>
    <dgm:pt modelId="{97594717-9352-433B-9F95-ECCC60E70CC3}">
      <dgm:prSet phldrT="[Text]"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en-GB" dirty="0"/>
            <a:t>FCC</a:t>
          </a:r>
        </a:p>
        <a:p>
          <a:r>
            <a:rPr lang="en-GB" dirty="0"/>
            <a:t>RF studies</a:t>
          </a:r>
        </a:p>
      </dgm:t>
    </dgm:pt>
    <dgm:pt modelId="{64551158-6DA4-4F38-836A-F95E34B63ECE}" type="parTrans" cxnId="{D2DAA9C0-41CD-408E-96DF-EB617ECDBF87}">
      <dgm:prSet/>
      <dgm:spPr/>
      <dgm:t>
        <a:bodyPr/>
        <a:lstStyle/>
        <a:p>
          <a:endParaRPr lang="en-GB"/>
        </a:p>
      </dgm:t>
    </dgm:pt>
    <dgm:pt modelId="{9D57EF20-3FAF-4B3D-8824-8C481C3F73B7}" type="sibTrans" cxnId="{D2DAA9C0-41CD-408E-96DF-EB617ECDBF87}">
      <dgm:prSet/>
      <dgm:spPr/>
      <dgm:t>
        <a:bodyPr/>
        <a:lstStyle/>
        <a:p>
          <a:endParaRPr lang="en-GB"/>
        </a:p>
      </dgm:t>
    </dgm:pt>
    <dgm:pt modelId="{D419BBC9-9828-46E7-AD14-6BBB68A21D29}">
      <dgm:prSet phldrT="[Text]"/>
      <dgm:spPr>
        <a:solidFill>
          <a:srgbClr val="E5BF1B">
            <a:alpha val="89804"/>
          </a:srgbClr>
        </a:solidFill>
      </dgm:spPr>
      <dgm:t>
        <a:bodyPr/>
        <a:lstStyle/>
        <a:p>
          <a:r>
            <a:rPr lang="en-GB" dirty="0"/>
            <a:t>SA18</a:t>
          </a:r>
        </a:p>
        <a:p>
          <a:r>
            <a:rPr lang="en-GB" dirty="0"/>
            <a:t>project</a:t>
          </a:r>
        </a:p>
      </dgm:t>
    </dgm:pt>
    <dgm:pt modelId="{7D848A3D-7E7B-404B-BFFF-314F77CAB1DE}" type="parTrans" cxnId="{238F0BDD-83A4-4234-B7A5-1151FAD196A4}">
      <dgm:prSet/>
      <dgm:spPr/>
      <dgm:t>
        <a:bodyPr/>
        <a:lstStyle/>
        <a:p>
          <a:endParaRPr lang="en-GB"/>
        </a:p>
      </dgm:t>
    </dgm:pt>
    <dgm:pt modelId="{3F0078E7-BBFF-4C35-A3DF-37E0E0E769EB}" type="sibTrans" cxnId="{238F0BDD-83A4-4234-B7A5-1151FAD196A4}">
      <dgm:prSet/>
      <dgm:spPr/>
      <dgm:t>
        <a:bodyPr/>
        <a:lstStyle/>
        <a:p>
          <a:endParaRPr lang="en-GB"/>
        </a:p>
      </dgm:t>
    </dgm:pt>
    <dgm:pt modelId="{EAF94A46-159D-4E2D-AC96-138E80F427DF}">
      <dgm:prSet phldrT="[Text]"/>
      <dgm:spPr>
        <a:solidFill>
          <a:schemeClr val="accent5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en-GB" dirty="0"/>
            <a:t>SRF R&amp;D-D</a:t>
          </a:r>
        </a:p>
        <a:p>
          <a:r>
            <a:rPr lang="en-GB" dirty="0"/>
            <a:t>project</a:t>
          </a:r>
        </a:p>
      </dgm:t>
    </dgm:pt>
    <dgm:pt modelId="{ABADC52F-FC5B-46A2-B1E9-DF8D49A9C6C8}" type="parTrans" cxnId="{5DC8889E-9BFC-42A4-B59D-81305945AA0C}">
      <dgm:prSet/>
      <dgm:spPr/>
      <dgm:t>
        <a:bodyPr/>
        <a:lstStyle/>
        <a:p>
          <a:endParaRPr lang="en-GB"/>
        </a:p>
      </dgm:t>
    </dgm:pt>
    <dgm:pt modelId="{556E897B-9C84-494F-A72A-8FB9FFF14553}" type="sibTrans" cxnId="{5DC8889E-9BFC-42A4-B59D-81305945AA0C}">
      <dgm:prSet/>
      <dgm:spPr/>
      <dgm:t>
        <a:bodyPr/>
        <a:lstStyle/>
        <a:p>
          <a:endParaRPr lang="en-GB"/>
        </a:p>
      </dgm:t>
    </dgm:pt>
    <dgm:pt modelId="{FE0E712F-133B-4C23-AC72-238A0F9EE950}">
      <dgm:prSet phldrT="[Text]"/>
      <dgm:spPr>
        <a:solidFill>
          <a:srgbClr val="FF6600">
            <a:alpha val="89804"/>
          </a:srgbClr>
        </a:solidFill>
      </dgm:spPr>
      <dgm:t>
        <a:bodyPr/>
        <a:lstStyle/>
        <a:p>
          <a:r>
            <a:rPr lang="en-GB" dirty="0"/>
            <a:t>HEK</a:t>
          </a:r>
        </a:p>
        <a:p>
          <a:r>
            <a:rPr lang="en-GB" dirty="0"/>
            <a:t>project</a:t>
          </a:r>
        </a:p>
      </dgm:t>
    </dgm:pt>
    <dgm:pt modelId="{EAF62BC7-0696-4E04-BF7C-445D0E08BB13}" type="parTrans" cxnId="{5C409A3C-B381-465A-AB9F-6534BE616530}">
      <dgm:prSet/>
      <dgm:spPr/>
      <dgm:t>
        <a:bodyPr/>
        <a:lstStyle/>
        <a:p>
          <a:endParaRPr lang="en-GB"/>
        </a:p>
      </dgm:t>
    </dgm:pt>
    <dgm:pt modelId="{EE1CB3F4-88BC-4C7B-B038-3D7ABDC23F60}" type="sibTrans" cxnId="{5C409A3C-B381-465A-AB9F-6534BE616530}">
      <dgm:prSet/>
      <dgm:spPr/>
      <dgm:t>
        <a:bodyPr/>
        <a:lstStyle/>
        <a:p>
          <a:endParaRPr lang="en-GB"/>
        </a:p>
      </dgm:t>
    </dgm:pt>
    <dgm:pt modelId="{8D3F2221-E195-40FD-9D3E-25A685566E55}">
      <dgm:prSet phldrT="[Text]"/>
      <dgm:spPr>
        <a:solidFill>
          <a:schemeClr val="accent1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en-GB" dirty="0"/>
            <a:t>SRF R&amp;D-R</a:t>
          </a:r>
        </a:p>
        <a:p>
          <a:r>
            <a:rPr lang="en-GB" dirty="0"/>
            <a:t>project</a:t>
          </a:r>
        </a:p>
      </dgm:t>
    </dgm:pt>
    <dgm:pt modelId="{854887E8-01BC-4182-9C2F-B578FBB736A4}" type="parTrans" cxnId="{095494AA-C3C9-4799-80D6-D01541E71A46}">
      <dgm:prSet/>
      <dgm:spPr/>
      <dgm:t>
        <a:bodyPr/>
        <a:lstStyle/>
        <a:p>
          <a:endParaRPr lang="en-GB"/>
        </a:p>
      </dgm:t>
    </dgm:pt>
    <dgm:pt modelId="{4F0CC820-5E94-4723-8D92-96C655B02CF3}" type="sibTrans" cxnId="{095494AA-C3C9-4799-80D6-D01541E71A46}">
      <dgm:prSet/>
      <dgm:spPr/>
      <dgm:t>
        <a:bodyPr/>
        <a:lstStyle/>
        <a:p>
          <a:endParaRPr lang="en-GB"/>
        </a:p>
      </dgm:t>
    </dgm:pt>
    <dgm:pt modelId="{7BB4F495-4E86-45F8-A5BA-62837C49804E}">
      <dgm:prSet/>
      <dgm:spPr/>
      <dgm:t>
        <a:bodyPr/>
        <a:lstStyle/>
        <a:p>
          <a:r>
            <a:rPr lang="en-GB" dirty="0"/>
            <a:t>Steering Committee</a:t>
          </a:r>
        </a:p>
      </dgm:t>
    </dgm:pt>
    <dgm:pt modelId="{9D1AF4F0-52ED-49BE-BDBC-F11D4CE7BEDA}" type="parTrans" cxnId="{1756B9DE-4433-4C0F-9E1E-EAFAE8071D4B}">
      <dgm:prSet/>
      <dgm:spPr/>
      <dgm:t>
        <a:bodyPr/>
        <a:lstStyle/>
        <a:p>
          <a:endParaRPr lang="en-GB"/>
        </a:p>
      </dgm:t>
    </dgm:pt>
    <dgm:pt modelId="{D622E281-E6F1-4C3B-BD92-69F4275CD3B5}" type="sibTrans" cxnId="{1756B9DE-4433-4C0F-9E1E-EAFAE8071D4B}">
      <dgm:prSet/>
      <dgm:spPr/>
      <dgm:t>
        <a:bodyPr/>
        <a:lstStyle/>
        <a:p>
          <a:endParaRPr lang="en-GB"/>
        </a:p>
      </dgm:t>
    </dgm:pt>
    <dgm:pt modelId="{545F764F-9399-4D0E-8DD2-AA1C1E75A766}" type="pres">
      <dgm:prSet presAssocID="{BAE5C187-9BB6-4BB1-9BB1-0E832E15663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6DFD4650-A9E8-4743-819D-A8602570E79C}" type="pres">
      <dgm:prSet presAssocID="{9E8825FE-0759-46BC-9F6B-91E7462A6872}" presName="hierRoot1" presStyleCnt="0"/>
      <dgm:spPr/>
    </dgm:pt>
    <dgm:pt modelId="{3F7CCA3D-5CB6-40E9-8358-DB89B873C7C5}" type="pres">
      <dgm:prSet presAssocID="{9E8825FE-0759-46BC-9F6B-91E7462A6872}" presName="composite" presStyleCnt="0"/>
      <dgm:spPr/>
    </dgm:pt>
    <dgm:pt modelId="{96545A00-59F0-42C8-A5CD-E6F908F3845A}" type="pres">
      <dgm:prSet presAssocID="{9E8825FE-0759-46BC-9F6B-91E7462A6872}" presName="background" presStyleLbl="node0" presStyleIdx="0" presStyleCnt="2"/>
      <dgm:spPr/>
    </dgm:pt>
    <dgm:pt modelId="{ABD44A4F-77A6-4C0F-B48B-18DE3B994C3F}" type="pres">
      <dgm:prSet presAssocID="{9E8825FE-0759-46BC-9F6B-91E7462A6872}" presName="text" presStyleLbl="fgAcc0" presStyleIdx="0" presStyleCnt="2" custScaleX="89425" custScaleY="82096">
        <dgm:presLayoutVars>
          <dgm:chPref val="3"/>
        </dgm:presLayoutVars>
      </dgm:prSet>
      <dgm:spPr/>
    </dgm:pt>
    <dgm:pt modelId="{87941769-5262-4C04-9EED-10AA20A8E3DC}" type="pres">
      <dgm:prSet presAssocID="{9E8825FE-0759-46BC-9F6B-91E7462A6872}" presName="hierChild2" presStyleCnt="0"/>
      <dgm:spPr/>
    </dgm:pt>
    <dgm:pt modelId="{F107A701-0055-4E45-BEF2-D7B07A9B1622}" type="pres">
      <dgm:prSet presAssocID="{64551158-6DA4-4F38-836A-F95E34B63ECE}" presName="Name10" presStyleLbl="parChTrans1D2" presStyleIdx="0" presStyleCnt="5"/>
      <dgm:spPr/>
    </dgm:pt>
    <dgm:pt modelId="{71EF808E-D570-42EB-B4C5-F46B21B902A1}" type="pres">
      <dgm:prSet presAssocID="{97594717-9352-433B-9F95-ECCC60E70CC3}" presName="hierRoot2" presStyleCnt="0"/>
      <dgm:spPr/>
    </dgm:pt>
    <dgm:pt modelId="{55ADF475-3C2D-479D-8909-7C05A4975D99}" type="pres">
      <dgm:prSet presAssocID="{97594717-9352-433B-9F95-ECCC60E70CC3}" presName="composite2" presStyleCnt="0"/>
      <dgm:spPr/>
    </dgm:pt>
    <dgm:pt modelId="{87284978-AE3B-4A06-A032-D367158DE36A}" type="pres">
      <dgm:prSet presAssocID="{97594717-9352-433B-9F95-ECCC60E70CC3}" presName="background2" presStyleLbl="node2" presStyleIdx="0" presStyleCnt="5"/>
      <dgm:spPr/>
    </dgm:pt>
    <dgm:pt modelId="{7FD142F0-D0EE-494A-926F-46C5F52A4A3B}" type="pres">
      <dgm:prSet presAssocID="{97594717-9352-433B-9F95-ECCC60E70CC3}" presName="text2" presStyleLbl="fgAcc2" presStyleIdx="0" presStyleCnt="5">
        <dgm:presLayoutVars>
          <dgm:chPref val="3"/>
        </dgm:presLayoutVars>
      </dgm:prSet>
      <dgm:spPr/>
    </dgm:pt>
    <dgm:pt modelId="{B82C2040-0177-406F-8C8D-6AD7E6827273}" type="pres">
      <dgm:prSet presAssocID="{97594717-9352-433B-9F95-ECCC60E70CC3}" presName="hierChild3" presStyleCnt="0"/>
      <dgm:spPr/>
    </dgm:pt>
    <dgm:pt modelId="{E92AF301-89FF-4CB6-848B-4E6A61845917}" type="pres">
      <dgm:prSet presAssocID="{ABADC52F-FC5B-46A2-B1E9-DF8D49A9C6C8}" presName="Name10" presStyleLbl="parChTrans1D2" presStyleIdx="1" presStyleCnt="5"/>
      <dgm:spPr/>
    </dgm:pt>
    <dgm:pt modelId="{FF477130-9F83-4E66-90E6-2D93775F5422}" type="pres">
      <dgm:prSet presAssocID="{EAF94A46-159D-4E2D-AC96-138E80F427DF}" presName="hierRoot2" presStyleCnt="0"/>
      <dgm:spPr/>
    </dgm:pt>
    <dgm:pt modelId="{0118B16E-BBDB-4162-9FA8-3DC7AB056C36}" type="pres">
      <dgm:prSet presAssocID="{EAF94A46-159D-4E2D-AC96-138E80F427DF}" presName="composite2" presStyleCnt="0"/>
      <dgm:spPr/>
    </dgm:pt>
    <dgm:pt modelId="{BBABC37A-343C-4EC6-A264-079102B2A7E3}" type="pres">
      <dgm:prSet presAssocID="{EAF94A46-159D-4E2D-AC96-138E80F427DF}" presName="background2" presStyleLbl="node2" presStyleIdx="1" presStyleCnt="5"/>
      <dgm:spPr/>
    </dgm:pt>
    <dgm:pt modelId="{2C1225BD-B488-4B9F-9243-DAE381877600}" type="pres">
      <dgm:prSet presAssocID="{EAF94A46-159D-4E2D-AC96-138E80F427DF}" presName="text2" presStyleLbl="fgAcc2" presStyleIdx="1" presStyleCnt="5">
        <dgm:presLayoutVars>
          <dgm:chPref val="3"/>
        </dgm:presLayoutVars>
      </dgm:prSet>
      <dgm:spPr/>
    </dgm:pt>
    <dgm:pt modelId="{114C2298-39DD-4E31-87FD-E2C6B782D9C2}" type="pres">
      <dgm:prSet presAssocID="{EAF94A46-159D-4E2D-AC96-138E80F427DF}" presName="hierChild3" presStyleCnt="0"/>
      <dgm:spPr/>
    </dgm:pt>
    <dgm:pt modelId="{26EC27AB-20CB-4107-9B3D-D45F07DC915B}" type="pres">
      <dgm:prSet presAssocID="{854887E8-01BC-4182-9C2F-B578FBB736A4}" presName="Name10" presStyleLbl="parChTrans1D2" presStyleIdx="2" presStyleCnt="5"/>
      <dgm:spPr/>
    </dgm:pt>
    <dgm:pt modelId="{3A4AC9B1-6624-4A4A-A77F-4E190A70693A}" type="pres">
      <dgm:prSet presAssocID="{8D3F2221-E195-40FD-9D3E-25A685566E55}" presName="hierRoot2" presStyleCnt="0"/>
      <dgm:spPr/>
    </dgm:pt>
    <dgm:pt modelId="{BF9A0A47-9654-45A1-943E-41F7E8E9BC90}" type="pres">
      <dgm:prSet presAssocID="{8D3F2221-E195-40FD-9D3E-25A685566E55}" presName="composite2" presStyleCnt="0"/>
      <dgm:spPr/>
    </dgm:pt>
    <dgm:pt modelId="{D6968D1D-53AB-46D2-B128-01EFBEE45EF2}" type="pres">
      <dgm:prSet presAssocID="{8D3F2221-E195-40FD-9D3E-25A685566E55}" presName="background2" presStyleLbl="node2" presStyleIdx="2" presStyleCnt="5"/>
      <dgm:spPr/>
    </dgm:pt>
    <dgm:pt modelId="{6F405771-3B76-4CBF-9568-47E1AEF61F8F}" type="pres">
      <dgm:prSet presAssocID="{8D3F2221-E195-40FD-9D3E-25A685566E55}" presName="text2" presStyleLbl="fgAcc2" presStyleIdx="2" presStyleCnt="5">
        <dgm:presLayoutVars>
          <dgm:chPref val="3"/>
        </dgm:presLayoutVars>
      </dgm:prSet>
      <dgm:spPr/>
    </dgm:pt>
    <dgm:pt modelId="{4FF3F5BB-A80A-4938-A127-D9F9C01CFDC6}" type="pres">
      <dgm:prSet presAssocID="{8D3F2221-E195-40FD-9D3E-25A685566E55}" presName="hierChild3" presStyleCnt="0"/>
      <dgm:spPr/>
    </dgm:pt>
    <dgm:pt modelId="{EE47F3EC-27CD-4FA7-AEDA-49757C917694}" type="pres">
      <dgm:prSet presAssocID="{7D848A3D-7E7B-404B-BFFF-314F77CAB1DE}" presName="Name10" presStyleLbl="parChTrans1D2" presStyleIdx="3" presStyleCnt="5"/>
      <dgm:spPr/>
    </dgm:pt>
    <dgm:pt modelId="{E16C3121-0649-4314-BF6B-AEAA4A4D2261}" type="pres">
      <dgm:prSet presAssocID="{D419BBC9-9828-46E7-AD14-6BBB68A21D29}" presName="hierRoot2" presStyleCnt="0"/>
      <dgm:spPr/>
    </dgm:pt>
    <dgm:pt modelId="{A8468ADC-9490-4205-BBD5-D6FD7E1D3D20}" type="pres">
      <dgm:prSet presAssocID="{D419BBC9-9828-46E7-AD14-6BBB68A21D29}" presName="composite2" presStyleCnt="0"/>
      <dgm:spPr/>
    </dgm:pt>
    <dgm:pt modelId="{EFEE81A8-889D-44AA-AF57-0BFB51DEE2C2}" type="pres">
      <dgm:prSet presAssocID="{D419BBC9-9828-46E7-AD14-6BBB68A21D29}" presName="background2" presStyleLbl="node2" presStyleIdx="3" presStyleCnt="5"/>
      <dgm:spPr/>
    </dgm:pt>
    <dgm:pt modelId="{CBCF398E-9129-4FE6-86AC-E1EB73B2100A}" type="pres">
      <dgm:prSet presAssocID="{D419BBC9-9828-46E7-AD14-6BBB68A21D29}" presName="text2" presStyleLbl="fgAcc2" presStyleIdx="3" presStyleCnt="5">
        <dgm:presLayoutVars>
          <dgm:chPref val="3"/>
        </dgm:presLayoutVars>
      </dgm:prSet>
      <dgm:spPr/>
    </dgm:pt>
    <dgm:pt modelId="{1C8CD340-B49E-414D-977C-218390A02F85}" type="pres">
      <dgm:prSet presAssocID="{D419BBC9-9828-46E7-AD14-6BBB68A21D29}" presName="hierChild3" presStyleCnt="0"/>
      <dgm:spPr/>
    </dgm:pt>
    <dgm:pt modelId="{CBE10D5F-754C-4712-823B-4BFF065D715B}" type="pres">
      <dgm:prSet presAssocID="{EAF62BC7-0696-4E04-BF7C-445D0E08BB13}" presName="Name10" presStyleLbl="parChTrans1D2" presStyleIdx="4" presStyleCnt="5"/>
      <dgm:spPr/>
    </dgm:pt>
    <dgm:pt modelId="{411FA58B-7633-4B02-9D8E-22B18EC2F50A}" type="pres">
      <dgm:prSet presAssocID="{FE0E712F-133B-4C23-AC72-238A0F9EE950}" presName="hierRoot2" presStyleCnt="0"/>
      <dgm:spPr/>
    </dgm:pt>
    <dgm:pt modelId="{B96C4A27-3A89-4180-B623-1C457BF6C34B}" type="pres">
      <dgm:prSet presAssocID="{FE0E712F-133B-4C23-AC72-238A0F9EE950}" presName="composite2" presStyleCnt="0"/>
      <dgm:spPr/>
    </dgm:pt>
    <dgm:pt modelId="{5DFB6CE8-71B0-48B8-8349-27CE7BACDB2E}" type="pres">
      <dgm:prSet presAssocID="{FE0E712F-133B-4C23-AC72-238A0F9EE950}" presName="background2" presStyleLbl="node2" presStyleIdx="4" presStyleCnt="5"/>
      <dgm:spPr/>
    </dgm:pt>
    <dgm:pt modelId="{92701E1A-9A90-4443-92EA-C5F8355137E5}" type="pres">
      <dgm:prSet presAssocID="{FE0E712F-133B-4C23-AC72-238A0F9EE950}" presName="text2" presStyleLbl="fgAcc2" presStyleIdx="4" presStyleCnt="5">
        <dgm:presLayoutVars>
          <dgm:chPref val="3"/>
        </dgm:presLayoutVars>
      </dgm:prSet>
      <dgm:spPr/>
    </dgm:pt>
    <dgm:pt modelId="{3439BFA3-B51B-43C2-B013-B9168FC2E841}" type="pres">
      <dgm:prSet presAssocID="{FE0E712F-133B-4C23-AC72-238A0F9EE950}" presName="hierChild3" presStyleCnt="0"/>
      <dgm:spPr/>
    </dgm:pt>
    <dgm:pt modelId="{ED186D10-8A7B-493C-A9C0-734A4D39EDEE}" type="pres">
      <dgm:prSet presAssocID="{7BB4F495-4E86-45F8-A5BA-62837C49804E}" presName="hierRoot1" presStyleCnt="0"/>
      <dgm:spPr/>
    </dgm:pt>
    <dgm:pt modelId="{0BEF8FE2-C2B8-4F76-9805-6309F7E2FC2C}" type="pres">
      <dgm:prSet presAssocID="{7BB4F495-4E86-45F8-A5BA-62837C49804E}" presName="composite" presStyleCnt="0"/>
      <dgm:spPr/>
    </dgm:pt>
    <dgm:pt modelId="{12F19E12-9083-4D4D-8DCB-A75CB955DC03}" type="pres">
      <dgm:prSet presAssocID="{7BB4F495-4E86-45F8-A5BA-62837C49804E}" presName="background" presStyleLbl="node0" presStyleIdx="1" presStyleCnt="2"/>
      <dgm:spPr/>
    </dgm:pt>
    <dgm:pt modelId="{5E083BB5-0F51-4B37-8606-56BCFBF45495}" type="pres">
      <dgm:prSet presAssocID="{7BB4F495-4E86-45F8-A5BA-62837C49804E}" presName="text" presStyleLbl="fgAcc0" presStyleIdx="1" presStyleCnt="2" custScaleX="83046" custScaleY="57982" custLinFactNeighborX="1976" custLinFactNeighborY="13879">
        <dgm:presLayoutVars>
          <dgm:chPref val="3"/>
        </dgm:presLayoutVars>
      </dgm:prSet>
      <dgm:spPr/>
    </dgm:pt>
    <dgm:pt modelId="{19361285-8D35-429A-A0F6-E5D387DCE555}" type="pres">
      <dgm:prSet presAssocID="{7BB4F495-4E86-45F8-A5BA-62837C49804E}" presName="hierChild2" presStyleCnt="0"/>
      <dgm:spPr/>
    </dgm:pt>
  </dgm:ptLst>
  <dgm:cxnLst>
    <dgm:cxn modelId="{35DB360A-35C5-4AB6-9612-14B160C70FA0}" type="presOf" srcId="{9E8825FE-0759-46BC-9F6B-91E7462A6872}" destId="{ABD44A4F-77A6-4C0F-B48B-18DE3B994C3F}" srcOrd="0" destOrd="0" presId="urn:microsoft.com/office/officeart/2005/8/layout/hierarchy1"/>
    <dgm:cxn modelId="{C726810B-87B9-4584-9902-FFD7126F1F69}" type="presOf" srcId="{BAE5C187-9BB6-4BB1-9BB1-0E832E15663C}" destId="{545F764F-9399-4D0E-8DD2-AA1C1E75A766}" srcOrd="0" destOrd="0" presId="urn:microsoft.com/office/officeart/2005/8/layout/hierarchy1"/>
    <dgm:cxn modelId="{9D77702D-9820-4036-9F18-734EAA1B853F}" type="presOf" srcId="{D419BBC9-9828-46E7-AD14-6BBB68A21D29}" destId="{CBCF398E-9129-4FE6-86AC-E1EB73B2100A}" srcOrd="0" destOrd="0" presId="urn:microsoft.com/office/officeart/2005/8/layout/hierarchy1"/>
    <dgm:cxn modelId="{6F220B2F-7612-472B-B4C7-242C7818B288}" type="presOf" srcId="{8D3F2221-E195-40FD-9D3E-25A685566E55}" destId="{6F405771-3B76-4CBF-9568-47E1AEF61F8F}" srcOrd="0" destOrd="0" presId="urn:microsoft.com/office/officeart/2005/8/layout/hierarchy1"/>
    <dgm:cxn modelId="{B644E734-F880-46B2-BA3B-4F2B1CC79C31}" type="presOf" srcId="{EAF62BC7-0696-4E04-BF7C-445D0E08BB13}" destId="{CBE10D5F-754C-4712-823B-4BFF065D715B}" srcOrd="0" destOrd="0" presId="urn:microsoft.com/office/officeart/2005/8/layout/hierarchy1"/>
    <dgm:cxn modelId="{C329CD39-5C85-4CF2-8AFB-219DA1BFB46F}" type="presOf" srcId="{EAF94A46-159D-4E2D-AC96-138E80F427DF}" destId="{2C1225BD-B488-4B9F-9243-DAE381877600}" srcOrd="0" destOrd="0" presId="urn:microsoft.com/office/officeart/2005/8/layout/hierarchy1"/>
    <dgm:cxn modelId="{5C409A3C-B381-465A-AB9F-6534BE616530}" srcId="{9E8825FE-0759-46BC-9F6B-91E7462A6872}" destId="{FE0E712F-133B-4C23-AC72-238A0F9EE950}" srcOrd="4" destOrd="0" parTransId="{EAF62BC7-0696-4E04-BF7C-445D0E08BB13}" sibTransId="{EE1CB3F4-88BC-4C7B-B038-3D7ABDC23F60}"/>
    <dgm:cxn modelId="{4786EF51-CDF3-472E-A338-8CC882A903A0}" type="presOf" srcId="{854887E8-01BC-4182-9C2F-B578FBB736A4}" destId="{26EC27AB-20CB-4107-9B3D-D45F07DC915B}" srcOrd="0" destOrd="0" presId="urn:microsoft.com/office/officeart/2005/8/layout/hierarchy1"/>
    <dgm:cxn modelId="{96766D60-C924-4932-AAB0-1851451FF34B}" type="presOf" srcId="{7D848A3D-7E7B-404B-BFFF-314F77CAB1DE}" destId="{EE47F3EC-27CD-4FA7-AEDA-49757C917694}" srcOrd="0" destOrd="0" presId="urn:microsoft.com/office/officeart/2005/8/layout/hierarchy1"/>
    <dgm:cxn modelId="{B8C0B16C-6D64-4CE2-A329-05A7D0D30F80}" srcId="{BAE5C187-9BB6-4BB1-9BB1-0E832E15663C}" destId="{9E8825FE-0759-46BC-9F6B-91E7462A6872}" srcOrd="0" destOrd="0" parTransId="{22F4B0D4-0A0A-4441-822F-63351F35DDD4}" sibTransId="{BC9761A4-44BD-40A3-B0E5-714BDA4456C8}"/>
    <dgm:cxn modelId="{ACD88F6E-3746-4811-87D9-6CE684620834}" type="presOf" srcId="{FE0E712F-133B-4C23-AC72-238A0F9EE950}" destId="{92701E1A-9A90-4443-92EA-C5F8355137E5}" srcOrd="0" destOrd="0" presId="urn:microsoft.com/office/officeart/2005/8/layout/hierarchy1"/>
    <dgm:cxn modelId="{38FFE474-CDA0-4A70-AADB-B3973A3FD1EA}" type="presOf" srcId="{64551158-6DA4-4F38-836A-F95E34B63ECE}" destId="{F107A701-0055-4E45-BEF2-D7B07A9B1622}" srcOrd="0" destOrd="0" presId="urn:microsoft.com/office/officeart/2005/8/layout/hierarchy1"/>
    <dgm:cxn modelId="{32CC9E99-FEEF-4616-A428-C5D7816F7D95}" type="presOf" srcId="{97594717-9352-433B-9F95-ECCC60E70CC3}" destId="{7FD142F0-D0EE-494A-926F-46C5F52A4A3B}" srcOrd="0" destOrd="0" presId="urn:microsoft.com/office/officeart/2005/8/layout/hierarchy1"/>
    <dgm:cxn modelId="{5DC8889E-9BFC-42A4-B59D-81305945AA0C}" srcId="{9E8825FE-0759-46BC-9F6B-91E7462A6872}" destId="{EAF94A46-159D-4E2D-AC96-138E80F427DF}" srcOrd="1" destOrd="0" parTransId="{ABADC52F-FC5B-46A2-B1E9-DF8D49A9C6C8}" sibTransId="{556E897B-9C84-494F-A72A-8FB9FFF14553}"/>
    <dgm:cxn modelId="{095494AA-C3C9-4799-80D6-D01541E71A46}" srcId="{9E8825FE-0759-46BC-9F6B-91E7462A6872}" destId="{8D3F2221-E195-40FD-9D3E-25A685566E55}" srcOrd="2" destOrd="0" parTransId="{854887E8-01BC-4182-9C2F-B578FBB736A4}" sibTransId="{4F0CC820-5E94-4723-8D92-96C655B02CF3}"/>
    <dgm:cxn modelId="{F0716DB7-D18B-48D0-90D9-F27E49B03B7A}" type="presOf" srcId="{ABADC52F-FC5B-46A2-B1E9-DF8D49A9C6C8}" destId="{E92AF301-89FF-4CB6-848B-4E6A61845917}" srcOrd="0" destOrd="0" presId="urn:microsoft.com/office/officeart/2005/8/layout/hierarchy1"/>
    <dgm:cxn modelId="{D2DAA9C0-41CD-408E-96DF-EB617ECDBF87}" srcId="{9E8825FE-0759-46BC-9F6B-91E7462A6872}" destId="{97594717-9352-433B-9F95-ECCC60E70CC3}" srcOrd="0" destOrd="0" parTransId="{64551158-6DA4-4F38-836A-F95E34B63ECE}" sibTransId="{9D57EF20-3FAF-4B3D-8824-8C481C3F73B7}"/>
    <dgm:cxn modelId="{238F0BDD-83A4-4234-B7A5-1151FAD196A4}" srcId="{9E8825FE-0759-46BC-9F6B-91E7462A6872}" destId="{D419BBC9-9828-46E7-AD14-6BBB68A21D29}" srcOrd="3" destOrd="0" parTransId="{7D848A3D-7E7B-404B-BFFF-314F77CAB1DE}" sibTransId="{3F0078E7-BBFF-4C35-A3DF-37E0E0E769EB}"/>
    <dgm:cxn modelId="{1756B9DE-4433-4C0F-9E1E-EAFAE8071D4B}" srcId="{BAE5C187-9BB6-4BB1-9BB1-0E832E15663C}" destId="{7BB4F495-4E86-45F8-A5BA-62837C49804E}" srcOrd="1" destOrd="0" parTransId="{9D1AF4F0-52ED-49BE-BDBC-F11D4CE7BEDA}" sibTransId="{D622E281-E6F1-4C3B-BD92-69F4275CD3B5}"/>
    <dgm:cxn modelId="{A411C0E8-B5B8-42B5-A0E9-C17B755663E6}" type="presOf" srcId="{7BB4F495-4E86-45F8-A5BA-62837C49804E}" destId="{5E083BB5-0F51-4B37-8606-56BCFBF45495}" srcOrd="0" destOrd="0" presId="urn:microsoft.com/office/officeart/2005/8/layout/hierarchy1"/>
    <dgm:cxn modelId="{93CA3760-B159-48E0-868C-9790CFA3BD3A}" type="presParOf" srcId="{545F764F-9399-4D0E-8DD2-AA1C1E75A766}" destId="{6DFD4650-A9E8-4743-819D-A8602570E79C}" srcOrd="0" destOrd="0" presId="urn:microsoft.com/office/officeart/2005/8/layout/hierarchy1"/>
    <dgm:cxn modelId="{70AC6B7C-89A5-452F-B062-C5C8C1FF3F9A}" type="presParOf" srcId="{6DFD4650-A9E8-4743-819D-A8602570E79C}" destId="{3F7CCA3D-5CB6-40E9-8358-DB89B873C7C5}" srcOrd="0" destOrd="0" presId="urn:microsoft.com/office/officeart/2005/8/layout/hierarchy1"/>
    <dgm:cxn modelId="{09A08405-08FC-4E7C-AE54-D66DE03DF373}" type="presParOf" srcId="{3F7CCA3D-5CB6-40E9-8358-DB89B873C7C5}" destId="{96545A00-59F0-42C8-A5CD-E6F908F3845A}" srcOrd="0" destOrd="0" presId="urn:microsoft.com/office/officeart/2005/8/layout/hierarchy1"/>
    <dgm:cxn modelId="{A5142BB5-B546-4D1B-9FC3-08BC11EB42EE}" type="presParOf" srcId="{3F7CCA3D-5CB6-40E9-8358-DB89B873C7C5}" destId="{ABD44A4F-77A6-4C0F-B48B-18DE3B994C3F}" srcOrd="1" destOrd="0" presId="urn:microsoft.com/office/officeart/2005/8/layout/hierarchy1"/>
    <dgm:cxn modelId="{E724B634-4953-472E-BFAF-081D9A2D615A}" type="presParOf" srcId="{6DFD4650-A9E8-4743-819D-A8602570E79C}" destId="{87941769-5262-4C04-9EED-10AA20A8E3DC}" srcOrd="1" destOrd="0" presId="urn:microsoft.com/office/officeart/2005/8/layout/hierarchy1"/>
    <dgm:cxn modelId="{3679D6F4-BC26-4A02-920C-A7198A56E610}" type="presParOf" srcId="{87941769-5262-4C04-9EED-10AA20A8E3DC}" destId="{F107A701-0055-4E45-BEF2-D7B07A9B1622}" srcOrd="0" destOrd="0" presId="urn:microsoft.com/office/officeart/2005/8/layout/hierarchy1"/>
    <dgm:cxn modelId="{BCE95F39-2A23-409D-BD56-7BAABF6E2B10}" type="presParOf" srcId="{87941769-5262-4C04-9EED-10AA20A8E3DC}" destId="{71EF808E-D570-42EB-B4C5-F46B21B902A1}" srcOrd="1" destOrd="0" presId="urn:microsoft.com/office/officeart/2005/8/layout/hierarchy1"/>
    <dgm:cxn modelId="{9568E638-8861-40F0-98A9-2635182977F2}" type="presParOf" srcId="{71EF808E-D570-42EB-B4C5-F46B21B902A1}" destId="{55ADF475-3C2D-479D-8909-7C05A4975D99}" srcOrd="0" destOrd="0" presId="urn:microsoft.com/office/officeart/2005/8/layout/hierarchy1"/>
    <dgm:cxn modelId="{2C628658-9DC6-4C0B-995E-C9992CE56FE9}" type="presParOf" srcId="{55ADF475-3C2D-479D-8909-7C05A4975D99}" destId="{87284978-AE3B-4A06-A032-D367158DE36A}" srcOrd="0" destOrd="0" presId="urn:microsoft.com/office/officeart/2005/8/layout/hierarchy1"/>
    <dgm:cxn modelId="{E828E634-0B75-482E-9FB2-3B29E8BF5D70}" type="presParOf" srcId="{55ADF475-3C2D-479D-8909-7C05A4975D99}" destId="{7FD142F0-D0EE-494A-926F-46C5F52A4A3B}" srcOrd="1" destOrd="0" presId="urn:microsoft.com/office/officeart/2005/8/layout/hierarchy1"/>
    <dgm:cxn modelId="{8819BFF1-5524-435A-9410-5D53DCFCAC84}" type="presParOf" srcId="{71EF808E-D570-42EB-B4C5-F46B21B902A1}" destId="{B82C2040-0177-406F-8C8D-6AD7E6827273}" srcOrd="1" destOrd="0" presId="urn:microsoft.com/office/officeart/2005/8/layout/hierarchy1"/>
    <dgm:cxn modelId="{EB2C1752-6D8A-4F3B-8018-81985ECA8D9B}" type="presParOf" srcId="{87941769-5262-4C04-9EED-10AA20A8E3DC}" destId="{E92AF301-89FF-4CB6-848B-4E6A61845917}" srcOrd="2" destOrd="0" presId="urn:microsoft.com/office/officeart/2005/8/layout/hierarchy1"/>
    <dgm:cxn modelId="{84565C7D-C65C-48FE-9C71-B564CB5C27ED}" type="presParOf" srcId="{87941769-5262-4C04-9EED-10AA20A8E3DC}" destId="{FF477130-9F83-4E66-90E6-2D93775F5422}" srcOrd="3" destOrd="0" presId="urn:microsoft.com/office/officeart/2005/8/layout/hierarchy1"/>
    <dgm:cxn modelId="{292022F3-4695-4E75-9586-5A9A6999F2A7}" type="presParOf" srcId="{FF477130-9F83-4E66-90E6-2D93775F5422}" destId="{0118B16E-BBDB-4162-9FA8-3DC7AB056C36}" srcOrd="0" destOrd="0" presId="urn:microsoft.com/office/officeart/2005/8/layout/hierarchy1"/>
    <dgm:cxn modelId="{3E4F577D-72EE-4389-B8FB-D4B2ABAC3A69}" type="presParOf" srcId="{0118B16E-BBDB-4162-9FA8-3DC7AB056C36}" destId="{BBABC37A-343C-4EC6-A264-079102B2A7E3}" srcOrd="0" destOrd="0" presId="urn:microsoft.com/office/officeart/2005/8/layout/hierarchy1"/>
    <dgm:cxn modelId="{65845298-8798-4C13-BFD0-D1842CE33176}" type="presParOf" srcId="{0118B16E-BBDB-4162-9FA8-3DC7AB056C36}" destId="{2C1225BD-B488-4B9F-9243-DAE381877600}" srcOrd="1" destOrd="0" presId="urn:microsoft.com/office/officeart/2005/8/layout/hierarchy1"/>
    <dgm:cxn modelId="{67EFFE43-BE38-4445-8551-359CE3539FC7}" type="presParOf" srcId="{FF477130-9F83-4E66-90E6-2D93775F5422}" destId="{114C2298-39DD-4E31-87FD-E2C6B782D9C2}" srcOrd="1" destOrd="0" presId="urn:microsoft.com/office/officeart/2005/8/layout/hierarchy1"/>
    <dgm:cxn modelId="{9EF0A5B3-5C69-4ABC-B8EA-46365A9B77DB}" type="presParOf" srcId="{87941769-5262-4C04-9EED-10AA20A8E3DC}" destId="{26EC27AB-20CB-4107-9B3D-D45F07DC915B}" srcOrd="4" destOrd="0" presId="urn:microsoft.com/office/officeart/2005/8/layout/hierarchy1"/>
    <dgm:cxn modelId="{D5DFB767-2C7C-41F6-B4E2-9B112B23DD9C}" type="presParOf" srcId="{87941769-5262-4C04-9EED-10AA20A8E3DC}" destId="{3A4AC9B1-6624-4A4A-A77F-4E190A70693A}" srcOrd="5" destOrd="0" presId="urn:microsoft.com/office/officeart/2005/8/layout/hierarchy1"/>
    <dgm:cxn modelId="{258869A1-F070-4E31-A39F-09FB3D536678}" type="presParOf" srcId="{3A4AC9B1-6624-4A4A-A77F-4E190A70693A}" destId="{BF9A0A47-9654-45A1-943E-41F7E8E9BC90}" srcOrd="0" destOrd="0" presId="urn:microsoft.com/office/officeart/2005/8/layout/hierarchy1"/>
    <dgm:cxn modelId="{93EB9213-8EB9-4883-B0E4-2DDB0CC3CED9}" type="presParOf" srcId="{BF9A0A47-9654-45A1-943E-41F7E8E9BC90}" destId="{D6968D1D-53AB-46D2-B128-01EFBEE45EF2}" srcOrd="0" destOrd="0" presId="urn:microsoft.com/office/officeart/2005/8/layout/hierarchy1"/>
    <dgm:cxn modelId="{0727A626-F943-4572-9ADD-9EB28EF8BC32}" type="presParOf" srcId="{BF9A0A47-9654-45A1-943E-41F7E8E9BC90}" destId="{6F405771-3B76-4CBF-9568-47E1AEF61F8F}" srcOrd="1" destOrd="0" presId="urn:microsoft.com/office/officeart/2005/8/layout/hierarchy1"/>
    <dgm:cxn modelId="{3C467010-D89A-4776-8938-85EA491A6BB3}" type="presParOf" srcId="{3A4AC9B1-6624-4A4A-A77F-4E190A70693A}" destId="{4FF3F5BB-A80A-4938-A127-D9F9C01CFDC6}" srcOrd="1" destOrd="0" presId="urn:microsoft.com/office/officeart/2005/8/layout/hierarchy1"/>
    <dgm:cxn modelId="{8E303D3D-C78F-4BE8-B96E-742BB6CA65EB}" type="presParOf" srcId="{87941769-5262-4C04-9EED-10AA20A8E3DC}" destId="{EE47F3EC-27CD-4FA7-AEDA-49757C917694}" srcOrd="6" destOrd="0" presId="urn:microsoft.com/office/officeart/2005/8/layout/hierarchy1"/>
    <dgm:cxn modelId="{0482F1E1-DF0F-4F37-BD49-8D98FFF7DF05}" type="presParOf" srcId="{87941769-5262-4C04-9EED-10AA20A8E3DC}" destId="{E16C3121-0649-4314-BF6B-AEAA4A4D2261}" srcOrd="7" destOrd="0" presId="urn:microsoft.com/office/officeart/2005/8/layout/hierarchy1"/>
    <dgm:cxn modelId="{BC2BD468-D4D6-49B5-9BCC-382BA885D80D}" type="presParOf" srcId="{E16C3121-0649-4314-BF6B-AEAA4A4D2261}" destId="{A8468ADC-9490-4205-BBD5-D6FD7E1D3D20}" srcOrd="0" destOrd="0" presId="urn:microsoft.com/office/officeart/2005/8/layout/hierarchy1"/>
    <dgm:cxn modelId="{EB692FA6-CF2F-4537-AA58-1844F996A6AE}" type="presParOf" srcId="{A8468ADC-9490-4205-BBD5-D6FD7E1D3D20}" destId="{EFEE81A8-889D-44AA-AF57-0BFB51DEE2C2}" srcOrd="0" destOrd="0" presId="urn:microsoft.com/office/officeart/2005/8/layout/hierarchy1"/>
    <dgm:cxn modelId="{7883230C-DF64-42F9-AF15-42BAD9CA60AB}" type="presParOf" srcId="{A8468ADC-9490-4205-BBD5-D6FD7E1D3D20}" destId="{CBCF398E-9129-4FE6-86AC-E1EB73B2100A}" srcOrd="1" destOrd="0" presId="urn:microsoft.com/office/officeart/2005/8/layout/hierarchy1"/>
    <dgm:cxn modelId="{0A813E6B-263B-43A6-A61B-CE6CF8B5A001}" type="presParOf" srcId="{E16C3121-0649-4314-BF6B-AEAA4A4D2261}" destId="{1C8CD340-B49E-414D-977C-218390A02F85}" srcOrd="1" destOrd="0" presId="urn:microsoft.com/office/officeart/2005/8/layout/hierarchy1"/>
    <dgm:cxn modelId="{2A3B82A5-76F3-44FF-829B-0F9FCA1D22E4}" type="presParOf" srcId="{87941769-5262-4C04-9EED-10AA20A8E3DC}" destId="{CBE10D5F-754C-4712-823B-4BFF065D715B}" srcOrd="8" destOrd="0" presId="urn:microsoft.com/office/officeart/2005/8/layout/hierarchy1"/>
    <dgm:cxn modelId="{3A033550-BFB3-432A-BB2D-240279E43A1B}" type="presParOf" srcId="{87941769-5262-4C04-9EED-10AA20A8E3DC}" destId="{411FA58B-7633-4B02-9D8E-22B18EC2F50A}" srcOrd="9" destOrd="0" presId="urn:microsoft.com/office/officeart/2005/8/layout/hierarchy1"/>
    <dgm:cxn modelId="{346D85A5-EDAC-4880-BCB3-6EDB635D2B03}" type="presParOf" srcId="{411FA58B-7633-4B02-9D8E-22B18EC2F50A}" destId="{B96C4A27-3A89-4180-B623-1C457BF6C34B}" srcOrd="0" destOrd="0" presId="urn:microsoft.com/office/officeart/2005/8/layout/hierarchy1"/>
    <dgm:cxn modelId="{C7CECBA2-9720-4FAC-BD8F-F23D0461E82B}" type="presParOf" srcId="{B96C4A27-3A89-4180-B623-1C457BF6C34B}" destId="{5DFB6CE8-71B0-48B8-8349-27CE7BACDB2E}" srcOrd="0" destOrd="0" presId="urn:microsoft.com/office/officeart/2005/8/layout/hierarchy1"/>
    <dgm:cxn modelId="{3B68CE9D-4706-40F5-8351-742D69BD45D6}" type="presParOf" srcId="{B96C4A27-3A89-4180-B623-1C457BF6C34B}" destId="{92701E1A-9A90-4443-92EA-C5F8355137E5}" srcOrd="1" destOrd="0" presId="urn:microsoft.com/office/officeart/2005/8/layout/hierarchy1"/>
    <dgm:cxn modelId="{26B58790-4792-40A3-A8E3-1A48D61F1944}" type="presParOf" srcId="{411FA58B-7633-4B02-9D8E-22B18EC2F50A}" destId="{3439BFA3-B51B-43C2-B013-B9168FC2E841}" srcOrd="1" destOrd="0" presId="urn:microsoft.com/office/officeart/2005/8/layout/hierarchy1"/>
    <dgm:cxn modelId="{F322C64A-2E34-4E91-A88A-32CF060BAC83}" type="presParOf" srcId="{545F764F-9399-4D0E-8DD2-AA1C1E75A766}" destId="{ED186D10-8A7B-493C-A9C0-734A4D39EDEE}" srcOrd="1" destOrd="0" presId="urn:microsoft.com/office/officeart/2005/8/layout/hierarchy1"/>
    <dgm:cxn modelId="{B7E81CF9-3820-490C-9DF5-2C3EAA61AAEE}" type="presParOf" srcId="{ED186D10-8A7B-493C-A9C0-734A4D39EDEE}" destId="{0BEF8FE2-C2B8-4F76-9805-6309F7E2FC2C}" srcOrd="0" destOrd="0" presId="urn:microsoft.com/office/officeart/2005/8/layout/hierarchy1"/>
    <dgm:cxn modelId="{BAA260C4-3748-44D4-A897-D8D902B8B210}" type="presParOf" srcId="{0BEF8FE2-C2B8-4F76-9805-6309F7E2FC2C}" destId="{12F19E12-9083-4D4D-8DCB-A75CB955DC03}" srcOrd="0" destOrd="0" presId="urn:microsoft.com/office/officeart/2005/8/layout/hierarchy1"/>
    <dgm:cxn modelId="{4FC74AB2-29C0-4426-BE67-A5830026EBA5}" type="presParOf" srcId="{0BEF8FE2-C2B8-4F76-9805-6309F7E2FC2C}" destId="{5E083BB5-0F51-4B37-8606-56BCFBF45495}" srcOrd="1" destOrd="0" presId="urn:microsoft.com/office/officeart/2005/8/layout/hierarchy1"/>
    <dgm:cxn modelId="{3ADC8FD6-C74D-482C-A54A-6B3DD3D3354E}" type="presParOf" srcId="{ED186D10-8A7B-493C-A9C0-734A4D39EDEE}" destId="{19361285-8D35-429A-A0F6-E5D387DCE55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D5F2D0C-E26B-4A64-90FD-C850B39250B1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70D4915-751D-449B-BAB6-353C89DB147D}">
      <dgm:prSet phldrT="[Text]"/>
      <dgm:spPr>
        <a:solidFill>
          <a:schemeClr val="accent1"/>
        </a:solidFill>
      </dgm:spPr>
      <dgm:t>
        <a:bodyPr/>
        <a:lstStyle/>
        <a:p>
          <a:r>
            <a:rPr lang="en-GB" dirty="0"/>
            <a:t>Pole 0 </a:t>
          </a:r>
          <a:br>
            <a:rPr lang="en-GB" dirty="0"/>
          </a:br>
          <a:r>
            <a:rPr lang="en-GB" dirty="0"/>
            <a:t>(RF) </a:t>
          </a:r>
        </a:p>
      </dgm:t>
    </dgm:pt>
    <dgm:pt modelId="{D95C1B6D-3DE1-4A21-8137-060350CB2FC6}" type="parTrans" cxnId="{B8413311-94F1-4E14-A9A0-F8FBD51B105F}">
      <dgm:prSet/>
      <dgm:spPr/>
      <dgm:t>
        <a:bodyPr/>
        <a:lstStyle/>
        <a:p>
          <a:endParaRPr lang="en-GB"/>
        </a:p>
      </dgm:t>
    </dgm:pt>
    <dgm:pt modelId="{7ED48D50-F2ED-428E-B21C-951ED0C7DFAD}" type="sibTrans" cxnId="{B8413311-94F1-4E14-A9A0-F8FBD51B105F}">
      <dgm:prSet/>
      <dgm:spPr/>
      <dgm:t>
        <a:bodyPr/>
        <a:lstStyle/>
        <a:p>
          <a:endParaRPr lang="en-GB"/>
        </a:p>
      </dgm:t>
    </dgm:pt>
    <dgm:pt modelId="{5203BFF5-3379-41B5-93F8-7405C17C1AAC}">
      <dgm:prSet phldrT="[Text]"/>
      <dgm:spPr>
        <a:solidFill>
          <a:schemeClr val="bg2"/>
        </a:solidFill>
      </dgm:spPr>
      <dgm:t>
        <a:bodyPr/>
        <a:lstStyle/>
        <a:p>
          <a:r>
            <a:rPr lang="en-GB" dirty="0"/>
            <a:t>RF parameters and design  </a:t>
          </a:r>
        </a:p>
      </dgm:t>
    </dgm:pt>
    <dgm:pt modelId="{2BCB2D0E-E810-4BD8-92E2-F69124808470}" type="parTrans" cxnId="{6CE031D7-EE66-4F60-92E9-507AE48230CE}">
      <dgm:prSet/>
      <dgm:spPr/>
      <dgm:t>
        <a:bodyPr/>
        <a:lstStyle/>
        <a:p>
          <a:endParaRPr lang="en-GB"/>
        </a:p>
      </dgm:t>
    </dgm:pt>
    <dgm:pt modelId="{BBD59213-5DA1-41C0-81D1-199966914F27}" type="sibTrans" cxnId="{6CE031D7-EE66-4F60-92E9-507AE48230CE}">
      <dgm:prSet/>
      <dgm:spPr/>
      <dgm:t>
        <a:bodyPr/>
        <a:lstStyle/>
        <a:p>
          <a:endParaRPr lang="en-GB"/>
        </a:p>
      </dgm:t>
    </dgm:pt>
    <dgm:pt modelId="{4ED0B701-D107-45B5-AF9A-F83D749B2093}">
      <dgm:prSet phldrT="[Text]"/>
      <dgm:spPr>
        <a:solidFill>
          <a:schemeClr val="bg2"/>
        </a:solidFill>
      </dgm:spPr>
      <dgm:t>
        <a:bodyPr/>
        <a:lstStyle/>
        <a:p>
          <a:r>
            <a:rPr lang="en-GB" dirty="0"/>
            <a:t>Beam dynamics studies</a:t>
          </a:r>
        </a:p>
      </dgm:t>
    </dgm:pt>
    <dgm:pt modelId="{BE868E80-17EB-4CDF-8A02-CA19866D4A49}" type="parTrans" cxnId="{9FB1D90E-FAE8-4D6A-9F51-CB97CFA0FE64}">
      <dgm:prSet/>
      <dgm:spPr/>
      <dgm:t>
        <a:bodyPr/>
        <a:lstStyle/>
        <a:p>
          <a:endParaRPr lang="en-GB"/>
        </a:p>
      </dgm:t>
    </dgm:pt>
    <dgm:pt modelId="{3ED0E482-6349-4041-8EF7-B0648CDD3F73}" type="sibTrans" cxnId="{9FB1D90E-FAE8-4D6A-9F51-CB97CFA0FE64}">
      <dgm:prSet/>
      <dgm:spPr/>
      <dgm:t>
        <a:bodyPr/>
        <a:lstStyle/>
        <a:p>
          <a:endParaRPr lang="en-GB"/>
        </a:p>
      </dgm:t>
    </dgm:pt>
    <dgm:pt modelId="{FC8A2668-2AB8-4BDE-B1EC-323EC4C38636}">
      <dgm:prSet phldrT="[Text]"/>
      <dgm:spPr/>
      <dgm:t>
        <a:bodyPr/>
        <a:lstStyle/>
        <a:p>
          <a:r>
            <a:rPr lang="en-GB" dirty="0"/>
            <a:t>Pole 1 </a:t>
          </a:r>
          <a:br>
            <a:rPr lang="en-GB" dirty="0"/>
          </a:br>
          <a:r>
            <a:rPr lang="en-GB" dirty="0"/>
            <a:t>(MME)</a:t>
          </a:r>
        </a:p>
      </dgm:t>
    </dgm:pt>
    <dgm:pt modelId="{51639D7D-61CD-4B79-A32E-C84C14A0A8C7}" type="parTrans" cxnId="{478AB97C-8964-4E5A-B485-BCA625884315}">
      <dgm:prSet/>
      <dgm:spPr/>
      <dgm:t>
        <a:bodyPr/>
        <a:lstStyle/>
        <a:p>
          <a:endParaRPr lang="en-GB"/>
        </a:p>
      </dgm:t>
    </dgm:pt>
    <dgm:pt modelId="{C28E4E31-4C33-4E53-9244-FC74F78DDAED}" type="sibTrans" cxnId="{478AB97C-8964-4E5A-B485-BCA625884315}">
      <dgm:prSet/>
      <dgm:spPr/>
      <dgm:t>
        <a:bodyPr/>
        <a:lstStyle/>
        <a:p>
          <a:endParaRPr lang="en-GB"/>
        </a:p>
      </dgm:t>
    </dgm:pt>
    <dgm:pt modelId="{643ECC4B-5641-44C8-AF11-507952CC7767}">
      <dgm:prSet phldrT="[Text]"/>
      <dgm:spPr>
        <a:solidFill>
          <a:schemeClr val="bg2">
            <a:alpha val="90000"/>
          </a:schemeClr>
        </a:solidFill>
      </dgm:spPr>
      <dgm:t>
        <a:bodyPr/>
        <a:lstStyle/>
        <a:p>
          <a:r>
            <a:rPr lang="en-GB" dirty="0"/>
            <a:t>Cavity mechanical design and manufacturing</a:t>
          </a:r>
        </a:p>
      </dgm:t>
    </dgm:pt>
    <dgm:pt modelId="{0CD440D0-D7BA-4BE4-B617-E79C914DD8B3}" type="parTrans" cxnId="{FC3EB8CB-E848-42A8-A6F8-2A9A44A38132}">
      <dgm:prSet/>
      <dgm:spPr/>
      <dgm:t>
        <a:bodyPr/>
        <a:lstStyle/>
        <a:p>
          <a:endParaRPr lang="en-GB"/>
        </a:p>
      </dgm:t>
    </dgm:pt>
    <dgm:pt modelId="{0900E835-B71A-42C9-B0B2-8EFA49DCD4E4}" type="sibTrans" cxnId="{FC3EB8CB-E848-42A8-A6F8-2A9A44A38132}">
      <dgm:prSet/>
      <dgm:spPr/>
      <dgm:t>
        <a:bodyPr/>
        <a:lstStyle/>
        <a:p>
          <a:endParaRPr lang="en-GB"/>
        </a:p>
      </dgm:t>
    </dgm:pt>
    <dgm:pt modelId="{8771BF29-C133-4C00-9EFF-5E46054C52E9}">
      <dgm:prSet phldrT="[Text]"/>
      <dgm:spPr/>
      <dgm:t>
        <a:bodyPr/>
        <a:lstStyle/>
        <a:p>
          <a:r>
            <a:rPr lang="en-GB" dirty="0"/>
            <a:t>Pole 2</a:t>
          </a:r>
          <a:br>
            <a:rPr lang="en-GB" dirty="0"/>
          </a:br>
          <a:r>
            <a:rPr lang="en-GB" dirty="0"/>
            <a:t>  (RF,MME,CRG,</a:t>
          </a:r>
          <a:r>
            <a:rPr lang="en-GB" dirty="0">
              <a:solidFill>
                <a:schemeClr val="bg1"/>
              </a:solidFill>
            </a:rPr>
            <a:t>VSC</a:t>
          </a:r>
          <a:r>
            <a:rPr lang="en-GB" dirty="0"/>
            <a:t>)</a:t>
          </a:r>
        </a:p>
      </dgm:t>
    </dgm:pt>
    <dgm:pt modelId="{2B944000-DE4A-4942-B478-DC6998CCE42A}" type="parTrans" cxnId="{846EAF96-83E2-41F6-8CBD-FF159A7549F2}">
      <dgm:prSet/>
      <dgm:spPr/>
      <dgm:t>
        <a:bodyPr/>
        <a:lstStyle/>
        <a:p>
          <a:endParaRPr lang="en-GB"/>
        </a:p>
      </dgm:t>
    </dgm:pt>
    <dgm:pt modelId="{BCC1DB67-7941-4472-BCEB-7A733DD63621}" type="sibTrans" cxnId="{846EAF96-83E2-41F6-8CBD-FF159A7549F2}">
      <dgm:prSet/>
      <dgm:spPr/>
      <dgm:t>
        <a:bodyPr/>
        <a:lstStyle/>
        <a:p>
          <a:endParaRPr lang="en-GB"/>
        </a:p>
      </dgm:t>
    </dgm:pt>
    <dgm:pt modelId="{5AFF7E2B-9AE2-4A66-8E76-C0493C295FC0}">
      <dgm:prSet phldrT="[Text]"/>
      <dgm:spPr>
        <a:solidFill>
          <a:schemeClr val="bg2">
            <a:alpha val="90000"/>
          </a:schemeClr>
        </a:solidFill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Char char="•"/>
            <a:tabLst/>
            <a:defRPr/>
          </a:pPr>
          <a:r>
            <a:rPr lang="en-GB" dirty="0"/>
            <a:t>Cryomodule design and construction</a:t>
          </a:r>
        </a:p>
      </dgm:t>
    </dgm:pt>
    <dgm:pt modelId="{8F20DFB0-EBBE-4F81-99E3-EAA97F9D4618}" type="parTrans" cxnId="{D86601B7-8FE6-4EBB-BD02-ED78B04050D6}">
      <dgm:prSet/>
      <dgm:spPr/>
      <dgm:t>
        <a:bodyPr/>
        <a:lstStyle/>
        <a:p>
          <a:endParaRPr lang="en-GB"/>
        </a:p>
      </dgm:t>
    </dgm:pt>
    <dgm:pt modelId="{395FC8E1-FC5D-49BE-B4C1-CD668119D5AF}" type="sibTrans" cxnId="{D86601B7-8FE6-4EBB-BD02-ED78B04050D6}">
      <dgm:prSet/>
      <dgm:spPr/>
      <dgm:t>
        <a:bodyPr/>
        <a:lstStyle/>
        <a:p>
          <a:endParaRPr lang="en-GB"/>
        </a:p>
      </dgm:t>
    </dgm:pt>
    <dgm:pt modelId="{7AB4F4B0-7928-43B3-9E4E-245D79E2587A}">
      <dgm:prSet phldrT="[Text]"/>
      <dgm:spPr/>
      <dgm:t>
        <a:bodyPr/>
        <a:lstStyle/>
        <a:p>
          <a:r>
            <a:rPr lang="en-GB" dirty="0"/>
            <a:t>Pole 5</a:t>
          </a:r>
          <a:br>
            <a:rPr lang="en-GB" dirty="0"/>
          </a:br>
          <a:r>
            <a:rPr lang="en-GB" dirty="0"/>
            <a:t> (VSC)</a:t>
          </a:r>
        </a:p>
      </dgm:t>
    </dgm:pt>
    <dgm:pt modelId="{702FD354-F188-4D0E-9ED1-428607BECB9C}" type="parTrans" cxnId="{5C22E5C3-C654-4406-BDE1-4C3E4E0F9B72}">
      <dgm:prSet/>
      <dgm:spPr/>
      <dgm:t>
        <a:bodyPr/>
        <a:lstStyle/>
        <a:p>
          <a:endParaRPr lang="en-GB"/>
        </a:p>
      </dgm:t>
    </dgm:pt>
    <dgm:pt modelId="{F2805030-72A6-47C5-9AE4-74AD6329AA2E}" type="sibTrans" cxnId="{5C22E5C3-C654-4406-BDE1-4C3E4E0F9B72}">
      <dgm:prSet/>
      <dgm:spPr/>
      <dgm:t>
        <a:bodyPr/>
        <a:lstStyle/>
        <a:p>
          <a:endParaRPr lang="en-GB"/>
        </a:p>
      </dgm:t>
    </dgm:pt>
    <dgm:pt modelId="{9FF13519-92F2-4832-A4AD-525A64723C02}">
      <dgm:prSet/>
      <dgm:spPr>
        <a:solidFill>
          <a:schemeClr val="bg2">
            <a:alpha val="90000"/>
          </a:schemeClr>
        </a:solidFill>
      </dgm:spPr>
      <dgm:t>
        <a:bodyPr/>
        <a:lstStyle/>
        <a:p>
          <a:r>
            <a:rPr lang="en-GB" dirty="0"/>
            <a:t>Cavity surface preparation</a:t>
          </a:r>
        </a:p>
      </dgm:t>
    </dgm:pt>
    <dgm:pt modelId="{28B7EB1A-722B-4F4E-8AC2-2BFA8077F60B}" type="parTrans" cxnId="{9419521C-1638-4283-827E-AA9B706170E3}">
      <dgm:prSet/>
      <dgm:spPr/>
      <dgm:t>
        <a:bodyPr/>
        <a:lstStyle/>
        <a:p>
          <a:endParaRPr lang="en-GB"/>
        </a:p>
      </dgm:t>
    </dgm:pt>
    <dgm:pt modelId="{166ABA43-9B0E-4500-B6A1-2FE27525348E}" type="sibTrans" cxnId="{9419521C-1638-4283-827E-AA9B706170E3}">
      <dgm:prSet/>
      <dgm:spPr/>
      <dgm:t>
        <a:bodyPr/>
        <a:lstStyle/>
        <a:p>
          <a:endParaRPr lang="en-GB"/>
        </a:p>
      </dgm:t>
    </dgm:pt>
    <dgm:pt modelId="{5B5D46A8-752E-47BB-BD17-45DB93DAFD01}">
      <dgm:prSet phldrT="[Text]"/>
      <dgm:spPr/>
      <dgm:t>
        <a:bodyPr/>
        <a:lstStyle/>
        <a:p>
          <a:r>
            <a:rPr lang="en-GB" dirty="0"/>
            <a:t>Pole 7 </a:t>
          </a:r>
          <a:br>
            <a:rPr lang="en-GB" dirty="0"/>
          </a:br>
          <a:r>
            <a:rPr lang="en-GB" dirty="0"/>
            <a:t>(RF, VSC)</a:t>
          </a:r>
        </a:p>
      </dgm:t>
    </dgm:pt>
    <dgm:pt modelId="{8783EC1F-B23A-475B-84AD-D9BF75906FD1}" type="parTrans" cxnId="{93C3ECC8-5E16-47C2-9722-38B56F47A147}">
      <dgm:prSet/>
      <dgm:spPr/>
      <dgm:t>
        <a:bodyPr/>
        <a:lstStyle/>
        <a:p>
          <a:endParaRPr lang="en-GB"/>
        </a:p>
      </dgm:t>
    </dgm:pt>
    <dgm:pt modelId="{2B15CDC1-51B3-474C-8777-753620580468}" type="sibTrans" cxnId="{93C3ECC8-5E16-47C2-9722-38B56F47A147}">
      <dgm:prSet/>
      <dgm:spPr/>
      <dgm:t>
        <a:bodyPr/>
        <a:lstStyle/>
        <a:p>
          <a:endParaRPr lang="en-GB"/>
        </a:p>
      </dgm:t>
    </dgm:pt>
    <dgm:pt modelId="{30F92B50-E268-402A-A4C8-4A3B947503DB}">
      <dgm:prSet/>
      <dgm:spPr>
        <a:solidFill>
          <a:schemeClr val="bg2">
            <a:alpha val="90000"/>
          </a:schemeClr>
        </a:solidFill>
      </dgm:spPr>
      <dgm:t>
        <a:bodyPr/>
        <a:lstStyle/>
        <a:p>
          <a:r>
            <a:rPr lang="en-GB" strike="noStrike" baseline="0" dirty="0"/>
            <a:t>SRF infrastructure</a:t>
          </a:r>
          <a:endParaRPr lang="en-GB" strike="noStrike" dirty="0"/>
        </a:p>
      </dgm:t>
    </dgm:pt>
    <dgm:pt modelId="{829A80CE-8149-47D6-811A-0FC9F83F9F4B}" type="parTrans" cxnId="{F7CFF835-0D8D-4A17-AD2B-6BD65CBAE26A}">
      <dgm:prSet/>
      <dgm:spPr/>
      <dgm:t>
        <a:bodyPr/>
        <a:lstStyle/>
        <a:p>
          <a:endParaRPr lang="en-GB"/>
        </a:p>
      </dgm:t>
    </dgm:pt>
    <dgm:pt modelId="{F3BDEE4B-26D6-4FEE-AE67-FBDFEFF1A631}" type="sibTrans" cxnId="{F7CFF835-0D8D-4A17-AD2B-6BD65CBAE26A}">
      <dgm:prSet/>
      <dgm:spPr/>
      <dgm:t>
        <a:bodyPr/>
        <a:lstStyle/>
        <a:p>
          <a:endParaRPr lang="en-GB"/>
        </a:p>
      </dgm:t>
    </dgm:pt>
    <dgm:pt modelId="{B96A5A06-20C4-49FC-B174-5E4EADDDB015}">
      <dgm:prSet/>
      <dgm:spPr/>
      <dgm:t>
        <a:bodyPr/>
        <a:lstStyle/>
        <a:p>
          <a:r>
            <a:rPr lang="en-GB" dirty="0"/>
            <a:t>Pole  6 </a:t>
          </a:r>
          <a:br>
            <a:rPr lang="en-GB" dirty="0"/>
          </a:br>
          <a:r>
            <a:rPr lang="en-GB" dirty="0"/>
            <a:t>(RF)</a:t>
          </a:r>
        </a:p>
      </dgm:t>
    </dgm:pt>
    <dgm:pt modelId="{442BEA73-2E65-43CC-B57E-4F431B312B1E}" type="parTrans" cxnId="{BF166C24-1F08-4A33-BF61-D6BB2189D325}">
      <dgm:prSet/>
      <dgm:spPr/>
      <dgm:t>
        <a:bodyPr/>
        <a:lstStyle/>
        <a:p>
          <a:endParaRPr lang="en-GB"/>
        </a:p>
      </dgm:t>
    </dgm:pt>
    <dgm:pt modelId="{EEC14674-F163-4D32-BAD6-E618C1688EC7}" type="sibTrans" cxnId="{BF166C24-1F08-4A33-BF61-D6BB2189D325}">
      <dgm:prSet/>
      <dgm:spPr/>
      <dgm:t>
        <a:bodyPr/>
        <a:lstStyle/>
        <a:p>
          <a:endParaRPr lang="en-GB"/>
        </a:p>
      </dgm:t>
    </dgm:pt>
    <dgm:pt modelId="{511365CB-622D-4A72-92B0-A1707DD83BE0}">
      <dgm:prSet/>
      <dgm:spPr>
        <a:solidFill>
          <a:schemeClr val="bg2">
            <a:alpha val="90000"/>
          </a:schemeClr>
        </a:solidFill>
      </dgm:spPr>
      <dgm:t>
        <a:bodyPr/>
        <a:lstStyle/>
        <a:p>
          <a:r>
            <a:rPr lang="en-GB" dirty="0"/>
            <a:t>Non mechanical tuning</a:t>
          </a:r>
        </a:p>
      </dgm:t>
    </dgm:pt>
    <dgm:pt modelId="{5311DDD8-9FE0-4BF7-B01A-FFD5332BC286}" type="parTrans" cxnId="{D8282BAD-A4E7-44AD-AA97-5D4057734219}">
      <dgm:prSet/>
      <dgm:spPr/>
      <dgm:t>
        <a:bodyPr/>
        <a:lstStyle/>
        <a:p>
          <a:endParaRPr lang="en-GB"/>
        </a:p>
      </dgm:t>
    </dgm:pt>
    <dgm:pt modelId="{74A00EC2-C435-4CB3-8517-D5CAAA732148}" type="sibTrans" cxnId="{D8282BAD-A4E7-44AD-AA97-5D4057734219}">
      <dgm:prSet/>
      <dgm:spPr/>
      <dgm:t>
        <a:bodyPr/>
        <a:lstStyle/>
        <a:p>
          <a:endParaRPr lang="en-GB"/>
        </a:p>
      </dgm:t>
    </dgm:pt>
    <dgm:pt modelId="{138F5155-D421-4B82-AC54-E218E9ADF7B2}">
      <dgm:prSet/>
      <dgm:spPr/>
      <dgm:t>
        <a:bodyPr/>
        <a:lstStyle/>
        <a:p>
          <a:r>
            <a:rPr lang="en-GB" dirty="0"/>
            <a:t>Pole 8 </a:t>
          </a:r>
          <a:br>
            <a:rPr lang="en-GB" dirty="0"/>
          </a:br>
          <a:r>
            <a:rPr lang="en-GB" dirty="0"/>
            <a:t>(RF)</a:t>
          </a:r>
        </a:p>
      </dgm:t>
    </dgm:pt>
    <dgm:pt modelId="{3E3F86B5-FCFC-411F-8672-42ACDF4A6B74}" type="parTrans" cxnId="{0B28721E-6D89-4796-81D6-5F0AC3F02EFB}">
      <dgm:prSet/>
      <dgm:spPr/>
      <dgm:t>
        <a:bodyPr/>
        <a:lstStyle/>
        <a:p>
          <a:endParaRPr lang="en-GB"/>
        </a:p>
      </dgm:t>
    </dgm:pt>
    <dgm:pt modelId="{20B658A3-2FC3-4A31-985D-784D0B47BA2B}" type="sibTrans" cxnId="{0B28721E-6D89-4796-81D6-5F0AC3F02EFB}">
      <dgm:prSet/>
      <dgm:spPr/>
      <dgm:t>
        <a:bodyPr/>
        <a:lstStyle/>
        <a:p>
          <a:endParaRPr lang="en-GB"/>
        </a:p>
      </dgm:t>
    </dgm:pt>
    <dgm:pt modelId="{E34451E5-B218-4952-9D8B-1761FDE6B7E2}">
      <dgm:prSet/>
      <dgm:spPr>
        <a:solidFill>
          <a:schemeClr val="bg2">
            <a:alpha val="90000"/>
          </a:schemeClr>
        </a:solidFill>
      </dgm:spPr>
      <dgm:t>
        <a:bodyPr/>
        <a:lstStyle/>
        <a:p>
          <a:r>
            <a:rPr lang="en-GB" dirty="0"/>
            <a:t>High power RF systems</a:t>
          </a:r>
        </a:p>
      </dgm:t>
    </dgm:pt>
    <dgm:pt modelId="{E9F9D111-969C-4D13-B060-23909953B36B}" type="parTrans" cxnId="{52F09CDE-5DD8-4D2A-A403-5EC5CDF06AAD}">
      <dgm:prSet/>
      <dgm:spPr/>
      <dgm:t>
        <a:bodyPr/>
        <a:lstStyle/>
        <a:p>
          <a:endParaRPr lang="en-GB"/>
        </a:p>
      </dgm:t>
    </dgm:pt>
    <dgm:pt modelId="{5C6D8F42-5D57-40B4-952B-CD0B2B1F994B}" type="sibTrans" cxnId="{52F09CDE-5DD8-4D2A-A403-5EC5CDF06AAD}">
      <dgm:prSet/>
      <dgm:spPr/>
      <dgm:t>
        <a:bodyPr/>
        <a:lstStyle/>
        <a:p>
          <a:endParaRPr lang="en-GB"/>
        </a:p>
      </dgm:t>
    </dgm:pt>
    <dgm:pt modelId="{0015D9B1-8C43-4297-BB86-F9428325C37F}">
      <dgm:prSet/>
      <dgm:spPr>
        <a:solidFill>
          <a:schemeClr val="bg2">
            <a:alpha val="90000"/>
          </a:schemeClr>
        </a:solidFill>
      </dgm:spPr>
      <dgm:t>
        <a:bodyPr/>
        <a:lstStyle/>
        <a:p>
          <a:endParaRPr lang="en-GB" dirty="0"/>
        </a:p>
      </dgm:t>
    </dgm:pt>
    <dgm:pt modelId="{591893E6-C0BA-4F93-9BF5-D0034D16A699}" type="parTrans" cxnId="{95528039-BC6B-4310-8484-9C17D4F6AB77}">
      <dgm:prSet/>
      <dgm:spPr/>
      <dgm:t>
        <a:bodyPr/>
        <a:lstStyle/>
        <a:p>
          <a:endParaRPr lang="en-GB"/>
        </a:p>
      </dgm:t>
    </dgm:pt>
    <dgm:pt modelId="{A8DACBBE-B2BE-4FAD-BD1F-E470D5324D33}" type="sibTrans" cxnId="{95528039-BC6B-4310-8484-9C17D4F6AB77}">
      <dgm:prSet/>
      <dgm:spPr/>
      <dgm:t>
        <a:bodyPr/>
        <a:lstStyle/>
        <a:p>
          <a:endParaRPr lang="en-GB"/>
        </a:p>
      </dgm:t>
    </dgm:pt>
    <dgm:pt modelId="{7AAEAC54-86CC-4938-B832-139C5207760E}">
      <dgm:prSet/>
      <dgm:spPr>
        <a:solidFill>
          <a:schemeClr val="bg2">
            <a:alpha val="90000"/>
          </a:schemeClr>
        </a:solidFill>
      </dgm:spPr>
      <dgm:t>
        <a:bodyPr/>
        <a:lstStyle/>
        <a:p>
          <a:endParaRPr lang="en-GB" dirty="0"/>
        </a:p>
      </dgm:t>
    </dgm:pt>
    <dgm:pt modelId="{8FF490F3-C914-455B-8CF5-49A886494FD6}" type="parTrans" cxnId="{D8719053-7911-4504-9AAC-D8A3DDB19609}">
      <dgm:prSet/>
      <dgm:spPr/>
      <dgm:t>
        <a:bodyPr/>
        <a:lstStyle/>
        <a:p>
          <a:endParaRPr lang="en-GB"/>
        </a:p>
      </dgm:t>
    </dgm:pt>
    <dgm:pt modelId="{AFC78CCB-4D4F-4ABD-BDAF-42257660240E}" type="sibTrans" cxnId="{D8719053-7911-4504-9AAC-D8A3DDB19609}">
      <dgm:prSet/>
      <dgm:spPr/>
      <dgm:t>
        <a:bodyPr/>
        <a:lstStyle/>
        <a:p>
          <a:endParaRPr lang="en-GB"/>
        </a:p>
      </dgm:t>
    </dgm:pt>
    <dgm:pt modelId="{39EF5677-561A-4417-83C8-622AFD4854FD}">
      <dgm:prSet/>
      <dgm:spPr/>
      <dgm:t>
        <a:bodyPr/>
        <a:lstStyle/>
        <a:p>
          <a:r>
            <a:rPr lang="en-GB" dirty="0"/>
            <a:t>Pole 3 </a:t>
          </a:r>
          <a:br>
            <a:rPr lang="en-GB" dirty="0"/>
          </a:br>
          <a:r>
            <a:rPr lang="en-GB" dirty="0"/>
            <a:t>(RF, CRG,</a:t>
          </a:r>
          <a:r>
            <a:rPr lang="en-GB" dirty="0">
              <a:solidFill>
                <a:schemeClr val="bg1"/>
              </a:solidFill>
            </a:rPr>
            <a:t>MME</a:t>
          </a:r>
          <a:r>
            <a:rPr lang="en-GB" dirty="0"/>
            <a:t> )</a:t>
          </a:r>
        </a:p>
      </dgm:t>
    </dgm:pt>
    <dgm:pt modelId="{77A1AFB4-7083-4289-808D-83CA95C6F573}" type="parTrans" cxnId="{F622D46F-59AD-4CD9-A17A-7A587AE494AB}">
      <dgm:prSet/>
      <dgm:spPr/>
      <dgm:t>
        <a:bodyPr/>
        <a:lstStyle/>
        <a:p>
          <a:endParaRPr lang="en-GB"/>
        </a:p>
      </dgm:t>
    </dgm:pt>
    <dgm:pt modelId="{998899C1-A266-48B1-8D33-FAEC6F46CA07}" type="sibTrans" cxnId="{F622D46F-59AD-4CD9-A17A-7A587AE494AB}">
      <dgm:prSet/>
      <dgm:spPr/>
      <dgm:t>
        <a:bodyPr/>
        <a:lstStyle/>
        <a:p>
          <a:endParaRPr lang="en-GB"/>
        </a:p>
      </dgm:t>
    </dgm:pt>
    <dgm:pt modelId="{616194C4-28F4-4B93-9B26-427F2F05B0DB}">
      <dgm:prSet/>
      <dgm:spPr>
        <a:solidFill>
          <a:schemeClr val="bg2">
            <a:alpha val="90000"/>
          </a:schemeClr>
        </a:solidFill>
      </dgm:spPr>
      <dgm:t>
        <a:bodyPr/>
        <a:lstStyle/>
        <a:p>
          <a:r>
            <a:rPr lang="en-GB" dirty="0"/>
            <a:t>Cavity coating</a:t>
          </a:r>
        </a:p>
      </dgm:t>
    </dgm:pt>
    <dgm:pt modelId="{B2D1AB62-CEB1-4721-9E66-9FB096AE949C}" type="parTrans" cxnId="{A5094E11-00F8-40A5-BAB7-05CB87EE58CC}">
      <dgm:prSet/>
      <dgm:spPr/>
      <dgm:t>
        <a:bodyPr/>
        <a:lstStyle/>
        <a:p>
          <a:endParaRPr lang="en-GB"/>
        </a:p>
      </dgm:t>
    </dgm:pt>
    <dgm:pt modelId="{8C67240D-2D32-412D-B34D-2B58039E9C27}" type="sibTrans" cxnId="{A5094E11-00F8-40A5-BAB7-05CB87EE58CC}">
      <dgm:prSet/>
      <dgm:spPr/>
      <dgm:t>
        <a:bodyPr/>
        <a:lstStyle/>
        <a:p>
          <a:endParaRPr lang="en-GB"/>
        </a:p>
      </dgm:t>
    </dgm:pt>
    <dgm:pt modelId="{6C21E0A2-4450-4A72-B30E-F357735BB02C}">
      <dgm:prSet/>
      <dgm:spPr>
        <a:solidFill>
          <a:schemeClr val="bg2">
            <a:alpha val="90000"/>
          </a:schemeClr>
        </a:solidFill>
      </dgm:spPr>
      <dgm:t>
        <a:bodyPr/>
        <a:lstStyle/>
        <a:p>
          <a:r>
            <a:rPr lang="en-GB" dirty="0"/>
            <a:t>SRF thin films</a:t>
          </a:r>
        </a:p>
      </dgm:t>
    </dgm:pt>
    <dgm:pt modelId="{CF53ED50-FCD7-46A5-836D-A963DC9B8B61}" type="parTrans" cxnId="{A7D2FE0D-1FD2-4C24-90BB-77122F0CC768}">
      <dgm:prSet/>
      <dgm:spPr/>
      <dgm:t>
        <a:bodyPr/>
        <a:lstStyle/>
        <a:p>
          <a:endParaRPr lang="en-GB"/>
        </a:p>
      </dgm:t>
    </dgm:pt>
    <dgm:pt modelId="{DFD47678-72FD-4F87-9A37-D2C42BE4FAEA}" type="sibTrans" cxnId="{A7D2FE0D-1FD2-4C24-90BB-77122F0CC768}">
      <dgm:prSet/>
      <dgm:spPr/>
      <dgm:t>
        <a:bodyPr/>
        <a:lstStyle/>
        <a:p>
          <a:endParaRPr lang="en-GB"/>
        </a:p>
      </dgm:t>
    </dgm:pt>
    <dgm:pt modelId="{11D4F4FB-09E3-4D62-BC45-1090BF964823}">
      <dgm:prSet/>
      <dgm:spPr/>
      <dgm:t>
        <a:bodyPr/>
        <a:lstStyle/>
        <a:p>
          <a:r>
            <a:rPr lang="en-GB" dirty="0"/>
            <a:t>Pole  4 </a:t>
          </a:r>
          <a:br>
            <a:rPr lang="en-GB" dirty="0"/>
          </a:br>
          <a:r>
            <a:rPr lang="en-GB" dirty="0"/>
            <a:t>(RF)</a:t>
          </a:r>
        </a:p>
      </dgm:t>
    </dgm:pt>
    <dgm:pt modelId="{DD3ED578-61B8-4930-ADD2-632E7078BDB1}" type="parTrans" cxnId="{48990036-19F1-432D-8DE9-C2D694688AF2}">
      <dgm:prSet/>
      <dgm:spPr/>
      <dgm:t>
        <a:bodyPr/>
        <a:lstStyle/>
        <a:p>
          <a:endParaRPr lang="en-GB"/>
        </a:p>
      </dgm:t>
    </dgm:pt>
    <dgm:pt modelId="{CE81CC8F-95FF-463E-8243-EE4D3FD3EA5C}" type="sibTrans" cxnId="{48990036-19F1-432D-8DE9-C2D694688AF2}">
      <dgm:prSet/>
      <dgm:spPr/>
      <dgm:t>
        <a:bodyPr/>
        <a:lstStyle/>
        <a:p>
          <a:endParaRPr lang="en-GB"/>
        </a:p>
      </dgm:t>
    </dgm:pt>
    <dgm:pt modelId="{6B88F40A-41B6-49D1-851C-E1632EF34CDD}">
      <dgm:prSet/>
      <dgm:spPr>
        <a:solidFill>
          <a:schemeClr val="bg2">
            <a:alpha val="90000"/>
          </a:schemeClr>
        </a:solidFill>
      </dgm:spPr>
      <dgm:t>
        <a:bodyPr/>
        <a:lstStyle/>
        <a:p>
          <a:r>
            <a:rPr lang="en-GB" dirty="0"/>
            <a:t>FPC and HOM </a:t>
          </a:r>
        </a:p>
      </dgm:t>
    </dgm:pt>
    <dgm:pt modelId="{181B9253-6213-4B4F-AA0B-ED2F3DD3E990}" type="parTrans" cxnId="{A345FDE2-1FAF-4422-8CA3-1D572DB6A096}">
      <dgm:prSet/>
      <dgm:spPr/>
      <dgm:t>
        <a:bodyPr/>
        <a:lstStyle/>
        <a:p>
          <a:endParaRPr lang="en-GB"/>
        </a:p>
      </dgm:t>
    </dgm:pt>
    <dgm:pt modelId="{D85709F0-FCC6-4749-861A-876985E20734}" type="sibTrans" cxnId="{A345FDE2-1FAF-4422-8CA3-1D572DB6A096}">
      <dgm:prSet/>
      <dgm:spPr/>
      <dgm:t>
        <a:bodyPr/>
        <a:lstStyle/>
        <a:p>
          <a:endParaRPr lang="en-GB"/>
        </a:p>
      </dgm:t>
    </dgm:pt>
    <dgm:pt modelId="{C34E2DB1-D6CF-4618-B8AF-33CC33BA0729}">
      <dgm:prSet/>
      <dgm:spPr>
        <a:solidFill>
          <a:schemeClr val="bg2">
            <a:alpha val="90000"/>
          </a:schemeClr>
        </a:solidFill>
      </dgm:spPr>
      <dgm:t>
        <a:bodyPr/>
        <a:lstStyle/>
        <a:p>
          <a:r>
            <a:rPr lang="en-GB" dirty="0"/>
            <a:t>SM18 SRF test infrastructure</a:t>
          </a:r>
        </a:p>
      </dgm:t>
    </dgm:pt>
    <dgm:pt modelId="{21C30004-681F-4617-AAF0-1BE6FA66D544}" type="parTrans" cxnId="{3160AE47-7EB8-4CC4-B72E-D12DAEDF3821}">
      <dgm:prSet/>
      <dgm:spPr/>
      <dgm:t>
        <a:bodyPr/>
        <a:lstStyle/>
        <a:p>
          <a:endParaRPr lang="fr-FR"/>
        </a:p>
      </dgm:t>
    </dgm:pt>
    <dgm:pt modelId="{2C2EA293-0A3B-4B29-8918-69B909D54882}" type="sibTrans" cxnId="{3160AE47-7EB8-4CC4-B72E-D12DAEDF3821}">
      <dgm:prSet/>
      <dgm:spPr/>
      <dgm:t>
        <a:bodyPr/>
        <a:lstStyle/>
        <a:p>
          <a:endParaRPr lang="fr-FR"/>
        </a:p>
      </dgm:t>
    </dgm:pt>
    <dgm:pt modelId="{DE5284E0-057C-471F-93D6-52A56D0B04C0}">
      <dgm:prSet/>
      <dgm:spPr>
        <a:solidFill>
          <a:schemeClr val="bg2">
            <a:alpha val="90000"/>
          </a:schemeClr>
        </a:solidFill>
      </dgm:spPr>
      <dgm:t>
        <a:bodyPr/>
        <a:lstStyle/>
        <a:p>
          <a:r>
            <a:rPr lang="en-GB" strike="noStrike" baseline="0" dirty="0"/>
            <a:t>SA18 equipment</a:t>
          </a:r>
        </a:p>
      </dgm:t>
    </dgm:pt>
    <dgm:pt modelId="{0D666201-819A-4871-9F17-417275CA40E8}" type="parTrans" cxnId="{553B501C-2A53-4F16-B1D3-92D0C7774F2C}">
      <dgm:prSet/>
      <dgm:spPr/>
      <dgm:t>
        <a:bodyPr/>
        <a:lstStyle/>
        <a:p>
          <a:endParaRPr lang="en-GB"/>
        </a:p>
      </dgm:t>
    </dgm:pt>
    <dgm:pt modelId="{D4929533-F605-4331-A9A1-12C6EC00B512}" type="sibTrans" cxnId="{553B501C-2A53-4F16-B1D3-92D0C7774F2C}">
      <dgm:prSet/>
      <dgm:spPr/>
      <dgm:t>
        <a:bodyPr/>
        <a:lstStyle/>
        <a:p>
          <a:endParaRPr lang="en-GB"/>
        </a:p>
      </dgm:t>
    </dgm:pt>
    <dgm:pt modelId="{946EC8D8-2F19-4B81-8FE2-5C308FD419F8}">
      <dgm:prSet phldrT="[Text]"/>
      <dgm:spPr>
        <a:solidFill>
          <a:schemeClr val="bg2">
            <a:alpha val="90000"/>
          </a:schemeClr>
        </a:solidFill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Char char="•"/>
            <a:tabLst/>
            <a:defRPr/>
          </a:pPr>
          <a:r>
            <a:rPr lang="en-GB" dirty="0"/>
            <a:t>HTC</a:t>
          </a:r>
        </a:p>
        <a:p>
          <a:pPr marL="57150" lvl="1" indent="0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endParaRPr lang="en-GB" dirty="0"/>
        </a:p>
      </dgm:t>
    </dgm:pt>
    <dgm:pt modelId="{838D98F3-1D61-4F5F-8CB3-669A736CDACC}" type="parTrans" cxnId="{05A387A2-8061-42B0-B47A-DA0A5F03D081}">
      <dgm:prSet/>
      <dgm:spPr/>
      <dgm:t>
        <a:bodyPr/>
        <a:lstStyle/>
        <a:p>
          <a:endParaRPr lang="en-GB"/>
        </a:p>
      </dgm:t>
    </dgm:pt>
    <dgm:pt modelId="{061A08CC-6F57-406B-953D-1D8864609B0F}" type="sibTrans" cxnId="{05A387A2-8061-42B0-B47A-DA0A5F03D081}">
      <dgm:prSet/>
      <dgm:spPr/>
      <dgm:t>
        <a:bodyPr/>
        <a:lstStyle/>
        <a:p>
          <a:endParaRPr lang="en-GB"/>
        </a:p>
      </dgm:t>
    </dgm:pt>
    <dgm:pt modelId="{5F92B6E4-30B8-4B9C-9145-D0C4E290ED21}" type="pres">
      <dgm:prSet presAssocID="{AD5F2D0C-E26B-4A64-90FD-C850B39250B1}" presName="Name0" presStyleCnt="0">
        <dgm:presLayoutVars>
          <dgm:dir/>
          <dgm:animLvl val="lvl"/>
          <dgm:resizeHandles val="exact"/>
        </dgm:presLayoutVars>
      </dgm:prSet>
      <dgm:spPr/>
    </dgm:pt>
    <dgm:pt modelId="{D92322BF-0942-4B52-9FA1-C0977851D4FE}" type="pres">
      <dgm:prSet presAssocID="{D70D4915-751D-449B-BAB6-353C89DB147D}" presName="composite" presStyleCnt="0"/>
      <dgm:spPr/>
    </dgm:pt>
    <dgm:pt modelId="{D3DA0AC0-17BB-4754-B252-555D8A362C69}" type="pres">
      <dgm:prSet presAssocID="{D70D4915-751D-449B-BAB6-353C89DB147D}" presName="parTx" presStyleLbl="alignNode1" presStyleIdx="0" presStyleCnt="9">
        <dgm:presLayoutVars>
          <dgm:chMax val="0"/>
          <dgm:chPref val="0"/>
          <dgm:bulletEnabled val="1"/>
        </dgm:presLayoutVars>
      </dgm:prSet>
      <dgm:spPr/>
    </dgm:pt>
    <dgm:pt modelId="{CDDE3F15-0830-4F95-8072-B9DCC9976117}" type="pres">
      <dgm:prSet presAssocID="{D70D4915-751D-449B-BAB6-353C89DB147D}" presName="desTx" presStyleLbl="alignAccFollowNode1" presStyleIdx="0" presStyleCnt="9">
        <dgm:presLayoutVars>
          <dgm:bulletEnabled val="1"/>
        </dgm:presLayoutVars>
      </dgm:prSet>
      <dgm:spPr/>
    </dgm:pt>
    <dgm:pt modelId="{56AB0710-1DD7-4EDC-8DA6-6CDE91828844}" type="pres">
      <dgm:prSet presAssocID="{7ED48D50-F2ED-428E-B21C-951ED0C7DFAD}" presName="space" presStyleCnt="0"/>
      <dgm:spPr/>
    </dgm:pt>
    <dgm:pt modelId="{2B89702F-EC2F-4671-89A7-1FD3C3D82725}" type="pres">
      <dgm:prSet presAssocID="{FC8A2668-2AB8-4BDE-B1EC-323EC4C38636}" presName="composite" presStyleCnt="0"/>
      <dgm:spPr/>
    </dgm:pt>
    <dgm:pt modelId="{223E7202-E8F0-432B-AA43-99537E71816F}" type="pres">
      <dgm:prSet presAssocID="{FC8A2668-2AB8-4BDE-B1EC-323EC4C38636}" presName="parTx" presStyleLbl="alignNode1" presStyleIdx="1" presStyleCnt="9">
        <dgm:presLayoutVars>
          <dgm:chMax val="0"/>
          <dgm:chPref val="0"/>
          <dgm:bulletEnabled val="1"/>
        </dgm:presLayoutVars>
      </dgm:prSet>
      <dgm:spPr/>
    </dgm:pt>
    <dgm:pt modelId="{817F03C0-AA90-4A1D-9230-9C4AD8515E4B}" type="pres">
      <dgm:prSet presAssocID="{FC8A2668-2AB8-4BDE-B1EC-323EC4C38636}" presName="desTx" presStyleLbl="alignAccFollowNode1" presStyleIdx="1" presStyleCnt="9">
        <dgm:presLayoutVars>
          <dgm:bulletEnabled val="1"/>
        </dgm:presLayoutVars>
      </dgm:prSet>
      <dgm:spPr/>
    </dgm:pt>
    <dgm:pt modelId="{12204C60-760F-424E-A9A4-C91F82D049F3}" type="pres">
      <dgm:prSet presAssocID="{C28E4E31-4C33-4E53-9244-FC74F78DDAED}" presName="space" presStyleCnt="0"/>
      <dgm:spPr/>
    </dgm:pt>
    <dgm:pt modelId="{BE575A00-74EB-4BAF-8EDE-DD68C0D26649}" type="pres">
      <dgm:prSet presAssocID="{8771BF29-C133-4C00-9EFF-5E46054C52E9}" presName="composite" presStyleCnt="0"/>
      <dgm:spPr/>
    </dgm:pt>
    <dgm:pt modelId="{81B2614F-67A6-4FDF-BD76-49677E87A1DE}" type="pres">
      <dgm:prSet presAssocID="{8771BF29-C133-4C00-9EFF-5E46054C52E9}" presName="parTx" presStyleLbl="alignNode1" presStyleIdx="2" presStyleCnt="9">
        <dgm:presLayoutVars>
          <dgm:chMax val="0"/>
          <dgm:chPref val="0"/>
          <dgm:bulletEnabled val="1"/>
        </dgm:presLayoutVars>
      </dgm:prSet>
      <dgm:spPr/>
    </dgm:pt>
    <dgm:pt modelId="{104B44E1-784E-48B0-9EA3-29C94FF30D59}" type="pres">
      <dgm:prSet presAssocID="{8771BF29-C133-4C00-9EFF-5E46054C52E9}" presName="desTx" presStyleLbl="alignAccFollowNode1" presStyleIdx="2" presStyleCnt="9">
        <dgm:presLayoutVars>
          <dgm:bulletEnabled val="1"/>
        </dgm:presLayoutVars>
      </dgm:prSet>
      <dgm:spPr/>
    </dgm:pt>
    <dgm:pt modelId="{ACBF9618-D047-4A5D-A935-B081A50931DE}" type="pres">
      <dgm:prSet presAssocID="{BCC1DB67-7941-4472-BCEB-7A733DD63621}" presName="space" presStyleCnt="0"/>
      <dgm:spPr/>
    </dgm:pt>
    <dgm:pt modelId="{8E5BE6D2-2149-42F1-B826-43147C6E167E}" type="pres">
      <dgm:prSet presAssocID="{39EF5677-561A-4417-83C8-622AFD4854FD}" presName="composite" presStyleCnt="0"/>
      <dgm:spPr/>
    </dgm:pt>
    <dgm:pt modelId="{0E48C195-D187-4164-8973-ADD5B70375EB}" type="pres">
      <dgm:prSet presAssocID="{39EF5677-561A-4417-83C8-622AFD4854FD}" presName="parTx" presStyleLbl="alignNode1" presStyleIdx="3" presStyleCnt="9">
        <dgm:presLayoutVars>
          <dgm:chMax val="0"/>
          <dgm:chPref val="0"/>
          <dgm:bulletEnabled val="1"/>
        </dgm:presLayoutVars>
      </dgm:prSet>
      <dgm:spPr/>
    </dgm:pt>
    <dgm:pt modelId="{67043476-DB87-4073-AA6D-9B451D93D6DA}" type="pres">
      <dgm:prSet presAssocID="{39EF5677-561A-4417-83C8-622AFD4854FD}" presName="desTx" presStyleLbl="alignAccFollowNode1" presStyleIdx="3" presStyleCnt="9">
        <dgm:presLayoutVars>
          <dgm:bulletEnabled val="1"/>
        </dgm:presLayoutVars>
      </dgm:prSet>
      <dgm:spPr/>
    </dgm:pt>
    <dgm:pt modelId="{7B3AF76E-11B7-48D7-B4BC-EE4CD9672989}" type="pres">
      <dgm:prSet presAssocID="{998899C1-A266-48B1-8D33-FAEC6F46CA07}" presName="space" presStyleCnt="0"/>
      <dgm:spPr/>
    </dgm:pt>
    <dgm:pt modelId="{E744E76B-911A-4C5F-9276-33115D1112C1}" type="pres">
      <dgm:prSet presAssocID="{11D4F4FB-09E3-4D62-BC45-1090BF964823}" presName="composite" presStyleCnt="0"/>
      <dgm:spPr/>
    </dgm:pt>
    <dgm:pt modelId="{A35CBEDA-5943-4876-A931-4C50891547E7}" type="pres">
      <dgm:prSet presAssocID="{11D4F4FB-09E3-4D62-BC45-1090BF964823}" presName="parTx" presStyleLbl="alignNode1" presStyleIdx="4" presStyleCnt="9">
        <dgm:presLayoutVars>
          <dgm:chMax val="0"/>
          <dgm:chPref val="0"/>
          <dgm:bulletEnabled val="1"/>
        </dgm:presLayoutVars>
      </dgm:prSet>
      <dgm:spPr/>
    </dgm:pt>
    <dgm:pt modelId="{E219F9F6-A86D-4228-8686-8232E8D19FC0}" type="pres">
      <dgm:prSet presAssocID="{11D4F4FB-09E3-4D62-BC45-1090BF964823}" presName="desTx" presStyleLbl="alignAccFollowNode1" presStyleIdx="4" presStyleCnt="9">
        <dgm:presLayoutVars>
          <dgm:bulletEnabled val="1"/>
        </dgm:presLayoutVars>
      </dgm:prSet>
      <dgm:spPr/>
    </dgm:pt>
    <dgm:pt modelId="{B70BE309-2E06-49AC-B98E-50547CE981E6}" type="pres">
      <dgm:prSet presAssocID="{CE81CC8F-95FF-463E-8243-EE4D3FD3EA5C}" presName="space" presStyleCnt="0"/>
      <dgm:spPr/>
    </dgm:pt>
    <dgm:pt modelId="{EBB04A6D-5F01-4D90-8B3D-345DB3A53CCB}" type="pres">
      <dgm:prSet presAssocID="{7AB4F4B0-7928-43B3-9E4E-245D79E2587A}" presName="composite" presStyleCnt="0"/>
      <dgm:spPr/>
    </dgm:pt>
    <dgm:pt modelId="{F6DAFAAB-7679-4D4C-9E20-F24381A4F624}" type="pres">
      <dgm:prSet presAssocID="{7AB4F4B0-7928-43B3-9E4E-245D79E2587A}" presName="parTx" presStyleLbl="alignNode1" presStyleIdx="5" presStyleCnt="9">
        <dgm:presLayoutVars>
          <dgm:chMax val="0"/>
          <dgm:chPref val="0"/>
          <dgm:bulletEnabled val="1"/>
        </dgm:presLayoutVars>
      </dgm:prSet>
      <dgm:spPr/>
    </dgm:pt>
    <dgm:pt modelId="{6FC0C789-DEDF-4918-B157-1517857E875F}" type="pres">
      <dgm:prSet presAssocID="{7AB4F4B0-7928-43B3-9E4E-245D79E2587A}" presName="desTx" presStyleLbl="alignAccFollowNode1" presStyleIdx="5" presStyleCnt="9">
        <dgm:presLayoutVars>
          <dgm:bulletEnabled val="1"/>
        </dgm:presLayoutVars>
      </dgm:prSet>
      <dgm:spPr/>
    </dgm:pt>
    <dgm:pt modelId="{DA91EE48-EDCE-47D9-A178-FFDE1C0FAB8A}" type="pres">
      <dgm:prSet presAssocID="{F2805030-72A6-47C5-9AE4-74AD6329AA2E}" presName="space" presStyleCnt="0"/>
      <dgm:spPr/>
    </dgm:pt>
    <dgm:pt modelId="{25E9C0BD-5F43-4F7D-8972-38CF4B7D871D}" type="pres">
      <dgm:prSet presAssocID="{B96A5A06-20C4-49FC-B174-5E4EADDDB015}" presName="composite" presStyleCnt="0"/>
      <dgm:spPr/>
    </dgm:pt>
    <dgm:pt modelId="{7C32D1C0-C6BB-4AA5-8A9A-5C8C3B95C35E}" type="pres">
      <dgm:prSet presAssocID="{B96A5A06-20C4-49FC-B174-5E4EADDDB015}" presName="parTx" presStyleLbl="alignNode1" presStyleIdx="6" presStyleCnt="9">
        <dgm:presLayoutVars>
          <dgm:chMax val="0"/>
          <dgm:chPref val="0"/>
          <dgm:bulletEnabled val="1"/>
        </dgm:presLayoutVars>
      </dgm:prSet>
      <dgm:spPr/>
    </dgm:pt>
    <dgm:pt modelId="{99839D0E-9CA1-4B8E-A279-29BB5F751BD4}" type="pres">
      <dgm:prSet presAssocID="{B96A5A06-20C4-49FC-B174-5E4EADDDB015}" presName="desTx" presStyleLbl="alignAccFollowNode1" presStyleIdx="6" presStyleCnt="9">
        <dgm:presLayoutVars>
          <dgm:bulletEnabled val="1"/>
        </dgm:presLayoutVars>
      </dgm:prSet>
      <dgm:spPr/>
    </dgm:pt>
    <dgm:pt modelId="{E468BAFD-DE9B-43AD-A746-E9841E51B6C0}" type="pres">
      <dgm:prSet presAssocID="{EEC14674-F163-4D32-BAD6-E618C1688EC7}" presName="space" presStyleCnt="0"/>
      <dgm:spPr/>
    </dgm:pt>
    <dgm:pt modelId="{2352AD40-B067-49DF-965D-D9722DCCF9EE}" type="pres">
      <dgm:prSet presAssocID="{5B5D46A8-752E-47BB-BD17-45DB93DAFD01}" presName="composite" presStyleCnt="0"/>
      <dgm:spPr/>
    </dgm:pt>
    <dgm:pt modelId="{AB30F83A-1CF5-41CA-8E35-4B158B4B19CE}" type="pres">
      <dgm:prSet presAssocID="{5B5D46A8-752E-47BB-BD17-45DB93DAFD01}" presName="parTx" presStyleLbl="alignNode1" presStyleIdx="7" presStyleCnt="9">
        <dgm:presLayoutVars>
          <dgm:chMax val="0"/>
          <dgm:chPref val="0"/>
          <dgm:bulletEnabled val="1"/>
        </dgm:presLayoutVars>
      </dgm:prSet>
      <dgm:spPr/>
    </dgm:pt>
    <dgm:pt modelId="{B81C6539-0E6B-4800-9CE5-130AC1164999}" type="pres">
      <dgm:prSet presAssocID="{5B5D46A8-752E-47BB-BD17-45DB93DAFD01}" presName="desTx" presStyleLbl="alignAccFollowNode1" presStyleIdx="7" presStyleCnt="9">
        <dgm:presLayoutVars>
          <dgm:bulletEnabled val="1"/>
        </dgm:presLayoutVars>
      </dgm:prSet>
      <dgm:spPr/>
    </dgm:pt>
    <dgm:pt modelId="{2F66750D-8D2D-4D2E-89B0-B529EB5A1527}" type="pres">
      <dgm:prSet presAssocID="{2B15CDC1-51B3-474C-8777-753620580468}" presName="space" presStyleCnt="0"/>
      <dgm:spPr/>
    </dgm:pt>
    <dgm:pt modelId="{8E0E228E-3254-467F-A328-2B972702A523}" type="pres">
      <dgm:prSet presAssocID="{138F5155-D421-4B82-AC54-E218E9ADF7B2}" presName="composite" presStyleCnt="0"/>
      <dgm:spPr/>
    </dgm:pt>
    <dgm:pt modelId="{02D2FB48-52E8-415C-A104-CDCDB6A576C0}" type="pres">
      <dgm:prSet presAssocID="{138F5155-D421-4B82-AC54-E218E9ADF7B2}" presName="parTx" presStyleLbl="alignNode1" presStyleIdx="8" presStyleCnt="9">
        <dgm:presLayoutVars>
          <dgm:chMax val="0"/>
          <dgm:chPref val="0"/>
          <dgm:bulletEnabled val="1"/>
        </dgm:presLayoutVars>
      </dgm:prSet>
      <dgm:spPr/>
    </dgm:pt>
    <dgm:pt modelId="{085A5A07-B99C-40D7-B26B-60ACD048C8B7}" type="pres">
      <dgm:prSet presAssocID="{138F5155-D421-4B82-AC54-E218E9ADF7B2}" presName="desTx" presStyleLbl="alignAccFollowNode1" presStyleIdx="8" presStyleCnt="9">
        <dgm:presLayoutVars>
          <dgm:bulletEnabled val="1"/>
        </dgm:presLayoutVars>
      </dgm:prSet>
      <dgm:spPr/>
    </dgm:pt>
  </dgm:ptLst>
  <dgm:cxnLst>
    <dgm:cxn modelId="{B12FB20B-A902-4677-A3BF-60ED10FE98FC}" type="presOf" srcId="{5AFF7E2B-9AE2-4A66-8E76-C0493C295FC0}" destId="{104B44E1-784E-48B0-9EA3-29C94FF30D59}" srcOrd="0" destOrd="0" presId="urn:microsoft.com/office/officeart/2005/8/layout/hList1"/>
    <dgm:cxn modelId="{A7D2FE0D-1FD2-4C24-90BB-77122F0CC768}" srcId="{7AB4F4B0-7928-43B3-9E4E-245D79E2587A}" destId="{6C21E0A2-4450-4A72-B30E-F357735BB02C}" srcOrd="2" destOrd="0" parTransId="{CF53ED50-FCD7-46A5-836D-A963DC9B8B61}" sibTransId="{DFD47678-72FD-4F87-9A37-D2C42BE4FAEA}"/>
    <dgm:cxn modelId="{7DCA4A0E-6435-45B9-B03A-F19C835B02C8}" type="presOf" srcId="{B96A5A06-20C4-49FC-B174-5E4EADDDB015}" destId="{7C32D1C0-C6BB-4AA5-8A9A-5C8C3B95C35E}" srcOrd="0" destOrd="0" presId="urn:microsoft.com/office/officeart/2005/8/layout/hList1"/>
    <dgm:cxn modelId="{8AA5530E-58B8-42E2-BB0E-EBB62AC4F11E}" type="presOf" srcId="{9FF13519-92F2-4832-A4AD-525A64723C02}" destId="{6FC0C789-DEDF-4918-B157-1517857E875F}" srcOrd="0" destOrd="0" presId="urn:microsoft.com/office/officeart/2005/8/layout/hList1"/>
    <dgm:cxn modelId="{9FB1D90E-FAE8-4D6A-9F51-CB97CFA0FE64}" srcId="{D70D4915-751D-449B-BAB6-353C89DB147D}" destId="{4ED0B701-D107-45B5-AF9A-F83D749B2093}" srcOrd="1" destOrd="0" parTransId="{BE868E80-17EB-4CDF-8A02-CA19866D4A49}" sibTransId="{3ED0E482-6349-4041-8EF7-B0648CDD3F73}"/>
    <dgm:cxn modelId="{B8413311-94F1-4E14-A9A0-F8FBD51B105F}" srcId="{AD5F2D0C-E26B-4A64-90FD-C850B39250B1}" destId="{D70D4915-751D-449B-BAB6-353C89DB147D}" srcOrd="0" destOrd="0" parTransId="{D95C1B6D-3DE1-4A21-8137-060350CB2FC6}" sibTransId="{7ED48D50-F2ED-428E-B21C-951ED0C7DFAD}"/>
    <dgm:cxn modelId="{A5094E11-00F8-40A5-BAB7-05CB87EE58CC}" srcId="{7AB4F4B0-7928-43B3-9E4E-245D79E2587A}" destId="{616194C4-28F4-4B93-9B26-427F2F05B0DB}" srcOrd="1" destOrd="0" parTransId="{B2D1AB62-CEB1-4721-9E66-9FB096AE949C}" sibTransId="{8C67240D-2D32-412D-B34D-2B58039E9C27}"/>
    <dgm:cxn modelId="{553B501C-2A53-4F16-B1D3-92D0C7774F2C}" srcId="{5B5D46A8-752E-47BB-BD17-45DB93DAFD01}" destId="{DE5284E0-057C-471F-93D6-52A56D0B04C0}" srcOrd="1" destOrd="0" parTransId="{0D666201-819A-4871-9F17-417275CA40E8}" sibTransId="{D4929533-F605-4331-A9A1-12C6EC00B512}"/>
    <dgm:cxn modelId="{9419521C-1638-4283-827E-AA9B706170E3}" srcId="{7AB4F4B0-7928-43B3-9E4E-245D79E2587A}" destId="{9FF13519-92F2-4832-A4AD-525A64723C02}" srcOrd="0" destOrd="0" parTransId="{28B7EB1A-722B-4F4E-8AC2-2BFA8077F60B}" sibTransId="{166ABA43-9B0E-4500-B6A1-2FE27525348E}"/>
    <dgm:cxn modelId="{8702621E-0540-4673-A562-C70ED49EA003}" type="presOf" srcId="{C34E2DB1-D6CF-4618-B8AF-33CC33BA0729}" destId="{67043476-DB87-4073-AA6D-9B451D93D6DA}" srcOrd="0" destOrd="0" presId="urn:microsoft.com/office/officeart/2005/8/layout/hList1"/>
    <dgm:cxn modelId="{0B28721E-6D89-4796-81D6-5F0AC3F02EFB}" srcId="{AD5F2D0C-E26B-4A64-90FD-C850B39250B1}" destId="{138F5155-D421-4B82-AC54-E218E9ADF7B2}" srcOrd="8" destOrd="0" parTransId="{3E3F86B5-FCFC-411F-8672-42ACDF4A6B74}" sibTransId="{20B658A3-2FC3-4A31-985D-784D0B47BA2B}"/>
    <dgm:cxn modelId="{93703E22-F990-43EB-8A0B-91789B4AFCE2}" type="presOf" srcId="{11D4F4FB-09E3-4D62-BC45-1090BF964823}" destId="{A35CBEDA-5943-4876-A931-4C50891547E7}" srcOrd="0" destOrd="0" presId="urn:microsoft.com/office/officeart/2005/8/layout/hList1"/>
    <dgm:cxn modelId="{BF166C24-1F08-4A33-BF61-D6BB2189D325}" srcId="{AD5F2D0C-E26B-4A64-90FD-C850B39250B1}" destId="{B96A5A06-20C4-49FC-B174-5E4EADDDB015}" srcOrd="6" destOrd="0" parTransId="{442BEA73-2E65-43CC-B57E-4F431B312B1E}" sibTransId="{EEC14674-F163-4D32-BAD6-E618C1688EC7}"/>
    <dgm:cxn modelId="{F7CFF835-0D8D-4A17-AD2B-6BD65CBAE26A}" srcId="{5B5D46A8-752E-47BB-BD17-45DB93DAFD01}" destId="{30F92B50-E268-402A-A4C8-4A3B947503DB}" srcOrd="0" destOrd="0" parTransId="{829A80CE-8149-47D6-811A-0FC9F83F9F4B}" sibTransId="{F3BDEE4B-26D6-4FEE-AE67-FBDFEFF1A631}"/>
    <dgm:cxn modelId="{48990036-19F1-432D-8DE9-C2D694688AF2}" srcId="{AD5F2D0C-E26B-4A64-90FD-C850B39250B1}" destId="{11D4F4FB-09E3-4D62-BC45-1090BF964823}" srcOrd="4" destOrd="0" parTransId="{DD3ED578-61B8-4930-ADD2-632E7078BDB1}" sibTransId="{CE81CC8F-95FF-463E-8243-EE4D3FD3EA5C}"/>
    <dgm:cxn modelId="{95528039-BC6B-4310-8484-9C17D4F6AB77}" srcId="{138F5155-D421-4B82-AC54-E218E9ADF7B2}" destId="{0015D9B1-8C43-4297-BB86-F9428325C37F}" srcOrd="1" destOrd="0" parTransId="{591893E6-C0BA-4F93-9BF5-D0034D16A699}" sibTransId="{A8DACBBE-B2BE-4FAD-BD1F-E470D5324D33}"/>
    <dgm:cxn modelId="{00187C3D-2A34-4E34-82FD-8C1B1896EB8A}" type="presOf" srcId="{7AAEAC54-86CC-4938-B832-139C5207760E}" destId="{085A5A07-B99C-40D7-B26B-60ACD048C8B7}" srcOrd="0" destOrd="2" presId="urn:microsoft.com/office/officeart/2005/8/layout/hList1"/>
    <dgm:cxn modelId="{F7D5283E-7185-4805-94B2-456FFC393588}" type="presOf" srcId="{39EF5677-561A-4417-83C8-622AFD4854FD}" destId="{0E48C195-D187-4164-8973-ADD5B70375EB}" srcOrd="0" destOrd="0" presId="urn:microsoft.com/office/officeart/2005/8/layout/hList1"/>
    <dgm:cxn modelId="{A28C2941-28BB-4EAF-9E22-8A2A9FE84F6C}" type="presOf" srcId="{4ED0B701-D107-45B5-AF9A-F83D749B2093}" destId="{CDDE3F15-0830-4F95-8072-B9DCC9976117}" srcOrd="0" destOrd="1" presId="urn:microsoft.com/office/officeart/2005/8/layout/hList1"/>
    <dgm:cxn modelId="{3160AE47-7EB8-4CC4-B72E-D12DAEDF3821}" srcId="{39EF5677-561A-4417-83C8-622AFD4854FD}" destId="{C34E2DB1-D6CF-4618-B8AF-33CC33BA0729}" srcOrd="0" destOrd="0" parTransId="{21C30004-681F-4617-AAF0-1BE6FA66D544}" sibTransId="{2C2EA293-0A3B-4B29-8918-69B909D54882}"/>
    <dgm:cxn modelId="{376DD748-CCD4-4177-8C18-ED34B837463D}" type="presOf" srcId="{7AB4F4B0-7928-43B3-9E4E-245D79E2587A}" destId="{F6DAFAAB-7679-4D4C-9E20-F24381A4F624}" srcOrd="0" destOrd="0" presId="urn:microsoft.com/office/officeart/2005/8/layout/hList1"/>
    <dgm:cxn modelId="{E03ED550-15F3-4019-806E-5F136CE5A243}" type="presOf" srcId="{5203BFF5-3379-41B5-93F8-7405C17C1AAC}" destId="{CDDE3F15-0830-4F95-8072-B9DCC9976117}" srcOrd="0" destOrd="0" presId="urn:microsoft.com/office/officeart/2005/8/layout/hList1"/>
    <dgm:cxn modelId="{D8719053-7911-4504-9AAC-D8A3DDB19609}" srcId="{0015D9B1-8C43-4297-BB86-F9428325C37F}" destId="{7AAEAC54-86CC-4938-B832-139C5207760E}" srcOrd="0" destOrd="0" parTransId="{8FF490F3-C914-455B-8CF5-49A886494FD6}" sibTransId="{AFC78CCB-4D4F-4ABD-BDAF-42257660240E}"/>
    <dgm:cxn modelId="{395E065B-0E24-432D-94FA-EA56250D09E9}" type="presOf" srcId="{AD5F2D0C-E26B-4A64-90FD-C850B39250B1}" destId="{5F92B6E4-30B8-4B9C-9145-D0C4E290ED21}" srcOrd="0" destOrd="0" presId="urn:microsoft.com/office/officeart/2005/8/layout/hList1"/>
    <dgm:cxn modelId="{DEB9E45D-9192-4C85-B3D7-C6058C1417B0}" type="presOf" srcId="{616194C4-28F4-4B93-9B26-427F2F05B0DB}" destId="{6FC0C789-DEDF-4918-B157-1517857E875F}" srcOrd="0" destOrd="1" presId="urn:microsoft.com/office/officeart/2005/8/layout/hList1"/>
    <dgm:cxn modelId="{30D1ED5E-C779-412C-A073-0FFEEA89020B}" type="presOf" srcId="{DE5284E0-057C-471F-93D6-52A56D0B04C0}" destId="{B81C6539-0E6B-4800-9CE5-130AC1164999}" srcOrd="0" destOrd="1" presId="urn:microsoft.com/office/officeart/2005/8/layout/hList1"/>
    <dgm:cxn modelId="{56657061-CB11-40B5-95A3-8D069870BB30}" type="presOf" srcId="{8771BF29-C133-4C00-9EFF-5E46054C52E9}" destId="{81B2614F-67A6-4FDF-BD76-49677E87A1DE}" srcOrd="0" destOrd="0" presId="urn:microsoft.com/office/officeart/2005/8/layout/hList1"/>
    <dgm:cxn modelId="{0C00EB6C-78D3-48D0-8D09-37B0F820A58A}" type="presOf" srcId="{6B88F40A-41B6-49D1-851C-E1632EF34CDD}" destId="{E219F9F6-A86D-4228-8686-8232E8D19FC0}" srcOrd="0" destOrd="0" presId="urn:microsoft.com/office/officeart/2005/8/layout/hList1"/>
    <dgm:cxn modelId="{F622D46F-59AD-4CD9-A17A-7A587AE494AB}" srcId="{AD5F2D0C-E26B-4A64-90FD-C850B39250B1}" destId="{39EF5677-561A-4417-83C8-622AFD4854FD}" srcOrd="3" destOrd="0" parTransId="{77A1AFB4-7083-4289-808D-83CA95C6F573}" sibTransId="{998899C1-A266-48B1-8D33-FAEC6F46CA07}"/>
    <dgm:cxn modelId="{63ED4075-23B3-46DD-B768-D3CC06677B7F}" type="presOf" srcId="{6C21E0A2-4450-4A72-B30E-F357735BB02C}" destId="{6FC0C789-DEDF-4918-B157-1517857E875F}" srcOrd="0" destOrd="2" presId="urn:microsoft.com/office/officeart/2005/8/layout/hList1"/>
    <dgm:cxn modelId="{478AB97C-8964-4E5A-B485-BCA625884315}" srcId="{AD5F2D0C-E26B-4A64-90FD-C850B39250B1}" destId="{FC8A2668-2AB8-4BDE-B1EC-323EC4C38636}" srcOrd="1" destOrd="0" parTransId="{51639D7D-61CD-4B79-A32E-C84C14A0A8C7}" sibTransId="{C28E4E31-4C33-4E53-9244-FC74F78DDAED}"/>
    <dgm:cxn modelId="{05D86280-6EF8-48AA-8D23-673AC56A2F5B}" type="presOf" srcId="{5B5D46A8-752E-47BB-BD17-45DB93DAFD01}" destId="{AB30F83A-1CF5-41CA-8E35-4B158B4B19CE}" srcOrd="0" destOrd="0" presId="urn:microsoft.com/office/officeart/2005/8/layout/hList1"/>
    <dgm:cxn modelId="{846EAF96-83E2-41F6-8CBD-FF159A7549F2}" srcId="{AD5F2D0C-E26B-4A64-90FD-C850B39250B1}" destId="{8771BF29-C133-4C00-9EFF-5E46054C52E9}" srcOrd="2" destOrd="0" parTransId="{2B944000-DE4A-4942-B478-DC6998CCE42A}" sibTransId="{BCC1DB67-7941-4472-BCEB-7A733DD63621}"/>
    <dgm:cxn modelId="{AB42289E-2B34-4DDB-B2DC-B8FD71B84EBD}" type="presOf" srcId="{643ECC4B-5641-44C8-AF11-507952CC7767}" destId="{817F03C0-AA90-4A1D-9230-9C4AD8515E4B}" srcOrd="0" destOrd="0" presId="urn:microsoft.com/office/officeart/2005/8/layout/hList1"/>
    <dgm:cxn modelId="{05A387A2-8061-42B0-B47A-DA0A5F03D081}" srcId="{8771BF29-C133-4C00-9EFF-5E46054C52E9}" destId="{946EC8D8-2F19-4B81-8FE2-5C308FD419F8}" srcOrd="1" destOrd="0" parTransId="{838D98F3-1D61-4F5F-8CB3-669A736CDACC}" sibTransId="{061A08CC-6F57-406B-953D-1D8864609B0F}"/>
    <dgm:cxn modelId="{0DC2DAA6-F9D6-4E14-837C-EE6A7998C444}" type="presOf" srcId="{30F92B50-E268-402A-A4C8-4A3B947503DB}" destId="{B81C6539-0E6B-4800-9CE5-130AC1164999}" srcOrd="0" destOrd="0" presId="urn:microsoft.com/office/officeart/2005/8/layout/hList1"/>
    <dgm:cxn modelId="{CDB188AB-083E-4DB8-B25A-7E1C06E595CB}" type="presOf" srcId="{FC8A2668-2AB8-4BDE-B1EC-323EC4C38636}" destId="{223E7202-E8F0-432B-AA43-99537E71816F}" srcOrd="0" destOrd="0" presId="urn:microsoft.com/office/officeart/2005/8/layout/hList1"/>
    <dgm:cxn modelId="{D8282BAD-A4E7-44AD-AA97-5D4057734219}" srcId="{B96A5A06-20C4-49FC-B174-5E4EADDDB015}" destId="{511365CB-622D-4A72-92B0-A1707DD83BE0}" srcOrd="0" destOrd="0" parTransId="{5311DDD8-9FE0-4BF7-B01A-FFD5332BC286}" sibTransId="{74A00EC2-C435-4CB3-8517-D5CAAA732148}"/>
    <dgm:cxn modelId="{D86601B7-8FE6-4EBB-BD02-ED78B04050D6}" srcId="{8771BF29-C133-4C00-9EFF-5E46054C52E9}" destId="{5AFF7E2B-9AE2-4A66-8E76-C0493C295FC0}" srcOrd="0" destOrd="0" parTransId="{8F20DFB0-EBBE-4F81-99E3-EAA97F9D4618}" sibTransId="{395FC8E1-FC5D-49BE-B4C1-CD668119D5AF}"/>
    <dgm:cxn modelId="{5C22E5C3-C654-4406-BDE1-4C3E4E0F9B72}" srcId="{AD5F2D0C-E26B-4A64-90FD-C850B39250B1}" destId="{7AB4F4B0-7928-43B3-9E4E-245D79E2587A}" srcOrd="5" destOrd="0" parTransId="{702FD354-F188-4D0E-9ED1-428607BECB9C}" sibTransId="{F2805030-72A6-47C5-9AE4-74AD6329AA2E}"/>
    <dgm:cxn modelId="{4779F0C5-295B-412B-B281-FCE1F7633E8D}" type="presOf" srcId="{946EC8D8-2F19-4B81-8FE2-5C308FD419F8}" destId="{104B44E1-784E-48B0-9EA3-29C94FF30D59}" srcOrd="0" destOrd="1" presId="urn:microsoft.com/office/officeart/2005/8/layout/hList1"/>
    <dgm:cxn modelId="{93C3ECC8-5E16-47C2-9722-38B56F47A147}" srcId="{AD5F2D0C-E26B-4A64-90FD-C850B39250B1}" destId="{5B5D46A8-752E-47BB-BD17-45DB93DAFD01}" srcOrd="7" destOrd="0" parTransId="{8783EC1F-B23A-475B-84AD-D9BF75906FD1}" sibTransId="{2B15CDC1-51B3-474C-8777-753620580468}"/>
    <dgm:cxn modelId="{FC3EB8CB-E848-42A8-A6F8-2A9A44A38132}" srcId="{FC8A2668-2AB8-4BDE-B1EC-323EC4C38636}" destId="{643ECC4B-5641-44C8-AF11-507952CC7767}" srcOrd="0" destOrd="0" parTransId="{0CD440D0-D7BA-4BE4-B617-E79C914DD8B3}" sibTransId="{0900E835-B71A-42C9-B0B2-8EFA49DCD4E4}"/>
    <dgm:cxn modelId="{855FF7D5-E615-4604-9D4A-0955C0E73769}" type="presOf" srcId="{D70D4915-751D-449B-BAB6-353C89DB147D}" destId="{D3DA0AC0-17BB-4754-B252-555D8A362C69}" srcOrd="0" destOrd="0" presId="urn:microsoft.com/office/officeart/2005/8/layout/hList1"/>
    <dgm:cxn modelId="{6CE031D7-EE66-4F60-92E9-507AE48230CE}" srcId="{D70D4915-751D-449B-BAB6-353C89DB147D}" destId="{5203BFF5-3379-41B5-93F8-7405C17C1AAC}" srcOrd="0" destOrd="0" parTransId="{2BCB2D0E-E810-4BD8-92E2-F69124808470}" sibTransId="{BBD59213-5DA1-41C0-81D1-199966914F27}"/>
    <dgm:cxn modelId="{E099FCDD-F28C-410B-9B1C-87528B1E7D91}" type="presOf" srcId="{511365CB-622D-4A72-92B0-A1707DD83BE0}" destId="{99839D0E-9CA1-4B8E-A279-29BB5F751BD4}" srcOrd="0" destOrd="0" presId="urn:microsoft.com/office/officeart/2005/8/layout/hList1"/>
    <dgm:cxn modelId="{52F09CDE-5DD8-4D2A-A403-5EC5CDF06AAD}" srcId="{138F5155-D421-4B82-AC54-E218E9ADF7B2}" destId="{E34451E5-B218-4952-9D8B-1761FDE6B7E2}" srcOrd="0" destOrd="0" parTransId="{E9F9D111-969C-4D13-B060-23909953B36B}" sibTransId="{5C6D8F42-5D57-40B4-952B-CD0B2B1F994B}"/>
    <dgm:cxn modelId="{627979E1-F38A-45B0-BBA8-C7CD6D8FD7CC}" type="presOf" srcId="{E34451E5-B218-4952-9D8B-1761FDE6B7E2}" destId="{085A5A07-B99C-40D7-B26B-60ACD048C8B7}" srcOrd="0" destOrd="0" presId="urn:microsoft.com/office/officeart/2005/8/layout/hList1"/>
    <dgm:cxn modelId="{A345FDE2-1FAF-4422-8CA3-1D572DB6A096}" srcId="{11D4F4FB-09E3-4D62-BC45-1090BF964823}" destId="{6B88F40A-41B6-49D1-851C-E1632EF34CDD}" srcOrd="0" destOrd="0" parTransId="{181B9253-6213-4B4F-AA0B-ED2F3DD3E990}" sibTransId="{D85709F0-FCC6-4749-861A-876985E20734}"/>
    <dgm:cxn modelId="{1EE7C3E4-0EB0-493B-86EB-410C05BD6719}" type="presOf" srcId="{0015D9B1-8C43-4297-BB86-F9428325C37F}" destId="{085A5A07-B99C-40D7-B26B-60ACD048C8B7}" srcOrd="0" destOrd="1" presId="urn:microsoft.com/office/officeart/2005/8/layout/hList1"/>
    <dgm:cxn modelId="{78179AF2-F1F5-4A13-A4EF-C29A17061678}" type="presOf" srcId="{138F5155-D421-4B82-AC54-E218E9ADF7B2}" destId="{02D2FB48-52E8-415C-A104-CDCDB6A576C0}" srcOrd="0" destOrd="0" presId="urn:microsoft.com/office/officeart/2005/8/layout/hList1"/>
    <dgm:cxn modelId="{FA8B5004-06A2-4F15-BDD8-14F22CCCD4F8}" type="presParOf" srcId="{5F92B6E4-30B8-4B9C-9145-D0C4E290ED21}" destId="{D92322BF-0942-4B52-9FA1-C0977851D4FE}" srcOrd="0" destOrd="0" presId="urn:microsoft.com/office/officeart/2005/8/layout/hList1"/>
    <dgm:cxn modelId="{F429BAD7-7405-485B-AEBF-A157F1819DD2}" type="presParOf" srcId="{D92322BF-0942-4B52-9FA1-C0977851D4FE}" destId="{D3DA0AC0-17BB-4754-B252-555D8A362C69}" srcOrd="0" destOrd="0" presId="urn:microsoft.com/office/officeart/2005/8/layout/hList1"/>
    <dgm:cxn modelId="{3434079A-122E-4907-914C-76D06B35691D}" type="presParOf" srcId="{D92322BF-0942-4B52-9FA1-C0977851D4FE}" destId="{CDDE3F15-0830-4F95-8072-B9DCC9976117}" srcOrd="1" destOrd="0" presId="urn:microsoft.com/office/officeart/2005/8/layout/hList1"/>
    <dgm:cxn modelId="{C06B5591-419F-46E6-BE0D-DE981F173B7F}" type="presParOf" srcId="{5F92B6E4-30B8-4B9C-9145-D0C4E290ED21}" destId="{56AB0710-1DD7-4EDC-8DA6-6CDE91828844}" srcOrd="1" destOrd="0" presId="urn:microsoft.com/office/officeart/2005/8/layout/hList1"/>
    <dgm:cxn modelId="{4EE45096-A542-4297-A5BA-1D0D20122C7C}" type="presParOf" srcId="{5F92B6E4-30B8-4B9C-9145-D0C4E290ED21}" destId="{2B89702F-EC2F-4671-89A7-1FD3C3D82725}" srcOrd="2" destOrd="0" presId="urn:microsoft.com/office/officeart/2005/8/layout/hList1"/>
    <dgm:cxn modelId="{C16B2743-787A-42F5-BB5F-63A83FFA1829}" type="presParOf" srcId="{2B89702F-EC2F-4671-89A7-1FD3C3D82725}" destId="{223E7202-E8F0-432B-AA43-99537E71816F}" srcOrd="0" destOrd="0" presId="urn:microsoft.com/office/officeart/2005/8/layout/hList1"/>
    <dgm:cxn modelId="{9554AE36-1A07-4FCF-8321-C4C167144732}" type="presParOf" srcId="{2B89702F-EC2F-4671-89A7-1FD3C3D82725}" destId="{817F03C0-AA90-4A1D-9230-9C4AD8515E4B}" srcOrd="1" destOrd="0" presId="urn:microsoft.com/office/officeart/2005/8/layout/hList1"/>
    <dgm:cxn modelId="{992185C7-C0E7-4C81-8BDB-604C424A3ABA}" type="presParOf" srcId="{5F92B6E4-30B8-4B9C-9145-D0C4E290ED21}" destId="{12204C60-760F-424E-A9A4-C91F82D049F3}" srcOrd="3" destOrd="0" presId="urn:microsoft.com/office/officeart/2005/8/layout/hList1"/>
    <dgm:cxn modelId="{D276107C-4798-4E77-8EA6-0D7A4094EB7A}" type="presParOf" srcId="{5F92B6E4-30B8-4B9C-9145-D0C4E290ED21}" destId="{BE575A00-74EB-4BAF-8EDE-DD68C0D26649}" srcOrd="4" destOrd="0" presId="urn:microsoft.com/office/officeart/2005/8/layout/hList1"/>
    <dgm:cxn modelId="{BDDD8BCF-C4EA-4B34-8E82-FFAEE69A519A}" type="presParOf" srcId="{BE575A00-74EB-4BAF-8EDE-DD68C0D26649}" destId="{81B2614F-67A6-4FDF-BD76-49677E87A1DE}" srcOrd="0" destOrd="0" presId="urn:microsoft.com/office/officeart/2005/8/layout/hList1"/>
    <dgm:cxn modelId="{ECEAF33C-DF85-46B9-BA40-C97B753F63C5}" type="presParOf" srcId="{BE575A00-74EB-4BAF-8EDE-DD68C0D26649}" destId="{104B44E1-784E-48B0-9EA3-29C94FF30D59}" srcOrd="1" destOrd="0" presId="urn:microsoft.com/office/officeart/2005/8/layout/hList1"/>
    <dgm:cxn modelId="{39DCAD24-8E79-4149-A3EA-819DBBC8581C}" type="presParOf" srcId="{5F92B6E4-30B8-4B9C-9145-D0C4E290ED21}" destId="{ACBF9618-D047-4A5D-A935-B081A50931DE}" srcOrd="5" destOrd="0" presId="urn:microsoft.com/office/officeart/2005/8/layout/hList1"/>
    <dgm:cxn modelId="{0E9EE84C-C051-4641-A403-DDA3027FAA3A}" type="presParOf" srcId="{5F92B6E4-30B8-4B9C-9145-D0C4E290ED21}" destId="{8E5BE6D2-2149-42F1-B826-43147C6E167E}" srcOrd="6" destOrd="0" presId="urn:microsoft.com/office/officeart/2005/8/layout/hList1"/>
    <dgm:cxn modelId="{CC1B9A13-2F41-490E-A9C1-08982C9AD776}" type="presParOf" srcId="{8E5BE6D2-2149-42F1-B826-43147C6E167E}" destId="{0E48C195-D187-4164-8973-ADD5B70375EB}" srcOrd="0" destOrd="0" presId="urn:microsoft.com/office/officeart/2005/8/layout/hList1"/>
    <dgm:cxn modelId="{AFBB91CD-3BA4-4EF6-A796-E1F44CE2939A}" type="presParOf" srcId="{8E5BE6D2-2149-42F1-B826-43147C6E167E}" destId="{67043476-DB87-4073-AA6D-9B451D93D6DA}" srcOrd="1" destOrd="0" presId="urn:microsoft.com/office/officeart/2005/8/layout/hList1"/>
    <dgm:cxn modelId="{FA2F1255-D92A-47CB-9269-2250B8AA28ED}" type="presParOf" srcId="{5F92B6E4-30B8-4B9C-9145-D0C4E290ED21}" destId="{7B3AF76E-11B7-48D7-B4BC-EE4CD9672989}" srcOrd="7" destOrd="0" presId="urn:microsoft.com/office/officeart/2005/8/layout/hList1"/>
    <dgm:cxn modelId="{BECF0241-280D-468D-91B3-9F574C88838A}" type="presParOf" srcId="{5F92B6E4-30B8-4B9C-9145-D0C4E290ED21}" destId="{E744E76B-911A-4C5F-9276-33115D1112C1}" srcOrd="8" destOrd="0" presId="urn:microsoft.com/office/officeart/2005/8/layout/hList1"/>
    <dgm:cxn modelId="{45AEE76C-7557-4D4B-80CA-BABC46FDEB3D}" type="presParOf" srcId="{E744E76B-911A-4C5F-9276-33115D1112C1}" destId="{A35CBEDA-5943-4876-A931-4C50891547E7}" srcOrd="0" destOrd="0" presId="urn:microsoft.com/office/officeart/2005/8/layout/hList1"/>
    <dgm:cxn modelId="{6430B8C3-BEC9-40B0-A31C-3E4580F496A2}" type="presParOf" srcId="{E744E76B-911A-4C5F-9276-33115D1112C1}" destId="{E219F9F6-A86D-4228-8686-8232E8D19FC0}" srcOrd="1" destOrd="0" presId="urn:microsoft.com/office/officeart/2005/8/layout/hList1"/>
    <dgm:cxn modelId="{3BCA6C18-DE70-446A-95A2-001AA506F9B4}" type="presParOf" srcId="{5F92B6E4-30B8-4B9C-9145-D0C4E290ED21}" destId="{B70BE309-2E06-49AC-B98E-50547CE981E6}" srcOrd="9" destOrd="0" presId="urn:microsoft.com/office/officeart/2005/8/layout/hList1"/>
    <dgm:cxn modelId="{98B541B0-8E26-43E3-B8CA-6FA5D5071DF9}" type="presParOf" srcId="{5F92B6E4-30B8-4B9C-9145-D0C4E290ED21}" destId="{EBB04A6D-5F01-4D90-8B3D-345DB3A53CCB}" srcOrd="10" destOrd="0" presId="urn:microsoft.com/office/officeart/2005/8/layout/hList1"/>
    <dgm:cxn modelId="{AAA66FA6-5475-4C33-AF50-FF0B5861F8F1}" type="presParOf" srcId="{EBB04A6D-5F01-4D90-8B3D-345DB3A53CCB}" destId="{F6DAFAAB-7679-4D4C-9E20-F24381A4F624}" srcOrd="0" destOrd="0" presId="urn:microsoft.com/office/officeart/2005/8/layout/hList1"/>
    <dgm:cxn modelId="{35487928-07EC-483D-BE92-03601279FF82}" type="presParOf" srcId="{EBB04A6D-5F01-4D90-8B3D-345DB3A53CCB}" destId="{6FC0C789-DEDF-4918-B157-1517857E875F}" srcOrd="1" destOrd="0" presId="urn:microsoft.com/office/officeart/2005/8/layout/hList1"/>
    <dgm:cxn modelId="{042D366D-4961-4553-8C1C-19F9DE1968EE}" type="presParOf" srcId="{5F92B6E4-30B8-4B9C-9145-D0C4E290ED21}" destId="{DA91EE48-EDCE-47D9-A178-FFDE1C0FAB8A}" srcOrd="11" destOrd="0" presId="urn:microsoft.com/office/officeart/2005/8/layout/hList1"/>
    <dgm:cxn modelId="{DE1EFEC2-0259-4EB6-991A-42F0C0754749}" type="presParOf" srcId="{5F92B6E4-30B8-4B9C-9145-D0C4E290ED21}" destId="{25E9C0BD-5F43-4F7D-8972-38CF4B7D871D}" srcOrd="12" destOrd="0" presId="urn:microsoft.com/office/officeart/2005/8/layout/hList1"/>
    <dgm:cxn modelId="{587CAFEC-1A3C-475A-B903-BBEFD2E2FF2E}" type="presParOf" srcId="{25E9C0BD-5F43-4F7D-8972-38CF4B7D871D}" destId="{7C32D1C0-C6BB-4AA5-8A9A-5C8C3B95C35E}" srcOrd="0" destOrd="0" presId="urn:microsoft.com/office/officeart/2005/8/layout/hList1"/>
    <dgm:cxn modelId="{27DC66BF-0CCB-40CE-9EC6-CAF01D89B6C4}" type="presParOf" srcId="{25E9C0BD-5F43-4F7D-8972-38CF4B7D871D}" destId="{99839D0E-9CA1-4B8E-A279-29BB5F751BD4}" srcOrd="1" destOrd="0" presId="urn:microsoft.com/office/officeart/2005/8/layout/hList1"/>
    <dgm:cxn modelId="{DBD9EF62-F3DD-4470-9BF2-1F8BA87B9954}" type="presParOf" srcId="{5F92B6E4-30B8-4B9C-9145-D0C4E290ED21}" destId="{E468BAFD-DE9B-43AD-A746-E9841E51B6C0}" srcOrd="13" destOrd="0" presId="urn:microsoft.com/office/officeart/2005/8/layout/hList1"/>
    <dgm:cxn modelId="{5CC8F234-817C-4F0F-AF03-40EDE51ECDB3}" type="presParOf" srcId="{5F92B6E4-30B8-4B9C-9145-D0C4E290ED21}" destId="{2352AD40-B067-49DF-965D-D9722DCCF9EE}" srcOrd="14" destOrd="0" presId="urn:microsoft.com/office/officeart/2005/8/layout/hList1"/>
    <dgm:cxn modelId="{45F714EE-B057-4E90-AED9-D19359F11285}" type="presParOf" srcId="{2352AD40-B067-49DF-965D-D9722DCCF9EE}" destId="{AB30F83A-1CF5-41CA-8E35-4B158B4B19CE}" srcOrd="0" destOrd="0" presId="urn:microsoft.com/office/officeart/2005/8/layout/hList1"/>
    <dgm:cxn modelId="{2EB8E8AB-77F7-407C-BE25-00C85F987788}" type="presParOf" srcId="{2352AD40-B067-49DF-965D-D9722DCCF9EE}" destId="{B81C6539-0E6B-4800-9CE5-130AC1164999}" srcOrd="1" destOrd="0" presId="urn:microsoft.com/office/officeart/2005/8/layout/hList1"/>
    <dgm:cxn modelId="{E4A6BAC5-516C-4DB1-AE71-5DC4E67358AA}" type="presParOf" srcId="{5F92B6E4-30B8-4B9C-9145-D0C4E290ED21}" destId="{2F66750D-8D2D-4D2E-89B0-B529EB5A1527}" srcOrd="15" destOrd="0" presId="urn:microsoft.com/office/officeart/2005/8/layout/hList1"/>
    <dgm:cxn modelId="{65F514B0-89F0-482D-8AB2-0F76645C3C9D}" type="presParOf" srcId="{5F92B6E4-30B8-4B9C-9145-D0C4E290ED21}" destId="{8E0E228E-3254-467F-A328-2B972702A523}" srcOrd="16" destOrd="0" presId="urn:microsoft.com/office/officeart/2005/8/layout/hList1"/>
    <dgm:cxn modelId="{B90A3631-0163-415D-A52F-76FBFB4C3FB0}" type="presParOf" srcId="{8E0E228E-3254-467F-A328-2B972702A523}" destId="{02D2FB48-52E8-415C-A104-CDCDB6A576C0}" srcOrd="0" destOrd="0" presId="urn:microsoft.com/office/officeart/2005/8/layout/hList1"/>
    <dgm:cxn modelId="{3B56E407-62EE-4071-8318-6F97D7F6073F}" type="presParOf" srcId="{8E0E228E-3254-467F-A328-2B972702A523}" destId="{085A5A07-B99C-40D7-B26B-60ACD048C8B7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76CDC32-E9D8-4CB4-9D39-D5F3493AC864}" type="doc">
      <dgm:prSet loTypeId="urn:microsoft.com/office/officeart/2005/8/layout/radial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037B237-120A-4CB2-935B-78DE4851CE76}">
      <dgm:prSet phldrT="[Text]" custT="1"/>
      <dgm:spPr/>
      <dgm:t>
        <a:bodyPr/>
        <a:lstStyle/>
        <a:p>
          <a:pPr algn="ctr" rtl="0"/>
          <a:r>
            <a:rPr lang="en-US" sz="1000" dirty="0">
              <a:latin typeface="+mj-lt"/>
            </a:rPr>
            <a:t>WP1: Management and coordination- </a:t>
          </a:r>
          <a:br>
            <a:rPr lang="en-US" sz="1000" dirty="0">
              <a:latin typeface="+mj-lt"/>
            </a:rPr>
          </a:br>
          <a:r>
            <a:rPr lang="en-US" sz="1000" dirty="0">
              <a:latin typeface="+mj-lt"/>
            </a:rPr>
            <a:t>W Venturini Delsolaro (SY-RF)</a:t>
          </a:r>
        </a:p>
      </dgm:t>
    </dgm:pt>
    <dgm:pt modelId="{7AFB3B43-D943-4381-81AD-F643BC3DB966}" type="parTrans" cxnId="{CD175796-A5FD-4222-8B0F-14EA739C30B9}">
      <dgm:prSet/>
      <dgm:spPr/>
      <dgm:t>
        <a:bodyPr/>
        <a:lstStyle/>
        <a:p>
          <a:pPr algn="ctr"/>
          <a:endParaRPr lang="en-US" sz="1000">
            <a:latin typeface="+mj-lt"/>
          </a:endParaRPr>
        </a:p>
      </dgm:t>
    </dgm:pt>
    <dgm:pt modelId="{B0FE7093-3872-412F-BDDA-B8121EE77BE4}" type="sibTrans" cxnId="{CD175796-A5FD-4222-8B0F-14EA739C30B9}">
      <dgm:prSet/>
      <dgm:spPr/>
      <dgm:t>
        <a:bodyPr/>
        <a:lstStyle/>
        <a:p>
          <a:pPr algn="ctr"/>
          <a:endParaRPr lang="en-US" sz="1000">
            <a:latin typeface="+mj-lt"/>
          </a:endParaRPr>
        </a:p>
      </dgm:t>
    </dgm:pt>
    <dgm:pt modelId="{6CAE096E-B435-42D5-931A-9C1E17773919}">
      <dgm:prSet phldrT="[Text]" custT="1"/>
      <dgm:spPr/>
      <dgm:t>
        <a:bodyPr/>
        <a:lstStyle/>
        <a:p>
          <a:pPr algn="ctr" rtl="0"/>
          <a:r>
            <a:rPr lang="en-US" sz="1000" dirty="0">
              <a:latin typeface="+mj-lt"/>
            </a:rPr>
            <a:t>WP3: SRF fabrication engineering- M. </a:t>
          </a:r>
          <a:r>
            <a:rPr lang="en-US" sz="1000" dirty="0" err="1">
              <a:latin typeface="+mj-lt"/>
            </a:rPr>
            <a:t>Garlasche</a:t>
          </a:r>
          <a:r>
            <a:rPr lang="en-US" sz="1000" dirty="0">
              <a:latin typeface="+mj-lt"/>
            </a:rPr>
            <a:t> (EN-MME)</a:t>
          </a:r>
        </a:p>
      </dgm:t>
    </dgm:pt>
    <dgm:pt modelId="{C5190343-9028-4E9D-99E4-A0562496F9CA}" type="parTrans" cxnId="{146723CB-AA42-4F52-AEDE-3B5B7339ABA3}">
      <dgm:prSet/>
      <dgm:spPr/>
      <dgm:t>
        <a:bodyPr/>
        <a:lstStyle/>
        <a:p>
          <a:pPr algn="ctr"/>
          <a:endParaRPr lang="en-US" sz="1000">
            <a:latin typeface="+mj-lt"/>
          </a:endParaRPr>
        </a:p>
      </dgm:t>
    </dgm:pt>
    <dgm:pt modelId="{FAEAF587-96DF-48E9-B811-2B5D57C53010}" type="sibTrans" cxnId="{146723CB-AA42-4F52-AEDE-3B5B7339ABA3}">
      <dgm:prSet/>
      <dgm:spPr/>
      <dgm:t>
        <a:bodyPr/>
        <a:lstStyle/>
        <a:p>
          <a:pPr algn="ctr"/>
          <a:endParaRPr lang="en-US" sz="1000">
            <a:latin typeface="+mj-lt"/>
          </a:endParaRPr>
        </a:p>
      </dgm:t>
    </dgm:pt>
    <dgm:pt modelId="{31B22BFA-31CF-4851-A8FC-3375D0B3825A}">
      <dgm:prSet phldrT="[Text]" custT="1"/>
      <dgm:spPr/>
      <dgm:t>
        <a:bodyPr/>
        <a:lstStyle/>
        <a:p>
          <a:pPr algn="ctr" rtl="0"/>
          <a:r>
            <a:rPr lang="en-US" sz="1000" dirty="0">
              <a:latin typeface="+mj-lt"/>
            </a:rPr>
            <a:t>WP5 Non mechanical tunng-</a:t>
          </a:r>
          <a:br>
            <a:rPr lang="en-US" sz="1000" dirty="0">
              <a:latin typeface="+mj-lt"/>
            </a:rPr>
          </a:br>
          <a:r>
            <a:rPr lang="en-US" sz="1000" dirty="0">
              <a:latin typeface="+mj-lt"/>
            </a:rPr>
            <a:t>A. Macpherson </a:t>
          </a:r>
          <a:br>
            <a:rPr lang="en-US" sz="1000" dirty="0">
              <a:latin typeface="+mj-lt"/>
            </a:rPr>
          </a:br>
          <a:r>
            <a:rPr lang="en-US" sz="1000" dirty="0">
              <a:latin typeface="+mj-lt"/>
            </a:rPr>
            <a:t>(SY-RF)</a:t>
          </a:r>
        </a:p>
      </dgm:t>
    </dgm:pt>
    <dgm:pt modelId="{DCEE9D35-82F8-48E1-A05F-C2B29A872F37}" type="parTrans" cxnId="{E0DE85DF-3B1E-4C7C-A893-8A4A8068D9B5}">
      <dgm:prSet/>
      <dgm:spPr/>
      <dgm:t>
        <a:bodyPr/>
        <a:lstStyle/>
        <a:p>
          <a:pPr algn="ctr"/>
          <a:endParaRPr lang="en-US" sz="1000">
            <a:latin typeface="+mj-lt"/>
          </a:endParaRPr>
        </a:p>
      </dgm:t>
    </dgm:pt>
    <dgm:pt modelId="{CC934189-0756-45F3-AAEF-548F7DD7794F}" type="sibTrans" cxnId="{E0DE85DF-3B1E-4C7C-A893-8A4A8068D9B5}">
      <dgm:prSet/>
      <dgm:spPr/>
      <dgm:t>
        <a:bodyPr/>
        <a:lstStyle/>
        <a:p>
          <a:pPr algn="ctr"/>
          <a:endParaRPr lang="en-US" sz="1000">
            <a:latin typeface="+mj-lt"/>
          </a:endParaRPr>
        </a:p>
      </dgm:t>
    </dgm:pt>
    <dgm:pt modelId="{F67C455A-89F1-4EF8-B5A1-31D51CE4640A}">
      <dgm:prSet phldrT="[Text]" custT="1"/>
      <dgm:spPr/>
      <dgm:t>
        <a:bodyPr/>
        <a:lstStyle/>
        <a:p>
          <a:pPr algn="ctr" rtl="0"/>
          <a:r>
            <a:rPr lang="en-US" sz="1000" dirty="0">
              <a:latin typeface="+mj-lt"/>
            </a:rPr>
            <a:t>WP2: SRF methods &amp; studies</a:t>
          </a:r>
          <a:br>
            <a:rPr lang="en-US" sz="1000" dirty="0">
              <a:latin typeface="+mj-lt"/>
            </a:rPr>
          </a:br>
          <a:r>
            <a:rPr lang="en-US" sz="1000" dirty="0">
              <a:latin typeface="+mj-lt"/>
            </a:rPr>
            <a:t>F. </a:t>
          </a:r>
          <a:r>
            <a:rPr lang="en-US" sz="1000" dirty="0" err="1">
              <a:latin typeface="+mj-lt"/>
            </a:rPr>
            <a:t>Peauger</a:t>
          </a:r>
          <a:r>
            <a:rPr lang="en-US" sz="1000" dirty="0">
              <a:latin typeface="+mj-lt"/>
            </a:rPr>
            <a:t> </a:t>
          </a:r>
          <a:br>
            <a:rPr lang="en-US" sz="1000" dirty="0">
              <a:latin typeface="+mj-lt"/>
            </a:rPr>
          </a:br>
          <a:r>
            <a:rPr lang="en-US" sz="1000" dirty="0">
              <a:latin typeface="+mj-lt"/>
            </a:rPr>
            <a:t>(SY –RF)</a:t>
          </a:r>
        </a:p>
      </dgm:t>
    </dgm:pt>
    <dgm:pt modelId="{5F0DFE1C-AA3B-466D-A5AE-27CAD6951917}" type="parTrans" cxnId="{3F8ACC5A-0248-46B4-9A33-880F19AFD313}">
      <dgm:prSet/>
      <dgm:spPr/>
      <dgm:t>
        <a:bodyPr/>
        <a:lstStyle/>
        <a:p>
          <a:pPr algn="ctr"/>
          <a:endParaRPr lang="en-US" sz="1000">
            <a:latin typeface="+mj-lt"/>
          </a:endParaRPr>
        </a:p>
      </dgm:t>
    </dgm:pt>
    <dgm:pt modelId="{908CD13B-B5F3-4C5A-B73C-49ADFC46EC17}" type="sibTrans" cxnId="{3F8ACC5A-0248-46B4-9A33-880F19AFD313}">
      <dgm:prSet/>
      <dgm:spPr/>
      <dgm:t>
        <a:bodyPr/>
        <a:lstStyle/>
        <a:p>
          <a:pPr algn="ctr"/>
          <a:endParaRPr lang="en-US" sz="1000">
            <a:latin typeface="+mj-lt"/>
          </a:endParaRPr>
        </a:p>
      </dgm:t>
    </dgm:pt>
    <dgm:pt modelId="{87901495-B5B5-4BF0-BA04-5220B298BD51}">
      <dgm:prSet phldrT="[Text]" custT="1"/>
      <dgm:spPr/>
      <dgm:t>
        <a:bodyPr/>
        <a:lstStyle/>
        <a:p>
          <a:pPr algn="ctr" rtl="0"/>
          <a:r>
            <a:rPr lang="en-US" sz="1000" dirty="0">
              <a:latin typeface="+mj-lt"/>
            </a:rPr>
            <a:t>WP4: SRF thin films- G. </a:t>
          </a:r>
          <a:r>
            <a:rPr lang="en-US" sz="1000" dirty="0" err="1">
              <a:latin typeface="+mj-lt"/>
            </a:rPr>
            <a:t>Rosaz</a:t>
          </a:r>
          <a:r>
            <a:rPr lang="en-US" sz="1000" dirty="0">
              <a:latin typeface="+mj-lt"/>
            </a:rPr>
            <a:t> (TE-VSC)</a:t>
          </a:r>
        </a:p>
      </dgm:t>
    </dgm:pt>
    <dgm:pt modelId="{C6D400C3-9176-4CB7-88DE-865EBF073A57}" type="parTrans" cxnId="{66C1C871-7321-4FC7-952E-78F95BB88610}">
      <dgm:prSet/>
      <dgm:spPr/>
      <dgm:t>
        <a:bodyPr/>
        <a:lstStyle/>
        <a:p>
          <a:pPr algn="ctr"/>
          <a:endParaRPr lang="en-US" sz="1000">
            <a:latin typeface="+mj-lt"/>
          </a:endParaRPr>
        </a:p>
      </dgm:t>
    </dgm:pt>
    <dgm:pt modelId="{BF5D570E-033E-4604-990A-3BC0F4D965C3}" type="sibTrans" cxnId="{66C1C871-7321-4FC7-952E-78F95BB88610}">
      <dgm:prSet/>
      <dgm:spPr/>
      <dgm:t>
        <a:bodyPr/>
        <a:lstStyle/>
        <a:p>
          <a:pPr algn="ctr"/>
          <a:endParaRPr lang="en-US" sz="1000">
            <a:latin typeface="+mj-lt"/>
          </a:endParaRPr>
        </a:p>
      </dgm:t>
    </dgm:pt>
    <dgm:pt modelId="{38EEB371-0336-45D7-AFBA-B6A85B6E8A8D}">
      <dgm:prSet phldrT="[Text]" custT="1"/>
      <dgm:spPr/>
      <dgm:t>
        <a:bodyPr/>
        <a:lstStyle/>
        <a:p>
          <a:pPr algn="ctr" rtl="0"/>
          <a:r>
            <a:rPr lang="en-US" sz="1000" dirty="0">
              <a:latin typeface="+mj-lt"/>
            </a:rPr>
            <a:t>WP6: SRF cryogenics</a:t>
          </a:r>
          <a:br>
            <a:rPr lang="en-US" sz="1000" dirty="0">
              <a:latin typeface="+mj-lt"/>
            </a:rPr>
          </a:br>
          <a:r>
            <a:rPr lang="en-US" sz="1000" dirty="0">
              <a:latin typeface="+mj-lt"/>
            </a:rPr>
            <a:t>T. </a:t>
          </a:r>
          <a:r>
            <a:rPr lang="en-US" sz="1000" dirty="0" err="1">
              <a:latin typeface="+mj-lt"/>
            </a:rPr>
            <a:t>Koettig</a:t>
          </a:r>
          <a:r>
            <a:rPr lang="en-US" sz="1000" dirty="0">
              <a:latin typeface="+mj-lt"/>
            </a:rPr>
            <a:t> </a:t>
          </a:r>
          <a:br>
            <a:rPr lang="en-US" sz="1000" dirty="0">
              <a:latin typeface="+mj-lt"/>
            </a:rPr>
          </a:br>
          <a:r>
            <a:rPr lang="en-US" sz="1000" dirty="0">
              <a:latin typeface="+mj-lt"/>
            </a:rPr>
            <a:t>(TE-CRG)</a:t>
          </a:r>
        </a:p>
      </dgm:t>
    </dgm:pt>
    <dgm:pt modelId="{FDD630E7-C0AF-41F7-AEBD-A1A14387630D}" type="parTrans" cxnId="{2F1E5B54-80FA-4486-82DA-3E1096B528D6}">
      <dgm:prSet/>
      <dgm:spPr/>
      <dgm:t>
        <a:bodyPr/>
        <a:lstStyle/>
        <a:p>
          <a:pPr algn="ctr"/>
          <a:endParaRPr lang="en-GB" sz="1000">
            <a:latin typeface="+mj-lt"/>
          </a:endParaRPr>
        </a:p>
      </dgm:t>
    </dgm:pt>
    <dgm:pt modelId="{80A42FB5-FE84-44C9-9FB7-60695A461513}" type="sibTrans" cxnId="{2F1E5B54-80FA-4486-82DA-3E1096B528D6}">
      <dgm:prSet/>
      <dgm:spPr/>
      <dgm:t>
        <a:bodyPr/>
        <a:lstStyle/>
        <a:p>
          <a:pPr algn="ctr"/>
          <a:endParaRPr lang="en-GB" sz="1000">
            <a:latin typeface="+mj-lt"/>
          </a:endParaRPr>
        </a:p>
      </dgm:t>
    </dgm:pt>
    <dgm:pt modelId="{AA40B23C-73FD-40BE-9C52-D2276DD3B2A7}" type="pres">
      <dgm:prSet presAssocID="{676CDC32-E9D8-4CB4-9D39-D5F3493AC864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1B7F8F1B-EA2E-4BA1-923D-0BA3C2D4CD98}" type="pres">
      <dgm:prSet presAssocID="{6037B237-120A-4CB2-935B-78DE4851CE76}" presName="centerShape" presStyleLbl="node0" presStyleIdx="0" presStyleCnt="1" custScaleX="105765" custScaleY="87336" custLinFactNeighborX="1062" custLinFactNeighborY="-848"/>
      <dgm:spPr/>
    </dgm:pt>
    <dgm:pt modelId="{DF46F59D-911A-4EFD-97E5-61751431B8E3}" type="pres">
      <dgm:prSet presAssocID="{6CAE096E-B435-42D5-931A-9C1E17773919}" presName="node" presStyleLbl="node1" presStyleIdx="0" presStyleCnt="5" custScaleX="139786" custScaleY="114482">
        <dgm:presLayoutVars>
          <dgm:bulletEnabled val="1"/>
        </dgm:presLayoutVars>
      </dgm:prSet>
      <dgm:spPr/>
    </dgm:pt>
    <dgm:pt modelId="{A3830FCD-C0E9-445E-90AC-3A5C08CB9198}" type="pres">
      <dgm:prSet presAssocID="{6CAE096E-B435-42D5-931A-9C1E17773919}" presName="dummy" presStyleCnt="0"/>
      <dgm:spPr/>
    </dgm:pt>
    <dgm:pt modelId="{131F72AF-B7EE-4312-BC93-BC4B60E7FA81}" type="pres">
      <dgm:prSet presAssocID="{FAEAF587-96DF-48E9-B811-2B5D57C53010}" presName="sibTrans" presStyleLbl="sibTrans2D1" presStyleIdx="0" presStyleCnt="5"/>
      <dgm:spPr/>
    </dgm:pt>
    <dgm:pt modelId="{DA4F416D-6569-4D6C-A5DC-6ABF3C56F4F8}" type="pres">
      <dgm:prSet presAssocID="{87901495-B5B5-4BF0-BA04-5220B298BD51}" presName="node" presStyleLbl="node1" presStyleIdx="1" presStyleCnt="5" custScaleX="138824" custScaleY="127027">
        <dgm:presLayoutVars>
          <dgm:bulletEnabled val="1"/>
        </dgm:presLayoutVars>
      </dgm:prSet>
      <dgm:spPr/>
    </dgm:pt>
    <dgm:pt modelId="{B001D9E9-3D2B-4CDF-A4AF-501321FCBB93}" type="pres">
      <dgm:prSet presAssocID="{87901495-B5B5-4BF0-BA04-5220B298BD51}" presName="dummy" presStyleCnt="0"/>
      <dgm:spPr/>
    </dgm:pt>
    <dgm:pt modelId="{4D017DEE-E356-4675-ACCB-E097833E0631}" type="pres">
      <dgm:prSet presAssocID="{BF5D570E-033E-4604-990A-3BC0F4D965C3}" presName="sibTrans" presStyleLbl="sibTrans2D1" presStyleIdx="1" presStyleCnt="5"/>
      <dgm:spPr/>
    </dgm:pt>
    <dgm:pt modelId="{AEA33542-8341-4417-9E69-871D1F72AED4}" type="pres">
      <dgm:prSet presAssocID="{38EEB371-0336-45D7-AFBA-B6A85B6E8A8D}" presName="node" presStyleLbl="node1" presStyleIdx="2" presStyleCnt="5" custScaleX="146603" custScaleY="127886">
        <dgm:presLayoutVars>
          <dgm:bulletEnabled val="1"/>
        </dgm:presLayoutVars>
      </dgm:prSet>
      <dgm:spPr/>
    </dgm:pt>
    <dgm:pt modelId="{C52A5745-D7AA-4D00-A57A-D6D782E9DD9E}" type="pres">
      <dgm:prSet presAssocID="{38EEB371-0336-45D7-AFBA-B6A85B6E8A8D}" presName="dummy" presStyleCnt="0"/>
      <dgm:spPr/>
    </dgm:pt>
    <dgm:pt modelId="{1F12CF44-80E6-4D28-AA50-995D5BE0F4D6}" type="pres">
      <dgm:prSet presAssocID="{80A42FB5-FE84-44C9-9FB7-60695A461513}" presName="sibTrans" presStyleLbl="sibTrans2D1" presStyleIdx="2" presStyleCnt="5"/>
      <dgm:spPr/>
    </dgm:pt>
    <dgm:pt modelId="{03E4A067-4D8C-43F2-BC3E-413B5907717E}" type="pres">
      <dgm:prSet presAssocID="{31B22BFA-31CF-4851-A8FC-3375D0B3825A}" presName="node" presStyleLbl="node1" presStyleIdx="3" presStyleCnt="5" custScaleX="139086" custScaleY="124191">
        <dgm:presLayoutVars>
          <dgm:bulletEnabled val="1"/>
        </dgm:presLayoutVars>
      </dgm:prSet>
      <dgm:spPr/>
    </dgm:pt>
    <dgm:pt modelId="{0F3E84D7-26EE-405F-969E-15AEEFC49C93}" type="pres">
      <dgm:prSet presAssocID="{31B22BFA-31CF-4851-A8FC-3375D0B3825A}" presName="dummy" presStyleCnt="0"/>
      <dgm:spPr/>
    </dgm:pt>
    <dgm:pt modelId="{B88D6331-9DE6-4E6C-8BB2-B42676BE3C8F}" type="pres">
      <dgm:prSet presAssocID="{CC934189-0756-45F3-AAEF-548F7DD7794F}" presName="sibTrans" presStyleLbl="sibTrans2D1" presStyleIdx="3" presStyleCnt="5"/>
      <dgm:spPr/>
    </dgm:pt>
    <dgm:pt modelId="{5BD58300-61F3-4A68-B37D-E72A758F98DB}" type="pres">
      <dgm:prSet presAssocID="{F67C455A-89F1-4EF8-B5A1-31D51CE4640A}" presName="node" presStyleLbl="node1" presStyleIdx="4" presStyleCnt="5" custScaleX="137757" custScaleY="127027">
        <dgm:presLayoutVars>
          <dgm:bulletEnabled val="1"/>
        </dgm:presLayoutVars>
      </dgm:prSet>
      <dgm:spPr/>
    </dgm:pt>
    <dgm:pt modelId="{0D05CAAF-FCA4-4D00-A9FE-89F9095CE8FE}" type="pres">
      <dgm:prSet presAssocID="{F67C455A-89F1-4EF8-B5A1-31D51CE4640A}" presName="dummy" presStyleCnt="0"/>
      <dgm:spPr/>
    </dgm:pt>
    <dgm:pt modelId="{3C1409E2-7F06-457E-8AB3-4C4FFA07AF6E}" type="pres">
      <dgm:prSet presAssocID="{908CD13B-B5F3-4C5A-B73C-49ADFC46EC17}" presName="sibTrans" presStyleLbl="sibTrans2D1" presStyleIdx="4" presStyleCnt="5"/>
      <dgm:spPr/>
    </dgm:pt>
  </dgm:ptLst>
  <dgm:cxnLst>
    <dgm:cxn modelId="{375BC504-E70F-4EFD-B480-35D8D8376069}" type="presOf" srcId="{676CDC32-E9D8-4CB4-9D39-D5F3493AC864}" destId="{AA40B23C-73FD-40BE-9C52-D2276DD3B2A7}" srcOrd="0" destOrd="0" presId="urn:microsoft.com/office/officeart/2005/8/layout/radial6"/>
    <dgm:cxn modelId="{B50C3C39-A85B-4D47-96CD-ABB64821B56A}" type="presOf" srcId="{6037B237-120A-4CB2-935B-78DE4851CE76}" destId="{1B7F8F1B-EA2E-4BA1-923D-0BA3C2D4CD98}" srcOrd="0" destOrd="0" presId="urn:microsoft.com/office/officeart/2005/8/layout/radial6"/>
    <dgm:cxn modelId="{A898133B-D3D8-4FB9-8F12-7DE1EB917E85}" type="presOf" srcId="{FAEAF587-96DF-48E9-B811-2B5D57C53010}" destId="{131F72AF-B7EE-4312-BC93-BC4B60E7FA81}" srcOrd="0" destOrd="0" presId="urn:microsoft.com/office/officeart/2005/8/layout/radial6"/>
    <dgm:cxn modelId="{1A3A9544-0689-4E91-B347-CFF9659B7ACB}" type="presOf" srcId="{908CD13B-B5F3-4C5A-B73C-49ADFC46EC17}" destId="{3C1409E2-7F06-457E-8AB3-4C4FFA07AF6E}" srcOrd="0" destOrd="0" presId="urn:microsoft.com/office/officeart/2005/8/layout/radial6"/>
    <dgm:cxn modelId="{2F1E5B54-80FA-4486-82DA-3E1096B528D6}" srcId="{6037B237-120A-4CB2-935B-78DE4851CE76}" destId="{38EEB371-0336-45D7-AFBA-B6A85B6E8A8D}" srcOrd="2" destOrd="0" parTransId="{FDD630E7-C0AF-41F7-AEBD-A1A14387630D}" sibTransId="{80A42FB5-FE84-44C9-9FB7-60695A461513}"/>
    <dgm:cxn modelId="{3F8ACC5A-0248-46B4-9A33-880F19AFD313}" srcId="{6037B237-120A-4CB2-935B-78DE4851CE76}" destId="{F67C455A-89F1-4EF8-B5A1-31D51CE4640A}" srcOrd="4" destOrd="0" parTransId="{5F0DFE1C-AA3B-466D-A5AE-27CAD6951917}" sibTransId="{908CD13B-B5F3-4C5A-B73C-49ADFC46EC17}"/>
    <dgm:cxn modelId="{747CED5B-F648-44C5-8D16-66B4222EF7D5}" type="presOf" srcId="{87901495-B5B5-4BF0-BA04-5220B298BD51}" destId="{DA4F416D-6569-4D6C-A5DC-6ABF3C56F4F8}" srcOrd="0" destOrd="0" presId="urn:microsoft.com/office/officeart/2005/8/layout/radial6"/>
    <dgm:cxn modelId="{430FD667-FC5C-4A3B-882E-3952CD94A794}" type="presOf" srcId="{F67C455A-89F1-4EF8-B5A1-31D51CE4640A}" destId="{5BD58300-61F3-4A68-B37D-E72A758F98DB}" srcOrd="0" destOrd="0" presId="urn:microsoft.com/office/officeart/2005/8/layout/radial6"/>
    <dgm:cxn modelId="{804A7670-E01A-4CC2-BA62-764140BD2189}" type="presOf" srcId="{80A42FB5-FE84-44C9-9FB7-60695A461513}" destId="{1F12CF44-80E6-4D28-AA50-995D5BE0F4D6}" srcOrd="0" destOrd="0" presId="urn:microsoft.com/office/officeart/2005/8/layout/radial6"/>
    <dgm:cxn modelId="{66C1C871-7321-4FC7-952E-78F95BB88610}" srcId="{6037B237-120A-4CB2-935B-78DE4851CE76}" destId="{87901495-B5B5-4BF0-BA04-5220B298BD51}" srcOrd="1" destOrd="0" parTransId="{C6D400C3-9176-4CB7-88DE-865EBF073A57}" sibTransId="{BF5D570E-033E-4604-990A-3BC0F4D965C3}"/>
    <dgm:cxn modelId="{D9BF7D73-01DC-4375-B1E1-973537ADA084}" type="presOf" srcId="{CC934189-0756-45F3-AAEF-548F7DD7794F}" destId="{B88D6331-9DE6-4E6C-8BB2-B42676BE3C8F}" srcOrd="0" destOrd="0" presId="urn:microsoft.com/office/officeart/2005/8/layout/radial6"/>
    <dgm:cxn modelId="{8751BD80-238D-4AC3-9500-AD1A94DC7372}" type="presOf" srcId="{BF5D570E-033E-4604-990A-3BC0F4D965C3}" destId="{4D017DEE-E356-4675-ACCB-E097833E0631}" srcOrd="0" destOrd="0" presId="urn:microsoft.com/office/officeart/2005/8/layout/radial6"/>
    <dgm:cxn modelId="{B0610F8C-B39F-43C5-BCE2-21FED6098402}" type="presOf" srcId="{38EEB371-0336-45D7-AFBA-B6A85B6E8A8D}" destId="{AEA33542-8341-4417-9E69-871D1F72AED4}" srcOrd="0" destOrd="0" presId="urn:microsoft.com/office/officeart/2005/8/layout/radial6"/>
    <dgm:cxn modelId="{1D74658C-7FB8-4473-9E88-3E12CCF862F0}" type="presOf" srcId="{6CAE096E-B435-42D5-931A-9C1E17773919}" destId="{DF46F59D-911A-4EFD-97E5-61751431B8E3}" srcOrd="0" destOrd="0" presId="urn:microsoft.com/office/officeart/2005/8/layout/radial6"/>
    <dgm:cxn modelId="{CD175796-A5FD-4222-8B0F-14EA739C30B9}" srcId="{676CDC32-E9D8-4CB4-9D39-D5F3493AC864}" destId="{6037B237-120A-4CB2-935B-78DE4851CE76}" srcOrd="0" destOrd="0" parTransId="{7AFB3B43-D943-4381-81AD-F643BC3DB966}" sibTransId="{B0FE7093-3872-412F-BDDA-B8121EE77BE4}"/>
    <dgm:cxn modelId="{146723CB-AA42-4F52-AEDE-3B5B7339ABA3}" srcId="{6037B237-120A-4CB2-935B-78DE4851CE76}" destId="{6CAE096E-B435-42D5-931A-9C1E17773919}" srcOrd="0" destOrd="0" parTransId="{C5190343-9028-4E9D-99E4-A0562496F9CA}" sibTransId="{FAEAF587-96DF-48E9-B811-2B5D57C53010}"/>
    <dgm:cxn modelId="{A2A5F8CD-E241-43B7-94C4-2195E815393C}" type="presOf" srcId="{31B22BFA-31CF-4851-A8FC-3375D0B3825A}" destId="{03E4A067-4D8C-43F2-BC3E-413B5907717E}" srcOrd="0" destOrd="0" presId="urn:microsoft.com/office/officeart/2005/8/layout/radial6"/>
    <dgm:cxn modelId="{E0DE85DF-3B1E-4C7C-A893-8A4A8068D9B5}" srcId="{6037B237-120A-4CB2-935B-78DE4851CE76}" destId="{31B22BFA-31CF-4851-A8FC-3375D0B3825A}" srcOrd="3" destOrd="0" parTransId="{DCEE9D35-82F8-48E1-A05F-C2B29A872F37}" sibTransId="{CC934189-0756-45F3-AAEF-548F7DD7794F}"/>
    <dgm:cxn modelId="{CBBEF877-1CC5-43A3-96C0-E7BD94768FB3}" type="presParOf" srcId="{AA40B23C-73FD-40BE-9C52-D2276DD3B2A7}" destId="{1B7F8F1B-EA2E-4BA1-923D-0BA3C2D4CD98}" srcOrd="0" destOrd="0" presId="urn:microsoft.com/office/officeart/2005/8/layout/radial6"/>
    <dgm:cxn modelId="{EF01F8AD-20AD-4248-8B86-5F5E114211D0}" type="presParOf" srcId="{AA40B23C-73FD-40BE-9C52-D2276DD3B2A7}" destId="{DF46F59D-911A-4EFD-97E5-61751431B8E3}" srcOrd="1" destOrd="0" presId="urn:microsoft.com/office/officeart/2005/8/layout/radial6"/>
    <dgm:cxn modelId="{2365ECDF-755F-4B8F-901E-E5C22B97F0DA}" type="presParOf" srcId="{AA40B23C-73FD-40BE-9C52-D2276DD3B2A7}" destId="{A3830FCD-C0E9-445E-90AC-3A5C08CB9198}" srcOrd="2" destOrd="0" presId="urn:microsoft.com/office/officeart/2005/8/layout/radial6"/>
    <dgm:cxn modelId="{7A9CD226-2D36-450E-9CDE-09CB55188891}" type="presParOf" srcId="{AA40B23C-73FD-40BE-9C52-D2276DD3B2A7}" destId="{131F72AF-B7EE-4312-BC93-BC4B60E7FA81}" srcOrd="3" destOrd="0" presId="urn:microsoft.com/office/officeart/2005/8/layout/radial6"/>
    <dgm:cxn modelId="{AA184A30-9B46-4081-8808-D96DDE099894}" type="presParOf" srcId="{AA40B23C-73FD-40BE-9C52-D2276DD3B2A7}" destId="{DA4F416D-6569-4D6C-A5DC-6ABF3C56F4F8}" srcOrd="4" destOrd="0" presId="urn:microsoft.com/office/officeart/2005/8/layout/radial6"/>
    <dgm:cxn modelId="{0B3F055B-7F35-4C05-B017-BB328D2BE0CB}" type="presParOf" srcId="{AA40B23C-73FD-40BE-9C52-D2276DD3B2A7}" destId="{B001D9E9-3D2B-4CDF-A4AF-501321FCBB93}" srcOrd="5" destOrd="0" presId="urn:microsoft.com/office/officeart/2005/8/layout/radial6"/>
    <dgm:cxn modelId="{F5A29447-2CCA-4057-9C83-26A482513176}" type="presParOf" srcId="{AA40B23C-73FD-40BE-9C52-D2276DD3B2A7}" destId="{4D017DEE-E356-4675-ACCB-E097833E0631}" srcOrd="6" destOrd="0" presId="urn:microsoft.com/office/officeart/2005/8/layout/radial6"/>
    <dgm:cxn modelId="{A0FC6E19-6B9E-4E0F-9324-35D1B2209F8D}" type="presParOf" srcId="{AA40B23C-73FD-40BE-9C52-D2276DD3B2A7}" destId="{AEA33542-8341-4417-9E69-871D1F72AED4}" srcOrd="7" destOrd="0" presId="urn:microsoft.com/office/officeart/2005/8/layout/radial6"/>
    <dgm:cxn modelId="{DA7F34A7-6BA2-49A2-8D39-FEAB58325715}" type="presParOf" srcId="{AA40B23C-73FD-40BE-9C52-D2276DD3B2A7}" destId="{C52A5745-D7AA-4D00-A57A-D6D782E9DD9E}" srcOrd="8" destOrd="0" presId="urn:microsoft.com/office/officeart/2005/8/layout/radial6"/>
    <dgm:cxn modelId="{ED3E2BEE-8D18-4481-9ECB-56275666BE27}" type="presParOf" srcId="{AA40B23C-73FD-40BE-9C52-D2276DD3B2A7}" destId="{1F12CF44-80E6-4D28-AA50-995D5BE0F4D6}" srcOrd="9" destOrd="0" presId="urn:microsoft.com/office/officeart/2005/8/layout/radial6"/>
    <dgm:cxn modelId="{FC00FAC9-B7E9-4719-A0B7-22A8CA65F7B9}" type="presParOf" srcId="{AA40B23C-73FD-40BE-9C52-D2276DD3B2A7}" destId="{03E4A067-4D8C-43F2-BC3E-413B5907717E}" srcOrd="10" destOrd="0" presId="urn:microsoft.com/office/officeart/2005/8/layout/radial6"/>
    <dgm:cxn modelId="{02249237-5610-4371-A7CD-977B45BADAD0}" type="presParOf" srcId="{AA40B23C-73FD-40BE-9C52-D2276DD3B2A7}" destId="{0F3E84D7-26EE-405F-969E-15AEEFC49C93}" srcOrd="11" destOrd="0" presId="urn:microsoft.com/office/officeart/2005/8/layout/radial6"/>
    <dgm:cxn modelId="{A08FC2F3-F8D2-451C-B99C-FE64C10789B8}" type="presParOf" srcId="{AA40B23C-73FD-40BE-9C52-D2276DD3B2A7}" destId="{B88D6331-9DE6-4E6C-8BB2-B42676BE3C8F}" srcOrd="12" destOrd="0" presId="urn:microsoft.com/office/officeart/2005/8/layout/radial6"/>
    <dgm:cxn modelId="{0DB868E6-2856-4F0A-9CEF-568A768F619A}" type="presParOf" srcId="{AA40B23C-73FD-40BE-9C52-D2276DD3B2A7}" destId="{5BD58300-61F3-4A68-B37D-E72A758F98DB}" srcOrd="13" destOrd="0" presId="urn:microsoft.com/office/officeart/2005/8/layout/radial6"/>
    <dgm:cxn modelId="{AE50B2E3-7D01-4948-8CF2-3DAD271CEF54}" type="presParOf" srcId="{AA40B23C-73FD-40BE-9C52-D2276DD3B2A7}" destId="{0D05CAAF-FCA4-4D00-A9FE-89F9095CE8FE}" srcOrd="14" destOrd="0" presId="urn:microsoft.com/office/officeart/2005/8/layout/radial6"/>
    <dgm:cxn modelId="{19F0A014-145C-4AEA-BCD1-F2136E8835D9}" type="presParOf" srcId="{AA40B23C-73FD-40BE-9C52-D2276DD3B2A7}" destId="{3C1409E2-7F06-457E-8AB3-4C4FFA07AF6E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3B3E876-B9B3-2041-A61B-1BE68C2AE938}" type="doc">
      <dgm:prSet loTypeId="urn:microsoft.com/office/officeart/2005/8/layout/radial3" loCatId="" qsTypeId="urn:microsoft.com/office/officeart/2005/8/quickstyle/3d4" qsCatId="3D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26D3065C-BF48-9845-95AC-9545CA2C3900}">
      <dgm:prSet phldrT="[Text]" custT="1"/>
      <dgm:spPr/>
      <dgm:t>
        <a:bodyPr/>
        <a:lstStyle/>
        <a:p>
          <a:r>
            <a:rPr lang="en-US" sz="1600" b="1" dirty="0"/>
            <a:t>No universally accepted theory exists to date for the shape of R</a:t>
          </a:r>
          <a:r>
            <a:rPr lang="en-US" sz="1600" b="1" baseline="-25000" dirty="0"/>
            <a:t>s</a:t>
          </a:r>
          <a:r>
            <a:rPr lang="en-US" sz="1600" b="1" dirty="0"/>
            <a:t>(B)</a:t>
          </a:r>
          <a:endParaRPr lang="en-US" sz="1600" dirty="0"/>
        </a:p>
      </dgm:t>
    </dgm:pt>
    <dgm:pt modelId="{80364358-47F1-0844-BCFA-176A23D9B3F5}" type="parTrans" cxnId="{B1985EEF-FD09-AD47-AF5A-1994885A2188}">
      <dgm:prSet/>
      <dgm:spPr/>
      <dgm:t>
        <a:bodyPr/>
        <a:lstStyle/>
        <a:p>
          <a:endParaRPr lang="en-US"/>
        </a:p>
      </dgm:t>
    </dgm:pt>
    <dgm:pt modelId="{F3DE5D5A-3D1F-B74D-B943-E52D5879AB0A}" type="sibTrans" cxnId="{B1985EEF-FD09-AD47-AF5A-1994885A2188}">
      <dgm:prSet/>
      <dgm:spPr/>
      <dgm:t>
        <a:bodyPr/>
        <a:lstStyle/>
        <a:p>
          <a:endParaRPr lang="en-US"/>
        </a:p>
      </dgm:t>
    </dgm:pt>
    <dgm:pt modelId="{CBE410D2-E984-5948-8F2B-E80A3EAD7ADB}">
      <dgm:prSet phldrT="[Text]" custT="1"/>
      <dgm:spPr/>
      <dgm:t>
        <a:bodyPr/>
        <a:lstStyle/>
        <a:p>
          <a:r>
            <a:rPr lang="en-US" sz="1200" dirty="0"/>
            <a:t>Known knowns and known unknowns:</a:t>
          </a:r>
        </a:p>
        <a:p>
          <a:r>
            <a:rPr lang="en-US" sz="1200" dirty="0"/>
            <a:t>many different “recipes” to improve bulk Nb performance</a:t>
          </a:r>
        </a:p>
      </dgm:t>
    </dgm:pt>
    <dgm:pt modelId="{521DB19C-3E6F-CE4B-9509-7695226A4503}" type="parTrans" cxnId="{46C79259-C0F6-B848-8D9B-76761F2ACC12}">
      <dgm:prSet/>
      <dgm:spPr/>
      <dgm:t>
        <a:bodyPr/>
        <a:lstStyle/>
        <a:p>
          <a:endParaRPr lang="en-US"/>
        </a:p>
      </dgm:t>
    </dgm:pt>
    <dgm:pt modelId="{3BF2E5C7-4181-5449-9238-F503A45B3E30}" type="sibTrans" cxnId="{46C79259-C0F6-B848-8D9B-76761F2ACC12}">
      <dgm:prSet/>
      <dgm:spPr/>
      <dgm:t>
        <a:bodyPr/>
        <a:lstStyle/>
        <a:p>
          <a:endParaRPr lang="en-US"/>
        </a:p>
      </dgm:t>
    </dgm:pt>
    <dgm:pt modelId="{E8C760A7-3D2F-8142-A0F0-9AC18697883D}">
      <dgm:prSet phldrT="[Text]"/>
      <dgm:spPr/>
      <dgm:t>
        <a:bodyPr/>
        <a:lstStyle/>
        <a:p>
          <a:r>
            <a:rPr lang="en-US" dirty="0"/>
            <a:t>Sign of MF Q slope (and quench field) modulated by disorder, </a:t>
          </a:r>
          <a:br>
            <a:rPr lang="en-US" dirty="0"/>
          </a:br>
          <a:r>
            <a:rPr lang="en-US" dirty="0"/>
            <a:t>existence of optima </a:t>
          </a:r>
        </a:p>
      </dgm:t>
    </dgm:pt>
    <dgm:pt modelId="{A44DA586-2B07-724C-9595-7F3D9A2465D1}" type="parTrans" cxnId="{2A8324A8-14FA-5F46-B3DC-BCFCAB33057D}">
      <dgm:prSet/>
      <dgm:spPr/>
      <dgm:t>
        <a:bodyPr/>
        <a:lstStyle/>
        <a:p>
          <a:endParaRPr lang="en-US"/>
        </a:p>
      </dgm:t>
    </dgm:pt>
    <dgm:pt modelId="{C6DFF2EB-CEBB-EB43-AC6F-45440A30AF57}" type="sibTrans" cxnId="{2A8324A8-14FA-5F46-B3DC-BCFCAB33057D}">
      <dgm:prSet/>
      <dgm:spPr/>
      <dgm:t>
        <a:bodyPr/>
        <a:lstStyle/>
        <a:p>
          <a:endParaRPr lang="en-US"/>
        </a:p>
      </dgm:t>
    </dgm:pt>
    <dgm:pt modelId="{A437F68B-7ED5-B546-9670-D5C0650C5979}">
      <dgm:prSet phldrT="[Text]" custT="1"/>
      <dgm:spPr>
        <a:solidFill>
          <a:srgbClr val="00D200">
            <a:alpha val="50196"/>
          </a:srgbClr>
        </a:solidFill>
      </dgm:spPr>
      <dgm:t>
        <a:bodyPr/>
        <a:lstStyle/>
        <a:p>
          <a:r>
            <a:rPr lang="en-US" sz="1200" dirty="0"/>
            <a:t>introducing “disorder” in the RF layer yielded a surprising variety of behaviors</a:t>
          </a:r>
        </a:p>
      </dgm:t>
    </dgm:pt>
    <dgm:pt modelId="{BF3DAB6F-EF1A-4646-9A63-75D3B0596D38}" type="parTrans" cxnId="{08AB5D4F-AADC-874E-9E8A-C3D834E822F8}">
      <dgm:prSet/>
      <dgm:spPr/>
      <dgm:t>
        <a:bodyPr/>
        <a:lstStyle/>
        <a:p>
          <a:endParaRPr lang="en-US"/>
        </a:p>
      </dgm:t>
    </dgm:pt>
    <dgm:pt modelId="{71B78E07-0292-7642-AE5C-B482867CAE7B}" type="sibTrans" cxnId="{08AB5D4F-AADC-874E-9E8A-C3D834E822F8}">
      <dgm:prSet/>
      <dgm:spPr/>
      <dgm:t>
        <a:bodyPr/>
        <a:lstStyle/>
        <a:p>
          <a:endParaRPr lang="en-US"/>
        </a:p>
      </dgm:t>
    </dgm:pt>
    <dgm:pt modelId="{FB8B9890-26DE-B045-B574-50747B4292C8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dirty="0"/>
            <a:t>Anti Q slope originates from the temperature dependent component (so called BCS), doping also reduces </a:t>
          </a:r>
          <a:r>
            <a:rPr lang="en-US" dirty="0" err="1"/>
            <a:t>R</a:t>
          </a:r>
          <a:r>
            <a:rPr lang="en-US" baseline="-25000" dirty="0" err="1"/>
            <a:t>res</a:t>
          </a:r>
          <a:r>
            <a:rPr lang="en-US" dirty="0"/>
            <a:t> and increases sensitivity to trapped flux</a:t>
          </a:r>
        </a:p>
      </dgm:t>
    </dgm:pt>
    <dgm:pt modelId="{569C204B-5CBB-B449-BAD0-32FCADB11CAE}" type="parTrans" cxnId="{61D9F564-3522-F044-B76D-EE33114A8C25}">
      <dgm:prSet/>
      <dgm:spPr/>
      <dgm:t>
        <a:bodyPr/>
        <a:lstStyle/>
        <a:p>
          <a:endParaRPr lang="en-US"/>
        </a:p>
      </dgm:t>
    </dgm:pt>
    <dgm:pt modelId="{6AD1A0DA-068A-5741-A7BA-2F64C47012FF}" type="sibTrans" cxnId="{61D9F564-3522-F044-B76D-EE33114A8C25}">
      <dgm:prSet/>
      <dgm:spPr/>
      <dgm:t>
        <a:bodyPr/>
        <a:lstStyle/>
        <a:p>
          <a:endParaRPr lang="en-US"/>
        </a:p>
      </dgm:t>
    </dgm:pt>
    <dgm:pt modelId="{F31A059C-F582-3A40-8FD6-8F87E17B54A2}">
      <dgm:prSet phldrT="[Text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1400" dirty="0"/>
            <a:t>High field Q slope (&gt; 100 </a:t>
          </a:r>
          <a:r>
            <a:rPr lang="en-US" sz="1400" dirty="0" err="1"/>
            <a:t>mT</a:t>
          </a:r>
          <a:r>
            <a:rPr lang="en-US" sz="1400" dirty="0"/>
            <a:t>)  </a:t>
          </a:r>
        </a:p>
        <a:p>
          <a:pPr>
            <a:buFont typeface="Arial" panose="020B0604020202020204" pitchFamily="34" charset="0"/>
            <a:buChar char="•"/>
          </a:pPr>
          <a:r>
            <a:rPr lang="en-US" sz="1400" dirty="0"/>
            <a:t>derives from </a:t>
          </a:r>
          <a:r>
            <a:rPr lang="en-US" sz="1400" dirty="0" err="1"/>
            <a:t>R</a:t>
          </a:r>
          <a:r>
            <a:rPr lang="en-US" sz="1400" baseline="-25000" dirty="0" err="1"/>
            <a:t>res</a:t>
          </a:r>
          <a:r>
            <a:rPr lang="en-US" sz="1400" dirty="0"/>
            <a:t> </a:t>
          </a:r>
        </a:p>
        <a:p>
          <a:pPr>
            <a:buFont typeface="Arial" panose="020B0604020202020204" pitchFamily="34" charset="0"/>
            <a:buChar char="•"/>
          </a:pPr>
          <a:r>
            <a:rPr lang="en-US" sz="1400" dirty="0"/>
            <a:t>role of hydrogen and hydrides</a:t>
          </a:r>
        </a:p>
      </dgm:t>
    </dgm:pt>
    <dgm:pt modelId="{DC8144DC-D0E8-3642-8038-90FF0BBBD64F}" type="sibTrans" cxnId="{8E56B844-1A4C-8F44-84BC-9D83F2081F74}">
      <dgm:prSet/>
      <dgm:spPr/>
      <dgm:t>
        <a:bodyPr/>
        <a:lstStyle/>
        <a:p>
          <a:endParaRPr lang="en-US"/>
        </a:p>
      </dgm:t>
    </dgm:pt>
    <dgm:pt modelId="{3ABCBE93-79FB-834D-8EB9-9366C1773039}" type="parTrans" cxnId="{8E56B844-1A4C-8F44-84BC-9D83F2081F74}">
      <dgm:prSet/>
      <dgm:spPr/>
      <dgm:t>
        <a:bodyPr/>
        <a:lstStyle/>
        <a:p>
          <a:endParaRPr lang="en-US"/>
        </a:p>
      </dgm:t>
    </dgm:pt>
    <dgm:pt modelId="{B1BBA1DE-C346-AE4A-BA1D-09AEE3F52D52}" type="pres">
      <dgm:prSet presAssocID="{53B3E876-B9B3-2041-A61B-1BE68C2AE938}" presName="composite" presStyleCnt="0">
        <dgm:presLayoutVars>
          <dgm:chMax val="1"/>
          <dgm:dir/>
          <dgm:resizeHandles val="exact"/>
        </dgm:presLayoutVars>
      </dgm:prSet>
      <dgm:spPr/>
    </dgm:pt>
    <dgm:pt modelId="{2E7F2171-A872-FD48-BEE7-F82E676615A6}" type="pres">
      <dgm:prSet presAssocID="{53B3E876-B9B3-2041-A61B-1BE68C2AE938}" presName="radial" presStyleCnt="0">
        <dgm:presLayoutVars>
          <dgm:animLvl val="ctr"/>
        </dgm:presLayoutVars>
      </dgm:prSet>
      <dgm:spPr/>
    </dgm:pt>
    <dgm:pt modelId="{D85A20BB-4E04-5A46-AB47-59E331019353}" type="pres">
      <dgm:prSet presAssocID="{26D3065C-BF48-9845-95AC-9545CA2C3900}" presName="centerShape" presStyleLbl="vennNode1" presStyleIdx="0" presStyleCnt="6" custScaleX="79190" custScaleY="40285" custLinFactNeighborX="-1864" custLinFactNeighborY="-7615"/>
      <dgm:spPr/>
    </dgm:pt>
    <dgm:pt modelId="{AECA242B-F3C0-0A4F-A839-78B349092A50}" type="pres">
      <dgm:prSet presAssocID="{CBE410D2-E984-5948-8F2B-E80A3EAD7ADB}" presName="node" presStyleLbl="vennNode1" presStyleIdx="1" presStyleCnt="6" custScaleX="138863" custScaleY="92481" custRadScaleRad="122392" custRadScaleInc="-89729">
        <dgm:presLayoutVars>
          <dgm:bulletEnabled val="1"/>
        </dgm:presLayoutVars>
      </dgm:prSet>
      <dgm:spPr/>
    </dgm:pt>
    <dgm:pt modelId="{3C522163-F3E7-FD4C-AC8A-B63C62D0C00F}" type="pres">
      <dgm:prSet presAssocID="{E8C760A7-3D2F-8142-A0F0-9AC18697883D}" presName="node" presStyleLbl="vennNode1" presStyleIdx="2" presStyleCnt="6" custScaleX="158918" custScaleY="110088" custRadScaleRad="125458" custRadScaleInc="-4838">
        <dgm:presLayoutVars>
          <dgm:bulletEnabled val="1"/>
        </dgm:presLayoutVars>
      </dgm:prSet>
      <dgm:spPr/>
    </dgm:pt>
    <dgm:pt modelId="{3B6574A9-2279-0243-AFBC-1F286BB5DF36}" type="pres">
      <dgm:prSet presAssocID="{F31A059C-F582-3A40-8FD6-8F87E17B54A2}" presName="node" presStyleLbl="vennNode1" presStyleIdx="3" presStyleCnt="6" custScaleX="271910" custScaleY="116934" custRadScaleRad="105059" custRadScaleInc="127492">
        <dgm:presLayoutVars>
          <dgm:bulletEnabled val="1"/>
        </dgm:presLayoutVars>
      </dgm:prSet>
      <dgm:spPr/>
    </dgm:pt>
    <dgm:pt modelId="{B3BF654B-1008-F94B-85BD-0DAFA71DF493}" type="pres">
      <dgm:prSet presAssocID="{FB8B9890-26DE-B045-B574-50747B4292C8}" presName="node" presStyleLbl="vennNode1" presStyleIdx="4" presStyleCnt="6" custScaleX="252240" custScaleY="115530" custRadScaleRad="102076" custRadScaleInc="-133260">
        <dgm:presLayoutVars>
          <dgm:bulletEnabled val="1"/>
        </dgm:presLayoutVars>
      </dgm:prSet>
      <dgm:spPr/>
    </dgm:pt>
    <dgm:pt modelId="{AE9080A4-6DF4-FE4D-9699-6E8EEE3D5C50}" type="pres">
      <dgm:prSet presAssocID="{A437F68B-7ED5-B546-9670-D5C0650C5979}" presName="node" presStyleLbl="vennNode1" presStyleIdx="5" presStyleCnt="6" custScaleX="137531" custScaleY="80915" custRadScaleRad="90718" custRadScaleInc="99310">
        <dgm:presLayoutVars>
          <dgm:bulletEnabled val="1"/>
        </dgm:presLayoutVars>
      </dgm:prSet>
      <dgm:spPr/>
    </dgm:pt>
  </dgm:ptLst>
  <dgm:cxnLst>
    <dgm:cxn modelId="{D1140D17-598C-9A41-8E5C-253D11EC4538}" type="presOf" srcId="{A437F68B-7ED5-B546-9670-D5C0650C5979}" destId="{AE9080A4-6DF4-FE4D-9699-6E8EEE3D5C50}" srcOrd="0" destOrd="0" presId="urn:microsoft.com/office/officeart/2005/8/layout/radial3"/>
    <dgm:cxn modelId="{D6C2622F-D279-0040-9FF1-9B0B68EFB3E2}" type="presOf" srcId="{FB8B9890-26DE-B045-B574-50747B4292C8}" destId="{B3BF654B-1008-F94B-85BD-0DAFA71DF493}" srcOrd="0" destOrd="0" presId="urn:microsoft.com/office/officeart/2005/8/layout/radial3"/>
    <dgm:cxn modelId="{8E56B844-1A4C-8F44-84BC-9D83F2081F74}" srcId="{26D3065C-BF48-9845-95AC-9545CA2C3900}" destId="{F31A059C-F582-3A40-8FD6-8F87E17B54A2}" srcOrd="2" destOrd="0" parTransId="{3ABCBE93-79FB-834D-8EB9-9366C1773039}" sibTransId="{DC8144DC-D0E8-3642-8038-90FF0BBBD64F}"/>
    <dgm:cxn modelId="{08AB5D4F-AADC-874E-9E8A-C3D834E822F8}" srcId="{26D3065C-BF48-9845-95AC-9545CA2C3900}" destId="{A437F68B-7ED5-B546-9670-D5C0650C5979}" srcOrd="4" destOrd="0" parTransId="{BF3DAB6F-EF1A-4646-9A63-75D3B0596D38}" sibTransId="{71B78E07-0292-7642-AE5C-B482867CAE7B}"/>
    <dgm:cxn modelId="{46C79259-C0F6-B848-8D9B-76761F2ACC12}" srcId="{26D3065C-BF48-9845-95AC-9545CA2C3900}" destId="{CBE410D2-E984-5948-8F2B-E80A3EAD7ADB}" srcOrd="0" destOrd="0" parTransId="{521DB19C-3E6F-CE4B-9509-7695226A4503}" sibTransId="{3BF2E5C7-4181-5449-9238-F503A45B3E30}"/>
    <dgm:cxn modelId="{62F96D64-14FA-1748-9BEB-5D9C698837D3}" type="presOf" srcId="{26D3065C-BF48-9845-95AC-9545CA2C3900}" destId="{D85A20BB-4E04-5A46-AB47-59E331019353}" srcOrd="0" destOrd="0" presId="urn:microsoft.com/office/officeart/2005/8/layout/radial3"/>
    <dgm:cxn modelId="{61D9F564-3522-F044-B76D-EE33114A8C25}" srcId="{26D3065C-BF48-9845-95AC-9545CA2C3900}" destId="{FB8B9890-26DE-B045-B574-50747B4292C8}" srcOrd="3" destOrd="0" parTransId="{569C204B-5CBB-B449-BAD0-32FCADB11CAE}" sibTransId="{6AD1A0DA-068A-5741-A7BA-2F64C47012FF}"/>
    <dgm:cxn modelId="{9847847F-EF25-DC4A-88D2-D499B6EB9CBD}" type="presOf" srcId="{E8C760A7-3D2F-8142-A0F0-9AC18697883D}" destId="{3C522163-F3E7-FD4C-AC8A-B63C62D0C00F}" srcOrd="0" destOrd="0" presId="urn:microsoft.com/office/officeart/2005/8/layout/radial3"/>
    <dgm:cxn modelId="{BEEEA0A1-0215-5446-9506-4BA60612DB2E}" type="presOf" srcId="{F31A059C-F582-3A40-8FD6-8F87E17B54A2}" destId="{3B6574A9-2279-0243-AFBC-1F286BB5DF36}" srcOrd="0" destOrd="0" presId="urn:microsoft.com/office/officeart/2005/8/layout/radial3"/>
    <dgm:cxn modelId="{2A8324A8-14FA-5F46-B3DC-BCFCAB33057D}" srcId="{26D3065C-BF48-9845-95AC-9545CA2C3900}" destId="{E8C760A7-3D2F-8142-A0F0-9AC18697883D}" srcOrd="1" destOrd="0" parTransId="{A44DA586-2B07-724C-9595-7F3D9A2465D1}" sibTransId="{C6DFF2EB-CEBB-EB43-AC6F-45440A30AF57}"/>
    <dgm:cxn modelId="{3E8835CE-CCFE-5B4B-8606-2C52D8615604}" type="presOf" srcId="{53B3E876-B9B3-2041-A61B-1BE68C2AE938}" destId="{B1BBA1DE-C346-AE4A-BA1D-09AEE3F52D52}" srcOrd="0" destOrd="0" presId="urn:microsoft.com/office/officeart/2005/8/layout/radial3"/>
    <dgm:cxn modelId="{CD264BEC-C50B-BE4B-ACC1-967459C7B966}" type="presOf" srcId="{CBE410D2-E984-5948-8F2B-E80A3EAD7ADB}" destId="{AECA242B-F3C0-0A4F-A839-78B349092A50}" srcOrd="0" destOrd="0" presId="urn:microsoft.com/office/officeart/2005/8/layout/radial3"/>
    <dgm:cxn modelId="{B1985EEF-FD09-AD47-AF5A-1994885A2188}" srcId="{53B3E876-B9B3-2041-A61B-1BE68C2AE938}" destId="{26D3065C-BF48-9845-95AC-9545CA2C3900}" srcOrd="0" destOrd="0" parTransId="{80364358-47F1-0844-BCFA-176A23D9B3F5}" sibTransId="{F3DE5D5A-3D1F-B74D-B943-E52D5879AB0A}"/>
    <dgm:cxn modelId="{D2E092B6-73D7-C64A-A74F-B39931B20253}" type="presParOf" srcId="{B1BBA1DE-C346-AE4A-BA1D-09AEE3F52D52}" destId="{2E7F2171-A872-FD48-BEE7-F82E676615A6}" srcOrd="0" destOrd="0" presId="urn:microsoft.com/office/officeart/2005/8/layout/radial3"/>
    <dgm:cxn modelId="{6768E429-7685-0640-AC7B-5F389C2E8256}" type="presParOf" srcId="{2E7F2171-A872-FD48-BEE7-F82E676615A6}" destId="{D85A20BB-4E04-5A46-AB47-59E331019353}" srcOrd="0" destOrd="0" presId="urn:microsoft.com/office/officeart/2005/8/layout/radial3"/>
    <dgm:cxn modelId="{B5BA8C43-E08E-944F-8EB1-89879F5AA9AA}" type="presParOf" srcId="{2E7F2171-A872-FD48-BEE7-F82E676615A6}" destId="{AECA242B-F3C0-0A4F-A839-78B349092A50}" srcOrd="1" destOrd="0" presId="urn:microsoft.com/office/officeart/2005/8/layout/radial3"/>
    <dgm:cxn modelId="{7198AE7F-5E43-554A-A207-9D75F11E4001}" type="presParOf" srcId="{2E7F2171-A872-FD48-BEE7-F82E676615A6}" destId="{3C522163-F3E7-FD4C-AC8A-B63C62D0C00F}" srcOrd="2" destOrd="0" presId="urn:microsoft.com/office/officeart/2005/8/layout/radial3"/>
    <dgm:cxn modelId="{97130F40-79F0-674E-B69D-1141F9691FF5}" type="presParOf" srcId="{2E7F2171-A872-FD48-BEE7-F82E676615A6}" destId="{3B6574A9-2279-0243-AFBC-1F286BB5DF36}" srcOrd="3" destOrd="0" presId="urn:microsoft.com/office/officeart/2005/8/layout/radial3"/>
    <dgm:cxn modelId="{437867B0-C711-1740-BC1F-419861F2855F}" type="presParOf" srcId="{2E7F2171-A872-FD48-BEE7-F82E676615A6}" destId="{B3BF654B-1008-F94B-85BD-0DAFA71DF493}" srcOrd="4" destOrd="0" presId="urn:microsoft.com/office/officeart/2005/8/layout/radial3"/>
    <dgm:cxn modelId="{54C4DDB2-817C-E64B-AA43-BBCE25B7CAA9}" type="presParOf" srcId="{2E7F2171-A872-FD48-BEE7-F82E676615A6}" destId="{AE9080A4-6DF4-FE4D-9699-6E8EEE3D5C50}" srcOrd="5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3B3E876-B9B3-2041-A61B-1BE68C2AE938}" type="doc">
      <dgm:prSet loTypeId="urn:microsoft.com/office/officeart/2005/8/layout/radial3" loCatId="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26D3065C-BF48-9845-95AC-9545CA2C3900}">
      <dgm:prSet phldrT="[Text]"/>
      <dgm:spPr/>
      <dgm:t>
        <a:bodyPr/>
        <a:lstStyle/>
        <a:p>
          <a:r>
            <a:rPr lang="en-US" b="1" dirty="0"/>
            <a:t>No universally accepted theory exists to date for the shape of R</a:t>
          </a:r>
          <a:r>
            <a:rPr lang="en-US" b="1" baseline="-25000" dirty="0"/>
            <a:t>s</a:t>
          </a:r>
          <a:r>
            <a:rPr lang="en-US" b="1" dirty="0"/>
            <a:t>(B)</a:t>
          </a:r>
          <a:endParaRPr lang="en-US" dirty="0"/>
        </a:p>
      </dgm:t>
    </dgm:pt>
    <dgm:pt modelId="{80364358-47F1-0844-BCFA-176A23D9B3F5}" type="parTrans" cxnId="{B1985EEF-FD09-AD47-AF5A-1994885A2188}">
      <dgm:prSet/>
      <dgm:spPr/>
      <dgm:t>
        <a:bodyPr/>
        <a:lstStyle/>
        <a:p>
          <a:endParaRPr lang="en-US"/>
        </a:p>
      </dgm:t>
    </dgm:pt>
    <dgm:pt modelId="{F3DE5D5A-3D1F-B74D-B943-E52D5879AB0A}" type="sibTrans" cxnId="{B1985EEF-FD09-AD47-AF5A-1994885A2188}">
      <dgm:prSet/>
      <dgm:spPr/>
      <dgm:t>
        <a:bodyPr/>
        <a:lstStyle/>
        <a:p>
          <a:endParaRPr lang="en-US"/>
        </a:p>
      </dgm:t>
    </dgm:pt>
    <dgm:pt modelId="{CBE410D2-E984-5948-8F2B-E80A3EAD7ADB}">
      <dgm:prSet phldrT="[Text]"/>
      <dgm:spPr/>
      <dgm:t>
        <a:bodyPr/>
        <a:lstStyle/>
        <a:p>
          <a:r>
            <a:rPr lang="en-US" dirty="0"/>
            <a:t>Degree of disorder in thin films still higher than the most aggressive recipes for bulk Nb</a:t>
          </a:r>
        </a:p>
      </dgm:t>
    </dgm:pt>
    <dgm:pt modelId="{521DB19C-3E6F-CE4B-9509-7695226A4503}" type="parTrans" cxnId="{46C79259-C0F6-B848-8D9B-76761F2ACC12}">
      <dgm:prSet/>
      <dgm:spPr/>
      <dgm:t>
        <a:bodyPr/>
        <a:lstStyle/>
        <a:p>
          <a:endParaRPr lang="en-US"/>
        </a:p>
      </dgm:t>
    </dgm:pt>
    <dgm:pt modelId="{3BF2E5C7-4181-5449-9238-F503A45B3E30}" type="sibTrans" cxnId="{46C79259-C0F6-B848-8D9B-76761F2ACC12}">
      <dgm:prSet/>
      <dgm:spPr/>
      <dgm:t>
        <a:bodyPr/>
        <a:lstStyle/>
        <a:p>
          <a:endParaRPr lang="en-US"/>
        </a:p>
      </dgm:t>
    </dgm:pt>
    <dgm:pt modelId="{E8C760A7-3D2F-8142-A0F0-9AC18697883D}">
      <dgm:prSet phldrT="[Text]"/>
      <dgm:spPr/>
      <dgm:t>
        <a:bodyPr/>
        <a:lstStyle/>
        <a:p>
          <a:r>
            <a:rPr lang="en-US" dirty="0"/>
            <a:t>Anti Q slope  was never observed in thin films, only LFQS (explained by TLS from pentoxide)</a:t>
          </a:r>
        </a:p>
      </dgm:t>
    </dgm:pt>
    <dgm:pt modelId="{A44DA586-2B07-724C-9595-7F3D9A2465D1}" type="parTrans" cxnId="{2A8324A8-14FA-5F46-B3DC-BCFCAB33057D}">
      <dgm:prSet/>
      <dgm:spPr/>
      <dgm:t>
        <a:bodyPr/>
        <a:lstStyle/>
        <a:p>
          <a:endParaRPr lang="en-US"/>
        </a:p>
      </dgm:t>
    </dgm:pt>
    <dgm:pt modelId="{C6DFF2EB-CEBB-EB43-AC6F-45440A30AF57}" type="sibTrans" cxnId="{2A8324A8-14FA-5F46-B3DC-BCFCAB33057D}">
      <dgm:prSet/>
      <dgm:spPr/>
      <dgm:t>
        <a:bodyPr/>
        <a:lstStyle/>
        <a:p>
          <a:endParaRPr lang="en-US"/>
        </a:p>
      </dgm:t>
    </dgm:pt>
    <dgm:pt modelId="{A437F68B-7ED5-B546-9670-D5C0650C5979}">
      <dgm:prSet phldrT="[Text]"/>
      <dgm:spPr/>
      <dgm:t>
        <a:bodyPr/>
        <a:lstStyle/>
        <a:p>
          <a:r>
            <a:rPr lang="en-GB" dirty="0"/>
            <a:t>Nb/Cu BCS parameters well under control and reproducible, but “classical” MFQS</a:t>
          </a:r>
          <a:endParaRPr lang="en-US" dirty="0"/>
        </a:p>
      </dgm:t>
    </dgm:pt>
    <dgm:pt modelId="{BF3DAB6F-EF1A-4646-9A63-75D3B0596D38}" type="parTrans" cxnId="{08AB5D4F-AADC-874E-9E8A-C3D834E822F8}">
      <dgm:prSet/>
      <dgm:spPr/>
      <dgm:t>
        <a:bodyPr/>
        <a:lstStyle/>
        <a:p>
          <a:endParaRPr lang="en-US"/>
        </a:p>
      </dgm:t>
    </dgm:pt>
    <dgm:pt modelId="{71B78E07-0292-7642-AE5C-B482867CAE7B}" type="sibTrans" cxnId="{08AB5D4F-AADC-874E-9E8A-C3D834E822F8}">
      <dgm:prSet/>
      <dgm:spPr/>
      <dgm:t>
        <a:bodyPr/>
        <a:lstStyle/>
        <a:p>
          <a:endParaRPr lang="en-US"/>
        </a:p>
      </dgm:t>
    </dgm:pt>
    <dgm:pt modelId="{FB8B9890-26DE-B045-B574-50747B4292C8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dirty="0"/>
            <a:t>The main problem is the erratic </a:t>
          </a:r>
          <a:r>
            <a:rPr lang="en-GB" dirty="0" err="1"/>
            <a:t>R</a:t>
          </a:r>
          <a:r>
            <a:rPr lang="en-GB" baseline="-25000" dirty="0" err="1"/>
            <a:t>res</a:t>
          </a:r>
          <a:r>
            <a:rPr lang="en-GB" baseline="-25000" dirty="0"/>
            <a:t>  </a:t>
          </a:r>
          <a:r>
            <a:rPr lang="en-GB" dirty="0"/>
            <a:t>(what are the hidden variables?)</a:t>
          </a:r>
          <a:endParaRPr lang="en-US" dirty="0"/>
        </a:p>
      </dgm:t>
    </dgm:pt>
    <dgm:pt modelId="{569C204B-5CBB-B449-BAD0-32FCADB11CAE}" type="parTrans" cxnId="{61D9F564-3522-F044-B76D-EE33114A8C25}">
      <dgm:prSet/>
      <dgm:spPr/>
      <dgm:t>
        <a:bodyPr/>
        <a:lstStyle/>
        <a:p>
          <a:endParaRPr lang="en-US"/>
        </a:p>
      </dgm:t>
    </dgm:pt>
    <dgm:pt modelId="{6AD1A0DA-068A-5741-A7BA-2F64C47012FF}" type="sibTrans" cxnId="{61D9F564-3522-F044-B76D-EE33114A8C25}">
      <dgm:prSet/>
      <dgm:spPr/>
      <dgm:t>
        <a:bodyPr/>
        <a:lstStyle/>
        <a:p>
          <a:endParaRPr lang="en-US"/>
        </a:p>
      </dgm:t>
    </dgm:pt>
    <dgm:pt modelId="{F31A059C-F582-3A40-8FD6-8F87E17B54A2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dirty="0"/>
            <a:t>Role of hydrogen deserves further investigations</a:t>
          </a:r>
        </a:p>
      </dgm:t>
    </dgm:pt>
    <dgm:pt modelId="{DC8144DC-D0E8-3642-8038-90FF0BBBD64F}" type="sibTrans" cxnId="{8E56B844-1A4C-8F44-84BC-9D83F2081F74}">
      <dgm:prSet/>
      <dgm:spPr/>
      <dgm:t>
        <a:bodyPr/>
        <a:lstStyle/>
        <a:p>
          <a:endParaRPr lang="en-US"/>
        </a:p>
      </dgm:t>
    </dgm:pt>
    <dgm:pt modelId="{3ABCBE93-79FB-834D-8EB9-9366C1773039}" type="parTrans" cxnId="{8E56B844-1A4C-8F44-84BC-9D83F2081F74}">
      <dgm:prSet/>
      <dgm:spPr/>
      <dgm:t>
        <a:bodyPr/>
        <a:lstStyle/>
        <a:p>
          <a:endParaRPr lang="en-US"/>
        </a:p>
      </dgm:t>
    </dgm:pt>
    <dgm:pt modelId="{24EBD6F5-6964-FB40-BC96-F93BB60A6A5A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dirty="0"/>
            <a:t>Thermal mapping </a:t>
          </a:r>
          <a:r>
            <a:rPr lang="en-US" dirty="0">
              <a:sym typeface="Wingdings" pitchFamily="2" charset="2"/>
            </a:rPr>
            <a:t> </a:t>
          </a:r>
          <a:r>
            <a:rPr lang="en-US" dirty="0"/>
            <a:t>localized losses</a:t>
          </a:r>
        </a:p>
      </dgm:t>
    </dgm:pt>
    <dgm:pt modelId="{3EF289D3-0369-C44A-B63B-B12115EA1AFD}" type="parTrans" cxnId="{5959FCC7-39BD-9E49-A686-143E58CDEFEC}">
      <dgm:prSet/>
      <dgm:spPr/>
      <dgm:t>
        <a:bodyPr/>
        <a:lstStyle/>
        <a:p>
          <a:endParaRPr lang="en-US"/>
        </a:p>
      </dgm:t>
    </dgm:pt>
    <dgm:pt modelId="{A13E53CB-F726-F641-8633-C5EE525F140B}" type="sibTrans" cxnId="{5959FCC7-39BD-9E49-A686-143E58CDEFEC}">
      <dgm:prSet/>
      <dgm:spPr/>
      <dgm:t>
        <a:bodyPr/>
        <a:lstStyle/>
        <a:p>
          <a:endParaRPr lang="en-US"/>
        </a:p>
      </dgm:t>
    </dgm:pt>
    <dgm:pt modelId="{57A96784-BB73-4F4F-A6A8-9108BAB368E8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dirty="0"/>
            <a:t>Substrate under control, some residual doubts on raw material</a:t>
          </a:r>
        </a:p>
      </dgm:t>
    </dgm:pt>
    <dgm:pt modelId="{91D5D426-C540-1242-863A-3C79EFB50FDF}" type="parTrans" cxnId="{BB310E43-4E8D-2943-BC08-FF8F5AA5CB0E}">
      <dgm:prSet/>
      <dgm:spPr/>
      <dgm:t>
        <a:bodyPr/>
        <a:lstStyle/>
        <a:p>
          <a:endParaRPr lang="en-US"/>
        </a:p>
      </dgm:t>
    </dgm:pt>
    <dgm:pt modelId="{D51A32C1-1E70-FF40-9DC9-4A14F6C176B9}" type="sibTrans" cxnId="{BB310E43-4E8D-2943-BC08-FF8F5AA5CB0E}">
      <dgm:prSet/>
      <dgm:spPr/>
      <dgm:t>
        <a:bodyPr/>
        <a:lstStyle/>
        <a:p>
          <a:endParaRPr lang="en-US"/>
        </a:p>
      </dgm:t>
    </dgm:pt>
    <dgm:pt modelId="{A5865E8C-45B1-E44B-A892-27D30B88D8B3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dirty="0"/>
            <a:t>Established role of thermal currents</a:t>
          </a:r>
        </a:p>
      </dgm:t>
    </dgm:pt>
    <dgm:pt modelId="{95623AD2-BCFD-924F-A452-3E3F7CACC36F}" type="parTrans" cxnId="{86F53442-B10C-AF42-BE1C-5EE47152A5D0}">
      <dgm:prSet/>
      <dgm:spPr/>
      <dgm:t>
        <a:bodyPr/>
        <a:lstStyle/>
        <a:p>
          <a:endParaRPr lang="en-US"/>
        </a:p>
      </dgm:t>
    </dgm:pt>
    <dgm:pt modelId="{8F1F40C0-22EF-A247-9507-EFA4E3B8866A}" type="sibTrans" cxnId="{86F53442-B10C-AF42-BE1C-5EE47152A5D0}">
      <dgm:prSet/>
      <dgm:spPr/>
      <dgm:t>
        <a:bodyPr/>
        <a:lstStyle/>
        <a:p>
          <a:endParaRPr lang="en-US"/>
        </a:p>
      </dgm:t>
    </dgm:pt>
    <dgm:pt modelId="{3EB2D7C8-9FE6-DE4E-9BC6-A099B5D8C1C5}">
      <dgm:prSet phldrT="[Text]"/>
      <dgm:spPr/>
      <dgm:t>
        <a:bodyPr/>
        <a:lstStyle/>
        <a:p>
          <a:r>
            <a:rPr lang="en-US" dirty="0"/>
            <a:t>“cleaner “ films  may enter in the anti Q slope regime? </a:t>
          </a:r>
        </a:p>
      </dgm:t>
    </dgm:pt>
    <dgm:pt modelId="{47064A84-CF10-E74A-B79B-4B29127B3234}" type="parTrans" cxnId="{3A6C1505-4B4B-1B47-B23F-298EAB4F8233}">
      <dgm:prSet/>
      <dgm:spPr/>
      <dgm:t>
        <a:bodyPr/>
        <a:lstStyle/>
        <a:p>
          <a:endParaRPr lang="en-US"/>
        </a:p>
      </dgm:t>
    </dgm:pt>
    <dgm:pt modelId="{817909A0-A84E-B94F-8A11-94D0177D0CF7}" type="sibTrans" cxnId="{3A6C1505-4B4B-1B47-B23F-298EAB4F8233}">
      <dgm:prSet/>
      <dgm:spPr/>
      <dgm:t>
        <a:bodyPr/>
        <a:lstStyle/>
        <a:p>
          <a:endParaRPr lang="en-US"/>
        </a:p>
      </dgm:t>
    </dgm:pt>
    <dgm:pt modelId="{807A490E-56C2-4D5F-B9A5-E194C22B69B2}">
      <dgm:prSet phldr="0"/>
      <dgm:spPr/>
      <dgm:t>
        <a:bodyPr/>
        <a:lstStyle/>
        <a:p>
          <a:r>
            <a:rPr lang="en-US" dirty="0"/>
            <a:t>Optical inspection </a:t>
          </a:r>
          <a:r>
            <a:rPr lang="en-US" dirty="0">
              <a:sym typeface="Wingdings" pitchFamily="2" charset="2"/>
            </a:rPr>
            <a:t>  features</a:t>
          </a:r>
          <a:endParaRPr lang="en-GB" dirty="0"/>
        </a:p>
      </dgm:t>
    </dgm:pt>
    <dgm:pt modelId="{BA4D1616-1A50-4E57-9727-639B3BB01094}" type="parTrans" cxnId="{8B4CEADA-1FE8-4830-A940-5A644A2D5571}">
      <dgm:prSet/>
      <dgm:spPr/>
    </dgm:pt>
    <dgm:pt modelId="{A7BE5FF1-120E-458F-A533-EED0D0E2892A}" type="sibTrans" cxnId="{8B4CEADA-1FE8-4830-A940-5A644A2D5571}">
      <dgm:prSet/>
      <dgm:spPr/>
    </dgm:pt>
    <dgm:pt modelId="{631F5BB4-CFD6-4743-AB7C-7E3C61B5FEA8}" type="pres">
      <dgm:prSet presAssocID="{53B3E876-B9B3-2041-A61B-1BE68C2AE938}" presName="composite" presStyleCnt="0">
        <dgm:presLayoutVars>
          <dgm:chMax val="1"/>
          <dgm:dir/>
          <dgm:resizeHandles val="exact"/>
        </dgm:presLayoutVars>
      </dgm:prSet>
      <dgm:spPr/>
    </dgm:pt>
    <dgm:pt modelId="{78655C36-DCE1-DB4A-B94F-7C7320857E88}" type="pres">
      <dgm:prSet presAssocID="{53B3E876-B9B3-2041-A61B-1BE68C2AE938}" presName="radial" presStyleCnt="0">
        <dgm:presLayoutVars>
          <dgm:animLvl val="ctr"/>
        </dgm:presLayoutVars>
      </dgm:prSet>
      <dgm:spPr/>
    </dgm:pt>
    <dgm:pt modelId="{E271990E-8649-3E4C-81CB-54605DBF5F1B}" type="pres">
      <dgm:prSet presAssocID="{26D3065C-BF48-9845-95AC-9545CA2C3900}" presName="centerShape" presStyleLbl="vennNode1" presStyleIdx="0" presStyleCnt="11" custScaleX="61907" custScaleY="60134"/>
      <dgm:spPr/>
    </dgm:pt>
    <dgm:pt modelId="{72A2E53D-8015-6547-8462-EF73F7964E66}" type="pres">
      <dgm:prSet presAssocID="{CBE410D2-E984-5948-8F2B-E80A3EAD7ADB}" presName="node" presStyleLbl="vennNode1" presStyleIdx="1" presStyleCnt="11">
        <dgm:presLayoutVars>
          <dgm:bulletEnabled val="1"/>
        </dgm:presLayoutVars>
      </dgm:prSet>
      <dgm:spPr/>
    </dgm:pt>
    <dgm:pt modelId="{4F4A3AA4-9C71-9442-B3D2-771E5D15E56E}" type="pres">
      <dgm:prSet presAssocID="{E8C760A7-3D2F-8142-A0F0-9AC18697883D}" presName="node" presStyleLbl="vennNode1" presStyleIdx="2" presStyleCnt="11">
        <dgm:presLayoutVars>
          <dgm:bulletEnabled val="1"/>
        </dgm:presLayoutVars>
      </dgm:prSet>
      <dgm:spPr/>
    </dgm:pt>
    <dgm:pt modelId="{6C5F90C0-9BEB-E646-9698-B5A3C8317167}" type="pres">
      <dgm:prSet presAssocID="{3EB2D7C8-9FE6-DE4E-9BC6-A099B5D8C1C5}" presName="node" presStyleLbl="vennNode1" presStyleIdx="3" presStyleCnt="11">
        <dgm:presLayoutVars>
          <dgm:bulletEnabled val="1"/>
        </dgm:presLayoutVars>
      </dgm:prSet>
      <dgm:spPr/>
    </dgm:pt>
    <dgm:pt modelId="{CF0BFD11-44D8-174F-B8FB-499FA58B8874}" type="pres">
      <dgm:prSet presAssocID="{F31A059C-F582-3A40-8FD6-8F87E17B54A2}" presName="node" presStyleLbl="vennNode1" presStyleIdx="4" presStyleCnt="11">
        <dgm:presLayoutVars>
          <dgm:bulletEnabled val="1"/>
        </dgm:presLayoutVars>
      </dgm:prSet>
      <dgm:spPr/>
    </dgm:pt>
    <dgm:pt modelId="{5B4AA580-078F-FA46-A16A-0195EA5956C5}" type="pres">
      <dgm:prSet presAssocID="{A5865E8C-45B1-E44B-A892-27D30B88D8B3}" presName="node" presStyleLbl="vennNode1" presStyleIdx="5" presStyleCnt="11">
        <dgm:presLayoutVars>
          <dgm:bulletEnabled val="1"/>
        </dgm:presLayoutVars>
      </dgm:prSet>
      <dgm:spPr/>
    </dgm:pt>
    <dgm:pt modelId="{6DD34E3A-B18F-1D4D-A24D-CACEE035647D}" type="pres">
      <dgm:prSet presAssocID="{24EBD6F5-6964-FB40-BC96-F93BB60A6A5A}" presName="node" presStyleLbl="vennNode1" presStyleIdx="6" presStyleCnt="11">
        <dgm:presLayoutVars>
          <dgm:bulletEnabled val="1"/>
        </dgm:presLayoutVars>
      </dgm:prSet>
      <dgm:spPr/>
    </dgm:pt>
    <dgm:pt modelId="{A225292E-7F12-46DB-8EC4-A201BA0CD4F0}" type="pres">
      <dgm:prSet presAssocID="{807A490E-56C2-4D5F-B9A5-E194C22B69B2}" presName="node" presStyleLbl="vennNode1" presStyleIdx="7" presStyleCnt="11">
        <dgm:presLayoutVars>
          <dgm:bulletEnabled val="1"/>
        </dgm:presLayoutVars>
      </dgm:prSet>
      <dgm:spPr/>
    </dgm:pt>
    <dgm:pt modelId="{6420DA5D-3EEC-BC49-93AB-01CBB0E86B80}" type="pres">
      <dgm:prSet presAssocID="{57A96784-BB73-4F4F-A6A8-9108BAB368E8}" presName="node" presStyleLbl="vennNode1" presStyleIdx="8" presStyleCnt="11" custScaleY="97227" custRadScaleRad="101286" custRadScaleInc="2033">
        <dgm:presLayoutVars>
          <dgm:bulletEnabled val="1"/>
        </dgm:presLayoutVars>
      </dgm:prSet>
      <dgm:spPr/>
    </dgm:pt>
    <dgm:pt modelId="{483E764B-B0E2-8F49-9FB6-8796BC06E12B}" type="pres">
      <dgm:prSet presAssocID="{FB8B9890-26DE-B045-B574-50747B4292C8}" presName="node" presStyleLbl="vennNode1" presStyleIdx="9" presStyleCnt="11">
        <dgm:presLayoutVars>
          <dgm:bulletEnabled val="1"/>
        </dgm:presLayoutVars>
      </dgm:prSet>
      <dgm:spPr/>
    </dgm:pt>
    <dgm:pt modelId="{43E407F7-D63A-5E42-A449-6E8CD2F37A5E}" type="pres">
      <dgm:prSet presAssocID="{A437F68B-7ED5-B546-9670-D5C0650C5979}" presName="node" presStyleLbl="vennNode1" presStyleIdx="10" presStyleCnt="11">
        <dgm:presLayoutVars>
          <dgm:bulletEnabled val="1"/>
        </dgm:presLayoutVars>
      </dgm:prSet>
      <dgm:spPr/>
    </dgm:pt>
  </dgm:ptLst>
  <dgm:cxnLst>
    <dgm:cxn modelId="{A8E59801-9178-4E06-B14B-C4E161027B3B}" type="presOf" srcId="{26D3065C-BF48-9845-95AC-9545CA2C3900}" destId="{E271990E-8649-3E4C-81CB-54605DBF5F1B}" srcOrd="0" destOrd="0" presId="urn:microsoft.com/office/officeart/2005/8/layout/radial3"/>
    <dgm:cxn modelId="{3A6C1505-4B4B-1B47-B23F-298EAB4F8233}" srcId="{26D3065C-BF48-9845-95AC-9545CA2C3900}" destId="{3EB2D7C8-9FE6-DE4E-9BC6-A099B5D8C1C5}" srcOrd="2" destOrd="0" parTransId="{47064A84-CF10-E74A-B79B-4B29127B3234}" sibTransId="{817909A0-A84E-B94F-8A11-94D0177D0CF7}"/>
    <dgm:cxn modelId="{B50A9D19-0FF0-457E-9ED3-0A9D1DBA6A5A}" type="presOf" srcId="{A437F68B-7ED5-B546-9670-D5C0650C5979}" destId="{43E407F7-D63A-5E42-A449-6E8CD2F37A5E}" srcOrd="0" destOrd="0" presId="urn:microsoft.com/office/officeart/2005/8/layout/radial3"/>
    <dgm:cxn modelId="{3132DB1B-C36C-48CE-BDC4-33F13D1CCCEB}" type="presOf" srcId="{24EBD6F5-6964-FB40-BC96-F93BB60A6A5A}" destId="{6DD34E3A-B18F-1D4D-A24D-CACEE035647D}" srcOrd="0" destOrd="0" presId="urn:microsoft.com/office/officeart/2005/8/layout/radial3"/>
    <dgm:cxn modelId="{56FA0442-1DE8-4252-9568-65E5363CA876}" type="presOf" srcId="{57A96784-BB73-4F4F-A6A8-9108BAB368E8}" destId="{6420DA5D-3EEC-BC49-93AB-01CBB0E86B80}" srcOrd="0" destOrd="0" presId="urn:microsoft.com/office/officeart/2005/8/layout/radial3"/>
    <dgm:cxn modelId="{86F53442-B10C-AF42-BE1C-5EE47152A5D0}" srcId="{26D3065C-BF48-9845-95AC-9545CA2C3900}" destId="{A5865E8C-45B1-E44B-A892-27D30B88D8B3}" srcOrd="4" destOrd="0" parTransId="{95623AD2-BCFD-924F-A452-3E3F7CACC36F}" sibTransId="{8F1F40C0-22EF-A247-9507-EFA4E3B8866A}"/>
    <dgm:cxn modelId="{BB310E43-4E8D-2943-BC08-FF8F5AA5CB0E}" srcId="{26D3065C-BF48-9845-95AC-9545CA2C3900}" destId="{57A96784-BB73-4F4F-A6A8-9108BAB368E8}" srcOrd="7" destOrd="0" parTransId="{91D5D426-C540-1242-863A-3C79EFB50FDF}" sibTransId="{D51A32C1-1E70-FF40-9DC9-4A14F6C176B9}"/>
    <dgm:cxn modelId="{8E56B844-1A4C-8F44-84BC-9D83F2081F74}" srcId="{26D3065C-BF48-9845-95AC-9545CA2C3900}" destId="{F31A059C-F582-3A40-8FD6-8F87E17B54A2}" srcOrd="3" destOrd="0" parTransId="{3ABCBE93-79FB-834D-8EB9-9366C1773039}" sibTransId="{DC8144DC-D0E8-3642-8038-90FF0BBBD64F}"/>
    <dgm:cxn modelId="{08AB5D4F-AADC-874E-9E8A-C3D834E822F8}" srcId="{26D3065C-BF48-9845-95AC-9545CA2C3900}" destId="{A437F68B-7ED5-B546-9670-D5C0650C5979}" srcOrd="9" destOrd="0" parTransId="{BF3DAB6F-EF1A-4646-9A63-75D3B0596D38}" sibTransId="{71B78E07-0292-7642-AE5C-B482867CAE7B}"/>
    <dgm:cxn modelId="{162BD550-F55B-4AC2-B50B-0823C27BE470}" type="presOf" srcId="{CBE410D2-E984-5948-8F2B-E80A3EAD7ADB}" destId="{72A2E53D-8015-6547-8462-EF73F7964E66}" srcOrd="0" destOrd="0" presId="urn:microsoft.com/office/officeart/2005/8/layout/radial3"/>
    <dgm:cxn modelId="{46C79259-C0F6-B848-8D9B-76761F2ACC12}" srcId="{26D3065C-BF48-9845-95AC-9545CA2C3900}" destId="{CBE410D2-E984-5948-8F2B-E80A3EAD7ADB}" srcOrd="0" destOrd="0" parTransId="{521DB19C-3E6F-CE4B-9509-7695226A4503}" sibTransId="{3BF2E5C7-4181-5449-9238-F503A45B3E30}"/>
    <dgm:cxn modelId="{61D9F564-3522-F044-B76D-EE33114A8C25}" srcId="{26D3065C-BF48-9845-95AC-9545CA2C3900}" destId="{FB8B9890-26DE-B045-B574-50747B4292C8}" srcOrd="8" destOrd="0" parTransId="{569C204B-5CBB-B449-BAD0-32FCADB11CAE}" sibTransId="{6AD1A0DA-068A-5741-A7BA-2F64C47012FF}"/>
    <dgm:cxn modelId="{8AF36E6B-965B-4A26-8B16-0E6D2A6F0B98}" type="presOf" srcId="{FB8B9890-26DE-B045-B574-50747B4292C8}" destId="{483E764B-B0E2-8F49-9FB6-8796BC06E12B}" srcOrd="0" destOrd="0" presId="urn:microsoft.com/office/officeart/2005/8/layout/radial3"/>
    <dgm:cxn modelId="{4ACBA67E-98A3-401B-AC98-27595B05A0A0}" type="presOf" srcId="{807A490E-56C2-4D5F-B9A5-E194C22B69B2}" destId="{A225292E-7F12-46DB-8EC4-A201BA0CD4F0}" srcOrd="0" destOrd="0" presId="urn:microsoft.com/office/officeart/2005/8/layout/radial3"/>
    <dgm:cxn modelId="{7985CBA1-FF3B-4322-BBCA-E8F878D75ABE}" type="presOf" srcId="{E8C760A7-3D2F-8142-A0F0-9AC18697883D}" destId="{4F4A3AA4-9C71-9442-B3D2-771E5D15E56E}" srcOrd="0" destOrd="0" presId="urn:microsoft.com/office/officeart/2005/8/layout/radial3"/>
    <dgm:cxn modelId="{C675D1A7-BF34-4479-B464-E8722AD42C1B}" type="presOf" srcId="{A5865E8C-45B1-E44B-A892-27D30B88D8B3}" destId="{5B4AA580-078F-FA46-A16A-0195EA5956C5}" srcOrd="0" destOrd="0" presId="urn:microsoft.com/office/officeart/2005/8/layout/radial3"/>
    <dgm:cxn modelId="{2A8324A8-14FA-5F46-B3DC-BCFCAB33057D}" srcId="{26D3065C-BF48-9845-95AC-9545CA2C3900}" destId="{E8C760A7-3D2F-8142-A0F0-9AC18697883D}" srcOrd="1" destOrd="0" parTransId="{A44DA586-2B07-724C-9595-7F3D9A2465D1}" sibTransId="{C6DFF2EB-CEBB-EB43-AC6F-45440A30AF57}"/>
    <dgm:cxn modelId="{51B08DBF-8BEB-4653-B512-5037F4F80ECE}" type="presOf" srcId="{F31A059C-F582-3A40-8FD6-8F87E17B54A2}" destId="{CF0BFD11-44D8-174F-B8FB-499FA58B8874}" srcOrd="0" destOrd="0" presId="urn:microsoft.com/office/officeart/2005/8/layout/radial3"/>
    <dgm:cxn modelId="{5959FCC7-39BD-9E49-A686-143E58CDEFEC}" srcId="{26D3065C-BF48-9845-95AC-9545CA2C3900}" destId="{24EBD6F5-6964-FB40-BC96-F93BB60A6A5A}" srcOrd="5" destOrd="0" parTransId="{3EF289D3-0369-C44A-B63B-B12115EA1AFD}" sibTransId="{A13E53CB-F726-F641-8633-C5EE525F140B}"/>
    <dgm:cxn modelId="{14ECE2D3-203F-204D-ABE6-B627F4330A0F}" type="presOf" srcId="{53B3E876-B9B3-2041-A61B-1BE68C2AE938}" destId="{631F5BB4-CFD6-4743-AB7C-7E3C61B5FEA8}" srcOrd="0" destOrd="0" presId="urn:microsoft.com/office/officeart/2005/8/layout/radial3"/>
    <dgm:cxn modelId="{8B4CEADA-1FE8-4830-A940-5A644A2D5571}" srcId="{26D3065C-BF48-9845-95AC-9545CA2C3900}" destId="{807A490E-56C2-4D5F-B9A5-E194C22B69B2}" srcOrd="6" destOrd="0" parTransId="{BA4D1616-1A50-4E57-9727-639B3BB01094}" sibTransId="{A7BE5FF1-120E-458F-A533-EED0D0E2892A}"/>
    <dgm:cxn modelId="{B1985EEF-FD09-AD47-AF5A-1994885A2188}" srcId="{53B3E876-B9B3-2041-A61B-1BE68C2AE938}" destId="{26D3065C-BF48-9845-95AC-9545CA2C3900}" srcOrd="0" destOrd="0" parTransId="{80364358-47F1-0844-BCFA-176A23D9B3F5}" sibTransId="{F3DE5D5A-3D1F-B74D-B943-E52D5879AB0A}"/>
    <dgm:cxn modelId="{2502DCF6-8FFF-4135-8701-F6609EDD1419}" type="presOf" srcId="{3EB2D7C8-9FE6-DE4E-9BC6-A099B5D8C1C5}" destId="{6C5F90C0-9BEB-E646-9698-B5A3C8317167}" srcOrd="0" destOrd="0" presId="urn:microsoft.com/office/officeart/2005/8/layout/radial3"/>
    <dgm:cxn modelId="{E59AD29D-1B07-4580-BBD8-20202C3463D0}" type="presParOf" srcId="{631F5BB4-CFD6-4743-AB7C-7E3C61B5FEA8}" destId="{78655C36-DCE1-DB4A-B94F-7C7320857E88}" srcOrd="0" destOrd="0" presId="urn:microsoft.com/office/officeart/2005/8/layout/radial3"/>
    <dgm:cxn modelId="{C111B8ED-1C93-4C34-A192-A704542561A7}" type="presParOf" srcId="{78655C36-DCE1-DB4A-B94F-7C7320857E88}" destId="{E271990E-8649-3E4C-81CB-54605DBF5F1B}" srcOrd="0" destOrd="0" presId="urn:microsoft.com/office/officeart/2005/8/layout/radial3"/>
    <dgm:cxn modelId="{BE331648-78E3-4BE3-8433-BB6567FD3654}" type="presParOf" srcId="{78655C36-DCE1-DB4A-B94F-7C7320857E88}" destId="{72A2E53D-8015-6547-8462-EF73F7964E66}" srcOrd="1" destOrd="0" presId="urn:microsoft.com/office/officeart/2005/8/layout/radial3"/>
    <dgm:cxn modelId="{70886AAC-0281-4B12-A011-F5FDC061D797}" type="presParOf" srcId="{78655C36-DCE1-DB4A-B94F-7C7320857E88}" destId="{4F4A3AA4-9C71-9442-B3D2-771E5D15E56E}" srcOrd="2" destOrd="0" presId="urn:microsoft.com/office/officeart/2005/8/layout/radial3"/>
    <dgm:cxn modelId="{BD2BF4CF-12A2-4FD7-9E59-1FA66C43A946}" type="presParOf" srcId="{78655C36-DCE1-DB4A-B94F-7C7320857E88}" destId="{6C5F90C0-9BEB-E646-9698-B5A3C8317167}" srcOrd="3" destOrd="0" presId="urn:microsoft.com/office/officeart/2005/8/layout/radial3"/>
    <dgm:cxn modelId="{39A79E73-7A3E-452D-920A-F83EA4CACA6E}" type="presParOf" srcId="{78655C36-DCE1-DB4A-B94F-7C7320857E88}" destId="{CF0BFD11-44D8-174F-B8FB-499FA58B8874}" srcOrd="4" destOrd="0" presId="urn:microsoft.com/office/officeart/2005/8/layout/radial3"/>
    <dgm:cxn modelId="{1C24E293-A776-4C03-98E4-690938A1D147}" type="presParOf" srcId="{78655C36-DCE1-DB4A-B94F-7C7320857E88}" destId="{5B4AA580-078F-FA46-A16A-0195EA5956C5}" srcOrd="5" destOrd="0" presId="urn:microsoft.com/office/officeart/2005/8/layout/radial3"/>
    <dgm:cxn modelId="{7538CF9B-AD69-408D-9199-34648ED3ECAE}" type="presParOf" srcId="{78655C36-DCE1-DB4A-B94F-7C7320857E88}" destId="{6DD34E3A-B18F-1D4D-A24D-CACEE035647D}" srcOrd="6" destOrd="0" presId="urn:microsoft.com/office/officeart/2005/8/layout/radial3"/>
    <dgm:cxn modelId="{907F4EE9-11FC-49CD-BFC5-96404DEE596F}" type="presParOf" srcId="{78655C36-DCE1-DB4A-B94F-7C7320857E88}" destId="{A225292E-7F12-46DB-8EC4-A201BA0CD4F0}" srcOrd="7" destOrd="0" presId="urn:microsoft.com/office/officeart/2005/8/layout/radial3"/>
    <dgm:cxn modelId="{13EFF2F9-76BE-435A-88B6-64525E5328BD}" type="presParOf" srcId="{78655C36-DCE1-DB4A-B94F-7C7320857E88}" destId="{6420DA5D-3EEC-BC49-93AB-01CBB0E86B80}" srcOrd="8" destOrd="0" presId="urn:microsoft.com/office/officeart/2005/8/layout/radial3"/>
    <dgm:cxn modelId="{FB730D75-F490-4F8B-A05D-AD74C84A63B3}" type="presParOf" srcId="{78655C36-DCE1-DB4A-B94F-7C7320857E88}" destId="{483E764B-B0E2-8F49-9FB6-8796BC06E12B}" srcOrd="9" destOrd="0" presId="urn:microsoft.com/office/officeart/2005/8/layout/radial3"/>
    <dgm:cxn modelId="{306D46F7-6FE7-4187-9701-3DA9FEA1A437}" type="presParOf" srcId="{78655C36-DCE1-DB4A-B94F-7C7320857E88}" destId="{43E407F7-D63A-5E42-A449-6E8CD2F37A5E}" srcOrd="10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E10D5F-754C-4712-823B-4BFF065D715B}">
      <dsp:nvSpPr>
        <dsp:cNvPr id="0" name=""/>
        <dsp:cNvSpPr/>
      </dsp:nvSpPr>
      <dsp:spPr>
        <a:xfrm>
          <a:off x="5720413" y="1453107"/>
          <a:ext cx="4745714" cy="5646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4780"/>
              </a:lnTo>
              <a:lnTo>
                <a:pt x="4745714" y="384780"/>
              </a:lnTo>
              <a:lnTo>
                <a:pt x="4745714" y="564632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47F3EC-27CD-4FA7-AEDA-49757C917694}">
      <dsp:nvSpPr>
        <dsp:cNvPr id="0" name=""/>
        <dsp:cNvSpPr/>
      </dsp:nvSpPr>
      <dsp:spPr>
        <a:xfrm>
          <a:off x="5720413" y="1453107"/>
          <a:ext cx="2372857" cy="5646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4780"/>
              </a:lnTo>
              <a:lnTo>
                <a:pt x="2372857" y="384780"/>
              </a:lnTo>
              <a:lnTo>
                <a:pt x="2372857" y="564632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EC27AB-20CB-4107-9B3D-D45F07DC915B}">
      <dsp:nvSpPr>
        <dsp:cNvPr id="0" name=""/>
        <dsp:cNvSpPr/>
      </dsp:nvSpPr>
      <dsp:spPr>
        <a:xfrm>
          <a:off x="5674693" y="1453107"/>
          <a:ext cx="91440" cy="56463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64632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2AF301-89FF-4CB6-848B-4E6A61845917}">
      <dsp:nvSpPr>
        <dsp:cNvPr id="0" name=""/>
        <dsp:cNvSpPr/>
      </dsp:nvSpPr>
      <dsp:spPr>
        <a:xfrm>
          <a:off x="3347555" y="1453107"/>
          <a:ext cx="2372857" cy="564632"/>
        </a:xfrm>
        <a:custGeom>
          <a:avLst/>
          <a:gdLst/>
          <a:ahLst/>
          <a:cxnLst/>
          <a:rect l="0" t="0" r="0" b="0"/>
          <a:pathLst>
            <a:path>
              <a:moveTo>
                <a:pt x="2372857" y="0"/>
              </a:moveTo>
              <a:lnTo>
                <a:pt x="2372857" y="384780"/>
              </a:lnTo>
              <a:lnTo>
                <a:pt x="0" y="384780"/>
              </a:lnTo>
              <a:lnTo>
                <a:pt x="0" y="564632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07A701-0055-4E45-BEF2-D7B07A9B1622}">
      <dsp:nvSpPr>
        <dsp:cNvPr id="0" name=""/>
        <dsp:cNvSpPr/>
      </dsp:nvSpPr>
      <dsp:spPr>
        <a:xfrm>
          <a:off x="974698" y="1453107"/>
          <a:ext cx="4745714" cy="564632"/>
        </a:xfrm>
        <a:custGeom>
          <a:avLst/>
          <a:gdLst/>
          <a:ahLst/>
          <a:cxnLst/>
          <a:rect l="0" t="0" r="0" b="0"/>
          <a:pathLst>
            <a:path>
              <a:moveTo>
                <a:pt x="4745714" y="0"/>
              </a:moveTo>
              <a:lnTo>
                <a:pt x="4745714" y="384780"/>
              </a:lnTo>
              <a:lnTo>
                <a:pt x="0" y="384780"/>
              </a:lnTo>
              <a:lnTo>
                <a:pt x="0" y="564632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545A00-59F0-42C8-A5CD-E6F908F3845A}">
      <dsp:nvSpPr>
        <dsp:cNvPr id="0" name=""/>
        <dsp:cNvSpPr/>
      </dsp:nvSpPr>
      <dsp:spPr>
        <a:xfrm>
          <a:off x="4852352" y="441022"/>
          <a:ext cx="1736122" cy="101208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D44A4F-77A6-4C0F-B48B-18DE3B994C3F}">
      <dsp:nvSpPr>
        <dsp:cNvPr id="0" name=""/>
        <dsp:cNvSpPr/>
      </dsp:nvSpPr>
      <dsp:spPr>
        <a:xfrm>
          <a:off x="5068066" y="645950"/>
          <a:ext cx="1736122" cy="1012085"/>
        </a:xfrm>
        <a:prstGeom prst="roundRect">
          <a:avLst>
            <a:gd name="adj" fmla="val 10000"/>
          </a:avLst>
        </a:prstGeom>
        <a:solidFill>
          <a:schemeClr val="bg1">
            <a:lumMod val="85000"/>
            <a:alpha val="9000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FC RF project coordination</a:t>
          </a:r>
        </a:p>
      </dsp:txBody>
      <dsp:txXfrm>
        <a:off x="5097709" y="675593"/>
        <a:ext cx="1676836" cy="952799"/>
      </dsp:txXfrm>
    </dsp:sp>
    <dsp:sp modelId="{87284978-AE3B-4A06-A032-D367158DE36A}">
      <dsp:nvSpPr>
        <dsp:cNvPr id="0" name=""/>
        <dsp:cNvSpPr/>
      </dsp:nvSpPr>
      <dsp:spPr>
        <a:xfrm>
          <a:off x="3984" y="2017739"/>
          <a:ext cx="1941428" cy="12328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D142F0-D0EE-494A-926F-46C5F52A4A3B}">
      <dsp:nvSpPr>
        <dsp:cNvPr id="0" name=""/>
        <dsp:cNvSpPr/>
      </dsp:nvSpPr>
      <dsp:spPr>
        <a:xfrm>
          <a:off x="219698" y="2222668"/>
          <a:ext cx="1941428" cy="1232807"/>
        </a:xfrm>
        <a:prstGeom prst="roundRect">
          <a:avLst>
            <a:gd name="adj" fmla="val 10000"/>
          </a:avLst>
        </a:prstGeom>
        <a:solidFill>
          <a:schemeClr val="accent3">
            <a:lumMod val="20000"/>
            <a:lumOff val="80000"/>
            <a:alpha val="9000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FCC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RF studies</a:t>
          </a:r>
        </a:p>
      </dsp:txBody>
      <dsp:txXfrm>
        <a:off x="255806" y="2258776"/>
        <a:ext cx="1869212" cy="1160591"/>
      </dsp:txXfrm>
    </dsp:sp>
    <dsp:sp modelId="{BBABC37A-343C-4EC6-A264-079102B2A7E3}">
      <dsp:nvSpPr>
        <dsp:cNvPr id="0" name=""/>
        <dsp:cNvSpPr/>
      </dsp:nvSpPr>
      <dsp:spPr>
        <a:xfrm>
          <a:off x="2376841" y="2017739"/>
          <a:ext cx="1941428" cy="12328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1225BD-B488-4B9F-9243-DAE381877600}">
      <dsp:nvSpPr>
        <dsp:cNvPr id="0" name=""/>
        <dsp:cNvSpPr/>
      </dsp:nvSpPr>
      <dsp:spPr>
        <a:xfrm>
          <a:off x="2592555" y="2222668"/>
          <a:ext cx="1941428" cy="1232807"/>
        </a:xfrm>
        <a:prstGeom prst="roundRect">
          <a:avLst>
            <a:gd name="adj" fmla="val 10000"/>
          </a:avLst>
        </a:prstGeom>
        <a:solidFill>
          <a:schemeClr val="accent5">
            <a:lumMod val="20000"/>
            <a:lumOff val="80000"/>
            <a:alpha val="9000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SRF R&amp;D-D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project</a:t>
          </a:r>
        </a:p>
      </dsp:txBody>
      <dsp:txXfrm>
        <a:off x="2628663" y="2258776"/>
        <a:ext cx="1869212" cy="1160591"/>
      </dsp:txXfrm>
    </dsp:sp>
    <dsp:sp modelId="{D6968D1D-53AB-46D2-B128-01EFBEE45EF2}">
      <dsp:nvSpPr>
        <dsp:cNvPr id="0" name=""/>
        <dsp:cNvSpPr/>
      </dsp:nvSpPr>
      <dsp:spPr>
        <a:xfrm>
          <a:off x="4749698" y="2017739"/>
          <a:ext cx="1941428" cy="12328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405771-3B76-4CBF-9568-47E1AEF61F8F}">
      <dsp:nvSpPr>
        <dsp:cNvPr id="0" name=""/>
        <dsp:cNvSpPr/>
      </dsp:nvSpPr>
      <dsp:spPr>
        <a:xfrm>
          <a:off x="4965413" y="2222668"/>
          <a:ext cx="1941428" cy="1232807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  <a:alpha val="9000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SRF R&amp;D-R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project</a:t>
          </a:r>
        </a:p>
      </dsp:txBody>
      <dsp:txXfrm>
        <a:off x="5001521" y="2258776"/>
        <a:ext cx="1869212" cy="1160591"/>
      </dsp:txXfrm>
    </dsp:sp>
    <dsp:sp modelId="{EFEE81A8-889D-44AA-AF57-0BFB51DEE2C2}">
      <dsp:nvSpPr>
        <dsp:cNvPr id="0" name=""/>
        <dsp:cNvSpPr/>
      </dsp:nvSpPr>
      <dsp:spPr>
        <a:xfrm>
          <a:off x="7122556" y="2017739"/>
          <a:ext cx="1941428" cy="12328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CF398E-9129-4FE6-86AC-E1EB73B2100A}">
      <dsp:nvSpPr>
        <dsp:cNvPr id="0" name=""/>
        <dsp:cNvSpPr/>
      </dsp:nvSpPr>
      <dsp:spPr>
        <a:xfrm>
          <a:off x="7338270" y="2222668"/>
          <a:ext cx="1941428" cy="1232807"/>
        </a:xfrm>
        <a:prstGeom prst="roundRect">
          <a:avLst>
            <a:gd name="adj" fmla="val 10000"/>
          </a:avLst>
        </a:prstGeom>
        <a:solidFill>
          <a:srgbClr val="E5BF1B">
            <a:alpha val="89804"/>
          </a:srgb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SA18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project</a:t>
          </a:r>
        </a:p>
      </dsp:txBody>
      <dsp:txXfrm>
        <a:off x="7374378" y="2258776"/>
        <a:ext cx="1869212" cy="1160591"/>
      </dsp:txXfrm>
    </dsp:sp>
    <dsp:sp modelId="{5DFB6CE8-71B0-48B8-8349-27CE7BACDB2E}">
      <dsp:nvSpPr>
        <dsp:cNvPr id="0" name=""/>
        <dsp:cNvSpPr/>
      </dsp:nvSpPr>
      <dsp:spPr>
        <a:xfrm>
          <a:off x="9495413" y="2017739"/>
          <a:ext cx="1941428" cy="12328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701E1A-9A90-4443-92EA-C5F8355137E5}">
      <dsp:nvSpPr>
        <dsp:cNvPr id="0" name=""/>
        <dsp:cNvSpPr/>
      </dsp:nvSpPr>
      <dsp:spPr>
        <a:xfrm>
          <a:off x="9711128" y="2222668"/>
          <a:ext cx="1941428" cy="1232807"/>
        </a:xfrm>
        <a:prstGeom prst="roundRect">
          <a:avLst>
            <a:gd name="adj" fmla="val 10000"/>
          </a:avLst>
        </a:prstGeom>
        <a:solidFill>
          <a:srgbClr val="FF6600">
            <a:alpha val="89804"/>
          </a:srgb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HEK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project</a:t>
          </a:r>
        </a:p>
      </dsp:txBody>
      <dsp:txXfrm>
        <a:off x="9747236" y="2258776"/>
        <a:ext cx="1869212" cy="1160591"/>
      </dsp:txXfrm>
    </dsp:sp>
    <dsp:sp modelId="{12F19E12-9083-4D4D-8DCB-A75CB955DC03}">
      <dsp:nvSpPr>
        <dsp:cNvPr id="0" name=""/>
        <dsp:cNvSpPr/>
      </dsp:nvSpPr>
      <dsp:spPr>
        <a:xfrm>
          <a:off x="7058265" y="612123"/>
          <a:ext cx="1612278" cy="7148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083BB5-0F51-4B37-8606-56BCFBF45495}">
      <dsp:nvSpPr>
        <dsp:cNvPr id="0" name=""/>
        <dsp:cNvSpPr/>
      </dsp:nvSpPr>
      <dsp:spPr>
        <a:xfrm>
          <a:off x="7273980" y="817052"/>
          <a:ext cx="1612278" cy="7148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Steering Committee</a:t>
          </a:r>
        </a:p>
      </dsp:txBody>
      <dsp:txXfrm>
        <a:off x="7294916" y="837988"/>
        <a:ext cx="1570406" cy="67293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DA0AC0-17BB-4754-B252-555D8A362C69}">
      <dsp:nvSpPr>
        <dsp:cNvPr id="0" name=""/>
        <dsp:cNvSpPr/>
      </dsp:nvSpPr>
      <dsp:spPr>
        <a:xfrm>
          <a:off x="3483" y="452474"/>
          <a:ext cx="1145445" cy="454097"/>
        </a:xfrm>
        <a:prstGeom prst="rect">
          <a:avLst/>
        </a:prstGeom>
        <a:solidFill>
          <a:schemeClr val="accent1"/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36576" rIns="64008" bIns="36576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Pole 0 </a:t>
          </a:r>
          <a:br>
            <a:rPr lang="en-GB" sz="900" kern="1200" dirty="0"/>
          </a:br>
          <a:r>
            <a:rPr lang="en-GB" sz="900" kern="1200" dirty="0"/>
            <a:t>(RF) </a:t>
          </a:r>
        </a:p>
      </dsp:txBody>
      <dsp:txXfrm>
        <a:off x="3483" y="452474"/>
        <a:ext cx="1145445" cy="454097"/>
      </dsp:txXfrm>
    </dsp:sp>
    <dsp:sp modelId="{CDDE3F15-0830-4F95-8072-B9DCC9976117}">
      <dsp:nvSpPr>
        <dsp:cNvPr id="0" name=""/>
        <dsp:cNvSpPr/>
      </dsp:nvSpPr>
      <dsp:spPr>
        <a:xfrm>
          <a:off x="3483" y="906571"/>
          <a:ext cx="1145445" cy="675141"/>
        </a:xfrm>
        <a:prstGeom prst="rect">
          <a:avLst/>
        </a:prstGeom>
        <a:solidFill>
          <a:schemeClr val="bg2"/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006" tIns="48006" rIns="64008" bIns="72009" numCol="1" spcCol="1270" anchor="t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900" kern="1200" dirty="0"/>
            <a:t>RF parameters and design  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900" kern="1200" dirty="0"/>
            <a:t>Beam dynamics studies</a:t>
          </a:r>
        </a:p>
      </dsp:txBody>
      <dsp:txXfrm>
        <a:off x="3483" y="906571"/>
        <a:ext cx="1145445" cy="675141"/>
      </dsp:txXfrm>
    </dsp:sp>
    <dsp:sp modelId="{223E7202-E8F0-432B-AA43-99537E71816F}">
      <dsp:nvSpPr>
        <dsp:cNvPr id="0" name=""/>
        <dsp:cNvSpPr/>
      </dsp:nvSpPr>
      <dsp:spPr>
        <a:xfrm>
          <a:off x="1309291" y="452474"/>
          <a:ext cx="1145445" cy="4540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36576" rIns="64008" bIns="36576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Pole 1 </a:t>
          </a:r>
          <a:br>
            <a:rPr lang="en-GB" sz="900" kern="1200" dirty="0"/>
          </a:br>
          <a:r>
            <a:rPr lang="en-GB" sz="900" kern="1200" dirty="0"/>
            <a:t>(MME)</a:t>
          </a:r>
        </a:p>
      </dsp:txBody>
      <dsp:txXfrm>
        <a:off x="1309291" y="452474"/>
        <a:ext cx="1145445" cy="454097"/>
      </dsp:txXfrm>
    </dsp:sp>
    <dsp:sp modelId="{817F03C0-AA90-4A1D-9230-9C4AD8515E4B}">
      <dsp:nvSpPr>
        <dsp:cNvPr id="0" name=""/>
        <dsp:cNvSpPr/>
      </dsp:nvSpPr>
      <dsp:spPr>
        <a:xfrm>
          <a:off x="1309291" y="906571"/>
          <a:ext cx="1145445" cy="675141"/>
        </a:xfrm>
        <a:prstGeom prst="rect">
          <a:avLst/>
        </a:prstGeom>
        <a:solidFill>
          <a:schemeClr val="bg2">
            <a:alpha val="9000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006" tIns="48006" rIns="64008" bIns="72009" numCol="1" spcCol="1270" anchor="t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900" kern="1200" dirty="0"/>
            <a:t>Cavity mechanical design and manufacturing</a:t>
          </a:r>
        </a:p>
      </dsp:txBody>
      <dsp:txXfrm>
        <a:off x="1309291" y="906571"/>
        <a:ext cx="1145445" cy="675141"/>
      </dsp:txXfrm>
    </dsp:sp>
    <dsp:sp modelId="{81B2614F-67A6-4FDF-BD76-49677E87A1DE}">
      <dsp:nvSpPr>
        <dsp:cNvPr id="0" name=""/>
        <dsp:cNvSpPr/>
      </dsp:nvSpPr>
      <dsp:spPr>
        <a:xfrm>
          <a:off x="2615099" y="452474"/>
          <a:ext cx="1145445" cy="4540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36576" rIns="64008" bIns="36576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Pole 2</a:t>
          </a:r>
          <a:br>
            <a:rPr lang="en-GB" sz="900" kern="1200" dirty="0"/>
          </a:br>
          <a:r>
            <a:rPr lang="en-GB" sz="900" kern="1200" dirty="0"/>
            <a:t>  (RF,MME,CRG,</a:t>
          </a:r>
          <a:r>
            <a:rPr lang="en-GB" sz="900" kern="1200" dirty="0">
              <a:solidFill>
                <a:schemeClr val="bg1"/>
              </a:solidFill>
            </a:rPr>
            <a:t>VSC</a:t>
          </a:r>
          <a:r>
            <a:rPr lang="en-GB" sz="900" kern="1200" dirty="0"/>
            <a:t>)</a:t>
          </a:r>
        </a:p>
      </dsp:txBody>
      <dsp:txXfrm>
        <a:off x="2615099" y="452474"/>
        <a:ext cx="1145445" cy="454097"/>
      </dsp:txXfrm>
    </dsp:sp>
    <dsp:sp modelId="{104B44E1-784E-48B0-9EA3-29C94FF30D59}">
      <dsp:nvSpPr>
        <dsp:cNvPr id="0" name=""/>
        <dsp:cNvSpPr/>
      </dsp:nvSpPr>
      <dsp:spPr>
        <a:xfrm>
          <a:off x="2615099" y="906571"/>
          <a:ext cx="1145445" cy="675141"/>
        </a:xfrm>
        <a:prstGeom prst="rect">
          <a:avLst/>
        </a:prstGeom>
        <a:solidFill>
          <a:schemeClr val="bg2">
            <a:alpha val="9000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006" tIns="48006" rIns="64008" bIns="72009" numCol="1" spcCol="1270" anchor="t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Char char="•"/>
            <a:tabLst/>
            <a:defRPr/>
          </a:pPr>
          <a:r>
            <a:rPr lang="en-GB" sz="900" kern="1200" dirty="0"/>
            <a:t>Cryomodule design and construction</a:t>
          </a: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Char char="•"/>
            <a:tabLst/>
            <a:defRPr/>
          </a:pPr>
          <a:r>
            <a:rPr lang="en-GB" sz="900" kern="1200" dirty="0"/>
            <a:t>HTC</a:t>
          </a:r>
        </a:p>
        <a:p>
          <a:pPr marL="57150" lvl="1" indent="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endParaRPr lang="en-GB" sz="900" kern="1200" dirty="0"/>
        </a:p>
      </dsp:txBody>
      <dsp:txXfrm>
        <a:off x="2615099" y="906571"/>
        <a:ext cx="1145445" cy="675141"/>
      </dsp:txXfrm>
    </dsp:sp>
    <dsp:sp modelId="{0E48C195-D187-4164-8973-ADD5B70375EB}">
      <dsp:nvSpPr>
        <dsp:cNvPr id="0" name=""/>
        <dsp:cNvSpPr/>
      </dsp:nvSpPr>
      <dsp:spPr>
        <a:xfrm>
          <a:off x="3920907" y="452474"/>
          <a:ext cx="1145445" cy="4540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36576" rIns="64008" bIns="36576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Pole 3 </a:t>
          </a:r>
          <a:br>
            <a:rPr lang="en-GB" sz="900" kern="1200" dirty="0"/>
          </a:br>
          <a:r>
            <a:rPr lang="en-GB" sz="900" kern="1200" dirty="0"/>
            <a:t>(RF, CRG,</a:t>
          </a:r>
          <a:r>
            <a:rPr lang="en-GB" sz="900" kern="1200" dirty="0">
              <a:solidFill>
                <a:schemeClr val="bg1"/>
              </a:solidFill>
            </a:rPr>
            <a:t>MME</a:t>
          </a:r>
          <a:r>
            <a:rPr lang="en-GB" sz="900" kern="1200" dirty="0"/>
            <a:t> )</a:t>
          </a:r>
        </a:p>
      </dsp:txBody>
      <dsp:txXfrm>
        <a:off x="3920907" y="452474"/>
        <a:ext cx="1145445" cy="454097"/>
      </dsp:txXfrm>
    </dsp:sp>
    <dsp:sp modelId="{67043476-DB87-4073-AA6D-9B451D93D6DA}">
      <dsp:nvSpPr>
        <dsp:cNvPr id="0" name=""/>
        <dsp:cNvSpPr/>
      </dsp:nvSpPr>
      <dsp:spPr>
        <a:xfrm>
          <a:off x="3920907" y="906571"/>
          <a:ext cx="1145445" cy="675141"/>
        </a:xfrm>
        <a:prstGeom prst="rect">
          <a:avLst/>
        </a:prstGeom>
        <a:solidFill>
          <a:schemeClr val="bg2">
            <a:alpha val="9000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006" tIns="48006" rIns="64008" bIns="72009" numCol="1" spcCol="1270" anchor="t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900" kern="1200" dirty="0"/>
            <a:t>SM18 SRF test infrastructure</a:t>
          </a:r>
        </a:p>
      </dsp:txBody>
      <dsp:txXfrm>
        <a:off x="3920907" y="906571"/>
        <a:ext cx="1145445" cy="675141"/>
      </dsp:txXfrm>
    </dsp:sp>
    <dsp:sp modelId="{A35CBEDA-5943-4876-A931-4C50891547E7}">
      <dsp:nvSpPr>
        <dsp:cNvPr id="0" name=""/>
        <dsp:cNvSpPr/>
      </dsp:nvSpPr>
      <dsp:spPr>
        <a:xfrm>
          <a:off x="5226715" y="452474"/>
          <a:ext cx="1145445" cy="4540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36576" rIns="64008" bIns="36576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Pole  4 </a:t>
          </a:r>
          <a:br>
            <a:rPr lang="en-GB" sz="900" kern="1200" dirty="0"/>
          </a:br>
          <a:r>
            <a:rPr lang="en-GB" sz="900" kern="1200" dirty="0"/>
            <a:t>(RF)</a:t>
          </a:r>
        </a:p>
      </dsp:txBody>
      <dsp:txXfrm>
        <a:off x="5226715" y="452474"/>
        <a:ext cx="1145445" cy="454097"/>
      </dsp:txXfrm>
    </dsp:sp>
    <dsp:sp modelId="{E219F9F6-A86D-4228-8686-8232E8D19FC0}">
      <dsp:nvSpPr>
        <dsp:cNvPr id="0" name=""/>
        <dsp:cNvSpPr/>
      </dsp:nvSpPr>
      <dsp:spPr>
        <a:xfrm>
          <a:off x="5226715" y="906571"/>
          <a:ext cx="1145445" cy="675141"/>
        </a:xfrm>
        <a:prstGeom prst="rect">
          <a:avLst/>
        </a:prstGeom>
        <a:solidFill>
          <a:schemeClr val="bg2">
            <a:alpha val="9000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006" tIns="48006" rIns="64008" bIns="72009" numCol="1" spcCol="1270" anchor="t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900" kern="1200" dirty="0"/>
            <a:t>FPC and HOM </a:t>
          </a:r>
        </a:p>
      </dsp:txBody>
      <dsp:txXfrm>
        <a:off x="5226715" y="906571"/>
        <a:ext cx="1145445" cy="675141"/>
      </dsp:txXfrm>
    </dsp:sp>
    <dsp:sp modelId="{F6DAFAAB-7679-4D4C-9E20-F24381A4F624}">
      <dsp:nvSpPr>
        <dsp:cNvPr id="0" name=""/>
        <dsp:cNvSpPr/>
      </dsp:nvSpPr>
      <dsp:spPr>
        <a:xfrm>
          <a:off x="6532523" y="452474"/>
          <a:ext cx="1145445" cy="4540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36576" rIns="64008" bIns="36576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Pole 5</a:t>
          </a:r>
          <a:br>
            <a:rPr lang="en-GB" sz="900" kern="1200" dirty="0"/>
          </a:br>
          <a:r>
            <a:rPr lang="en-GB" sz="900" kern="1200" dirty="0"/>
            <a:t> (VSC)</a:t>
          </a:r>
        </a:p>
      </dsp:txBody>
      <dsp:txXfrm>
        <a:off x="6532523" y="452474"/>
        <a:ext cx="1145445" cy="454097"/>
      </dsp:txXfrm>
    </dsp:sp>
    <dsp:sp modelId="{6FC0C789-DEDF-4918-B157-1517857E875F}">
      <dsp:nvSpPr>
        <dsp:cNvPr id="0" name=""/>
        <dsp:cNvSpPr/>
      </dsp:nvSpPr>
      <dsp:spPr>
        <a:xfrm>
          <a:off x="6532523" y="906571"/>
          <a:ext cx="1145445" cy="675141"/>
        </a:xfrm>
        <a:prstGeom prst="rect">
          <a:avLst/>
        </a:prstGeom>
        <a:solidFill>
          <a:schemeClr val="bg2">
            <a:alpha val="9000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006" tIns="48006" rIns="64008" bIns="72009" numCol="1" spcCol="1270" anchor="t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900" kern="1200" dirty="0"/>
            <a:t>Cavity surface preparation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900" kern="1200" dirty="0"/>
            <a:t>Cavity coating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900" kern="1200" dirty="0"/>
            <a:t>SRF thin films</a:t>
          </a:r>
        </a:p>
      </dsp:txBody>
      <dsp:txXfrm>
        <a:off x="6532523" y="906571"/>
        <a:ext cx="1145445" cy="675141"/>
      </dsp:txXfrm>
    </dsp:sp>
    <dsp:sp modelId="{7C32D1C0-C6BB-4AA5-8A9A-5C8C3B95C35E}">
      <dsp:nvSpPr>
        <dsp:cNvPr id="0" name=""/>
        <dsp:cNvSpPr/>
      </dsp:nvSpPr>
      <dsp:spPr>
        <a:xfrm>
          <a:off x="7838331" y="452474"/>
          <a:ext cx="1145445" cy="4540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36576" rIns="64008" bIns="36576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Pole  6 </a:t>
          </a:r>
          <a:br>
            <a:rPr lang="en-GB" sz="900" kern="1200" dirty="0"/>
          </a:br>
          <a:r>
            <a:rPr lang="en-GB" sz="900" kern="1200" dirty="0"/>
            <a:t>(RF)</a:t>
          </a:r>
        </a:p>
      </dsp:txBody>
      <dsp:txXfrm>
        <a:off x="7838331" y="452474"/>
        <a:ext cx="1145445" cy="454097"/>
      </dsp:txXfrm>
    </dsp:sp>
    <dsp:sp modelId="{99839D0E-9CA1-4B8E-A279-29BB5F751BD4}">
      <dsp:nvSpPr>
        <dsp:cNvPr id="0" name=""/>
        <dsp:cNvSpPr/>
      </dsp:nvSpPr>
      <dsp:spPr>
        <a:xfrm>
          <a:off x="7838331" y="906571"/>
          <a:ext cx="1145445" cy="675141"/>
        </a:xfrm>
        <a:prstGeom prst="rect">
          <a:avLst/>
        </a:prstGeom>
        <a:solidFill>
          <a:schemeClr val="bg2">
            <a:alpha val="9000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006" tIns="48006" rIns="64008" bIns="72009" numCol="1" spcCol="1270" anchor="t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900" kern="1200" dirty="0"/>
            <a:t>Non mechanical tuning</a:t>
          </a:r>
        </a:p>
      </dsp:txBody>
      <dsp:txXfrm>
        <a:off x="7838331" y="906571"/>
        <a:ext cx="1145445" cy="675141"/>
      </dsp:txXfrm>
    </dsp:sp>
    <dsp:sp modelId="{AB30F83A-1CF5-41CA-8E35-4B158B4B19CE}">
      <dsp:nvSpPr>
        <dsp:cNvPr id="0" name=""/>
        <dsp:cNvSpPr/>
      </dsp:nvSpPr>
      <dsp:spPr>
        <a:xfrm>
          <a:off x="9144139" y="452474"/>
          <a:ext cx="1145445" cy="4540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36576" rIns="64008" bIns="36576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Pole 7 </a:t>
          </a:r>
          <a:br>
            <a:rPr lang="en-GB" sz="900" kern="1200" dirty="0"/>
          </a:br>
          <a:r>
            <a:rPr lang="en-GB" sz="900" kern="1200" dirty="0"/>
            <a:t>(RF, VSC)</a:t>
          </a:r>
        </a:p>
      </dsp:txBody>
      <dsp:txXfrm>
        <a:off x="9144139" y="452474"/>
        <a:ext cx="1145445" cy="454097"/>
      </dsp:txXfrm>
    </dsp:sp>
    <dsp:sp modelId="{B81C6539-0E6B-4800-9CE5-130AC1164999}">
      <dsp:nvSpPr>
        <dsp:cNvPr id="0" name=""/>
        <dsp:cNvSpPr/>
      </dsp:nvSpPr>
      <dsp:spPr>
        <a:xfrm>
          <a:off x="9144139" y="906571"/>
          <a:ext cx="1145445" cy="675141"/>
        </a:xfrm>
        <a:prstGeom prst="rect">
          <a:avLst/>
        </a:prstGeom>
        <a:solidFill>
          <a:schemeClr val="bg2">
            <a:alpha val="9000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006" tIns="48006" rIns="64008" bIns="72009" numCol="1" spcCol="1270" anchor="t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900" strike="noStrike" kern="1200" baseline="0" dirty="0"/>
            <a:t>SRF infrastructure</a:t>
          </a:r>
          <a:endParaRPr lang="en-GB" sz="900" strike="noStrike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900" strike="noStrike" kern="1200" baseline="0" dirty="0"/>
            <a:t>SA18 equipment</a:t>
          </a:r>
        </a:p>
      </dsp:txBody>
      <dsp:txXfrm>
        <a:off x="9144139" y="906571"/>
        <a:ext cx="1145445" cy="675141"/>
      </dsp:txXfrm>
    </dsp:sp>
    <dsp:sp modelId="{02D2FB48-52E8-415C-A104-CDCDB6A576C0}">
      <dsp:nvSpPr>
        <dsp:cNvPr id="0" name=""/>
        <dsp:cNvSpPr/>
      </dsp:nvSpPr>
      <dsp:spPr>
        <a:xfrm>
          <a:off x="10449947" y="452474"/>
          <a:ext cx="1145445" cy="4540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36576" rIns="64008" bIns="36576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Pole 8 </a:t>
          </a:r>
          <a:br>
            <a:rPr lang="en-GB" sz="900" kern="1200" dirty="0"/>
          </a:br>
          <a:r>
            <a:rPr lang="en-GB" sz="900" kern="1200" dirty="0"/>
            <a:t>(RF)</a:t>
          </a:r>
        </a:p>
      </dsp:txBody>
      <dsp:txXfrm>
        <a:off x="10449947" y="452474"/>
        <a:ext cx="1145445" cy="454097"/>
      </dsp:txXfrm>
    </dsp:sp>
    <dsp:sp modelId="{085A5A07-B99C-40D7-B26B-60ACD048C8B7}">
      <dsp:nvSpPr>
        <dsp:cNvPr id="0" name=""/>
        <dsp:cNvSpPr/>
      </dsp:nvSpPr>
      <dsp:spPr>
        <a:xfrm>
          <a:off x="10449947" y="906571"/>
          <a:ext cx="1145445" cy="675141"/>
        </a:xfrm>
        <a:prstGeom prst="rect">
          <a:avLst/>
        </a:prstGeom>
        <a:solidFill>
          <a:schemeClr val="bg2">
            <a:alpha val="9000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006" tIns="48006" rIns="64008" bIns="72009" numCol="1" spcCol="1270" anchor="t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900" kern="1200" dirty="0"/>
            <a:t>High power RF systems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900" kern="1200" dirty="0"/>
        </a:p>
        <a:p>
          <a:pPr marL="114300" lvl="2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900" kern="1200" dirty="0"/>
        </a:p>
      </dsp:txBody>
      <dsp:txXfrm>
        <a:off x="10449947" y="906571"/>
        <a:ext cx="1145445" cy="67514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1409E2-7F06-457E-8AB3-4C4FFA07AF6E}">
      <dsp:nvSpPr>
        <dsp:cNvPr id="0" name=""/>
        <dsp:cNvSpPr/>
      </dsp:nvSpPr>
      <dsp:spPr>
        <a:xfrm>
          <a:off x="448885" y="526091"/>
          <a:ext cx="3589296" cy="3589296"/>
        </a:xfrm>
        <a:prstGeom prst="blockArc">
          <a:avLst>
            <a:gd name="adj1" fmla="val 11880000"/>
            <a:gd name="adj2" fmla="val 16200000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8D6331-9DE6-4E6C-8BB2-B42676BE3C8F}">
      <dsp:nvSpPr>
        <dsp:cNvPr id="0" name=""/>
        <dsp:cNvSpPr/>
      </dsp:nvSpPr>
      <dsp:spPr>
        <a:xfrm>
          <a:off x="448885" y="526091"/>
          <a:ext cx="3589296" cy="3589296"/>
        </a:xfrm>
        <a:prstGeom prst="blockArc">
          <a:avLst>
            <a:gd name="adj1" fmla="val 7560000"/>
            <a:gd name="adj2" fmla="val 11880000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12CF44-80E6-4D28-AA50-995D5BE0F4D6}">
      <dsp:nvSpPr>
        <dsp:cNvPr id="0" name=""/>
        <dsp:cNvSpPr/>
      </dsp:nvSpPr>
      <dsp:spPr>
        <a:xfrm>
          <a:off x="448885" y="526091"/>
          <a:ext cx="3589296" cy="3589296"/>
        </a:xfrm>
        <a:prstGeom prst="blockArc">
          <a:avLst>
            <a:gd name="adj1" fmla="val 3240000"/>
            <a:gd name="adj2" fmla="val 7560000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017DEE-E356-4675-ACCB-E097833E0631}">
      <dsp:nvSpPr>
        <dsp:cNvPr id="0" name=""/>
        <dsp:cNvSpPr/>
      </dsp:nvSpPr>
      <dsp:spPr>
        <a:xfrm>
          <a:off x="448885" y="526091"/>
          <a:ext cx="3589296" cy="3589296"/>
        </a:xfrm>
        <a:prstGeom prst="blockArc">
          <a:avLst>
            <a:gd name="adj1" fmla="val 20520000"/>
            <a:gd name="adj2" fmla="val 3240000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1F72AF-B7EE-4312-BC93-BC4B60E7FA81}">
      <dsp:nvSpPr>
        <dsp:cNvPr id="0" name=""/>
        <dsp:cNvSpPr/>
      </dsp:nvSpPr>
      <dsp:spPr>
        <a:xfrm>
          <a:off x="448885" y="526091"/>
          <a:ext cx="3589296" cy="3589296"/>
        </a:xfrm>
        <a:prstGeom prst="blockArc">
          <a:avLst>
            <a:gd name="adj1" fmla="val 16200000"/>
            <a:gd name="adj2" fmla="val 20520000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7F8F1B-EA2E-4BA1-923D-0BA3C2D4CD98}">
      <dsp:nvSpPr>
        <dsp:cNvPr id="0" name=""/>
        <dsp:cNvSpPr/>
      </dsp:nvSpPr>
      <dsp:spPr>
        <a:xfrm>
          <a:off x="1407120" y="1569589"/>
          <a:ext cx="1747295" cy="144283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latin typeface="+mj-lt"/>
            </a:rPr>
            <a:t>WP1: Management and coordination- </a:t>
          </a:r>
          <a:br>
            <a:rPr lang="en-US" sz="1000" kern="1200" dirty="0">
              <a:latin typeface="+mj-lt"/>
            </a:rPr>
          </a:br>
          <a:r>
            <a:rPr lang="en-US" sz="1000" kern="1200" dirty="0">
              <a:latin typeface="+mj-lt"/>
            </a:rPr>
            <a:t>W Venturini Delsolaro (SY-RF)</a:t>
          </a:r>
        </a:p>
      </dsp:txBody>
      <dsp:txXfrm>
        <a:off x="1663005" y="1780888"/>
        <a:ext cx="1235525" cy="1020240"/>
      </dsp:txXfrm>
    </dsp:sp>
    <dsp:sp modelId="{DF46F59D-911A-4EFD-97E5-61751431B8E3}">
      <dsp:nvSpPr>
        <dsp:cNvPr id="0" name=""/>
        <dsp:cNvSpPr/>
      </dsp:nvSpPr>
      <dsp:spPr>
        <a:xfrm>
          <a:off x="1435264" y="-94233"/>
          <a:ext cx="1616538" cy="132391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latin typeface="+mj-lt"/>
            </a:rPr>
            <a:t>WP3: SRF fabrication engineering- M. </a:t>
          </a:r>
          <a:r>
            <a:rPr lang="en-US" sz="1000" kern="1200" dirty="0" err="1">
              <a:latin typeface="+mj-lt"/>
            </a:rPr>
            <a:t>Garlasche</a:t>
          </a:r>
          <a:r>
            <a:rPr lang="en-US" sz="1000" kern="1200" dirty="0">
              <a:latin typeface="+mj-lt"/>
            </a:rPr>
            <a:t> (EN-MME)</a:t>
          </a:r>
        </a:p>
      </dsp:txBody>
      <dsp:txXfrm>
        <a:off x="1672001" y="99650"/>
        <a:ext cx="1143064" cy="936147"/>
      </dsp:txXfrm>
    </dsp:sp>
    <dsp:sp modelId="{DA4F416D-6569-4D6C-A5DC-6ABF3C56F4F8}">
      <dsp:nvSpPr>
        <dsp:cNvPr id="0" name=""/>
        <dsp:cNvSpPr/>
      </dsp:nvSpPr>
      <dsp:spPr>
        <a:xfrm>
          <a:off x="3108044" y="1044533"/>
          <a:ext cx="1605413" cy="146898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latin typeface="+mj-lt"/>
            </a:rPr>
            <a:t>WP4: SRF thin films- G. </a:t>
          </a:r>
          <a:r>
            <a:rPr lang="en-US" sz="1000" kern="1200" dirty="0" err="1">
              <a:latin typeface="+mj-lt"/>
            </a:rPr>
            <a:t>Rosaz</a:t>
          </a:r>
          <a:r>
            <a:rPr lang="en-US" sz="1000" kern="1200" dirty="0">
              <a:latin typeface="+mj-lt"/>
            </a:rPr>
            <a:t> (TE-VSC)</a:t>
          </a:r>
        </a:p>
      </dsp:txBody>
      <dsp:txXfrm>
        <a:off x="3343151" y="1259661"/>
        <a:ext cx="1135199" cy="1038732"/>
      </dsp:txXfrm>
    </dsp:sp>
    <dsp:sp modelId="{AEA33542-8341-4417-9E69-871D1F72AED4}">
      <dsp:nvSpPr>
        <dsp:cNvPr id="0" name=""/>
        <dsp:cNvSpPr/>
      </dsp:nvSpPr>
      <dsp:spPr>
        <a:xfrm>
          <a:off x="2426244" y="2999498"/>
          <a:ext cx="1695372" cy="147892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latin typeface="+mj-lt"/>
            </a:rPr>
            <a:t>WP6: SRF cryogenics</a:t>
          </a:r>
          <a:br>
            <a:rPr lang="en-US" sz="1000" kern="1200" dirty="0">
              <a:latin typeface="+mj-lt"/>
            </a:rPr>
          </a:br>
          <a:r>
            <a:rPr lang="en-US" sz="1000" kern="1200" dirty="0">
              <a:latin typeface="+mj-lt"/>
            </a:rPr>
            <a:t>T. </a:t>
          </a:r>
          <a:r>
            <a:rPr lang="en-US" sz="1000" kern="1200" dirty="0" err="1">
              <a:latin typeface="+mj-lt"/>
            </a:rPr>
            <a:t>Koettig</a:t>
          </a:r>
          <a:r>
            <a:rPr lang="en-US" sz="1000" kern="1200" dirty="0">
              <a:latin typeface="+mj-lt"/>
            </a:rPr>
            <a:t> </a:t>
          </a:r>
          <a:br>
            <a:rPr lang="en-US" sz="1000" kern="1200" dirty="0">
              <a:latin typeface="+mj-lt"/>
            </a:rPr>
          </a:br>
          <a:r>
            <a:rPr lang="en-US" sz="1000" kern="1200" dirty="0">
              <a:latin typeface="+mj-lt"/>
            </a:rPr>
            <a:t>(TE-CRG)</a:t>
          </a:r>
        </a:p>
      </dsp:txBody>
      <dsp:txXfrm>
        <a:off x="2674525" y="3216081"/>
        <a:ext cx="1198810" cy="1045756"/>
      </dsp:txXfrm>
    </dsp:sp>
    <dsp:sp modelId="{03E4A067-4D8C-43F2-BC3E-413B5907717E}">
      <dsp:nvSpPr>
        <dsp:cNvPr id="0" name=""/>
        <dsp:cNvSpPr/>
      </dsp:nvSpPr>
      <dsp:spPr>
        <a:xfrm>
          <a:off x="408914" y="3020863"/>
          <a:ext cx="1608443" cy="143619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latin typeface="+mj-lt"/>
            </a:rPr>
            <a:t>WP5 Non mechanical tunng-</a:t>
          </a:r>
          <a:br>
            <a:rPr lang="en-US" sz="1000" kern="1200" dirty="0">
              <a:latin typeface="+mj-lt"/>
            </a:rPr>
          </a:br>
          <a:r>
            <a:rPr lang="en-US" sz="1000" kern="1200" dirty="0">
              <a:latin typeface="+mj-lt"/>
            </a:rPr>
            <a:t>A. Macpherson </a:t>
          </a:r>
          <a:br>
            <a:rPr lang="en-US" sz="1000" kern="1200" dirty="0">
              <a:latin typeface="+mj-lt"/>
            </a:rPr>
          </a:br>
          <a:r>
            <a:rPr lang="en-US" sz="1000" kern="1200" dirty="0">
              <a:latin typeface="+mj-lt"/>
            </a:rPr>
            <a:t>(SY-RF)</a:t>
          </a:r>
        </a:p>
      </dsp:txBody>
      <dsp:txXfrm>
        <a:off x="644465" y="3231188"/>
        <a:ext cx="1137341" cy="1015542"/>
      </dsp:txXfrm>
    </dsp:sp>
    <dsp:sp modelId="{5BD58300-61F3-4A68-B37D-E72A758F98DB}">
      <dsp:nvSpPr>
        <dsp:cNvPr id="0" name=""/>
        <dsp:cNvSpPr/>
      </dsp:nvSpPr>
      <dsp:spPr>
        <a:xfrm>
          <a:off x="-220221" y="1044533"/>
          <a:ext cx="1593074" cy="146898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latin typeface="+mj-lt"/>
            </a:rPr>
            <a:t>WP2: SRF methods &amp; studies</a:t>
          </a:r>
          <a:br>
            <a:rPr lang="en-US" sz="1000" kern="1200" dirty="0">
              <a:latin typeface="+mj-lt"/>
            </a:rPr>
          </a:br>
          <a:r>
            <a:rPr lang="en-US" sz="1000" kern="1200" dirty="0">
              <a:latin typeface="+mj-lt"/>
            </a:rPr>
            <a:t>F. </a:t>
          </a:r>
          <a:r>
            <a:rPr lang="en-US" sz="1000" kern="1200" dirty="0" err="1">
              <a:latin typeface="+mj-lt"/>
            </a:rPr>
            <a:t>Peauger</a:t>
          </a:r>
          <a:r>
            <a:rPr lang="en-US" sz="1000" kern="1200" dirty="0">
              <a:latin typeface="+mj-lt"/>
            </a:rPr>
            <a:t> </a:t>
          </a:r>
          <a:br>
            <a:rPr lang="en-US" sz="1000" kern="1200" dirty="0">
              <a:latin typeface="+mj-lt"/>
            </a:rPr>
          </a:br>
          <a:r>
            <a:rPr lang="en-US" sz="1000" kern="1200" dirty="0">
              <a:latin typeface="+mj-lt"/>
            </a:rPr>
            <a:t>(SY –RF)</a:t>
          </a:r>
        </a:p>
      </dsp:txBody>
      <dsp:txXfrm>
        <a:off x="13079" y="1259661"/>
        <a:ext cx="1126474" cy="103873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5A20BB-4E04-5A46-AB47-59E331019353}">
      <dsp:nvSpPr>
        <dsp:cNvPr id="0" name=""/>
        <dsp:cNvSpPr/>
      </dsp:nvSpPr>
      <dsp:spPr>
        <a:xfrm>
          <a:off x="2261127" y="1844321"/>
          <a:ext cx="2432888" cy="1237642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No universally accepted theory exists to date for the shape of R</a:t>
          </a:r>
          <a:r>
            <a:rPr lang="en-US" sz="1600" b="1" kern="1200" baseline="-25000" dirty="0"/>
            <a:t>s</a:t>
          </a:r>
          <a:r>
            <a:rPr lang="en-US" sz="1600" b="1" kern="1200" dirty="0"/>
            <a:t>(B)</a:t>
          </a:r>
          <a:endParaRPr lang="en-US" sz="1600" kern="1200" dirty="0"/>
        </a:p>
      </dsp:txBody>
      <dsp:txXfrm>
        <a:off x="2617415" y="2025569"/>
        <a:ext cx="1720312" cy="875146"/>
      </dsp:txXfrm>
    </dsp:sp>
    <dsp:sp modelId="{AECA242B-F3C0-0A4F-A839-78B349092A50}">
      <dsp:nvSpPr>
        <dsp:cNvPr id="0" name=""/>
        <dsp:cNvSpPr/>
      </dsp:nvSpPr>
      <dsp:spPr>
        <a:xfrm>
          <a:off x="275779" y="1008185"/>
          <a:ext cx="2133086" cy="1420608"/>
        </a:xfrm>
        <a:prstGeom prst="ellipse">
          <a:avLst/>
        </a:prstGeom>
        <a:solidFill>
          <a:schemeClr val="accent4">
            <a:alpha val="50000"/>
            <a:hueOff val="1319987"/>
            <a:satOff val="-5840"/>
            <a:lumOff val="-981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Known knowns and known unknowns: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many different “recipes” to improve bulk Nb performance</a:t>
          </a:r>
        </a:p>
      </dsp:txBody>
      <dsp:txXfrm>
        <a:off x="588162" y="1216228"/>
        <a:ext cx="1508320" cy="1004522"/>
      </dsp:txXfrm>
    </dsp:sp>
    <dsp:sp modelId="{3C522163-F3E7-FD4C-AC8A-B63C62D0C00F}">
      <dsp:nvSpPr>
        <dsp:cNvPr id="0" name=""/>
        <dsp:cNvSpPr/>
      </dsp:nvSpPr>
      <dsp:spPr>
        <a:xfrm>
          <a:off x="4664696" y="1003706"/>
          <a:ext cx="2441152" cy="1691071"/>
        </a:xfrm>
        <a:prstGeom prst="ellipse">
          <a:avLst/>
        </a:prstGeom>
        <a:solidFill>
          <a:schemeClr val="accent4">
            <a:alpha val="50000"/>
            <a:hueOff val="2639975"/>
            <a:satOff val="-11681"/>
            <a:lumOff val="-1961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Sign of MF Q slope (and quench field) modulated by disorder, </a:t>
          </a:r>
          <a:br>
            <a:rPr lang="en-US" sz="1400" kern="1200" dirty="0"/>
          </a:br>
          <a:r>
            <a:rPr lang="en-US" sz="1400" kern="1200" dirty="0"/>
            <a:t>existence of optima </a:t>
          </a:r>
        </a:p>
      </dsp:txBody>
      <dsp:txXfrm>
        <a:off x="5022194" y="1251358"/>
        <a:ext cx="1726156" cy="1195767"/>
      </dsp:txXfrm>
    </dsp:sp>
    <dsp:sp modelId="{3B6574A9-2279-0243-AFBC-1F286BB5DF36}">
      <dsp:nvSpPr>
        <dsp:cNvPr id="0" name=""/>
        <dsp:cNvSpPr/>
      </dsp:nvSpPr>
      <dsp:spPr>
        <a:xfrm>
          <a:off x="0" y="3049795"/>
          <a:ext cx="4176832" cy="1796233"/>
        </a:xfrm>
        <a:prstGeom prst="ellipse">
          <a:avLst/>
        </a:prstGeom>
        <a:solidFill>
          <a:schemeClr val="accent4">
            <a:alpha val="50000"/>
            <a:hueOff val="3959962"/>
            <a:satOff val="-17521"/>
            <a:lumOff val="-2942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400" kern="1200" dirty="0"/>
            <a:t>High field Q slope (&gt; 100 </a:t>
          </a:r>
          <a:r>
            <a:rPr lang="en-US" sz="1400" kern="1200" dirty="0" err="1"/>
            <a:t>mT</a:t>
          </a:r>
          <a:r>
            <a:rPr lang="en-US" sz="1400" kern="1200" dirty="0"/>
            <a:t>) 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400" kern="1200" dirty="0"/>
            <a:t>derives from </a:t>
          </a:r>
          <a:r>
            <a:rPr lang="en-US" sz="1400" kern="1200" dirty="0" err="1"/>
            <a:t>R</a:t>
          </a:r>
          <a:r>
            <a:rPr lang="en-US" sz="1400" kern="1200" baseline="-25000" dirty="0" err="1"/>
            <a:t>res</a:t>
          </a:r>
          <a:r>
            <a:rPr lang="en-US" sz="1400" kern="1200" dirty="0"/>
            <a:t>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400" kern="1200" dirty="0"/>
            <a:t>role of hydrogen and hydrides</a:t>
          </a:r>
        </a:p>
      </dsp:txBody>
      <dsp:txXfrm>
        <a:off x="611683" y="3312847"/>
        <a:ext cx="2953466" cy="1270129"/>
      </dsp:txXfrm>
    </dsp:sp>
    <dsp:sp modelId="{B3BF654B-1008-F94B-85BD-0DAFA71DF493}">
      <dsp:nvSpPr>
        <dsp:cNvPr id="0" name=""/>
        <dsp:cNvSpPr/>
      </dsp:nvSpPr>
      <dsp:spPr>
        <a:xfrm>
          <a:off x="3380554" y="2901866"/>
          <a:ext cx="3874680" cy="1774666"/>
        </a:xfrm>
        <a:prstGeom prst="ellipse">
          <a:avLst/>
        </a:prstGeom>
        <a:solidFill>
          <a:schemeClr val="accent4">
            <a:alpha val="50000"/>
            <a:hueOff val="5279950"/>
            <a:satOff val="-23362"/>
            <a:lumOff val="-3922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400" kern="1200" dirty="0"/>
            <a:t>Anti Q slope originates from the temperature dependent component (so called BCS), doping also reduces </a:t>
          </a:r>
          <a:r>
            <a:rPr lang="en-US" sz="1400" kern="1200" dirty="0" err="1"/>
            <a:t>R</a:t>
          </a:r>
          <a:r>
            <a:rPr lang="en-US" sz="1400" kern="1200" baseline="-25000" dirty="0" err="1"/>
            <a:t>res</a:t>
          </a:r>
          <a:r>
            <a:rPr lang="en-US" sz="1400" kern="1200" dirty="0"/>
            <a:t> and increases sensitivity to trapped flux</a:t>
          </a:r>
        </a:p>
      </dsp:txBody>
      <dsp:txXfrm>
        <a:off x="3947988" y="3161760"/>
        <a:ext cx="2739812" cy="1254878"/>
      </dsp:txXfrm>
    </dsp:sp>
    <dsp:sp modelId="{AE9080A4-6DF4-FE4D-9699-6E8EEE3D5C50}">
      <dsp:nvSpPr>
        <dsp:cNvPr id="0" name=""/>
        <dsp:cNvSpPr/>
      </dsp:nvSpPr>
      <dsp:spPr>
        <a:xfrm>
          <a:off x="2480045" y="333039"/>
          <a:ext cx="2112625" cy="1242942"/>
        </a:xfrm>
        <a:prstGeom prst="ellipse">
          <a:avLst/>
        </a:prstGeom>
        <a:solidFill>
          <a:srgbClr val="00D200">
            <a:alpha val="50196"/>
          </a:srgb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introducing “disorder” in the RF layer yielded a surprising variety of behaviors</a:t>
          </a:r>
        </a:p>
      </dsp:txBody>
      <dsp:txXfrm>
        <a:off x="2789432" y="515064"/>
        <a:ext cx="1493851" cy="87889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71990E-8649-3E4C-81CB-54605DBF5F1B}">
      <dsp:nvSpPr>
        <dsp:cNvPr id="0" name=""/>
        <dsp:cNvSpPr/>
      </dsp:nvSpPr>
      <dsp:spPr>
        <a:xfrm>
          <a:off x="2885398" y="1777913"/>
          <a:ext cx="1832166" cy="1779693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/>
            <a:t>No universally accepted theory exists to date for the shape of R</a:t>
          </a:r>
          <a:r>
            <a:rPr lang="en-US" sz="1500" b="1" kern="1200" baseline="-25000" dirty="0"/>
            <a:t>s</a:t>
          </a:r>
          <a:r>
            <a:rPr lang="en-US" sz="1500" b="1" kern="1200" dirty="0"/>
            <a:t>(B)</a:t>
          </a:r>
          <a:endParaRPr lang="en-US" sz="1500" kern="1200" dirty="0"/>
        </a:p>
      </dsp:txBody>
      <dsp:txXfrm>
        <a:off x="3153712" y="2038543"/>
        <a:ext cx="1295538" cy="1258433"/>
      </dsp:txXfrm>
    </dsp:sp>
    <dsp:sp modelId="{72A2E53D-8015-6547-8462-EF73F7964E66}">
      <dsp:nvSpPr>
        <dsp:cNvPr id="0" name=""/>
        <dsp:cNvSpPr/>
      </dsp:nvSpPr>
      <dsp:spPr>
        <a:xfrm>
          <a:off x="3061595" y="528"/>
          <a:ext cx="1479773" cy="1479773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-1215215"/>
                <a:satOff val="-83"/>
                <a:lumOff val="19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alpha val="50000"/>
                <a:hueOff val="-1215215"/>
                <a:satOff val="-83"/>
                <a:lumOff val="19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alpha val="50000"/>
                <a:hueOff val="-1215215"/>
                <a:satOff val="-83"/>
                <a:lumOff val="19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Degree of disorder in thin films still higher than the most aggressive recipes for bulk Nb</a:t>
          </a:r>
        </a:p>
      </dsp:txBody>
      <dsp:txXfrm>
        <a:off x="3278303" y="217236"/>
        <a:ext cx="1046357" cy="1046357"/>
      </dsp:txXfrm>
    </dsp:sp>
    <dsp:sp modelId="{4F4A3AA4-9C71-9442-B3D2-771E5D15E56E}">
      <dsp:nvSpPr>
        <dsp:cNvPr id="0" name=""/>
        <dsp:cNvSpPr/>
      </dsp:nvSpPr>
      <dsp:spPr>
        <a:xfrm>
          <a:off x="4194460" y="368618"/>
          <a:ext cx="1479773" cy="1479773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-2430430"/>
                <a:satOff val="-165"/>
                <a:lumOff val="39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alpha val="50000"/>
                <a:hueOff val="-2430430"/>
                <a:satOff val="-165"/>
                <a:lumOff val="39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alpha val="50000"/>
                <a:hueOff val="-2430430"/>
                <a:satOff val="-165"/>
                <a:lumOff val="39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Anti Q slope  was never observed in thin films, only LFQS (explained by TLS from pentoxide)</a:t>
          </a:r>
        </a:p>
      </dsp:txBody>
      <dsp:txXfrm>
        <a:off x="4411168" y="585326"/>
        <a:ext cx="1046357" cy="1046357"/>
      </dsp:txXfrm>
    </dsp:sp>
    <dsp:sp modelId="{6C5F90C0-9BEB-E646-9698-B5A3C8317167}">
      <dsp:nvSpPr>
        <dsp:cNvPr id="0" name=""/>
        <dsp:cNvSpPr/>
      </dsp:nvSpPr>
      <dsp:spPr>
        <a:xfrm>
          <a:off x="4894609" y="1332291"/>
          <a:ext cx="1479773" cy="1479773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-3645645"/>
                <a:satOff val="-248"/>
                <a:lumOff val="58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alpha val="50000"/>
                <a:hueOff val="-3645645"/>
                <a:satOff val="-248"/>
                <a:lumOff val="58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alpha val="50000"/>
                <a:hueOff val="-3645645"/>
                <a:satOff val="-248"/>
                <a:lumOff val="58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“cleaner “ films  may enter in the anti Q slope regime? </a:t>
          </a:r>
        </a:p>
      </dsp:txBody>
      <dsp:txXfrm>
        <a:off x="5111317" y="1548999"/>
        <a:ext cx="1046357" cy="1046357"/>
      </dsp:txXfrm>
    </dsp:sp>
    <dsp:sp modelId="{CF0BFD11-44D8-174F-B8FB-499FA58B8874}">
      <dsp:nvSpPr>
        <dsp:cNvPr id="0" name=""/>
        <dsp:cNvSpPr/>
      </dsp:nvSpPr>
      <dsp:spPr>
        <a:xfrm>
          <a:off x="4894609" y="2523455"/>
          <a:ext cx="1479773" cy="1479773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-4860860"/>
                <a:satOff val="-330"/>
                <a:lumOff val="78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alpha val="50000"/>
                <a:hueOff val="-4860860"/>
                <a:satOff val="-330"/>
                <a:lumOff val="78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alpha val="50000"/>
                <a:hueOff val="-4860860"/>
                <a:satOff val="-330"/>
                <a:lumOff val="78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000" kern="1200" dirty="0"/>
            <a:t>Role of hydrogen deserves further investigations</a:t>
          </a:r>
        </a:p>
      </dsp:txBody>
      <dsp:txXfrm>
        <a:off x="5111317" y="2740163"/>
        <a:ext cx="1046357" cy="1046357"/>
      </dsp:txXfrm>
    </dsp:sp>
    <dsp:sp modelId="{5B4AA580-078F-FA46-A16A-0195EA5956C5}">
      <dsp:nvSpPr>
        <dsp:cNvPr id="0" name=""/>
        <dsp:cNvSpPr/>
      </dsp:nvSpPr>
      <dsp:spPr>
        <a:xfrm>
          <a:off x="4194460" y="3487128"/>
          <a:ext cx="1479773" cy="1479773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-6076075"/>
                <a:satOff val="-413"/>
                <a:lumOff val="98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alpha val="50000"/>
                <a:hueOff val="-6076075"/>
                <a:satOff val="-413"/>
                <a:lumOff val="98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alpha val="50000"/>
                <a:hueOff val="-6076075"/>
                <a:satOff val="-413"/>
                <a:lumOff val="98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000" kern="1200" dirty="0"/>
            <a:t>Established role of thermal currents</a:t>
          </a:r>
        </a:p>
      </dsp:txBody>
      <dsp:txXfrm>
        <a:off x="4411168" y="3703836"/>
        <a:ext cx="1046357" cy="1046357"/>
      </dsp:txXfrm>
    </dsp:sp>
    <dsp:sp modelId="{6DD34E3A-B18F-1D4D-A24D-CACEE035647D}">
      <dsp:nvSpPr>
        <dsp:cNvPr id="0" name=""/>
        <dsp:cNvSpPr/>
      </dsp:nvSpPr>
      <dsp:spPr>
        <a:xfrm>
          <a:off x="3061595" y="3855218"/>
          <a:ext cx="1479773" cy="1479773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-7291290"/>
                <a:satOff val="-496"/>
                <a:lumOff val="117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alpha val="50000"/>
                <a:hueOff val="-7291290"/>
                <a:satOff val="-496"/>
                <a:lumOff val="117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alpha val="50000"/>
                <a:hueOff val="-7291290"/>
                <a:satOff val="-496"/>
                <a:lumOff val="117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000" kern="1200" dirty="0"/>
            <a:t>Thermal mapping </a:t>
          </a:r>
          <a:r>
            <a:rPr lang="en-US" sz="1000" kern="1200" dirty="0">
              <a:sym typeface="Wingdings" pitchFamily="2" charset="2"/>
            </a:rPr>
            <a:t> </a:t>
          </a:r>
          <a:r>
            <a:rPr lang="en-US" sz="1000" kern="1200" dirty="0"/>
            <a:t>localized losses</a:t>
          </a:r>
        </a:p>
      </dsp:txBody>
      <dsp:txXfrm>
        <a:off x="3278303" y="4071926"/>
        <a:ext cx="1046357" cy="1046357"/>
      </dsp:txXfrm>
    </dsp:sp>
    <dsp:sp modelId="{A225292E-7F12-46DB-8EC4-A201BA0CD4F0}">
      <dsp:nvSpPr>
        <dsp:cNvPr id="0" name=""/>
        <dsp:cNvSpPr/>
      </dsp:nvSpPr>
      <dsp:spPr>
        <a:xfrm>
          <a:off x="1928730" y="3487128"/>
          <a:ext cx="1479773" cy="1479773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-8506504"/>
                <a:satOff val="-578"/>
                <a:lumOff val="137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alpha val="50000"/>
                <a:hueOff val="-8506504"/>
                <a:satOff val="-578"/>
                <a:lumOff val="137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alpha val="50000"/>
                <a:hueOff val="-8506504"/>
                <a:satOff val="-578"/>
                <a:lumOff val="137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Optical inspection </a:t>
          </a:r>
          <a:r>
            <a:rPr lang="en-US" sz="1000" kern="1200" dirty="0">
              <a:sym typeface="Wingdings" pitchFamily="2" charset="2"/>
            </a:rPr>
            <a:t>  features</a:t>
          </a:r>
          <a:endParaRPr lang="en-GB" sz="1000" kern="1200" dirty="0"/>
        </a:p>
      </dsp:txBody>
      <dsp:txXfrm>
        <a:off x="2145438" y="3703836"/>
        <a:ext cx="1046357" cy="1046357"/>
      </dsp:txXfrm>
    </dsp:sp>
    <dsp:sp modelId="{6420DA5D-3EEC-BC49-93AB-01CBB0E86B80}">
      <dsp:nvSpPr>
        <dsp:cNvPr id="0" name=""/>
        <dsp:cNvSpPr/>
      </dsp:nvSpPr>
      <dsp:spPr>
        <a:xfrm>
          <a:off x="1197454" y="2527868"/>
          <a:ext cx="1479773" cy="1438739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-9721720"/>
                <a:satOff val="-661"/>
                <a:lumOff val="156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alpha val="50000"/>
                <a:hueOff val="-9721720"/>
                <a:satOff val="-661"/>
                <a:lumOff val="156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alpha val="50000"/>
                <a:hueOff val="-9721720"/>
                <a:satOff val="-661"/>
                <a:lumOff val="156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000" kern="1200" dirty="0"/>
            <a:t>Substrate under control, some residual doubts on raw material</a:t>
          </a:r>
        </a:p>
      </dsp:txBody>
      <dsp:txXfrm>
        <a:off x="1414162" y="2738566"/>
        <a:ext cx="1046357" cy="1017343"/>
      </dsp:txXfrm>
    </dsp:sp>
    <dsp:sp modelId="{483E764B-B0E2-8F49-9FB6-8796BC06E12B}">
      <dsp:nvSpPr>
        <dsp:cNvPr id="0" name=""/>
        <dsp:cNvSpPr/>
      </dsp:nvSpPr>
      <dsp:spPr>
        <a:xfrm>
          <a:off x="1228581" y="1332291"/>
          <a:ext cx="1479773" cy="1479773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-10936935"/>
                <a:satOff val="-743"/>
                <a:lumOff val="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alpha val="50000"/>
                <a:hueOff val="-10936935"/>
                <a:satOff val="-743"/>
                <a:lumOff val="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alpha val="50000"/>
                <a:hueOff val="-10936935"/>
                <a:satOff val="-743"/>
                <a:lumOff val="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1000" kern="1200" dirty="0"/>
            <a:t>The main problem is the erratic </a:t>
          </a:r>
          <a:r>
            <a:rPr lang="en-GB" sz="1000" kern="1200" dirty="0" err="1"/>
            <a:t>R</a:t>
          </a:r>
          <a:r>
            <a:rPr lang="en-GB" sz="1000" kern="1200" baseline="-25000" dirty="0" err="1"/>
            <a:t>res</a:t>
          </a:r>
          <a:r>
            <a:rPr lang="en-GB" sz="1000" kern="1200" baseline="-25000" dirty="0"/>
            <a:t>  </a:t>
          </a:r>
          <a:r>
            <a:rPr lang="en-GB" sz="1000" kern="1200" dirty="0"/>
            <a:t>(what are the hidden variables?)</a:t>
          </a:r>
          <a:endParaRPr lang="en-US" sz="1000" kern="1200" dirty="0"/>
        </a:p>
      </dsp:txBody>
      <dsp:txXfrm>
        <a:off x="1445289" y="1548999"/>
        <a:ext cx="1046357" cy="1046357"/>
      </dsp:txXfrm>
    </dsp:sp>
    <dsp:sp modelId="{43E407F7-D63A-5E42-A449-6E8CD2F37A5E}">
      <dsp:nvSpPr>
        <dsp:cNvPr id="0" name=""/>
        <dsp:cNvSpPr/>
      </dsp:nvSpPr>
      <dsp:spPr>
        <a:xfrm>
          <a:off x="1928730" y="368618"/>
          <a:ext cx="1479773" cy="1479773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-12152150"/>
                <a:satOff val="-826"/>
                <a:lumOff val="196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alpha val="50000"/>
                <a:hueOff val="-12152150"/>
                <a:satOff val="-826"/>
                <a:lumOff val="196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alpha val="50000"/>
                <a:hueOff val="-12152150"/>
                <a:satOff val="-826"/>
                <a:lumOff val="196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Nb/Cu BCS parameters well under control and reproducible, but “classical” MFQS</a:t>
          </a:r>
          <a:endParaRPr lang="en-US" sz="1000" kern="1200" dirty="0"/>
        </a:p>
      </dsp:txBody>
      <dsp:txXfrm>
        <a:off x="2145438" y="585326"/>
        <a:ext cx="1046357" cy="10463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E26779-EF14-2F43-AE37-72B954A849E6}" type="datetimeFigureOut">
              <a:rPr lang="en-CH" smtClean="0"/>
              <a:t>21.05.25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11F4A6-42C4-634C-903F-5DF1B46E708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94868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FB4436-1DD0-455E-A98C-624C397D9D6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02385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en-GB"/>
              <a:t>Added WP6 for cryogenics studies related to SRF cavities (conduction cooling, etc)</a:t>
            </a:r>
            <a:endParaRPr lang="en-US"/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en-GB"/>
              <a:t>New budget codes for each WP</a:t>
            </a:r>
            <a:endParaRPr lang="en-US"/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en-GB"/>
              <a:t>New budget code for the contribution to SA18 </a:t>
            </a:r>
            <a:endParaRPr lang="en-US"/>
          </a:p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394BFC-6394-481A-9032-FA004A90046B}" type="slidenum"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3630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11F4A6-42C4-634C-903F-5DF1B46E708F}" type="slidenum">
              <a:rPr lang="en-CH" smtClean="0"/>
              <a:t>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532996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Many years ago, people thought that the ideal performance was a flat Q up to quench and all the deviations observed where considered (and were) degradations.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Frequency dependence (nonlinear effects increase at high frequencies).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120 C bake removes HFQS if oxide layer is present</a:t>
            </a:r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BF801B-2AD9-7847-ADF1-F66212460A4B}" type="slidenum">
              <a:rPr lang="en-CH" smtClean="0"/>
              <a:t>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880292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92B3BF-1807-F62F-1442-649982AC58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00720B-43FB-2062-5978-F07B130A32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926EBC-5AB3-C0FB-55BC-F97B2A24ED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BA70E-2325-EA4C-BBF9-C1E2C4BA61DE}" type="datetimeFigureOut">
              <a:rPr lang="en-CH" smtClean="0"/>
              <a:t>21.05.25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B9C1DF-ACE6-5550-A4C9-85CE9642BC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3230A6-AE9A-DD19-35EC-F0A71078D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37AE8-5FFC-7543-923F-A212295FED4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47793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31449-AE13-10D3-97B2-9429218712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F34C45-8C9B-1C38-84B5-4F927DF0DD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CAF24B-9214-2A8B-2A6A-038FFB247B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BA70E-2325-EA4C-BBF9-C1E2C4BA61DE}" type="datetimeFigureOut">
              <a:rPr lang="en-CH" smtClean="0"/>
              <a:t>21.05.25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D0ED69-EF0E-688C-C579-4C06E258B6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0CA213-FFF9-C3DA-FA7C-8533B8F09C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37AE8-5FFC-7543-923F-A212295FED4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87410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CD9FE12-3F51-7293-947A-3199AE80B0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8C51C5-CA3F-0A37-B711-C4232083D6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3BD16D-5F57-C7F4-8ACC-993F321382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BA70E-2325-EA4C-BBF9-C1E2C4BA61DE}" type="datetimeFigureOut">
              <a:rPr lang="en-CH" smtClean="0"/>
              <a:t>21.05.25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6E3966-59DF-1DEC-E243-B62F21C4DC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F558FC-C78F-F684-CC59-BD1CE8449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37AE8-5FFC-7543-923F-A212295FED4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600935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6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2"/>
            <a:ext cx="11376024" cy="256390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9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2" y="4294189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21 May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9" y="4294189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5606477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9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74376626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0257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05.12.2022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TE-CRG | Annual Plenary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5579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347F0-02A2-CE3E-20D6-8F60122B05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ED442B-4C00-817E-F4A9-DD018649FA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580B50-C112-30F9-A682-5E2BDE904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BA70E-2325-EA4C-BBF9-C1E2C4BA61DE}" type="datetimeFigureOut">
              <a:rPr lang="en-CH" smtClean="0"/>
              <a:t>21.05.25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0E73D0-2542-519F-DB51-0072D5D2DF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D8D2A0-C381-9FAA-A561-667DB2CF6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37AE8-5FFC-7543-923F-A212295FED4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86877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A9000E-5070-2763-CD92-FB7412DD31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80C79A-AAF4-FEA1-CA8D-322BCF01C8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6164B4-6EA8-EB92-795C-9A73AB03F7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BA70E-2325-EA4C-BBF9-C1E2C4BA61DE}" type="datetimeFigureOut">
              <a:rPr lang="en-CH" smtClean="0"/>
              <a:t>21.05.25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B1DB53-221F-61F8-B74F-59F131895B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1292CC-772D-7999-A03F-1B5BD0F38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37AE8-5FFC-7543-923F-A212295FED4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6819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A3E134-7243-5284-62CF-24117964EF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830DCE-2146-8F4A-300C-D53906FB83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6CFC79-3E60-A131-8F77-C5A984D991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74DD41-5C08-2926-961E-FC4EE59F7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BA70E-2325-EA4C-BBF9-C1E2C4BA61DE}" type="datetimeFigureOut">
              <a:rPr lang="en-CH" smtClean="0"/>
              <a:t>21.05.25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9C2BF6-4513-0AD5-4A04-7D96B4B0D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EF338E-8ADC-EC7C-16D1-0A0965586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37AE8-5FFC-7543-923F-A212295FED4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61058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0EB62-86BA-4BD2-8816-DF5B70DD99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519669-C76C-278E-E2D7-EA2E6D8EE7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EF6CAC-B3B0-F067-2460-D20886C172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740017-792F-F711-4A82-B71611EFEB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219F12-0BA4-31C0-433D-799EC1FE53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B1F60C9-8DA1-1449-3624-4CA1D315D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BA70E-2325-EA4C-BBF9-C1E2C4BA61DE}" type="datetimeFigureOut">
              <a:rPr lang="en-CH" smtClean="0"/>
              <a:t>21.05.25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A2676A6-4843-7CC7-2398-FE6EC4731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D89A06D-4F20-7667-F3DC-C9C6B9805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37AE8-5FFC-7543-923F-A212295FED4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66598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16BFF4-3FC1-3E32-64DC-41A13CE283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57895D-4D0A-417E-8214-C0B9F1DB3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BA70E-2325-EA4C-BBF9-C1E2C4BA61DE}" type="datetimeFigureOut">
              <a:rPr lang="en-CH" smtClean="0"/>
              <a:t>21.05.25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3BA368-E867-D126-4314-239C30EA1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BEAB25-9DD4-06D5-AB48-D6EB4A9F9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37AE8-5FFC-7543-923F-A212295FED4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63425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17A994-92EB-D0E4-8063-43F37A2EB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BA70E-2325-EA4C-BBF9-C1E2C4BA61DE}" type="datetimeFigureOut">
              <a:rPr lang="en-CH" smtClean="0"/>
              <a:t>21.05.25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EDDA376-0CB4-62DB-140B-4BDF7B3EB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2A9A0D-3FFF-BE7E-033D-8902FD47B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37AE8-5FFC-7543-923F-A212295FED4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46645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70FCBF-34F5-B9E5-35CF-FC3A195B54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824B77-9E10-0330-74D0-164733C928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88D4CE-48EC-80D5-0E96-E1BA0C27BF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CC0A0B-EA39-59DD-43A9-C65D0F6C0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BA70E-2325-EA4C-BBF9-C1E2C4BA61DE}" type="datetimeFigureOut">
              <a:rPr lang="en-CH" smtClean="0"/>
              <a:t>21.05.25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07E7DF-694A-FB2E-B9B1-76A87ED98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A2F598-E755-3E9A-12B4-D1C0017EE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37AE8-5FFC-7543-923F-A212295FED4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26372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BCD26F-6B0E-B8BB-3680-1089E2D9DB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AB5AB57-DD78-9AB0-FDB2-13403469230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9FADE7-AC51-2747-2823-AE3BD3854D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219183-E804-4245-794F-2C6D4759F5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BA70E-2325-EA4C-BBF9-C1E2C4BA61DE}" type="datetimeFigureOut">
              <a:rPr lang="en-CH" smtClean="0"/>
              <a:t>21.05.25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F4FC64-1D33-80CF-C891-6B1237452E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D00EDE-20A0-3679-D955-68E27D70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37AE8-5FFC-7543-923F-A212295FED4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87398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39EDC7F-98A5-1039-7C90-481ED2700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1AEC55-1B34-C3D6-B67E-D46CDF9E33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F89C04-74DB-3B08-3653-2E9FEFBE69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9DBA70E-2325-EA4C-BBF9-C1E2C4BA61DE}" type="datetimeFigureOut">
              <a:rPr lang="en-CH" smtClean="0"/>
              <a:t>21.05.25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EECD2A-C0D5-A799-B49C-C218528112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5FA1D2-750E-23A9-1A7B-B181984AF5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3137AE8-5FFC-7543-923F-A212295FED4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9003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9.png"/><Relationship Id="rId7" Type="http://schemas.openxmlformats.org/officeDocument/2006/relationships/diagramColors" Target="../diagrams/colors5.xm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ature.com/srep" TargetMode="External"/><Relationship Id="rId7" Type="http://schemas.openxmlformats.org/officeDocument/2006/relationships/image" Target="../media/image19.jpg"/><Relationship Id="rId2" Type="http://schemas.openxmlformats.org/officeDocument/2006/relationships/hyperlink" Target="https://doi.org/10.1088/1361-6501/acfba2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g"/><Relationship Id="rId5" Type="http://schemas.openxmlformats.org/officeDocument/2006/relationships/image" Target="../media/image17.png"/><Relationship Id="rId4" Type="http://schemas.openxmlformats.org/officeDocument/2006/relationships/image" Target="../media/image16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8.gif"/><Relationship Id="rId5" Type="http://schemas.openxmlformats.org/officeDocument/2006/relationships/image" Target="../media/image37.png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43.sv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51BC6B-BC54-A57B-4715-A9322336C2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03263"/>
            <a:ext cx="9601200" cy="2387600"/>
          </a:xfrm>
        </p:spPr>
        <p:txBody>
          <a:bodyPr/>
          <a:lstStyle/>
          <a:p>
            <a:r>
              <a:rPr lang="en-US" b="0" i="0" u="none" strike="noStrike" dirty="0">
                <a:solidFill>
                  <a:srgbClr val="000000"/>
                </a:solidFill>
                <a:effectLst/>
              </a:rPr>
              <a:t>Strategy for SRF R&amp;D at CERN</a:t>
            </a:r>
            <a:endParaRPr lang="en-CH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D89782-A5E0-DC8C-E343-286A9EC054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79875"/>
            <a:ext cx="9144000" cy="1655762"/>
          </a:xfrm>
        </p:spPr>
        <p:txBody>
          <a:bodyPr/>
          <a:lstStyle/>
          <a:p>
            <a:r>
              <a:rPr lang="en-CH" dirty="0"/>
              <a:t>Walter Venturini Delsolaro</a:t>
            </a:r>
          </a:p>
          <a:p>
            <a:r>
              <a:rPr lang="en-US" dirty="0"/>
              <a:t>O</a:t>
            </a:r>
            <a:r>
              <a:rPr lang="en-CH" dirty="0"/>
              <a:t>n behalf of CERN SRF R&amp;D-R teams</a:t>
            </a:r>
          </a:p>
        </p:txBody>
      </p:sp>
    </p:spTree>
    <p:extLst>
      <p:ext uri="{BB962C8B-B14F-4D97-AF65-F5344CB8AC3E}">
        <p14:creationId xmlns:p14="http://schemas.microsoft.com/office/powerpoint/2010/main" val="41339453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B15D9-9A0E-9E5E-E1E6-371E7F8DF7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34" y="211399"/>
            <a:ext cx="8923047" cy="858700"/>
          </a:xfrm>
        </p:spPr>
        <p:txBody>
          <a:bodyPr>
            <a:normAutofit fontScale="90000"/>
          </a:bodyPr>
          <a:lstStyle/>
          <a:p>
            <a:r>
              <a:rPr lang="en-CH" sz="3700" dirty="0"/>
              <a:t>Scientific challenge: </a:t>
            </a:r>
            <a:br>
              <a:rPr lang="en-CH" sz="3700" dirty="0"/>
            </a:br>
            <a:r>
              <a:rPr lang="en-CH" sz="3700" dirty="0"/>
              <a:t>understand and control R</a:t>
            </a:r>
            <a:r>
              <a:rPr lang="en-CH" sz="3700" baseline="-25000" dirty="0"/>
              <a:t>s</a:t>
            </a:r>
            <a:r>
              <a:rPr lang="en-CH" sz="3700"/>
              <a:t>(H) in Nb thin </a:t>
            </a:r>
            <a:r>
              <a:rPr lang="en-CH" sz="3700" dirty="0"/>
              <a:t>films</a:t>
            </a:r>
          </a:p>
        </p:txBody>
      </p:sp>
      <p:pic>
        <p:nvPicPr>
          <p:cNvPr id="12" name="Picture 11" descr="Close-up of a circular metal object&#10;&#10;Description automatically generated with low confidence">
            <a:extLst>
              <a:ext uri="{FF2B5EF4-FFF2-40B4-BE49-F238E27FC236}">
                <a16:creationId xmlns:a16="http://schemas.microsoft.com/office/drawing/2014/main" id="{7AEB3E3D-164F-76DF-8EED-252F19A9A2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5637" y="937973"/>
            <a:ext cx="3639461" cy="2729596"/>
          </a:xfrm>
          <a:prstGeom prst="rect">
            <a:avLst/>
          </a:prstGeom>
        </p:spPr>
      </p:pic>
      <p:pic>
        <p:nvPicPr>
          <p:cNvPr id="11" name="Content Placeholder 19" descr="A picture containing text, plot, screenshot, line&#10;&#10;Description automatically generated">
            <a:extLst>
              <a:ext uri="{FF2B5EF4-FFF2-40B4-BE49-F238E27FC236}">
                <a16:creationId xmlns:a16="http://schemas.microsoft.com/office/drawing/2014/main" id="{B0161C68-6C56-787B-A959-EC1743D2BA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1231" y="3860011"/>
            <a:ext cx="4814448" cy="2888673"/>
          </a:xfrm>
          <a:prstGeom prst="rect">
            <a:avLst/>
          </a:prstGeom>
        </p:spPr>
      </p:pic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FE97E64B-F47D-280D-426A-D62B94B2E603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286336" y="1413164"/>
          <a:ext cx="7602964" cy="5335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Arrow: Curved Right 6">
            <a:extLst>
              <a:ext uri="{FF2B5EF4-FFF2-40B4-BE49-F238E27FC236}">
                <a16:creationId xmlns:a16="http://schemas.microsoft.com/office/drawing/2014/main" id="{08399B66-BE63-7EE9-FB90-0B5D098B2D03}"/>
              </a:ext>
            </a:extLst>
          </p:cNvPr>
          <p:cNvSpPr/>
          <p:nvPr/>
        </p:nvSpPr>
        <p:spPr>
          <a:xfrm rot="18386237" flipH="1">
            <a:off x="5403059" y="806994"/>
            <a:ext cx="731045" cy="2328688"/>
          </a:xfrm>
          <a:prstGeom prst="curved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" name="Arrow: Curved Right 7">
            <a:extLst>
              <a:ext uri="{FF2B5EF4-FFF2-40B4-BE49-F238E27FC236}">
                <a16:creationId xmlns:a16="http://schemas.microsoft.com/office/drawing/2014/main" id="{4B782ABD-75E0-B478-9ED7-373754BFD696}"/>
              </a:ext>
            </a:extLst>
          </p:cNvPr>
          <p:cNvSpPr/>
          <p:nvPr/>
        </p:nvSpPr>
        <p:spPr>
          <a:xfrm rot="3113884">
            <a:off x="2019505" y="894418"/>
            <a:ext cx="671334" cy="2400629"/>
          </a:xfrm>
          <a:prstGeom prst="curved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96668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AFF919-5724-2C75-A3EA-78B1F4351F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854" y="120217"/>
            <a:ext cx="10044546" cy="1005596"/>
          </a:xfrm>
        </p:spPr>
        <p:txBody>
          <a:bodyPr/>
          <a:lstStyle/>
          <a:p>
            <a:r>
              <a:rPr lang="en-GB" dirty="0"/>
              <a:t>Sample studies of HIPIMS Nb on QPR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DC0520F-552B-EA93-1E84-2D9D25146A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442" y="1538093"/>
            <a:ext cx="4558145" cy="1980623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F092E2C-5A92-4A32-66D5-80CB4ACF38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0385" y="1569121"/>
            <a:ext cx="3148684" cy="509115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7B56072-D8E7-9D5D-E64E-B36B984FA5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11867" y="1569121"/>
            <a:ext cx="3400691" cy="512218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910EBC5-9FDD-6482-A0C0-55646453A7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9671" y="4083671"/>
            <a:ext cx="4357686" cy="229167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3B51F51-8DF5-AD09-68E4-5E405942E4FA}"/>
              </a:ext>
            </a:extLst>
          </p:cNvPr>
          <p:cNvSpPr txBox="1"/>
          <p:nvPr/>
        </p:nvSpPr>
        <p:spPr>
          <a:xfrm>
            <a:off x="4483834" y="944628"/>
            <a:ext cx="753183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/>
              <a:t>QPR measurements of complex surface impedance versus T, </a:t>
            </a:r>
            <a:r>
              <a:rPr lang="en-GB" dirty="0" err="1"/>
              <a:t>B</a:t>
            </a:r>
            <a:r>
              <a:rPr lang="en-GB" sz="1400" dirty="0" err="1"/>
              <a:t>rf</a:t>
            </a:r>
            <a:r>
              <a:rPr lang="en-GB" dirty="0"/>
              <a:t>, B</a:t>
            </a:r>
            <a:r>
              <a:rPr lang="en-GB" sz="1400" dirty="0"/>
              <a:t>a</a:t>
            </a:r>
            <a:r>
              <a:rPr lang="en-GB" dirty="0"/>
              <a:t>, f</a:t>
            </a:r>
          </a:p>
        </p:txBody>
      </p:sp>
    </p:spTree>
    <p:extLst>
      <p:ext uri="{BB962C8B-B14F-4D97-AF65-F5344CB8AC3E}">
        <p14:creationId xmlns:p14="http://schemas.microsoft.com/office/powerpoint/2010/main" val="38268023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 screenshot of a graph&#10;&#10;AI-generated content may be incorrect.">
            <a:extLst>
              <a:ext uri="{FF2B5EF4-FFF2-40B4-BE49-F238E27FC236}">
                <a16:creationId xmlns:a16="http://schemas.microsoft.com/office/drawing/2014/main" id="{73705D5D-2983-BC47-A052-1243A5D5F62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13126" y="1426935"/>
            <a:ext cx="5894460" cy="3358016"/>
          </a:xfr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4F7C68C-0018-4506-3EE6-092A129032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38" y="1429921"/>
            <a:ext cx="6021162" cy="3362208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74094272-95DE-A0D8-045C-C9A6336169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90863" y="608411"/>
            <a:ext cx="3803198" cy="670500"/>
          </a:xfrm>
        </p:spPr>
        <p:txBody>
          <a:bodyPr>
            <a:noAutofit/>
          </a:bodyPr>
          <a:lstStyle/>
          <a:p>
            <a:r>
              <a:rPr lang="en-CH" sz="2000" dirty="0">
                <a:highlight>
                  <a:srgbClr val="FFFF00"/>
                </a:highlight>
              </a:rPr>
              <a:t>G. </a:t>
            </a:r>
            <a:r>
              <a:rPr lang="en-CH" sz="2000" err="1">
                <a:highlight>
                  <a:srgbClr val="FFFF00"/>
                </a:highlight>
              </a:rPr>
              <a:t>Rosaz</a:t>
            </a:r>
            <a:r>
              <a:rPr lang="en-CH" sz="2000" dirty="0">
                <a:highlight>
                  <a:srgbClr val="FFFF00"/>
                </a:highlight>
              </a:rPr>
              <a:t> (CERN), T. </a:t>
            </a:r>
            <a:r>
              <a:rPr lang="en-CH" sz="2000" err="1">
                <a:highlight>
                  <a:srgbClr val="FFFF00"/>
                </a:highlight>
              </a:rPr>
              <a:t>Proslier</a:t>
            </a:r>
            <a:r>
              <a:rPr lang="en-CH" sz="2000" dirty="0">
                <a:highlight>
                  <a:srgbClr val="FFFF00"/>
                </a:highlight>
              </a:rPr>
              <a:t> (CEA), </a:t>
            </a:r>
            <a:r>
              <a:rPr lang="en-CH" sz="2000">
                <a:highlight>
                  <a:srgbClr val="FFFF00"/>
                </a:highlight>
              </a:rPr>
              <a:t>S. Leith (CERN), I. Curci (CEA)</a:t>
            </a:r>
            <a:endParaRPr lang="en-US" sz="2000" dirty="0">
              <a:highlight>
                <a:srgbClr val="FFFF00"/>
              </a:highlight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807193B-41E3-C807-173E-B92C915913A3}"/>
              </a:ext>
            </a:extLst>
          </p:cNvPr>
          <p:cNvSpPr txBox="1">
            <a:spLocks/>
          </p:cNvSpPr>
          <p:nvPr/>
        </p:nvSpPr>
        <p:spPr>
          <a:xfrm>
            <a:off x="583231" y="247756"/>
            <a:ext cx="7013581" cy="14665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H" sz="2800"/>
              <a:t>Point contact Tunneling study of Nb films </a:t>
            </a:r>
            <a:endParaRPr lang="en-US" sz="2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B786F96-3C4B-0B7F-8E9F-E5439EBE0753}"/>
              </a:ext>
            </a:extLst>
          </p:cNvPr>
          <p:cNvSpPr txBox="1">
            <a:spLocks/>
          </p:cNvSpPr>
          <p:nvPr/>
        </p:nvSpPr>
        <p:spPr>
          <a:xfrm>
            <a:off x="4469" y="4907920"/>
            <a:ext cx="12186483" cy="14665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H" sz="2800" dirty="0"/>
              <a:t>Confirms no differences in fundamental SC properties between Nb bulk and Nb/Cu</a:t>
            </a:r>
            <a:endParaRPr lang="en-US" sz="2800" dirty="0"/>
          </a:p>
          <a:p>
            <a:pPr marL="457200" indent="-457200">
              <a:buFont typeface="Arial"/>
              <a:buChar char="•"/>
            </a:pPr>
            <a:endParaRPr lang="en-US" sz="2800" dirty="0"/>
          </a:p>
          <a:p>
            <a:r>
              <a:rPr lang="en-US" sz="2800"/>
              <a:t>                                              R</a:t>
            </a:r>
            <a:r>
              <a:rPr lang="en-US" sz="1800"/>
              <a:t>s</a:t>
            </a:r>
            <a:r>
              <a:rPr lang="en-US" sz="2800"/>
              <a:t>=R</a:t>
            </a:r>
            <a:r>
              <a:rPr lang="en-US" sz="1800"/>
              <a:t>BCS</a:t>
            </a:r>
            <a:r>
              <a:rPr lang="en-US" sz="2800"/>
              <a:t>+ </a:t>
            </a:r>
            <a:r>
              <a:rPr lang="en-US" sz="2800" err="1"/>
              <a:t>R</a:t>
            </a:r>
            <a:r>
              <a:rPr lang="en-US" sz="1800" err="1"/>
              <a:t>flux</a:t>
            </a:r>
            <a:r>
              <a:rPr lang="en-US" sz="2800"/>
              <a:t>+ </a:t>
            </a:r>
            <a:r>
              <a:rPr lang="en-US" sz="2800" err="1"/>
              <a:t>R</a:t>
            </a:r>
            <a:r>
              <a:rPr lang="en-US" sz="1800" err="1"/>
              <a:t>res</a:t>
            </a:r>
            <a:endParaRPr lang="en-US" sz="180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C8B0DEC1-2DAA-9C02-EC70-71561075C6BA}"/>
              </a:ext>
            </a:extLst>
          </p:cNvPr>
          <p:cNvSpPr/>
          <p:nvPr/>
        </p:nvSpPr>
        <p:spPr>
          <a:xfrm>
            <a:off x="3630630" y="5734658"/>
            <a:ext cx="923727" cy="58193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F12FFE8-C078-F594-B051-3B33F5252834}"/>
              </a:ext>
            </a:extLst>
          </p:cNvPr>
          <p:cNvSpPr/>
          <p:nvPr/>
        </p:nvSpPr>
        <p:spPr>
          <a:xfrm>
            <a:off x="4558884" y="5637677"/>
            <a:ext cx="1477908" cy="70662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037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3640FC-591B-915B-66A0-F4AB3E5E2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982" y="46193"/>
            <a:ext cx="4585318" cy="1846615"/>
          </a:xfrm>
        </p:spPr>
        <p:txBody>
          <a:bodyPr anchor="b">
            <a:normAutofit/>
          </a:bodyPr>
          <a:lstStyle/>
          <a:p>
            <a:r>
              <a:rPr lang="en-GB" sz="3600" dirty="0"/>
              <a:t>Temperature mapping and spurious losses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C3490142-825D-F6E4-278D-A1D5A320BF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3508" y="2216617"/>
            <a:ext cx="4581228" cy="3386399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sz="2200" dirty="0"/>
              <a:t>New T mapping system adapted for copper substrates (hot spot detection more challenging )</a:t>
            </a:r>
          </a:p>
          <a:p>
            <a:pPr marL="0" indent="0">
              <a:buNone/>
            </a:pPr>
            <a:r>
              <a:rPr lang="en-GB" sz="1300" dirty="0"/>
              <a:t>Bianchi, A., Vandoni, G. &amp; Venturini Delsolaro, W. </a:t>
            </a:r>
            <a:r>
              <a:rPr lang="en-GB" sz="1300" b="1" dirty="0"/>
              <a:t>Temperature measurement on copper surfaces for superconducting thin film cavity applications</a:t>
            </a:r>
            <a:r>
              <a:rPr lang="en-GB" sz="1300" dirty="0"/>
              <a:t>. </a:t>
            </a:r>
            <a:r>
              <a:rPr lang="en-GB" sz="1300" i="1" dirty="0"/>
              <a:t>Meas. Sci. Technol.</a:t>
            </a:r>
            <a:r>
              <a:rPr lang="en-GB" sz="1300" dirty="0"/>
              <a:t> </a:t>
            </a:r>
            <a:r>
              <a:rPr lang="en-GB" sz="1300" b="1" dirty="0"/>
              <a:t>35</a:t>
            </a:r>
            <a:r>
              <a:rPr lang="en-GB" sz="1300" dirty="0"/>
              <a:t>, 015901. </a:t>
            </a:r>
            <a:r>
              <a:rPr lang="en-GB" sz="1300" dirty="0">
                <a:hlinkClick r:id="rId2"/>
              </a:rPr>
              <a:t>https://doi.org/10.1088/1361-6501/acfba2</a:t>
            </a:r>
            <a:r>
              <a:rPr lang="en-GB" sz="1300" dirty="0"/>
              <a:t> (2024)</a:t>
            </a:r>
            <a:endParaRPr lang="en-US" sz="1300" dirty="0"/>
          </a:p>
          <a:p>
            <a:r>
              <a:rPr lang="en-US" sz="2200" dirty="0"/>
              <a:t>Established correlation between hot spots, cold spots and surface defects </a:t>
            </a:r>
          </a:p>
          <a:p>
            <a:pPr marL="0" indent="0">
              <a:buNone/>
            </a:pPr>
            <a:r>
              <a:rPr lang="en-GB" sz="1200" dirty="0"/>
              <a:t>A. Bianchi, W. Venturini Delsolaro Temperature </a:t>
            </a:r>
            <a:r>
              <a:rPr lang="en-GB" sz="1200" b="1" dirty="0"/>
              <a:t>mapping on a niobium-coated copper superconducting radio-frequency cavity  </a:t>
            </a:r>
            <a:r>
              <a:rPr lang="en-GB" sz="1200" i="1" dirty="0">
                <a:hlinkClick r:id="rId3"/>
              </a:rPr>
              <a:t>Scientific Reports</a:t>
            </a:r>
            <a:r>
              <a:rPr lang="en-GB" sz="1200" dirty="0"/>
              <a:t> </a:t>
            </a:r>
            <a:r>
              <a:rPr lang="en-GB" sz="1200" b="1" dirty="0"/>
              <a:t>volume 13</a:t>
            </a:r>
            <a:r>
              <a:rPr lang="en-GB" sz="1200" dirty="0"/>
              <a:t>, Article number: 17075 (2023) </a:t>
            </a:r>
          </a:p>
          <a:p>
            <a:endParaRPr lang="en-US" sz="2200" dirty="0"/>
          </a:p>
          <a:p>
            <a:endParaRPr lang="en-US" sz="2200" dirty="0"/>
          </a:p>
          <a:p>
            <a:pPr marL="0" indent="0">
              <a:buNone/>
            </a:pPr>
            <a:endParaRPr lang="en-US" sz="2200" dirty="0"/>
          </a:p>
        </p:txBody>
      </p:sp>
      <p:pic>
        <p:nvPicPr>
          <p:cNvPr id="5" name="Content Placeholder 4" descr="A green circuit board with white wires&#10;&#10;AI-generated content may be incorrect.">
            <a:extLst>
              <a:ext uri="{FF2B5EF4-FFF2-40B4-BE49-F238E27FC236}">
                <a16:creationId xmlns:a16="http://schemas.microsoft.com/office/drawing/2014/main" id="{80B22E86-097D-6A2B-259E-03B444837A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1282" y="164592"/>
            <a:ext cx="2082500" cy="3456432"/>
          </a:xfrm>
          <a:prstGeom prst="rect">
            <a:avLst/>
          </a:prstGeom>
        </p:spPr>
      </p:pic>
      <p:pic>
        <p:nvPicPr>
          <p:cNvPr id="9" name="Picture 8" descr="A close-up of a map&#10;&#10;AI-generated content may be incorrect.">
            <a:extLst>
              <a:ext uri="{FF2B5EF4-FFF2-40B4-BE49-F238E27FC236}">
                <a16:creationId xmlns:a16="http://schemas.microsoft.com/office/drawing/2014/main" id="{5E1FCD43-EE51-62F3-F645-DF844D89F99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8704" y="636087"/>
            <a:ext cx="4195326" cy="2171080"/>
          </a:xfrm>
          <a:prstGeom prst="rect">
            <a:avLst/>
          </a:prstGeom>
        </p:spPr>
      </p:pic>
      <p:pic>
        <p:nvPicPr>
          <p:cNvPr id="7" name="Picture 6" descr="A close-up of a machine&#10;&#10;AI-generated content may be incorrect.">
            <a:extLst>
              <a:ext uri="{FF2B5EF4-FFF2-40B4-BE49-F238E27FC236}">
                <a16:creationId xmlns:a16="http://schemas.microsoft.com/office/drawing/2014/main" id="{7C37E244-A205-19A3-9758-297F10849A0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0505" y="3795522"/>
            <a:ext cx="2404054" cy="2398044"/>
          </a:xfrm>
          <a:prstGeom prst="rect">
            <a:avLst/>
          </a:prstGeom>
        </p:spPr>
      </p:pic>
      <p:pic>
        <p:nvPicPr>
          <p:cNvPr id="11" name="Picture 10" descr="A close-up of a glass surface&#10;&#10;AI-generated content may be incorrect.">
            <a:extLst>
              <a:ext uri="{FF2B5EF4-FFF2-40B4-BE49-F238E27FC236}">
                <a16:creationId xmlns:a16="http://schemas.microsoft.com/office/drawing/2014/main" id="{22822176-F916-CB69-2541-1B90669AADA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5600" y="3000106"/>
            <a:ext cx="3181534" cy="3221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3454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99113" y="6565821"/>
            <a:ext cx="196675" cy="288824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defPPr marL="0" marR="0" indent="0" algn="l" defTabSz="2286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5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1143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3429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5715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8001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/>
              <a:t>14</a:t>
            </a:fld>
            <a:endParaRPr/>
          </a:p>
        </p:txBody>
      </p:sp>
      <p:pic>
        <p:nvPicPr>
          <p:cNvPr id="63" name="unknown.png" descr="unknow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8467" y="2203932"/>
            <a:ext cx="3300340" cy="1899817"/>
          </a:xfrm>
          <a:prstGeom prst="rect">
            <a:avLst/>
          </a:prstGeom>
          <a:ln w="12700">
            <a:miter lim="400000"/>
          </a:ln>
        </p:spPr>
      </p:pic>
      <p:sp>
        <p:nvSpPr>
          <p:cNvPr id="64" name="Text"/>
          <p:cNvSpPr txBox="1"/>
          <p:nvPr/>
        </p:nvSpPr>
        <p:spPr>
          <a:xfrm>
            <a:off x="1931830" y="319097"/>
            <a:ext cx="97791" cy="26924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tIns="45720" bIns="45720">
            <a:spAutoFit/>
          </a:bodyPr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228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685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1143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1600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228600">
              <a:defRPr sz="1200">
                <a:solidFill>
                  <a:srgbClr val="00AFCD"/>
                </a:solidFill>
                <a:latin typeface="+mj-lt"/>
                <a:ea typeface="+mj-ea"/>
                <a:cs typeface="+mj-cs"/>
                <a:sym typeface="Helvetica"/>
              </a:defRPr>
            </a:pPr>
            <a:endParaRPr sz="600"/>
          </a:p>
        </p:txBody>
      </p:sp>
      <p:pic>
        <p:nvPicPr>
          <p:cNvPr id="65" name="pasted-movie.png" descr="pasted-movi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4991" y="819782"/>
            <a:ext cx="3577674" cy="1715911"/>
          </a:xfrm>
          <a:prstGeom prst="rect">
            <a:avLst/>
          </a:prstGeom>
          <a:ln w="12700">
            <a:miter lim="400000"/>
          </a:ln>
        </p:spPr>
      </p:pic>
      <p:pic>
        <p:nvPicPr>
          <p:cNvPr id="66" name="unknown.jpg" descr="unknown.jpg"/>
          <p:cNvPicPr>
            <a:picLocks noChangeAspect="1"/>
          </p:cNvPicPr>
          <p:nvPr/>
        </p:nvPicPr>
        <p:blipFill>
          <a:blip r:embed="rId4"/>
          <a:srcRect t="33620" b="39144"/>
          <a:stretch>
            <a:fillRect/>
          </a:stretch>
        </p:blipFill>
        <p:spPr>
          <a:xfrm>
            <a:off x="997153" y="2596502"/>
            <a:ext cx="3917646" cy="1422616"/>
          </a:xfrm>
          <a:prstGeom prst="rect">
            <a:avLst/>
          </a:prstGeom>
          <a:ln w="12700">
            <a:miter lim="400000"/>
          </a:ln>
        </p:spPr>
      </p:pic>
      <p:sp>
        <p:nvSpPr>
          <p:cNvPr id="67" name="Fixed short focus camera mounted on robotic arm…"/>
          <p:cNvSpPr txBox="1"/>
          <p:nvPr/>
        </p:nvSpPr>
        <p:spPr>
          <a:xfrm>
            <a:off x="5026802" y="1045886"/>
            <a:ext cx="6638211" cy="861774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tIns="45720" bIns="45720">
            <a:spAutoFit/>
          </a:bodyPr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228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685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1143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1600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0474" indent="-180474">
              <a:buSzPct val="100000"/>
              <a:buChar char="-"/>
              <a:defRPr b="1">
                <a:solidFill>
                  <a:srgbClr val="941100"/>
                </a:solidFill>
              </a:defRPr>
            </a:pPr>
            <a:r>
              <a:rPr sz="1000"/>
              <a:t>Fixed short focus camera mounted on robotic arm</a:t>
            </a:r>
          </a:p>
          <a:p>
            <a:pPr marL="561474" lvl="2" indent="-180474">
              <a:buSzPct val="100000"/>
              <a:buChar char="-"/>
            </a:pPr>
            <a:r>
              <a:rPr sz="1000"/>
              <a:t>Precision imaging over full RF surface</a:t>
            </a:r>
          </a:p>
          <a:p>
            <a:pPr marL="180474" indent="-180474">
              <a:buSzPct val="100000"/>
              <a:buChar char="-"/>
              <a:defRPr b="1">
                <a:solidFill>
                  <a:srgbClr val="941100"/>
                </a:solidFill>
              </a:defRPr>
            </a:pPr>
            <a:r>
              <a:rPr sz="1000"/>
              <a:t>System  capable of scanning Elliptical Cavities</a:t>
            </a:r>
          </a:p>
          <a:p>
            <a:pPr marL="561474" lvl="2" indent="-180474">
              <a:buSzPct val="100000"/>
              <a:buChar char="-"/>
            </a:pPr>
            <a:r>
              <a:rPr sz="1000"/>
              <a:t>LHC cavity: ~30000  images for  full coverage</a:t>
            </a:r>
          </a:p>
          <a:p>
            <a:pPr marL="180474" indent="-180474">
              <a:buSzPct val="100000"/>
              <a:buChar char="-"/>
              <a:defRPr b="1">
                <a:solidFill>
                  <a:srgbClr val="941100"/>
                </a:solidFill>
              </a:defRPr>
            </a:pPr>
            <a:r>
              <a:rPr sz="1000"/>
              <a:t>Defect Analysis: AI driven defect detection in development</a:t>
            </a:r>
          </a:p>
        </p:txBody>
      </p:sp>
      <p:sp>
        <p:nvSpPr>
          <p:cNvPr id="68" name="BE-CEM-MRO &amp; SY-RF-SRF"/>
          <p:cNvSpPr/>
          <p:nvPr/>
        </p:nvSpPr>
        <p:spPr>
          <a:xfrm>
            <a:off x="9968166" y="118778"/>
            <a:ext cx="1891749" cy="403117"/>
          </a:xfrm>
          <a:prstGeom prst="roundRect">
            <a:avLst>
              <a:gd name="adj" fmla="val 23628"/>
            </a:avLst>
          </a:prstGeom>
          <a:solidFill>
            <a:srgbClr val="941100"/>
          </a:solidFill>
          <a:ln w="38100">
            <a:solidFill>
              <a:srgbClr val="941100"/>
            </a:solidFill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45720" bIns="45720" anchor="ctr"/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228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685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1143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1600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sz="900">
                <a:solidFill>
                  <a:srgbClr val="FFFF00"/>
                </a:solidFill>
              </a:rPr>
              <a:t>BE-CEM-MRO &amp; SY-RF-SRF</a:t>
            </a:r>
          </a:p>
        </p:txBody>
      </p:sp>
      <p:grpSp>
        <p:nvGrpSpPr>
          <p:cNvPr id="75" name="Group"/>
          <p:cNvGrpSpPr/>
          <p:nvPr/>
        </p:nvGrpSpPr>
        <p:grpSpPr>
          <a:xfrm>
            <a:off x="594169" y="4066267"/>
            <a:ext cx="10771575" cy="2792755"/>
            <a:chOff x="0" y="0"/>
            <a:chExt cx="21543148" cy="5585507"/>
          </a:xfrm>
        </p:grpSpPr>
        <p:pic>
          <p:nvPicPr>
            <p:cNvPr id="69" name="pasted-movie.png" descr="pasted-movie.png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>
            <a:xfrm>
              <a:off x="0" y="128542"/>
              <a:ext cx="21543148" cy="545696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70" name="unknown.png" descr="unknown.png"/>
            <p:cNvPicPr>
              <a:picLocks noChangeAspect="1"/>
            </p:cNvPicPr>
            <p:nvPr/>
          </p:nvPicPr>
          <p:blipFill>
            <a:blip r:embed="rId6"/>
            <a:srcRect t="4745"/>
            <a:stretch>
              <a:fillRect/>
            </a:stretch>
          </p:blipFill>
          <p:spPr>
            <a:xfrm>
              <a:off x="114302" y="0"/>
              <a:ext cx="10686289" cy="557428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72" name="400 MHz Nb-on-Cu"/>
            <p:cNvSpPr/>
            <p:nvPr/>
          </p:nvSpPr>
          <p:spPr>
            <a:xfrm>
              <a:off x="7631657" y="4012778"/>
              <a:ext cx="3599044" cy="999809"/>
            </a:xfrm>
            <a:prstGeom prst="roundRect">
              <a:avLst>
                <a:gd name="adj" fmla="val 21345"/>
              </a:avLst>
            </a:prstGeom>
            <a:solidFill>
              <a:schemeClr val="tx2">
                <a:lumMod val="75000"/>
                <a:lumOff val="25000"/>
              </a:schemeClr>
            </a:solidFill>
            <a:ln w="38100" cap="flat">
              <a:solidFill>
                <a:schemeClr val="bg1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20" tIns="45720" rIns="45720" bIns="45720" numCol="1" anchor="ctr">
              <a:noAutofit/>
            </a:bodyPr>
            <a:lstStyle>
              <a:def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9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55A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1pPr>
              <a:lvl2pPr marL="0" marR="0" indent="2286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55A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4572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55A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6858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55A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9144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55A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11430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55A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13716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55A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16002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55A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18288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55A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r>
                <a:rPr lang="en-GB" sz="1400" b="1" dirty="0">
                  <a:solidFill>
                    <a:schemeClr val="bg1"/>
                  </a:solidFill>
                </a:rPr>
                <a:t>400 </a:t>
              </a:r>
              <a:r>
                <a:rPr sz="1400" b="1" dirty="0">
                  <a:solidFill>
                    <a:schemeClr val="bg1"/>
                  </a:solidFill>
                </a:rPr>
                <a:t>MHz </a:t>
              </a:r>
              <a:r>
                <a:rPr lang="en-GB" sz="1400" b="1" dirty="0">
                  <a:solidFill>
                    <a:schemeClr val="bg1"/>
                  </a:solidFill>
                </a:rPr>
                <a:t>Nb-on Cu</a:t>
              </a:r>
              <a:r>
                <a:rPr lang="en-GB" sz="1400" dirty="0"/>
                <a:t> </a:t>
              </a:r>
              <a:r>
                <a:rPr sz="900" dirty="0"/>
                <a:t>Nb-on-Cu</a:t>
              </a:r>
              <a:endParaRPr lang="en-US" sz="900" dirty="0"/>
            </a:p>
          </p:txBody>
        </p:sp>
        <p:sp>
          <p:nvSpPr>
            <p:cNvPr id="73" name="Circle"/>
            <p:cNvSpPr/>
            <p:nvPr/>
          </p:nvSpPr>
          <p:spPr>
            <a:xfrm>
              <a:off x="9069532" y="1158211"/>
              <a:ext cx="355249" cy="355248"/>
            </a:xfrm>
            <a:prstGeom prst="ellipse">
              <a:avLst/>
            </a:prstGeom>
            <a:solidFill>
              <a:srgbClr val="FF2600"/>
            </a:solidFill>
            <a:ln w="38100" cap="flat">
              <a:solidFill>
                <a:schemeClr val="accent4">
                  <a:lumOff val="36303"/>
                </a:schemeClr>
              </a:solidFill>
              <a:prstDash val="solid"/>
              <a:round/>
            </a:ln>
            <a:effectLst/>
          </p:spPr>
          <p:txBody>
            <a:bodyPr wrap="square" lIns="45720" tIns="45720" rIns="45720" bIns="45720" numCol="1" anchor="ctr">
              <a:noAutofit/>
            </a:bodyPr>
            <a:lstStyle>
              <a:def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9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55A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1pPr>
              <a:lvl2pPr marL="0" marR="0" indent="2286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55A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4572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55A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6858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55A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9144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55A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11430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55A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13716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55A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16002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55A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18288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55A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lang="en-US" sz="900" dirty="0"/>
            </a:p>
          </p:txBody>
        </p:sp>
        <p:sp>
          <p:nvSpPr>
            <p:cNvPr id="74" name="Circle"/>
            <p:cNvSpPr/>
            <p:nvPr/>
          </p:nvSpPr>
          <p:spPr>
            <a:xfrm>
              <a:off x="19290544" y="1319708"/>
              <a:ext cx="355249" cy="355248"/>
            </a:xfrm>
            <a:prstGeom prst="ellipse">
              <a:avLst/>
            </a:prstGeom>
            <a:solidFill>
              <a:srgbClr val="FF2600"/>
            </a:solidFill>
            <a:ln w="38100" cap="flat">
              <a:solidFill>
                <a:schemeClr val="accent4">
                  <a:lumOff val="36303"/>
                </a:schemeClr>
              </a:solidFill>
              <a:prstDash val="solid"/>
              <a:round/>
            </a:ln>
            <a:effectLst/>
          </p:spPr>
          <p:txBody>
            <a:bodyPr wrap="square" lIns="45720" tIns="45720" rIns="45720" bIns="45720" numCol="1" anchor="ctr">
              <a:noAutofit/>
            </a:bodyPr>
            <a:lstStyle>
              <a:def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9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55A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1pPr>
              <a:lvl2pPr marL="0" marR="0" indent="2286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55A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4572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55A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6858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55A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9144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55A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11430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55A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13716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55A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16002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55A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18288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55A0"/>
                  </a:solidFill>
                  <a:effectLst/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endParaRPr lang="en-US" sz="900" dirty="0"/>
            </a:p>
          </p:txBody>
        </p:sp>
      </p:grpSp>
      <p:pic>
        <p:nvPicPr>
          <p:cNvPr id="76" name="Image" descr="Image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153850" y="2299501"/>
            <a:ext cx="1786133" cy="201660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1D6D707-2006-3257-801D-E8C5A3C4DAB6}"/>
              </a:ext>
            </a:extLst>
          </p:cNvPr>
          <p:cNvSpPr>
            <a:spLocks noGrp="1"/>
          </p:cNvSpPr>
          <p:nvPr/>
        </p:nvSpPr>
        <p:spPr>
          <a:xfrm>
            <a:off x="590550" y="-139700"/>
            <a:ext cx="10515600" cy="10484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Optical inspection bench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BB8278-901F-0321-05D5-0555CEAA8B47}"/>
              </a:ext>
            </a:extLst>
          </p:cNvPr>
          <p:cNvSpPr txBox="1"/>
          <p:nvPr/>
        </p:nvSpPr>
        <p:spPr>
          <a:xfrm>
            <a:off x="8344233" y="584632"/>
            <a:ext cx="398937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>
                <a:solidFill>
                  <a:srgbClr val="000000"/>
                </a:solidFill>
                <a:highlight>
                  <a:srgbClr val="FFFF00"/>
                </a:highlight>
              </a:rPr>
              <a:t>S. R. Mathews, A. Macpherson, et al.</a:t>
            </a:r>
          </a:p>
        </p:txBody>
      </p:sp>
    </p:spTree>
    <p:extLst>
      <p:ext uri="{BB962C8B-B14F-4D97-AF65-F5344CB8AC3E}">
        <p14:creationId xmlns:p14="http://schemas.microsoft.com/office/powerpoint/2010/main" val="3948244402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4503D6-9DDB-9D76-EADB-15098B731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917" y="110233"/>
            <a:ext cx="10515600" cy="922522"/>
          </a:xfrm>
        </p:spPr>
        <p:txBody>
          <a:bodyPr/>
          <a:lstStyle/>
          <a:p>
            <a:r>
              <a:rPr lang="en-CH" dirty="0"/>
              <a:t>Flux expulsion studies with </a:t>
            </a:r>
            <a:r>
              <a:rPr lang="en-CH"/>
              <a:t>flux</a:t>
            </a:r>
            <a:r>
              <a:rPr lang="en-CH" dirty="0"/>
              <a:t> lens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36175C-2193-AFB8-A03B-30374238CE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88582" y="1028328"/>
            <a:ext cx="4694893" cy="47261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1800" dirty="0"/>
              <a:t>Normal behavior for Nb: expulsion ratio </a:t>
            </a:r>
            <a:r>
              <a:rPr lang="en-US" sz="1800" dirty="0">
                <a:latin typeface="Symbol"/>
                <a:sym typeface="Symbol"/>
              </a:rPr>
              <a:t>~Ñ T</a:t>
            </a:r>
            <a:endParaRPr lang="en-US"/>
          </a:p>
          <a:p>
            <a:pPr marL="0" indent="0">
              <a:buNone/>
            </a:pPr>
            <a:endParaRPr lang="en-US" sz="1800" dirty="0"/>
          </a:p>
        </p:txBody>
      </p:sp>
      <p:pic>
        <p:nvPicPr>
          <p:cNvPr id="4" name="Picture 3" descr="Diagram of a heat path&#10;&#10;AI-generated content may be incorrect.">
            <a:extLst>
              <a:ext uri="{FF2B5EF4-FFF2-40B4-BE49-F238E27FC236}">
                <a16:creationId xmlns:a16="http://schemas.microsoft.com/office/drawing/2014/main" id="{01DAA81B-F70F-6F8F-4124-A3A7423D91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337" y="1139218"/>
            <a:ext cx="2177554" cy="343375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1F0F744-B0A7-DDFE-2146-B3A9D6EBBB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600" y="4666668"/>
            <a:ext cx="2924011" cy="2002227"/>
          </a:xfrm>
          <a:prstGeom prst="rect">
            <a:avLst/>
          </a:prstGeom>
        </p:spPr>
      </p:pic>
      <p:pic>
        <p:nvPicPr>
          <p:cNvPr id="6" name="Picture 5" descr="A graph with different colored lines&#10;&#10;AI-generated content may be incorrect.">
            <a:extLst>
              <a:ext uri="{FF2B5EF4-FFF2-40B4-BE49-F238E27FC236}">
                <a16:creationId xmlns:a16="http://schemas.microsoft.com/office/drawing/2014/main" id="{27435498-60E0-1EC6-5E3C-07B23AC401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60015" y="1479310"/>
            <a:ext cx="4176546" cy="2745585"/>
          </a:xfrm>
          <a:prstGeom prst="rect">
            <a:avLst/>
          </a:prstGeom>
        </p:spPr>
      </p:pic>
      <p:pic>
        <p:nvPicPr>
          <p:cNvPr id="10" name="Picture 9" descr="A graph showing different colored dots&#10;&#10;AI-generated content may be incorrect.">
            <a:extLst>
              <a:ext uri="{FF2B5EF4-FFF2-40B4-BE49-F238E27FC236}">
                <a16:creationId xmlns:a16="http://schemas.microsoft.com/office/drawing/2014/main" id="{D335BA64-3790-3593-9787-B6FA7707E1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11435" y="2053857"/>
            <a:ext cx="6580437" cy="433726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AB8327A-11BD-AC4A-7A2B-00F90A7DC917}"/>
              </a:ext>
            </a:extLst>
          </p:cNvPr>
          <p:cNvSpPr txBox="1"/>
          <p:nvPr/>
        </p:nvSpPr>
        <p:spPr>
          <a:xfrm>
            <a:off x="7257409" y="1435713"/>
            <a:ext cx="4935617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/>
              <a:t>Evidence of thermoelectric currents in Nb/Cu : flux trapping at high </a:t>
            </a:r>
            <a:r>
              <a:rPr lang="en-GB" dirty="0">
                <a:latin typeface="Symbol"/>
                <a:sym typeface="Symbol"/>
              </a:rPr>
              <a:t>Ñ T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815E274-0944-1BD9-0A91-1FA2B8C8A38E}"/>
              </a:ext>
            </a:extLst>
          </p:cNvPr>
          <p:cNvSpPr txBox="1"/>
          <p:nvPr/>
        </p:nvSpPr>
        <p:spPr>
          <a:xfrm>
            <a:off x="3684050" y="6486445"/>
            <a:ext cx="335027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>
                <a:solidFill>
                  <a:srgbClr val="000000"/>
                </a:solidFill>
                <a:highlight>
                  <a:srgbClr val="FFFF00"/>
                </a:highlight>
              </a:rPr>
              <a:t>D. Turner, A: Macpherson, et al.</a:t>
            </a:r>
          </a:p>
        </p:txBody>
      </p:sp>
    </p:spTree>
    <p:extLst>
      <p:ext uri="{BB962C8B-B14F-4D97-AF65-F5344CB8AC3E}">
        <p14:creationId xmlns:p14="http://schemas.microsoft.com/office/powerpoint/2010/main" val="196135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3E386A-B874-3D1E-E5EA-C3BD66BD1D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5216"/>
            <a:ext cx="10515600" cy="1325563"/>
          </a:xfrm>
        </p:spPr>
        <p:txBody>
          <a:bodyPr/>
          <a:lstStyle/>
          <a:p>
            <a:r>
              <a:rPr lang="en-CH" dirty="0"/>
              <a:t> Importance of</a:t>
            </a:r>
            <a:r>
              <a:rPr lang="en-CH"/>
              <a:t> controlling thermal currents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3320A8-544E-F611-CDA3-3D8C0AC4596C}"/>
              </a:ext>
            </a:extLst>
          </p:cNvPr>
          <p:cNvSpPr txBox="1"/>
          <p:nvPr/>
        </p:nvSpPr>
        <p:spPr>
          <a:xfrm>
            <a:off x="3469342" y="1334706"/>
            <a:ext cx="8577943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dirty="0"/>
              <a:t>Contrary to bulk Nb, minimizing T gradient at Tc is required to optimize performance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49CE500-01E8-8240-2A65-C52B1F27C95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354" t="11208" r="22882" b="5217"/>
          <a:stretch/>
        </p:blipFill>
        <p:spPr>
          <a:xfrm>
            <a:off x="641579" y="1766728"/>
            <a:ext cx="2562224" cy="469888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D5E6D54-6468-3946-EFA4-7BEFCF0C28F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469342" y="2022635"/>
            <a:ext cx="7732058" cy="4835365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F8B1FCF-6B34-344F-7B93-94EC5B2ACF02}"/>
              </a:ext>
            </a:extLst>
          </p:cNvPr>
          <p:cNvCxnSpPr/>
          <p:nvPr/>
        </p:nvCxnSpPr>
        <p:spPr>
          <a:xfrm flipV="1">
            <a:off x="5181600" y="3570514"/>
            <a:ext cx="751114" cy="14586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452BD02-06BE-CAD6-F180-3A47B089BFA9}"/>
              </a:ext>
            </a:extLst>
          </p:cNvPr>
          <p:cNvCxnSpPr>
            <a:cxnSpLocks/>
          </p:cNvCxnSpPr>
          <p:nvPr/>
        </p:nvCxnSpPr>
        <p:spPr>
          <a:xfrm flipV="1">
            <a:off x="5312229" y="3690257"/>
            <a:ext cx="1164771" cy="1338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5F28057-E70B-52D2-24FD-1679A4D78650}"/>
              </a:ext>
            </a:extLst>
          </p:cNvPr>
          <p:cNvCxnSpPr/>
          <p:nvPr/>
        </p:nvCxnSpPr>
        <p:spPr>
          <a:xfrm flipV="1">
            <a:off x="8556169" y="3722914"/>
            <a:ext cx="751114" cy="14586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2EAA18C-9725-7F97-FFAD-2DBCF2D433B5}"/>
              </a:ext>
            </a:extLst>
          </p:cNvPr>
          <p:cNvCxnSpPr>
            <a:cxnSpLocks/>
          </p:cNvCxnSpPr>
          <p:nvPr/>
        </p:nvCxnSpPr>
        <p:spPr>
          <a:xfrm flipV="1">
            <a:off x="8686798" y="3842657"/>
            <a:ext cx="1164771" cy="1338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D99E9F39-1658-D081-BE0A-A2C9292007E9}"/>
              </a:ext>
            </a:extLst>
          </p:cNvPr>
          <p:cNvSpPr txBox="1"/>
          <p:nvPr/>
        </p:nvSpPr>
        <p:spPr>
          <a:xfrm>
            <a:off x="4985657" y="5301343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CAV1 (cool down without shield)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D511575-2B99-C16F-FC1A-968246A17513}"/>
              </a:ext>
            </a:extLst>
          </p:cNvPr>
          <p:cNvSpPr txBox="1"/>
          <p:nvPr/>
        </p:nvSpPr>
        <p:spPr>
          <a:xfrm>
            <a:off x="7815941" y="5338628"/>
            <a:ext cx="20356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CAV2 (cool down with shield)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ADD7158-569E-16B6-C2CF-CAAC1A6E85C3}"/>
              </a:ext>
            </a:extLst>
          </p:cNvPr>
          <p:cNvSpPr txBox="1"/>
          <p:nvPr/>
        </p:nvSpPr>
        <p:spPr>
          <a:xfrm>
            <a:off x="3019032" y="6486445"/>
            <a:ext cx="287922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>
                <a:solidFill>
                  <a:srgbClr val="000000"/>
                </a:solidFill>
                <a:highlight>
                  <a:srgbClr val="FFFF00"/>
                </a:highlight>
              </a:rPr>
              <a:t>K. Brunner, H. Araki, et al.</a:t>
            </a:r>
          </a:p>
        </p:txBody>
      </p:sp>
    </p:spTree>
    <p:extLst>
      <p:ext uri="{BB962C8B-B14F-4D97-AF65-F5344CB8AC3E}">
        <p14:creationId xmlns:p14="http://schemas.microsoft.com/office/powerpoint/2010/main" val="21861294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diagram of a machine">
            <a:extLst>
              <a:ext uri="{FF2B5EF4-FFF2-40B4-BE49-F238E27FC236}">
                <a16:creationId xmlns:a16="http://schemas.microsoft.com/office/drawing/2014/main" id="{58B4A529-C6D6-E799-9028-BFA3D977B3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194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7569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923844-03AC-B976-31B0-8430362091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FF4E3C-D004-9ED7-7612-7832D9AA1D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5506" y="2557"/>
            <a:ext cx="10515600" cy="821762"/>
          </a:xfrm>
        </p:spPr>
        <p:txBody>
          <a:bodyPr/>
          <a:lstStyle/>
          <a:p>
            <a:r>
              <a:rPr lang="en-US" dirty="0"/>
              <a:t>Situation of 400 MHz tests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2BDD4F-EA6F-43CE-42BA-4045FB55A0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4246" y="792832"/>
            <a:ext cx="11764934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CH" sz="2000" dirty="0" err="1"/>
              <a:t>Of</a:t>
            </a:r>
            <a:r>
              <a:rPr lang="de-CH" sz="2000" dirty="0"/>
              <a:t> </a:t>
            </a:r>
            <a:r>
              <a:rPr lang="de-CH" sz="2000" dirty="0" err="1"/>
              <a:t>the</a:t>
            </a:r>
            <a:r>
              <a:rPr lang="de-CH" sz="2000" dirty="0"/>
              <a:t> </a:t>
            </a:r>
            <a:r>
              <a:rPr lang="de-CH" sz="2000" dirty="0" err="1"/>
              <a:t>four</a:t>
            </a:r>
            <a:r>
              <a:rPr lang="de-CH" sz="2000" dirty="0"/>
              <a:t> </a:t>
            </a:r>
            <a:r>
              <a:rPr lang="de-CH" sz="2000" dirty="0" err="1"/>
              <a:t>good</a:t>
            </a:r>
            <a:r>
              <a:rPr lang="de-CH" sz="2000" dirty="0"/>
              <a:t> </a:t>
            </a:r>
            <a:r>
              <a:rPr lang="de-CH" sz="2000" dirty="0" err="1"/>
              <a:t>practices</a:t>
            </a:r>
            <a:r>
              <a:rPr lang="de-CH" sz="2000" dirty="0"/>
              <a:t> so </a:t>
            </a:r>
            <a:r>
              <a:rPr lang="de-CH" sz="2000" dirty="0" err="1"/>
              <a:t>far</a:t>
            </a:r>
            <a:r>
              <a:rPr lang="de-CH" sz="2000" dirty="0"/>
              <a:t> </a:t>
            </a:r>
            <a:r>
              <a:rPr lang="de-CH" sz="2000" dirty="0" err="1"/>
              <a:t>identified</a:t>
            </a:r>
            <a:r>
              <a:rPr lang="de-CH" sz="2000" dirty="0"/>
              <a:t> (</a:t>
            </a:r>
            <a:r>
              <a:rPr lang="de-CH" sz="2000" dirty="0" err="1"/>
              <a:t>use</a:t>
            </a:r>
            <a:r>
              <a:rPr lang="de-CH" sz="2000" dirty="0"/>
              <a:t> </a:t>
            </a:r>
            <a:r>
              <a:rPr lang="de-CH" sz="2000" dirty="0" err="1"/>
              <a:t>seamless</a:t>
            </a:r>
            <a:r>
              <a:rPr lang="de-CH" sz="2000" dirty="0"/>
              <a:t> </a:t>
            </a:r>
            <a:r>
              <a:rPr lang="de-CH" sz="2000" dirty="0" err="1"/>
              <a:t>substrates</a:t>
            </a:r>
            <a:r>
              <a:rPr lang="de-CH" sz="2000" dirty="0"/>
              <a:t>, </a:t>
            </a:r>
            <a:r>
              <a:rPr lang="de-CH" sz="2000" dirty="0" err="1"/>
              <a:t>electropolishing</a:t>
            </a:r>
            <a:r>
              <a:rPr lang="de-CH" sz="2000" dirty="0"/>
              <a:t>, HIPIMS, thermal </a:t>
            </a:r>
            <a:r>
              <a:rPr lang="de-CH" sz="2000" dirty="0" err="1"/>
              <a:t>shield</a:t>
            </a:r>
            <a:r>
              <a:rPr lang="de-CH" sz="2000" dirty="0"/>
              <a:t>) </a:t>
            </a:r>
            <a:r>
              <a:rPr lang="de-CH" sz="2000" dirty="0" err="1"/>
              <a:t>until</a:t>
            </a:r>
            <a:r>
              <a:rPr lang="de-CH" sz="2000" dirty="0"/>
              <a:t> end 2024 </a:t>
            </a:r>
            <a:r>
              <a:rPr lang="de-CH" sz="2000" dirty="0" err="1"/>
              <a:t>only</a:t>
            </a:r>
            <a:r>
              <a:rPr lang="de-CH" sz="2000" dirty="0"/>
              <a:t> HIPIMS was </a:t>
            </a:r>
            <a:r>
              <a:rPr lang="de-CH" sz="2000" dirty="0" err="1"/>
              <a:t>implemented</a:t>
            </a:r>
            <a:r>
              <a:rPr lang="de-CH" sz="2000" dirty="0"/>
              <a:t>. </a:t>
            </a:r>
          </a:p>
          <a:p>
            <a:r>
              <a:rPr lang="de-CH" sz="2000" dirty="0" err="1"/>
              <a:t>Recently</a:t>
            </a:r>
            <a:r>
              <a:rPr lang="de-CH" sz="2000" dirty="0"/>
              <a:t> </a:t>
            </a:r>
            <a:r>
              <a:rPr lang="de-CH" sz="2000" dirty="0" err="1"/>
              <a:t>two</a:t>
            </a:r>
            <a:r>
              <a:rPr lang="de-CH" sz="2000" dirty="0"/>
              <a:t> </a:t>
            </a:r>
            <a:r>
              <a:rPr lang="de-CH" sz="2000" dirty="0" err="1"/>
              <a:t>cavities</a:t>
            </a:r>
            <a:r>
              <a:rPr lang="de-CH" sz="2000" dirty="0"/>
              <a:t> </a:t>
            </a:r>
            <a:r>
              <a:rPr lang="de-CH" sz="2000" dirty="0" err="1"/>
              <a:t>received</a:t>
            </a:r>
            <a:r>
              <a:rPr lang="de-CH" sz="2000" dirty="0"/>
              <a:t> EP, PC04 and PC06 (</a:t>
            </a:r>
            <a:r>
              <a:rPr lang="de-CH" sz="2000" dirty="0" err="1"/>
              <a:t>with</a:t>
            </a:r>
            <a:r>
              <a:rPr lang="de-CH" sz="2000" dirty="0"/>
              <a:t> HOM </a:t>
            </a:r>
            <a:r>
              <a:rPr lang="de-CH" sz="2000" dirty="0" err="1"/>
              <a:t>ports</a:t>
            </a:r>
            <a:r>
              <a:rPr lang="de-CH" sz="2000" dirty="0"/>
              <a:t>)</a:t>
            </a:r>
          </a:p>
          <a:p>
            <a:r>
              <a:rPr lang="de-CH" sz="2000" dirty="0"/>
              <a:t>PC04 was </a:t>
            </a:r>
            <a:r>
              <a:rPr lang="de-CH" sz="2000" dirty="0" err="1"/>
              <a:t>tested</a:t>
            </a:r>
            <a:r>
              <a:rPr lang="de-CH" sz="2000" dirty="0"/>
              <a:t> </a:t>
            </a:r>
            <a:r>
              <a:rPr lang="de-CH" sz="2000" dirty="0" err="1"/>
              <a:t>with</a:t>
            </a:r>
            <a:r>
              <a:rPr lang="de-CH" sz="2000" dirty="0"/>
              <a:t> thermal </a:t>
            </a:r>
            <a:r>
              <a:rPr lang="de-CH" sz="2000" dirty="0" err="1"/>
              <a:t>shield</a:t>
            </a:r>
            <a:r>
              <a:rPr lang="de-CH" sz="2000" dirty="0"/>
              <a:t>. </a:t>
            </a:r>
            <a:r>
              <a:rPr lang="de-CH" sz="2000" dirty="0" err="1"/>
              <a:t>It</a:t>
            </a:r>
            <a:r>
              <a:rPr lang="de-CH" sz="2000" dirty="0"/>
              <a:t> </a:t>
            </a:r>
            <a:r>
              <a:rPr lang="de-CH" sz="2000" dirty="0" err="1"/>
              <a:t>had</a:t>
            </a:r>
            <a:r>
              <a:rPr lang="de-CH" sz="2000" dirty="0"/>
              <a:t> </a:t>
            </a:r>
            <a:r>
              <a:rPr lang="de-CH" sz="2000" dirty="0" err="1"/>
              <a:t>poor</a:t>
            </a:r>
            <a:r>
              <a:rPr lang="de-CH" sz="2000" dirty="0"/>
              <a:t> </a:t>
            </a:r>
            <a:r>
              <a:rPr lang="de-CH" sz="2000" dirty="0" err="1"/>
              <a:t>performance</a:t>
            </a:r>
            <a:r>
              <a:rPr lang="de-CH" sz="2000" dirty="0"/>
              <a:t>, </a:t>
            </a:r>
            <a:r>
              <a:rPr lang="de-CH" sz="2000" dirty="0" err="1"/>
              <a:t>explained</a:t>
            </a:r>
            <a:r>
              <a:rPr lang="de-CH" sz="2000" dirty="0"/>
              <a:t> </a:t>
            </a:r>
            <a:r>
              <a:rPr lang="de-CH" sz="2000" dirty="0" err="1"/>
              <a:t>by</a:t>
            </a:r>
            <a:r>
              <a:rPr lang="de-CH" sz="2000" dirty="0"/>
              <a:t> </a:t>
            </a:r>
            <a:r>
              <a:rPr lang="de-CH" sz="2000" dirty="0" err="1"/>
              <a:t>localized</a:t>
            </a:r>
            <a:r>
              <a:rPr lang="de-CH" sz="2000" dirty="0"/>
              <a:t> </a:t>
            </a:r>
            <a:r>
              <a:rPr lang="de-CH" sz="2000" dirty="0" err="1"/>
              <a:t>peel</a:t>
            </a:r>
            <a:r>
              <a:rPr lang="de-CH" sz="2000" dirty="0"/>
              <a:t> off </a:t>
            </a:r>
          </a:p>
          <a:p>
            <a:r>
              <a:rPr lang="de-CH" sz="2000" dirty="0"/>
              <a:t>PC06 </a:t>
            </a:r>
            <a:r>
              <a:rPr lang="de-CH" sz="2000" dirty="0" err="1"/>
              <a:t>is</a:t>
            </a:r>
            <a:r>
              <a:rPr lang="de-CH" sz="2000" dirty="0"/>
              <a:t> </a:t>
            </a:r>
            <a:r>
              <a:rPr lang="de-CH" sz="2000" dirty="0" err="1"/>
              <a:t>presently</a:t>
            </a:r>
            <a:r>
              <a:rPr lang="de-CH" sz="2000" dirty="0"/>
              <a:t> </a:t>
            </a:r>
            <a:r>
              <a:rPr lang="de-CH" sz="2000" dirty="0" err="1"/>
              <a:t>under</a:t>
            </a:r>
            <a:r>
              <a:rPr lang="de-CH" sz="2000" dirty="0"/>
              <a:t> </a:t>
            </a:r>
            <a:r>
              <a:rPr lang="de-CH" sz="2000" dirty="0" err="1"/>
              <a:t>test</a:t>
            </a:r>
            <a:r>
              <a:rPr lang="de-CH" sz="2000" dirty="0"/>
              <a:t> in SM18 (</a:t>
            </a:r>
            <a:r>
              <a:rPr lang="de-CH" sz="2000" dirty="0" err="1"/>
              <a:t>with</a:t>
            </a:r>
            <a:r>
              <a:rPr lang="de-CH" sz="2000" dirty="0"/>
              <a:t> TS)</a:t>
            </a:r>
          </a:p>
          <a:p>
            <a:r>
              <a:rPr lang="de-CH" sz="2000" dirty="0" err="1"/>
              <a:t>Crab</a:t>
            </a:r>
            <a:r>
              <a:rPr lang="de-CH" sz="2000" dirty="0"/>
              <a:t> </a:t>
            </a:r>
            <a:r>
              <a:rPr lang="de-CH" sz="2000" dirty="0" err="1"/>
              <a:t>cavities</a:t>
            </a:r>
            <a:r>
              <a:rPr lang="de-CH" sz="2000" dirty="0"/>
              <a:t> will </a:t>
            </a:r>
            <a:r>
              <a:rPr lang="de-CH" sz="2000" dirty="0" err="1"/>
              <a:t>now</a:t>
            </a:r>
            <a:r>
              <a:rPr lang="de-CH" sz="2000" dirty="0"/>
              <a:t> </a:t>
            </a:r>
            <a:r>
              <a:rPr lang="de-CH" sz="2000" dirty="0" err="1"/>
              <a:t>use</a:t>
            </a:r>
            <a:r>
              <a:rPr lang="de-CH" sz="2000" dirty="0"/>
              <a:t> </a:t>
            </a:r>
            <a:r>
              <a:rPr lang="de-CH" sz="2000" dirty="0" err="1"/>
              <a:t>the</a:t>
            </a:r>
            <a:r>
              <a:rPr lang="de-CH" sz="2000" dirty="0"/>
              <a:t> </a:t>
            </a:r>
            <a:r>
              <a:rPr lang="de-CH" sz="2000" dirty="0" err="1"/>
              <a:t>chemical</a:t>
            </a:r>
            <a:r>
              <a:rPr lang="de-CH" sz="2000" dirty="0"/>
              <a:t> lab </a:t>
            </a:r>
            <a:r>
              <a:rPr lang="de-CH" sz="2000" dirty="0" err="1"/>
              <a:t>until</a:t>
            </a:r>
            <a:r>
              <a:rPr lang="de-CH" sz="2000" dirty="0"/>
              <a:t> end </a:t>
            </a:r>
            <a:r>
              <a:rPr lang="de-CH" sz="2000" dirty="0" err="1"/>
              <a:t>of</a:t>
            </a:r>
            <a:r>
              <a:rPr lang="de-CH" sz="2000" dirty="0"/>
              <a:t> June at least....</a:t>
            </a:r>
          </a:p>
          <a:p>
            <a:endParaRPr lang="de-CH" sz="2000" dirty="0"/>
          </a:p>
        </p:txBody>
      </p:sp>
      <p:pic>
        <p:nvPicPr>
          <p:cNvPr id="5" name="Picture 4" descr="A close-up of a stone surface&#10;&#10;AI-generated content may be incorrect.">
            <a:extLst>
              <a:ext uri="{FF2B5EF4-FFF2-40B4-BE49-F238E27FC236}">
                <a16:creationId xmlns:a16="http://schemas.microsoft.com/office/drawing/2014/main" id="{548F2E4E-9C60-0FAF-4C6D-E0CD60F26A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404" y="3172081"/>
            <a:ext cx="7772400" cy="3596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1148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>
            <a:extLst>
              <a:ext uri="{FF2B5EF4-FFF2-40B4-BE49-F238E27FC236}">
                <a16:creationId xmlns:a16="http://schemas.microsoft.com/office/drawing/2014/main" id="{7BD8BB6D-4894-438C-8C7C-8A0A67977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0586" y="238658"/>
            <a:ext cx="5473455" cy="650307"/>
          </a:xfrm>
        </p:spPr>
        <p:txBody>
          <a:bodyPr>
            <a:normAutofit fontScale="90000"/>
          </a:bodyPr>
          <a:lstStyle/>
          <a:p>
            <a:r>
              <a:rPr lang="fr-FR" dirty="0" err="1">
                <a:cs typeface="Calibri Light"/>
              </a:rPr>
              <a:t>Cavity</a:t>
            </a:r>
            <a:r>
              <a:rPr lang="fr-FR" dirty="0">
                <a:cs typeface="Calibri Light"/>
              </a:rPr>
              <a:t> </a:t>
            </a:r>
            <a:r>
              <a:rPr lang="fr-FR" dirty="0" err="1">
                <a:cs typeface="Calibri Light"/>
              </a:rPr>
              <a:t>manufacturing</a:t>
            </a:r>
            <a:r>
              <a:rPr lang="fr-FR" dirty="0">
                <a:cs typeface="Calibri Light"/>
              </a:rPr>
              <a:t>  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2BDC7E6-5FB9-DC89-303E-0D55EDB8B9AB}"/>
              </a:ext>
            </a:extLst>
          </p:cNvPr>
          <p:cNvGrpSpPr>
            <a:grpSpLocks noChangeAspect="1"/>
          </p:cNvGrpSpPr>
          <p:nvPr/>
        </p:nvGrpSpPr>
        <p:grpSpPr>
          <a:xfrm>
            <a:off x="8040042" y="1712995"/>
            <a:ext cx="4055795" cy="4198820"/>
            <a:chOff x="2872696" y="2775756"/>
            <a:chExt cx="3946252" cy="4082243"/>
          </a:xfrm>
        </p:grpSpPr>
        <p:pic>
          <p:nvPicPr>
            <p:cNvPr id="13" name="Picture 4">
              <a:extLst>
                <a:ext uri="{FF2B5EF4-FFF2-40B4-BE49-F238E27FC236}">
                  <a16:creationId xmlns:a16="http://schemas.microsoft.com/office/drawing/2014/main" id="{34DA79B2-5E16-D321-BBE0-C460ACA402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2696" y="2775756"/>
              <a:ext cx="3946252" cy="19192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14" descr="A group of copper pipes&#10;&#10;Description automatically generated">
              <a:extLst>
                <a:ext uri="{FF2B5EF4-FFF2-40B4-BE49-F238E27FC236}">
                  <a16:creationId xmlns:a16="http://schemas.microsoft.com/office/drawing/2014/main" id="{4DFC7E9B-1E36-9E21-F599-3A4FD828DA3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90683" y="4648350"/>
              <a:ext cx="3928265" cy="2209649"/>
            </a:xfrm>
            <a:prstGeom prst="rect">
              <a:avLst/>
            </a:prstGeom>
          </p:spPr>
        </p:pic>
      </p:grpSp>
      <p:pic>
        <p:nvPicPr>
          <p:cNvPr id="21" name="Picture 20" descr="A large round copper object on a metal surface&#10;&#10;Description automatically generated">
            <a:extLst>
              <a:ext uri="{FF2B5EF4-FFF2-40B4-BE49-F238E27FC236}">
                <a16:creationId xmlns:a16="http://schemas.microsoft.com/office/drawing/2014/main" id="{3AB463CB-975C-616C-7FAE-D7C24713419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" t="10807" r="-291" b="-737"/>
          <a:stretch/>
        </p:blipFill>
        <p:spPr bwMode="auto">
          <a:xfrm>
            <a:off x="108108" y="4100390"/>
            <a:ext cx="4045646" cy="27310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6F291FD-A506-D407-EA6A-9E9116E45D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35515" y="1749059"/>
            <a:ext cx="3716214" cy="415089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DE6CDAFB-97FE-7721-E436-A12D64FE0814}"/>
              </a:ext>
            </a:extLst>
          </p:cNvPr>
          <p:cNvSpPr txBox="1"/>
          <p:nvPr/>
        </p:nvSpPr>
        <p:spPr>
          <a:xfrm>
            <a:off x="5105473" y="1203585"/>
            <a:ext cx="6097501" cy="36933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1800" b="1" dirty="0">
                <a:effectLst/>
                <a:latin typeface="Times New Roman"/>
                <a:ea typeface="Calibri" panose="020F0502020204030204" pitchFamily="34" charset="0"/>
                <a:cs typeface="Times New Roman"/>
              </a:rPr>
              <a:t>1.3 GHz </a:t>
            </a:r>
            <a:r>
              <a:rPr lang="fr-FR" b="1" dirty="0" err="1">
                <a:latin typeface="Times New Roman"/>
                <a:ea typeface="Calibri" panose="020F0502020204030204" pitchFamily="34" charset="0"/>
                <a:cs typeface="Times New Roman"/>
              </a:rPr>
              <a:t>hydroforming</a:t>
            </a:r>
            <a:r>
              <a:rPr lang="fr-FR" b="1" dirty="0">
                <a:latin typeface="Times New Roman"/>
                <a:cs typeface="Times New Roman"/>
              </a:rPr>
              <a:t> </a:t>
            </a:r>
            <a:r>
              <a:rPr lang="fr-FR" dirty="0">
                <a:latin typeface="Times New Roman"/>
                <a:cs typeface="Times New Roman"/>
              </a:rPr>
              <a:t>(KEK Collaboration)</a:t>
            </a:r>
            <a:endParaRPr lang="en-GB" dirty="0">
              <a:latin typeface="Times New Roman"/>
              <a:cs typeface="Times New Roman"/>
            </a:endParaRPr>
          </a:p>
        </p:txBody>
      </p:sp>
      <p:pic>
        <p:nvPicPr>
          <p:cNvPr id="3" name="Picture 2" descr="A close-up of a machine&#10;&#10;Description automatically generated">
            <a:extLst>
              <a:ext uri="{FF2B5EF4-FFF2-40B4-BE49-F238E27FC236}">
                <a16:creationId xmlns:a16="http://schemas.microsoft.com/office/drawing/2014/main" id="{22A1B53A-2BF1-2B18-67A9-97A889FCD08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4278" y="1746450"/>
            <a:ext cx="4045646" cy="227904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FF06544-F130-A13C-0DC7-717850FB6EC5}"/>
              </a:ext>
            </a:extLst>
          </p:cNvPr>
          <p:cNvSpPr txBox="1"/>
          <p:nvPr/>
        </p:nvSpPr>
        <p:spPr>
          <a:xfrm>
            <a:off x="404533" y="1204612"/>
            <a:ext cx="33894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400 MHz </a:t>
            </a:r>
            <a:r>
              <a:rPr lang="fr-FR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Monoblock</a:t>
            </a:r>
            <a:r>
              <a:rPr lang="fr-FR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prototype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47A2C2E-3A7A-3FF3-8F4E-8EB745D8252F}"/>
              </a:ext>
            </a:extLst>
          </p:cNvPr>
          <p:cNvSpPr txBox="1"/>
          <p:nvPr/>
        </p:nvSpPr>
        <p:spPr>
          <a:xfrm>
            <a:off x="8696871" y="558139"/>
            <a:ext cx="339947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>
                <a:solidFill>
                  <a:srgbClr val="000000"/>
                </a:solidFill>
                <a:highlight>
                  <a:srgbClr val="FFFF00"/>
                </a:highlight>
              </a:rPr>
              <a:t>M. </a:t>
            </a:r>
            <a:r>
              <a:rPr lang="en-GB" dirty="0" err="1">
                <a:solidFill>
                  <a:srgbClr val="000000"/>
                </a:solidFill>
                <a:highlight>
                  <a:srgbClr val="FFFF00"/>
                </a:highlight>
              </a:rPr>
              <a:t>Garlasche</a:t>
            </a:r>
            <a:r>
              <a:rPr lang="en-GB" dirty="0">
                <a:solidFill>
                  <a:srgbClr val="000000"/>
                </a:solidFill>
                <a:highlight>
                  <a:srgbClr val="FFFF00"/>
                </a:highlight>
              </a:rPr>
              <a:t>, S. Atieh, et. al </a:t>
            </a:r>
          </a:p>
        </p:txBody>
      </p:sp>
    </p:spTree>
    <p:extLst>
      <p:ext uri="{BB962C8B-B14F-4D97-AF65-F5344CB8AC3E}">
        <p14:creationId xmlns:p14="http://schemas.microsoft.com/office/powerpoint/2010/main" val="3265571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7153E7C4-4125-14D8-1B48-F1C3C94EFDE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91475688"/>
              </p:ext>
            </p:extLst>
          </p:nvPr>
        </p:nvGraphicFramePr>
        <p:xfrm>
          <a:off x="116727" y="457025"/>
          <a:ext cx="11656541" cy="38964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A9B731CC-A735-BD89-44FE-4AB3E75C786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68099688"/>
              </p:ext>
            </p:extLst>
          </p:nvPr>
        </p:nvGraphicFramePr>
        <p:xfrm>
          <a:off x="174392" y="4179970"/>
          <a:ext cx="11598876" cy="20341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A0E8150-320E-DEEB-B617-3481CEB92DC6}"/>
              </a:ext>
            </a:extLst>
          </p:cNvPr>
          <p:cNvCxnSpPr>
            <a:cxnSpLocks/>
          </p:cNvCxnSpPr>
          <p:nvPr/>
        </p:nvCxnSpPr>
        <p:spPr>
          <a:xfrm>
            <a:off x="6929306" y="1631484"/>
            <a:ext cx="46139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54E4A286-E85D-BA3A-C056-93AF02E922BF}"/>
              </a:ext>
            </a:extLst>
          </p:cNvPr>
          <p:cNvCxnSpPr>
            <a:cxnSpLocks/>
          </p:cNvCxnSpPr>
          <p:nvPr/>
        </p:nvCxnSpPr>
        <p:spPr>
          <a:xfrm>
            <a:off x="3035604" y="3913332"/>
            <a:ext cx="0" cy="18010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316B30F7-0881-EA20-9227-0F7B84F5EFEE}"/>
              </a:ext>
            </a:extLst>
          </p:cNvPr>
          <p:cNvCxnSpPr>
            <a:cxnSpLocks/>
          </p:cNvCxnSpPr>
          <p:nvPr/>
        </p:nvCxnSpPr>
        <p:spPr>
          <a:xfrm>
            <a:off x="5532581" y="3920258"/>
            <a:ext cx="0" cy="18010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20F93874-32EF-3506-0FAB-F20FCED6BB7C}"/>
              </a:ext>
            </a:extLst>
          </p:cNvPr>
          <p:cNvCxnSpPr>
            <a:cxnSpLocks/>
          </p:cNvCxnSpPr>
          <p:nvPr/>
        </p:nvCxnSpPr>
        <p:spPr>
          <a:xfrm>
            <a:off x="5888850" y="3918791"/>
            <a:ext cx="0" cy="20904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99C8DE2B-857A-1A94-C6B0-2AC88C04DE92}"/>
              </a:ext>
            </a:extLst>
          </p:cNvPr>
          <p:cNvCxnSpPr>
            <a:cxnSpLocks/>
          </p:cNvCxnSpPr>
          <p:nvPr/>
        </p:nvCxnSpPr>
        <p:spPr>
          <a:xfrm>
            <a:off x="6303817" y="3917950"/>
            <a:ext cx="0" cy="18010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5A82D3A5-D8B6-1838-2D94-C23DC23E2ECF}"/>
              </a:ext>
            </a:extLst>
          </p:cNvPr>
          <p:cNvCxnSpPr>
            <a:cxnSpLocks/>
          </p:cNvCxnSpPr>
          <p:nvPr/>
        </p:nvCxnSpPr>
        <p:spPr>
          <a:xfrm>
            <a:off x="8394394" y="3926257"/>
            <a:ext cx="0" cy="18010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2ADE3C2A-5E69-9AE4-F82D-97C6AE8A4111}"/>
              </a:ext>
            </a:extLst>
          </p:cNvPr>
          <p:cNvCxnSpPr>
            <a:cxnSpLocks/>
          </p:cNvCxnSpPr>
          <p:nvPr/>
        </p:nvCxnSpPr>
        <p:spPr>
          <a:xfrm>
            <a:off x="6769769" y="3899392"/>
            <a:ext cx="0" cy="18010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D21EC980-F64A-DDD9-5818-53A14C7D66BB}"/>
              </a:ext>
            </a:extLst>
          </p:cNvPr>
          <p:cNvCxnSpPr/>
          <p:nvPr/>
        </p:nvCxnSpPr>
        <p:spPr>
          <a:xfrm>
            <a:off x="5532581" y="4098059"/>
            <a:ext cx="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28F0615F-BA75-D0C0-B789-0B00DDCD69E0}"/>
              </a:ext>
            </a:extLst>
          </p:cNvPr>
          <p:cNvCxnSpPr>
            <a:cxnSpLocks/>
          </p:cNvCxnSpPr>
          <p:nvPr/>
        </p:nvCxnSpPr>
        <p:spPr>
          <a:xfrm flipH="1">
            <a:off x="2346735" y="4098059"/>
            <a:ext cx="3185846" cy="43557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>
            <a:extLst>
              <a:ext uri="{FF2B5EF4-FFF2-40B4-BE49-F238E27FC236}">
                <a16:creationId xmlns:a16="http://schemas.microsoft.com/office/drawing/2014/main" id="{E8ABA1A5-7216-A07F-66E0-485386928CAF}"/>
              </a:ext>
            </a:extLst>
          </p:cNvPr>
          <p:cNvCxnSpPr>
            <a:cxnSpLocks/>
          </p:cNvCxnSpPr>
          <p:nvPr/>
        </p:nvCxnSpPr>
        <p:spPr>
          <a:xfrm flipH="1">
            <a:off x="1974879" y="4085134"/>
            <a:ext cx="1060725" cy="4484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>
            <a:extLst>
              <a:ext uri="{FF2B5EF4-FFF2-40B4-BE49-F238E27FC236}">
                <a16:creationId xmlns:a16="http://schemas.microsoft.com/office/drawing/2014/main" id="{7E1C98A1-040E-BD0E-2F64-A62A5E23CF8D}"/>
              </a:ext>
            </a:extLst>
          </p:cNvPr>
          <p:cNvCxnSpPr>
            <a:cxnSpLocks/>
          </p:cNvCxnSpPr>
          <p:nvPr/>
        </p:nvCxnSpPr>
        <p:spPr>
          <a:xfrm>
            <a:off x="6765837" y="4093441"/>
            <a:ext cx="2700740" cy="4691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C0BA7BC1-2CB3-7CC2-2326-4530CD59BF09}"/>
              </a:ext>
            </a:extLst>
          </p:cNvPr>
          <p:cNvCxnSpPr>
            <a:cxnSpLocks/>
          </p:cNvCxnSpPr>
          <p:nvPr/>
        </p:nvCxnSpPr>
        <p:spPr>
          <a:xfrm>
            <a:off x="8394394" y="4106366"/>
            <a:ext cx="1367227" cy="4064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Arrow Connector 134">
            <a:extLst>
              <a:ext uri="{FF2B5EF4-FFF2-40B4-BE49-F238E27FC236}">
                <a16:creationId xmlns:a16="http://schemas.microsoft.com/office/drawing/2014/main" id="{0BCE757B-EEFF-156A-236E-E542B43AE71B}"/>
              </a:ext>
            </a:extLst>
          </p:cNvPr>
          <p:cNvCxnSpPr>
            <a:cxnSpLocks/>
          </p:cNvCxnSpPr>
          <p:nvPr/>
        </p:nvCxnSpPr>
        <p:spPr>
          <a:xfrm>
            <a:off x="6303816" y="4106208"/>
            <a:ext cx="1762812" cy="42726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Arrow Connector 136">
            <a:extLst>
              <a:ext uri="{FF2B5EF4-FFF2-40B4-BE49-F238E27FC236}">
                <a16:creationId xmlns:a16="http://schemas.microsoft.com/office/drawing/2014/main" id="{FB0681C5-2332-D620-2141-DDFB69D06EB3}"/>
              </a:ext>
            </a:extLst>
          </p:cNvPr>
          <p:cNvCxnSpPr/>
          <p:nvPr/>
        </p:nvCxnSpPr>
        <p:spPr>
          <a:xfrm>
            <a:off x="10748211" y="3917950"/>
            <a:ext cx="336884" cy="67425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Arrow Connector 138">
            <a:extLst>
              <a:ext uri="{FF2B5EF4-FFF2-40B4-BE49-F238E27FC236}">
                <a16:creationId xmlns:a16="http://schemas.microsoft.com/office/drawing/2014/main" id="{22760181-2512-39F1-52B2-696AF32CF28F}"/>
              </a:ext>
            </a:extLst>
          </p:cNvPr>
          <p:cNvCxnSpPr>
            <a:cxnSpLocks/>
          </p:cNvCxnSpPr>
          <p:nvPr/>
        </p:nvCxnSpPr>
        <p:spPr>
          <a:xfrm>
            <a:off x="5888185" y="4127836"/>
            <a:ext cx="1271818" cy="42655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>
            <a:extLst>
              <a:ext uri="{FF2B5EF4-FFF2-40B4-BE49-F238E27FC236}">
                <a16:creationId xmlns:a16="http://schemas.microsoft.com/office/drawing/2014/main" id="{41E05B80-7C91-5473-61C4-D7DBF092DBD7}"/>
              </a:ext>
            </a:extLst>
          </p:cNvPr>
          <p:cNvCxnSpPr>
            <a:cxnSpLocks/>
          </p:cNvCxnSpPr>
          <p:nvPr/>
        </p:nvCxnSpPr>
        <p:spPr>
          <a:xfrm>
            <a:off x="4000560" y="3905025"/>
            <a:ext cx="0" cy="18010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Arrow Connector 146">
            <a:extLst>
              <a:ext uri="{FF2B5EF4-FFF2-40B4-BE49-F238E27FC236}">
                <a16:creationId xmlns:a16="http://schemas.microsoft.com/office/drawing/2014/main" id="{C690EF94-4253-4372-38BE-73547728C1B2}"/>
              </a:ext>
            </a:extLst>
          </p:cNvPr>
          <p:cNvCxnSpPr>
            <a:cxnSpLocks/>
          </p:cNvCxnSpPr>
          <p:nvPr/>
        </p:nvCxnSpPr>
        <p:spPr>
          <a:xfrm>
            <a:off x="4013964" y="4100367"/>
            <a:ext cx="1518616" cy="41239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Arrow Connector 150">
            <a:extLst>
              <a:ext uri="{FF2B5EF4-FFF2-40B4-BE49-F238E27FC236}">
                <a16:creationId xmlns:a16="http://schemas.microsoft.com/office/drawing/2014/main" id="{29DE72BE-8F1F-A7AC-DAF2-724D0685DE84}"/>
              </a:ext>
            </a:extLst>
          </p:cNvPr>
          <p:cNvCxnSpPr>
            <a:cxnSpLocks/>
          </p:cNvCxnSpPr>
          <p:nvPr/>
        </p:nvCxnSpPr>
        <p:spPr>
          <a:xfrm flipH="1">
            <a:off x="683812" y="3912626"/>
            <a:ext cx="398986" cy="67656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Arrow Connector 160">
            <a:extLst>
              <a:ext uri="{FF2B5EF4-FFF2-40B4-BE49-F238E27FC236}">
                <a16:creationId xmlns:a16="http://schemas.microsoft.com/office/drawing/2014/main" id="{394982A4-9136-91AB-BF7A-38DE4526B9FE}"/>
              </a:ext>
            </a:extLst>
          </p:cNvPr>
          <p:cNvCxnSpPr>
            <a:cxnSpLocks/>
          </p:cNvCxnSpPr>
          <p:nvPr/>
        </p:nvCxnSpPr>
        <p:spPr>
          <a:xfrm>
            <a:off x="3301279" y="3915724"/>
            <a:ext cx="2161" cy="68259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Arrow Connector 162">
            <a:extLst>
              <a:ext uri="{FF2B5EF4-FFF2-40B4-BE49-F238E27FC236}">
                <a16:creationId xmlns:a16="http://schemas.microsoft.com/office/drawing/2014/main" id="{9C7F612D-B67F-5C52-2771-B8E6D0FD3E71}"/>
              </a:ext>
            </a:extLst>
          </p:cNvPr>
          <p:cNvCxnSpPr>
            <a:cxnSpLocks/>
          </p:cNvCxnSpPr>
          <p:nvPr/>
        </p:nvCxnSpPr>
        <p:spPr>
          <a:xfrm>
            <a:off x="1358803" y="3927887"/>
            <a:ext cx="388665" cy="6659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Arrow Connector 165">
            <a:extLst>
              <a:ext uri="{FF2B5EF4-FFF2-40B4-BE49-F238E27FC236}">
                <a16:creationId xmlns:a16="http://schemas.microsoft.com/office/drawing/2014/main" id="{58ED1247-B3C2-1091-0920-D1DDE1FD1A1B}"/>
              </a:ext>
            </a:extLst>
          </p:cNvPr>
          <p:cNvCxnSpPr>
            <a:cxnSpLocks/>
          </p:cNvCxnSpPr>
          <p:nvPr/>
        </p:nvCxnSpPr>
        <p:spPr>
          <a:xfrm>
            <a:off x="1805665" y="4093441"/>
            <a:ext cx="1386939" cy="4849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>
            <a:extLst>
              <a:ext uri="{FF2B5EF4-FFF2-40B4-BE49-F238E27FC236}">
                <a16:creationId xmlns:a16="http://schemas.microsoft.com/office/drawing/2014/main" id="{D441C4B7-EFB6-219D-B57F-6E179542AC46}"/>
              </a:ext>
            </a:extLst>
          </p:cNvPr>
          <p:cNvCxnSpPr>
            <a:cxnSpLocks/>
          </p:cNvCxnSpPr>
          <p:nvPr/>
        </p:nvCxnSpPr>
        <p:spPr>
          <a:xfrm>
            <a:off x="1810204" y="3915640"/>
            <a:ext cx="0" cy="18010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Arrow Connector 177">
            <a:extLst>
              <a:ext uri="{FF2B5EF4-FFF2-40B4-BE49-F238E27FC236}">
                <a16:creationId xmlns:a16="http://schemas.microsoft.com/office/drawing/2014/main" id="{2DFFBE2A-3C9C-15B4-2B39-4581711D22A6}"/>
              </a:ext>
            </a:extLst>
          </p:cNvPr>
          <p:cNvCxnSpPr>
            <a:cxnSpLocks/>
          </p:cNvCxnSpPr>
          <p:nvPr/>
        </p:nvCxnSpPr>
        <p:spPr>
          <a:xfrm>
            <a:off x="3555741" y="3920258"/>
            <a:ext cx="576891" cy="64231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>
            <a:extLst>
              <a:ext uri="{FF2B5EF4-FFF2-40B4-BE49-F238E27FC236}">
                <a16:creationId xmlns:a16="http://schemas.microsoft.com/office/drawing/2014/main" id="{15A6AF95-E83B-6D53-10A9-3BCE3D3FD642}"/>
              </a:ext>
            </a:extLst>
          </p:cNvPr>
          <p:cNvCxnSpPr>
            <a:cxnSpLocks/>
          </p:cNvCxnSpPr>
          <p:nvPr/>
        </p:nvCxnSpPr>
        <p:spPr>
          <a:xfrm>
            <a:off x="4412020" y="3905024"/>
            <a:ext cx="0" cy="18010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Arrow Connector 180">
            <a:extLst>
              <a:ext uri="{FF2B5EF4-FFF2-40B4-BE49-F238E27FC236}">
                <a16:creationId xmlns:a16="http://schemas.microsoft.com/office/drawing/2014/main" id="{21EA7FE3-1251-CCA7-1262-34AEAE9527EE}"/>
              </a:ext>
            </a:extLst>
          </p:cNvPr>
          <p:cNvCxnSpPr>
            <a:cxnSpLocks/>
          </p:cNvCxnSpPr>
          <p:nvPr/>
        </p:nvCxnSpPr>
        <p:spPr>
          <a:xfrm>
            <a:off x="4412020" y="4079501"/>
            <a:ext cx="2437198" cy="4830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1" name="TextBox 110">
            <a:extLst>
              <a:ext uri="{FF2B5EF4-FFF2-40B4-BE49-F238E27FC236}">
                <a16:creationId xmlns:a16="http://schemas.microsoft.com/office/drawing/2014/main" id="{1DC783DE-4638-063B-C85A-A1E771DE2299}"/>
              </a:ext>
            </a:extLst>
          </p:cNvPr>
          <p:cNvSpPr txBox="1"/>
          <p:nvPr/>
        </p:nvSpPr>
        <p:spPr>
          <a:xfrm>
            <a:off x="328244" y="1041555"/>
            <a:ext cx="4446172" cy="84052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400" dirty="0"/>
              <a:t>Organization of  </a:t>
            </a:r>
            <a:r>
              <a:rPr lang="en-GB" sz="2400" b="1" dirty="0"/>
              <a:t>RF </a:t>
            </a:r>
            <a:r>
              <a:rPr lang="en-GB" sz="2400" dirty="0"/>
              <a:t>R&amp;D at CERN</a:t>
            </a:r>
          </a:p>
        </p:txBody>
      </p:sp>
      <p:sp>
        <p:nvSpPr>
          <p:cNvPr id="207" name="Oval 206">
            <a:extLst>
              <a:ext uri="{FF2B5EF4-FFF2-40B4-BE49-F238E27FC236}">
                <a16:creationId xmlns:a16="http://schemas.microsoft.com/office/drawing/2014/main" id="{67668D77-CC16-42DF-EA0C-14A19521AA21}"/>
              </a:ext>
            </a:extLst>
          </p:cNvPr>
          <p:cNvSpPr/>
          <p:nvPr/>
        </p:nvSpPr>
        <p:spPr>
          <a:xfrm>
            <a:off x="4490946" y="2319928"/>
            <a:ext cx="3022677" cy="1791216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ffectLst>
            <a:outerShdw blurRad="63500" dist="38100" dir="270000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6258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004FD3-585D-1EE2-EB5D-DD18E8E24B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05.12.2022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5519B9-9599-7EA8-3564-0C09A05A2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15171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C280C48-69E8-2E44-6C1C-CA139686C4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92506" y="-1779"/>
            <a:ext cx="4073039" cy="635482"/>
          </a:xfrm>
        </p:spPr>
        <p:txBody>
          <a:bodyPr>
            <a:normAutofit/>
          </a:bodyPr>
          <a:lstStyle/>
          <a:p>
            <a:r>
              <a:rPr lang="en-GB" sz="3200" dirty="0">
                <a:solidFill>
                  <a:srgbClr val="002060"/>
                </a:solidFill>
              </a:rPr>
              <a:t> Dry cavity cooling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885DB1A-2A41-3AE7-E526-7F3E9CFD9AFF}"/>
              </a:ext>
            </a:extLst>
          </p:cNvPr>
          <p:cNvGrpSpPr/>
          <p:nvPr/>
        </p:nvGrpSpPr>
        <p:grpSpPr>
          <a:xfrm>
            <a:off x="660157" y="862747"/>
            <a:ext cx="6101884" cy="3561639"/>
            <a:chOff x="4727077" y="1487909"/>
            <a:chExt cx="3749446" cy="2180037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D68F377A-FCA9-1FB5-FB2A-78BB338DD5E8}"/>
                </a:ext>
              </a:extLst>
            </p:cNvPr>
            <p:cNvGrpSpPr/>
            <p:nvPr/>
          </p:nvGrpSpPr>
          <p:grpSpPr>
            <a:xfrm>
              <a:off x="4727077" y="1487909"/>
              <a:ext cx="3286179" cy="1734592"/>
              <a:chOff x="5026702" y="2115529"/>
              <a:chExt cx="2659643" cy="1377188"/>
            </a:xfrm>
          </p:grpSpPr>
          <p:pic>
            <p:nvPicPr>
              <p:cNvPr id="33" name="Picture 32" descr="A close-up of a machine&#10;&#10;Description automatically generated">
                <a:extLst>
                  <a:ext uri="{FF2B5EF4-FFF2-40B4-BE49-F238E27FC236}">
                    <a16:creationId xmlns:a16="http://schemas.microsoft.com/office/drawing/2014/main" id="{A36395B8-A852-427B-0BED-485A84243D2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12037" t="36701" b="6046"/>
              <a:stretch/>
            </p:blipFill>
            <p:spPr>
              <a:xfrm>
                <a:off x="5026702" y="2337870"/>
                <a:ext cx="2362685" cy="1154847"/>
              </a:xfrm>
              <a:prstGeom prst="rect">
                <a:avLst/>
              </a:prstGeom>
            </p:spPr>
          </p:pic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4E345644-9D15-FA3D-C27C-73E00BFD1526}"/>
                  </a:ext>
                </a:extLst>
              </p:cNvPr>
              <p:cNvSpPr txBox="1"/>
              <p:nvPr/>
            </p:nvSpPr>
            <p:spPr>
              <a:xfrm>
                <a:off x="6695876" y="2115529"/>
                <a:ext cx="990469" cy="12339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050" b="0" i="1" dirty="0">
                    <a:solidFill>
                      <a:srgbClr val="FF0000"/>
                    </a:solidFill>
                    <a:effectLst/>
                    <a:latin typeface="Söhne"/>
                  </a:rPr>
                  <a:t>TT836 / Cavity temp. (Equator)</a:t>
                </a:r>
                <a:endParaRPr lang="en-US" sz="1050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EEC850F-E984-BC24-645C-3E6E81E933AE}"/>
                </a:ext>
              </a:extLst>
            </p:cNvPr>
            <p:cNvSpPr txBox="1"/>
            <p:nvPr/>
          </p:nvSpPr>
          <p:spPr>
            <a:xfrm>
              <a:off x="4727859" y="1765179"/>
              <a:ext cx="1096655" cy="15541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0" i="1" dirty="0">
                  <a:solidFill>
                    <a:srgbClr val="F3791D"/>
                  </a:solidFill>
                  <a:effectLst/>
                  <a:latin typeface="Söhne"/>
                </a:rPr>
                <a:t>TT857 / Supply Temp.</a:t>
              </a:r>
              <a:endParaRPr lang="en-US" sz="1050" dirty="0">
                <a:solidFill>
                  <a:srgbClr val="F3791D"/>
                </a:solidFill>
              </a:endParaRP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6C550E5A-9D16-0549-A4A5-FD23206DFD2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575546" y="2881241"/>
              <a:ext cx="342746" cy="578496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0A2695E-11F7-AFC9-2F84-864858D050F1}"/>
                </a:ext>
              </a:extLst>
            </p:cNvPr>
            <p:cNvSpPr txBox="1"/>
            <p:nvPr/>
          </p:nvSpPr>
          <p:spPr>
            <a:xfrm>
              <a:off x="5860389" y="3391863"/>
              <a:ext cx="983670" cy="24490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b="0" i="1" dirty="0">
                  <a:solidFill>
                    <a:srgbClr val="00B050"/>
                  </a:solidFill>
                  <a:effectLst/>
                  <a:latin typeface="Söhne"/>
                </a:rPr>
                <a:t>TT826 / Inlet Temp. (Capillary)</a:t>
              </a:r>
              <a:endParaRPr lang="en-US" sz="1000" dirty="0">
                <a:solidFill>
                  <a:srgbClr val="00B050"/>
                </a:solidFill>
              </a:endParaRP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237E9EBC-038A-F1DC-0FB5-E18000E51B3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38655" y="1646101"/>
              <a:ext cx="684221" cy="442603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126DE006-C219-E478-F6DD-EB7650BB05E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203139" y="2484056"/>
              <a:ext cx="84123" cy="975681"/>
            </a:xfrm>
            <a:prstGeom prst="straightConnector1">
              <a:avLst/>
            </a:prstGeom>
            <a:ln>
              <a:solidFill>
                <a:srgbClr val="BF60D2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EF97A2F5-D493-0E89-5B08-5B815F43618E}"/>
                </a:ext>
              </a:extLst>
            </p:cNvPr>
            <p:cNvSpPr txBox="1"/>
            <p:nvPr/>
          </p:nvSpPr>
          <p:spPr>
            <a:xfrm>
              <a:off x="7073074" y="3423043"/>
              <a:ext cx="1096655" cy="24490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b="0" i="1" dirty="0">
                  <a:solidFill>
                    <a:srgbClr val="BF60D2"/>
                  </a:solidFill>
                  <a:effectLst/>
                  <a:latin typeface="Söhne"/>
                </a:rPr>
                <a:t>TT827 / Outlet </a:t>
              </a:r>
              <a:r>
                <a:rPr lang="en-GB" sz="1000" i="1" dirty="0">
                  <a:solidFill>
                    <a:srgbClr val="BF60D2"/>
                  </a:solidFill>
                  <a:latin typeface="Söhne"/>
                </a:rPr>
                <a:t>T</a:t>
              </a:r>
              <a:r>
                <a:rPr lang="en-GB" sz="1000" b="0" i="1" dirty="0">
                  <a:solidFill>
                    <a:srgbClr val="BF60D2"/>
                  </a:solidFill>
                  <a:effectLst/>
                  <a:latin typeface="Söhne"/>
                </a:rPr>
                <a:t>emp. (capillary)</a:t>
              </a:r>
              <a:endParaRPr lang="en-US" sz="1000" dirty="0">
                <a:solidFill>
                  <a:srgbClr val="BF60D2"/>
                </a:solidFill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F2645534-AB58-5BFA-82A5-338CBF386706}"/>
                </a:ext>
              </a:extLst>
            </p:cNvPr>
            <p:cNvSpPr txBox="1"/>
            <p:nvPr/>
          </p:nvSpPr>
          <p:spPr>
            <a:xfrm>
              <a:off x="7696647" y="1951930"/>
              <a:ext cx="779876" cy="24490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i="1" dirty="0">
                  <a:solidFill>
                    <a:srgbClr val="9E756C"/>
                  </a:solidFill>
                  <a:latin typeface="Söhne"/>
                </a:rPr>
                <a:t>TT858 / Return Temp.</a:t>
              </a:r>
              <a:endParaRPr lang="en-US" sz="1000" i="1" dirty="0">
                <a:solidFill>
                  <a:srgbClr val="9E756C"/>
                </a:solidFill>
                <a:latin typeface="Söhne"/>
              </a:endParaRPr>
            </a:p>
          </p:txBody>
        </p: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D162151D-A101-0738-E0A1-0A67418308D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90924" y="2172617"/>
              <a:ext cx="299350" cy="283930"/>
            </a:xfrm>
            <a:prstGeom prst="straightConnector1">
              <a:avLst/>
            </a:prstGeom>
            <a:ln>
              <a:solidFill>
                <a:srgbClr val="9E7D6B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02879466-07A3-1DC2-B8A6-B87DC2AC1E7A}"/>
                </a:ext>
              </a:extLst>
            </p:cNvPr>
            <p:cNvCxnSpPr>
              <a:cxnSpLocks/>
            </p:cNvCxnSpPr>
            <p:nvPr/>
          </p:nvCxnSpPr>
          <p:spPr>
            <a:xfrm>
              <a:off x="5524419" y="1850460"/>
              <a:ext cx="532373" cy="464122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AE9B8DE2-A1C5-F853-56E5-AB5C77877468}"/>
              </a:ext>
            </a:extLst>
          </p:cNvPr>
          <p:cNvSpPr txBox="1"/>
          <p:nvPr/>
        </p:nvSpPr>
        <p:spPr>
          <a:xfrm>
            <a:off x="83334" y="631454"/>
            <a:ext cx="3016698" cy="52322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700" dirty="0">
                <a:solidFill>
                  <a:schemeClr val="tx2"/>
                </a:solidFill>
              </a:rPr>
              <a:t>1.3 GHz Cu cavity with cooling capillary and vibration sensors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380EF97C-B9B1-8C75-D95F-1894FCC2B30C}"/>
              </a:ext>
            </a:extLst>
          </p:cNvPr>
          <p:cNvSpPr txBox="1"/>
          <p:nvPr/>
        </p:nvSpPr>
        <p:spPr>
          <a:xfrm>
            <a:off x="6623800" y="4005581"/>
            <a:ext cx="226145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b="1" dirty="0"/>
              <a:t>Cavity temperature </a:t>
            </a:r>
            <a:r>
              <a:rPr lang="en-GB" sz="1600" b="1" u="sng" dirty="0"/>
              <a:t>increase</a:t>
            </a:r>
            <a:r>
              <a:rPr lang="en-GB" sz="1600" b="1" dirty="0"/>
              <a:t> </a:t>
            </a:r>
            <a:r>
              <a:rPr lang="en-GB" sz="1600" dirty="0">
                <a:solidFill>
                  <a:schemeClr val="tx2"/>
                </a:solidFill>
              </a:rPr>
              <a:t>vs. heat load</a:t>
            </a:r>
            <a:endParaRPr lang="en-US" sz="1600" dirty="0">
              <a:solidFill>
                <a:schemeClr val="tx2"/>
              </a:solidFill>
            </a:endParaRPr>
          </a:p>
        </p:txBody>
      </p:sp>
      <p:pic>
        <p:nvPicPr>
          <p:cNvPr id="89" name="Picture 88" descr="A graph with colored lines and numbers&#10;&#10;Description automatically generated">
            <a:extLst>
              <a:ext uri="{FF2B5EF4-FFF2-40B4-BE49-F238E27FC236}">
                <a16:creationId xmlns:a16="http://schemas.microsoft.com/office/drawing/2014/main" id="{03F4EE49-C2AB-DD28-E04C-A3BFCBC17D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12147" y="3949795"/>
            <a:ext cx="2996793" cy="2350853"/>
          </a:xfrm>
          <a:prstGeom prst="rect">
            <a:avLst/>
          </a:prstGeom>
        </p:spPr>
      </p:pic>
      <p:sp>
        <p:nvSpPr>
          <p:cNvPr id="232" name="TextBox 231">
            <a:extLst>
              <a:ext uri="{FF2B5EF4-FFF2-40B4-BE49-F238E27FC236}">
                <a16:creationId xmlns:a16="http://schemas.microsoft.com/office/drawing/2014/main" id="{59F4697D-0018-CCBC-D940-52410F571A75}"/>
              </a:ext>
            </a:extLst>
          </p:cNvPr>
          <p:cNvSpPr txBox="1"/>
          <p:nvPr/>
        </p:nvSpPr>
        <p:spPr>
          <a:xfrm>
            <a:off x="220104" y="4638655"/>
            <a:ext cx="8222329" cy="1661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Demonstrated </a:t>
            </a:r>
            <a:r>
              <a:rPr lang="en-GB" sz="1700" b="1" dirty="0"/>
              <a:t>feasibility of remote cavity cooling </a:t>
            </a:r>
            <a:r>
              <a:rPr lang="en-GB" sz="1700" dirty="0">
                <a:solidFill>
                  <a:schemeClr val="tx2"/>
                </a:solidFill>
              </a:rPr>
              <a:t>systems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Tested different flow conditions for cooling (pressure, temp. and mass flow)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b="1" dirty="0"/>
              <a:t>Low noise </a:t>
            </a:r>
            <a:r>
              <a:rPr lang="en-GB" sz="1700" dirty="0">
                <a:solidFill>
                  <a:schemeClr val="tx2"/>
                </a:solidFill>
              </a:rPr>
              <a:t>cooling achieved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b="1" dirty="0"/>
              <a:t>6.5 K cavity temperature </a:t>
            </a:r>
            <a:r>
              <a:rPr lang="en-GB" sz="1700" dirty="0">
                <a:solidFill>
                  <a:schemeClr val="tx2"/>
                </a:solidFill>
              </a:rPr>
              <a:t>reached with 1 W + residuals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b="1" dirty="0"/>
              <a:t>Integration of booster HEX finished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accent6">
                    <a:lumMod val="50000"/>
                  </a:schemeClr>
                </a:solidFill>
              </a:rPr>
              <a:t>Week 5 ‘24 =&gt; </a:t>
            </a:r>
            <a:r>
              <a:rPr lang="en-GB" sz="1700" b="1" dirty="0"/>
              <a:t>Start calibration procedure/pump down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7A90E3D-E8B2-F1DB-77AF-E55B0BDBB8F3}"/>
              </a:ext>
            </a:extLst>
          </p:cNvPr>
          <p:cNvGrpSpPr/>
          <p:nvPr/>
        </p:nvGrpSpPr>
        <p:grpSpPr>
          <a:xfrm>
            <a:off x="7087381" y="607767"/>
            <a:ext cx="3381245" cy="2963123"/>
            <a:chOff x="8874626" y="504854"/>
            <a:chExt cx="3278447" cy="2853395"/>
          </a:xfrm>
        </p:grpSpPr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8F37F2E4-3C60-5E7D-8701-19FC79505ADD}"/>
                </a:ext>
              </a:extLst>
            </p:cNvPr>
            <p:cNvGrpSpPr/>
            <p:nvPr/>
          </p:nvGrpSpPr>
          <p:grpSpPr>
            <a:xfrm>
              <a:off x="11365204" y="894321"/>
              <a:ext cx="684444" cy="631910"/>
              <a:chOff x="7261947" y="347098"/>
              <a:chExt cx="1126451" cy="922576"/>
            </a:xfrm>
          </p:grpSpPr>
          <p:pic>
            <p:nvPicPr>
              <p:cNvPr id="217" name="Picture 216">
                <a:extLst>
                  <a:ext uri="{FF2B5EF4-FFF2-40B4-BE49-F238E27FC236}">
                    <a16:creationId xmlns:a16="http://schemas.microsoft.com/office/drawing/2014/main" id="{905E5F16-5ECB-2C30-CABC-EC1B511E45B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6043" t="48002" b="1"/>
              <a:stretch/>
            </p:blipFill>
            <p:spPr bwMode="auto">
              <a:xfrm>
                <a:off x="7261947" y="347098"/>
                <a:ext cx="1126451" cy="92257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18" name="Graphic 34" descr="Lights On with solid fill">
                <a:extLst>
                  <a:ext uri="{FF2B5EF4-FFF2-40B4-BE49-F238E27FC236}">
                    <a16:creationId xmlns:a16="http://schemas.microsoft.com/office/drawing/2014/main" id="{423F543A-2FD9-CE7F-4181-C9F409673E8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7716099" y="562061"/>
                <a:ext cx="371641" cy="371641"/>
              </a:xfrm>
              <a:prstGeom prst="rect">
                <a:avLst/>
              </a:prstGeom>
            </p:spPr>
          </p:pic>
        </p:grpSp>
        <p:sp>
          <p:nvSpPr>
            <p:cNvPr id="233" name="TextBox 232">
              <a:extLst>
                <a:ext uri="{FF2B5EF4-FFF2-40B4-BE49-F238E27FC236}">
                  <a16:creationId xmlns:a16="http://schemas.microsoft.com/office/drawing/2014/main" id="{4BC10681-73A1-C791-6AB7-B0AAFF410960}"/>
                </a:ext>
              </a:extLst>
            </p:cNvPr>
            <p:cNvSpPr txBox="1"/>
            <p:nvPr/>
          </p:nvSpPr>
          <p:spPr>
            <a:xfrm>
              <a:off x="8874626" y="504854"/>
              <a:ext cx="3278447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600" b="1" dirty="0"/>
                <a:t>Cavity absolute temperature</a:t>
              </a:r>
            </a:p>
            <a:p>
              <a:pPr algn="ctr"/>
              <a:r>
                <a:rPr lang="en-GB" sz="1600" dirty="0">
                  <a:solidFill>
                    <a:schemeClr val="tx2"/>
                  </a:solidFill>
                </a:rPr>
                <a:t>vs. heat load</a:t>
              </a:r>
              <a:endParaRPr lang="en-US" sz="1600" dirty="0">
                <a:solidFill>
                  <a:schemeClr val="tx2"/>
                </a:solidFill>
              </a:endParaRPr>
            </a:p>
          </p:txBody>
        </p:sp>
        <p:pic>
          <p:nvPicPr>
            <p:cNvPr id="234" name="Picture 233" descr="A graph of a lamp heating power&#10;&#10;Description automatically generated">
              <a:extLst>
                <a:ext uri="{FF2B5EF4-FFF2-40B4-BE49-F238E27FC236}">
                  <a16:creationId xmlns:a16="http://schemas.microsoft.com/office/drawing/2014/main" id="{27E37379-DD09-60AF-7843-AC4A0D28C9C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r="20678"/>
            <a:stretch/>
          </p:blipFill>
          <p:spPr>
            <a:xfrm>
              <a:off x="8985286" y="1053292"/>
              <a:ext cx="2338362" cy="2304957"/>
            </a:xfrm>
            <a:prstGeom prst="rect">
              <a:avLst/>
            </a:prstGeom>
          </p:spPr>
        </p:pic>
        <p:pic>
          <p:nvPicPr>
            <p:cNvPr id="235" name="Picture 234" descr="A graph of a lamp heating power&#10;&#10;Description automatically generated">
              <a:extLst>
                <a:ext uri="{FF2B5EF4-FFF2-40B4-BE49-F238E27FC236}">
                  <a16:creationId xmlns:a16="http://schemas.microsoft.com/office/drawing/2014/main" id="{C4B6DFDF-6AD1-1CC3-0DE5-415934DDED9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80515" t="15971" b="22780"/>
            <a:stretch/>
          </p:blipFill>
          <p:spPr>
            <a:xfrm>
              <a:off x="11365204" y="1424431"/>
              <a:ext cx="643736" cy="1582188"/>
            </a:xfrm>
            <a:prstGeom prst="rect">
              <a:avLst/>
            </a:prstGeom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C667CFE7-E9ED-630E-2E07-621A53614F4E}"/>
              </a:ext>
            </a:extLst>
          </p:cNvPr>
          <p:cNvSpPr txBox="1"/>
          <p:nvPr/>
        </p:nvSpPr>
        <p:spPr>
          <a:xfrm>
            <a:off x="343446" y="6368389"/>
            <a:ext cx="437102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>
                <a:solidFill>
                  <a:srgbClr val="000000"/>
                </a:solidFill>
                <a:highlight>
                  <a:srgbClr val="FFFF00"/>
                </a:highlight>
              </a:rPr>
              <a:t>T. </a:t>
            </a:r>
            <a:r>
              <a:rPr lang="en-GB" dirty="0" err="1">
                <a:solidFill>
                  <a:srgbClr val="000000"/>
                </a:solidFill>
                <a:highlight>
                  <a:srgbClr val="FFFF00"/>
                </a:highlight>
              </a:rPr>
              <a:t>Koettig</a:t>
            </a:r>
            <a:r>
              <a:rPr lang="en-GB" dirty="0">
                <a:solidFill>
                  <a:srgbClr val="000000"/>
                </a:solidFill>
                <a:highlight>
                  <a:srgbClr val="FFFF00"/>
                </a:highlight>
              </a:rPr>
              <a:t>, M. </a:t>
            </a:r>
            <a:r>
              <a:rPr lang="en-GB" dirty="0" err="1">
                <a:solidFill>
                  <a:srgbClr val="000000"/>
                </a:solidFill>
                <a:highlight>
                  <a:srgbClr val="FFFF00"/>
                </a:highlight>
              </a:rPr>
              <a:t>Chioteli</a:t>
            </a:r>
            <a:r>
              <a:rPr lang="en-GB" dirty="0">
                <a:solidFill>
                  <a:srgbClr val="000000"/>
                </a:solidFill>
                <a:highlight>
                  <a:srgbClr val="FFFF00"/>
                </a:highlight>
              </a:rPr>
              <a:t>, et. al</a:t>
            </a:r>
          </a:p>
        </p:txBody>
      </p:sp>
    </p:spTree>
    <p:extLst>
      <p:ext uri="{BB962C8B-B14F-4D97-AF65-F5344CB8AC3E}">
        <p14:creationId xmlns:p14="http://schemas.microsoft.com/office/powerpoint/2010/main" val="40579803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 diagram of a beam loading&#10;&#10;AI-generated content may be incorrect.">
            <a:extLst>
              <a:ext uri="{FF2B5EF4-FFF2-40B4-BE49-F238E27FC236}">
                <a16:creationId xmlns:a16="http://schemas.microsoft.com/office/drawing/2014/main" id="{41A15CCE-8894-1174-C307-1627A3349A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3576" y="269429"/>
            <a:ext cx="10839946" cy="6304632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177B863-B0CA-8119-55D2-7DB7D52E9975}"/>
              </a:ext>
            </a:extLst>
          </p:cNvPr>
          <p:cNvSpPr txBox="1"/>
          <p:nvPr/>
        </p:nvSpPr>
        <p:spPr>
          <a:xfrm>
            <a:off x="7430046" y="272389"/>
            <a:ext cx="437102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>
                <a:solidFill>
                  <a:srgbClr val="000000"/>
                </a:solidFill>
                <a:highlight>
                  <a:srgbClr val="FFFF00"/>
                </a:highlight>
              </a:rPr>
              <a:t>S. Smith, I. Ben Zvi, A. Macpherson &amp;ISAS </a:t>
            </a:r>
          </a:p>
        </p:txBody>
      </p:sp>
    </p:spTree>
    <p:extLst>
      <p:ext uri="{BB962C8B-B14F-4D97-AF65-F5344CB8AC3E}">
        <p14:creationId xmlns:p14="http://schemas.microsoft.com/office/powerpoint/2010/main" val="20433184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K2 with snow and clouds&#10;&#10;Description automatically generated with medium confidence">
            <a:extLst>
              <a:ext uri="{FF2B5EF4-FFF2-40B4-BE49-F238E27FC236}">
                <a16:creationId xmlns:a16="http://schemas.microsoft.com/office/drawing/2014/main" id="{FDB2F3E9-B2E2-8926-F4FD-8AD93A9139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" b="11795"/>
          <a:stretch/>
        </p:blipFill>
        <p:spPr>
          <a:xfrm>
            <a:off x="1821085" y="1"/>
            <a:ext cx="9562780" cy="6869164"/>
          </a:xfrm>
          <a:custGeom>
            <a:avLst/>
            <a:gdLst/>
            <a:ahLst/>
            <a:cxnLst/>
            <a:rect l="l" t="t" r="r" b="b"/>
            <a:pathLst>
              <a:path w="9547224" h="6858000">
                <a:moveTo>
                  <a:pt x="1623023" y="0"/>
                </a:moveTo>
                <a:lnTo>
                  <a:pt x="2716256" y="0"/>
                </a:lnTo>
                <a:lnTo>
                  <a:pt x="3032455" y="0"/>
                </a:lnTo>
                <a:lnTo>
                  <a:pt x="3496422" y="0"/>
                </a:lnTo>
                <a:lnTo>
                  <a:pt x="5205951" y="0"/>
                </a:lnTo>
                <a:lnTo>
                  <a:pt x="9547224" y="0"/>
                </a:lnTo>
                <a:lnTo>
                  <a:pt x="9547224" y="6858000"/>
                </a:lnTo>
                <a:lnTo>
                  <a:pt x="5205951" y="6858000"/>
                </a:lnTo>
                <a:lnTo>
                  <a:pt x="3496422" y="6858000"/>
                </a:lnTo>
                <a:lnTo>
                  <a:pt x="3032455" y="6858000"/>
                </a:lnTo>
                <a:lnTo>
                  <a:pt x="2716256" y="6858000"/>
                </a:lnTo>
                <a:lnTo>
                  <a:pt x="2502754" y="6858000"/>
                </a:lnTo>
                <a:lnTo>
                  <a:pt x="2390998" y="6780599"/>
                </a:lnTo>
                <a:cubicBezTo>
                  <a:pt x="2217180" y="6653108"/>
                  <a:pt x="2046553" y="6515397"/>
                  <a:pt x="1874350" y="6374814"/>
                </a:cubicBezTo>
                <a:cubicBezTo>
                  <a:pt x="928725" y="5602839"/>
                  <a:pt x="0" y="4969131"/>
                  <a:pt x="0" y="3621656"/>
                </a:cubicBezTo>
                <a:cubicBezTo>
                  <a:pt x="0" y="2093192"/>
                  <a:pt x="573736" y="754641"/>
                  <a:pt x="1600899" y="14997"/>
                </a:cubicBezTo>
                <a:close/>
              </a:path>
            </a:pathLst>
          </a:cu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9C4D12D-D16B-DE21-5522-135174730203}"/>
              </a:ext>
            </a:extLst>
          </p:cNvPr>
          <p:cNvSpPr txBox="1"/>
          <p:nvPr/>
        </p:nvSpPr>
        <p:spPr>
          <a:xfrm>
            <a:off x="217798" y="1490330"/>
            <a:ext cx="444762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348112">
              <a:spcAft>
                <a:spcPts val="564"/>
              </a:spcAft>
            </a:pPr>
            <a:r>
              <a:rPr lang="en-GB" sz="1600" b="1" kern="1200" dirty="0">
                <a:solidFill>
                  <a:srgbClr val="F2EA54"/>
                </a:solidFill>
                <a:latin typeface="+mn-lt"/>
                <a:ea typeface="+mn-ea"/>
                <a:cs typeface="+mn-cs"/>
                <a:sym typeface="Wingdings" panose="05000000000000000000" pitchFamily="2" charset="2"/>
              </a:rPr>
              <a:t>internal welding, </a:t>
            </a:r>
            <a:r>
              <a:rPr lang="en-GB" sz="1600" b="1" dirty="0">
                <a:solidFill>
                  <a:srgbClr val="F2EA54"/>
                </a:solidFill>
                <a:sym typeface="Wingdings" panose="05000000000000000000" pitchFamily="2" charset="2"/>
              </a:rPr>
              <a:t>spinning, hydroforming, electroforming, bulk machining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90A8206-D59D-94D9-B95F-4C9BA8B3B0CE}"/>
              </a:ext>
            </a:extLst>
          </p:cNvPr>
          <p:cNvSpPr txBox="1"/>
          <p:nvPr/>
        </p:nvSpPr>
        <p:spPr>
          <a:xfrm>
            <a:off x="4075504" y="5578123"/>
            <a:ext cx="138874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348112">
              <a:spcAft>
                <a:spcPts val="564"/>
              </a:spcAft>
            </a:pPr>
            <a:r>
              <a:rPr lang="en-GB" sz="1600" b="1" kern="1200" dirty="0">
                <a:solidFill>
                  <a:srgbClr val="FF6600"/>
                </a:solidFill>
                <a:highlight>
                  <a:srgbClr val="C0C0C0"/>
                </a:highlight>
                <a:latin typeface="+mn-lt"/>
                <a:ea typeface="+mn-ea"/>
                <a:cs typeface="+mn-cs"/>
                <a:sym typeface="Wingdings" panose="05000000000000000000" pitchFamily="2" charset="2"/>
              </a:rPr>
              <a:t>Nb coatings</a:t>
            </a:r>
            <a:endParaRPr lang="en-GB" sz="1600" b="1" dirty="0">
              <a:solidFill>
                <a:srgbClr val="FF6600"/>
              </a:solidFill>
              <a:highlight>
                <a:srgbClr val="C0C0C0"/>
              </a:highlight>
              <a:sym typeface="Wingdings" panose="05000000000000000000" pitchFamily="2" charset="2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ABC58D6-AF8D-9019-8397-3588E865BE98}"/>
              </a:ext>
            </a:extLst>
          </p:cNvPr>
          <p:cNvSpPr txBox="1"/>
          <p:nvPr/>
        </p:nvSpPr>
        <p:spPr>
          <a:xfrm>
            <a:off x="5759100" y="5578123"/>
            <a:ext cx="18024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348112">
              <a:spcAft>
                <a:spcPts val="564"/>
              </a:spcAft>
            </a:pPr>
            <a:r>
              <a:rPr lang="en-GB" sz="1600" b="1" kern="1200" dirty="0">
                <a:solidFill>
                  <a:srgbClr val="9350F6"/>
                </a:solidFill>
                <a:latin typeface="+mn-lt"/>
                <a:ea typeface="+mn-ea"/>
                <a:cs typeface="+mn-cs"/>
              </a:rPr>
              <a:t>Nb3Sn coatings</a:t>
            </a:r>
            <a:endParaRPr lang="en-GB" sz="1600" b="1" dirty="0">
              <a:solidFill>
                <a:srgbClr val="9350F6"/>
              </a:solidFill>
              <a:sym typeface="Wingdings" panose="05000000000000000000" pitchFamily="2" charset="2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777F3C3-7EFC-5C67-CB16-C32F3127C881}"/>
              </a:ext>
            </a:extLst>
          </p:cNvPr>
          <p:cNvSpPr txBox="1"/>
          <p:nvPr/>
        </p:nvSpPr>
        <p:spPr>
          <a:xfrm>
            <a:off x="3210293" y="3488060"/>
            <a:ext cx="111133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348112">
              <a:spcAft>
                <a:spcPts val="564"/>
              </a:spcAft>
            </a:pPr>
            <a:r>
              <a:rPr lang="en-GB" sz="1600" b="1" kern="1200" dirty="0">
                <a:solidFill>
                  <a:srgbClr val="29D746"/>
                </a:solidFill>
                <a:latin typeface="+mn-lt"/>
                <a:ea typeface="+mn-ea"/>
                <a:cs typeface="+mn-cs"/>
              </a:rPr>
              <a:t>Bulk Nb </a:t>
            </a:r>
            <a:endParaRPr lang="en-GB" sz="1600" b="1" dirty="0">
              <a:solidFill>
                <a:srgbClr val="29D746"/>
              </a:solidFill>
              <a:sym typeface="Wingdings" panose="05000000000000000000" pitchFamily="2" charset="2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F8632CA-7D1F-C88F-D05F-DC9E79684978}"/>
              </a:ext>
            </a:extLst>
          </p:cNvPr>
          <p:cNvSpPr txBox="1"/>
          <p:nvPr/>
        </p:nvSpPr>
        <p:spPr>
          <a:xfrm>
            <a:off x="9288862" y="2191209"/>
            <a:ext cx="237403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348112">
              <a:spcAft>
                <a:spcPts val="564"/>
              </a:spcAft>
            </a:pPr>
            <a:r>
              <a:rPr lang="en-GB" sz="1600" b="1" kern="120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Non mechanical tuning</a:t>
            </a:r>
            <a:endParaRPr lang="en-GB" sz="1600" b="1" dirty="0">
              <a:solidFill>
                <a:srgbClr val="FF0000"/>
              </a:solidFill>
              <a:sym typeface="Wingdings" panose="05000000000000000000" pitchFamily="2" charset="2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0B1D252-758E-9594-8383-DE93DC27844E}"/>
              </a:ext>
            </a:extLst>
          </p:cNvPr>
          <p:cNvSpPr txBox="1"/>
          <p:nvPr/>
        </p:nvSpPr>
        <p:spPr>
          <a:xfrm>
            <a:off x="7128484" y="2360486"/>
            <a:ext cx="135198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348112">
              <a:spcAft>
                <a:spcPts val="564"/>
              </a:spcAft>
            </a:pPr>
            <a:r>
              <a:rPr lang="en-GB" sz="1600" b="1" kern="1200" dirty="0">
                <a:solidFill>
                  <a:srgbClr val="1313F1"/>
                </a:solidFill>
                <a:latin typeface="+mn-lt"/>
                <a:ea typeface="+mn-ea"/>
                <a:cs typeface="+mn-cs"/>
              </a:rPr>
              <a:t>Conduction cooling</a:t>
            </a:r>
            <a:endParaRPr lang="en-GB" sz="1600" b="1" dirty="0">
              <a:solidFill>
                <a:srgbClr val="1313F1"/>
              </a:solidFill>
              <a:sym typeface="Wingdings" panose="05000000000000000000" pitchFamily="2" charset="2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B12B3DF-DEA6-22AA-F52B-49E20B51E4BF}"/>
              </a:ext>
            </a:extLst>
          </p:cNvPr>
          <p:cNvSpPr txBox="1"/>
          <p:nvPr/>
        </p:nvSpPr>
        <p:spPr>
          <a:xfrm>
            <a:off x="4075504" y="93221"/>
            <a:ext cx="6125363" cy="36933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defTabSz="348112">
              <a:spcAft>
                <a:spcPts val="564"/>
              </a:spcAft>
            </a:pPr>
            <a:r>
              <a:rPr lang="en-GB" b="1" dirty="0">
                <a:solidFill>
                  <a:schemeClr val="accent3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Q</a:t>
            </a:r>
            <a:r>
              <a:rPr lang="en-GB" b="1" baseline="-25000" dirty="0">
                <a:solidFill>
                  <a:schemeClr val="accent3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0</a:t>
            </a:r>
            <a:r>
              <a:rPr lang="en-GB" b="1" dirty="0">
                <a:solidFill>
                  <a:schemeClr val="accent3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&gt; 3 10</a:t>
            </a:r>
            <a:r>
              <a:rPr lang="en-GB" b="1" baseline="30000" dirty="0">
                <a:solidFill>
                  <a:schemeClr val="accent3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9</a:t>
            </a:r>
            <a:r>
              <a:rPr lang="en-GB" b="1" dirty="0">
                <a:solidFill>
                  <a:schemeClr val="accent3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, E</a:t>
            </a:r>
            <a:r>
              <a:rPr lang="en-GB" b="1" baseline="-25000" dirty="0">
                <a:solidFill>
                  <a:schemeClr val="accent3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a</a:t>
            </a:r>
            <a:r>
              <a:rPr lang="en-GB" b="1" dirty="0">
                <a:solidFill>
                  <a:schemeClr val="accent3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&gt; 10 MV/m @ 400 MHz and 4.5 K </a:t>
            </a:r>
          </a:p>
        </p:txBody>
      </p:sp>
    </p:spTree>
    <p:extLst>
      <p:ext uri="{BB962C8B-B14F-4D97-AF65-F5344CB8AC3E}">
        <p14:creationId xmlns:p14="http://schemas.microsoft.com/office/powerpoint/2010/main" val="19846474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47D89C-5F6C-1BB1-3D0E-11C1CCF116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4670" y="485524"/>
            <a:ext cx="11646791" cy="619091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GB" sz="2000" b="1" dirty="0">
                <a:latin typeface="Arial"/>
                <a:cs typeface="Arial"/>
              </a:rPr>
              <a:t>SRF R/D-R aims at </a:t>
            </a:r>
            <a:r>
              <a:rPr lang="en-US" sz="2000" b="1" dirty="0">
                <a:solidFill>
                  <a:srgbClr val="00B050"/>
                </a:solidFill>
                <a:latin typeface="Arial"/>
                <a:cs typeface="Arial"/>
              </a:rPr>
              <a:t>strengthening the know-how, the facilities and in general the capabilities in the field of superconducting RF at CERN, for its present and future accelerators</a:t>
            </a:r>
          </a:p>
          <a:p>
            <a:r>
              <a:rPr lang="en-GB" sz="2000" dirty="0">
                <a:solidFill>
                  <a:srgbClr val="FF0000"/>
                </a:solidFill>
                <a:latin typeface="Arial"/>
                <a:cs typeface="Arial"/>
              </a:rPr>
              <a:t>The main direction is to </a:t>
            </a:r>
            <a:r>
              <a:rPr lang="en-GB" sz="2000" b="1" dirty="0">
                <a:solidFill>
                  <a:srgbClr val="FF0000"/>
                </a:solidFill>
                <a:latin typeface="Arial"/>
                <a:cs typeface="Arial"/>
              </a:rPr>
              <a:t>push performance of thin films on copper cavities (Nb and Nb</a:t>
            </a:r>
            <a:r>
              <a:rPr lang="en-GB" sz="2000" b="1" baseline="-25000" dirty="0">
                <a:solidFill>
                  <a:srgbClr val="FF0000"/>
                </a:solidFill>
                <a:latin typeface="Arial"/>
                <a:cs typeface="Arial"/>
              </a:rPr>
              <a:t>3</a:t>
            </a:r>
            <a:r>
              <a:rPr lang="en-GB" sz="2000" b="1" dirty="0">
                <a:solidFill>
                  <a:srgbClr val="FF0000"/>
                </a:solidFill>
                <a:latin typeface="Arial"/>
                <a:cs typeface="Arial"/>
              </a:rPr>
              <a:t>Sn):</a:t>
            </a:r>
            <a:endParaRPr lang="en-US" sz="2000" dirty="0">
              <a:solidFill>
                <a:srgbClr val="FF0000"/>
              </a:solidFill>
              <a:latin typeface="Arial"/>
              <a:cs typeface="Arial"/>
            </a:endParaRPr>
          </a:p>
          <a:p>
            <a:pPr lvl="1" indent="0">
              <a:buNone/>
            </a:pPr>
            <a:endParaRPr lang="en-US" sz="1800">
              <a:latin typeface="Arial"/>
              <a:cs typeface="Arial"/>
            </a:endParaRPr>
          </a:p>
          <a:p>
            <a:r>
              <a:rPr lang="en-GB" sz="1800" b="1" dirty="0">
                <a:latin typeface="Arial"/>
                <a:cs typeface="Arial"/>
              </a:rPr>
              <a:t>High Q (understand mechanisms of spurious losses/residual resistance)</a:t>
            </a:r>
          </a:p>
          <a:p>
            <a:pPr lvl="1"/>
            <a:r>
              <a:rPr lang="en-GB" sz="1800" dirty="0">
                <a:latin typeface="Arial"/>
                <a:cs typeface="Arial"/>
              </a:rPr>
              <a:t>Tuning substrate preparation and coating parameters</a:t>
            </a:r>
          </a:p>
          <a:p>
            <a:pPr lvl="1"/>
            <a:r>
              <a:rPr lang="en-GB" sz="1800" dirty="0">
                <a:latin typeface="Arial"/>
                <a:cs typeface="Arial"/>
              </a:rPr>
              <a:t>thermal mapping + optical inspection</a:t>
            </a:r>
          </a:p>
          <a:p>
            <a:pPr lvl="1"/>
            <a:r>
              <a:rPr lang="en-GB" sz="1800" dirty="0">
                <a:latin typeface="Arial"/>
                <a:cs typeface="Arial"/>
              </a:rPr>
              <a:t>flux trapping in different SRF structures</a:t>
            </a:r>
          </a:p>
          <a:p>
            <a:r>
              <a:rPr lang="en-GB" sz="1800" b="1" dirty="0">
                <a:latin typeface="Arial"/>
                <a:cs typeface="Arial"/>
              </a:rPr>
              <a:t>High field:</a:t>
            </a:r>
          </a:p>
          <a:p>
            <a:pPr lvl="1"/>
            <a:r>
              <a:rPr lang="en-GB" sz="1800" dirty="0">
                <a:latin typeface="Arial"/>
                <a:cs typeface="Arial"/>
              </a:rPr>
              <a:t>Improving cleanliness chain, SRF process  infrastructure</a:t>
            </a:r>
          </a:p>
          <a:p>
            <a:pPr lvl="1"/>
            <a:r>
              <a:rPr lang="en-GB" sz="1800" dirty="0">
                <a:latin typeface="Arial"/>
                <a:cs typeface="Arial"/>
              </a:rPr>
              <a:t>Moderate activity on bulk Nb and SIS structures</a:t>
            </a:r>
          </a:p>
          <a:p>
            <a:endParaRPr lang="en-GB" sz="1800" dirty="0">
              <a:latin typeface="Arial"/>
              <a:cs typeface="Arial"/>
            </a:endParaRPr>
          </a:p>
          <a:p>
            <a:r>
              <a:rPr lang="en-GB" sz="1800" dirty="0">
                <a:latin typeface="Arial"/>
                <a:cs typeface="Arial"/>
              </a:rPr>
              <a:t>Explore </a:t>
            </a:r>
            <a:r>
              <a:rPr lang="en-GB" sz="1800" b="1" dirty="0">
                <a:latin typeface="Arial"/>
                <a:cs typeface="Arial"/>
              </a:rPr>
              <a:t>novel fabrication methods</a:t>
            </a:r>
            <a:r>
              <a:rPr lang="en-GB" sz="1800" dirty="0">
                <a:latin typeface="Arial"/>
                <a:cs typeface="Arial"/>
              </a:rPr>
              <a:t>: Bulk machining, Hydroforming, Electro-forming</a:t>
            </a:r>
            <a:endParaRPr lang="en-GB" dirty="0">
              <a:latin typeface="Aptos" panose="02110004020202020204"/>
              <a:cs typeface="Arial"/>
            </a:endParaRPr>
          </a:p>
          <a:p>
            <a:r>
              <a:rPr lang="en-GB" sz="1800" dirty="0">
                <a:latin typeface="Arial"/>
                <a:cs typeface="Arial"/>
              </a:rPr>
              <a:t>Develop </a:t>
            </a:r>
            <a:r>
              <a:rPr lang="en-GB" sz="1800" b="1" dirty="0">
                <a:latin typeface="Arial"/>
                <a:cs typeface="Arial"/>
              </a:rPr>
              <a:t>non mechanical tuning</a:t>
            </a:r>
          </a:p>
          <a:p>
            <a:r>
              <a:rPr lang="en-GB" sz="1800" dirty="0">
                <a:latin typeface="Arial"/>
                <a:cs typeface="Arial"/>
              </a:rPr>
              <a:t>Explore </a:t>
            </a:r>
            <a:r>
              <a:rPr lang="en-GB" sz="1800" b="1" dirty="0">
                <a:latin typeface="Arial"/>
                <a:cs typeface="Arial"/>
              </a:rPr>
              <a:t>novel cooling methods</a:t>
            </a:r>
          </a:p>
          <a:p>
            <a:pPr marL="0" indent="0">
              <a:buNone/>
            </a:pPr>
            <a:r>
              <a:rPr lang="en-GB" sz="1800" dirty="0">
                <a:latin typeface="Arial"/>
                <a:cs typeface="Arial"/>
              </a:rPr>
              <a:t> </a:t>
            </a:r>
            <a:endParaRPr lang="en-US" sz="18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1100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C44D17-8595-1854-B01F-0D4BF0AD2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320" y="12103"/>
            <a:ext cx="10515600" cy="1032487"/>
          </a:xfrm>
        </p:spPr>
        <p:txBody>
          <a:bodyPr>
            <a:normAutofit/>
          </a:bodyPr>
          <a:lstStyle/>
          <a:p>
            <a:r>
              <a:rPr lang="en-GB" sz="3200" dirty="0"/>
              <a:t>Work Package Structure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F6CA763-AB1E-47C2-6243-BDF61E1D22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972" y="1003028"/>
            <a:ext cx="7009111" cy="5808494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1200" b="1" dirty="0">
                <a:ea typeface="+mn-lt"/>
                <a:cs typeface="+mn-lt"/>
              </a:rPr>
              <a:t>WP2  </a:t>
            </a:r>
            <a:r>
              <a:rPr lang="en-US" sz="1200" dirty="0">
                <a:ea typeface="+mn-lt"/>
                <a:cs typeface="+mn-lt"/>
              </a:rPr>
              <a:t>objectives: </a:t>
            </a:r>
            <a:endParaRPr lang="en-GB" sz="1200" dirty="0">
              <a:ea typeface="+mn-lt"/>
              <a:cs typeface="+mn-lt"/>
            </a:endParaRPr>
          </a:p>
          <a:p>
            <a:pPr lvl="1" algn="just"/>
            <a:r>
              <a:rPr lang="en-US" sz="1200" dirty="0">
                <a:ea typeface="+mn-lt"/>
                <a:cs typeface="+mn-lt"/>
              </a:rPr>
              <a:t>Fundamental understanding of RF losses and surface field limitations in superconducting materials</a:t>
            </a:r>
            <a:endParaRPr lang="en-GB" sz="1200">
              <a:ea typeface="+mn-lt"/>
              <a:cs typeface="+mn-lt"/>
            </a:endParaRPr>
          </a:p>
          <a:p>
            <a:pPr lvl="1" algn="just"/>
            <a:r>
              <a:rPr lang="en-US" sz="1200" dirty="0">
                <a:ea typeface="+mn-lt"/>
                <a:cs typeface="+mn-lt"/>
              </a:rPr>
              <a:t>RF tests and Diagnostics, particulate control</a:t>
            </a:r>
            <a:endParaRPr lang="en-GB" sz="1200">
              <a:ea typeface="+mn-lt"/>
              <a:cs typeface="+mn-lt"/>
            </a:endParaRPr>
          </a:p>
          <a:p>
            <a:pPr algn="just"/>
            <a:r>
              <a:rPr lang="en-US" sz="1200" b="1" dirty="0">
                <a:ea typeface="+mn-lt"/>
                <a:cs typeface="+mn-lt"/>
              </a:rPr>
              <a:t>WP3 </a:t>
            </a:r>
            <a:r>
              <a:rPr lang="en-US" sz="1200" dirty="0">
                <a:ea typeface="+mn-lt"/>
                <a:cs typeface="+mn-lt"/>
              </a:rPr>
              <a:t>objectives:</a:t>
            </a:r>
          </a:p>
          <a:p>
            <a:pPr lvl="1" algn="just"/>
            <a:r>
              <a:rPr lang="en-US" sz="1200" dirty="0">
                <a:ea typeface="+mn-lt"/>
                <a:cs typeface="+mn-lt"/>
              </a:rPr>
              <a:t>Studying, benchmarking and pushing the limits of known fabrication technologies: seamless, EB</a:t>
            </a:r>
            <a:r>
              <a:rPr lang="en-US" sz="1200" u="sng" dirty="0">
                <a:solidFill>
                  <a:srgbClr val="D13438"/>
                </a:solidFill>
                <a:ea typeface="+mn-lt"/>
                <a:cs typeface="+mn-lt"/>
              </a:rPr>
              <a:t> </a:t>
            </a:r>
            <a:r>
              <a:rPr lang="en-US" sz="1200" dirty="0">
                <a:ea typeface="+mn-lt"/>
                <a:cs typeface="+mn-lt"/>
              </a:rPr>
              <a:t>welding, high precision machining.</a:t>
            </a:r>
          </a:p>
          <a:p>
            <a:pPr lvl="1" algn="just"/>
            <a:r>
              <a:rPr lang="en-US" sz="1200" dirty="0">
                <a:ea typeface="+mn-lt"/>
                <a:cs typeface="+mn-lt"/>
              </a:rPr>
              <a:t>Promote R&amp;D Activities on alternative fabrication technologies, such as additive manufacturing, alternative welding processes, mechanical surface finishing and studies on corresponding surface quality</a:t>
            </a:r>
            <a:endParaRPr lang="en-US" sz="1200">
              <a:cs typeface="Calibri"/>
            </a:endParaRPr>
          </a:p>
          <a:p>
            <a:r>
              <a:rPr lang="en-US" sz="1200" b="1" dirty="0">
                <a:ea typeface="+mn-lt"/>
                <a:cs typeface="+mn-lt"/>
              </a:rPr>
              <a:t>WP4 </a:t>
            </a:r>
            <a:r>
              <a:rPr lang="en-US" sz="1200" dirty="0">
                <a:ea typeface="+mn-lt"/>
                <a:cs typeface="+mn-lt"/>
              </a:rPr>
              <a:t>objectives:</a:t>
            </a:r>
            <a:endParaRPr lang="en-GB" sz="1200" dirty="0">
              <a:ea typeface="+mn-lt"/>
              <a:cs typeface="+mn-lt"/>
            </a:endParaRPr>
          </a:p>
          <a:p>
            <a:pPr lvl="1" algn="just"/>
            <a:r>
              <a:rPr lang="en-US" sz="1200" dirty="0">
                <a:ea typeface="+mn-lt"/>
                <a:cs typeface="+mn-lt"/>
              </a:rPr>
              <a:t>Optimize surface preparation method on high conductivity substrates (Cu, Al)</a:t>
            </a:r>
            <a:endParaRPr lang="en-GB" sz="1200">
              <a:ea typeface="+mn-lt"/>
              <a:cs typeface="+mn-lt"/>
            </a:endParaRPr>
          </a:p>
          <a:p>
            <a:pPr lvl="1" algn="just"/>
            <a:r>
              <a:rPr lang="en-US" sz="1200" dirty="0">
                <a:ea typeface="+mn-lt"/>
                <a:cs typeface="+mn-lt"/>
              </a:rPr>
              <a:t>Optimize Nb/Cu coating recipe at 1.3 GHz</a:t>
            </a:r>
            <a:endParaRPr lang="en-GB" sz="1200">
              <a:ea typeface="+mn-lt"/>
              <a:cs typeface="+mn-lt"/>
            </a:endParaRPr>
          </a:p>
          <a:p>
            <a:pPr lvl="1" algn="just"/>
            <a:r>
              <a:rPr lang="en-US" sz="1200" dirty="0">
                <a:ea typeface="+mn-lt"/>
                <a:cs typeface="+mn-lt"/>
              </a:rPr>
              <a:t>Scaling of Nb/Cu on large cavities (400 MHz)</a:t>
            </a:r>
            <a:endParaRPr lang="en-GB" sz="1200">
              <a:ea typeface="+mn-lt"/>
              <a:cs typeface="+mn-lt"/>
            </a:endParaRPr>
          </a:p>
          <a:p>
            <a:pPr lvl="1" algn="just"/>
            <a:r>
              <a:rPr lang="en-US" sz="1200" dirty="0">
                <a:ea typeface="+mn-lt"/>
                <a:cs typeface="+mn-lt"/>
              </a:rPr>
              <a:t>Synthesis of Nb</a:t>
            </a:r>
            <a:r>
              <a:rPr lang="en-US" sz="1200" baseline="-25000" dirty="0">
                <a:ea typeface="+mn-lt"/>
                <a:cs typeface="+mn-lt"/>
              </a:rPr>
              <a:t>3</a:t>
            </a:r>
            <a:r>
              <a:rPr lang="en-US" sz="1200" dirty="0">
                <a:ea typeface="+mn-lt"/>
                <a:cs typeface="+mn-lt"/>
              </a:rPr>
              <a:t>Sn thin films on copper for RF applications, method optimization on samples</a:t>
            </a:r>
            <a:endParaRPr lang="en-GB" sz="1200">
              <a:ea typeface="+mn-lt"/>
              <a:cs typeface="+mn-lt"/>
            </a:endParaRPr>
          </a:p>
          <a:p>
            <a:pPr>
              <a:buNone/>
            </a:pPr>
            <a:r>
              <a:rPr lang="en-US" sz="1200" b="1" dirty="0">
                <a:ea typeface="+mn-lt"/>
                <a:cs typeface="+mn-lt"/>
              </a:rPr>
              <a:t>WP5 </a:t>
            </a:r>
            <a:r>
              <a:rPr lang="en-US" sz="1200" dirty="0">
                <a:ea typeface="+mn-lt"/>
                <a:cs typeface="+mn-lt"/>
              </a:rPr>
              <a:t>objectives:</a:t>
            </a:r>
            <a:endParaRPr lang="en-GB" sz="1200" dirty="0">
              <a:ea typeface="+mn-lt"/>
              <a:cs typeface="+mn-lt"/>
            </a:endParaRPr>
          </a:p>
          <a:p>
            <a:pPr lvl="1" algn="just">
              <a:buFont typeface="Arial"/>
              <a:buChar char="•"/>
            </a:pPr>
            <a:r>
              <a:rPr lang="en-US" sz="1200" dirty="0">
                <a:ea typeface="+mn-lt"/>
                <a:cs typeface="+mn-lt"/>
              </a:rPr>
              <a:t>Transient Detuning demonstrator  (TDD) applied to the LHC cavities at injection settings</a:t>
            </a:r>
            <a:endParaRPr lang="en-GB" sz="1200">
              <a:ea typeface="+mn-lt"/>
              <a:cs typeface="+mn-lt"/>
            </a:endParaRPr>
          </a:p>
          <a:p>
            <a:pPr lvl="1" algn="just">
              <a:buFont typeface="Arial"/>
              <a:buChar char="•"/>
            </a:pPr>
            <a:r>
              <a:rPr lang="en-US" sz="1200" dirty="0">
                <a:ea typeface="+mn-lt"/>
                <a:cs typeface="+mn-lt"/>
              </a:rPr>
              <a:t>FE-FRT use case applications including  microphonics compensation, discrete tuning and cavity trip mitigation.</a:t>
            </a:r>
            <a:endParaRPr lang="en-GB" sz="1200">
              <a:ea typeface="+mn-lt"/>
              <a:cs typeface="+mn-lt"/>
            </a:endParaRPr>
          </a:p>
          <a:p>
            <a:pPr lvl="1" algn="just">
              <a:buFont typeface="Arial"/>
              <a:buChar char="•"/>
            </a:pPr>
            <a:r>
              <a:rPr lang="en-US" sz="1200" dirty="0">
                <a:ea typeface="+mn-lt"/>
                <a:cs typeface="+mn-lt"/>
              </a:rPr>
              <a:t>Development of SRF set ups for PBC and QTI:</a:t>
            </a:r>
          </a:p>
          <a:p>
            <a:pPr algn="just">
              <a:buFont typeface="Arial"/>
              <a:buChar char="•"/>
            </a:pPr>
            <a:r>
              <a:rPr lang="en-US" sz="1200" b="1" dirty="0">
                <a:ea typeface="+mn-lt"/>
                <a:cs typeface="+mn-lt"/>
              </a:rPr>
              <a:t>WP6 </a:t>
            </a:r>
            <a:r>
              <a:rPr lang="en-US" sz="1200" dirty="0">
                <a:ea typeface="+mn-lt"/>
                <a:cs typeface="+mn-lt"/>
              </a:rPr>
              <a:t>objectives:</a:t>
            </a:r>
          </a:p>
          <a:p>
            <a:pPr lvl="1" algn="just">
              <a:buFont typeface="Arial"/>
              <a:buChar char="•"/>
            </a:pPr>
            <a:r>
              <a:rPr lang="en-US" sz="1200" dirty="0">
                <a:ea typeface="+mn-lt"/>
                <a:cs typeface="+mn-lt"/>
              </a:rPr>
              <a:t>Develop cooling schemes alternative to helium baths</a:t>
            </a:r>
          </a:p>
          <a:p>
            <a:pPr lvl="1" algn="just">
              <a:buFont typeface="Arial"/>
              <a:buChar char="•"/>
            </a:pPr>
            <a:r>
              <a:rPr lang="en-US" sz="1200" dirty="0">
                <a:ea typeface="+mn-lt"/>
                <a:cs typeface="+mn-lt"/>
              </a:rPr>
              <a:t>Diagnostics and calorimetry for SRF</a:t>
            </a:r>
          </a:p>
          <a:p>
            <a:pPr lvl="1" algn="just">
              <a:buFont typeface="Arial"/>
              <a:buChar char="•"/>
            </a:pPr>
            <a:r>
              <a:rPr lang="en-US" sz="1200" dirty="0">
                <a:ea typeface="+mn-lt"/>
                <a:cs typeface="+mn-lt"/>
              </a:rPr>
              <a:t>Thin film contactless Tc determination</a:t>
            </a:r>
          </a:p>
          <a:p>
            <a:pPr marL="0" indent="0" algn="just">
              <a:buNone/>
            </a:pPr>
            <a:endParaRPr lang="en-US" sz="1200" dirty="0">
              <a:cs typeface="Calibri"/>
            </a:endParaRPr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42A9C2AD-476D-B30C-BA74-EFA469CF6D4C}"/>
              </a:ext>
            </a:extLst>
          </p:cNvPr>
          <p:cNvGraphicFramePr/>
          <p:nvPr/>
        </p:nvGraphicFramePr>
        <p:xfrm>
          <a:off x="7402587" y="1384157"/>
          <a:ext cx="4493237" cy="43841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CFA3B9E6-08F8-ACEA-50B3-660A7F5A8891}"/>
              </a:ext>
            </a:extLst>
          </p:cNvPr>
          <p:cNvSpPr txBox="1"/>
          <p:nvPr/>
        </p:nvSpPr>
        <p:spPr>
          <a:xfrm>
            <a:off x="6398283" y="119653"/>
            <a:ext cx="5613530" cy="923330"/>
          </a:xfrm>
          <a:prstGeom prst="rect">
            <a:avLst/>
          </a:prstGeom>
          <a:solidFill>
            <a:srgbClr val="FFFF00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 dirty="0"/>
              <a:t>More highlights in talks by M. </a:t>
            </a:r>
            <a:r>
              <a:rPr lang="en-GB" b="1" dirty="0" err="1"/>
              <a:t>Garlasche</a:t>
            </a:r>
            <a:r>
              <a:rPr lang="en-GB" b="1" dirty="0"/>
              <a:t>, F. </a:t>
            </a:r>
            <a:r>
              <a:rPr lang="en-GB" b="1" dirty="0" err="1"/>
              <a:t>Peauger</a:t>
            </a:r>
            <a:r>
              <a:rPr lang="en-GB" b="1" dirty="0"/>
              <a:t>, K. Brunner, A. Miyazaki, G. </a:t>
            </a:r>
            <a:r>
              <a:rPr lang="en-GB" b="1" dirty="0" err="1"/>
              <a:t>Rosaz</a:t>
            </a:r>
            <a:r>
              <a:rPr lang="en-GB" b="1" dirty="0"/>
              <a:t>, L. Ferreira, </a:t>
            </a:r>
            <a:br>
              <a:rPr lang="en-GB" b="1" dirty="0"/>
            </a:br>
            <a:r>
              <a:rPr lang="en-GB" b="1" dirty="0"/>
              <a:t>and T. </a:t>
            </a:r>
            <a:r>
              <a:rPr lang="en-GB" b="1" dirty="0" err="1"/>
              <a:t>Koettig</a:t>
            </a:r>
            <a:r>
              <a:rPr lang="en-GB" b="1" dirty="0"/>
              <a:t> at this event</a:t>
            </a:r>
          </a:p>
        </p:txBody>
      </p:sp>
    </p:spTree>
    <p:extLst>
      <p:ext uri="{BB962C8B-B14F-4D97-AF65-F5344CB8AC3E}">
        <p14:creationId xmlns:p14="http://schemas.microsoft.com/office/powerpoint/2010/main" val="2515034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F94EB-F10C-E62C-13C3-B9F09353CE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2446" y="250825"/>
            <a:ext cx="10965180" cy="1030288"/>
          </a:xfrm>
        </p:spPr>
        <p:txBody>
          <a:bodyPr/>
          <a:lstStyle/>
          <a:p>
            <a:pPr algn="ctr"/>
            <a:r>
              <a:rPr lang="en-CH" dirty="0"/>
              <a:t>Cavity performance goals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D267EB4-7B3B-389E-4712-D2906F83D03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1792051"/>
              </p:ext>
            </p:extLst>
          </p:nvPr>
        </p:nvGraphicFramePr>
        <p:xfrm>
          <a:off x="392308" y="1490970"/>
          <a:ext cx="11407136" cy="4446643"/>
        </p:xfrm>
        <a:graphic>
          <a:graphicData uri="http://schemas.openxmlformats.org/drawingml/2006/table">
            <a:tbl>
              <a:tblPr/>
              <a:tblGrid>
                <a:gridCol w="116894">
                  <a:extLst>
                    <a:ext uri="{9D8B030D-6E8A-4147-A177-3AD203B41FA5}">
                      <a16:colId xmlns:a16="http://schemas.microsoft.com/office/drawing/2014/main" val="3249697186"/>
                    </a:ext>
                  </a:extLst>
                </a:gridCol>
                <a:gridCol w="1437585">
                  <a:extLst>
                    <a:ext uri="{9D8B030D-6E8A-4147-A177-3AD203B41FA5}">
                      <a16:colId xmlns:a16="http://schemas.microsoft.com/office/drawing/2014/main" val="3907859189"/>
                    </a:ext>
                  </a:extLst>
                </a:gridCol>
                <a:gridCol w="1760220">
                  <a:extLst>
                    <a:ext uri="{9D8B030D-6E8A-4147-A177-3AD203B41FA5}">
                      <a16:colId xmlns:a16="http://schemas.microsoft.com/office/drawing/2014/main" val="3270080411"/>
                    </a:ext>
                  </a:extLst>
                </a:gridCol>
                <a:gridCol w="1985617">
                  <a:extLst>
                    <a:ext uri="{9D8B030D-6E8A-4147-A177-3AD203B41FA5}">
                      <a16:colId xmlns:a16="http://schemas.microsoft.com/office/drawing/2014/main" val="4012902372"/>
                    </a:ext>
                  </a:extLst>
                </a:gridCol>
                <a:gridCol w="1325079">
                  <a:extLst>
                    <a:ext uri="{9D8B030D-6E8A-4147-A177-3AD203B41FA5}">
                      <a16:colId xmlns:a16="http://schemas.microsoft.com/office/drawing/2014/main" val="217546843"/>
                    </a:ext>
                  </a:extLst>
                </a:gridCol>
                <a:gridCol w="806504">
                  <a:extLst>
                    <a:ext uri="{9D8B030D-6E8A-4147-A177-3AD203B41FA5}">
                      <a16:colId xmlns:a16="http://schemas.microsoft.com/office/drawing/2014/main" val="2092855137"/>
                    </a:ext>
                  </a:extLst>
                </a:gridCol>
                <a:gridCol w="1325079">
                  <a:extLst>
                    <a:ext uri="{9D8B030D-6E8A-4147-A177-3AD203B41FA5}">
                      <a16:colId xmlns:a16="http://schemas.microsoft.com/office/drawing/2014/main" val="897955204"/>
                    </a:ext>
                  </a:extLst>
                </a:gridCol>
                <a:gridCol w="1325079">
                  <a:extLst>
                    <a:ext uri="{9D8B030D-6E8A-4147-A177-3AD203B41FA5}">
                      <a16:colId xmlns:a16="http://schemas.microsoft.com/office/drawing/2014/main" val="2101281813"/>
                    </a:ext>
                  </a:extLst>
                </a:gridCol>
                <a:gridCol w="1325079">
                  <a:extLst>
                    <a:ext uri="{9D8B030D-6E8A-4147-A177-3AD203B41FA5}">
                      <a16:colId xmlns:a16="http://schemas.microsoft.com/office/drawing/2014/main" val="3144169857"/>
                    </a:ext>
                  </a:extLst>
                </a:gridCol>
              </a:tblGrid>
              <a:tr h="1090567"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457"/>
                        </a:lnSpc>
                        <a:buNone/>
                      </a:pPr>
                      <a:endParaRPr lang="en-US" sz="2000" b="1" i="0" dirty="0">
                        <a:solidFill>
                          <a:srgbClr val="FFFFFF"/>
                        </a:solidFill>
                        <a:effectLst/>
                        <a:latin typeface="Cambria"/>
                      </a:endParaRPr>
                    </a:p>
                  </a:txBody>
                  <a:tcPr marL="45747" marR="45747" marT="22874" marB="22874">
                    <a:lnL w="9525" cap="flat" cmpd="sng" algn="ctr">
                      <a:solidFill>
                        <a:srgbClr val="A0BA7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A0BA7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endParaRPr lang="en-US" sz="1800" b="1" i="0" dirty="0">
                        <a:solidFill>
                          <a:srgbClr val="FFFFFF"/>
                        </a:solidFill>
                        <a:effectLst/>
                        <a:latin typeface="Cambria" panose="02040503050406030204" pitchFamily="18" charset="0"/>
                      </a:endParaRPr>
                    </a:p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r>
                        <a:rPr lang="en-US" sz="1800" b="1" i="0" dirty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</a:rPr>
                        <a:t>Frequency  </a:t>
                      </a:r>
                      <a:endParaRPr lang="en-US" sz="1800" b="1" i="0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45747" marR="45747" marT="22874" marB="22874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0E49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endParaRPr lang="en-US" sz="1800" b="1" i="0" dirty="0">
                        <a:solidFill>
                          <a:srgbClr val="FFFFFF"/>
                        </a:solidFill>
                        <a:effectLst/>
                        <a:latin typeface="Cambria" panose="02040503050406030204" pitchFamily="18" charset="0"/>
                      </a:endParaRPr>
                    </a:p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r>
                        <a:rPr lang="en-US" sz="1800" b="1" i="0" dirty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</a:rPr>
                        <a:t>Technology </a:t>
                      </a:r>
                      <a:endParaRPr lang="en-US" sz="1800" b="1" i="0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45747" marR="45747" marT="22874" marB="22874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40D8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endParaRPr lang="en-US" sz="1800" b="1" i="0" dirty="0">
                        <a:solidFill>
                          <a:srgbClr val="FFFFFF"/>
                        </a:solidFill>
                        <a:effectLst/>
                        <a:latin typeface="Cambria" panose="02040503050406030204" pitchFamily="18" charset="0"/>
                      </a:endParaRPr>
                    </a:p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r>
                        <a:rPr lang="en-US" sz="1800" b="1" i="0" dirty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</a:rPr>
                        <a:t> T operation</a:t>
                      </a:r>
                      <a:endParaRPr lang="en-US" sz="1800" b="1" i="0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45747" marR="45747" marT="22874" marB="22874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20C2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endParaRPr lang="en-US" sz="1800" b="1" i="0" dirty="0">
                        <a:solidFill>
                          <a:srgbClr val="FFFFFF"/>
                        </a:solidFill>
                        <a:effectLst/>
                        <a:latin typeface="Cambria" panose="02040503050406030204" pitchFamily="18" charset="0"/>
                      </a:endParaRPr>
                    </a:p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r>
                        <a:rPr lang="en-US" sz="1800" b="1" i="0" dirty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</a:rPr>
                        <a:t>Qo </a:t>
                      </a:r>
                      <a:endParaRPr lang="en-US" sz="1800" b="1" i="0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45747" marR="45747" marT="22874" marB="22874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40499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endParaRPr lang="en-US" sz="1800" b="1" i="0" dirty="0">
                        <a:solidFill>
                          <a:srgbClr val="FFFFFF"/>
                        </a:solidFill>
                        <a:effectLst/>
                        <a:latin typeface="Cambria" panose="02040503050406030204" pitchFamily="18" charset="0"/>
                      </a:endParaRPr>
                    </a:p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r>
                        <a:rPr lang="en-US" sz="1800" b="1" i="0" dirty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</a:rPr>
                        <a:t>Ep (MV/m) </a:t>
                      </a:r>
                      <a:endParaRPr lang="en-US" sz="1800" b="1" i="0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45747" marR="45747" marT="22874" marB="22874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0DB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endParaRPr lang="en-US" sz="1800" b="1" i="0" dirty="0">
                        <a:solidFill>
                          <a:srgbClr val="FFFFFF"/>
                        </a:solidFill>
                        <a:effectLst/>
                        <a:latin typeface="Cambria" panose="02040503050406030204" pitchFamily="18" charset="0"/>
                      </a:endParaRPr>
                    </a:p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r>
                        <a:rPr lang="en-US" sz="1800" b="1" i="0" dirty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</a:rPr>
                        <a:t>Bp (</a:t>
                      </a:r>
                      <a:r>
                        <a:rPr lang="en-US" sz="1800" b="1" i="0" dirty="0" err="1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</a:rPr>
                        <a:t>mT</a:t>
                      </a:r>
                      <a:r>
                        <a:rPr lang="en-US" sz="1800" b="1" i="0" dirty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</a:rPr>
                        <a:t>) </a:t>
                      </a:r>
                      <a:endParaRPr lang="en-US" sz="1800" b="1" i="0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45747" marR="45747" marT="22874" marB="22874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20B2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endParaRPr lang="en-US" sz="1800" b="1" i="0" dirty="0">
                        <a:solidFill>
                          <a:srgbClr val="FFFFFF"/>
                        </a:solidFill>
                        <a:effectLst/>
                        <a:latin typeface="Cambria" panose="02040503050406030204" pitchFamily="18" charset="0"/>
                      </a:endParaRPr>
                    </a:p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r>
                        <a:rPr lang="en-US" sz="1800" b="1" i="0" dirty="0">
                          <a:solidFill>
                            <a:srgbClr val="FFFFFF"/>
                          </a:solidFill>
                          <a:effectLst/>
                          <a:latin typeface="Cambria"/>
                        </a:rPr>
                        <a:t>Ea (MV/m) </a:t>
                      </a:r>
                    </a:p>
                  </a:txBody>
                  <a:tcPr marL="45747" marR="45747" marT="22874" marB="22874">
                    <a:lnL>
                      <a:noFill/>
                    </a:lnL>
                    <a:lnR w="9525" cap="flat" cmpd="sng" algn="ctr">
                      <a:solidFill>
                        <a:srgbClr val="005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5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2800671"/>
                  </a:ext>
                </a:extLst>
              </a:tr>
              <a:tr h="614031">
                <a:tc gridSpan="2">
                  <a:txBody>
                    <a:bodyPr/>
                    <a:lstStyle/>
                    <a:p>
                      <a:pPr algn="l" rtl="0" fontAlgn="base">
                        <a:lnSpc>
                          <a:spcPts val="1457"/>
                        </a:lnSpc>
                        <a:buNone/>
                      </a:pPr>
                      <a:endParaRPr lang="en-US" sz="1800" b="1" i="0" dirty="0">
                        <a:solidFill>
                          <a:srgbClr val="FFFFFF"/>
                        </a:solidFill>
                        <a:effectLst/>
                        <a:latin typeface="Cambria" panose="02040503050406030204" pitchFamily="18" charset="0"/>
                      </a:endParaRPr>
                    </a:p>
                    <a:p>
                      <a:pPr algn="l" rtl="0" fontAlgn="base">
                        <a:lnSpc>
                          <a:spcPts val="1457"/>
                        </a:lnSpc>
                        <a:buNone/>
                      </a:pPr>
                      <a:r>
                        <a:rPr lang="en-US" sz="1800" b="1" i="0" dirty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</a:rPr>
                        <a:t>1.3 GHz </a:t>
                      </a:r>
                      <a:endParaRPr lang="en-US" sz="1800" b="1" i="0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45747" marR="45747" marT="22874" marB="22874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endParaRPr lang="en-US" sz="2000" b="0" i="0" dirty="0">
                        <a:effectLst/>
                        <a:latin typeface="Cambria" panose="02040503050406030204" pitchFamily="18" charset="0"/>
                      </a:endParaRPr>
                    </a:p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r>
                        <a:rPr lang="en-US" sz="2000" b="0" i="0" dirty="0">
                          <a:effectLst/>
                          <a:latin typeface="Cambria" panose="02040503050406030204" pitchFamily="18" charset="0"/>
                        </a:rPr>
                        <a:t>Nb/Cu </a:t>
                      </a:r>
                      <a:endParaRPr lang="en-US" sz="2000" b="0" i="0" dirty="0">
                        <a:effectLst/>
                      </a:endParaRPr>
                    </a:p>
                  </a:txBody>
                  <a:tcPr marL="45747" marR="45747" marT="22874" marB="22874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endParaRPr lang="en-US" sz="2000" b="0" i="0" dirty="0">
                        <a:effectLst/>
                        <a:latin typeface="Cambria" panose="02040503050406030204" pitchFamily="18" charset="0"/>
                      </a:endParaRPr>
                    </a:p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r>
                        <a:rPr lang="en-US" sz="2000" b="0" i="0" dirty="0">
                          <a:effectLst/>
                          <a:latin typeface="Cambria"/>
                        </a:rPr>
                        <a:t>2 K </a:t>
                      </a:r>
                    </a:p>
                  </a:txBody>
                  <a:tcPr marL="45747" marR="45747" marT="22874" marB="22874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endParaRPr lang="en-US" sz="2000" b="0" i="0" dirty="0">
                        <a:effectLst/>
                        <a:latin typeface="Cambria" panose="02040503050406030204" pitchFamily="18" charset="0"/>
                      </a:endParaRPr>
                    </a:p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r>
                        <a:rPr lang="en-US" sz="2000" b="0" i="0" dirty="0">
                          <a:effectLst/>
                          <a:latin typeface="Cambria"/>
                        </a:rPr>
                        <a:t>10</a:t>
                      </a:r>
                      <a:r>
                        <a:rPr lang="en-US" sz="2000" b="0" i="0" baseline="30000" dirty="0">
                          <a:effectLst/>
                          <a:latin typeface="Cambria"/>
                        </a:rPr>
                        <a:t>10</a:t>
                      </a:r>
                      <a:r>
                        <a:rPr lang="en-US" sz="2000" b="0" i="0" dirty="0">
                          <a:effectLst/>
                          <a:latin typeface="Cambria"/>
                        </a:rPr>
                        <a:t> </a:t>
                      </a:r>
                    </a:p>
                  </a:txBody>
                  <a:tcPr marL="45747" marR="45747" marT="22874" marB="22874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endParaRPr lang="en-US" sz="2000" b="0" i="0" dirty="0">
                        <a:effectLst/>
                        <a:latin typeface="Cambria" panose="02040503050406030204" pitchFamily="18" charset="0"/>
                      </a:endParaRPr>
                    </a:p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r>
                        <a:rPr lang="en-US" sz="2000" b="0" i="0" dirty="0">
                          <a:effectLst/>
                          <a:latin typeface="Cambria"/>
                        </a:rPr>
                        <a:t>50 </a:t>
                      </a:r>
                    </a:p>
                  </a:txBody>
                  <a:tcPr marL="45747" marR="45747" marT="22874" marB="22874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endParaRPr lang="en-US" sz="2000" b="0" i="0" dirty="0">
                        <a:effectLst/>
                        <a:latin typeface="Cambria" panose="02040503050406030204" pitchFamily="18" charset="0"/>
                      </a:endParaRPr>
                    </a:p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r>
                        <a:rPr lang="en-US" sz="2000" b="0" i="0" dirty="0">
                          <a:effectLst/>
                          <a:latin typeface="Cambria"/>
                        </a:rPr>
                        <a:t>106.5 </a:t>
                      </a:r>
                    </a:p>
                  </a:txBody>
                  <a:tcPr marL="45747" marR="45747" marT="22874" marB="22874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endParaRPr lang="en-US" sz="2000" b="0" i="0" dirty="0">
                        <a:effectLst/>
                        <a:latin typeface="Cambria" panose="02040503050406030204" pitchFamily="18" charset="0"/>
                      </a:endParaRPr>
                    </a:p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r>
                        <a:rPr lang="en-US" sz="2000" b="0" i="0" dirty="0">
                          <a:effectLst/>
                          <a:latin typeface="Cambria"/>
                        </a:rPr>
                        <a:t>25 </a:t>
                      </a:r>
                      <a:endParaRPr lang="en-US" sz="2000" b="0" i="0" dirty="0">
                        <a:effectLst/>
                      </a:endParaRPr>
                    </a:p>
                  </a:txBody>
                  <a:tcPr marL="45747" marR="45747" marT="22874" marB="22874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6650959"/>
                  </a:ext>
                </a:extLst>
              </a:tr>
              <a:tr h="614031">
                <a:tc gridSpan="2">
                  <a:txBody>
                    <a:bodyPr/>
                    <a:lstStyle/>
                    <a:p>
                      <a:pPr algn="l" rtl="0" fontAlgn="base">
                        <a:lnSpc>
                          <a:spcPts val="1457"/>
                        </a:lnSpc>
                        <a:buNone/>
                      </a:pPr>
                      <a:endParaRPr lang="en-US" sz="1800" b="1" i="0" dirty="0">
                        <a:solidFill>
                          <a:srgbClr val="FFFFFF"/>
                        </a:solidFill>
                        <a:effectLst/>
                        <a:latin typeface="Cambria" panose="02040503050406030204" pitchFamily="18" charset="0"/>
                      </a:endParaRPr>
                    </a:p>
                    <a:p>
                      <a:pPr algn="l" rtl="0" fontAlgn="base">
                        <a:lnSpc>
                          <a:spcPts val="1457"/>
                        </a:lnSpc>
                        <a:buNone/>
                      </a:pPr>
                      <a:r>
                        <a:rPr lang="en-US" sz="1800" b="1" i="0" dirty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</a:rPr>
                        <a:t>400 MHz </a:t>
                      </a:r>
                      <a:endParaRPr lang="en-US" sz="1800" b="1" i="0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45747" marR="45747" marT="22874" marB="22874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endParaRPr lang="en-US" sz="2000" b="0" i="0" dirty="0">
                        <a:effectLst/>
                        <a:latin typeface="Cambria" panose="02040503050406030204" pitchFamily="18" charset="0"/>
                      </a:endParaRPr>
                    </a:p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r>
                        <a:rPr lang="en-US" sz="2000" b="0" i="0" dirty="0">
                          <a:effectLst/>
                          <a:latin typeface="Cambria" panose="02040503050406030204" pitchFamily="18" charset="0"/>
                        </a:rPr>
                        <a:t>Nb/Cu </a:t>
                      </a:r>
                      <a:endParaRPr lang="en-US" sz="2000" b="0" i="0" dirty="0">
                        <a:effectLst/>
                      </a:endParaRPr>
                    </a:p>
                  </a:txBody>
                  <a:tcPr marL="45747" marR="45747" marT="22874" marB="22874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endParaRPr lang="en-US" sz="2000" b="0" i="0" dirty="0">
                        <a:effectLst/>
                        <a:latin typeface="Cambria" panose="02040503050406030204" pitchFamily="18" charset="0"/>
                      </a:endParaRPr>
                    </a:p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r>
                        <a:rPr lang="en-US" sz="2000" b="0" i="0" dirty="0">
                          <a:effectLst/>
                          <a:latin typeface="Cambria" panose="02040503050406030204" pitchFamily="18" charset="0"/>
                        </a:rPr>
                        <a:t>4.5 K </a:t>
                      </a:r>
                      <a:endParaRPr lang="en-US" sz="2000" b="0" i="0" dirty="0">
                        <a:effectLst/>
                      </a:endParaRPr>
                    </a:p>
                  </a:txBody>
                  <a:tcPr marL="45747" marR="45747" marT="22874" marB="22874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endParaRPr lang="en-US" sz="2000" b="0" i="0" dirty="0">
                        <a:effectLst/>
                        <a:latin typeface="Cambria" panose="02040503050406030204" pitchFamily="18" charset="0"/>
                      </a:endParaRPr>
                    </a:p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r>
                        <a:rPr lang="en-US" sz="2000" b="0" i="0" dirty="0">
                          <a:effectLst/>
                          <a:latin typeface="Cambria"/>
                        </a:rPr>
                        <a:t>3.3 10</a:t>
                      </a:r>
                      <a:r>
                        <a:rPr lang="en-US" sz="2000" b="0" i="0" baseline="30000" dirty="0">
                          <a:effectLst/>
                          <a:latin typeface="Cambria"/>
                        </a:rPr>
                        <a:t>9</a:t>
                      </a:r>
                      <a:r>
                        <a:rPr lang="en-US" sz="2000" b="0" i="0" dirty="0">
                          <a:effectLst/>
                          <a:latin typeface="Cambria"/>
                        </a:rPr>
                        <a:t> </a:t>
                      </a:r>
                    </a:p>
                  </a:txBody>
                  <a:tcPr marL="45747" marR="45747" marT="22874" marB="22874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endParaRPr lang="en-US" sz="2000" b="0" i="0" dirty="0">
                        <a:effectLst/>
                        <a:latin typeface="Cambria" panose="02040503050406030204" pitchFamily="18" charset="0"/>
                      </a:endParaRPr>
                    </a:p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r>
                        <a:rPr lang="en-US" sz="2000" b="0" i="0" dirty="0">
                          <a:effectLst/>
                          <a:latin typeface="Cambria"/>
                        </a:rPr>
                        <a:t>26 </a:t>
                      </a:r>
                    </a:p>
                  </a:txBody>
                  <a:tcPr marL="45747" marR="45747" marT="22874" marB="22874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endParaRPr lang="en-US" sz="2000" b="0" i="0" dirty="0">
                        <a:effectLst/>
                        <a:latin typeface="Cambria" panose="02040503050406030204" pitchFamily="18" charset="0"/>
                      </a:endParaRPr>
                    </a:p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r>
                        <a:rPr lang="en-US" sz="2000" b="0" i="0" dirty="0">
                          <a:effectLst/>
                          <a:latin typeface="Cambria"/>
                        </a:rPr>
                        <a:t>69.3</a:t>
                      </a:r>
                      <a:endParaRPr lang="en-US" sz="2000" b="0" i="0" dirty="0">
                        <a:effectLst/>
                      </a:endParaRPr>
                    </a:p>
                  </a:txBody>
                  <a:tcPr marL="45747" marR="45747" marT="22874" marB="22874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endParaRPr lang="en-US" sz="2000" b="0" i="0" dirty="0">
                        <a:effectLst/>
                        <a:latin typeface="Cambria" panose="02040503050406030204" pitchFamily="18" charset="0"/>
                      </a:endParaRPr>
                    </a:p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r>
                        <a:rPr lang="en-US" sz="2000" b="0" i="0" dirty="0">
                          <a:effectLst/>
                          <a:latin typeface="Cambria"/>
                        </a:rPr>
                        <a:t>13 </a:t>
                      </a:r>
                    </a:p>
                  </a:txBody>
                  <a:tcPr marL="45747" marR="45747" marT="22874" marB="22874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998674"/>
                  </a:ext>
                </a:extLst>
              </a:tr>
              <a:tr h="709338">
                <a:tc gridSpan="2">
                  <a:txBody>
                    <a:bodyPr/>
                    <a:lstStyle/>
                    <a:p>
                      <a:pPr algn="l" rtl="0" fontAlgn="base">
                        <a:lnSpc>
                          <a:spcPts val="1457"/>
                        </a:lnSpc>
                        <a:buNone/>
                      </a:pPr>
                      <a:endParaRPr lang="en-US" sz="1800" b="1" i="0" dirty="0">
                        <a:solidFill>
                          <a:srgbClr val="FFFFFF"/>
                        </a:solidFill>
                        <a:effectLst/>
                        <a:latin typeface="Cambria" panose="02040503050406030204" pitchFamily="18" charset="0"/>
                      </a:endParaRPr>
                    </a:p>
                    <a:p>
                      <a:pPr algn="l" rtl="0" fontAlgn="base">
                        <a:lnSpc>
                          <a:spcPts val="1457"/>
                        </a:lnSpc>
                        <a:buNone/>
                      </a:pPr>
                      <a:r>
                        <a:rPr lang="en-US" sz="1800" b="1" i="0" dirty="0">
                          <a:solidFill>
                            <a:srgbClr val="FFFFFF"/>
                          </a:solidFill>
                          <a:effectLst/>
                          <a:latin typeface="Cambria"/>
                        </a:rPr>
                        <a:t>800 MHz </a:t>
                      </a:r>
                    </a:p>
                  </a:txBody>
                  <a:tcPr marL="45747" marR="45747" marT="22874" marB="22874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endParaRPr lang="en-US" sz="2000" b="0" i="0" dirty="0">
                        <a:effectLst/>
                        <a:latin typeface="Cambria" panose="02040503050406030204" pitchFamily="18" charset="0"/>
                      </a:endParaRPr>
                    </a:p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r>
                        <a:rPr lang="en-US" sz="2000" b="0" i="0" dirty="0">
                          <a:effectLst/>
                          <a:latin typeface="Cambria"/>
                        </a:rPr>
                        <a:t>Nb3Sn/Cu </a:t>
                      </a:r>
                    </a:p>
                  </a:txBody>
                  <a:tcPr marL="45747" marR="45747" marT="22874" marB="22874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endParaRPr lang="en-US" sz="2000" b="0" i="0" dirty="0">
                        <a:effectLst/>
                        <a:latin typeface="Cambria" panose="02040503050406030204" pitchFamily="18" charset="0"/>
                      </a:endParaRPr>
                    </a:p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r>
                        <a:rPr lang="en-US" sz="2000" b="0" i="0" dirty="0">
                          <a:effectLst/>
                          <a:latin typeface="Cambria" panose="02040503050406030204" pitchFamily="18" charset="0"/>
                        </a:rPr>
                        <a:t>4.5 K </a:t>
                      </a:r>
                      <a:endParaRPr lang="en-US" sz="2000" b="0" i="0" dirty="0">
                        <a:effectLst/>
                      </a:endParaRPr>
                    </a:p>
                  </a:txBody>
                  <a:tcPr marL="45747" marR="45747" marT="22874" marB="22874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endParaRPr lang="en-US" sz="2000" b="0" i="0" dirty="0">
                        <a:effectLst/>
                        <a:latin typeface="Cambria" panose="02040503050406030204" pitchFamily="18" charset="0"/>
                      </a:endParaRPr>
                    </a:p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r>
                        <a:rPr lang="en-US" sz="2000" b="0" i="0" dirty="0">
                          <a:effectLst/>
                          <a:latin typeface="Cambria"/>
                        </a:rPr>
                        <a:t>10</a:t>
                      </a:r>
                      <a:r>
                        <a:rPr lang="en-US" sz="2000" b="0" i="0" baseline="30000" dirty="0">
                          <a:effectLst/>
                          <a:latin typeface="Cambria"/>
                        </a:rPr>
                        <a:t>10</a:t>
                      </a:r>
                      <a:r>
                        <a:rPr lang="en-US" sz="2000" b="0" i="0" dirty="0">
                          <a:effectLst/>
                          <a:latin typeface="Cambria"/>
                        </a:rPr>
                        <a:t> </a:t>
                      </a:r>
                    </a:p>
                  </a:txBody>
                  <a:tcPr marL="45747" marR="45747" marT="22874" marB="22874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endParaRPr lang="en-US" sz="2000" b="0" i="0" dirty="0">
                        <a:effectLst/>
                        <a:latin typeface="Cambria" panose="02040503050406030204" pitchFamily="18" charset="0"/>
                      </a:endParaRPr>
                    </a:p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r>
                        <a:rPr lang="en-US" sz="2000" b="0" i="0" dirty="0">
                          <a:effectLst/>
                          <a:latin typeface="Cambria"/>
                        </a:rPr>
                        <a:t>50 </a:t>
                      </a:r>
                    </a:p>
                  </a:txBody>
                  <a:tcPr marL="45747" marR="45747" marT="22874" marB="22874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endParaRPr lang="en-US" sz="2000" b="0" i="0" dirty="0">
                        <a:effectLst/>
                        <a:latin typeface="Cambria" panose="02040503050406030204" pitchFamily="18" charset="0"/>
                      </a:endParaRPr>
                    </a:p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r>
                        <a:rPr lang="en-US" sz="2000" b="0" i="0" dirty="0">
                          <a:effectLst/>
                          <a:latin typeface="Cambria"/>
                        </a:rPr>
                        <a:t>100 </a:t>
                      </a:r>
                    </a:p>
                  </a:txBody>
                  <a:tcPr marL="45747" marR="45747" marT="22874" marB="22874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endParaRPr lang="en-US" sz="2000" b="0" i="0" dirty="0">
                        <a:effectLst/>
                        <a:latin typeface="Cambria" panose="02040503050406030204" pitchFamily="18" charset="0"/>
                      </a:endParaRPr>
                    </a:p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r>
                        <a:rPr lang="en-US" sz="2000" b="0" i="0" dirty="0">
                          <a:effectLst/>
                          <a:latin typeface="Cambria"/>
                        </a:rPr>
                        <a:t>20 </a:t>
                      </a:r>
                    </a:p>
                  </a:txBody>
                  <a:tcPr marL="45747" marR="45747" marT="22874" marB="22874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4095155"/>
                  </a:ext>
                </a:extLst>
              </a:tr>
              <a:tr h="709338">
                <a:tc gridSpan="2">
                  <a:txBody>
                    <a:bodyPr/>
                    <a:lstStyle/>
                    <a:p>
                      <a:pPr algn="l" rtl="0" fontAlgn="base">
                        <a:lnSpc>
                          <a:spcPts val="1457"/>
                        </a:lnSpc>
                        <a:buNone/>
                      </a:pPr>
                      <a:endParaRPr lang="en-US" sz="1800" b="1" i="0" dirty="0">
                        <a:solidFill>
                          <a:srgbClr val="FFFFFF"/>
                        </a:solidFill>
                        <a:effectLst/>
                        <a:latin typeface="Cambria" panose="02040503050406030204" pitchFamily="18" charset="0"/>
                      </a:endParaRPr>
                    </a:p>
                    <a:p>
                      <a:pPr algn="l" rtl="0" fontAlgn="base">
                        <a:lnSpc>
                          <a:spcPts val="1457"/>
                        </a:lnSpc>
                        <a:buNone/>
                      </a:pPr>
                      <a:r>
                        <a:rPr lang="en-US" sz="1800" b="1" i="0" dirty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</a:rPr>
                        <a:t>800 MHz  </a:t>
                      </a:r>
                      <a:endParaRPr lang="en-US" sz="1800" b="1" i="0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45747" marR="45747" marT="22874" marB="22874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endParaRPr lang="en-US" sz="2000" b="0" i="0" dirty="0">
                        <a:effectLst/>
                        <a:latin typeface="Cambria" panose="02040503050406030204" pitchFamily="18" charset="0"/>
                      </a:endParaRPr>
                    </a:p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r>
                        <a:rPr lang="en-US" sz="2000" b="0" i="0" dirty="0">
                          <a:effectLst/>
                          <a:latin typeface="Cambria" panose="02040503050406030204" pitchFamily="18" charset="0"/>
                        </a:rPr>
                        <a:t>Bulk Nb </a:t>
                      </a:r>
                      <a:endParaRPr lang="en-US" sz="2000" b="0" i="0" dirty="0">
                        <a:effectLst/>
                      </a:endParaRPr>
                    </a:p>
                  </a:txBody>
                  <a:tcPr marL="45747" marR="45747" marT="22874" marB="22874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endParaRPr lang="en-US" sz="2000" b="0" i="0" dirty="0">
                        <a:effectLst/>
                        <a:latin typeface="Cambria" panose="02040503050406030204" pitchFamily="18" charset="0"/>
                      </a:endParaRPr>
                    </a:p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r>
                        <a:rPr lang="en-US" sz="2000" b="0" i="0" dirty="0">
                          <a:effectLst/>
                          <a:latin typeface="Cambria" panose="02040503050406030204" pitchFamily="18" charset="0"/>
                        </a:rPr>
                        <a:t>2 K </a:t>
                      </a:r>
                      <a:endParaRPr lang="en-US" sz="2000" b="0" i="0" dirty="0">
                        <a:effectLst/>
                      </a:endParaRPr>
                    </a:p>
                  </a:txBody>
                  <a:tcPr marL="45747" marR="45747" marT="22874" marB="22874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endParaRPr lang="en-US" sz="2000" b="0" i="0" dirty="0">
                        <a:effectLst/>
                        <a:latin typeface="Cambria" panose="02040503050406030204" pitchFamily="18" charset="0"/>
                      </a:endParaRPr>
                    </a:p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r>
                        <a:rPr lang="en-US" sz="2000" b="0" i="0" dirty="0">
                          <a:effectLst/>
                          <a:latin typeface="Cambria"/>
                        </a:rPr>
                        <a:t>3 10</a:t>
                      </a:r>
                      <a:r>
                        <a:rPr lang="en-US" sz="2000" b="0" i="0" baseline="30000" dirty="0">
                          <a:effectLst/>
                          <a:latin typeface="Cambria"/>
                        </a:rPr>
                        <a:t>10</a:t>
                      </a:r>
                      <a:r>
                        <a:rPr lang="en-US" sz="2000" b="0" i="0" dirty="0">
                          <a:effectLst/>
                          <a:latin typeface="Cambria"/>
                        </a:rPr>
                        <a:t> </a:t>
                      </a:r>
                    </a:p>
                  </a:txBody>
                  <a:tcPr marL="45747" marR="45747" marT="22874" marB="22874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endParaRPr lang="en-US" sz="2000" b="0" i="0" dirty="0">
                        <a:effectLst/>
                        <a:latin typeface="Cambria" panose="02040503050406030204" pitchFamily="18" charset="0"/>
                      </a:endParaRPr>
                    </a:p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r>
                        <a:rPr lang="en-US" sz="2000" b="0" i="0" dirty="0">
                          <a:effectLst/>
                          <a:latin typeface="Cambria"/>
                        </a:rPr>
                        <a:t>50.8 </a:t>
                      </a:r>
                    </a:p>
                  </a:txBody>
                  <a:tcPr marL="45747" marR="45747" marT="22874" marB="22874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endParaRPr lang="en-US" sz="2000" b="0" i="0" dirty="0">
                        <a:effectLst/>
                        <a:latin typeface="Cambria" panose="02040503050406030204" pitchFamily="18" charset="0"/>
                      </a:endParaRPr>
                    </a:p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r>
                        <a:rPr lang="en-US" sz="2000" b="0" i="0" dirty="0">
                          <a:effectLst/>
                          <a:latin typeface="Cambria"/>
                        </a:rPr>
                        <a:t>108 </a:t>
                      </a:r>
                    </a:p>
                  </a:txBody>
                  <a:tcPr marL="45747" marR="45747" marT="22874" marB="22874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endParaRPr lang="en-US" sz="2000" b="0" i="0" dirty="0">
                        <a:effectLst/>
                        <a:latin typeface="Cambria" panose="02040503050406030204" pitchFamily="18" charset="0"/>
                      </a:endParaRPr>
                    </a:p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r>
                        <a:rPr lang="en-US" sz="2000" b="0" i="0" dirty="0">
                          <a:effectLst/>
                          <a:latin typeface="Cambria" panose="02040503050406030204" pitchFamily="18" charset="0"/>
                        </a:rPr>
                        <a:t>25 </a:t>
                      </a:r>
                      <a:endParaRPr lang="en-US" sz="2000" b="0" i="0" dirty="0">
                        <a:effectLst/>
                      </a:endParaRPr>
                    </a:p>
                  </a:txBody>
                  <a:tcPr marL="45747" marR="45747" marT="22874" marB="22874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0036351"/>
                  </a:ext>
                </a:extLst>
              </a:tr>
              <a:tr h="70933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45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i="0" dirty="0">
                        <a:solidFill>
                          <a:srgbClr val="FFFFFF"/>
                        </a:solidFill>
                        <a:effectLst/>
                        <a:latin typeface="Cambria" panose="020405030504060302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145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dirty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</a:rPr>
                        <a:t>800 MHz  </a:t>
                      </a:r>
                      <a:endParaRPr lang="en-US" sz="1800" b="1" i="0" dirty="0">
                        <a:solidFill>
                          <a:srgbClr val="FFFFFF"/>
                        </a:solidFill>
                        <a:effectLst/>
                      </a:endParaRPr>
                    </a:p>
                    <a:p>
                      <a:pPr algn="l" rtl="0" fontAlgn="base">
                        <a:lnSpc>
                          <a:spcPts val="1457"/>
                        </a:lnSpc>
                        <a:buNone/>
                      </a:pPr>
                      <a:endParaRPr lang="en-US" sz="1800" b="1" i="0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 marL="45747" marR="45747" marT="22874" marB="22874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endParaRPr lang="en-US" sz="2000" b="0" i="0" dirty="0">
                        <a:effectLst/>
                        <a:latin typeface="Cambria" panose="02040503050406030204" pitchFamily="18" charset="0"/>
                      </a:endParaRPr>
                    </a:p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r>
                        <a:rPr lang="en-US" sz="2000" b="0" i="0" dirty="0">
                          <a:effectLst/>
                          <a:latin typeface="Cambria" panose="02040503050406030204" pitchFamily="18" charset="0"/>
                        </a:rPr>
                        <a:t>Nb/Cu </a:t>
                      </a:r>
                      <a:endParaRPr lang="en-US" sz="2000" b="0" i="0" dirty="0">
                        <a:effectLst/>
                      </a:endParaRPr>
                    </a:p>
                  </a:txBody>
                  <a:tcPr marL="45747" marR="45747" marT="22874" marB="22874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endParaRPr lang="en-US" sz="2000" b="0" i="0" dirty="0">
                        <a:effectLst/>
                        <a:latin typeface="Cambria" panose="02040503050406030204" pitchFamily="18" charset="0"/>
                      </a:endParaRPr>
                    </a:p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r>
                        <a:rPr lang="en-US" sz="2000" b="0" i="0" dirty="0">
                          <a:effectLst/>
                          <a:latin typeface="Cambria" panose="02040503050406030204" pitchFamily="18" charset="0"/>
                        </a:rPr>
                        <a:t>2 K </a:t>
                      </a:r>
                      <a:endParaRPr lang="en-US" sz="2000" b="0" i="0" dirty="0">
                        <a:effectLst/>
                      </a:endParaRPr>
                    </a:p>
                  </a:txBody>
                  <a:tcPr marL="45747" marR="45747" marT="22874" marB="22874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endParaRPr lang="en-US" sz="2000" b="0" i="0" dirty="0">
                        <a:effectLst/>
                        <a:latin typeface="Cambria" panose="02040503050406030204" pitchFamily="18" charset="0"/>
                      </a:endParaRPr>
                    </a:p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r>
                        <a:rPr lang="en-US" sz="2000" b="0" i="0" dirty="0">
                          <a:effectLst/>
                          <a:latin typeface="Cambria" panose="02040503050406030204" pitchFamily="18" charset="0"/>
                        </a:rPr>
                        <a:t>2 10</a:t>
                      </a:r>
                      <a:r>
                        <a:rPr lang="en-US" sz="2000" b="0" i="0" baseline="30000" dirty="0">
                          <a:effectLst/>
                          <a:latin typeface="Cambria" panose="02040503050406030204" pitchFamily="18" charset="0"/>
                        </a:rPr>
                        <a:t>10</a:t>
                      </a:r>
                      <a:r>
                        <a:rPr lang="en-US" sz="2000" b="0" i="0" dirty="0">
                          <a:effectLst/>
                          <a:latin typeface="Cambria" panose="02040503050406030204" pitchFamily="18" charset="0"/>
                        </a:rPr>
                        <a:t> </a:t>
                      </a:r>
                      <a:endParaRPr lang="en-US" sz="2000" b="0" i="0" dirty="0">
                        <a:effectLst/>
                      </a:endParaRPr>
                    </a:p>
                  </a:txBody>
                  <a:tcPr marL="45747" marR="45747" marT="22874" marB="22874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endParaRPr lang="en-US" sz="2000" b="0" i="0" dirty="0">
                        <a:effectLst/>
                        <a:latin typeface="Cambria" panose="02040503050406030204" pitchFamily="18" charset="0"/>
                      </a:endParaRPr>
                    </a:p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r>
                        <a:rPr lang="en-US" sz="2000" b="0" i="0" dirty="0">
                          <a:effectLst/>
                          <a:latin typeface="Cambria"/>
                        </a:rPr>
                        <a:t>50.8 </a:t>
                      </a:r>
                    </a:p>
                  </a:txBody>
                  <a:tcPr marL="45747" marR="45747" marT="22874" marB="22874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endParaRPr lang="en-US" sz="2000" b="0" i="0" dirty="0">
                        <a:effectLst/>
                        <a:latin typeface="Cambria" panose="02040503050406030204" pitchFamily="18" charset="0"/>
                      </a:endParaRPr>
                    </a:p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r>
                        <a:rPr lang="en-US" sz="2000" b="0" i="0" dirty="0">
                          <a:effectLst/>
                          <a:latin typeface="Cambria"/>
                        </a:rPr>
                        <a:t>108 </a:t>
                      </a:r>
                    </a:p>
                  </a:txBody>
                  <a:tcPr marL="45747" marR="45747" marT="22874" marB="22874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endParaRPr lang="en-US" sz="2000" b="0" i="0">
                        <a:effectLst/>
                        <a:latin typeface="Cambria" panose="02040503050406030204" pitchFamily="18" charset="0"/>
                      </a:endParaRPr>
                    </a:p>
                    <a:p>
                      <a:pPr algn="ctr" rtl="0" fontAlgn="base">
                        <a:lnSpc>
                          <a:spcPts val="1457"/>
                        </a:lnSpc>
                        <a:buNone/>
                      </a:pPr>
                      <a:r>
                        <a:rPr lang="en-US" sz="2000" b="0" i="0" dirty="0">
                          <a:effectLst/>
                          <a:latin typeface="Cambria"/>
                        </a:rPr>
                        <a:t>25 </a:t>
                      </a:r>
                    </a:p>
                  </a:txBody>
                  <a:tcPr marL="45747" marR="45747" marT="22874" marB="22874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71935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68668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F49580-4604-33E5-18F0-68828F209E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227" y="626"/>
            <a:ext cx="2423375" cy="820738"/>
          </a:xfrm>
        </p:spPr>
        <p:txBody>
          <a:bodyPr/>
          <a:lstStyle/>
          <a:p>
            <a:r>
              <a:rPr lang="en-GB" dirty="0"/>
              <a:t>Strategy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B61D5D-C688-9AF8-061C-BACADF3404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875" y="859204"/>
            <a:ext cx="11496675" cy="5772028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en-GB" b="1" dirty="0">
                <a:solidFill>
                  <a:srgbClr val="000000"/>
                </a:solidFill>
              </a:rPr>
              <a:t>Develop Nb/Cu HIPIMS through the1.3 GHz program for fast turnaround from coating to RF test</a:t>
            </a:r>
          </a:p>
          <a:p>
            <a:pPr lvl="1"/>
            <a:r>
              <a:rPr lang="en-GB" dirty="0"/>
              <a:t>Scaling specs at 4.5 K to 400 MHz from theory and QPR results</a:t>
            </a:r>
          </a:p>
          <a:p>
            <a:pPr lvl="1"/>
            <a:r>
              <a:rPr lang="en-GB" dirty="0"/>
              <a:t>Study separately surface resistance components</a:t>
            </a:r>
          </a:p>
          <a:p>
            <a:pPr lvl="1"/>
            <a:r>
              <a:rPr lang="en-GB" dirty="0"/>
              <a:t>Study high field behaviour at 2 K in view of possible use at 800 MHz for ttbar</a:t>
            </a:r>
          </a:p>
          <a:p>
            <a:r>
              <a:rPr lang="en-GB" b="1" dirty="0"/>
              <a:t>Scale up to 400 MHz using LHC single cells substrates until FCC prototypes are ready</a:t>
            </a:r>
          </a:p>
          <a:p>
            <a:pPr lvl="1"/>
            <a:r>
              <a:rPr lang="en-GB" dirty="0"/>
              <a:t>Transfer lessons learned (seamless, HIPIMCS, EP, mitigation of thermal currents, etc.</a:t>
            </a:r>
          </a:p>
          <a:p>
            <a:pPr lvl="1"/>
            <a:r>
              <a:rPr lang="en-GB" dirty="0"/>
              <a:t>Aiming at "proof of principle"</a:t>
            </a:r>
          </a:p>
          <a:p>
            <a:pPr lvl="1"/>
            <a:r>
              <a:rPr lang="en-GB" dirty="0"/>
              <a:t>Measurement campaigns to define key specifications for the cryomodule (B</a:t>
            </a:r>
            <a:r>
              <a:rPr lang="en-GB" sz="1700" dirty="0"/>
              <a:t>a</a:t>
            </a:r>
            <a:r>
              <a:rPr lang="en-GB" dirty="0"/>
              <a:t>, </a:t>
            </a:r>
            <a:r>
              <a:rPr lang="en-GB" sz="1900" dirty="0">
                <a:latin typeface="Symbol"/>
                <a:sym typeface="Symbol"/>
              </a:rPr>
              <a:t>Ñ T</a:t>
            </a:r>
            <a:r>
              <a:rPr lang="en-GB" dirty="0"/>
              <a:t> , etc)</a:t>
            </a:r>
            <a:endParaRPr lang="en-GB" sz="1900" dirty="0">
              <a:latin typeface="Symbol"/>
              <a:sym typeface="Symbol"/>
            </a:endParaRPr>
          </a:p>
          <a:p>
            <a:pPr lvl="1"/>
            <a:r>
              <a:rPr lang="en-GB" dirty="0"/>
              <a:t>The large cavity surface is prone to "random" defects: rationale behind integrated process in the new SRF building:</a:t>
            </a:r>
          </a:p>
          <a:p>
            <a:pPr lvl="1"/>
            <a:r>
              <a:rPr lang="en-GB" dirty="0"/>
              <a:t>Push success yield and define protocol for industrialisation </a:t>
            </a:r>
          </a:p>
          <a:p>
            <a:r>
              <a:rPr lang="en-GB" b="1" dirty="0"/>
              <a:t>Nb3Sn/Cu: from small samples, to QPR</a:t>
            </a:r>
            <a:endParaRPr lang="en-US" b="1" dirty="0"/>
          </a:p>
          <a:p>
            <a:pPr lvl="1"/>
            <a:r>
              <a:rPr lang="en-GB" dirty="0"/>
              <a:t>Collaborations for sample studies (UNIGE, TUWIEN, CEA, …) </a:t>
            </a:r>
          </a:p>
          <a:p>
            <a:pPr lvl="1"/>
            <a:r>
              <a:rPr lang="en-GB" dirty="0"/>
              <a:t>Directly aiming at 800 MHz cavities as possible use case</a:t>
            </a:r>
            <a:endParaRPr lang="en-US" dirty="0"/>
          </a:p>
          <a:p>
            <a:pPr lvl="1"/>
            <a:r>
              <a:rPr lang="en-GB" dirty="0"/>
              <a:t>Collaborations: INFN, Cornell</a:t>
            </a:r>
          </a:p>
          <a:p>
            <a:r>
              <a:rPr lang="en-GB" b="1" dirty="0"/>
              <a:t>Nb bulk at 800 MHz, 2 K, through collaborations</a:t>
            </a:r>
            <a:r>
              <a:rPr lang="en-GB" dirty="0"/>
              <a:t> (FNAL, </a:t>
            </a:r>
            <a:r>
              <a:rPr lang="en-GB" dirty="0" err="1"/>
              <a:t>IJCLab</a:t>
            </a:r>
            <a:r>
              <a:rPr lang="en-GB" dirty="0"/>
              <a:t>, …)</a:t>
            </a:r>
            <a:endParaRPr lang="en-US" dirty="0"/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1E1A6C8-8634-5BE8-EC04-6BAB9B9EE557}"/>
              </a:ext>
            </a:extLst>
          </p:cNvPr>
          <p:cNvSpPr txBox="1">
            <a:spLocks/>
          </p:cNvSpPr>
          <p:nvPr/>
        </p:nvSpPr>
        <p:spPr>
          <a:xfrm>
            <a:off x="8281363" y="5180411"/>
            <a:ext cx="3913102" cy="6705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H" sz="2000" dirty="0">
                <a:highlight>
                  <a:srgbClr val="FFFF00"/>
                </a:highlight>
              </a:rPr>
              <a:t>See talk by G. </a:t>
            </a:r>
            <a:r>
              <a:rPr lang="en-CH" sz="2000" dirty="0" err="1">
                <a:highlight>
                  <a:srgbClr val="FFFF00"/>
                </a:highlight>
              </a:rPr>
              <a:t>Rosaz</a:t>
            </a:r>
            <a:r>
              <a:rPr lang="en-CH" sz="2000" dirty="0">
                <a:highlight>
                  <a:srgbClr val="FFFF00"/>
                </a:highlight>
              </a:rPr>
              <a:t> at </a:t>
            </a:r>
            <a:r>
              <a:rPr lang="en-CH" sz="2000">
                <a:highlight>
                  <a:srgbClr val="FFFF00"/>
                </a:highlight>
              </a:rPr>
              <a:t>this event </a:t>
            </a:r>
            <a:endParaRPr lang="en-US" sz="20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799688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67C9DF-1072-3242-BEC4-4AC3E06CA2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696" y="144236"/>
            <a:ext cx="6208096" cy="1325563"/>
          </a:xfrm>
        </p:spPr>
        <p:txBody>
          <a:bodyPr/>
          <a:lstStyle/>
          <a:p>
            <a:r>
              <a:rPr lang="en-CH"/>
              <a:t>  SRF facilities upgrades</a:t>
            </a:r>
            <a:r>
              <a:rPr lang="en-CH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109E38-FAA2-C067-5D50-5C9F18F227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9579" y="1346539"/>
            <a:ext cx="4879794" cy="256914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000" dirty="0"/>
              <a:t>New clean booth with automatic washer</a:t>
            </a:r>
          </a:p>
          <a:p>
            <a:r>
              <a:rPr lang="en-US" sz="2000" dirty="0"/>
              <a:t>New vertical cryostat  with magnetic compensation and cavity thermal shield, dedicated to 400 MHz cavity testing</a:t>
            </a:r>
          </a:p>
          <a:p>
            <a:r>
              <a:rPr lang="en-US" sz="2000" dirty="0"/>
              <a:t>Development of independent LLRF systems, based on different methods to reduce systematic uncertainties </a:t>
            </a:r>
          </a:p>
          <a:p>
            <a:endParaRPr lang="en-CH" sz="2000" dirty="0"/>
          </a:p>
          <a:p>
            <a:endParaRPr lang="en-CH" sz="2000" dirty="0"/>
          </a:p>
        </p:txBody>
      </p:sp>
      <p:pic>
        <p:nvPicPr>
          <p:cNvPr id="4" name="Picture 3" descr="A person in a white protective suit in a room&#10;&#10;AI-generated content may be incorrect.">
            <a:extLst>
              <a:ext uri="{FF2B5EF4-FFF2-40B4-BE49-F238E27FC236}">
                <a16:creationId xmlns:a16="http://schemas.microsoft.com/office/drawing/2014/main" id="{6AC9CAA1-8130-E523-0254-F2606ECC07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3551" y="1320511"/>
            <a:ext cx="3165843" cy="53948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8807DC9-3A9E-05BC-2065-F840B92813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720" y="4160208"/>
            <a:ext cx="4947018" cy="2381250"/>
          </a:xfrm>
          <a:prstGeom prst="rect">
            <a:avLst/>
          </a:prstGeom>
        </p:spPr>
      </p:pic>
      <p:pic>
        <p:nvPicPr>
          <p:cNvPr id="6" name="Picture 5" descr="A machine inside a factory&#10;&#10;AI-generated content may be incorrect.">
            <a:extLst>
              <a:ext uri="{FF2B5EF4-FFF2-40B4-BE49-F238E27FC236}">
                <a16:creationId xmlns:a16="http://schemas.microsoft.com/office/drawing/2014/main" id="{0EE119FC-6B1C-9785-87F4-527755AA28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76905" y="1328777"/>
            <a:ext cx="3010635" cy="5384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9740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9362E0-84DF-8F73-DD16-6EADCCB4E6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5275CDF-076E-F2EA-C79E-B55A48438705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pPr/>
              <a:t>8</a:t>
            </a:fld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1E3D925-7512-DA10-F228-A72D4822EC0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2691" y="913287"/>
            <a:ext cx="1647871" cy="4868429"/>
          </a:xfrm>
          <a:prstGeom prst="rect">
            <a:avLst/>
          </a:prstGeom>
        </p:spPr>
      </p:pic>
      <p:sp>
        <p:nvSpPr>
          <p:cNvPr id="11" name="Flowchart: Magnetic Disk 10">
            <a:extLst>
              <a:ext uri="{FF2B5EF4-FFF2-40B4-BE49-F238E27FC236}">
                <a16:creationId xmlns:a16="http://schemas.microsoft.com/office/drawing/2014/main" id="{B5C532E4-E359-7620-D50A-EDB1704E323E}"/>
              </a:ext>
            </a:extLst>
          </p:cNvPr>
          <p:cNvSpPr/>
          <p:nvPr/>
        </p:nvSpPr>
        <p:spPr>
          <a:xfrm>
            <a:off x="2351132" y="3897240"/>
            <a:ext cx="808075" cy="1105787"/>
          </a:xfrm>
          <a:prstGeom prst="flowChartMagneticDisk">
            <a:avLst/>
          </a:prstGeom>
          <a:solidFill>
            <a:srgbClr val="0070C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351" dirty="0"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V3</a:t>
            </a:r>
            <a:endParaRPr lang="en-US" sz="1351" dirty="0"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Flowchart: Magnetic Disk 12">
            <a:extLst>
              <a:ext uri="{FF2B5EF4-FFF2-40B4-BE49-F238E27FC236}">
                <a16:creationId xmlns:a16="http://schemas.microsoft.com/office/drawing/2014/main" id="{AE609367-EC3B-4E0A-53C5-265CCD201E04}"/>
              </a:ext>
            </a:extLst>
          </p:cNvPr>
          <p:cNvSpPr/>
          <p:nvPr/>
        </p:nvSpPr>
        <p:spPr>
          <a:xfrm>
            <a:off x="3798315" y="3886607"/>
            <a:ext cx="808075" cy="839972"/>
          </a:xfrm>
          <a:prstGeom prst="flowChartMagneticDisk">
            <a:avLst/>
          </a:prstGeom>
          <a:solidFill>
            <a:srgbClr val="0070C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351" dirty="0"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V4</a:t>
            </a:r>
            <a:endParaRPr lang="en-US" sz="1351" dirty="0"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Flowchart: Magnetic Disk 13">
            <a:extLst>
              <a:ext uri="{FF2B5EF4-FFF2-40B4-BE49-F238E27FC236}">
                <a16:creationId xmlns:a16="http://schemas.microsoft.com/office/drawing/2014/main" id="{197F9B1C-28AE-5E27-9F2E-2CCE25A9EE7A}"/>
              </a:ext>
            </a:extLst>
          </p:cNvPr>
          <p:cNvSpPr/>
          <p:nvPr/>
        </p:nvSpPr>
        <p:spPr>
          <a:xfrm>
            <a:off x="5517717" y="3862685"/>
            <a:ext cx="808075" cy="1012753"/>
          </a:xfrm>
          <a:prstGeom prst="flowChartMagneticDisk">
            <a:avLst/>
          </a:prstGeom>
          <a:solidFill>
            <a:srgbClr val="0070C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351" dirty="0"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V5</a:t>
            </a:r>
            <a:endParaRPr lang="en-US" sz="1351" dirty="0"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Flowchart: Magnetic Disk 14">
            <a:extLst>
              <a:ext uri="{FF2B5EF4-FFF2-40B4-BE49-F238E27FC236}">
                <a16:creationId xmlns:a16="http://schemas.microsoft.com/office/drawing/2014/main" id="{88648A56-BD08-58D5-88FD-D8D071CA341C}"/>
              </a:ext>
            </a:extLst>
          </p:cNvPr>
          <p:cNvSpPr/>
          <p:nvPr/>
        </p:nvSpPr>
        <p:spPr>
          <a:xfrm>
            <a:off x="6894516" y="3841417"/>
            <a:ext cx="808075" cy="1105787"/>
          </a:xfrm>
          <a:prstGeom prst="flowChartMagneticDisk">
            <a:avLst/>
          </a:prstGeom>
          <a:solidFill>
            <a:srgbClr val="0070C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351" dirty="0"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V6</a:t>
            </a:r>
            <a:endParaRPr lang="en-US" sz="1351" dirty="0"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Flowchart: Preparation 28">
            <a:extLst>
              <a:ext uri="{FF2B5EF4-FFF2-40B4-BE49-F238E27FC236}">
                <a16:creationId xmlns:a16="http://schemas.microsoft.com/office/drawing/2014/main" id="{1BCE0053-F2D9-B478-3255-BC624C6512DA}"/>
              </a:ext>
            </a:extLst>
          </p:cNvPr>
          <p:cNvSpPr/>
          <p:nvPr/>
        </p:nvSpPr>
        <p:spPr>
          <a:xfrm>
            <a:off x="2365402" y="1746479"/>
            <a:ext cx="779537" cy="573799"/>
          </a:xfrm>
          <a:prstGeom prst="flowChartPreparati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V3</a:t>
            </a:r>
            <a:endParaRPr lang="en-US" sz="1200" dirty="0"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Flowchart: Preparation 29">
            <a:extLst>
              <a:ext uri="{FF2B5EF4-FFF2-40B4-BE49-F238E27FC236}">
                <a16:creationId xmlns:a16="http://schemas.microsoft.com/office/drawing/2014/main" id="{44EB175D-1522-759A-289C-31CEC177A34E}"/>
              </a:ext>
            </a:extLst>
          </p:cNvPr>
          <p:cNvSpPr/>
          <p:nvPr/>
        </p:nvSpPr>
        <p:spPr>
          <a:xfrm>
            <a:off x="3337428" y="1746479"/>
            <a:ext cx="779537" cy="573799"/>
          </a:xfrm>
          <a:prstGeom prst="flowChartPreparati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V4</a:t>
            </a:r>
            <a:endParaRPr lang="en-US" sz="1200" dirty="0"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Flowchart: Preparation 30">
            <a:extLst>
              <a:ext uri="{FF2B5EF4-FFF2-40B4-BE49-F238E27FC236}">
                <a16:creationId xmlns:a16="http://schemas.microsoft.com/office/drawing/2014/main" id="{C3C68AD7-C2FB-71D5-A189-76EBE4EB3B82}"/>
              </a:ext>
            </a:extLst>
          </p:cNvPr>
          <p:cNvSpPr/>
          <p:nvPr/>
        </p:nvSpPr>
        <p:spPr>
          <a:xfrm>
            <a:off x="5190657" y="1746479"/>
            <a:ext cx="779537" cy="573799"/>
          </a:xfrm>
          <a:prstGeom prst="flowChartPreparati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V5</a:t>
            </a:r>
          </a:p>
          <a:p>
            <a:pPr algn="ctr"/>
            <a:r>
              <a:rPr lang="fr-CH" sz="533" dirty="0"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Isolde</a:t>
            </a:r>
            <a:endParaRPr lang="en-US" sz="533" dirty="0"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Flowchart: Preparation 31">
            <a:extLst>
              <a:ext uri="{FF2B5EF4-FFF2-40B4-BE49-F238E27FC236}">
                <a16:creationId xmlns:a16="http://schemas.microsoft.com/office/drawing/2014/main" id="{12522ADB-DBA4-60C3-521F-1412EEECBB4B}"/>
              </a:ext>
            </a:extLst>
          </p:cNvPr>
          <p:cNvSpPr/>
          <p:nvPr/>
        </p:nvSpPr>
        <p:spPr>
          <a:xfrm>
            <a:off x="6955477" y="1746479"/>
            <a:ext cx="779537" cy="573799"/>
          </a:xfrm>
          <a:prstGeom prst="flowChartPreparati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V6</a:t>
            </a:r>
            <a:endParaRPr lang="en-US" sz="1200" dirty="0"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Flowchart: Preparation 32">
            <a:extLst>
              <a:ext uri="{FF2B5EF4-FFF2-40B4-BE49-F238E27FC236}">
                <a16:creationId xmlns:a16="http://schemas.microsoft.com/office/drawing/2014/main" id="{A552D121-A874-666F-6130-2DD6DF2D5D06}"/>
              </a:ext>
            </a:extLst>
          </p:cNvPr>
          <p:cNvSpPr/>
          <p:nvPr/>
        </p:nvSpPr>
        <p:spPr>
          <a:xfrm>
            <a:off x="4294213" y="1746479"/>
            <a:ext cx="779537" cy="573799"/>
          </a:xfrm>
          <a:prstGeom prst="flowChartPreparati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V4</a:t>
            </a:r>
            <a:r>
              <a:rPr lang="fr-CH" sz="667" dirty="0"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bis</a:t>
            </a:r>
            <a:endParaRPr lang="en-US" sz="1200" dirty="0"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34" name="Flowchart: Preparation 33">
            <a:extLst>
              <a:ext uri="{FF2B5EF4-FFF2-40B4-BE49-F238E27FC236}">
                <a16:creationId xmlns:a16="http://schemas.microsoft.com/office/drawing/2014/main" id="{933AFB8D-7125-246E-480B-483CCB81D112}"/>
              </a:ext>
            </a:extLst>
          </p:cNvPr>
          <p:cNvSpPr/>
          <p:nvPr/>
        </p:nvSpPr>
        <p:spPr>
          <a:xfrm>
            <a:off x="6031153" y="1746479"/>
            <a:ext cx="779537" cy="573799"/>
          </a:xfrm>
          <a:prstGeom prst="flowChartPreparati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67" dirty="0"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V5</a:t>
            </a:r>
          </a:p>
          <a:p>
            <a:pPr algn="ctr"/>
            <a:r>
              <a:rPr lang="fr-CH" sz="533" dirty="0" err="1"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Swell</a:t>
            </a:r>
            <a:endParaRPr lang="en-US" sz="533" dirty="0"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99680690-3255-EB04-D324-AD1120F13753}"/>
              </a:ext>
            </a:extLst>
          </p:cNvPr>
          <p:cNvCxnSpPr>
            <a:cxnSpLocks/>
            <a:stCxn id="29" idx="2"/>
            <a:endCxn id="11" idx="1"/>
          </p:cNvCxnSpPr>
          <p:nvPr/>
        </p:nvCxnSpPr>
        <p:spPr>
          <a:xfrm flipH="1">
            <a:off x="2755170" y="2320277"/>
            <a:ext cx="1" cy="1576963"/>
          </a:xfrm>
          <a:prstGeom prst="straightConnector1">
            <a:avLst/>
          </a:prstGeom>
          <a:ln w="1905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FFCC5348-0981-EC0E-C36C-EFECA42E4DA0}"/>
              </a:ext>
            </a:extLst>
          </p:cNvPr>
          <p:cNvCxnSpPr>
            <a:cxnSpLocks/>
            <a:stCxn id="30" idx="2"/>
          </p:cNvCxnSpPr>
          <p:nvPr/>
        </p:nvCxnSpPr>
        <p:spPr>
          <a:xfrm>
            <a:off x="3727195" y="2320277"/>
            <a:ext cx="389768" cy="1576963"/>
          </a:xfrm>
          <a:prstGeom prst="straightConnector1">
            <a:avLst/>
          </a:prstGeom>
          <a:ln w="1905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2ECC0D4D-7B06-EE9D-D738-D9B67A11CB74}"/>
              </a:ext>
            </a:extLst>
          </p:cNvPr>
          <p:cNvCxnSpPr>
            <a:cxnSpLocks/>
            <a:stCxn id="31" idx="2"/>
          </p:cNvCxnSpPr>
          <p:nvPr/>
        </p:nvCxnSpPr>
        <p:spPr>
          <a:xfrm>
            <a:off x="5580424" y="2320277"/>
            <a:ext cx="218085" cy="1576963"/>
          </a:xfrm>
          <a:prstGeom prst="straightConnector1">
            <a:avLst/>
          </a:prstGeom>
          <a:ln w="1905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285DD03C-554E-95C8-9A54-D3462E565405}"/>
              </a:ext>
            </a:extLst>
          </p:cNvPr>
          <p:cNvCxnSpPr/>
          <p:nvPr/>
        </p:nvCxnSpPr>
        <p:spPr>
          <a:xfrm flipH="1">
            <a:off x="7327170" y="2320277"/>
            <a:ext cx="1" cy="1576963"/>
          </a:xfrm>
          <a:prstGeom prst="straightConnector1">
            <a:avLst/>
          </a:prstGeom>
          <a:ln w="1905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0D264FFF-2307-8D1C-2F44-6D4998B41B55}"/>
              </a:ext>
            </a:extLst>
          </p:cNvPr>
          <p:cNvCxnSpPr>
            <a:cxnSpLocks/>
            <a:stCxn id="33" idx="2"/>
          </p:cNvCxnSpPr>
          <p:nvPr/>
        </p:nvCxnSpPr>
        <p:spPr>
          <a:xfrm flipH="1">
            <a:off x="4294213" y="2320277"/>
            <a:ext cx="389769" cy="1576963"/>
          </a:xfrm>
          <a:prstGeom prst="straightConnector1">
            <a:avLst/>
          </a:prstGeom>
          <a:ln w="1905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B9C874FD-D499-1243-0036-CE0E56C8029D}"/>
              </a:ext>
            </a:extLst>
          </p:cNvPr>
          <p:cNvCxnSpPr>
            <a:cxnSpLocks/>
            <a:stCxn id="34" idx="2"/>
          </p:cNvCxnSpPr>
          <p:nvPr/>
        </p:nvCxnSpPr>
        <p:spPr>
          <a:xfrm flipH="1">
            <a:off x="6031153" y="2320277"/>
            <a:ext cx="389769" cy="1576963"/>
          </a:xfrm>
          <a:prstGeom prst="straightConnector1">
            <a:avLst/>
          </a:prstGeom>
          <a:ln w="1905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7D970027-A407-2D85-68F7-799C09CEC19A}"/>
              </a:ext>
            </a:extLst>
          </p:cNvPr>
          <p:cNvCxnSpPr>
            <a:cxnSpLocks/>
          </p:cNvCxnSpPr>
          <p:nvPr/>
        </p:nvCxnSpPr>
        <p:spPr>
          <a:xfrm>
            <a:off x="2907570" y="2320278"/>
            <a:ext cx="4221900" cy="1542407"/>
          </a:xfrm>
          <a:prstGeom prst="straightConnector1">
            <a:avLst/>
          </a:prstGeom>
          <a:ln w="1905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E86D66AA-111B-958A-6B36-E13E561CE62B}"/>
              </a:ext>
            </a:extLst>
          </p:cNvPr>
          <p:cNvCxnSpPr>
            <a:cxnSpLocks/>
          </p:cNvCxnSpPr>
          <p:nvPr/>
        </p:nvCxnSpPr>
        <p:spPr>
          <a:xfrm flipH="1">
            <a:off x="2916457" y="2320278"/>
            <a:ext cx="4221900" cy="1542407"/>
          </a:xfrm>
          <a:prstGeom prst="straightConnector1">
            <a:avLst/>
          </a:prstGeom>
          <a:ln w="1905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519CE7C1-77BA-01C5-EF67-75F4994995D4}"/>
              </a:ext>
            </a:extLst>
          </p:cNvPr>
          <p:cNvSpPr txBox="1"/>
          <p:nvPr/>
        </p:nvSpPr>
        <p:spPr>
          <a:xfrm>
            <a:off x="3966834" y="1152100"/>
            <a:ext cx="31198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2400" dirty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Vertical inserts</a:t>
            </a:r>
            <a:endParaRPr lang="en-US" sz="2400" dirty="0">
              <a:solidFill>
                <a:schemeClr val="accent3"/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4090BAD7-BDA3-D2DB-376E-C97C36711867}"/>
              </a:ext>
            </a:extLst>
          </p:cNvPr>
          <p:cNvSpPr txBox="1"/>
          <p:nvPr/>
        </p:nvSpPr>
        <p:spPr>
          <a:xfrm>
            <a:off x="4325061" y="4877651"/>
            <a:ext cx="284406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2400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Cryostats</a:t>
            </a:r>
            <a:endParaRPr lang="en-US" sz="2400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58" name="E63C8890-9359-4158-955A-0E396AC04641" descr="IMG_3028.JPG">
            <a:extLst>
              <a:ext uri="{FF2B5EF4-FFF2-40B4-BE49-F238E27FC236}">
                <a16:creationId xmlns:a16="http://schemas.microsoft.com/office/drawing/2014/main" id="{1A183E51-3B47-E05A-50E8-3AEDE67FACB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7" t="11592" r="4647" b="7070"/>
          <a:stretch/>
        </p:blipFill>
        <p:spPr bwMode="auto">
          <a:xfrm>
            <a:off x="8422641" y="1272540"/>
            <a:ext cx="3434081" cy="4135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" name="TextBox 58">
            <a:extLst>
              <a:ext uri="{FF2B5EF4-FFF2-40B4-BE49-F238E27FC236}">
                <a16:creationId xmlns:a16="http://schemas.microsoft.com/office/drawing/2014/main" id="{32746C0D-B0CC-63EE-6DC4-7D9278852DD8}"/>
              </a:ext>
            </a:extLst>
          </p:cNvPr>
          <p:cNvSpPr txBox="1"/>
          <p:nvPr/>
        </p:nvSpPr>
        <p:spPr>
          <a:xfrm>
            <a:off x="9061973" y="5521049"/>
            <a:ext cx="257122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1400" dirty="0">
                <a:solidFill>
                  <a:srgbClr val="2F2F2F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New V4bis insert and </a:t>
            </a:r>
            <a:r>
              <a:rPr lang="fr-CH" sz="1400" dirty="0" err="1">
                <a:solidFill>
                  <a:srgbClr val="2F2F2F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preparation</a:t>
            </a:r>
            <a:r>
              <a:rPr lang="fr-CH" sz="1400" dirty="0">
                <a:solidFill>
                  <a:srgbClr val="2F2F2F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area</a:t>
            </a:r>
            <a:endParaRPr lang="en-US" sz="1400" dirty="0">
              <a:solidFill>
                <a:srgbClr val="2F2F2F"/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D6CE900-C0AF-9411-B4CC-DCE3CA4910DE}"/>
              </a:ext>
            </a:extLst>
          </p:cNvPr>
          <p:cNvSpPr txBox="1"/>
          <p:nvPr/>
        </p:nvSpPr>
        <p:spPr>
          <a:xfrm>
            <a:off x="198027" y="5797157"/>
            <a:ext cx="1742535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1400" dirty="0">
                <a:solidFill>
                  <a:srgbClr val="2F2F2F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V3 / V6 insert </a:t>
            </a:r>
            <a:r>
              <a:rPr lang="fr-CH" sz="1400" dirty="0" err="1">
                <a:solidFill>
                  <a:srgbClr val="2F2F2F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with</a:t>
            </a:r>
            <a:r>
              <a:rPr lang="fr-CH" sz="1400" dirty="0">
                <a:solidFill>
                  <a:srgbClr val="2F2F2F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RFD </a:t>
            </a:r>
            <a:r>
              <a:rPr lang="fr-CH" sz="1400" dirty="0" err="1">
                <a:solidFill>
                  <a:srgbClr val="2F2F2F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crab</a:t>
            </a:r>
            <a:r>
              <a:rPr lang="fr-CH" sz="1400" dirty="0">
                <a:solidFill>
                  <a:srgbClr val="2F2F2F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fr-CH" sz="1400" dirty="0" err="1">
                <a:solidFill>
                  <a:srgbClr val="2F2F2F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bare</a:t>
            </a:r>
            <a:r>
              <a:rPr lang="fr-CH" sz="1400" dirty="0">
                <a:solidFill>
                  <a:srgbClr val="2F2F2F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fr-CH" sz="1400" dirty="0" err="1">
                <a:solidFill>
                  <a:srgbClr val="2F2F2F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cavity</a:t>
            </a:r>
            <a:endParaRPr lang="en-US" sz="1400" dirty="0">
              <a:solidFill>
                <a:srgbClr val="2F2F2F"/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61" name="Content Placeholder 2">
            <a:extLst>
              <a:ext uri="{FF2B5EF4-FFF2-40B4-BE49-F238E27FC236}">
                <a16:creationId xmlns:a16="http://schemas.microsoft.com/office/drawing/2014/main" id="{8BC59C97-E5AF-5C38-71BB-F792122E5619}"/>
              </a:ext>
            </a:extLst>
          </p:cNvPr>
          <p:cNvSpPr txBox="1">
            <a:spLocks/>
          </p:cNvSpPr>
          <p:nvPr/>
        </p:nvSpPr>
        <p:spPr>
          <a:xfrm>
            <a:off x="2383645" y="5515055"/>
            <a:ext cx="6089795" cy="109834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None/>
            </a:pP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 This will a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llow to have a stock of prepared cavities “ready to be tested” </a:t>
            </a:r>
          </a:p>
          <a:p>
            <a:pPr marL="323992" lvl="2" indent="0">
              <a:buNone/>
            </a:pPr>
            <a:endParaRPr lang="en-US" sz="2000" dirty="0"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pPr marL="0" lvl="1" indent="0">
              <a:buNone/>
            </a:pPr>
            <a:endParaRPr lang="en-US" sz="2400" dirty="0"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pPr marL="0" lvl="1" indent="0">
              <a:buNone/>
            </a:pPr>
            <a:endParaRPr lang="en-US" sz="2400" dirty="0"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endParaRPr lang="en-US" sz="2400" dirty="0"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2143B555-EE96-D7F5-6D52-FF03EAB912F8}"/>
              </a:ext>
            </a:extLst>
          </p:cNvPr>
          <p:cNvSpPr txBox="1">
            <a:spLocks/>
          </p:cNvSpPr>
          <p:nvPr/>
        </p:nvSpPr>
        <p:spPr>
          <a:xfrm>
            <a:off x="660228" y="210919"/>
            <a:ext cx="10619931" cy="602103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Upgrades of RF cold testing facility</a:t>
            </a:r>
            <a:endParaRPr lang="en-US" sz="3200" dirty="0">
              <a:latin typeface="Verdana" panose="020B060403050404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98D352F-AAFE-AE3E-B09F-16979D26B825}"/>
              </a:ext>
            </a:extLst>
          </p:cNvPr>
          <p:cNvCxnSpPr>
            <a:cxnSpLocks/>
            <a:stCxn id="30" idx="2"/>
          </p:cNvCxnSpPr>
          <p:nvPr/>
        </p:nvCxnSpPr>
        <p:spPr>
          <a:xfrm flipH="1">
            <a:off x="2857500" y="2320277"/>
            <a:ext cx="869696" cy="1464323"/>
          </a:xfrm>
          <a:prstGeom prst="straightConnector1">
            <a:avLst/>
          </a:prstGeom>
          <a:ln w="1905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18CAC25-CCED-9A89-2542-96D8A4C2DF0A}"/>
              </a:ext>
            </a:extLst>
          </p:cNvPr>
          <p:cNvCxnSpPr>
            <a:cxnSpLocks/>
            <a:stCxn id="30" idx="2"/>
          </p:cNvCxnSpPr>
          <p:nvPr/>
        </p:nvCxnSpPr>
        <p:spPr>
          <a:xfrm>
            <a:off x="3727196" y="2320277"/>
            <a:ext cx="3422904" cy="1438923"/>
          </a:xfrm>
          <a:prstGeom prst="straightConnector1">
            <a:avLst/>
          </a:prstGeom>
          <a:ln w="1905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FB1E7C5-19E8-A935-5CA0-BFBE540C11AA}"/>
              </a:ext>
            </a:extLst>
          </p:cNvPr>
          <p:cNvCxnSpPr>
            <a:cxnSpLocks/>
            <a:stCxn id="33" idx="2"/>
          </p:cNvCxnSpPr>
          <p:nvPr/>
        </p:nvCxnSpPr>
        <p:spPr>
          <a:xfrm flipH="1">
            <a:off x="2971800" y="2320278"/>
            <a:ext cx="1712181" cy="1451623"/>
          </a:xfrm>
          <a:prstGeom prst="straightConnector1">
            <a:avLst/>
          </a:prstGeom>
          <a:ln w="1905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9CB4137-AA2F-4D16-B593-7D92879657F3}"/>
              </a:ext>
            </a:extLst>
          </p:cNvPr>
          <p:cNvCxnSpPr>
            <a:cxnSpLocks/>
            <a:stCxn id="33" idx="2"/>
          </p:cNvCxnSpPr>
          <p:nvPr/>
        </p:nvCxnSpPr>
        <p:spPr>
          <a:xfrm>
            <a:off x="4683982" y="2320278"/>
            <a:ext cx="2516919" cy="1350023"/>
          </a:xfrm>
          <a:prstGeom prst="straightConnector1">
            <a:avLst/>
          </a:prstGeom>
          <a:ln w="1905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3203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B15D9-9A0E-9E5E-E1E6-371E7F8DF7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8936" y="270830"/>
            <a:ext cx="6022831" cy="1090949"/>
          </a:xfrm>
        </p:spPr>
        <p:txBody>
          <a:bodyPr>
            <a:normAutofit/>
          </a:bodyPr>
          <a:lstStyle/>
          <a:p>
            <a:r>
              <a:rPr lang="en-CH" sz="2800" dirty="0"/>
              <a:t>Scientific challenge: </a:t>
            </a:r>
            <a:br>
              <a:rPr lang="en-CH" sz="2800" dirty="0"/>
            </a:br>
            <a:r>
              <a:rPr lang="en-CH" sz="2800" dirty="0"/>
              <a:t>understand and control R</a:t>
            </a:r>
            <a:r>
              <a:rPr lang="en-CH" sz="2800" baseline="-25000" dirty="0"/>
              <a:t>s</a:t>
            </a:r>
            <a:r>
              <a:rPr lang="en-CH" sz="2800" dirty="0"/>
              <a:t>(H): bulk Nb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FE97E64B-F47D-280D-426A-D62B94B2E603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22729" y="1387736"/>
          <a:ext cx="7255235" cy="53411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Content Placeholder 4" descr="A diagram of a thermal insulator&#10;&#10;Description automatically generated">
            <a:extLst>
              <a:ext uri="{FF2B5EF4-FFF2-40B4-BE49-F238E27FC236}">
                <a16:creationId xmlns:a16="http://schemas.microsoft.com/office/drawing/2014/main" id="{AF6D6559-B949-A56D-0DB2-A0030F6BE2AC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5154"/>
          <a:stretch/>
        </p:blipFill>
        <p:spPr>
          <a:xfrm>
            <a:off x="7926933" y="796575"/>
            <a:ext cx="4168248" cy="2548965"/>
          </a:xfrm>
          <a:prstGeom prst="rect">
            <a:avLst/>
          </a:prstGeom>
        </p:spPr>
      </p:pic>
      <p:pic>
        <p:nvPicPr>
          <p:cNvPr id="6" name="Picture 5" descr="A graph showing different types of energy&#10;&#10;Description automatically generated with medium confidence">
            <a:extLst>
              <a:ext uri="{FF2B5EF4-FFF2-40B4-BE49-F238E27FC236}">
                <a16:creationId xmlns:a16="http://schemas.microsoft.com/office/drawing/2014/main" id="{84467556-70DF-DE95-CA4B-1560E70E3B99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r="3" b="8732"/>
          <a:stretch/>
        </p:blipFill>
        <p:spPr>
          <a:xfrm>
            <a:off x="7577965" y="3730173"/>
            <a:ext cx="4614035" cy="2889086"/>
          </a:xfrm>
          <a:prstGeom prst="rect">
            <a:avLst/>
          </a:prstGeom>
        </p:spPr>
      </p:pic>
      <p:sp>
        <p:nvSpPr>
          <p:cNvPr id="13" name="Bent Arrow 12">
            <a:extLst>
              <a:ext uri="{FF2B5EF4-FFF2-40B4-BE49-F238E27FC236}">
                <a16:creationId xmlns:a16="http://schemas.microsoft.com/office/drawing/2014/main" id="{8B719F3F-6E1F-D1D1-454F-3A81E8205758}"/>
              </a:ext>
            </a:extLst>
          </p:cNvPr>
          <p:cNvSpPr/>
          <p:nvPr/>
        </p:nvSpPr>
        <p:spPr>
          <a:xfrm>
            <a:off x="2151527" y="2162289"/>
            <a:ext cx="462579" cy="268942"/>
          </a:xfrm>
          <a:prstGeom prst="ben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15" name="Right Arrow 14">
            <a:extLst>
              <a:ext uri="{FF2B5EF4-FFF2-40B4-BE49-F238E27FC236}">
                <a16:creationId xmlns:a16="http://schemas.microsoft.com/office/drawing/2014/main" id="{CA27EF91-D48B-FEB0-6126-3ED53AC0F8C5}"/>
              </a:ext>
            </a:extLst>
          </p:cNvPr>
          <p:cNvSpPr/>
          <p:nvPr/>
        </p:nvSpPr>
        <p:spPr>
          <a:xfrm rot="1440472">
            <a:off x="4916243" y="2345169"/>
            <a:ext cx="462579" cy="17212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6" name="Right Arrow 15">
            <a:extLst>
              <a:ext uri="{FF2B5EF4-FFF2-40B4-BE49-F238E27FC236}">
                <a16:creationId xmlns:a16="http://schemas.microsoft.com/office/drawing/2014/main" id="{B2903E94-BE63-DB32-993E-3CC89E140767}"/>
              </a:ext>
            </a:extLst>
          </p:cNvPr>
          <p:cNvSpPr/>
          <p:nvPr/>
        </p:nvSpPr>
        <p:spPr>
          <a:xfrm rot="5400000">
            <a:off x="6030893" y="3972260"/>
            <a:ext cx="462579" cy="17212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7" name="Right Arrow 16">
            <a:extLst>
              <a:ext uri="{FF2B5EF4-FFF2-40B4-BE49-F238E27FC236}">
                <a16:creationId xmlns:a16="http://schemas.microsoft.com/office/drawing/2014/main" id="{5D56AA18-76D1-DBB2-A4A3-D96C32CF22D5}"/>
              </a:ext>
            </a:extLst>
          </p:cNvPr>
          <p:cNvSpPr/>
          <p:nvPr/>
        </p:nvSpPr>
        <p:spPr>
          <a:xfrm rot="5400000" flipV="1">
            <a:off x="3489063" y="2746454"/>
            <a:ext cx="462579" cy="66338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8" name="Right Arrow 17">
            <a:extLst>
              <a:ext uri="{FF2B5EF4-FFF2-40B4-BE49-F238E27FC236}">
                <a16:creationId xmlns:a16="http://schemas.microsoft.com/office/drawing/2014/main" id="{2B829547-4560-0F9C-1EC6-DBC89ACC024E}"/>
              </a:ext>
            </a:extLst>
          </p:cNvPr>
          <p:cNvSpPr/>
          <p:nvPr/>
        </p:nvSpPr>
        <p:spPr>
          <a:xfrm rot="10394142">
            <a:off x="3958874" y="5384203"/>
            <a:ext cx="462579" cy="17212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277853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8388</TotalTime>
  <Words>1925</Words>
  <Application>Microsoft Macintosh PowerPoint</Application>
  <PresentationFormat>Widescreen</PresentationFormat>
  <Paragraphs>309</Paragraphs>
  <Slides>22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4" baseType="lpstr">
      <vt:lpstr>Aptos</vt:lpstr>
      <vt:lpstr>Aptos Display</vt:lpstr>
      <vt:lpstr>Arial</vt:lpstr>
      <vt:lpstr>Calibri</vt:lpstr>
      <vt:lpstr>Calibri Light</vt:lpstr>
      <vt:lpstr>Cambria</vt:lpstr>
      <vt:lpstr>Söhne</vt:lpstr>
      <vt:lpstr>Symbol</vt:lpstr>
      <vt:lpstr>Times New Roman</vt:lpstr>
      <vt:lpstr>Verdana</vt:lpstr>
      <vt:lpstr>Wingdings</vt:lpstr>
      <vt:lpstr>Office Theme</vt:lpstr>
      <vt:lpstr>Strategy for SRF R&amp;D at CERN</vt:lpstr>
      <vt:lpstr>PowerPoint Presentation</vt:lpstr>
      <vt:lpstr>PowerPoint Presentation</vt:lpstr>
      <vt:lpstr>Work Package Structure</vt:lpstr>
      <vt:lpstr>Cavity performance goals</vt:lpstr>
      <vt:lpstr>Strategy</vt:lpstr>
      <vt:lpstr>  SRF facilities upgrades </vt:lpstr>
      <vt:lpstr>PowerPoint Presentation</vt:lpstr>
      <vt:lpstr>Scientific challenge:  understand and control Rs(H): bulk Nb</vt:lpstr>
      <vt:lpstr>Scientific challenge:  understand and control Rs(H) in Nb thin films</vt:lpstr>
      <vt:lpstr>Sample studies of HIPIMS Nb on QPR</vt:lpstr>
      <vt:lpstr>G. Rosaz (CERN), T. Proslier (CEA), S. Leith (CERN), I. Curci (CEA)</vt:lpstr>
      <vt:lpstr>Temperature mapping and spurious losses</vt:lpstr>
      <vt:lpstr>PowerPoint Presentation</vt:lpstr>
      <vt:lpstr>Flux expulsion studies with flux lens </vt:lpstr>
      <vt:lpstr> Importance of controlling thermal currents </vt:lpstr>
      <vt:lpstr>PowerPoint Presentation</vt:lpstr>
      <vt:lpstr>Situation of 400 MHz tests</vt:lpstr>
      <vt:lpstr>Cavity manufacturing  </vt:lpstr>
      <vt:lpstr> Dry cavity cooling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Walter Venturini Delsolaro</dc:creator>
  <cp:lastModifiedBy>Walter Venturini Delsolaro</cp:lastModifiedBy>
  <cp:revision>883</cp:revision>
  <dcterms:created xsi:type="dcterms:W3CDTF">2025-04-16T11:50:17Z</dcterms:created>
  <dcterms:modified xsi:type="dcterms:W3CDTF">2025-05-21T05:34:30Z</dcterms:modified>
</cp:coreProperties>
</file>