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9" r:id="rId2"/>
    <p:sldId id="311" r:id="rId3"/>
    <p:sldId id="557" r:id="rId4"/>
    <p:sldId id="531" r:id="rId5"/>
    <p:sldId id="532" r:id="rId6"/>
    <p:sldId id="533" r:id="rId7"/>
    <p:sldId id="549" r:id="rId8"/>
    <p:sldId id="554" r:id="rId9"/>
    <p:sldId id="556" r:id="rId10"/>
    <p:sldId id="413" r:id="rId11"/>
    <p:sldId id="412" r:id="rId12"/>
    <p:sldId id="415" r:id="rId13"/>
    <p:sldId id="518" r:id="rId14"/>
    <p:sldId id="542" r:id="rId15"/>
    <p:sldId id="550" r:id="rId16"/>
    <p:sldId id="552" r:id="rId17"/>
    <p:sldId id="553" r:id="rId18"/>
    <p:sldId id="541" r:id="rId19"/>
    <p:sldId id="396" r:id="rId20"/>
    <p:sldId id="545" r:id="rId21"/>
    <p:sldId id="546" r:id="rId22"/>
    <p:sldId id="55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55" autoAdjust="0"/>
    <p:restoredTop sz="87951" autoAdjust="0"/>
  </p:normalViewPr>
  <p:slideViewPr>
    <p:cSldViewPr snapToObjects="1">
      <p:cViewPr>
        <p:scale>
          <a:sx n="75" d="100"/>
          <a:sy n="75" d="100"/>
        </p:scale>
        <p:origin x="580" y="-4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5/21/2025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Shahnam Gorgi Zadeh | 2-cell 400 MHz cavity RF design update</a:t>
            </a: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Shahnam Gorgi Zadeh | 2-cell 400 MHz cavity RF design update</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
        <p:nvSpPr>
          <p:cNvPr id="5" name="Footer Placeholder 4">
            <a:extLst>
              <a:ext uri="{FF2B5EF4-FFF2-40B4-BE49-F238E27FC236}">
                <a16:creationId xmlns:a16="http://schemas.microsoft.com/office/drawing/2014/main" id="{6961BED2-5227-35DE-8F44-1FC2E2EF2E25}"/>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2166360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53635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3BB65-066D-3A86-E4D2-F5B824C193C4}"/>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7DDC6D20-1499-430B-B7F1-FAE1BF96602E}"/>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C3BC96E2-AEC6-7A21-FD49-B2505835A5BE}"/>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D0BB4E7B-81D3-6337-1450-9A81534E6F6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3</a:t>
            </a:fld>
            <a:endParaRPr lang="de-DE" altLang="de-DE" sz="1600">
              <a:solidFill>
                <a:srgbClr val="000000"/>
              </a:solidFill>
            </a:endParaRPr>
          </a:p>
        </p:txBody>
      </p:sp>
    </p:spTree>
    <p:extLst>
      <p:ext uri="{BB962C8B-B14F-4D97-AF65-F5344CB8AC3E}">
        <p14:creationId xmlns:p14="http://schemas.microsoft.com/office/powerpoint/2010/main" val="3905542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0605-DAC1-C49C-9A44-1D4826A85F58}"/>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A3CC431C-46F0-37A0-FB5E-CEE6BAC02F18}"/>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0E605236-32E0-2CA8-FD58-A0A7AA6B6DDB}"/>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C4B0335C-7773-FC0F-B8D9-C876F844332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4</a:t>
            </a:fld>
            <a:endParaRPr lang="de-DE" altLang="de-DE" sz="1600">
              <a:solidFill>
                <a:srgbClr val="000000"/>
              </a:solidFill>
            </a:endParaRPr>
          </a:p>
        </p:txBody>
      </p:sp>
    </p:spTree>
    <p:extLst>
      <p:ext uri="{BB962C8B-B14F-4D97-AF65-F5344CB8AC3E}">
        <p14:creationId xmlns:p14="http://schemas.microsoft.com/office/powerpoint/2010/main" val="1104543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7A0F5-0B70-26D5-A101-1E4B797F2094}"/>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26523680-1502-F6D7-10EA-EF0049608795}"/>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17A26557-6248-B4DD-9B83-B6E66554E9C9}"/>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AD921357-4EAF-5100-BFB5-622830AE855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5</a:t>
            </a:fld>
            <a:endParaRPr lang="de-DE" altLang="de-DE" sz="1600">
              <a:solidFill>
                <a:srgbClr val="000000"/>
              </a:solidFill>
            </a:endParaRPr>
          </a:p>
        </p:txBody>
      </p:sp>
    </p:spTree>
    <p:extLst>
      <p:ext uri="{BB962C8B-B14F-4D97-AF65-F5344CB8AC3E}">
        <p14:creationId xmlns:p14="http://schemas.microsoft.com/office/powerpoint/2010/main" val="3865844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471DE-BF33-6BE6-2839-D241B25DF582}"/>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EDDC9144-E55F-6865-A7E1-FADAD7F4B07A}"/>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282ABCF0-6576-726E-035D-7C61139F3AA0}"/>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ED3806C0-E5E9-D473-B234-803303D7A01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6</a:t>
            </a:fld>
            <a:endParaRPr lang="de-DE" altLang="de-DE" sz="1600">
              <a:solidFill>
                <a:srgbClr val="000000"/>
              </a:solidFill>
            </a:endParaRPr>
          </a:p>
        </p:txBody>
      </p:sp>
    </p:spTree>
    <p:extLst>
      <p:ext uri="{BB962C8B-B14F-4D97-AF65-F5344CB8AC3E}">
        <p14:creationId xmlns:p14="http://schemas.microsoft.com/office/powerpoint/2010/main" val="2192572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501E1-0AE4-33A6-7F7E-5EEBD0C82C55}"/>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93FBF5D8-C5C8-CD5E-CB9F-59B94022A9DF}"/>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4EFF19CF-59A7-4F31-2C11-2CEFDDE7F3F7}"/>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97515462-5826-4F72-1F90-D2C6DEF14F4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7</a:t>
            </a:fld>
            <a:endParaRPr lang="de-DE" altLang="de-DE" sz="1600">
              <a:solidFill>
                <a:srgbClr val="000000"/>
              </a:solidFill>
            </a:endParaRPr>
          </a:p>
        </p:txBody>
      </p:sp>
    </p:spTree>
    <p:extLst>
      <p:ext uri="{BB962C8B-B14F-4D97-AF65-F5344CB8AC3E}">
        <p14:creationId xmlns:p14="http://schemas.microsoft.com/office/powerpoint/2010/main" val="1039610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end, by such sorting and then tuning the cells are ordered by increasing length, and the one with average length comes in position 5. Large cells are located in the middle.</a:t>
            </a:r>
          </a:p>
        </p:txBody>
      </p:sp>
      <p:sp>
        <p:nvSpPr>
          <p:cNvPr id="4" name="Footer Placeholder 3"/>
          <p:cNvSpPr>
            <a:spLocks noGrp="1"/>
          </p:cNvSpPr>
          <p:nvPr>
            <p:ph type="ftr" sz="quarter" idx="4"/>
          </p:nvPr>
        </p:nvSpPr>
        <p:spPr/>
        <p:txBody>
          <a:bodyPr/>
          <a:lstStyle/>
          <a:p>
            <a:r>
              <a:rPr lang="en-US"/>
              <a:t>Shahnam Gorgi Zadeh | 2-cell 400 MHz cavity RF design update</a:t>
            </a:r>
          </a:p>
        </p:txBody>
      </p:sp>
      <p:sp>
        <p:nvSpPr>
          <p:cNvPr id="5" name="Slide Number Placeholder 4"/>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098980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6A6FE-413B-9703-69D3-7D67B481F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D05053-0E82-ADB8-4FC8-5F3B5423A9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7FB579-262C-E09A-9CE7-0DC83AA80B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EA6D465-605E-91B5-4011-2FDECD6FF648}"/>
              </a:ext>
            </a:extLst>
          </p:cNvPr>
          <p:cNvSpPr>
            <a:spLocks noGrp="1"/>
          </p:cNvSpPr>
          <p:nvPr>
            <p:ph type="sldNum" sz="quarter" idx="5"/>
          </p:nvPr>
        </p:nvSpPr>
        <p:spPr/>
        <p:txBody>
          <a:bodyPr/>
          <a:lstStyle/>
          <a:p>
            <a:fld id="{8CB0EE9E-52B8-AA4F-8DD5-ED0FB4E5CBCC}" type="slidenum">
              <a:rPr lang="en-US" smtClean="0"/>
              <a:t>11</a:t>
            </a:fld>
            <a:endParaRPr lang="en-US"/>
          </a:p>
        </p:txBody>
      </p:sp>
      <p:sp>
        <p:nvSpPr>
          <p:cNvPr id="5" name="Footer Placeholder 4">
            <a:extLst>
              <a:ext uri="{FF2B5EF4-FFF2-40B4-BE49-F238E27FC236}">
                <a16:creationId xmlns:a16="http://schemas.microsoft.com/office/drawing/2014/main" id="{678427B6-EF48-4B0B-86C5-F738DE6739FB}"/>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1494966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0817F-99EC-9BC0-EBD1-DCEB85B14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2CBCE6-417A-2A7E-833E-EB00D41F39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AD500A-AFDC-AF6D-2EB4-5F086606E1A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F53F03-73AE-0FC4-A6CE-B862A49325CA}"/>
              </a:ext>
            </a:extLst>
          </p:cNvPr>
          <p:cNvSpPr>
            <a:spLocks noGrp="1"/>
          </p:cNvSpPr>
          <p:nvPr>
            <p:ph type="sldNum" sz="quarter" idx="5"/>
          </p:nvPr>
        </p:nvSpPr>
        <p:spPr/>
        <p:txBody>
          <a:bodyPr/>
          <a:lstStyle/>
          <a:p>
            <a:fld id="{8CB0EE9E-52B8-AA4F-8DD5-ED0FB4E5CBCC}" type="slidenum">
              <a:rPr lang="en-US" smtClean="0"/>
              <a:t>12</a:t>
            </a:fld>
            <a:endParaRPr lang="en-US"/>
          </a:p>
        </p:txBody>
      </p:sp>
      <p:sp>
        <p:nvSpPr>
          <p:cNvPr id="5" name="Footer Placeholder 4">
            <a:extLst>
              <a:ext uri="{FF2B5EF4-FFF2-40B4-BE49-F238E27FC236}">
                <a16:creationId xmlns:a16="http://schemas.microsoft.com/office/drawing/2014/main" id="{AA2FB9E8-B426-2567-B0BC-8F20AAB22EA4}"/>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3092862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89D6A97E-189C-4C3B-B947-37BEA0C7F456}" type="datetime1">
              <a:rPr lang="en-US" smtClean="0"/>
              <a:t>5/20/2025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464EFD6-EA32-4A17-B0FC-0E9EB7367590}" type="datetime1">
              <a:rPr lang="en-US" smtClean="0"/>
              <a:t>5/20/2025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6B3CE34-96AA-4D81-BBE8-8AF18EBE9396}" type="datetime1">
              <a:rPr lang="en-US" smtClean="0"/>
              <a:t>5/20/2025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DFCE4A5-EC7D-415D-B7D9-C843FD18446E}" type="datetime1">
              <a:rPr lang="en-US" smtClean="0"/>
              <a:t>5/20/2025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CD7D2C2-ABB1-45C7-9A1E-94D87F7F6EC6}" type="datetime1">
              <a:rPr lang="en-US" smtClean="0"/>
              <a:t>5/20/2025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7542801-C757-426A-8DFF-9165249D21CA}" type="datetime1">
              <a:rPr lang="en-US" smtClean="0"/>
              <a:t>5/20/2025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Shahnam Gorgi Zadeh | Accelerating cavities with HOM damping for FCC-ee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536364F-438C-4CCC-8492-7C7734037DE8}" type="datetime1">
              <a:rPr lang="en-US" smtClean="0"/>
              <a:t>5/20/2025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Shahnam Gorgi Zadeh | Accelerating cavities with HOM damping for FCC-ee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1C328BE-D54B-489E-9B30-C7EA7E156AB6}" type="datetime1">
              <a:rPr lang="en-US" smtClean="0"/>
              <a:t>5/20/2025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Shahnam Gorgi Zadeh | Accelerating cavities with HOM damping for FCC-ee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66A315C-4403-40A3-BC86-A580C69E4EBC}" type="datetime1">
              <a:rPr lang="en-US" smtClean="0"/>
              <a:t>5/20/2025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Shahnam Gorgi Zadeh | Accelerating cavities with HOM damping for FCC-ee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59323FA-9305-4AAC-87E0-3CABEC94E681}" type="datetime1">
              <a:rPr lang="en-US" smtClean="0"/>
              <a:t>5/20/2025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D762AE33-1B48-4B14-B26D-4DCBFE9BE74A}" type="datetime1">
              <a:rPr lang="en-US" smtClean="0"/>
              <a:t>5/20/2025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925F982-1025-4960-A29E-8AE85C7681FA}" type="datetime1">
              <a:rPr lang="en-US" smtClean="0"/>
              <a:t>5/20/2025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90359130-8D4B-460B-902E-1C498CBCACA9}" type="datetime1">
              <a:rPr lang="en-US" smtClean="0"/>
              <a:t>5/20/2025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4417" y="1453406"/>
            <a:ext cx="10727267" cy="679450"/>
          </a:xfrm>
        </p:spPr>
        <p:txBody>
          <a:bodyPr/>
          <a:lstStyle/>
          <a:p>
            <a:r>
              <a:rPr lang="de-DE" dirty="0"/>
              <a:t>Titelmasterformat durch Klicken bearbeiten</a:t>
            </a:r>
          </a:p>
        </p:txBody>
      </p:sp>
      <p:sp>
        <p:nvSpPr>
          <p:cNvPr id="3" name="Inhaltsplatzhalter 2"/>
          <p:cNvSpPr>
            <a:spLocks noGrp="1"/>
          </p:cNvSpPr>
          <p:nvPr>
            <p:ph idx="1"/>
          </p:nvPr>
        </p:nvSpPr>
        <p:spPr>
          <a:xfrm>
            <a:off x="624417" y="2712058"/>
            <a:ext cx="10727267" cy="2697163"/>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17"/>
          <p:cNvSpPr>
            <a:spLocks noGrp="1"/>
          </p:cNvSpPr>
          <p:nvPr>
            <p:ph type="dt" sz="half" idx="10"/>
          </p:nvPr>
        </p:nvSpPr>
        <p:spPr/>
        <p:txBody>
          <a:bodyPr/>
          <a:lstStyle>
            <a:lvl1pPr>
              <a:defRPr/>
            </a:lvl1pPr>
          </a:lstStyle>
          <a:p>
            <a:pPr>
              <a:defRPr/>
            </a:pPr>
            <a:fld id="{0FF53851-4299-4FB3-B3B5-7DD8A28B874B}" type="datetime1">
              <a:rPr lang="en-US" smtClean="0"/>
              <a:t>5/20/2025</a:t>
            </a:fld>
            <a:endParaRPr lang="de-DE" dirty="0"/>
          </a:p>
        </p:txBody>
      </p:sp>
      <p:sp>
        <p:nvSpPr>
          <p:cNvPr id="5" name="Fußzeilenplatzhalter 18"/>
          <p:cNvSpPr>
            <a:spLocks noGrp="1"/>
          </p:cNvSpPr>
          <p:nvPr>
            <p:ph type="ftr" sz="quarter" idx="11"/>
          </p:nvPr>
        </p:nvSpPr>
        <p:spPr/>
        <p:txBody>
          <a:bodyPr/>
          <a:lstStyle>
            <a:lvl1pPr>
              <a:defRPr/>
            </a:lvl1pPr>
          </a:lstStyle>
          <a:p>
            <a:pPr>
              <a:defRPr/>
            </a:pPr>
            <a:r>
              <a:rPr lang="en-GB"/>
              <a:t>Shahnam Gorgi Zadeh | Accelerating cavities with HOM damping for FCC-ee</a:t>
            </a:r>
            <a:endParaRPr lang="de-DE"/>
          </a:p>
        </p:txBody>
      </p:sp>
      <p:sp>
        <p:nvSpPr>
          <p:cNvPr id="6" name="Foliennummernplatzhalter 19"/>
          <p:cNvSpPr>
            <a:spLocks noGrp="1"/>
          </p:cNvSpPr>
          <p:nvPr>
            <p:ph type="sldNum" sz="quarter" idx="12"/>
          </p:nvPr>
        </p:nvSpPr>
        <p:spPr/>
        <p:txBody>
          <a:bodyPr/>
          <a:lstStyle>
            <a:lvl1pPr>
              <a:defRPr/>
            </a:lvl1pPr>
          </a:lstStyle>
          <a:p>
            <a:pPr>
              <a:defRPr/>
            </a:pPr>
            <a:fld id="{51BFAF71-3E7D-4660-B669-990E4ED1AF8B}" type="slidenum">
              <a:rPr lang="de-DE" altLang="de-DE" smtClean="0"/>
              <a:pPr>
                <a:defRPr/>
              </a:pPr>
              <a:t>‹#›</a:t>
            </a:fld>
            <a:r>
              <a:rPr lang="de-DE" altLang="de-DE" dirty="0"/>
              <a:t>/25</a:t>
            </a:r>
          </a:p>
        </p:txBody>
      </p:sp>
    </p:spTree>
    <p:extLst>
      <p:ext uri="{BB962C8B-B14F-4D97-AF65-F5344CB8AC3E}">
        <p14:creationId xmlns:p14="http://schemas.microsoft.com/office/powerpoint/2010/main" val="33128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C23F76C-6C56-4900-A7A2-B5C3B5ED1184}" type="datetime1">
              <a:rPr lang="en-US" smtClean="0"/>
              <a:t>5/20/2025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F1E4FE0-5B91-4EFE-9EAD-CD37B42E364E}" type="datetime1">
              <a:rPr lang="en-US" smtClean="0"/>
              <a:t>5/20/2025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0F2C00C-E58A-4FE3-AD95-7F2629B592C0}" type="datetime1">
              <a:rPr lang="en-US" smtClean="0"/>
              <a:t>5/20/2025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4DC4A13B-6396-4C8B-84D0-2061C176E085}" type="datetime1">
              <a:rPr lang="en-US" smtClean="0"/>
              <a:t>5/20/2025</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Shahnam Gorgi Zadeh | Accelerating cavities with HOM damping for FCC-ee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7F588C5-A318-4FE3-98BD-9A6AB9339CAB}" type="datetime1">
              <a:rPr lang="en-US" smtClean="0"/>
              <a:t>5/20/2025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A6878E8-DF70-4F90-A6F5-81F67D9532F6}" type="datetime1">
              <a:rPr lang="en-US" smtClean="0"/>
              <a:t>5/20/2025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2E95E98-854E-4C7A-91A9-244A3AAFDED1}" type="datetime1">
              <a:rPr lang="en-US" smtClean="0"/>
              <a:t>5/20/2025</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Shahnam Gorgi Zadeh | Accelerating cavities with HOM damping for FCC-ee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49.tmp"/><Relationship Id="rId7" Type="http://schemas.openxmlformats.org/officeDocument/2006/relationships/image" Target="../media/image53.tmp"/><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cds.cern.ch/record/2928793" TargetMode="External"/><Relationship Id="rId5" Type="http://schemas.openxmlformats.org/officeDocument/2006/relationships/image" Target="../media/image52.png"/><Relationship Id="rId4" Type="http://schemas.openxmlformats.org/officeDocument/2006/relationships/image" Target="../media/image50.tmp"/></Relationships>
</file>

<file path=ppt/slides/_rels/slide1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74.png"/><Relationship Id="rId1" Type="http://schemas.openxmlformats.org/officeDocument/2006/relationships/slideLayout" Target="../slideLayouts/slideLayout4.xml"/><Relationship Id="rId6" Type="http://schemas.openxmlformats.org/officeDocument/2006/relationships/image" Target="../media/image55.tmp"/><Relationship Id="rId5" Type="http://schemas.openxmlformats.org/officeDocument/2006/relationships/image" Target="../media/image54.tmp"/><Relationship Id="rId4" Type="http://schemas.openxmlformats.org/officeDocument/2006/relationships/image" Target="../media/image85.png"/></Relationships>
</file>

<file path=ppt/slides/_rels/slide1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581.png"/><Relationship Id="rId2" Type="http://schemas.openxmlformats.org/officeDocument/2006/relationships/image" Target="../media/image56.tmp"/><Relationship Id="rId1" Type="http://schemas.openxmlformats.org/officeDocument/2006/relationships/slideLayout" Target="../slideLayouts/slideLayout4.xml"/><Relationship Id="rId4" Type="http://schemas.openxmlformats.org/officeDocument/2006/relationships/image" Target="../media/image57.tmp"/></Relationships>
</file>

<file path=ppt/slides/_rels/slide19.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59.png"/><Relationship Id="rId5" Type="http://schemas.openxmlformats.org/officeDocument/2006/relationships/image" Target="../media/image58.tmp"/><Relationship Id="rId4" Type="http://schemas.openxmlformats.org/officeDocument/2006/relationships/image" Target="../media/image180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0.png"/><Relationship Id="rId7" Type="http://schemas.openxmlformats.org/officeDocument/2006/relationships/image" Target="../media/image620.png"/><Relationship Id="rId2" Type="http://schemas.openxmlformats.org/officeDocument/2006/relationships/image" Target="../media/image44.png"/><Relationship Id="rId1" Type="http://schemas.openxmlformats.org/officeDocument/2006/relationships/slideLayout" Target="../slideLayouts/slideLayout4.xml"/><Relationship Id="rId6" Type="http://schemas.openxmlformats.org/officeDocument/2006/relationships/image" Target="../media/image61.tmp"/><Relationship Id="rId5" Type="http://schemas.openxmlformats.org/officeDocument/2006/relationships/image" Target="../media/image60.gif"/><Relationship Id="rId4" Type="http://schemas.openxmlformats.org/officeDocument/2006/relationships/image" Target="../media/image470.png"/></Relationships>
</file>

<file path=ppt/slides/_rels/slide21.xml.rels><?xml version="1.0" encoding="UTF-8" standalone="yes"?>
<Relationships xmlns="http://schemas.openxmlformats.org/package/2006/relationships"><Relationship Id="rId8" Type="http://schemas.openxmlformats.org/officeDocument/2006/relationships/image" Target="../media/image570.png"/><Relationship Id="rId3" Type="http://schemas.openxmlformats.org/officeDocument/2006/relationships/image" Target="../media/image520.png"/><Relationship Id="rId7" Type="http://schemas.openxmlformats.org/officeDocument/2006/relationships/image" Target="../media/image63.gif"/><Relationship Id="rId2"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62.gif"/><Relationship Id="rId5" Type="http://schemas.openxmlformats.org/officeDocument/2006/relationships/image" Target="../media/image540.png"/><Relationship Id="rId4" Type="http://schemas.openxmlformats.org/officeDocument/2006/relationships/image" Target="../media/image53.png"/><Relationship Id="rId9" Type="http://schemas.openxmlformats.org/officeDocument/2006/relationships/image" Target="../media/image580.png"/></Relationships>
</file>

<file path=ppt/slides/_rels/slide22.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tmp"/><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5.tmp"/><Relationship Id="rId3" Type="http://schemas.openxmlformats.org/officeDocument/2006/relationships/image" Target="../media/image11.png"/><Relationship Id="rId7" Type="http://schemas.openxmlformats.org/officeDocument/2006/relationships/hyperlink" Target="https://accelconf.web.cern.ch/ipac2024/pdf/WEPS13.pdf" TargetMode="External"/><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4.tmp"/><Relationship Id="rId5" Type="http://schemas.openxmlformats.org/officeDocument/2006/relationships/image" Target="../media/image13.tmp"/><Relationship Id="rId4" Type="http://schemas.openxmlformats.org/officeDocument/2006/relationships/image" Target="../media/image12.tmp"/><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20.png"/><Relationship Id="rId26" Type="http://schemas.openxmlformats.org/officeDocument/2006/relationships/image" Target="../media/image41.png"/><Relationship Id="rId3" Type="http://schemas.openxmlformats.org/officeDocument/2006/relationships/image" Target="../media/image17.png"/><Relationship Id="rId21" Type="http://schemas.openxmlformats.org/officeDocument/2006/relationships/image" Target="../media/image36.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5" Type="http://schemas.openxmlformats.org/officeDocument/2006/relationships/image" Target="../media/image40.png"/><Relationship Id="rId2" Type="http://schemas.openxmlformats.org/officeDocument/2006/relationships/notesSlide" Target="../notesSlides/notesSlide4.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23.xml"/><Relationship Id="rId6" Type="http://schemas.openxmlformats.org/officeDocument/2006/relationships/image" Target="../media/image19.tmp"/><Relationship Id="rId11" Type="http://schemas.openxmlformats.org/officeDocument/2006/relationships/image" Target="../media/image26.png"/><Relationship Id="rId24" Type="http://schemas.openxmlformats.org/officeDocument/2006/relationships/image" Target="../media/image39.png"/><Relationship Id="rId5" Type="http://schemas.openxmlformats.org/officeDocument/2006/relationships/image" Target="../media/image21.png"/><Relationship Id="rId15" Type="http://schemas.openxmlformats.org/officeDocument/2006/relationships/image" Target="../media/image30.png"/><Relationship Id="rId23" Type="http://schemas.openxmlformats.org/officeDocument/2006/relationships/image" Target="../media/image38.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8.png"/><Relationship Id="rId9" Type="http://schemas.openxmlformats.org/officeDocument/2006/relationships/image" Target="../media/image24.png"/><Relationship Id="rId14" Type="http://schemas.openxmlformats.org/officeDocument/2006/relationships/image" Target="../media/image29.png"/><Relationship Id="rId22"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33.png"/><Relationship Id="rId7"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36.tmp"/><Relationship Id="rId5" Type="http://schemas.openxmlformats.org/officeDocument/2006/relationships/image" Target="../media/image35.jpg"/><Relationship Id="rId4" Type="http://schemas.openxmlformats.org/officeDocument/2006/relationships/image" Target="../media/image34.tiff"/></Relationships>
</file>

<file path=ppt/slides/_rels/slide7.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39.tmp"/></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6.tmp"/><Relationship Id="rId5" Type="http://schemas.openxmlformats.org/officeDocument/2006/relationships/hyperlink" Target="https://www.sciencedirect.com/science/article/pii/S0168900220305325" TargetMode="External"/><Relationship Id="rId10" Type="http://schemas.openxmlformats.org/officeDocument/2006/relationships/image" Target="../media/image57.png"/><Relationship Id="rId4" Type="http://schemas.openxmlformats.org/officeDocument/2006/relationships/image" Target="../media/image49.png"/><Relationship Id="rId9" Type="http://schemas.openxmlformats.org/officeDocument/2006/relationships/image" Target="../media/image48.png"/></Relationships>
</file>

<file path=ppt/slides/_rels/slide9.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8" y="3429001"/>
            <a:ext cx="11304636" cy="2153265"/>
          </a:xfrm>
        </p:spPr>
        <p:txBody>
          <a:bodyPr/>
          <a:lstStyle/>
          <a:p>
            <a:pPr>
              <a:lnSpc>
                <a:spcPct val="100000"/>
              </a:lnSpc>
            </a:pPr>
            <a:r>
              <a:rPr lang="en-GB" dirty="0"/>
              <a:t>Accelerating cavities with HOM damping for FCC-ee</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10656564" cy="803787"/>
          </a:xfrm>
        </p:spPr>
        <p:txBody>
          <a:bodyPr/>
          <a:lstStyle/>
          <a:p>
            <a:pPr algn="l"/>
            <a:r>
              <a:rPr lang="en-US" sz="1800" dirty="0"/>
              <a:t>Shahnam Gorgi Zadeh</a:t>
            </a:r>
          </a:p>
          <a:p>
            <a:r>
              <a:rPr lang="en-US" sz="1800" dirty="0"/>
              <a:t>With inputs from: F. Peauger, I. Karpov, R. Calaga, M. Garlasche, M. Timmins, F. Cottenot, S. Jerome Calvo, V. Parma. K. Canderan, L.P. </a:t>
            </a:r>
            <a:r>
              <a:rPr lang="en-US" sz="1800" dirty="0" err="1"/>
              <a:t>Loiri</a:t>
            </a:r>
            <a:endParaRPr lang="en-US"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BE52DD-8AA8-0D19-CE92-52618F06618C}"/>
              </a:ext>
            </a:extLst>
          </p:cNvPr>
          <p:cNvSpPr>
            <a:spLocks noGrp="1"/>
          </p:cNvSpPr>
          <p:nvPr>
            <p:ph idx="1"/>
          </p:nvPr>
        </p:nvSpPr>
        <p:spPr/>
        <p:txBody>
          <a:bodyPr/>
          <a:lstStyle/>
          <a:p>
            <a:pPr algn="ctr"/>
            <a:r>
              <a:rPr lang="en-GB" sz="5400" dirty="0"/>
              <a:t>Appendix</a:t>
            </a:r>
          </a:p>
        </p:txBody>
      </p:sp>
      <p:sp>
        <p:nvSpPr>
          <p:cNvPr id="4" name="Date Placeholder 3">
            <a:extLst>
              <a:ext uri="{FF2B5EF4-FFF2-40B4-BE49-F238E27FC236}">
                <a16:creationId xmlns:a16="http://schemas.microsoft.com/office/drawing/2014/main" id="{AB7C9456-E040-576B-02FC-8F8E7EEB29E5}"/>
              </a:ext>
            </a:extLst>
          </p:cNvPr>
          <p:cNvSpPr>
            <a:spLocks noGrp="1"/>
          </p:cNvSpPr>
          <p:nvPr>
            <p:ph type="dt" sz="half" idx="10"/>
          </p:nvPr>
        </p:nvSpPr>
        <p:spPr/>
        <p:txBody>
          <a:bodyPr/>
          <a:lstStyle/>
          <a:p>
            <a:fld id="{9B2E197D-F627-479E-8FB1-AE0626D657F0}" type="datetime1">
              <a:rPr lang="en-US" smtClean="0"/>
              <a:t>5/20/2025</a:t>
            </a:fld>
            <a:endParaRPr lang="en-US" dirty="0"/>
          </a:p>
        </p:txBody>
      </p:sp>
      <p:sp>
        <p:nvSpPr>
          <p:cNvPr id="5" name="Footer Placeholder 4">
            <a:extLst>
              <a:ext uri="{FF2B5EF4-FFF2-40B4-BE49-F238E27FC236}">
                <a16:creationId xmlns:a16="http://schemas.microsoft.com/office/drawing/2014/main" id="{F9C005EE-C0F1-8FBE-D51D-BB232ED59A1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B157778-A134-7007-DAC7-066959A80FF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445933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AD23EB-2550-44F9-C701-761C7527F35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D37F749-E681-8025-66B5-2E06463306BB}"/>
              </a:ext>
            </a:extLst>
          </p:cNvPr>
          <p:cNvSpPr>
            <a:spLocks noGrp="1"/>
          </p:cNvSpPr>
          <p:nvPr>
            <p:ph type="title"/>
          </p:nvPr>
        </p:nvSpPr>
        <p:spPr/>
        <p:txBody>
          <a:bodyPr/>
          <a:lstStyle/>
          <a:p>
            <a:r>
              <a:rPr lang="en-US" dirty="0"/>
              <a:t>RF baseline updates</a:t>
            </a:r>
            <a:endParaRPr lang="en-GB" dirty="0"/>
          </a:p>
        </p:txBody>
      </p:sp>
      <p:sp>
        <p:nvSpPr>
          <p:cNvPr id="4" name="Date Placeholder 3">
            <a:extLst>
              <a:ext uri="{FF2B5EF4-FFF2-40B4-BE49-F238E27FC236}">
                <a16:creationId xmlns:a16="http://schemas.microsoft.com/office/drawing/2014/main" id="{1E6BA26F-A1EB-2E38-D349-2B33A4C6DDD0}"/>
              </a:ext>
            </a:extLst>
          </p:cNvPr>
          <p:cNvSpPr>
            <a:spLocks noGrp="1"/>
          </p:cNvSpPr>
          <p:nvPr>
            <p:ph type="dt" sz="half" idx="10"/>
          </p:nvPr>
        </p:nvSpPr>
        <p:spPr/>
        <p:txBody>
          <a:bodyPr/>
          <a:lstStyle/>
          <a:p>
            <a:fld id="{1B2B7572-671E-4581-8CA2-C5242F40AD9B}" type="datetime1">
              <a:rPr lang="en-US" smtClean="0"/>
              <a:t>5/20/2025</a:t>
            </a:fld>
            <a:endParaRPr lang="en-US" dirty="0"/>
          </a:p>
        </p:txBody>
      </p:sp>
      <p:sp>
        <p:nvSpPr>
          <p:cNvPr id="6" name="Slide Number Placeholder 5">
            <a:extLst>
              <a:ext uri="{FF2B5EF4-FFF2-40B4-BE49-F238E27FC236}">
                <a16:creationId xmlns:a16="http://schemas.microsoft.com/office/drawing/2014/main" id="{011E9EC1-9CF3-F413-3571-CB6E3EA0536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5" name="Footer Placeholder 4">
            <a:extLst>
              <a:ext uri="{FF2B5EF4-FFF2-40B4-BE49-F238E27FC236}">
                <a16:creationId xmlns:a16="http://schemas.microsoft.com/office/drawing/2014/main" id="{ADBEAE5A-F3AF-D84C-2189-BEC803BCBF3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Content Placeholder 8">
            <a:extLst>
              <a:ext uri="{FF2B5EF4-FFF2-40B4-BE49-F238E27FC236}">
                <a16:creationId xmlns:a16="http://schemas.microsoft.com/office/drawing/2014/main" id="{4766240C-5AC3-8B05-162E-07EF655B6A6F}"/>
              </a:ext>
            </a:extLst>
          </p:cNvPr>
          <p:cNvSpPr>
            <a:spLocks noGrp="1"/>
          </p:cNvSpPr>
          <p:nvPr>
            <p:ph idx="1"/>
          </p:nvPr>
        </p:nvSpPr>
        <p:spPr>
          <a:xfrm>
            <a:off x="1503703" y="1444366"/>
            <a:ext cx="3708399" cy="432049"/>
          </a:xfrm>
        </p:spPr>
        <p:txBody>
          <a:bodyPr/>
          <a:lstStyle/>
          <a:p>
            <a:pPr algn="ctr"/>
            <a:r>
              <a:rPr lang="en-GB" sz="2000" dirty="0"/>
              <a:t>Collider cavities</a:t>
            </a:r>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B8422092-3141-58FB-5645-6E677CE10E0D}"/>
                  </a:ext>
                </a:extLst>
              </p:cNvPr>
              <p:cNvGraphicFramePr>
                <a:graphicFrameLocks noGrp="1"/>
              </p:cNvGraphicFramePr>
              <p:nvPr>
                <p:extLst>
                  <p:ext uri="{D42A27DB-BD31-4B8C-83A1-F6EECF244321}">
                    <p14:modId xmlns:p14="http://schemas.microsoft.com/office/powerpoint/2010/main" val="2082174858"/>
                  </p:ext>
                </p:extLst>
              </p:nvPr>
            </p:nvGraphicFramePr>
            <p:xfrm>
              <a:off x="868201" y="2117111"/>
              <a:ext cx="4997449" cy="3261360"/>
            </p:xfrm>
            <a:graphic>
              <a:graphicData uri="http://schemas.openxmlformats.org/drawingml/2006/table">
                <a:tbl>
                  <a:tblPr firstRow="1" bandRow="1">
                    <a:tableStyleId>{D27102A9-8310-4765-A935-A1911B00CA55}</a:tableStyleId>
                  </a:tblPr>
                  <a:tblGrid>
                    <a:gridCol w="2003743">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63531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1087755">
                      <a:extLst>
                        <a:ext uri="{9D8B030D-6E8A-4147-A177-3AD203B41FA5}">
                          <a16:colId xmlns:a16="http://schemas.microsoft.com/office/drawing/2014/main" val="1812060799"/>
                        </a:ext>
                      </a:extLst>
                    </a:gridCol>
                  </a:tblGrid>
                  <a:tr h="203914">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203914">
                    <a:tc>
                      <a:txBody>
                        <a:bodyPr/>
                        <a:lstStyle/>
                        <a:p>
                          <a:pPr algn="ctr"/>
                          <a:r>
                            <a:rPr lang="en-US" sz="1600" dirty="0">
                              <a:solidFill>
                                <a:schemeClr val="tx2"/>
                              </a:solidFill>
                              <a:latin typeface="+mn-lt"/>
                            </a:rPr>
                            <a:t>Beam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4122988257"/>
                      </a:ext>
                    </a:extLst>
                  </a:tr>
                  <a:tr h="318441">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203914">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r>
                            <a:rPr lang="en-GB" sz="1600" b="1" dirty="0">
                              <a:solidFill>
                                <a:srgbClr val="00B050"/>
                              </a:solidFill>
                              <a:latin typeface="+mn-lt"/>
                            </a:rPr>
                            <a:t>6</a:t>
                          </a:r>
                        </a:p>
                      </a:txBody>
                      <a:tcPr/>
                    </a:tc>
                    <a:extLst>
                      <a:ext uri="{0D108BD9-81ED-4DB2-BD59-A6C34878D82A}">
                        <a16:rowId xmlns:a16="http://schemas.microsoft.com/office/drawing/2014/main" val="1713982076"/>
                      </a:ext>
                    </a:extLst>
                  </a:tr>
                  <a:tr h="203914">
                    <a:tc>
                      <a:txBody>
                        <a:bodyPr/>
                        <a:lstStyle/>
                        <a:p>
                          <a:pPr algn="ctr"/>
                          <a14:m>
                            <m:oMath xmlns:m="http://schemas.openxmlformats.org/officeDocument/2006/math">
                              <m:r>
                                <a:rPr lang="en-GB" sz="1600" i="1" dirty="0" smtClean="0">
                                  <a:solidFill>
                                    <a:schemeClr val="tx2"/>
                                  </a:solidFill>
                                  <a:latin typeface="Cambria Math" panose="02040503050406030204" pitchFamily="18" charset="0"/>
                                </a:rPr>
                                <m:t>𝑓</m:t>
                              </m:r>
                            </m:oMath>
                          </a14:m>
                          <a:r>
                            <a:rPr lang="en-GB" sz="1600" dirty="0">
                              <a:solidFill>
                                <a:schemeClr val="tx2"/>
                              </a:solidFill>
                              <a:latin typeface="+mn-lt"/>
                            </a:rPr>
                            <a:t> [MHz]</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400/800</a:t>
                          </a:r>
                        </a:p>
                      </a:txBody>
                      <a:tcPr/>
                    </a:tc>
                    <a:extLst>
                      <a:ext uri="{0D108BD9-81ED-4DB2-BD59-A6C34878D82A}">
                        <a16:rowId xmlns:a16="http://schemas.microsoft.com/office/drawing/2014/main" val="207963627"/>
                      </a:ext>
                    </a:extLst>
                  </a:tr>
                  <a:tr h="203914">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r>
                            <a:rPr lang="en-GB" sz="1600" b="1" dirty="0">
                              <a:solidFill>
                                <a:srgbClr val="00B050"/>
                              </a:solidFill>
                              <a:latin typeface="+mn-lt"/>
                            </a:rPr>
                            <a:t>408</a:t>
                          </a:r>
                        </a:p>
                      </a:txBody>
                      <a:tcPr/>
                    </a:tc>
                    <a:extLst>
                      <a:ext uri="{0D108BD9-81ED-4DB2-BD59-A6C34878D82A}">
                        <a16:rowId xmlns:a16="http://schemas.microsoft.com/office/drawing/2014/main" val="1850759067"/>
                      </a:ext>
                    </a:extLst>
                  </a:tr>
                  <a:tr h="203914">
                    <a:tc>
                      <a:txBody>
                        <a:bodyPr/>
                        <a:lstStyle/>
                        <a:p>
                          <a:pPr algn="ct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𝐸</m:t>
                                  </m:r>
                                </m:e>
                                <m:sub>
                                  <m:r>
                                    <m:rPr>
                                      <m:sty m:val="p"/>
                                    </m:rPr>
                                    <a:rPr lang="en-GB" sz="1600" i="0" dirty="0" smtClean="0">
                                      <a:solidFill>
                                        <a:schemeClr val="tx2"/>
                                      </a:solidFill>
                                      <a:latin typeface="Cambria Math" panose="02040503050406030204" pitchFamily="18" charset="0"/>
                                    </a:rPr>
                                    <m:t>acc</m:t>
                                  </m:r>
                                </m:sub>
                              </m:sSub>
                            </m:oMath>
                          </a14:m>
                          <a:r>
                            <a:rPr lang="en-GB" sz="1600" dirty="0">
                              <a:solidFill>
                                <a:schemeClr val="tx2"/>
                              </a:solidFill>
                              <a:latin typeface="+mn-lt"/>
                            </a:rPr>
                            <a:t> [MV/m]</a:t>
                          </a:r>
                        </a:p>
                      </a:txBody>
                      <a:tcPr/>
                    </a:tc>
                    <a:tc>
                      <a:txBody>
                        <a:bodyPr/>
                        <a:lstStyle/>
                        <a:p>
                          <a:pPr algn="ctr"/>
                          <a:r>
                            <a:rPr lang="en-GB" sz="1600" b="1" dirty="0">
                              <a:solidFill>
                                <a:srgbClr val="00B050"/>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b="0" dirty="0">
                              <a:solidFill>
                                <a:schemeClr val="tx2"/>
                              </a:solidFill>
                              <a:latin typeface="+mn-lt"/>
                            </a:rPr>
                            <a:t>10.6/20.1</a:t>
                          </a:r>
                        </a:p>
                      </a:txBody>
                      <a:tcPr/>
                    </a:tc>
                    <a:extLst>
                      <a:ext uri="{0D108BD9-81ED-4DB2-BD59-A6C34878D82A}">
                        <a16:rowId xmlns:a16="http://schemas.microsoft.com/office/drawing/2014/main" val="2743712687"/>
                      </a:ext>
                    </a:extLst>
                  </a:tr>
                  <a:tr h="203914">
                    <a:tc>
                      <a:txBody>
                        <a:bodyPr/>
                        <a:lstStyle/>
                        <a:p>
                          <a:pPr algn="ctr"/>
                          <a:r>
                            <a:rPr lang="en-US" sz="1600" dirty="0">
                              <a:solidFill>
                                <a:schemeClr val="tx2"/>
                              </a:solidFill>
                              <a:latin typeface="+mn-lt"/>
                            </a:rPr>
                            <a:t>P</a:t>
                          </a:r>
                          <a:r>
                            <a:rPr lang="en-US" sz="1600" baseline="-25000" dirty="0">
                              <a:solidFill>
                                <a:schemeClr val="tx2"/>
                              </a:solidFill>
                              <a:latin typeface="+mn-lt"/>
                            </a:rPr>
                            <a:t>loss-dynamic</a:t>
                          </a:r>
                          <a:r>
                            <a:rPr lang="en-US" sz="1600" dirty="0">
                              <a:solidFill>
                                <a:schemeClr val="tx2"/>
                              </a:solidFill>
                              <a:latin typeface="+mn-lt"/>
                            </a:rPr>
                            <a:t>/</a:t>
                          </a:r>
                          <a:r>
                            <a:rPr lang="en-US" sz="1600" dirty="0" err="1">
                              <a:solidFill>
                                <a:schemeClr val="tx2"/>
                              </a:solidFill>
                              <a:latin typeface="+mn-lt"/>
                            </a:rPr>
                            <a:t>cav</a:t>
                          </a:r>
                          <a:r>
                            <a:rPr lang="en-US" sz="1600" dirty="0">
                              <a:solidFill>
                                <a:schemeClr val="tx2"/>
                              </a:solidFill>
                              <a:latin typeface="+mn-lt"/>
                            </a:rPr>
                            <a:t> [W]</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130</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128/27</a:t>
                          </a:r>
                          <a:endParaRPr lang="en-GB" sz="1600" b="0" dirty="0">
                            <a:solidFill>
                              <a:schemeClr val="tx2"/>
                            </a:solidFill>
                            <a:latin typeface="+mn-lt"/>
                          </a:endParaRPr>
                        </a:p>
                      </a:txBody>
                      <a:tcPr/>
                    </a:tc>
                    <a:extLst>
                      <a:ext uri="{0D108BD9-81ED-4DB2-BD59-A6C34878D82A}">
                        <a16:rowId xmlns:a16="http://schemas.microsoft.com/office/drawing/2014/main" val="3011982154"/>
                      </a:ext>
                    </a:extLst>
                  </a:tr>
                  <a:tr h="203914">
                    <a:tc>
                      <a:txBody>
                        <a:bodyPr/>
                        <a:lstStyle/>
                        <a:p>
                          <a:pPr algn="ctr"/>
                          <a:r>
                            <a:rPr lang="en-GB" sz="1600" dirty="0">
                              <a:solidFill>
                                <a:schemeClr val="tx2"/>
                              </a:solidFill>
                              <a:latin typeface="+mn-lt"/>
                            </a:rPr>
                            <a:t>Power per cav. [kW]</a:t>
                          </a:r>
                        </a:p>
                      </a:txBody>
                      <a:tcPr/>
                    </a:tc>
                    <a:tc>
                      <a:txBody>
                        <a:bodyPr/>
                        <a:lstStyle/>
                        <a:p>
                          <a:pPr algn="ctr"/>
                          <a:r>
                            <a:rPr lang="en-GB" sz="1600" b="1" dirty="0">
                              <a:solidFill>
                                <a:srgbClr val="00B050"/>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b="0" dirty="0">
                              <a:solidFill>
                                <a:schemeClr val="tx2"/>
                              </a:solidFill>
                              <a:latin typeface="+mn-lt"/>
                            </a:rPr>
                            <a:t>78/195</a:t>
                          </a:r>
                        </a:p>
                      </a:txBody>
                      <a:tcPr/>
                    </a:tc>
                    <a:extLst>
                      <a:ext uri="{0D108BD9-81ED-4DB2-BD59-A6C34878D82A}">
                        <a16:rowId xmlns:a16="http://schemas.microsoft.com/office/drawing/2014/main" val="358348994"/>
                      </a:ext>
                    </a:extLst>
                  </a:tr>
                </a:tbl>
              </a:graphicData>
            </a:graphic>
          </p:graphicFrame>
        </mc:Choice>
        <mc:Fallback xmlns="">
          <p:graphicFrame>
            <p:nvGraphicFramePr>
              <p:cNvPr id="10" name="Table 9">
                <a:extLst>
                  <a:ext uri="{FF2B5EF4-FFF2-40B4-BE49-F238E27FC236}">
                    <a16:creationId xmlns:a16="http://schemas.microsoft.com/office/drawing/2014/main" id="{B8422092-3141-58FB-5645-6E677CE10E0D}"/>
                  </a:ext>
                </a:extLst>
              </p:cNvPr>
              <p:cNvGraphicFramePr>
                <a:graphicFrameLocks noGrp="1"/>
              </p:cNvGraphicFramePr>
              <p:nvPr>
                <p:extLst>
                  <p:ext uri="{D42A27DB-BD31-4B8C-83A1-F6EECF244321}">
                    <p14:modId xmlns:p14="http://schemas.microsoft.com/office/powerpoint/2010/main" val="2082174858"/>
                  </p:ext>
                </p:extLst>
              </p:nvPr>
            </p:nvGraphicFramePr>
            <p:xfrm>
              <a:off x="868201" y="2117111"/>
              <a:ext cx="4997449" cy="3261360"/>
            </p:xfrm>
            <a:graphic>
              <a:graphicData uri="http://schemas.openxmlformats.org/drawingml/2006/table">
                <a:tbl>
                  <a:tblPr firstRow="1" bandRow="1">
                    <a:tableStyleId>{D27102A9-8310-4765-A935-A1911B00CA55}</a:tableStyleId>
                  </a:tblPr>
                  <a:tblGrid>
                    <a:gridCol w="2003743">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63531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1087755">
                      <a:extLst>
                        <a:ext uri="{9D8B030D-6E8A-4147-A177-3AD203B41FA5}">
                          <a16:colId xmlns:a16="http://schemas.microsoft.com/office/drawing/2014/main" val="1812060799"/>
                        </a:ext>
                      </a:extLst>
                    </a:gridCol>
                  </a:tblGrid>
                  <a:tr h="33528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35280">
                    <a:tc>
                      <a:txBody>
                        <a:bodyPr/>
                        <a:lstStyle/>
                        <a:p>
                          <a:pPr algn="ctr"/>
                          <a:r>
                            <a:rPr lang="en-US" sz="1600" dirty="0">
                              <a:solidFill>
                                <a:schemeClr val="tx2"/>
                              </a:solidFill>
                              <a:latin typeface="+mn-lt"/>
                            </a:rPr>
                            <a:t>Beam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4122988257"/>
                      </a:ext>
                    </a:extLst>
                  </a:tr>
                  <a:tr h="57912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3528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35280">
                    <a:tc>
                      <a:txBody>
                        <a:bodyPr/>
                        <a:lstStyle/>
                        <a:p>
                          <a:endParaRPr lang="en-US"/>
                        </a:p>
                      </a:txBody>
                      <a:tcPr>
                        <a:blipFill>
                          <a:blip r:embed="rId3"/>
                          <a:stretch>
                            <a:fillRect t="-469643" r="-149848" b="-414286"/>
                          </a:stretch>
                        </a:blipFill>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400/800</a:t>
                          </a:r>
                        </a:p>
                      </a:txBody>
                      <a:tcPr/>
                    </a:tc>
                    <a:extLst>
                      <a:ext uri="{0D108BD9-81ED-4DB2-BD59-A6C34878D82A}">
                        <a16:rowId xmlns:a16="http://schemas.microsoft.com/office/drawing/2014/main" val="207963627"/>
                      </a:ext>
                    </a:extLst>
                  </a:tr>
                  <a:tr h="33528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r>
                            <a:rPr lang="en-GB" sz="1600" b="1" dirty="0">
                              <a:solidFill>
                                <a:srgbClr val="00B050"/>
                              </a:solidFill>
                              <a:latin typeface="+mn-lt"/>
                            </a:rPr>
                            <a:t>408</a:t>
                          </a:r>
                        </a:p>
                      </a:txBody>
                      <a:tcPr/>
                    </a:tc>
                    <a:extLst>
                      <a:ext uri="{0D108BD9-81ED-4DB2-BD59-A6C34878D82A}">
                        <a16:rowId xmlns:a16="http://schemas.microsoft.com/office/drawing/2014/main" val="1850759067"/>
                      </a:ext>
                    </a:extLst>
                  </a:tr>
                  <a:tr h="335280">
                    <a:tc>
                      <a:txBody>
                        <a:bodyPr/>
                        <a:lstStyle/>
                        <a:p>
                          <a:endParaRPr lang="en-US"/>
                        </a:p>
                      </a:txBody>
                      <a:tcPr>
                        <a:blipFill>
                          <a:blip r:embed="rId3"/>
                          <a:stretch>
                            <a:fillRect t="-680000" r="-149848" b="-221818"/>
                          </a:stretch>
                        </a:blipFill>
                      </a:tcPr>
                    </a:tc>
                    <a:tc>
                      <a:txBody>
                        <a:bodyPr/>
                        <a:lstStyle/>
                        <a:p>
                          <a:pPr algn="ctr"/>
                          <a:r>
                            <a:rPr lang="en-GB" sz="1600" b="1" dirty="0">
                              <a:solidFill>
                                <a:srgbClr val="00B050"/>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b="0" dirty="0">
                              <a:solidFill>
                                <a:schemeClr val="tx2"/>
                              </a:solidFill>
                              <a:latin typeface="+mn-lt"/>
                            </a:rPr>
                            <a:t>10.6/20.1</a:t>
                          </a:r>
                        </a:p>
                      </a:txBody>
                      <a:tcPr/>
                    </a:tc>
                    <a:extLst>
                      <a:ext uri="{0D108BD9-81ED-4DB2-BD59-A6C34878D82A}">
                        <a16:rowId xmlns:a16="http://schemas.microsoft.com/office/drawing/2014/main" val="2743712687"/>
                      </a:ext>
                    </a:extLst>
                  </a:tr>
                  <a:tr h="335280">
                    <a:tc>
                      <a:txBody>
                        <a:bodyPr/>
                        <a:lstStyle/>
                        <a:p>
                          <a:pPr algn="ctr"/>
                          <a:r>
                            <a:rPr lang="en-US" sz="1600" dirty="0">
                              <a:solidFill>
                                <a:schemeClr val="tx2"/>
                              </a:solidFill>
                              <a:latin typeface="+mn-lt"/>
                            </a:rPr>
                            <a:t>P</a:t>
                          </a:r>
                          <a:r>
                            <a:rPr lang="en-US" sz="1600" baseline="-25000" dirty="0">
                              <a:solidFill>
                                <a:schemeClr val="tx2"/>
                              </a:solidFill>
                              <a:latin typeface="+mn-lt"/>
                            </a:rPr>
                            <a:t>loss-dynamic</a:t>
                          </a:r>
                          <a:r>
                            <a:rPr lang="en-US" sz="1600" dirty="0">
                              <a:solidFill>
                                <a:schemeClr val="tx2"/>
                              </a:solidFill>
                              <a:latin typeface="+mn-lt"/>
                            </a:rPr>
                            <a:t>/</a:t>
                          </a:r>
                          <a:r>
                            <a:rPr lang="en-US" sz="1600" dirty="0" err="1">
                              <a:solidFill>
                                <a:schemeClr val="tx2"/>
                              </a:solidFill>
                              <a:latin typeface="+mn-lt"/>
                            </a:rPr>
                            <a:t>cav</a:t>
                          </a:r>
                          <a:r>
                            <a:rPr lang="en-US" sz="1600" dirty="0">
                              <a:solidFill>
                                <a:schemeClr val="tx2"/>
                              </a:solidFill>
                              <a:latin typeface="+mn-lt"/>
                            </a:rPr>
                            <a:t> [W]</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130</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128/27</a:t>
                          </a:r>
                          <a:endParaRPr lang="en-GB" sz="1600" b="0" dirty="0">
                            <a:solidFill>
                              <a:schemeClr val="tx2"/>
                            </a:solidFill>
                            <a:latin typeface="+mn-lt"/>
                          </a:endParaRPr>
                        </a:p>
                      </a:txBody>
                      <a:tcPr/>
                    </a:tc>
                    <a:extLst>
                      <a:ext uri="{0D108BD9-81ED-4DB2-BD59-A6C34878D82A}">
                        <a16:rowId xmlns:a16="http://schemas.microsoft.com/office/drawing/2014/main" val="3011982154"/>
                      </a:ext>
                    </a:extLst>
                  </a:tr>
                  <a:tr h="335280">
                    <a:tc>
                      <a:txBody>
                        <a:bodyPr/>
                        <a:lstStyle/>
                        <a:p>
                          <a:pPr algn="ctr"/>
                          <a:r>
                            <a:rPr lang="en-GB" sz="1600" dirty="0">
                              <a:solidFill>
                                <a:schemeClr val="tx2"/>
                              </a:solidFill>
                              <a:latin typeface="+mn-lt"/>
                            </a:rPr>
                            <a:t>Power per cav. [kW]</a:t>
                          </a:r>
                        </a:p>
                      </a:txBody>
                      <a:tcPr/>
                    </a:tc>
                    <a:tc>
                      <a:txBody>
                        <a:bodyPr/>
                        <a:lstStyle/>
                        <a:p>
                          <a:pPr algn="ctr"/>
                          <a:r>
                            <a:rPr lang="en-GB" sz="1600" b="1" dirty="0">
                              <a:solidFill>
                                <a:srgbClr val="00B050"/>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b="0" dirty="0">
                              <a:solidFill>
                                <a:schemeClr val="tx2"/>
                              </a:solidFill>
                              <a:latin typeface="+mn-lt"/>
                            </a:rPr>
                            <a:t>78/195</a:t>
                          </a:r>
                        </a:p>
                      </a:txBody>
                      <a:tcPr/>
                    </a:tc>
                    <a:extLst>
                      <a:ext uri="{0D108BD9-81ED-4DB2-BD59-A6C34878D82A}">
                        <a16:rowId xmlns:a16="http://schemas.microsoft.com/office/drawing/2014/main" val="358348994"/>
                      </a:ext>
                    </a:extLst>
                  </a:tr>
                </a:tbl>
              </a:graphicData>
            </a:graphic>
          </p:graphicFrame>
        </mc:Fallback>
      </mc:AlternateContent>
      <p:sp>
        <p:nvSpPr>
          <p:cNvPr id="13" name="Content Placeholder 8">
            <a:extLst>
              <a:ext uri="{FF2B5EF4-FFF2-40B4-BE49-F238E27FC236}">
                <a16:creationId xmlns:a16="http://schemas.microsoft.com/office/drawing/2014/main" id="{363A8A53-9BFC-BA6E-F8C3-8C4A2DAB876F}"/>
              </a:ext>
            </a:extLst>
          </p:cNvPr>
          <p:cNvSpPr txBox="1">
            <a:spLocks/>
          </p:cNvSpPr>
          <p:nvPr/>
        </p:nvSpPr>
        <p:spPr>
          <a:xfrm>
            <a:off x="7180272" y="1426156"/>
            <a:ext cx="3708399" cy="43204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dirty="0"/>
              <a:t>Booster cavities</a:t>
            </a:r>
          </a:p>
        </p:txBody>
      </p:sp>
      <mc:AlternateContent xmlns:mc="http://schemas.openxmlformats.org/markup-compatibility/2006" xmlns:a14="http://schemas.microsoft.com/office/drawing/2010/main">
        <mc:Choice Requires="a14">
          <p:graphicFrame>
            <p:nvGraphicFramePr>
              <p:cNvPr id="14" name="Table 13">
                <a:extLst>
                  <a:ext uri="{FF2B5EF4-FFF2-40B4-BE49-F238E27FC236}">
                    <a16:creationId xmlns:a16="http://schemas.microsoft.com/office/drawing/2014/main" id="{53F82BC8-EC0D-5639-985C-5105F83C4A05}"/>
                  </a:ext>
                </a:extLst>
              </p:cNvPr>
              <p:cNvGraphicFramePr>
                <a:graphicFrameLocks noGrp="1"/>
              </p:cNvGraphicFramePr>
              <p:nvPr>
                <p:extLst>
                  <p:ext uri="{D42A27DB-BD31-4B8C-83A1-F6EECF244321}">
                    <p14:modId xmlns:p14="http://schemas.microsoft.com/office/powerpoint/2010/main" val="1318195836"/>
                  </p:ext>
                </p:extLst>
              </p:nvPr>
            </p:nvGraphicFramePr>
            <p:xfrm>
              <a:off x="6359090" y="2018204"/>
              <a:ext cx="5309361" cy="3545840"/>
            </p:xfrm>
            <a:graphic>
              <a:graphicData uri="http://schemas.openxmlformats.org/drawingml/2006/table">
                <a:tbl>
                  <a:tblPr firstRow="1" bandRow="1">
                    <a:tableStyleId>{D27102A9-8310-4765-A935-A1911B00CA55}</a:tableStyleId>
                  </a:tblPr>
                  <a:tblGrid>
                    <a:gridCol w="2487105">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57816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973455">
                      <a:extLst>
                        <a:ext uri="{9D8B030D-6E8A-4147-A177-3AD203B41FA5}">
                          <a16:colId xmlns:a16="http://schemas.microsoft.com/office/drawing/2014/main" val="1812060799"/>
                        </a:ext>
                      </a:extLst>
                    </a:gridCol>
                  </a:tblGrid>
                  <a:tr h="37084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70840">
                    <a:tc>
                      <a:txBody>
                        <a:bodyPr/>
                        <a:lstStyle/>
                        <a:p>
                          <a:pPr algn="ctr"/>
                          <a:r>
                            <a:rPr lang="en-US" sz="1600" dirty="0">
                              <a:solidFill>
                                <a:schemeClr val="tx2"/>
                              </a:solidFill>
                              <a:latin typeface="+mn-lt"/>
                            </a:rPr>
                            <a:t>Injection energy [GeV]</a:t>
                          </a:r>
                          <a:endParaRPr lang="en-GB" sz="1600" dirty="0">
                            <a:solidFill>
                              <a:schemeClr val="tx2"/>
                            </a:solidFill>
                            <a:latin typeface="+mn-lt"/>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extLst>
                      <a:ext uri="{0D108BD9-81ED-4DB2-BD59-A6C34878D82A}">
                        <a16:rowId xmlns:a16="http://schemas.microsoft.com/office/drawing/2014/main" val="8609368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2"/>
                              </a:solidFill>
                              <a:latin typeface="+mn-lt"/>
                            </a:rPr>
                            <a:t>Extraction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580491111"/>
                      </a:ext>
                    </a:extLst>
                  </a:tr>
                  <a:tr h="37084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7084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70840">
                    <a:tc>
                      <a:txBody>
                        <a:bodyPr/>
                        <a:lstStyle/>
                        <a:p>
                          <a:pPr algn="ctr"/>
                          <a14:m>
                            <m:oMath xmlns:m="http://schemas.openxmlformats.org/officeDocument/2006/math">
                              <m:r>
                                <a:rPr lang="en-GB" sz="1600" i="1" dirty="0" smtClean="0">
                                  <a:solidFill>
                                    <a:schemeClr val="tx2"/>
                                  </a:solidFill>
                                  <a:latin typeface="Cambria Math" panose="02040503050406030204" pitchFamily="18" charset="0"/>
                                </a:rPr>
                                <m:t>𝑓</m:t>
                              </m:r>
                            </m:oMath>
                          </a14:m>
                          <a:r>
                            <a:rPr lang="en-GB" sz="1600" dirty="0">
                              <a:solidFill>
                                <a:schemeClr val="tx2"/>
                              </a:solidFill>
                              <a:latin typeface="+mn-lt"/>
                            </a:rPr>
                            <a:t> [MHz]</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extLst>
                      <a:ext uri="{0D108BD9-81ED-4DB2-BD59-A6C34878D82A}">
                        <a16:rowId xmlns:a16="http://schemas.microsoft.com/office/drawing/2014/main" val="207963627"/>
                      </a:ext>
                    </a:extLst>
                  </a:tr>
                  <a:tr h="37084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448</a:t>
                          </a:r>
                        </a:p>
                      </a:txBody>
                      <a:tcPr/>
                    </a:tc>
                    <a:extLst>
                      <a:ext uri="{0D108BD9-81ED-4DB2-BD59-A6C34878D82A}">
                        <a16:rowId xmlns:a16="http://schemas.microsoft.com/office/drawing/2014/main" val="1850759067"/>
                      </a:ext>
                    </a:extLst>
                  </a:tr>
                  <a:tr h="370840">
                    <a:tc>
                      <a:txBody>
                        <a:bodyPr/>
                        <a:lstStyle/>
                        <a:p>
                          <a:pPr algn="ct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𝐸</m:t>
                                  </m:r>
                                </m:e>
                                <m:sub>
                                  <m:r>
                                    <m:rPr>
                                      <m:sty m:val="p"/>
                                    </m:rPr>
                                    <a:rPr lang="en-GB" sz="1600" i="0" dirty="0" smtClean="0">
                                      <a:solidFill>
                                        <a:schemeClr val="tx2"/>
                                      </a:solidFill>
                                      <a:latin typeface="Cambria Math" panose="02040503050406030204" pitchFamily="18" charset="0"/>
                                    </a:rPr>
                                    <m:t>acc</m:t>
                                  </m:r>
                                </m:sub>
                              </m:sSub>
                            </m:oMath>
                          </a14:m>
                          <a:r>
                            <a:rPr lang="en-GB" sz="1600" dirty="0">
                              <a:solidFill>
                                <a:schemeClr val="tx2"/>
                              </a:solidFill>
                              <a:latin typeface="+mn-lt"/>
                            </a:rPr>
                            <a:t> [MV/m]</a:t>
                          </a:r>
                        </a:p>
                      </a:txBody>
                      <a:tcPr/>
                    </a:tc>
                    <a:tc>
                      <a:txBody>
                        <a:bodyPr/>
                        <a:lstStyle/>
                        <a:p>
                          <a:pPr algn="ctr"/>
                          <a:r>
                            <a:rPr lang="en-GB" sz="1600" b="0" dirty="0">
                              <a:solidFill>
                                <a:schemeClr val="tx2"/>
                              </a:solidFill>
                              <a:latin typeface="+mn-lt"/>
                            </a:rPr>
                            <a:t>2.5</a:t>
                          </a:r>
                        </a:p>
                      </a:txBody>
                      <a:tcPr/>
                    </a:tc>
                    <a:tc>
                      <a:txBody>
                        <a:bodyPr/>
                        <a:lstStyle/>
                        <a:p>
                          <a:pPr algn="ctr"/>
                          <a:r>
                            <a:rPr lang="en-GB" sz="1600" b="0" dirty="0">
                              <a:solidFill>
                                <a:schemeClr val="tx2"/>
                              </a:solidFill>
                              <a:latin typeface="+mn-lt"/>
                            </a:rPr>
                            <a:t>12</a:t>
                          </a:r>
                        </a:p>
                      </a:txBody>
                      <a:tcPr/>
                    </a:tc>
                    <a:tc>
                      <a:txBody>
                        <a:bodyPr/>
                        <a:lstStyle/>
                        <a:p>
                          <a:pPr algn="ctr"/>
                          <a:r>
                            <a:rPr lang="en-GB" sz="1600" b="0" dirty="0">
                              <a:solidFill>
                                <a:schemeClr val="tx2"/>
                              </a:solidFill>
                              <a:latin typeface="+mn-lt"/>
                            </a:rPr>
                            <a:t>15.6</a:t>
                          </a:r>
                        </a:p>
                      </a:txBody>
                      <a:tcPr/>
                    </a:tc>
                    <a:tc>
                      <a:txBody>
                        <a:bodyPr/>
                        <a:lstStyle/>
                        <a:p>
                          <a:pPr algn="ctr"/>
                          <a:r>
                            <a:rPr lang="en-GB" sz="1600" b="0" dirty="0">
                              <a:solidFill>
                                <a:schemeClr val="tx2"/>
                              </a:solidFill>
                              <a:latin typeface="+mn-lt"/>
                            </a:rPr>
                            <a:t>20.25</a:t>
                          </a:r>
                        </a:p>
                      </a:txBody>
                      <a:tcPr/>
                    </a:tc>
                    <a:extLst>
                      <a:ext uri="{0D108BD9-81ED-4DB2-BD59-A6C34878D82A}">
                        <a16:rowId xmlns:a16="http://schemas.microsoft.com/office/drawing/2014/main" val="2732740161"/>
                      </a:ext>
                    </a:extLst>
                  </a:tr>
                  <a:tr h="370840">
                    <a:tc>
                      <a:txBody>
                        <a:bodyPr/>
                        <a:lstStyle/>
                        <a:p>
                          <a:pPr algn="ctr"/>
                          <a:r>
                            <a:rPr lang="en-GB" sz="1600" dirty="0">
                              <a:solidFill>
                                <a:schemeClr val="tx2"/>
                              </a:solidFill>
                              <a:latin typeface="+mn-lt"/>
                            </a:rPr>
                            <a:t>Max Power per cav. [kW]</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12.6</a:t>
                          </a:r>
                        </a:p>
                      </a:txBody>
                      <a:tcPr/>
                    </a:tc>
                    <a:extLst>
                      <a:ext uri="{0D108BD9-81ED-4DB2-BD59-A6C34878D82A}">
                        <a16:rowId xmlns:a16="http://schemas.microsoft.com/office/drawing/2014/main" val="370190333"/>
                      </a:ext>
                    </a:extLst>
                  </a:tr>
                </a:tbl>
              </a:graphicData>
            </a:graphic>
          </p:graphicFrame>
        </mc:Choice>
        <mc:Fallback xmlns="">
          <p:graphicFrame>
            <p:nvGraphicFramePr>
              <p:cNvPr id="14" name="Table 13">
                <a:extLst>
                  <a:ext uri="{FF2B5EF4-FFF2-40B4-BE49-F238E27FC236}">
                    <a16:creationId xmlns:a16="http://schemas.microsoft.com/office/drawing/2014/main" id="{53F82BC8-EC0D-5639-985C-5105F83C4A05}"/>
                  </a:ext>
                </a:extLst>
              </p:cNvPr>
              <p:cNvGraphicFramePr>
                <a:graphicFrameLocks noGrp="1"/>
              </p:cNvGraphicFramePr>
              <p:nvPr>
                <p:extLst>
                  <p:ext uri="{D42A27DB-BD31-4B8C-83A1-F6EECF244321}">
                    <p14:modId xmlns:p14="http://schemas.microsoft.com/office/powerpoint/2010/main" val="1318195836"/>
                  </p:ext>
                </p:extLst>
              </p:nvPr>
            </p:nvGraphicFramePr>
            <p:xfrm>
              <a:off x="6359090" y="2018204"/>
              <a:ext cx="5309361" cy="3545840"/>
            </p:xfrm>
            <a:graphic>
              <a:graphicData uri="http://schemas.openxmlformats.org/drawingml/2006/table">
                <a:tbl>
                  <a:tblPr firstRow="1" bandRow="1">
                    <a:tableStyleId>{D27102A9-8310-4765-A935-A1911B00CA55}</a:tableStyleId>
                  </a:tblPr>
                  <a:tblGrid>
                    <a:gridCol w="2487105">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57816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973455">
                      <a:extLst>
                        <a:ext uri="{9D8B030D-6E8A-4147-A177-3AD203B41FA5}">
                          <a16:colId xmlns:a16="http://schemas.microsoft.com/office/drawing/2014/main" val="1812060799"/>
                        </a:ext>
                      </a:extLst>
                    </a:gridCol>
                  </a:tblGrid>
                  <a:tr h="37084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70840">
                    <a:tc>
                      <a:txBody>
                        <a:bodyPr/>
                        <a:lstStyle/>
                        <a:p>
                          <a:pPr algn="ctr"/>
                          <a:r>
                            <a:rPr lang="en-US" sz="1600" dirty="0">
                              <a:solidFill>
                                <a:schemeClr val="tx2"/>
                              </a:solidFill>
                              <a:latin typeface="+mn-lt"/>
                            </a:rPr>
                            <a:t>Injection energy [GeV]</a:t>
                          </a:r>
                          <a:endParaRPr lang="en-GB" sz="1600" dirty="0">
                            <a:solidFill>
                              <a:schemeClr val="tx2"/>
                            </a:solidFill>
                            <a:latin typeface="+mn-lt"/>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extLst>
                      <a:ext uri="{0D108BD9-81ED-4DB2-BD59-A6C34878D82A}">
                        <a16:rowId xmlns:a16="http://schemas.microsoft.com/office/drawing/2014/main" val="8609368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2"/>
                              </a:solidFill>
                              <a:latin typeface="+mn-lt"/>
                            </a:rPr>
                            <a:t>Extraction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580491111"/>
                      </a:ext>
                    </a:extLst>
                  </a:tr>
                  <a:tr h="57912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7084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70840">
                    <a:tc>
                      <a:txBody>
                        <a:bodyPr/>
                        <a:lstStyle/>
                        <a:p>
                          <a:endParaRPr lang="en-US"/>
                        </a:p>
                      </a:txBody>
                      <a:tcPr>
                        <a:blipFill>
                          <a:blip r:embed="rId4"/>
                          <a:stretch>
                            <a:fillRect t="-570000" r="-113971" b="-316667"/>
                          </a:stretch>
                        </a:blipFill>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extLst>
                      <a:ext uri="{0D108BD9-81ED-4DB2-BD59-A6C34878D82A}">
                        <a16:rowId xmlns:a16="http://schemas.microsoft.com/office/drawing/2014/main" val="207963627"/>
                      </a:ext>
                    </a:extLst>
                  </a:tr>
                  <a:tr h="37084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448</a:t>
                          </a:r>
                        </a:p>
                      </a:txBody>
                      <a:tcPr/>
                    </a:tc>
                    <a:extLst>
                      <a:ext uri="{0D108BD9-81ED-4DB2-BD59-A6C34878D82A}">
                        <a16:rowId xmlns:a16="http://schemas.microsoft.com/office/drawing/2014/main" val="1850759067"/>
                      </a:ext>
                    </a:extLst>
                  </a:tr>
                  <a:tr h="370840">
                    <a:tc>
                      <a:txBody>
                        <a:bodyPr/>
                        <a:lstStyle/>
                        <a:p>
                          <a:endParaRPr lang="en-US"/>
                        </a:p>
                      </a:txBody>
                      <a:tcPr>
                        <a:blipFill>
                          <a:blip r:embed="rId4"/>
                          <a:stretch>
                            <a:fillRect t="-759016" r="-113971" b="-111475"/>
                          </a:stretch>
                        </a:blipFill>
                      </a:tcPr>
                    </a:tc>
                    <a:tc>
                      <a:txBody>
                        <a:bodyPr/>
                        <a:lstStyle/>
                        <a:p>
                          <a:pPr algn="ctr"/>
                          <a:r>
                            <a:rPr lang="en-GB" sz="1600" b="0" dirty="0">
                              <a:solidFill>
                                <a:schemeClr val="tx2"/>
                              </a:solidFill>
                              <a:latin typeface="+mn-lt"/>
                            </a:rPr>
                            <a:t>2.5</a:t>
                          </a:r>
                        </a:p>
                      </a:txBody>
                      <a:tcPr/>
                    </a:tc>
                    <a:tc>
                      <a:txBody>
                        <a:bodyPr/>
                        <a:lstStyle/>
                        <a:p>
                          <a:pPr algn="ctr"/>
                          <a:r>
                            <a:rPr lang="en-GB" sz="1600" b="0" dirty="0">
                              <a:solidFill>
                                <a:schemeClr val="tx2"/>
                              </a:solidFill>
                              <a:latin typeface="+mn-lt"/>
                            </a:rPr>
                            <a:t>12</a:t>
                          </a:r>
                        </a:p>
                      </a:txBody>
                      <a:tcPr/>
                    </a:tc>
                    <a:tc>
                      <a:txBody>
                        <a:bodyPr/>
                        <a:lstStyle/>
                        <a:p>
                          <a:pPr algn="ctr"/>
                          <a:r>
                            <a:rPr lang="en-GB" sz="1600" b="0" dirty="0">
                              <a:solidFill>
                                <a:schemeClr val="tx2"/>
                              </a:solidFill>
                              <a:latin typeface="+mn-lt"/>
                            </a:rPr>
                            <a:t>15.6</a:t>
                          </a:r>
                        </a:p>
                      </a:txBody>
                      <a:tcPr/>
                    </a:tc>
                    <a:tc>
                      <a:txBody>
                        <a:bodyPr/>
                        <a:lstStyle/>
                        <a:p>
                          <a:pPr algn="ctr"/>
                          <a:r>
                            <a:rPr lang="en-GB" sz="1600" b="0" dirty="0">
                              <a:solidFill>
                                <a:schemeClr val="tx2"/>
                              </a:solidFill>
                              <a:latin typeface="+mn-lt"/>
                            </a:rPr>
                            <a:t>20.25</a:t>
                          </a:r>
                        </a:p>
                      </a:txBody>
                      <a:tcPr/>
                    </a:tc>
                    <a:extLst>
                      <a:ext uri="{0D108BD9-81ED-4DB2-BD59-A6C34878D82A}">
                        <a16:rowId xmlns:a16="http://schemas.microsoft.com/office/drawing/2014/main" val="2732740161"/>
                      </a:ext>
                    </a:extLst>
                  </a:tr>
                  <a:tr h="370840">
                    <a:tc>
                      <a:txBody>
                        <a:bodyPr/>
                        <a:lstStyle/>
                        <a:p>
                          <a:pPr algn="ctr"/>
                          <a:r>
                            <a:rPr lang="en-GB" sz="1600" dirty="0">
                              <a:solidFill>
                                <a:schemeClr val="tx2"/>
                              </a:solidFill>
                              <a:latin typeface="+mn-lt"/>
                            </a:rPr>
                            <a:t>Max Power per cav. [kW]</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12.6</a:t>
                          </a:r>
                        </a:p>
                      </a:txBody>
                      <a:tcPr/>
                    </a:tc>
                    <a:extLst>
                      <a:ext uri="{0D108BD9-81ED-4DB2-BD59-A6C34878D82A}">
                        <a16:rowId xmlns:a16="http://schemas.microsoft.com/office/drawing/2014/main" val="370190333"/>
                      </a:ext>
                    </a:extLst>
                  </a:tr>
                </a:tbl>
              </a:graphicData>
            </a:graphic>
          </p:graphicFrame>
        </mc:Fallback>
      </mc:AlternateContent>
      <p:sp>
        <p:nvSpPr>
          <p:cNvPr id="18" name="Rectangle 17">
            <a:extLst>
              <a:ext uri="{FF2B5EF4-FFF2-40B4-BE49-F238E27FC236}">
                <a16:creationId xmlns:a16="http://schemas.microsoft.com/office/drawing/2014/main" id="{905EFD5D-EEEC-AD60-E19C-77C7B638C2C4}"/>
              </a:ext>
            </a:extLst>
          </p:cNvPr>
          <p:cNvSpPr/>
          <p:nvPr/>
        </p:nvSpPr>
        <p:spPr>
          <a:xfrm>
            <a:off x="551385" y="1340768"/>
            <a:ext cx="11232628" cy="4896544"/>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F503965B-A97D-B7B7-2964-BA1A05664795}"/>
              </a:ext>
            </a:extLst>
          </p:cNvPr>
          <p:cNvCxnSpPr>
            <a:stCxn id="18" idx="0"/>
            <a:endCxn id="18" idx="2"/>
          </p:cNvCxnSpPr>
          <p:nvPr/>
        </p:nvCxnSpPr>
        <p:spPr>
          <a:xfrm>
            <a:off x="6167699" y="1340768"/>
            <a:ext cx="0" cy="489654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664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BB930-129F-41A7-FF5E-19BBFB00DC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115B10A-6CDC-796E-47B5-7FD4C55C38CF}"/>
              </a:ext>
            </a:extLst>
          </p:cNvPr>
          <p:cNvSpPr>
            <a:spLocks noGrp="1"/>
          </p:cNvSpPr>
          <p:nvPr>
            <p:ph type="title"/>
          </p:nvPr>
        </p:nvSpPr>
        <p:spPr/>
        <p:txBody>
          <a:bodyPr/>
          <a:lstStyle/>
          <a:p>
            <a:r>
              <a:rPr lang="en-US" dirty="0"/>
              <a:t>SRF layout</a:t>
            </a:r>
            <a:endParaRPr lang="en-GB" dirty="0"/>
          </a:p>
        </p:txBody>
      </p:sp>
      <p:sp>
        <p:nvSpPr>
          <p:cNvPr id="4" name="Date Placeholder 3">
            <a:extLst>
              <a:ext uri="{FF2B5EF4-FFF2-40B4-BE49-F238E27FC236}">
                <a16:creationId xmlns:a16="http://schemas.microsoft.com/office/drawing/2014/main" id="{66FBBD4F-7D13-49C7-094E-9F31D51DE92D}"/>
              </a:ext>
            </a:extLst>
          </p:cNvPr>
          <p:cNvSpPr>
            <a:spLocks noGrp="1"/>
          </p:cNvSpPr>
          <p:nvPr>
            <p:ph type="dt" sz="half" idx="10"/>
          </p:nvPr>
        </p:nvSpPr>
        <p:spPr/>
        <p:txBody>
          <a:bodyPr/>
          <a:lstStyle/>
          <a:p>
            <a:fld id="{200520AD-BE70-4133-84CA-4192849FB0C8}" type="datetime1">
              <a:rPr lang="en-US" smtClean="0"/>
              <a:t>5/20/2025</a:t>
            </a:fld>
            <a:endParaRPr lang="en-US" dirty="0"/>
          </a:p>
        </p:txBody>
      </p:sp>
      <p:sp>
        <p:nvSpPr>
          <p:cNvPr id="6" name="Slide Number Placeholder 5">
            <a:extLst>
              <a:ext uri="{FF2B5EF4-FFF2-40B4-BE49-F238E27FC236}">
                <a16:creationId xmlns:a16="http://schemas.microsoft.com/office/drawing/2014/main" id="{183E34A0-33A2-0FA5-2275-A077E190335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5" name="Footer Placeholder 4">
            <a:extLst>
              <a:ext uri="{FF2B5EF4-FFF2-40B4-BE49-F238E27FC236}">
                <a16:creationId xmlns:a16="http://schemas.microsoft.com/office/drawing/2014/main" id="{7DDC2218-2D9F-C1B9-56E1-D10085493FA0}"/>
              </a:ext>
            </a:extLst>
          </p:cNvPr>
          <p:cNvSpPr>
            <a:spLocks noGrp="1"/>
          </p:cNvSpPr>
          <p:nvPr>
            <p:ph type="ftr" sz="quarter" idx="11"/>
          </p:nvPr>
        </p:nvSpPr>
        <p:spPr/>
        <p:txBody>
          <a:bodyPr/>
          <a:lstStyle/>
          <a:p>
            <a:r>
              <a:rPr lang="en-US"/>
              <a:t>Shahnam Gorgi Zadeh | Accelerating cavities with HOM damping for FCC-ee</a:t>
            </a:r>
            <a:endParaRPr lang="en-US" dirty="0"/>
          </a:p>
        </p:txBody>
      </p:sp>
      <p:pic>
        <p:nvPicPr>
          <p:cNvPr id="128" name="Picture 127">
            <a:extLst>
              <a:ext uri="{FF2B5EF4-FFF2-40B4-BE49-F238E27FC236}">
                <a16:creationId xmlns:a16="http://schemas.microsoft.com/office/drawing/2014/main" id="{F9165563-D270-50AC-B19B-E415FDFEC31E}"/>
              </a:ext>
            </a:extLst>
          </p:cNvPr>
          <p:cNvPicPr>
            <a:picLocks noChangeAspect="1"/>
          </p:cNvPicPr>
          <p:nvPr/>
        </p:nvPicPr>
        <p:blipFill>
          <a:blip r:embed="rId3"/>
          <a:stretch>
            <a:fillRect/>
          </a:stretch>
        </p:blipFill>
        <p:spPr>
          <a:xfrm>
            <a:off x="7602533" y="1582325"/>
            <a:ext cx="4044540" cy="2268302"/>
          </a:xfrm>
          <a:prstGeom prst="rect">
            <a:avLst/>
          </a:prstGeom>
        </p:spPr>
      </p:pic>
      <p:sp>
        <p:nvSpPr>
          <p:cNvPr id="2" name="TextBox 1">
            <a:extLst>
              <a:ext uri="{FF2B5EF4-FFF2-40B4-BE49-F238E27FC236}">
                <a16:creationId xmlns:a16="http://schemas.microsoft.com/office/drawing/2014/main" id="{D4B0CEAB-5FFD-6A20-644A-947DB4A1E941}"/>
              </a:ext>
            </a:extLst>
          </p:cNvPr>
          <p:cNvSpPr txBox="1"/>
          <p:nvPr/>
        </p:nvSpPr>
        <p:spPr>
          <a:xfrm>
            <a:off x="8024159" y="3895303"/>
            <a:ext cx="3424014" cy="246221"/>
          </a:xfrm>
          <a:prstGeom prst="rect">
            <a:avLst/>
          </a:prstGeom>
          <a:noFill/>
        </p:spPr>
        <p:txBody>
          <a:bodyPr wrap="none" lIns="0" tIns="0" rIns="0" bIns="0" rtlCol="0">
            <a:spAutoFit/>
          </a:bodyPr>
          <a:lstStyle/>
          <a:p>
            <a:pPr algn="l"/>
            <a:r>
              <a:rPr lang="en-GB" sz="1600" dirty="0">
                <a:solidFill>
                  <a:schemeClr val="tx2"/>
                </a:solidFill>
              </a:rPr>
              <a:t>RF parameters of the booster cavities</a:t>
            </a:r>
          </a:p>
        </p:txBody>
      </p:sp>
      <p:sp>
        <p:nvSpPr>
          <p:cNvPr id="7" name="TextBox 6">
            <a:extLst>
              <a:ext uri="{FF2B5EF4-FFF2-40B4-BE49-F238E27FC236}">
                <a16:creationId xmlns:a16="http://schemas.microsoft.com/office/drawing/2014/main" id="{9F26D7C8-D1E3-8C96-0AA4-DCE495A818B8}"/>
              </a:ext>
            </a:extLst>
          </p:cNvPr>
          <p:cNvSpPr txBox="1"/>
          <p:nvPr/>
        </p:nvSpPr>
        <p:spPr>
          <a:xfrm>
            <a:off x="7912796" y="1340615"/>
            <a:ext cx="3387146" cy="246221"/>
          </a:xfrm>
          <a:prstGeom prst="rect">
            <a:avLst/>
          </a:prstGeom>
          <a:noFill/>
        </p:spPr>
        <p:txBody>
          <a:bodyPr wrap="none" lIns="0" tIns="0" rIns="0" bIns="0" rtlCol="0">
            <a:spAutoFit/>
          </a:bodyPr>
          <a:lstStyle/>
          <a:p>
            <a:pPr algn="l"/>
            <a:r>
              <a:rPr lang="en-GB" sz="1600" dirty="0">
                <a:solidFill>
                  <a:schemeClr val="tx2"/>
                </a:solidFill>
              </a:rPr>
              <a:t>RF parameters of the collider cavities</a:t>
            </a:r>
          </a:p>
        </p:txBody>
      </p:sp>
      <p:pic>
        <p:nvPicPr>
          <p:cNvPr id="132" name="Picture 131">
            <a:extLst>
              <a:ext uri="{FF2B5EF4-FFF2-40B4-BE49-F238E27FC236}">
                <a16:creationId xmlns:a16="http://schemas.microsoft.com/office/drawing/2014/main" id="{03DA5A1C-F580-8D1D-45FD-97C213EDE4DC}"/>
              </a:ext>
            </a:extLst>
          </p:cNvPr>
          <p:cNvPicPr>
            <a:picLocks noChangeAspect="1"/>
          </p:cNvPicPr>
          <p:nvPr/>
        </p:nvPicPr>
        <p:blipFill>
          <a:blip r:embed="rId4"/>
          <a:stretch>
            <a:fillRect/>
          </a:stretch>
        </p:blipFill>
        <p:spPr>
          <a:xfrm>
            <a:off x="538002" y="1058563"/>
            <a:ext cx="6834178" cy="3318445"/>
          </a:xfrm>
          <a:prstGeom prst="rect">
            <a:avLst/>
          </a:prstGeom>
        </p:spPr>
      </p:pic>
      <p:pic>
        <p:nvPicPr>
          <p:cNvPr id="12" name="Picture 11">
            <a:extLst>
              <a:ext uri="{FF2B5EF4-FFF2-40B4-BE49-F238E27FC236}">
                <a16:creationId xmlns:a16="http://schemas.microsoft.com/office/drawing/2014/main" id="{6AEF1378-EC38-3289-C5B2-0A3F386AD793}"/>
              </a:ext>
            </a:extLst>
          </p:cNvPr>
          <p:cNvPicPr>
            <a:picLocks noChangeAspect="1"/>
          </p:cNvPicPr>
          <p:nvPr/>
        </p:nvPicPr>
        <p:blipFill>
          <a:blip r:embed="rId5"/>
          <a:stretch>
            <a:fillRect/>
          </a:stretch>
        </p:blipFill>
        <p:spPr>
          <a:xfrm>
            <a:off x="7726236" y="4141524"/>
            <a:ext cx="4044540" cy="2070239"/>
          </a:xfrm>
          <a:prstGeom prst="rect">
            <a:avLst/>
          </a:prstGeom>
        </p:spPr>
      </p:pic>
      <p:sp>
        <p:nvSpPr>
          <p:cNvPr id="8" name="TextBox 7">
            <a:extLst>
              <a:ext uri="{FF2B5EF4-FFF2-40B4-BE49-F238E27FC236}">
                <a16:creationId xmlns:a16="http://schemas.microsoft.com/office/drawing/2014/main" id="{A58D06DC-7805-E21C-0A4B-7A850AC74A74}"/>
              </a:ext>
            </a:extLst>
          </p:cNvPr>
          <p:cNvSpPr txBox="1"/>
          <p:nvPr/>
        </p:nvSpPr>
        <p:spPr>
          <a:xfrm>
            <a:off x="2704444" y="6027097"/>
            <a:ext cx="2739533" cy="184666"/>
          </a:xfrm>
          <a:prstGeom prst="rect">
            <a:avLst/>
          </a:prstGeom>
          <a:noFill/>
        </p:spPr>
        <p:txBody>
          <a:bodyPr wrap="none" lIns="0" tIns="0" rIns="0" bIns="0" rtlCol="0">
            <a:spAutoFit/>
          </a:bodyPr>
          <a:lstStyle/>
          <a:p>
            <a:pPr algn="l"/>
            <a:r>
              <a:rPr lang="en-GB" sz="1200" i="1" u="sng" dirty="0">
                <a:solidFill>
                  <a:schemeClr val="tx2"/>
                </a:solidFill>
                <a:hlinkClick r:id="rId6"/>
              </a:rPr>
              <a:t>FCC feasibility study report, March 2025</a:t>
            </a:r>
            <a:endParaRPr lang="en-GB" sz="1200" i="1" u="sng" dirty="0">
              <a:solidFill>
                <a:schemeClr val="tx2"/>
              </a:solidFill>
            </a:endParaRPr>
          </a:p>
        </p:txBody>
      </p:sp>
      <p:pic>
        <p:nvPicPr>
          <p:cNvPr id="9" name="Picture 8" descr="A table with numbers and symbols&#10;&#10;AI-generated content may be incorrect.">
            <a:extLst>
              <a:ext uri="{FF2B5EF4-FFF2-40B4-BE49-F238E27FC236}">
                <a16:creationId xmlns:a16="http://schemas.microsoft.com/office/drawing/2014/main" id="{96FA0C14-5169-2BCD-6A93-877B80005281}"/>
              </a:ext>
            </a:extLst>
          </p:cNvPr>
          <p:cNvPicPr>
            <a:picLocks noChangeAspect="1"/>
          </p:cNvPicPr>
          <p:nvPr/>
        </p:nvPicPr>
        <p:blipFill>
          <a:blip r:embed="rId7"/>
          <a:stretch>
            <a:fillRect/>
          </a:stretch>
        </p:blipFill>
        <p:spPr>
          <a:xfrm>
            <a:off x="2187838" y="4437823"/>
            <a:ext cx="3960440" cy="1647349"/>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C083FE1-C467-6F26-9E4C-677F6F23C927}"/>
                  </a:ext>
                </a:extLst>
              </p:cNvPr>
              <p:cNvSpPr txBox="1"/>
              <p:nvPr/>
            </p:nvSpPr>
            <p:spPr>
              <a:xfrm>
                <a:off x="3437697" y="4193121"/>
                <a:ext cx="1460721" cy="246221"/>
              </a:xfrm>
              <a:prstGeom prst="rect">
                <a:avLst/>
              </a:prstGeom>
              <a:noFill/>
            </p:spPr>
            <p:txBody>
              <a:bodyPr wrap="none" lIns="0" tIns="0" rIns="0" bIns="0" rtlCol="0">
                <a:spAutoFit/>
              </a:bodyPr>
              <a:lstStyle/>
              <a:p>
                <a:pPr algn="l"/>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𝑄</m:t>
                        </m:r>
                      </m:e>
                      <m:sub>
                        <m:r>
                          <a:rPr lang="en-GB" sz="1600" i="1" dirty="0" smtClean="0">
                            <a:solidFill>
                              <a:schemeClr val="tx2"/>
                            </a:solidFill>
                            <a:latin typeface="Cambria Math" panose="02040503050406030204" pitchFamily="18" charset="0"/>
                          </a:rPr>
                          <m:t>0</m:t>
                        </m:r>
                      </m:sub>
                    </m:sSub>
                  </m:oMath>
                </a14:m>
                <a:r>
                  <a:rPr lang="en-GB" sz="1600" dirty="0">
                    <a:solidFill>
                      <a:schemeClr val="tx2"/>
                    </a:solidFill>
                  </a:rPr>
                  <a:t> target values</a:t>
                </a:r>
              </a:p>
            </p:txBody>
          </p:sp>
        </mc:Choice>
        <mc:Fallback xmlns="">
          <p:sp>
            <p:nvSpPr>
              <p:cNvPr id="11" name="TextBox 10">
                <a:extLst>
                  <a:ext uri="{FF2B5EF4-FFF2-40B4-BE49-F238E27FC236}">
                    <a16:creationId xmlns:a16="http://schemas.microsoft.com/office/drawing/2014/main" id="{7C083FE1-C467-6F26-9E4C-677F6F23C927}"/>
                  </a:ext>
                </a:extLst>
              </p:cNvPr>
              <p:cNvSpPr txBox="1">
                <a:spLocks noRot="1" noChangeAspect="1" noMove="1" noResize="1" noEditPoints="1" noAdjustHandles="1" noChangeArrowheads="1" noChangeShapeType="1" noTextEdit="1"/>
              </p:cNvSpPr>
              <p:nvPr/>
            </p:nvSpPr>
            <p:spPr>
              <a:xfrm>
                <a:off x="3437697" y="4193121"/>
                <a:ext cx="1460721" cy="246221"/>
              </a:xfrm>
              <a:prstGeom prst="rect">
                <a:avLst/>
              </a:prstGeom>
              <a:blipFill>
                <a:blip r:embed="rId8"/>
                <a:stretch>
                  <a:fillRect l="-6250" t="-27500" r="-5417" b="-50000"/>
                </a:stretch>
              </a:blipFill>
            </p:spPr>
            <p:txBody>
              <a:bodyPr/>
              <a:lstStyle/>
              <a:p>
                <a:r>
                  <a:rPr lang="en-GB">
                    <a:noFill/>
                  </a:rPr>
                  <a:t> </a:t>
                </a:r>
              </a:p>
            </p:txBody>
          </p:sp>
        </mc:Fallback>
      </mc:AlternateContent>
    </p:spTree>
    <p:extLst>
      <p:ext uri="{BB962C8B-B14F-4D97-AF65-F5344CB8AC3E}">
        <p14:creationId xmlns:p14="http://schemas.microsoft.com/office/powerpoint/2010/main" val="279706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5F812CB8-933A-5269-BB26-32E241EECCBC}"/>
                  </a:ext>
                </a:extLst>
              </p:cNvPr>
              <p:cNvSpPr>
                <a:spLocks noGrp="1"/>
              </p:cNvSpPr>
              <p:nvPr>
                <p:ph type="title"/>
              </p:nvPr>
            </p:nvSpPr>
            <p:spPr/>
            <p:txBody>
              <a:bodyPr/>
              <a:lstStyle/>
              <a:p>
                <a14:m>
                  <m:oMath xmlns:m="http://schemas.openxmlformats.org/officeDocument/2006/math">
                    <m:r>
                      <a:rPr lang="en-US" b="1" i="0" dirty="0" smtClean="0">
                        <a:latin typeface="Cambria Math" panose="02040503050406030204" pitchFamily="18" charset="0"/>
                      </a:rPr>
                      <m:t>𝐭</m:t>
                    </m:r>
                    <m:acc>
                      <m:accPr>
                        <m:chr m:val="̅"/>
                        <m:ctrlPr>
                          <a:rPr lang="en-GB" i="1" dirty="0" smtClean="0">
                            <a:latin typeface="Cambria Math" panose="02040503050406030204" pitchFamily="18" charset="0"/>
                          </a:rPr>
                        </m:ctrlPr>
                      </m:accPr>
                      <m:e>
                        <m:r>
                          <a:rPr lang="en-US" b="1" i="0" dirty="0" smtClean="0">
                            <a:latin typeface="Cambria Math" panose="02040503050406030204" pitchFamily="18" charset="0"/>
                          </a:rPr>
                          <m:t>𝐭</m:t>
                        </m:r>
                      </m:e>
                    </m:acc>
                  </m:oMath>
                </a14:m>
                <a:r>
                  <a:rPr lang="en-GB" dirty="0"/>
                  <a:t> and booster stability parameters</a:t>
                </a:r>
              </a:p>
            </p:txBody>
          </p:sp>
        </mc:Choice>
        <mc:Fallback xmlns="">
          <p:sp>
            <p:nvSpPr>
              <p:cNvPr id="3" name="Title 2">
                <a:extLst>
                  <a:ext uri="{FF2B5EF4-FFF2-40B4-BE49-F238E27FC236}">
                    <a16:creationId xmlns:a16="http://schemas.microsoft.com/office/drawing/2014/main" id="{5F812CB8-933A-5269-BB26-32E241EECCBC}"/>
                  </a:ext>
                </a:extLst>
              </p:cNvPr>
              <p:cNvSpPr>
                <a:spLocks noGrp="1" noRot="1" noChangeAspect="1" noMove="1" noResize="1" noEditPoints="1" noAdjustHandles="1" noChangeArrowheads="1" noChangeShapeType="1" noTextEdit="1"/>
              </p:cNvSpPr>
              <p:nvPr>
                <p:ph type="title"/>
              </p:nvPr>
            </p:nvSpPr>
            <p:spPr>
              <a:blipFill>
                <a:blip r:embed="rId2"/>
                <a:stretch>
                  <a:fillRect t="-1828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5BD489F2-146B-9C78-1AC9-A863DCFA8FDE}"/>
              </a:ext>
            </a:extLst>
          </p:cNvPr>
          <p:cNvSpPr>
            <a:spLocks noGrp="1"/>
          </p:cNvSpPr>
          <p:nvPr>
            <p:ph type="dt" sz="half" idx="10"/>
          </p:nvPr>
        </p:nvSpPr>
        <p:spPr/>
        <p:txBody>
          <a:bodyPr/>
          <a:lstStyle/>
          <a:p>
            <a:fld id="{0A8B54EC-8254-4E32-8190-9D1F191956F3}" type="datetime1">
              <a:rPr lang="en-US" smtClean="0"/>
              <a:t>5/20/2025</a:t>
            </a:fld>
            <a:endParaRPr lang="en-US" dirty="0"/>
          </a:p>
        </p:txBody>
      </p:sp>
      <p:sp>
        <p:nvSpPr>
          <p:cNvPr id="5" name="Slide Number Placeholder 4">
            <a:extLst>
              <a:ext uri="{FF2B5EF4-FFF2-40B4-BE49-F238E27FC236}">
                <a16:creationId xmlns:a16="http://schemas.microsoft.com/office/drawing/2014/main" id="{8560EF56-8054-F142-92C0-1C21EDB6AEBD}"/>
              </a:ext>
            </a:extLst>
          </p:cNvPr>
          <p:cNvSpPr>
            <a:spLocks noGrp="1"/>
          </p:cNvSpPr>
          <p:nvPr>
            <p:ph type="sldNum" sz="quarter" idx="12"/>
          </p:nvPr>
        </p:nvSpPr>
        <p:spPr/>
        <p:txBody>
          <a:bodyPr/>
          <a:lstStyle/>
          <a:p>
            <a:fld id="{36B5EA5A-BC32-A742-B11B-8E7414D5B535}" type="slidenum">
              <a:rPr lang="en-US" smtClean="0"/>
              <a:pPr/>
              <a:t>13</a:t>
            </a:fld>
            <a:endParaRPr lang="en-US" dirty="0"/>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3217782169"/>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27113">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27113">
                    <a:tc>
                      <a:txBody>
                        <a:bodyPr/>
                        <a:lstStyle/>
                        <a:p>
                          <a:pPr algn="ctr"/>
                          <a:r>
                            <a:rPr lang="en-GB" sz="1200" dirty="0">
                              <a:solidFill>
                                <a:schemeClr val="tx2"/>
                              </a:solidFill>
                            </a:rPr>
                            <a:t>Momentum compaction (</a:t>
                          </a:r>
                          <a14:m>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GB" sz="1200" i="1" smtClean="0">
                                      <a:solidFill>
                                        <a:schemeClr val="tx2"/>
                                      </a:solidFill>
                                      <a:latin typeface="Cambria Math" panose="02040503050406030204" pitchFamily="18" charset="0"/>
                                      <a:ea typeface="Cambria Math" panose="02040503050406030204" pitchFamily="18" charset="0"/>
                                    </a:rPr>
                                    <m:t>𝛼</m:t>
                                  </m:r>
                                </m:e>
                                <m:sub>
                                  <m:r>
                                    <m:rPr>
                                      <m:sty m:val="p"/>
                                    </m:rPr>
                                    <a:rPr lang="en-US" sz="1200" b="0" i="0" smtClean="0">
                                      <a:solidFill>
                                        <a:schemeClr val="tx2"/>
                                      </a:solidFill>
                                      <a:latin typeface="Cambria Math" panose="02040503050406030204" pitchFamily="18" charset="0"/>
                                      <a:ea typeface="Cambria Math" panose="02040503050406030204" pitchFamily="18" charset="0"/>
                                    </a:rPr>
                                    <m:t>c</m:t>
                                  </m:r>
                                </m:sub>
                              </m:sSub>
                            </m:oMath>
                          </a14:m>
                          <a:r>
                            <a:rPr lang="en-GB" sz="1200" dirty="0">
                              <a:solidFill>
                                <a:schemeClr val="tx2"/>
                              </a:solidFill>
                            </a:rPr>
                            <a:t>)</a:t>
                          </a:r>
                        </a:p>
                      </a:txBody>
                      <a:tcPr marT="0" marB="9144" anchor="ct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27113">
                    <a:tc>
                      <a:txBody>
                        <a:bodyPr/>
                        <a:lstStyle/>
                        <a:p>
                          <a:pPr algn="ctr"/>
                          <a:r>
                            <a:rPr lang="en-US" sz="1200" dirty="0">
                              <a:solidFill>
                                <a:schemeClr val="tx2"/>
                              </a:solidFill>
                            </a:rPr>
                            <a:t>Current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𝐼</m:t>
                                  </m:r>
                                </m:e>
                                <m:sub>
                                  <m:r>
                                    <a:rPr lang="en-US" sz="1200" b="0" i="0" smtClean="0">
                                      <a:solidFill>
                                        <a:schemeClr val="tx2"/>
                                      </a:solidFill>
                                      <a:latin typeface="Cambria Math" panose="02040503050406030204" pitchFamily="18" charset="0"/>
                                    </a:rPr>
                                    <m:t>0</m:t>
                                  </m:r>
                                </m:sub>
                              </m:sSub>
                            </m:oMath>
                          </a14:m>
                          <a:r>
                            <a:rPr lang="en-US" sz="1200" dirty="0">
                              <a:solidFill>
                                <a:schemeClr val="tx2"/>
                              </a:solidFill>
                            </a:rPr>
                            <a:t>) [mA]</a:t>
                          </a:r>
                          <a:endParaRPr lang="en-GB" sz="1200" dirty="0">
                            <a:solidFill>
                              <a:schemeClr val="tx2"/>
                            </a:solidFill>
                          </a:endParaRPr>
                        </a:p>
                      </a:txBody>
                      <a:tcPr marT="0" marB="9144" anchor="ctr">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16.2</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6.2</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2.0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0.4</m:t>
                                </m:r>
                              </m:oMath>
                            </m:oMathPara>
                          </a14:m>
                          <a:endParaRPr lang="en-US"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b="0" i="0" kern="1200" dirty="0">
                              <a:solidFill>
                                <a:schemeClr val="tx2"/>
                              </a:solidFill>
                              <a:latin typeface="Cambria Math" panose="02040503050406030204" pitchFamily="18" charset="0"/>
                              <a:ea typeface="+mn-ea"/>
                              <a:cs typeface="+mn-cs"/>
                            </a:rPr>
                            <a:t>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27113">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271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Injection energy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𝐸</m:t>
                                  </m:r>
                                </m:e>
                                <m:sub>
                                  <m:r>
                                    <a:rPr lang="en-US" sz="1200" b="0" i="1" smtClean="0">
                                      <a:solidFill>
                                        <a:schemeClr val="tx2"/>
                                      </a:solidFill>
                                      <a:latin typeface="Cambria Math" panose="02040503050406030204" pitchFamily="18" charset="0"/>
                                    </a:rPr>
                                    <m:t>0</m:t>
                                  </m:r>
                                </m:sub>
                              </m:sSub>
                            </m:oMath>
                          </a14:m>
                          <a:r>
                            <a:rPr lang="en-GB" sz="1200" dirty="0">
                              <a:solidFill>
                                <a:schemeClr val="tx2"/>
                              </a:solidFill>
                            </a:rPr>
                            <a:t>) [GeV]</a:t>
                          </a:r>
                        </a:p>
                      </a:txBody>
                      <a:tcPr marT="0" marB="9144" anchor="ctr">
                        <a:lnT w="12700" cap="flat" cmpd="sng" algn="ctr">
                          <a:noFill/>
                          <a:prstDash val="solid"/>
                          <a:round/>
                          <a:headEnd type="none" w="med" len="med"/>
                          <a:tailEnd type="none" w="med" len="med"/>
                        </a:lnT>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oMath>
                          </a14:m>
                          <a:r>
                            <a:rPr lang="en-GB" sz="1200" dirty="0">
                              <a:solidFill>
                                <a:schemeClr val="tx2"/>
                              </a:solidFill>
                            </a:rPr>
                            <a:t>)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SR</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2.0/</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5.3/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16.3/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81.4/</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SR</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1.7</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13.4</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66.9</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b="0" i="1" dirty="0" smtClean="0">
                                  <a:solidFill>
                                    <a:schemeClr val="tx2"/>
                                  </a:solidFill>
                                  <a:latin typeface="Cambria Math" panose="02040503050406030204" pitchFamily="18" charset="0"/>
                                  <a:ea typeface="Cambria Math" panose="02040503050406030204" pitchFamily="18" charset="0"/>
                                </a:rPr>
                                <m:t>=1.51 </m:t>
                              </m:r>
                              <m:r>
                                <a:rPr lang="en-US" sz="1200" b="0" i="1" dirty="0" smtClean="0">
                                  <a:solidFill>
                                    <a:schemeClr val="tx2"/>
                                  </a:solidFill>
                                  <a:latin typeface="Cambria Math" panose="02040503050406030204" pitchFamily="18" charset="0"/>
                                  <a:ea typeface="Cambria Math" panose="02040503050406030204" pitchFamily="18" charset="0"/>
                                </a:rPr>
                                <m:t>𝑠</m:t>
                              </m:r>
                            </m:oMath>
                          </a14:m>
                          <a:endParaRPr lang="en-GB" sz="1200" i="0" dirty="0">
                            <a:solidFill>
                              <a:schemeClr val="tx2"/>
                            </a:solidFill>
                            <a:latin typeface="+mn-lt"/>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200" b="1" i="0" kern="1200" dirty="0">
                              <a:solidFill>
                                <a:srgbClr val="FF0000"/>
                              </a:solidFill>
                              <a:latin typeface="Cambria Math" panose="02040503050406030204" pitchFamily="18" charset="0"/>
                              <a:ea typeface="+mn-ea"/>
                              <a:cs typeface="+mn-cs"/>
                            </a:rPr>
                            <a:t>6.0/</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15.7/</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48.7/</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244/</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100 turns FB</a:t>
                          </a: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494</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1290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4000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20000</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27113">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27113">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45.6</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80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120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182.5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0.0163</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0.0269</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0.0458</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0.0795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SR</a:t>
                          </a: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33.7/</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1379/</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36933/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1712e3/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74372/</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7681858"/>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a:t>
                          </a:r>
                          <a:r>
                            <a:rPr lang="en-GB" sz="1200" i="0" dirty="0">
                              <a:solidFill>
                                <a:schemeClr val="tx2"/>
                              </a:solidFill>
                              <a:latin typeface="+mn-lt"/>
                            </a:rPr>
                            <a:t>with SR</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44.6</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1.1e3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17.4e3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464e3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19e3</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Choice>
        <mc:Fallback xmlns="">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3217782169"/>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92024">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92024">
                    <a:tc>
                      <a:txBody>
                        <a:bodyPr/>
                        <a:lstStyle/>
                        <a:p>
                          <a:endParaRPr lang="en-US"/>
                        </a:p>
                      </a:txBody>
                      <a:tcPr marT="0" marB="9144" anchor="ctr">
                        <a:blipFill>
                          <a:blip r:embed="rId3"/>
                          <a:stretch>
                            <a:fillRect l="-229" t="-129032" r="-236613" b="-1632258"/>
                          </a:stretch>
                        </a:blipFill>
                      </a:tcP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92024">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29" t="-221875" r="-236613"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48864" t="-221875" r="-487500"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23158" t="-221875" r="-351579"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88406" t="-221875" r="-222705" b="-1481250"/>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blipFill>
                          <a:blip r:embed="rId3"/>
                          <a:stretch>
                            <a:fillRect l="-447345" t="-221875" r="-103982" b="-1481250"/>
                          </a:stretch>
                        </a:blipFill>
                      </a:tcPr>
                    </a:tc>
                    <a:tc>
                      <a:txBody>
                        <a:bodyPr/>
                        <a:lstStyle/>
                        <a:p>
                          <a:pPr algn="ctr"/>
                          <a:r>
                            <a:rPr lang="en-US" sz="1200" b="0" i="0" kern="1200" dirty="0">
                              <a:solidFill>
                                <a:schemeClr val="tx2"/>
                              </a:solidFill>
                              <a:latin typeface="Cambria Math" panose="02040503050406030204" pitchFamily="18" charset="0"/>
                              <a:ea typeface="+mn-ea"/>
                              <a:cs typeface="+mn-cs"/>
                            </a:rPr>
                            <a:t>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92024">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92024">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29" t="-418750" r="-236613" b="-1284375"/>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92024">
                    <a:tc>
                      <a:txBody>
                        <a:bodyPr/>
                        <a:lstStyle/>
                        <a:p>
                          <a:endParaRPr lang="en-US"/>
                        </a:p>
                      </a:txBody>
                      <a:tcPr marT="0" marB="9144" anchor="ctr">
                        <a:blipFill>
                          <a:blip r:embed="rId3"/>
                          <a:stretch>
                            <a:fillRect l="-229" t="-518750" r="-236613" b="-118437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218885">
                    <a:tc>
                      <a:txBody>
                        <a:bodyPr/>
                        <a:lstStyle/>
                        <a:p>
                          <a:endParaRPr lang="en-US"/>
                        </a:p>
                      </a:txBody>
                      <a:tcPr marT="0" marB="9144" anchor="ctr">
                        <a:blipFill>
                          <a:blip r:embed="rId3"/>
                          <a:stretch>
                            <a:fillRect l="-229" t="-636111" r="-236613" b="-866667"/>
                          </a:stretch>
                        </a:blipFill>
                      </a:tcPr>
                    </a:tc>
                    <a:tc>
                      <a:txBody>
                        <a:bodyPr/>
                        <a:lstStyle/>
                        <a:p>
                          <a:endParaRPr lang="en-US"/>
                        </a:p>
                      </a:txBody>
                      <a:tcPr marT="0" marB="9144" anchor="ctr">
                        <a:blipFill>
                          <a:blip r:embed="rId3"/>
                          <a:stretch>
                            <a:fillRect l="-248864" t="-636111" r="-487500" b="-866667"/>
                          </a:stretch>
                        </a:blipFill>
                      </a:tcPr>
                    </a:tc>
                    <a:tc>
                      <a:txBody>
                        <a:bodyPr/>
                        <a:lstStyle/>
                        <a:p>
                          <a:endParaRPr lang="en-US"/>
                        </a:p>
                      </a:txBody>
                      <a:tcPr marT="0" marB="9144" anchor="ctr">
                        <a:blipFill>
                          <a:blip r:embed="rId3"/>
                          <a:stretch>
                            <a:fillRect l="-323158" t="-636111" r="-351579" b="-866667"/>
                          </a:stretch>
                        </a:blipFill>
                      </a:tcPr>
                    </a:tc>
                    <a:tc>
                      <a:txBody>
                        <a:bodyPr/>
                        <a:lstStyle/>
                        <a:p>
                          <a:endParaRPr lang="en-US"/>
                        </a:p>
                      </a:txBody>
                      <a:tcPr marT="0" marB="9144" anchor="ctr">
                        <a:blipFill>
                          <a:blip r:embed="rId3"/>
                          <a:stretch>
                            <a:fillRect l="-388406" t="-636111" r="-222705" b="-866667"/>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636111" r="-103982" b="-866667"/>
                          </a:stretch>
                        </a:blipFill>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203835">
                    <a:tc>
                      <a:txBody>
                        <a:bodyPr/>
                        <a:lstStyle/>
                        <a:p>
                          <a:endParaRPr lang="en-US"/>
                        </a:p>
                      </a:txBody>
                      <a:tcPr marT="0" marB="9144" anchor="ctr">
                        <a:lnB w="12700" cap="flat" cmpd="sng" algn="ctr">
                          <a:noFill/>
                          <a:prstDash val="solid"/>
                          <a:round/>
                          <a:headEnd type="none" w="med" len="med"/>
                          <a:tailEnd type="none" w="med" len="med"/>
                        </a:lnB>
                        <a:blipFill>
                          <a:blip r:embed="rId3"/>
                          <a:stretch>
                            <a:fillRect l="-229" t="-779412" r="-236613" b="-817647"/>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1.7</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13.4</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66.9</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218885">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29" t="-830556" r="-236613"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48864" t="-830556" r="-487500"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23158" t="-830556" r="-351579"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88406" t="-830556" r="-222705" b="-67222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447345" t="-830556" r="-103982" b="-672222"/>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203835">
                    <a:tc>
                      <a:txBody>
                        <a:bodyPr/>
                        <a:lstStyle/>
                        <a:p>
                          <a:endParaRPr lang="en-US"/>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29" t="-1015152" r="-236613" b="-633333"/>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494</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1290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4000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20000</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92024">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92024">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48864" t="-1290323" r="-487500"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23158" t="-1290323" r="-351579"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88406" t="-1290323" r="-222705" b="-470968"/>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blipFill>
                          <a:blip r:embed="rId3"/>
                          <a:stretch>
                            <a:fillRect l="-447345" t="-1290323" r="-103982" b="-470968"/>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endParaRPr lang="en-US"/>
                        </a:p>
                      </a:txBody>
                      <a:tcPr marT="0" marB="9144" anchor="ctr">
                        <a:blipFill>
                          <a:blip r:embed="rId3"/>
                          <a:stretch>
                            <a:fillRect l="-248864" t="-1493548" r="-487500" b="-267742"/>
                          </a:stretch>
                        </a:blipFill>
                      </a:tcPr>
                    </a:tc>
                    <a:tc>
                      <a:txBody>
                        <a:bodyPr/>
                        <a:lstStyle/>
                        <a:p>
                          <a:endParaRPr lang="en-US"/>
                        </a:p>
                      </a:txBody>
                      <a:tcPr marT="0" marB="9144" anchor="ctr">
                        <a:blipFill>
                          <a:blip r:embed="rId3"/>
                          <a:stretch>
                            <a:fillRect l="-323158" t="-1493548" r="-351579" b="-267742"/>
                          </a:stretch>
                        </a:blipFill>
                      </a:tcPr>
                    </a:tc>
                    <a:tc>
                      <a:txBody>
                        <a:bodyPr/>
                        <a:lstStyle/>
                        <a:p>
                          <a:endParaRPr lang="en-US"/>
                        </a:p>
                      </a:txBody>
                      <a:tcPr marT="0" marB="9144" anchor="ctr">
                        <a:blipFill>
                          <a:blip r:embed="rId3"/>
                          <a:stretch>
                            <a:fillRect l="-388406" t="-1493548" r="-222705" b="-26774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493548" r="-103982" b="-267742"/>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218885">
                    <a:tc>
                      <a:txBody>
                        <a:bodyPr/>
                        <a:lstStyle/>
                        <a:p>
                          <a:endParaRPr lang="en-US"/>
                        </a:p>
                      </a:txBody>
                      <a:tcPr marT="0" marB="9144" anchor="ctr">
                        <a:blipFill>
                          <a:blip r:embed="rId3"/>
                          <a:stretch>
                            <a:fillRect l="-229" t="-1372222" r="-236613" b="-130556"/>
                          </a:stretch>
                        </a:blipFill>
                      </a:tcPr>
                    </a:tc>
                    <a:tc>
                      <a:txBody>
                        <a:bodyPr/>
                        <a:lstStyle/>
                        <a:p>
                          <a:endParaRPr lang="en-US"/>
                        </a:p>
                      </a:txBody>
                      <a:tcPr marT="0" marB="9144" anchor="ctr">
                        <a:blipFill>
                          <a:blip r:embed="rId3"/>
                          <a:stretch>
                            <a:fillRect l="-248864" t="-1372222" r="-487500" b="-130556"/>
                          </a:stretch>
                        </a:blipFill>
                      </a:tcPr>
                    </a:tc>
                    <a:tc>
                      <a:txBody>
                        <a:bodyPr/>
                        <a:lstStyle/>
                        <a:p>
                          <a:endParaRPr lang="en-US"/>
                        </a:p>
                      </a:txBody>
                      <a:tcPr marT="0" marB="9144" anchor="ctr">
                        <a:blipFill>
                          <a:blip r:embed="rId3"/>
                          <a:stretch>
                            <a:fillRect l="-323158" t="-1372222" r="-351579" b="-130556"/>
                          </a:stretch>
                        </a:blipFill>
                      </a:tcPr>
                    </a:tc>
                    <a:tc>
                      <a:txBody>
                        <a:bodyPr/>
                        <a:lstStyle/>
                        <a:p>
                          <a:endParaRPr lang="en-US"/>
                        </a:p>
                      </a:txBody>
                      <a:tcPr marT="0" marB="9144" anchor="ctr">
                        <a:blipFill>
                          <a:blip r:embed="rId3"/>
                          <a:stretch>
                            <a:fillRect l="-388406" t="-1372222" r="-222705" b="-130556"/>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372222" r="-103982" b="-130556"/>
                          </a:stretch>
                        </a:blipFill>
                      </a:tcPr>
                    </a:tc>
                    <a:tc>
                      <a:txBody>
                        <a:bodyPr/>
                        <a:lstStyle/>
                        <a:p>
                          <a:endParaRPr lang="en-US"/>
                        </a:p>
                      </a:txBody>
                      <a:tcPr marT="0" marB="9144" anchor="ctr">
                        <a:lnL w="12700" cap="flat" cmpd="sng" algn="ctr">
                          <a:solidFill>
                            <a:schemeClr val="tx1"/>
                          </a:solidFill>
                          <a:prstDash val="solid"/>
                          <a:round/>
                          <a:headEnd type="none" w="med" len="med"/>
                          <a:tailEnd type="none" w="med" len="med"/>
                        </a:lnL>
                        <a:blipFill>
                          <a:blip r:embed="rId3"/>
                          <a:stretch>
                            <a:fillRect l="-535498" t="-1372222" r="-1732" b="-130556"/>
                          </a:stretch>
                        </a:blipFill>
                      </a:tcPr>
                    </a:tc>
                    <a:extLst>
                      <a:ext uri="{0D108BD9-81ED-4DB2-BD59-A6C34878D82A}">
                        <a16:rowId xmlns:a16="http://schemas.microsoft.com/office/drawing/2014/main" val="177681858"/>
                      </a:ext>
                    </a:extLst>
                  </a:tr>
                  <a:tr h="203835">
                    <a:tc>
                      <a:txBody>
                        <a:bodyPr/>
                        <a:lstStyle/>
                        <a:p>
                          <a:endParaRPr lang="en-US"/>
                        </a:p>
                      </a:txBody>
                      <a:tcPr marT="0" marB="9144" anchor="ctr">
                        <a:blipFill>
                          <a:blip r:embed="rId3"/>
                          <a:stretch>
                            <a:fillRect l="-229" t="-1558824" r="-236613" b="-3823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44.6</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1.1e3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17.4e3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464e3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19e3</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A7D6B62-0B90-CDF8-B500-F5F59532257F}"/>
                  </a:ext>
                </a:extLst>
              </p:cNvPr>
              <p:cNvSpPr txBox="1"/>
              <p:nvPr/>
            </p:nvSpPr>
            <p:spPr>
              <a:xfrm>
                <a:off x="451712" y="5788175"/>
                <a:ext cx="8312147" cy="416653"/>
              </a:xfrm>
              <a:prstGeom prst="rect">
                <a:avLst/>
              </a:prstGeom>
              <a:noFill/>
            </p:spPr>
            <p:txBody>
              <a:bodyPr wrap="none" lIns="0" tIns="0" rIns="0" bIns="0" rtlCol="0">
                <a:spAutoFit/>
              </a:bodyPr>
              <a:lstStyle/>
              <a:p>
                <a:pPr marL="171450" indent="-171450">
                  <a:buFont typeface="Arial" panose="020B0604020202020204" pitchFamily="34" charset="0"/>
                  <a:buChar char="•"/>
                </a:pPr>
                <a14:m>
                  <m:oMath xmlns:m="http://schemas.openxmlformats.org/officeDocument/2006/math">
                    <m:r>
                      <m:rPr>
                        <m:sty m:val="p"/>
                      </m:rPr>
                      <a:rPr lang="en-GB" sz="1200" i="0" dirty="0" smtClean="0">
                        <a:solidFill>
                          <a:schemeClr val="tx2"/>
                        </a:solidFill>
                        <a:latin typeface="Cambria Math" panose="02040503050406030204" pitchFamily="18" charset="0"/>
                      </a:rPr>
                      <m:t>Transversal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d>
                      <m:dPr>
                        <m:ctrlPr>
                          <a:rPr lang="en-US" sz="1200" b="0" i="1" dirty="0" smtClean="0">
                            <a:solidFill>
                              <a:schemeClr val="tx2"/>
                            </a:solidFill>
                            <a:latin typeface="Cambria Math" panose="02040503050406030204" pitchFamily="18" charset="0"/>
                            <a:ea typeface="Cambria Math" panose="02040503050406030204" pitchFamily="18" charset="0"/>
                          </a:rPr>
                        </m:ctrlPr>
                      </m:dPr>
                      <m:e>
                        <m:sSub>
                          <m:sSubPr>
                            <m:ctrlPr>
                              <a:rPr lang="en-US" sz="1200" b="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b="0" i="1" dirty="0" smtClean="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xy</m:t>
                            </m:r>
                          </m:sub>
                        </m:sSub>
                      </m:e>
                    </m:d>
                    <m:r>
                      <a:rPr lang="en-GB" sz="1200" i="0" dirty="0" smtClean="0">
                        <a:solidFill>
                          <a:schemeClr val="tx2"/>
                        </a:solidFill>
                        <a:latin typeface="Cambria Math" panose="02040503050406030204" pitchFamily="18" charset="0"/>
                      </a:rPr>
                      <m:t>=2</m:t>
                    </m:r>
                    <m:r>
                      <a:rPr lang="en-GB" sz="1200" i="1" dirty="0" smtClean="0">
                        <a:solidFill>
                          <a:schemeClr val="tx2"/>
                        </a:solidFill>
                        <a:latin typeface="Cambria Math" panose="02040503050406030204" pitchFamily="18" charset="0"/>
                      </a:rPr>
                      <m:t>×</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longitudinal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r>
                      <a:rPr lang="en-US" sz="1200" dirty="0">
                        <a:solidFill>
                          <a:schemeClr val="tx2"/>
                        </a:solidFill>
                        <a:latin typeface="Cambria Math" panose="02040503050406030204" pitchFamily="18" charset="0"/>
                      </a:rPr>
                      <m:t>(</m:t>
                    </m:r>
                    <m:sSub>
                      <m:sSubPr>
                        <m:ctrlPr>
                          <a:rPr lang="en-US" sz="1200" i="1" dirty="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dirty="0">
                        <a:solidFill>
                          <a:schemeClr val="tx2"/>
                        </a:solidFill>
                        <a:latin typeface="Cambria Math" panose="02040503050406030204" pitchFamily="18" charset="0"/>
                      </a:rPr>
                      <m:t>)</m:t>
                    </m:r>
                  </m:oMath>
                </a14:m>
                <a:endParaRPr lang="en-GB" sz="1200" dirty="0">
                  <a:solidFill>
                    <a:schemeClr val="tx2"/>
                  </a:solidFill>
                </a:endParaRPr>
              </a:p>
              <a:p>
                <a:pPr marL="171450" indent="-171450" algn="l">
                  <a:buFont typeface="Arial" panose="020B0604020202020204" pitchFamily="34" charset="0"/>
                  <a:buChar char="•"/>
                </a:pPr>
                <a14:m>
                  <m:oMath xmlns:m="http://schemas.openxmlformats.org/officeDocument/2006/math">
                    <m:sSub>
                      <m:sSubPr>
                        <m:ctrlPr>
                          <a:rPr lang="en-US" sz="1200" i="1" smtClean="0">
                            <a:solidFill>
                              <a:schemeClr val="tx2"/>
                            </a:solidFill>
                            <a:latin typeface="Cambria Math" panose="02040503050406030204" pitchFamily="18" charset="0"/>
                            <a:ea typeface="Cambria Math" panose="02040503050406030204" pitchFamily="18" charset="0"/>
                          </a:rPr>
                        </m:ctrlPr>
                      </m:sSubPr>
                      <m:e>
                        <m:r>
                          <a:rPr lang="en-GB" sz="1200" b="0" i="1" smtClean="0">
                            <a:solidFill>
                              <a:schemeClr val="tx2"/>
                            </a:solidFill>
                            <a:latin typeface="Cambria Math" panose="02040503050406030204" pitchFamily="18" charset="0"/>
                            <a:ea typeface="Cambria Math" panose="02040503050406030204" pitchFamily="18" charset="0"/>
                          </a:rPr>
                          <m:t>𝛽</m:t>
                        </m:r>
                      </m:e>
                      <m:sub>
                        <m:r>
                          <m:rPr>
                            <m:sty m:val="p"/>
                          </m:rPr>
                          <a:rPr lang="en-US" sz="1200" b="0" i="0" smtClean="0">
                            <a:solidFill>
                              <a:schemeClr val="tx2"/>
                            </a:solidFill>
                            <a:latin typeface="Cambria Math" panose="02040503050406030204" pitchFamily="18" charset="0"/>
                            <a:ea typeface="Cambria Math" panose="02040503050406030204" pitchFamily="18" charset="0"/>
                          </a:rPr>
                          <m:t>xy</m:t>
                        </m:r>
                      </m:sub>
                    </m:sSub>
                    <m:r>
                      <a:rPr lang="en-US" sz="1200" b="0" i="1" smtClean="0">
                        <a:solidFill>
                          <a:schemeClr val="tx2"/>
                        </a:solidFill>
                        <a:latin typeface="Cambria Math" panose="02040503050406030204" pitchFamily="18" charset="0"/>
                        <a:ea typeface="Cambria Math" panose="02040503050406030204" pitchFamily="18" charset="0"/>
                      </a:rPr>
                      <m:t>=50 </m:t>
                    </m:r>
                    <m:r>
                      <m:rPr>
                        <m:sty m:val="p"/>
                      </m:rPr>
                      <a:rPr lang="en-US" sz="1200" b="0" i="0" smtClean="0">
                        <a:solidFill>
                          <a:schemeClr val="tx2"/>
                        </a:solidFill>
                        <a:latin typeface="Cambria Math" panose="02040503050406030204" pitchFamily="18" charset="0"/>
                        <a:ea typeface="Cambria Math" panose="02040503050406030204" pitchFamily="18" charset="0"/>
                      </a:rPr>
                      <m:t>m</m:t>
                    </m:r>
                  </m:oMath>
                </a14:m>
                <a:r>
                  <a:rPr lang="en-GB" sz="1200" dirty="0">
                    <a:solidFill>
                      <a:schemeClr val="tx2"/>
                    </a:solidFill>
                  </a:rPr>
                  <a:t> for all working points,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m:rPr>
                            <m:sty m:val="p"/>
                          </m:rPr>
                          <a:rPr lang="en-GB" sz="1200" i="0" dirty="0" smtClean="0">
                            <a:solidFill>
                              <a:schemeClr val="tx2"/>
                            </a:solidFill>
                            <a:latin typeface="Cambria Math" panose="02040503050406030204" pitchFamily="18" charset="0"/>
                          </a:rPr>
                          <m:t>rev</m:t>
                        </m:r>
                      </m:sub>
                    </m:sSub>
                    <m:r>
                      <a:rPr lang="en-GB" sz="1200" i="1" dirty="0" smtClean="0">
                        <a:solidFill>
                          <a:schemeClr val="tx2"/>
                        </a:solidFill>
                        <a:latin typeface="Cambria Math" panose="02040503050406030204" pitchFamily="18" charset="0"/>
                      </a:rPr>
                      <m:t>=3307</m:t>
                    </m:r>
                    <m:r>
                      <a:rPr lang="en-GB" sz="1200" i="1" dirty="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H</m:t>
                    </m:r>
                    <m:r>
                      <m:rPr>
                        <m:sty m:val="p"/>
                      </m:rPr>
                      <a:rPr lang="en-GB" sz="1200" i="0" dirty="0">
                        <a:solidFill>
                          <a:schemeClr val="tx2"/>
                        </a:solidFill>
                        <a:latin typeface="Cambria Math" panose="02040503050406030204" pitchFamily="18" charset="0"/>
                      </a:rPr>
                      <m:t>z</m:t>
                    </m:r>
                  </m:oMath>
                </a14:m>
                <a:r>
                  <a:rPr lang="en-GB" sz="1200" dirty="0">
                    <a:solidFill>
                      <a:schemeClr val="tx2"/>
                    </a:solidFill>
                  </a:rPr>
                  <a:t>,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𝑁</m:t>
                        </m:r>
                      </m:e>
                      <m:sub>
                        <m:r>
                          <m:rPr>
                            <m:sty m:val="p"/>
                          </m:rPr>
                          <a:rPr lang="en-GB" sz="1200" i="0" dirty="0" smtClean="0">
                            <a:solidFill>
                              <a:schemeClr val="tx2"/>
                            </a:solidFill>
                            <a:latin typeface="Cambria Math" panose="02040503050406030204" pitchFamily="18" charset="0"/>
                          </a:rPr>
                          <m:t>cav</m:t>
                        </m:r>
                      </m:sub>
                    </m:sSub>
                  </m:oMath>
                </a14:m>
                <a:r>
                  <a:rPr lang="en-GB" sz="1200" dirty="0">
                    <a:solidFill>
                      <a:schemeClr val="tx2"/>
                    </a:solidFill>
                  </a:rPr>
                  <a:t> is assumed 1 (a normalization to the number of cavities is needed)</a:t>
                </a:r>
              </a:p>
            </p:txBody>
          </p:sp>
        </mc:Choice>
        <mc:Fallback xmlns="">
          <p:sp>
            <p:nvSpPr>
              <p:cNvPr id="2" name="TextBox 1">
                <a:extLst>
                  <a:ext uri="{FF2B5EF4-FFF2-40B4-BE49-F238E27FC236}">
                    <a16:creationId xmlns:a16="http://schemas.microsoft.com/office/drawing/2014/main" id="{DA7D6B62-0B90-CDF8-B500-F5F59532257F}"/>
                  </a:ext>
                </a:extLst>
              </p:cNvPr>
              <p:cNvSpPr txBox="1">
                <a:spLocks noRot="1" noChangeAspect="1" noMove="1" noResize="1" noEditPoints="1" noAdjustHandles="1" noChangeArrowheads="1" noChangeShapeType="1" noTextEdit="1"/>
              </p:cNvSpPr>
              <p:nvPr/>
            </p:nvSpPr>
            <p:spPr>
              <a:xfrm>
                <a:off x="451712" y="5788175"/>
                <a:ext cx="8312147" cy="416653"/>
              </a:xfrm>
              <a:prstGeom prst="rect">
                <a:avLst/>
              </a:prstGeom>
              <a:blipFill>
                <a:blip r:embed="rId4"/>
                <a:stretch>
                  <a:fillRect l="-1026" t="-7353" r="-880" b="-16176"/>
                </a:stretch>
              </a:blipFill>
            </p:spPr>
            <p:txBody>
              <a:bodyPr/>
              <a:lstStyle/>
              <a:p>
                <a:r>
                  <a:rPr lang="en-GB">
                    <a:noFill/>
                  </a:rPr>
                  <a:t> </a:t>
                </a:r>
              </a:p>
            </p:txBody>
          </p:sp>
        </mc:Fallback>
      </mc:AlternateContent>
      <p:pic>
        <p:nvPicPr>
          <p:cNvPr id="12" name="Picture 11" descr="Text&#10;&#10;Description automatically generated">
            <a:extLst>
              <a:ext uri="{FF2B5EF4-FFF2-40B4-BE49-F238E27FC236}">
                <a16:creationId xmlns:a16="http://schemas.microsoft.com/office/drawing/2014/main" id="{F6393F63-FC11-0DE7-3450-7BFB796D521D}"/>
              </a:ext>
            </a:extLst>
          </p:cNvPr>
          <p:cNvPicPr>
            <a:picLocks noChangeAspect="1"/>
          </p:cNvPicPr>
          <p:nvPr/>
        </p:nvPicPr>
        <p:blipFill>
          <a:blip r:embed="rId5"/>
          <a:stretch>
            <a:fillRect/>
          </a:stretch>
        </p:blipFill>
        <p:spPr>
          <a:xfrm>
            <a:off x="9381804" y="2999855"/>
            <a:ext cx="2229953" cy="825083"/>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88116B48-CAEE-73AF-DF04-78FAA349C493}"/>
              </a:ext>
            </a:extLst>
          </p:cNvPr>
          <p:cNvPicPr>
            <a:picLocks noChangeAspect="1"/>
          </p:cNvPicPr>
          <p:nvPr/>
        </p:nvPicPr>
        <p:blipFill>
          <a:blip r:embed="rId6"/>
          <a:stretch>
            <a:fillRect/>
          </a:stretch>
        </p:blipFill>
        <p:spPr>
          <a:xfrm>
            <a:off x="9446173" y="3824938"/>
            <a:ext cx="2229953" cy="718003"/>
          </a:xfrm>
          <a:prstGeom prst="rect">
            <a:avLst/>
          </a:prstGeom>
        </p:spPr>
      </p:pic>
      <p:sp>
        <p:nvSpPr>
          <p:cNvPr id="7" name="TextBox 6">
            <a:extLst>
              <a:ext uri="{FF2B5EF4-FFF2-40B4-BE49-F238E27FC236}">
                <a16:creationId xmlns:a16="http://schemas.microsoft.com/office/drawing/2014/main" id="{EB2A1B08-3375-6E0E-6D4A-30ADDF11C87C}"/>
              </a:ext>
            </a:extLst>
          </p:cNvPr>
          <p:cNvSpPr txBox="1"/>
          <p:nvPr/>
        </p:nvSpPr>
        <p:spPr>
          <a:xfrm>
            <a:off x="475293" y="1389300"/>
            <a:ext cx="10805283" cy="892552"/>
          </a:xfrm>
          <a:prstGeom prst="rect">
            <a:avLst/>
          </a:prstGeom>
          <a:noFill/>
        </p:spPr>
        <p:txBody>
          <a:bodyPr wrap="square" lIns="0" tIns="0" rIns="0" bIns="0" rtlCol="0">
            <a:spAutoFit/>
          </a:bodyPr>
          <a:lstStyle/>
          <a:p>
            <a:pPr marL="285750" indent="-285750" algn="just">
              <a:spcAft>
                <a:spcPts val="1200"/>
              </a:spcAft>
              <a:buFont typeface="Arial" panose="020B0604020202020204" pitchFamily="34" charset="0"/>
              <a:buChar char="•"/>
            </a:pPr>
            <a:r>
              <a:rPr lang="en-GB" sz="1600" dirty="0">
                <a:solidFill>
                  <a:schemeClr val="tx2"/>
                </a:solidFill>
              </a:rPr>
              <a:t>Low energy and long damping time at injection leads to a low beam instability impedance limit for the booster cavities</a:t>
            </a:r>
          </a:p>
          <a:p>
            <a:pPr marL="285750" indent="-285750" algn="just">
              <a:spcAft>
                <a:spcPts val="1200"/>
              </a:spcAft>
              <a:buFont typeface="Arial" panose="020B0604020202020204" pitchFamily="34" charset="0"/>
              <a:buChar char="•"/>
            </a:pPr>
            <a:r>
              <a:rPr lang="en-GB" sz="1600" dirty="0">
                <a:solidFill>
                  <a:schemeClr val="tx2"/>
                </a:solidFill>
              </a:rPr>
              <a:t>A 100-turn feedback for the transverse plane, and a factor of three energy loss per turn from wigglers considered in the longitudinal plane impedance</a:t>
            </a:r>
          </a:p>
        </p:txBody>
      </p:sp>
      <p:sp>
        <p:nvSpPr>
          <p:cNvPr id="8" name="Footer Placeholder 7">
            <a:extLst>
              <a:ext uri="{FF2B5EF4-FFF2-40B4-BE49-F238E27FC236}">
                <a16:creationId xmlns:a16="http://schemas.microsoft.com/office/drawing/2014/main" id="{46CE84D9-924F-7B42-22CE-8512432A25BE}"/>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417385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93A2-2554-74CC-C9FC-9FCD96DFF8DF}"/>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10485">
                    <a:tc>
                      <a:txBody>
                        <a:bodyPr/>
                        <a:lstStyle/>
                        <a:p>
                          <a:pPr/>
                          <a14:m>
                            <m:oMathPara xmlns:m="http://schemas.openxmlformats.org/officeDocument/2006/math">
                              <m:oMathParaPr>
                                <m:jc m:val="centerGroup"/>
                              </m:oMathParaPr>
                              <m:oMath xmlns:m="http://schemas.openxmlformats.org/officeDocument/2006/math">
                                <m:sSub>
                                  <m:sSubPr>
                                    <m:ctrlPr>
                                      <a:rPr lang="en-US" sz="1600" b="1" i="1" u="none" dirty="0" smtClean="0">
                                        <a:latin typeface="Cambria Math" panose="02040503050406030204" pitchFamily="18" charset="0"/>
                                      </a:rPr>
                                    </m:ctrlPr>
                                  </m:sSubPr>
                                  <m:e>
                                    <m:r>
                                      <a:rPr lang="en-US" sz="1600" b="1" i="1" u="none" dirty="0" smtClean="0">
                                        <a:latin typeface="Cambria Math" panose="02040503050406030204" pitchFamily="18" charset="0"/>
                                      </a:rPr>
                                      <m:t>𝒇</m:t>
                                    </m:r>
                                  </m:e>
                                  <m:sub>
                                    <m:r>
                                      <a:rPr lang="en-US" sz="1600" b="1" i="1" u="none" dirty="0" smtClean="0">
                                        <a:latin typeface="Cambria Math" panose="02040503050406030204" pitchFamily="18" charset="0"/>
                                      </a:rPr>
                                      <m:t>𝒏</m:t>
                                    </m:r>
                                  </m:sub>
                                </m:sSub>
                                <m:r>
                                  <a:rPr lang="en-US" sz="1600" i="1" u="none" dirty="0" smtClean="0">
                                    <a:latin typeface="Cambria Math" panose="02040503050406030204" pitchFamily="18" charset="0"/>
                                  </a:rPr>
                                  <m:t>=2 </m:t>
                                </m:r>
                                <m:r>
                                  <m:rPr>
                                    <m:sty m:val="p"/>
                                  </m:rPr>
                                  <a:rPr lang="en-US" sz="1600" i="0" u="none" dirty="0" smtClean="0">
                                    <a:latin typeface="Cambria Math" panose="02040503050406030204" pitchFamily="18" charset="0"/>
                                  </a:rPr>
                                  <m:t>GHz</m:t>
                                </m:r>
                              </m:oMath>
                            </m:oMathPara>
                          </a14:m>
                          <a:endParaRPr lang="en-GB" sz="1600" i="0" u="none" dirty="0">
                            <a:latin typeface="+mn-lt"/>
                          </a:endParaRPr>
                        </a:p>
                      </a:txBody>
                      <a:tcPr marT="0" marB="9144" anchor="ctr"/>
                    </a:tc>
                    <a:tc>
                      <a:txBody>
                        <a:bodyPr/>
                        <a:lstStyle/>
                        <a:p>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𝟓𝟎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𝟒𝟎𝟎</m:t>
                                </m:r>
                              </m:oMath>
                            </m:oMathPara>
                          </a14:m>
                          <a:endParaRPr lang="en-GB" sz="1600" dirty="0">
                            <a:latin typeface="+mn-lt"/>
                          </a:endParaRPr>
                        </a:p>
                      </a:txBody>
                      <a:tcPr marT="0" marB="9144" anchor="ctr"/>
                    </a:tc>
                    <a:extLst>
                      <a:ext uri="{0D108BD9-81ED-4DB2-BD59-A6C34878D82A}">
                        <a16:rowId xmlns:a16="http://schemas.microsoft.com/office/drawing/2014/main" val="3305478631"/>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Choice>
        <mc:Fallback xmlns="">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extLst>
                  <p:ext uri="{D42A27DB-BD31-4B8C-83A1-F6EECF244321}">
                    <p14:modId xmlns:p14="http://schemas.microsoft.com/office/powerpoint/2010/main" val="3842555167"/>
                  </p:ext>
                </p:extLst>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52984">
                    <a:tc>
                      <a:txBody>
                        <a:bodyPr/>
                        <a:lstStyle/>
                        <a:p>
                          <a:endParaRPr lang="en-US"/>
                        </a:p>
                      </a:txBody>
                      <a:tcPr marT="0" marB="9144" anchor="ctr">
                        <a:blipFill>
                          <a:blip r:embed="rId2"/>
                          <a:stretch>
                            <a:fillRect t="-4762" r="-425000" b="-1230952"/>
                          </a:stretch>
                        </a:blipFill>
                      </a:tcPr>
                    </a:tc>
                    <a:tc>
                      <a:txBody>
                        <a:bodyPr/>
                        <a:lstStyle/>
                        <a:p>
                          <a:endParaRPr lang="en-GB" sz="1600" dirty="0">
                            <a:latin typeface="+mn-lt"/>
                          </a:endParaRPr>
                        </a:p>
                      </a:txBody>
                      <a:tcPr marT="0" marB="9144" anchor="ctr"/>
                    </a:tc>
                    <a:tc>
                      <a:txBody>
                        <a:bodyPr/>
                        <a:lstStyle/>
                        <a:p>
                          <a:endParaRPr lang="en-US"/>
                        </a:p>
                      </a:txBody>
                      <a:tcPr marT="0" marB="9144" anchor="ctr">
                        <a:blipFill>
                          <a:blip r:embed="rId2"/>
                          <a:stretch>
                            <a:fillRect l="-295597" t="-4762" r="-581761" b="-1230952"/>
                          </a:stretch>
                        </a:blipFill>
                      </a:tcPr>
                    </a:tc>
                    <a:tc>
                      <a:txBody>
                        <a:bodyPr/>
                        <a:lstStyle/>
                        <a:p>
                          <a:endParaRPr lang="en-US"/>
                        </a:p>
                      </a:txBody>
                      <a:tcPr marT="0" marB="9144" anchor="ctr">
                        <a:blipFill>
                          <a:blip r:embed="rId2"/>
                          <a:stretch>
                            <a:fillRect l="-390683" t="-4762" r="-474534" b="-1230952"/>
                          </a:stretch>
                        </a:blipFill>
                      </a:tcPr>
                    </a:tc>
                    <a:tc>
                      <a:txBody>
                        <a:bodyPr/>
                        <a:lstStyle/>
                        <a:p>
                          <a:endParaRPr lang="en-US"/>
                        </a:p>
                      </a:txBody>
                      <a:tcPr marT="0" marB="9144" anchor="ctr">
                        <a:blipFill>
                          <a:blip r:embed="rId2"/>
                          <a:stretch>
                            <a:fillRect l="-438889" t="-4762" r="-324444" b="-1230952"/>
                          </a:stretch>
                        </a:blipFill>
                      </a:tcPr>
                    </a:tc>
                    <a:tc>
                      <a:txBody>
                        <a:bodyPr/>
                        <a:lstStyle/>
                        <a:p>
                          <a:endParaRPr lang="en-US"/>
                        </a:p>
                      </a:txBody>
                      <a:tcPr marT="0" marB="9144" anchor="ctr">
                        <a:blipFill>
                          <a:blip r:embed="rId2"/>
                          <a:stretch>
                            <a:fillRect l="-535912" t="-4762" r="-222652" b="-1230952"/>
                          </a:stretch>
                        </a:blipFill>
                      </a:tcPr>
                    </a:tc>
                    <a:tc>
                      <a:txBody>
                        <a:bodyPr/>
                        <a:lstStyle/>
                        <a:p>
                          <a:endParaRPr lang="en-US"/>
                        </a:p>
                      </a:txBody>
                      <a:tcPr marT="0" marB="9144" anchor="ctr">
                        <a:blipFill>
                          <a:blip r:embed="rId2"/>
                          <a:stretch>
                            <a:fillRect l="-575500" t="-4762" r="-101500" b="-1230952"/>
                          </a:stretch>
                        </a:blipFill>
                      </a:tcPr>
                    </a:tc>
                    <a:tc>
                      <a:txBody>
                        <a:bodyPr/>
                        <a:lstStyle/>
                        <a:p>
                          <a:endParaRPr lang="en-US"/>
                        </a:p>
                      </a:txBody>
                      <a:tcPr marT="0" marB="9144" anchor="ctr">
                        <a:blipFill>
                          <a:blip r:embed="rId2"/>
                          <a:stretch>
                            <a:fillRect l="-672139" t="-4762" r="-995" b="-1230952"/>
                          </a:stretch>
                        </a:blipFill>
                      </a:tcPr>
                    </a:tc>
                    <a:extLst>
                      <a:ext uri="{0D108BD9-81ED-4DB2-BD59-A6C34878D82A}">
                        <a16:rowId xmlns:a16="http://schemas.microsoft.com/office/drawing/2014/main" val="3305478631"/>
                      </a:ext>
                    </a:extLst>
                  </a:tr>
                  <a:tr h="252984">
                    <a:tc rowSpan="4">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t="-26506" r="-425000" b="-211446"/>
                          </a:stretch>
                        </a:blipFill>
                      </a:tcPr>
                    </a:tc>
                    <a:tc>
                      <a:txBody>
                        <a:bodyPr/>
                        <a:lstStyle/>
                        <a:p>
                          <a:endParaRPr lang="en-US"/>
                        </a:p>
                      </a:txBody>
                      <a:tcPr marT="0" marB="9144" anchor="ctr">
                        <a:blipFill>
                          <a:blip r:embed="rId2"/>
                          <a:stretch>
                            <a:fillRect l="-170115" t="-107317" r="-622989" b="-1160976"/>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52984">
                    <a:tc vMerge="1">
                      <a:txBody>
                        <a:bodyPr/>
                        <a:lstStyle/>
                        <a:p>
                          <a:endParaRPr lang="en-GB" dirty="0"/>
                        </a:p>
                      </a:txBody>
                      <a:tcPr/>
                    </a:tc>
                    <a:tc>
                      <a:txBody>
                        <a:bodyPr/>
                        <a:lstStyle/>
                        <a:p>
                          <a:endParaRPr lang="en-US"/>
                        </a:p>
                      </a:txBody>
                      <a:tcPr marT="0" marB="9144" anchor="ctr">
                        <a:blipFill>
                          <a:blip r:embed="rId2"/>
                          <a:stretch>
                            <a:fillRect l="-170115" t="-202381" r="-622989" b="-1033333"/>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52984">
                    <a:tc vMerge="1">
                      <a:txBody>
                        <a:bodyPr/>
                        <a:lstStyle/>
                        <a:p>
                          <a:endParaRPr lang="en-GB" dirty="0"/>
                        </a:p>
                      </a:txBody>
                      <a:tcPr/>
                    </a:tc>
                    <a:tc>
                      <a:txBody>
                        <a:bodyPr/>
                        <a:lstStyle/>
                        <a:p>
                          <a:endParaRPr lang="en-US"/>
                        </a:p>
                      </a:txBody>
                      <a:tcPr marT="0" marB="9144" anchor="ctr">
                        <a:blipFill>
                          <a:blip r:embed="rId2"/>
                          <a:stretch>
                            <a:fillRect l="-170115" t="-309756" r="-622989" b="-958537"/>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400000" r="-622989" b="-835714"/>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52984">
                    <a:tc rowSpan="4">
                      <a:txBody>
                        <a:bodyPr/>
                        <a:lstStyle/>
                        <a:p>
                          <a:endParaRPr lang="en-US"/>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t="-125749" r="-425000" b="-110180"/>
                          </a:stretch>
                        </a:blipFill>
                      </a:tcPr>
                    </a:tc>
                    <a:tc>
                      <a:txBody>
                        <a:bodyPr/>
                        <a:lstStyle/>
                        <a:p>
                          <a:endParaRPr lang="en-US"/>
                        </a:p>
                      </a:txBody>
                      <a:tcPr marT="0" marB="9144" anchor="ctr">
                        <a:lnT w="12700" cap="flat" cmpd="sng" algn="ctr">
                          <a:solidFill>
                            <a:schemeClr val="tx1"/>
                          </a:solidFill>
                          <a:prstDash val="solid"/>
                          <a:round/>
                          <a:headEnd type="none" w="med" len="med"/>
                          <a:tailEnd type="none" w="med" len="med"/>
                        </a:lnT>
                        <a:blipFill>
                          <a:blip r:embed="rId2"/>
                          <a:stretch>
                            <a:fillRect l="-170115" t="-500000" r="-622989" b="-735714"/>
                          </a:stretch>
                        </a:blipFill>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52984">
                    <a:tc vMerge="1">
                      <a:txBody>
                        <a:bodyPr/>
                        <a:lstStyle/>
                        <a:p>
                          <a:endParaRPr lang="en-GB" dirty="0"/>
                        </a:p>
                      </a:txBody>
                      <a:tcPr/>
                    </a:tc>
                    <a:tc>
                      <a:txBody>
                        <a:bodyPr/>
                        <a:lstStyle/>
                        <a:p>
                          <a:endParaRPr lang="en-US"/>
                        </a:p>
                      </a:txBody>
                      <a:tcPr marT="0" marB="9144" anchor="ctr">
                        <a:blipFill>
                          <a:blip r:embed="rId2"/>
                          <a:stretch>
                            <a:fillRect l="-170115" t="-614634" r="-622989" b="-653659"/>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52984">
                    <a:tc vMerge="1">
                      <a:txBody>
                        <a:bodyPr/>
                        <a:lstStyle/>
                        <a:p>
                          <a:endParaRPr lang="en-GB" dirty="0"/>
                        </a:p>
                      </a:txBody>
                      <a:tcPr/>
                    </a:tc>
                    <a:tc>
                      <a:txBody>
                        <a:bodyPr/>
                        <a:lstStyle/>
                        <a:p>
                          <a:endParaRPr lang="en-US"/>
                        </a:p>
                      </a:txBody>
                      <a:tcPr marT="0" marB="9144" anchor="ctr">
                        <a:blipFill>
                          <a:blip r:embed="rId2"/>
                          <a:stretch>
                            <a:fillRect l="-170115" t="-697619" r="-622989" b="-538095"/>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797619" r="-622989" b="-438095"/>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52984">
                    <a:tc rowSpan="4">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227108" r="-425000" b="-10843"/>
                          </a:stretch>
                        </a:blipFill>
                      </a:tcPr>
                    </a:tc>
                    <a:tc>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blipFill>
                          <a:blip r:embed="rId2"/>
                          <a:stretch>
                            <a:fillRect l="-170115" t="-919512" r="-622989" b="-348780"/>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995238" r="-622989" b="-240476"/>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1121951" r="-622989" b="-146341"/>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70115" t="-1192857" r="-622989" b="-42857"/>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Fallback>
      </mc:AlternateContent>
      <p:sp>
        <p:nvSpPr>
          <p:cNvPr id="3" name="Title 2">
            <a:extLst>
              <a:ext uri="{FF2B5EF4-FFF2-40B4-BE49-F238E27FC236}">
                <a16:creationId xmlns:a16="http://schemas.microsoft.com/office/drawing/2014/main" id="{54EDAB0F-D7ED-98A8-03C5-7A02AF1BE68D}"/>
              </a:ext>
            </a:extLst>
          </p:cNvPr>
          <p:cNvSpPr>
            <a:spLocks noGrp="1"/>
          </p:cNvSpPr>
          <p:nvPr>
            <p:ph type="title"/>
          </p:nvPr>
        </p:nvSpPr>
        <p:spPr/>
        <p:txBody>
          <a:bodyPr/>
          <a:lstStyle/>
          <a:p>
            <a:r>
              <a:rPr lang="en-US" dirty="0"/>
              <a:t>Frequency spread coefficient</a:t>
            </a:r>
            <a:endParaRPr lang="en-GB" dirty="0"/>
          </a:p>
        </p:txBody>
      </p:sp>
      <p:sp>
        <p:nvSpPr>
          <p:cNvPr id="4" name="Date Placeholder 3">
            <a:extLst>
              <a:ext uri="{FF2B5EF4-FFF2-40B4-BE49-F238E27FC236}">
                <a16:creationId xmlns:a16="http://schemas.microsoft.com/office/drawing/2014/main" id="{0C202D1D-1944-C5C9-D11E-975A3575D77E}"/>
              </a:ext>
            </a:extLst>
          </p:cNvPr>
          <p:cNvSpPr>
            <a:spLocks noGrp="1"/>
          </p:cNvSpPr>
          <p:nvPr>
            <p:ph type="dt" sz="half" idx="10"/>
          </p:nvPr>
        </p:nvSpPr>
        <p:spPr/>
        <p:txBody>
          <a:bodyPr/>
          <a:lstStyle/>
          <a:p>
            <a:fld id="{6E8519E3-1158-4090-A904-FB5478852DF1}" type="datetime1">
              <a:rPr lang="en-US" smtClean="0"/>
              <a:t>5/20/2025</a:t>
            </a:fld>
            <a:endParaRPr lang="en-US" dirty="0"/>
          </a:p>
        </p:txBody>
      </p:sp>
      <p:sp>
        <p:nvSpPr>
          <p:cNvPr id="5" name="Slide Number Placeholder 4">
            <a:extLst>
              <a:ext uri="{FF2B5EF4-FFF2-40B4-BE49-F238E27FC236}">
                <a16:creationId xmlns:a16="http://schemas.microsoft.com/office/drawing/2014/main" id="{81A5339E-833D-30CF-5608-67AA560B6475}"/>
              </a:ext>
            </a:extLst>
          </p:cNvPr>
          <p:cNvSpPr>
            <a:spLocks noGrp="1"/>
          </p:cNvSpPr>
          <p:nvPr>
            <p:ph type="sldNum" sz="quarter" idx="12"/>
          </p:nvPr>
        </p:nvSpPr>
        <p:spPr/>
        <p:txBody>
          <a:bodyPr/>
          <a:lstStyle/>
          <a:p>
            <a:fld id="{36B5EA5A-BC32-A742-B11B-8E7414D5B535}" type="slidenum">
              <a:rPr lang="en-US" smtClean="0"/>
              <a:pPr/>
              <a:t>14</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045105-D4C7-3350-9CF2-266FF3EA6124}"/>
                  </a:ext>
                </a:extLst>
              </p:cNvPr>
              <p:cNvSpPr txBox="1"/>
              <p:nvPr/>
            </p:nvSpPr>
            <p:spPr>
              <a:xfrm>
                <a:off x="314655" y="1722139"/>
                <a:ext cx="11541493" cy="815801"/>
              </a:xfrm>
              <a:prstGeom prst="rect">
                <a:avLst/>
              </a:prstGeom>
              <a:noFill/>
            </p:spPr>
            <p:txBody>
              <a:bodyPr wrap="square">
                <a:spAutoFit/>
              </a:bodyPr>
              <a:lstStyle/>
              <a:p>
                <a:pPr marL="285750" indent="-285750" algn="just">
                  <a:buFont typeface="Arial" panose="020B0604020202020204" pitchFamily="34" charset="0"/>
                  <a:buChar char="•"/>
                </a:pPr>
                <a:r>
                  <a:rPr lang="en-GB" sz="1600" dirty="0">
                    <a:solidFill>
                      <a:schemeClr val="tx2"/>
                    </a:solidFill>
                  </a:rPr>
                  <a:t>If impedance for mode </a:t>
                </a:r>
                <a14:m>
                  <m:oMath xmlns:m="http://schemas.openxmlformats.org/officeDocument/2006/math">
                    <m:r>
                      <a:rPr lang="en-US" sz="1600" b="0" i="1" dirty="0" smtClean="0">
                        <a:solidFill>
                          <a:schemeClr val="tx2"/>
                        </a:solidFill>
                        <a:latin typeface="Cambria Math" panose="02040503050406030204" pitchFamily="18" charset="0"/>
                      </a:rPr>
                      <m:t>𝑚</m:t>
                    </m:r>
                  </m:oMath>
                </a14:m>
                <a:r>
                  <a:rPr lang="en-GB" sz="1600" dirty="0">
                    <a:solidFill>
                      <a:schemeClr val="tx2"/>
                    </a:solidFill>
                  </a:rPr>
                  <a:t> modelled by </a:t>
                </a:r>
                <a14:m>
                  <m:oMath xmlns:m="http://schemas.openxmlformats.org/officeDocument/2006/math">
                    <m:sSub>
                      <m:sSubPr>
                        <m:ctrlPr>
                          <a:rPr lang="en-GB" sz="1600" i="1">
                            <a:solidFill>
                              <a:schemeClr val="tx2"/>
                            </a:solidFill>
                            <a:latin typeface="Cambria Math" panose="02040503050406030204" pitchFamily="18" charset="0"/>
                          </a:rPr>
                        </m:ctrlPr>
                      </m:sSubPr>
                      <m:e>
                        <m:r>
                          <a:rPr lang="en-GB" sz="1600" i="1">
                            <a:solidFill>
                              <a:schemeClr val="tx2"/>
                            </a:solidFill>
                            <a:latin typeface="Cambria Math" panose="02040503050406030204" pitchFamily="18" charset="0"/>
                          </a:rPr>
                          <m:t>𝑍</m:t>
                        </m:r>
                      </m:e>
                      <m:sub>
                        <m:r>
                          <a:rPr lang="en-GB" sz="1600" i="1">
                            <a:solidFill>
                              <a:schemeClr val="tx2"/>
                            </a:solidFill>
                            <a:latin typeface="Cambria Math" panose="02040503050406030204" pitchFamily="18" charset="0"/>
                            <a:ea typeface="Cambria Math" panose="02040503050406030204" pitchFamily="18" charset="0"/>
                          </a:rPr>
                          <m:t>∥</m:t>
                        </m:r>
                        <m:r>
                          <a:rPr lang="en-US"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d>
                      <m:dPr>
                        <m:ctrlPr>
                          <a:rPr lang="en-GB" sz="1600" i="1">
                            <a:solidFill>
                              <a:schemeClr val="tx2"/>
                            </a:solidFill>
                            <a:latin typeface="Cambria Math" panose="02040503050406030204" pitchFamily="18" charset="0"/>
                            <a:ea typeface="Cambria Math" panose="02040503050406030204" pitchFamily="18" charset="0"/>
                          </a:rPr>
                        </m:ctrlPr>
                      </m:dPr>
                      <m:e>
                        <m:r>
                          <a:rPr lang="en-GB" sz="1600" i="1">
                            <a:solidFill>
                              <a:schemeClr val="tx2"/>
                            </a:solidFill>
                            <a:latin typeface="Cambria Math" panose="02040503050406030204" pitchFamily="18" charset="0"/>
                            <a:ea typeface="Cambria Math" panose="02040503050406030204" pitchFamily="18" charset="0"/>
                          </a:rPr>
                          <m:t>𝑓</m:t>
                        </m:r>
                      </m:e>
                    </m:d>
                    <m:r>
                      <a:rPr lang="en-GB" sz="1600" i="1">
                        <a:solidFill>
                          <a:schemeClr val="tx2"/>
                        </a:solidFill>
                        <a:latin typeface="Cambria Math" panose="02040503050406030204" pitchFamily="18" charset="0"/>
                        <a:ea typeface="Cambria Math" panose="02040503050406030204" pitchFamily="18" charset="0"/>
                      </a:rPr>
                      <m:t>≈</m:t>
                    </m:r>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1</m:t>
                        </m:r>
                      </m:num>
                      <m:den>
                        <m:r>
                          <a:rPr lang="en-GB" sz="1600" i="1">
                            <a:solidFill>
                              <a:schemeClr val="tx2"/>
                            </a:solidFill>
                            <a:latin typeface="Cambria Math" panose="02040503050406030204" pitchFamily="18" charset="0"/>
                            <a:ea typeface="Cambria Math" panose="02040503050406030204" pitchFamily="18" charset="0"/>
                          </a:rPr>
                          <m:t>2</m:t>
                        </m:r>
                      </m:den>
                    </m:f>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 </m:t>
                        </m:r>
                        <m:r>
                          <a:rPr lang="en-GB" sz="1600" i="1" smtClean="0">
                            <a:solidFill>
                              <a:schemeClr val="tx2"/>
                            </a:solidFill>
                            <a:latin typeface="Cambria Math" panose="02040503050406030204" pitchFamily="18" charset="0"/>
                            <a:ea typeface="Cambria Math" panose="02040503050406030204" pitchFamily="18" charset="0"/>
                          </a:rPr>
                          <m:t>𝑅</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GB"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 </m:t>
                        </m:r>
                      </m:num>
                      <m:den>
                        <m:r>
                          <a:rPr lang="en-GB" sz="1600" i="1">
                            <a:solidFill>
                              <a:schemeClr val="tx2"/>
                            </a:solidFill>
                            <a:latin typeface="Cambria Math" panose="02040503050406030204" pitchFamily="18" charset="0"/>
                            <a:ea typeface="Cambria Math" panose="02040503050406030204" pitchFamily="18" charset="0"/>
                          </a:rPr>
                          <m:t>1+</m:t>
                        </m:r>
                        <m:r>
                          <a:rPr lang="en-GB" sz="1600" i="1">
                            <a:solidFill>
                              <a:schemeClr val="tx2"/>
                            </a:solidFill>
                            <a:latin typeface="Cambria Math" panose="02040503050406030204" pitchFamily="18" charset="0"/>
                            <a:ea typeface="Cambria Math" panose="02040503050406030204" pitchFamily="18" charset="0"/>
                          </a:rPr>
                          <m:t>𝑗</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m:rPr>
                            <m:lit/>
                          </m:rP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a:rPr lang="en-GB" sz="1600" i="1">
                            <a:solidFill>
                              <a:schemeClr val="tx2"/>
                            </a:solidFill>
                            <a:latin typeface="Cambria Math" panose="02040503050406030204" pitchFamily="18" charset="0"/>
                            <a:ea typeface="Cambria Math" panose="02040503050406030204" pitchFamily="18" charset="0"/>
                          </a:rPr>
                          <m:t>)</m:t>
                        </m:r>
                      </m:den>
                    </m:f>
                  </m:oMath>
                </a14:m>
                <a:r>
                  <a:rPr lang="en-GB" sz="1600" dirty="0">
                    <a:solidFill>
                      <a:schemeClr val="tx2"/>
                    </a:solidFill>
                  </a:rPr>
                  <a:t> </a:t>
                </a:r>
                <a:r>
                  <a:rPr lang="en-GB" sz="1600" dirty="0">
                    <a:solidFill>
                      <a:schemeClr val="tx2"/>
                    </a:solidFill>
                    <a:sym typeface="Wingdings" panose="05000000000000000000" pitchFamily="2" charset="2"/>
                  </a:rPr>
                  <a:t> </a:t>
                </a:r>
                <a14:m>
                  <m:oMath xmlns:m="http://schemas.openxmlformats.org/officeDocument/2006/math">
                    <m:r>
                      <a:rPr lang="en-US" sz="1600" b="1" i="1">
                        <a:solidFill>
                          <a:schemeClr val="tx2"/>
                        </a:solidFill>
                        <a:latin typeface="Cambria Math" panose="02040503050406030204" pitchFamily="18" charset="0"/>
                      </a:rPr>
                      <m:t>𝒄</m:t>
                    </m:r>
                    <m:r>
                      <a:rPr lang="en-US" sz="1600" b="1" i="1">
                        <a:solidFill>
                          <a:schemeClr val="tx2"/>
                        </a:solidFill>
                        <a:latin typeface="Cambria Math" panose="02040503050406030204" pitchFamily="18" charset="0"/>
                      </a:rPr>
                      <m:t>=</m:t>
                    </m:r>
                    <m:f>
                      <m:fPr>
                        <m:ctrlPr>
                          <a:rPr lang="en-US" sz="1600" b="1" i="1">
                            <a:solidFill>
                              <a:schemeClr val="tx2"/>
                            </a:solidFill>
                            <a:latin typeface="Cambria Math" panose="02040503050406030204" pitchFamily="18" charset="0"/>
                          </a:rPr>
                        </m:ctrlPr>
                      </m:fPr>
                      <m:num>
                        <m:nary>
                          <m:naryPr>
                            <m:chr m:val="∑"/>
                            <m:ctrlPr>
                              <a:rPr lang="en-GB" sz="1600" b="1" i="1">
                                <a:solidFill>
                                  <a:schemeClr val="tx2"/>
                                </a:solidFill>
                                <a:latin typeface="Cambria Math" panose="02040503050406030204" pitchFamily="18" charset="0"/>
                              </a:rPr>
                            </m:ctrlPr>
                          </m:naryPr>
                          <m:sub>
                            <m:r>
                              <a:rPr lang="en-US" sz="1600" b="1" i="1" smtClean="0">
                                <a:solidFill>
                                  <a:schemeClr val="tx2"/>
                                </a:solidFill>
                                <a:latin typeface="Cambria Math" panose="02040503050406030204" pitchFamily="18" charset="0"/>
                              </a:rPr>
                              <m:t>𝒏</m:t>
                            </m:r>
                            <m:r>
                              <a:rPr lang="en-US" sz="1600" b="1" i="1">
                                <a:solidFill>
                                  <a:schemeClr val="tx2"/>
                                </a:solidFill>
                                <a:latin typeface="Cambria Math" panose="02040503050406030204" pitchFamily="18" charset="0"/>
                              </a:rPr>
                              <m:t>=</m:t>
                            </m:r>
                            <m:r>
                              <a:rPr lang="en-US" sz="1600" b="1" i="1">
                                <a:solidFill>
                                  <a:schemeClr val="tx2"/>
                                </a:solidFill>
                                <a:latin typeface="Cambria Math" panose="02040503050406030204" pitchFamily="18" charset="0"/>
                              </a:rPr>
                              <m:t>𝟏</m:t>
                            </m:r>
                          </m:sub>
                          <m:sup>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up>
                          <m:e>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e>
                        </m:nary>
                      </m:num>
                      <m:den>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a:solidFill>
                                  <a:schemeClr val="tx2"/>
                                </a:solidFill>
                                <a:latin typeface="Cambria Math" panose="02040503050406030204" pitchFamily="18" charset="0"/>
                                <a:ea typeface="Cambria Math" panose="02040503050406030204" pitchFamily="18" charset="0"/>
                              </a:rPr>
                              <m:t>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den>
                    </m:f>
                  </m:oMath>
                </a14:m>
                <a:r>
                  <a:rPr lang="en-GB" sz="1600" dirty="0">
                    <a:solidFill>
                      <a:schemeClr val="tx2"/>
                    </a:solidFill>
                    <a:sym typeface="Wingdings" panose="05000000000000000000" pitchFamily="2" charset="2"/>
                  </a:rPr>
                  <a:t>: </a:t>
                </a:r>
                <a:r>
                  <a:rPr lang="en-GB" sz="1600" dirty="0">
                    <a:solidFill>
                      <a:schemeClr val="tx2"/>
                    </a:solidFill>
                  </a:rPr>
                  <a:t>the ratio of the total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each with a perturbed shape, to the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with identical shape</a:t>
                </a:r>
              </a:p>
            </p:txBody>
          </p:sp>
        </mc:Choice>
        <mc:Fallback xmlns="">
          <p:sp>
            <p:nvSpPr>
              <p:cNvPr id="8" name="TextBox 7">
                <a:extLst>
                  <a:ext uri="{FF2B5EF4-FFF2-40B4-BE49-F238E27FC236}">
                    <a16:creationId xmlns:a16="http://schemas.microsoft.com/office/drawing/2014/main" id="{90045105-D4C7-3350-9CF2-266FF3EA6124}"/>
                  </a:ext>
                </a:extLst>
              </p:cNvPr>
              <p:cNvSpPr txBox="1">
                <a:spLocks noRot="1" noChangeAspect="1" noMove="1" noResize="1" noEditPoints="1" noAdjustHandles="1" noChangeArrowheads="1" noChangeShapeType="1" noTextEdit="1"/>
              </p:cNvSpPr>
              <p:nvPr/>
            </p:nvSpPr>
            <p:spPr>
              <a:xfrm>
                <a:off x="314655" y="1722139"/>
                <a:ext cx="11541493" cy="815801"/>
              </a:xfrm>
              <a:prstGeom prst="rect">
                <a:avLst/>
              </a:prstGeom>
              <a:blipFill>
                <a:blip r:embed="rId3"/>
                <a:stretch>
                  <a:fillRect l="-211" b="-9774"/>
                </a:stretch>
              </a:blipFill>
            </p:spPr>
            <p:txBody>
              <a:bodyPr/>
              <a:lstStyle/>
              <a:p>
                <a:r>
                  <a:rPr lang="en-GB">
                    <a:noFill/>
                  </a:rPr>
                  <a:t> </a:t>
                </a:r>
              </a:p>
            </p:txBody>
          </p:sp>
        </mc:Fallback>
      </mc:AlternateContent>
      <p:sp>
        <p:nvSpPr>
          <p:cNvPr id="2" name="Footer Placeholder 1">
            <a:extLst>
              <a:ext uri="{FF2B5EF4-FFF2-40B4-BE49-F238E27FC236}">
                <a16:creationId xmlns:a16="http://schemas.microsoft.com/office/drawing/2014/main" id="{B3F3D784-B63F-274B-B2F1-35220649BC7F}"/>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526781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ED3E0-726E-CBE8-2E47-88ACB21CF1A8}"/>
              </a:ext>
            </a:extLst>
          </p:cNvPr>
          <p:cNvSpPr>
            <a:spLocks noGrp="1"/>
          </p:cNvSpPr>
          <p:nvPr>
            <p:ph type="title"/>
          </p:nvPr>
        </p:nvSpPr>
        <p:spPr/>
        <p:txBody>
          <a:bodyPr/>
          <a:lstStyle/>
          <a:p>
            <a:r>
              <a:rPr lang="en-GB" dirty="0"/>
              <a:t>HOM power 800 MHz cavity</a:t>
            </a:r>
          </a:p>
        </p:txBody>
      </p:sp>
      <p:sp>
        <p:nvSpPr>
          <p:cNvPr id="4" name="Date Placeholder 3">
            <a:extLst>
              <a:ext uri="{FF2B5EF4-FFF2-40B4-BE49-F238E27FC236}">
                <a16:creationId xmlns:a16="http://schemas.microsoft.com/office/drawing/2014/main" id="{3B3B54D1-1C1D-70CB-4547-DBBC8252C23D}"/>
              </a:ext>
            </a:extLst>
          </p:cNvPr>
          <p:cNvSpPr>
            <a:spLocks noGrp="1"/>
          </p:cNvSpPr>
          <p:nvPr>
            <p:ph type="dt" sz="half" idx="10"/>
          </p:nvPr>
        </p:nvSpPr>
        <p:spPr/>
        <p:txBody>
          <a:bodyPr/>
          <a:lstStyle/>
          <a:p>
            <a:fld id="{C6389997-0DE1-470E-872A-BC447986DC91}" type="datetime1">
              <a:rPr lang="en-US" smtClean="0"/>
              <a:t>5/20/2025</a:t>
            </a:fld>
            <a:endParaRPr lang="en-US" dirty="0"/>
          </a:p>
        </p:txBody>
      </p:sp>
      <p:sp>
        <p:nvSpPr>
          <p:cNvPr id="5" name="Footer Placeholder 4">
            <a:extLst>
              <a:ext uri="{FF2B5EF4-FFF2-40B4-BE49-F238E27FC236}">
                <a16:creationId xmlns:a16="http://schemas.microsoft.com/office/drawing/2014/main" id="{CACE2EEF-923F-C05F-12B1-C434E3B37F50}"/>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EDFF799B-44A2-AF89-7B47-0FCBCC468AA2}"/>
              </a:ext>
            </a:extLst>
          </p:cNvPr>
          <p:cNvSpPr>
            <a:spLocks noGrp="1"/>
          </p:cNvSpPr>
          <p:nvPr>
            <p:ph type="sldNum" sz="quarter" idx="12"/>
          </p:nvPr>
        </p:nvSpPr>
        <p:spPr/>
        <p:txBody>
          <a:bodyPr/>
          <a:lstStyle/>
          <a:p>
            <a:fld id="{36B5EA5A-BC32-A742-B11B-8E7414D5B535}" type="slidenum">
              <a:rPr lang="en-US" smtClean="0"/>
              <a:pPr/>
              <a:t>15</a:t>
            </a:fld>
            <a:endParaRPr lang="en-US" dirty="0"/>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F8D05AF4-5E78-CBED-16AE-A0D739E3FC3B}"/>
                  </a:ext>
                </a:extLst>
              </p:cNvPr>
              <p:cNvGraphicFramePr>
                <a:graphicFrameLocks noGrp="1"/>
              </p:cNvGraphicFramePr>
              <p:nvPr>
                <p:extLst>
                  <p:ext uri="{D42A27DB-BD31-4B8C-83A1-F6EECF244321}">
                    <p14:modId xmlns:p14="http://schemas.microsoft.com/office/powerpoint/2010/main" val="4151728121"/>
                  </p:ext>
                </p:extLst>
              </p:nvPr>
            </p:nvGraphicFramePr>
            <p:xfrm>
              <a:off x="568039" y="1439335"/>
              <a:ext cx="10915206" cy="4277614"/>
            </p:xfrm>
            <a:graphic>
              <a:graphicData uri="http://schemas.openxmlformats.org/drawingml/2006/table">
                <a:tbl>
                  <a:tblPr firstRow="1" bandRow="1">
                    <a:tableStyleId>{D27102A9-8310-4765-A935-A1911B00CA55}</a:tableStyleId>
                  </a:tblPr>
                  <a:tblGrid>
                    <a:gridCol w="3391726">
                      <a:extLst>
                        <a:ext uri="{9D8B030D-6E8A-4147-A177-3AD203B41FA5}">
                          <a16:colId xmlns:a16="http://schemas.microsoft.com/office/drawing/2014/main" val="3210330528"/>
                        </a:ext>
                      </a:extLst>
                    </a:gridCol>
                    <a:gridCol w="1084580">
                      <a:extLst>
                        <a:ext uri="{9D8B030D-6E8A-4147-A177-3AD203B41FA5}">
                          <a16:colId xmlns:a16="http://schemas.microsoft.com/office/drawing/2014/main" val="515879847"/>
                        </a:ext>
                      </a:extLst>
                    </a:gridCol>
                    <a:gridCol w="1084580">
                      <a:extLst>
                        <a:ext uri="{9D8B030D-6E8A-4147-A177-3AD203B41FA5}">
                          <a16:colId xmlns:a16="http://schemas.microsoft.com/office/drawing/2014/main" val="2643439111"/>
                        </a:ext>
                      </a:extLst>
                    </a:gridCol>
                    <a:gridCol w="1084580">
                      <a:extLst>
                        <a:ext uri="{9D8B030D-6E8A-4147-A177-3AD203B41FA5}">
                          <a16:colId xmlns:a16="http://schemas.microsoft.com/office/drawing/2014/main" val="2414318942"/>
                        </a:ext>
                      </a:extLst>
                    </a:gridCol>
                    <a:gridCol w="1084580">
                      <a:extLst>
                        <a:ext uri="{9D8B030D-6E8A-4147-A177-3AD203B41FA5}">
                          <a16:colId xmlns:a16="http://schemas.microsoft.com/office/drawing/2014/main" val="1730364656"/>
                        </a:ext>
                      </a:extLst>
                    </a:gridCol>
                    <a:gridCol w="1592580">
                      <a:extLst>
                        <a:ext uri="{9D8B030D-6E8A-4147-A177-3AD203B41FA5}">
                          <a16:colId xmlns:a16="http://schemas.microsoft.com/office/drawing/2014/main" val="2981148541"/>
                        </a:ext>
                      </a:extLst>
                    </a:gridCol>
                    <a:gridCol w="1592580">
                      <a:extLst>
                        <a:ext uri="{9D8B030D-6E8A-4147-A177-3AD203B41FA5}">
                          <a16:colId xmlns:a16="http://schemas.microsoft.com/office/drawing/2014/main" val="3838473088"/>
                        </a:ext>
                      </a:extLst>
                    </a:gridCol>
                  </a:tblGrid>
                  <a:tr h="0">
                    <a:tc>
                      <a:txBody>
                        <a:bodyPr/>
                        <a:lstStyle/>
                        <a:p>
                          <a:pPr algn="l"/>
                          <a:endParaRPr lang="en-GB" sz="1600">
                            <a:solidFill>
                              <a:schemeClr val="tx2"/>
                            </a:solidFill>
                            <a:latin typeface="+mn-lt"/>
                          </a:endParaRPr>
                        </a:p>
                      </a:txBody>
                      <a:tcPr/>
                    </a:tc>
                    <a:tc>
                      <a:txBody>
                        <a:bodyPr/>
                        <a:lstStyle/>
                        <a:p>
                          <a:pPr algn="l"/>
                          <a:r>
                            <a:rPr lang="en-GB" sz="1600" dirty="0">
                              <a:solidFill>
                                <a:schemeClr val="tx2"/>
                              </a:solidFill>
                            </a:rPr>
                            <a:t>Z</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W</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H</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r>
                            <a:rPr lang="en-GB" sz="1600" dirty="0">
                              <a:solidFill>
                                <a:schemeClr val="tx2"/>
                              </a:solidFill>
                            </a:rPr>
                            <a:t> </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(SR)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(BS)</a:t>
                          </a:r>
                          <a:endParaRPr lang="en-GB" sz="1600" dirty="0">
                            <a:solidFill>
                              <a:schemeClr val="tx2"/>
                            </a:solidFill>
                            <a:latin typeface="+mn-lt"/>
                          </a:endParaRPr>
                        </a:p>
                      </a:txBody>
                      <a:tcPr/>
                    </a:tc>
                    <a:extLst>
                      <a:ext uri="{0D108BD9-81ED-4DB2-BD59-A6C34878D82A}">
                        <a16:rowId xmlns:a16="http://schemas.microsoft.com/office/drawing/2014/main" val="3655152555"/>
                      </a:ext>
                    </a:extLst>
                  </a:tr>
                  <a:tr h="0">
                    <a:tc>
                      <a:txBody>
                        <a:bodyPr/>
                        <a:lstStyle/>
                        <a:p>
                          <a:pPr algn="l"/>
                          <a:r>
                            <a:rPr lang="en-GB" sz="1600" dirty="0">
                              <a:solidFill>
                                <a:schemeClr val="tx2"/>
                              </a:solidFill>
                            </a:rPr>
                            <a:t>No. bunches</a:t>
                          </a:r>
                          <a:endParaRPr lang="en-GB" sz="1600" dirty="0">
                            <a:solidFill>
                              <a:schemeClr val="tx2"/>
                            </a:solidFill>
                            <a:latin typeface="+mn-lt"/>
                          </a:endParaRPr>
                        </a:p>
                      </a:txBody>
                      <a:tcPr/>
                    </a:tc>
                    <a:tc>
                      <a:txBody>
                        <a:bodyPr/>
                        <a:lstStyle/>
                        <a:p>
                          <a:pPr algn="ctr"/>
                          <a:r>
                            <a:rPr lang="en-GB" sz="1600" dirty="0">
                              <a:solidFill>
                                <a:schemeClr val="tx2"/>
                              </a:solidFill>
                            </a:rPr>
                            <a:t>1120</a:t>
                          </a:r>
                          <a:endParaRPr lang="en-GB" sz="1600" dirty="0">
                            <a:solidFill>
                              <a:schemeClr val="tx2"/>
                            </a:solidFill>
                            <a:latin typeface="+mn-lt"/>
                          </a:endParaRPr>
                        </a:p>
                      </a:txBody>
                      <a:tcPr/>
                    </a:tc>
                    <a:tc>
                      <a:txBody>
                        <a:bodyPr/>
                        <a:lstStyle/>
                        <a:p>
                          <a:pPr algn="ctr"/>
                          <a:r>
                            <a:rPr lang="en-GB" sz="1600" dirty="0">
                              <a:solidFill>
                                <a:schemeClr val="tx2"/>
                              </a:solidFill>
                            </a:rPr>
                            <a:t>928</a:t>
                          </a:r>
                          <a:endParaRPr lang="en-GB" sz="1600" dirty="0">
                            <a:solidFill>
                              <a:schemeClr val="tx2"/>
                            </a:solidFill>
                            <a:latin typeface="+mn-lt"/>
                          </a:endParaRPr>
                        </a:p>
                      </a:txBody>
                      <a:tcPr/>
                    </a:tc>
                    <a:tc>
                      <a:txBody>
                        <a:bodyPr/>
                        <a:lstStyle/>
                        <a:p>
                          <a:pPr algn="ctr"/>
                          <a:r>
                            <a:rPr lang="en-GB" sz="1600" dirty="0">
                              <a:solidFill>
                                <a:schemeClr val="tx2"/>
                              </a:solidFill>
                            </a:rPr>
                            <a:t>300</a:t>
                          </a:r>
                          <a:endParaRPr lang="en-GB" sz="1600" dirty="0">
                            <a:solidFill>
                              <a:schemeClr val="tx2"/>
                            </a:solidFill>
                            <a:latin typeface="+mn-lt"/>
                          </a:endParaRPr>
                        </a:p>
                      </a:txBody>
                      <a:tcPr/>
                    </a:tc>
                    <a:tc>
                      <a:txBody>
                        <a:bodyPr/>
                        <a:lstStyle/>
                        <a:p>
                          <a:pPr algn="ctr"/>
                          <a:r>
                            <a:rPr lang="en-GB" sz="1600" dirty="0">
                              <a:solidFill>
                                <a:schemeClr val="tx2"/>
                              </a:solidFill>
                            </a:rPr>
                            <a:t>64</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extLst>
                      <a:ext uri="{0D108BD9-81ED-4DB2-BD59-A6C34878D82A}">
                        <a16:rowId xmlns:a16="http://schemas.microsoft.com/office/drawing/2014/main" val="2253736684"/>
                      </a:ext>
                    </a:extLst>
                  </a:tr>
                  <a:tr h="0">
                    <a:tc>
                      <a:txBody>
                        <a:bodyPr/>
                        <a:lstStyle/>
                        <a:p>
                          <a:pPr algn="l"/>
                          <a:r>
                            <a:rPr lang="en-GB" sz="1600" dirty="0">
                              <a:solidFill>
                                <a:schemeClr val="tx2"/>
                              </a:solidFill>
                            </a:rPr>
                            <a:t>Particles/bunch (filling)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a:endParaRPr lang="en-GB" sz="1600">
                            <a:solidFill>
                              <a:schemeClr val="tx2"/>
                            </a:solidFill>
                            <a:latin typeface="+mn-lt"/>
                          </a:endParaRPr>
                        </a:p>
                      </a:txBody>
                      <a:tcPr/>
                    </a:tc>
                    <a:tc>
                      <a:txBody>
                        <a:bodyPr/>
                        <a:lstStyle/>
                        <a:p>
                          <a:pPr algn="ctr"/>
                          <a:endParaRPr lang="en-GB" sz="1600">
                            <a:solidFill>
                              <a:schemeClr val="tx2"/>
                            </a:solidFill>
                            <a:latin typeface="+mn-lt"/>
                          </a:endParaRPr>
                        </a:p>
                      </a:txBody>
                      <a:tcPr/>
                    </a:tc>
                    <a:extLst>
                      <a:ext uri="{0D108BD9-81ED-4DB2-BD59-A6C34878D82A}">
                        <a16:rowId xmlns:a16="http://schemas.microsoft.com/office/drawing/2014/main" val="414624771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Particles/bunch (top-up)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1.035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1.125</a:t>
                          </a:r>
                          <a:endParaRPr lang="en-GB" sz="1600" kern="1200" dirty="0">
                            <a:solidFill>
                              <a:schemeClr val="tx2"/>
                            </a:solidFill>
                            <a:latin typeface="+mn-lt"/>
                            <a:ea typeface="+mn-ea"/>
                            <a:cs typeface="+mn-cs"/>
                          </a:endParaRPr>
                        </a:p>
                      </a:txBody>
                      <a:tcPr marL="6350" marR="6350" anchor="b"/>
                    </a:tc>
                    <a:tc>
                      <a:txBody>
                        <a:bodyPr/>
                        <a:lstStyle/>
                        <a:p>
                          <a:pPr algn="ctr"/>
                          <a:r>
                            <a:rPr lang="en-GB" sz="1600" dirty="0">
                              <a:solidFill>
                                <a:schemeClr val="tx2"/>
                              </a:solidFill>
                            </a:rPr>
                            <a:t>16.4</a:t>
                          </a:r>
                          <a:endParaRPr lang="en-GB" sz="1600" dirty="0">
                            <a:solidFill>
                              <a:schemeClr val="tx2"/>
                            </a:solidFill>
                            <a:latin typeface="+mn-lt"/>
                          </a:endParaRPr>
                        </a:p>
                      </a:txBody>
                      <a:tcPr/>
                    </a:tc>
                    <a:tc>
                      <a:txBody>
                        <a:bodyPr/>
                        <a:lstStyle/>
                        <a:p>
                          <a:pPr algn="ctr"/>
                          <a:r>
                            <a:rPr lang="en-GB" sz="1600" dirty="0">
                              <a:solidFill>
                                <a:schemeClr val="tx2"/>
                              </a:solidFill>
                            </a:rPr>
                            <a:t>16.4</a:t>
                          </a:r>
                          <a:endParaRPr lang="en-GB" sz="1600" dirty="0">
                            <a:solidFill>
                              <a:schemeClr val="tx2"/>
                            </a:solidFill>
                            <a:latin typeface="+mn-lt"/>
                          </a:endParaRPr>
                        </a:p>
                      </a:txBody>
                      <a:tcPr/>
                    </a:tc>
                    <a:extLst>
                      <a:ext uri="{0D108BD9-81ED-4DB2-BD59-A6C34878D82A}">
                        <a16:rowId xmlns:a16="http://schemas.microsoft.com/office/drawing/2014/main" val="2763687017"/>
                      </a:ext>
                    </a:extLst>
                  </a:tr>
                  <a:tr h="0">
                    <a:tc>
                      <a:txBody>
                        <a:bodyPr/>
                        <a:lstStyle/>
                        <a:p>
                          <a:pPr algn="l"/>
                          <a:r>
                            <a:rPr lang="en-GB" sz="1600" dirty="0">
                              <a:solidFill>
                                <a:schemeClr val="tx2"/>
                              </a:solidFill>
                            </a:rPr>
                            <a:t>Beam current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𝐼</m:t>
                                  </m:r>
                                </m:e>
                                <m:sub>
                                  <m:r>
                                    <a:rPr lang="en-US" sz="1600" b="0" i="1" dirty="0" smtClean="0">
                                      <a:solidFill>
                                        <a:schemeClr val="tx2"/>
                                      </a:solidFill>
                                      <a:latin typeface="Cambria Math" panose="02040503050406030204" pitchFamily="18" charset="0"/>
                                    </a:rPr>
                                    <m:t>0</m:t>
                                  </m:r>
                                </m:sub>
                              </m:sSub>
                            </m:oMath>
                          </a14:m>
                          <a:r>
                            <a:rPr lang="en-GB" sz="1600" dirty="0">
                              <a:solidFill>
                                <a:schemeClr val="tx2"/>
                              </a:solidFill>
                            </a:rPr>
                            <a:t> (filling) [mA]</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6.23</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2.02</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0.43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423851739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Beam current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𝐼</m:t>
                                  </m:r>
                                </m:e>
                                <m:sub>
                                  <m:r>
                                    <a:rPr lang="en-US" sz="1600" b="0" i="1" dirty="0" smtClean="0">
                                      <a:solidFill>
                                        <a:schemeClr val="tx2"/>
                                      </a:solidFill>
                                      <a:latin typeface="Cambria Math" panose="02040503050406030204" pitchFamily="18" charset="0"/>
                                    </a:rPr>
                                    <m:t>0</m:t>
                                  </m:r>
                                </m:sub>
                              </m:sSub>
                            </m:oMath>
                          </a14:m>
                          <a:r>
                            <a:rPr lang="en-GB" sz="1600" dirty="0">
                              <a:solidFill>
                                <a:schemeClr val="tx2"/>
                              </a:solidFill>
                            </a:rPr>
                            <a:t> (top-up) [mA]</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5.09</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2.02</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0.38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043389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Injection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4</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266522551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Extraction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a:solidFill>
                                <a:schemeClr val="tx2"/>
                              </a:solidFill>
                            </a:rPr>
                            <a:t>2.43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2.56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2.26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1.91</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2.33</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95749707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smtClean="0">
                                      <a:solidFill>
                                        <a:schemeClr val="tx2"/>
                                      </a:solidFill>
                                      <a:latin typeface="Cambria Math" panose="02040503050406030204" pitchFamily="18" charset="0"/>
                                    </a:rPr>
                                  </m:ctrlPr>
                                </m:sSubPr>
                                <m:e>
                                  <m:r>
                                    <a:rPr lang="en-US" sz="1600" b="0" smtClean="0">
                                      <a:solidFill>
                                        <a:schemeClr val="tx2"/>
                                      </a:solidFill>
                                      <a:latin typeface="Cambria Math" panose="02040503050406030204" pitchFamily="18" charset="0"/>
                                    </a:rPr>
                                    <m:t>𝑘</m:t>
                                  </m:r>
                                </m:e>
                                <m:sub>
                                  <m:r>
                                    <a:rPr lang="en-US" sz="1600" b="0" smtClean="0">
                                      <a:solidFill>
                                        <a:schemeClr val="tx2"/>
                                      </a:solidFill>
                                      <a:latin typeface="Cambria Math" panose="02040503050406030204" pitchFamily="18" charset="0"/>
                                    </a:rPr>
                                    <m:t>∥</m:t>
                                  </m:r>
                                </m:sub>
                              </m:sSub>
                            </m:oMath>
                          </a14:m>
                          <a:r>
                            <a:rPr lang="en-GB" sz="1600" dirty="0">
                              <a:solidFill>
                                <a:schemeClr val="tx2"/>
                              </a:solidFill>
                            </a:rPr>
                            <a:t> at injection bunch length [V/pc]</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2.67</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176708653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smtClean="0">
                                      <a:solidFill>
                                        <a:schemeClr val="tx2"/>
                                      </a:solidFill>
                                      <a:latin typeface="Cambria Math" panose="02040503050406030204" pitchFamily="18" charset="0"/>
                                    </a:rPr>
                                  </m:ctrlPr>
                                </m:sSubPr>
                                <m:e>
                                  <m:r>
                                    <a:rPr lang="en-US" sz="1600" b="0" smtClean="0">
                                      <a:solidFill>
                                        <a:schemeClr val="tx2"/>
                                      </a:solidFill>
                                      <a:latin typeface="Cambria Math" panose="02040503050406030204" pitchFamily="18" charset="0"/>
                                    </a:rPr>
                                    <m:t>𝑘</m:t>
                                  </m:r>
                                </m:e>
                                <m:sub>
                                  <m:r>
                                    <a:rPr lang="en-US" sz="1600" b="0" smtClean="0">
                                      <a:solidFill>
                                        <a:schemeClr val="tx2"/>
                                      </a:solidFill>
                                      <a:latin typeface="Cambria Math" panose="02040503050406030204" pitchFamily="18" charset="0"/>
                                    </a:rPr>
                                    <m:t>∥</m:t>
                                  </m:r>
                                </m:sub>
                              </m:sSub>
                            </m:oMath>
                          </a14:m>
                          <a:r>
                            <a:rPr lang="en-GB" sz="1600" dirty="0">
                              <a:solidFill>
                                <a:schemeClr val="tx2"/>
                              </a:solidFill>
                            </a:rPr>
                            <a:t> at extraction bunch length [V/pc]</a:t>
                          </a:r>
                          <a:endParaRPr lang="en-GB" sz="1600" dirty="0">
                            <a:solidFill>
                              <a:schemeClr val="tx2"/>
                            </a:solidFill>
                            <a:latin typeface="+mn-lt"/>
                          </a:endParaRPr>
                        </a:p>
                      </a:txBody>
                      <a:tcP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3.49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3.39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3.64</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3.94</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4.02</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3.57</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61549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𝑃</m:t>
                                  </m:r>
                                </m:e>
                                <m:sub>
                                  <m:r>
                                    <m:rPr>
                                      <m:sty m:val="p"/>
                                    </m:rPr>
                                    <a:rPr lang="en-GB" sz="1600" i="0" dirty="0" smtClean="0">
                                      <a:solidFill>
                                        <a:schemeClr val="tx2"/>
                                      </a:solidFill>
                                      <a:latin typeface="Cambria Math" panose="02040503050406030204" pitchFamily="18" charset="0"/>
                                    </a:rPr>
                                    <m:t>HOM</m:t>
                                  </m:r>
                                </m:sub>
                              </m:sSub>
                            </m:oMath>
                          </a14:m>
                          <a:r>
                            <a:rPr lang="en-GB" sz="1600" dirty="0">
                              <a:solidFill>
                                <a:schemeClr val="tx2"/>
                              </a:solidFill>
                            </a:rPr>
                            <a:t> injection/filling [W]</a:t>
                          </a:r>
                          <a:endParaRPr lang="en-GB" sz="1600" dirty="0">
                            <a:solidFill>
                              <a:schemeClr val="tx2"/>
                            </a:solidFill>
                            <a:latin typeface="+mn-lt"/>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132.5</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23.8</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7.7</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1.6</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50825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𝑃</m:t>
                                  </m:r>
                                </m:e>
                                <m:sub>
                                  <m:r>
                                    <m:rPr>
                                      <m:sty m:val="p"/>
                                    </m:rPr>
                                    <a:rPr lang="en-GB" sz="1600" i="0" dirty="0" smtClean="0">
                                      <a:solidFill>
                                        <a:schemeClr val="tx2"/>
                                      </a:solidFill>
                                      <a:latin typeface="Cambria Math" panose="02040503050406030204" pitchFamily="18" charset="0"/>
                                    </a:rPr>
                                    <m:t>HOM</m:t>
                                  </m:r>
                                </m:sub>
                              </m:sSub>
                            </m:oMath>
                          </a14:m>
                          <a:r>
                            <a:rPr lang="en-GB" sz="1600" dirty="0">
                              <a:solidFill>
                                <a:schemeClr val="tx2"/>
                              </a:solidFill>
                            </a:rPr>
                            <a:t> extraction/top up [W]</a:t>
                          </a:r>
                          <a:endParaRPr lang="en-GB" sz="1600" dirty="0">
                            <a:solidFill>
                              <a:schemeClr val="tx2"/>
                            </a:solidFill>
                            <a:latin typeface="+mn-lt"/>
                          </a:endParaRPr>
                        </a:p>
                      </a:txBody>
                      <a:tcPr/>
                    </a:tc>
                    <a:tc>
                      <a:txBody>
                        <a:bodyPr/>
                        <a:lstStyle/>
                        <a:p>
                          <a:pPr marL="0" algn="ctr" defTabSz="914400" rtl="0" eaLnBrk="1" fontAlgn="b" latinLnBrk="0" hangingPunct="1"/>
                          <a:r>
                            <a:rPr lang="en-GB" sz="1600" b="1" kern="1200">
                              <a:solidFill>
                                <a:schemeClr val="tx2"/>
                              </a:solidFill>
                            </a:rPr>
                            <a:t>190.3</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21.9</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a:solidFill>
                                <a:schemeClr val="tx2"/>
                              </a:solidFill>
                            </a:rPr>
                            <a:t>11.6</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2.2</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825.0</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710.8</a:t>
                          </a:r>
                          <a:endParaRPr lang="en-GB" sz="1600" b="1"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538135698"/>
                      </a:ext>
                    </a:extLst>
                  </a:tr>
                </a:tbl>
              </a:graphicData>
            </a:graphic>
          </p:graphicFrame>
        </mc:Choice>
        <mc:Fallback xmlns="">
          <p:graphicFrame>
            <p:nvGraphicFramePr>
              <p:cNvPr id="7" name="Table 6">
                <a:extLst>
                  <a:ext uri="{FF2B5EF4-FFF2-40B4-BE49-F238E27FC236}">
                    <a16:creationId xmlns:a16="http://schemas.microsoft.com/office/drawing/2014/main" id="{F8D05AF4-5E78-CBED-16AE-A0D739E3FC3B}"/>
                  </a:ext>
                </a:extLst>
              </p:cNvPr>
              <p:cNvGraphicFramePr>
                <a:graphicFrameLocks noGrp="1"/>
              </p:cNvGraphicFramePr>
              <p:nvPr>
                <p:extLst>
                  <p:ext uri="{D42A27DB-BD31-4B8C-83A1-F6EECF244321}">
                    <p14:modId xmlns:p14="http://schemas.microsoft.com/office/powerpoint/2010/main" val="4151728121"/>
                  </p:ext>
                </p:extLst>
              </p:nvPr>
            </p:nvGraphicFramePr>
            <p:xfrm>
              <a:off x="568039" y="1439335"/>
              <a:ext cx="10915206" cy="4277614"/>
            </p:xfrm>
            <a:graphic>
              <a:graphicData uri="http://schemas.openxmlformats.org/drawingml/2006/table">
                <a:tbl>
                  <a:tblPr firstRow="1" bandRow="1">
                    <a:tableStyleId>{D27102A9-8310-4765-A935-A1911B00CA55}</a:tableStyleId>
                  </a:tblPr>
                  <a:tblGrid>
                    <a:gridCol w="3391726">
                      <a:extLst>
                        <a:ext uri="{9D8B030D-6E8A-4147-A177-3AD203B41FA5}">
                          <a16:colId xmlns:a16="http://schemas.microsoft.com/office/drawing/2014/main" val="3210330528"/>
                        </a:ext>
                      </a:extLst>
                    </a:gridCol>
                    <a:gridCol w="1084580">
                      <a:extLst>
                        <a:ext uri="{9D8B030D-6E8A-4147-A177-3AD203B41FA5}">
                          <a16:colId xmlns:a16="http://schemas.microsoft.com/office/drawing/2014/main" val="515879847"/>
                        </a:ext>
                      </a:extLst>
                    </a:gridCol>
                    <a:gridCol w="1084580">
                      <a:extLst>
                        <a:ext uri="{9D8B030D-6E8A-4147-A177-3AD203B41FA5}">
                          <a16:colId xmlns:a16="http://schemas.microsoft.com/office/drawing/2014/main" val="2643439111"/>
                        </a:ext>
                      </a:extLst>
                    </a:gridCol>
                    <a:gridCol w="1084580">
                      <a:extLst>
                        <a:ext uri="{9D8B030D-6E8A-4147-A177-3AD203B41FA5}">
                          <a16:colId xmlns:a16="http://schemas.microsoft.com/office/drawing/2014/main" val="2414318942"/>
                        </a:ext>
                      </a:extLst>
                    </a:gridCol>
                    <a:gridCol w="1084580">
                      <a:extLst>
                        <a:ext uri="{9D8B030D-6E8A-4147-A177-3AD203B41FA5}">
                          <a16:colId xmlns:a16="http://schemas.microsoft.com/office/drawing/2014/main" val="1730364656"/>
                        </a:ext>
                      </a:extLst>
                    </a:gridCol>
                    <a:gridCol w="1592580">
                      <a:extLst>
                        <a:ext uri="{9D8B030D-6E8A-4147-A177-3AD203B41FA5}">
                          <a16:colId xmlns:a16="http://schemas.microsoft.com/office/drawing/2014/main" val="2981148541"/>
                        </a:ext>
                      </a:extLst>
                    </a:gridCol>
                    <a:gridCol w="1592580">
                      <a:extLst>
                        <a:ext uri="{9D8B030D-6E8A-4147-A177-3AD203B41FA5}">
                          <a16:colId xmlns:a16="http://schemas.microsoft.com/office/drawing/2014/main" val="3838473088"/>
                        </a:ext>
                      </a:extLst>
                    </a:gridCol>
                  </a:tblGrid>
                  <a:tr h="579120">
                    <a:tc>
                      <a:txBody>
                        <a:bodyPr/>
                        <a:lstStyle/>
                        <a:p>
                          <a:pPr algn="l"/>
                          <a:endParaRPr lang="en-GB" sz="1600">
                            <a:solidFill>
                              <a:schemeClr val="tx2"/>
                            </a:solidFill>
                            <a:latin typeface="+mn-lt"/>
                          </a:endParaRPr>
                        </a:p>
                      </a:txBody>
                      <a:tcPr/>
                    </a:tc>
                    <a:tc>
                      <a:txBody>
                        <a:bodyPr/>
                        <a:lstStyle/>
                        <a:p>
                          <a:pPr algn="l"/>
                          <a:r>
                            <a:rPr lang="en-GB" sz="1600" dirty="0">
                              <a:solidFill>
                                <a:schemeClr val="tx2"/>
                              </a:solidFill>
                            </a:rPr>
                            <a:t>Z</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W</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H</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r>
                            <a:rPr lang="en-GB" sz="1600" dirty="0">
                              <a:solidFill>
                                <a:schemeClr val="tx2"/>
                              </a:solidFill>
                            </a:rPr>
                            <a:t> </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(SR)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(BS)</a:t>
                          </a:r>
                          <a:endParaRPr lang="en-GB" sz="1600" dirty="0">
                            <a:solidFill>
                              <a:schemeClr val="tx2"/>
                            </a:solidFill>
                            <a:latin typeface="+mn-lt"/>
                          </a:endParaRPr>
                        </a:p>
                      </a:txBody>
                      <a:tcPr/>
                    </a:tc>
                    <a:extLst>
                      <a:ext uri="{0D108BD9-81ED-4DB2-BD59-A6C34878D82A}">
                        <a16:rowId xmlns:a16="http://schemas.microsoft.com/office/drawing/2014/main" val="3655152555"/>
                      </a:ext>
                    </a:extLst>
                  </a:tr>
                  <a:tr h="335280">
                    <a:tc>
                      <a:txBody>
                        <a:bodyPr/>
                        <a:lstStyle/>
                        <a:p>
                          <a:pPr algn="l"/>
                          <a:r>
                            <a:rPr lang="en-GB" sz="1600" dirty="0">
                              <a:solidFill>
                                <a:schemeClr val="tx2"/>
                              </a:solidFill>
                            </a:rPr>
                            <a:t>No. bunches</a:t>
                          </a:r>
                          <a:endParaRPr lang="en-GB" sz="1600" dirty="0">
                            <a:solidFill>
                              <a:schemeClr val="tx2"/>
                            </a:solidFill>
                            <a:latin typeface="+mn-lt"/>
                          </a:endParaRPr>
                        </a:p>
                      </a:txBody>
                      <a:tcPr/>
                    </a:tc>
                    <a:tc>
                      <a:txBody>
                        <a:bodyPr/>
                        <a:lstStyle/>
                        <a:p>
                          <a:pPr algn="ctr"/>
                          <a:r>
                            <a:rPr lang="en-GB" sz="1600" dirty="0">
                              <a:solidFill>
                                <a:schemeClr val="tx2"/>
                              </a:solidFill>
                            </a:rPr>
                            <a:t>1120</a:t>
                          </a:r>
                          <a:endParaRPr lang="en-GB" sz="1600" dirty="0">
                            <a:solidFill>
                              <a:schemeClr val="tx2"/>
                            </a:solidFill>
                            <a:latin typeface="+mn-lt"/>
                          </a:endParaRPr>
                        </a:p>
                      </a:txBody>
                      <a:tcPr/>
                    </a:tc>
                    <a:tc>
                      <a:txBody>
                        <a:bodyPr/>
                        <a:lstStyle/>
                        <a:p>
                          <a:pPr algn="ctr"/>
                          <a:r>
                            <a:rPr lang="en-GB" sz="1600" dirty="0">
                              <a:solidFill>
                                <a:schemeClr val="tx2"/>
                              </a:solidFill>
                            </a:rPr>
                            <a:t>928</a:t>
                          </a:r>
                          <a:endParaRPr lang="en-GB" sz="1600" dirty="0">
                            <a:solidFill>
                              <a:schemeClr val="tx2"/>
                            </a:solidFill>
                            <a:latin typeface="+mn-lt"/>
                          </a:endParaRPr>
                        </a:p>
                      </a:txBody>
                      <a:tcPr/>
                    </a:tc>
                    <a:tc>
                      <a:txBody>
                        <a:bodyPr/>
                        <a:lstStyle/>
                        <a:p>
                          <a:pPr algn="ctr"/>
                          <a:r>
                            <a:rPr lang="en-GB" sz="1600" dirty="0">
                              <a:solidFill>
                                <a:schemeClr val="tx2"/>
                              </a:solidFill>
                            </a:rPr>
                            <a:t>300</a:t>
                          </a:r>
                          <a:endParaRPr lang="en-GB" sz="1600" dirty="0">
                            <a:solidFill>
                              <a:schemeClr val="tx2"/>
                            </a:solidFill>
                            <a:latin typeface="+mn-lt"/>
                          </a:endParaRPr>
                        </a:p>
                      </a:txBody>
                      <a:tcPr/>
                    </a:tc>
                    <a:tc>
                      <a:txBody>
                        <a:bodyPr/>
                        <a:lstStyle/>
                        <a:p>
                          <a:pPr algn="ctr"/>
                          <a:r>
                            <a:rPr lang="en-GB" sz="1600" dirty="0">
                              <a:solidFill>
                                <a:schemeClr val="tx2"/>
                              </a:solidFill>
                            </a:rPr>
                            <a:t>64</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extLst>
                      <a:ext uri="{0D108BD9-81ED-4DB2-BD59-A6C34878D82A}">
                        <a16:rowId xmlns:a16="http://schemas.microsoft.com/office/drawing/2014/main" val="2253736684"/>
                      </a:ext>
                    </a:extLst>
                  </a:tr>
                  <a:tr h="335280">
                    <a:tc>
                      <a:txBody>
                        <a:bodyPr/>
                        <a:lstStyle/>
                        <a:p>
                          <a:pPr algn="l"/>
                          <a:r>
                            <a:rPr lang="en-GB" sz="1600" dirty="0">
                              <a:solidFill>
                                <a:schemeClr val="tx2"/>
                              </a:solidFill>
                            </a:rPr>
                            <a:t>Particles/bunch (filling)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a:endParaRPr lang="en-GB" sz="1600">
                            <a:solidFill>
                              <a:schemeClr val="tx2"/>
                            </a:solidFill>
                            <a:latin typeface="+mn-lt"/>
                          </a:endParaRPr>
                        </a:p>
                      </a:txBody>
                      <a:tcPr/>
                    </a:tc>
                    <a:tc>
                      <a:txBody>
                        <a:bodyPr/>
                        <a:lstStyle/>
                        <a:p>
                          <a:pPr algn="ctr"/>
                          <a:endParaRPr lang="en-GB" sz="1600">
                            <a:solidFill>
                              <a:schemeClr val="tx2"/>
                            </a:solidFill>
                            <a:latin typeface="+mn-lt"/>
                          </a:endParaRPr>
                        </a:p>
                      </a:txBody>
                      <a:tcPr/>
                    </a:tc>
                    <a:extLst>
                      <a:ext uri="{0D108BD9-81ED-4DB2-BD59-A6C34878D82A}">
                        <a16:rowId xmlns:a16="http://schemas.microsoft.com/office/drawing/2014/main" val="4146247710"/>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Particles/bunch (top-up)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1.035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1.125</a:t>
                          </a:r>
                          <a:endParaRPr lang="en-GB" sz="1600" kern="1200" dirty="0">
                            <a:solidFill>
                              <a:schemeClr val="tx2"/>
                            </a:solidFill>
                            <a:latin typeface="+mn-lt"/>
                            <a:ea typeface="+mn-ea"/>
                            <a:cs typeface="+mn-cs"/>
                          </a:endParaRPr>
                        </a:p>
                      </a:txBody>
                      <a:tcPr marL="6350" marR="6350" anchor="b"/>
                    </a:tc>
                    <a:tc>
                      <a:txBody>
                        <a:bodyPr/>
                        <a:lstStyle/>
                        <a:p>
                          <a:pPr algn="ctr"/>
                          <a:r>
                            <a:rPr lang="en-GB" sz="1600" dirty="0">
                              <a:solidFill>
                                <a:schemeClr val="tx2"/>
                              </a:solidFill>
                            </a:rPr>
                            <a:t>16.4</a:t>
                          </a:r>
                          <a:endParaRPr lang="en-GB" sz="1600" dirty="0">
                            <a:solidFill>
                              <a:schemeClr val="tx2"/>
                            </a:solidFill>
                            <a:latin typeface="+mn-lt"/>
                          </a:endParaRPr>
                        </a:p>
                      </a:txBody>
                      <a:tcPr/>
                    </a:tc>
                    <a:tc>
                      <a:txBody>
                        <a:bodyPr/>
                        <a:lstStyle/>
                        <a:p>
                          <a:pPr algn="ctr"/>
                          <a:r>
                            <a:rPr lang="en-GB" sz="1600" dirty="0">
                              <a:solidFill>
                                <a:schemeClr val="tx2"/>
                              </a:solidFill>
                            </a:rPr>
                            <a:t>16.4</a:t>
                          </a:r>
                          <a:endParaRPr lang="en-GB" sz="1600" dirty="0">
                            <a:solidFill>
                              <a:schemeClr val="tx2"/>
                            </a:solidFill>
                            <a:latin typeface="+mn-lt"/>
                          </a:endParaRPr>
                        </a:p>
                      </a:txBody>
                      <a:tcPr/>
                    </a:tc>
                    <a:extLst>
                      <a:ext uri="{0D108BD9-81ED-4DB2-BD59-A6C34878D82A}">
                        <a16:rowId xmlns:a16="http://schemas.microsoft.com/office/drawing/2014/main" val="2763687017"/>
                      </a:ext>
                    </a:extLst>
                  </a:tr>
                  <a:tr h="335280">
                    <a:tc>
                      <a:txBody>
                        <a:bodyPr/>
                        <a:lstStyle/>
                        <a:p>
                          <a:endParaRPr lang="en-US"/>
                        </a:p>
                      </a:txBody>
                      <a:tcPr>
                        <a:blipFill>
                          <a:blip r:embed="rId2"/>
                          <a:stretch>
                            <a:fillRect t="-478182" r="-221724" b="-727273"/>
                          </a:stretch>
                        </a:blipFill>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6.23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2.02</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0.43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4238517391"/>
                      </a:ext>
                    </a:extLst>
                  </a:tr>
                  <a:tr h="335280">
                    <a:tc>
                      <a:txBody>
                        <a:bodyPr/>
                        <a:lstStyle/>
                        <a:p>
                          <a:endParaRPr lang="en-US"/>
                        </a:p>
                      </a:txBody>
                      <a:tcPr>
                        <a:blipFill>
                          <a:blip r:embed="rId2"/>
                          <a:stretch>
                            <a:fillRect t="-578182" r="-221724" b="-627273"/>
                          </a:stretch>
                        </a:blipFill>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5.09</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2.02</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0.38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0433894"/>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Injection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4</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2665225514"/>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Extraction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a:solidFill>
                                <a:schemeClr val="tx2"/>
                              </a:solidFill>
                            </a:rPr>
                            <a:t>2.43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2.56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2.26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1.91</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2.33</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957497075"/>
                      </a:ext>
                    </a:extLst>
                  </a:tr>
                  <a:tr h="340487">
                    <a:tc>
                      <a:txBody>
                        <a:bodyPr/>
                        <a:lstStyle/>
                        <a:p>
                          <a:endParaRPr lang="en-US"/>
                        </a:p>
                      </a:txBody>
                      <a:tcPr>
                        <a:blipFill>
                          <a:blip r:embed="rId2"/>
                          <a:stretch>
                            <a:fillRect t="-862500" r="-221724" b="-319643"/>
                          </a:stretch>
                        </a:blipFill>
                      </a:tcPr>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2.67</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1767086532"/>
                      </a:ext>
                    </a:extLst>
                  </a:tr>
                  <a:tr h="340487">
                    <a:tc>
                      <a:txBody>
                        <a:bodyPr/>
                        <a:lstStyle/>
                        <a:p>
                          <a:endParaRPr lang="en-US"/>
                        </a:p>
                      </a:txBody>
                      <a:tcPr>
                        <a:lnB w="12700" cap="flat" cmpd="sng" algn="ctr">
                          <a:solidFill>
                            <a:schemeClr val="tx1"/>
                          </a:solidFill>
                          <a:prstDash val="solid"/>
                          <a:round/>
                          <a:headEnd type="none" w="med" len="med"/>
                          <a:tailEnd type="none" w="med" len="med"/>
                        </a:lnB>
                        <a:blipFill>
                          <a:blip r:embed="rId2"/>
                          <a:stretch>
                            <a:fillRect t="-962500" r="-221724" b="-219643"/>
                          </a:stretch>
                        </a:blipFill>
                      </a:tcPr>
                    </a:tc>
                    <a:tc>
                      <a:txBody>
                        <a:bodyPr/>
                        <a:lstStyle/>
                        <a:p>
                          <a:pPr marL="0" algn="ctr" defTabSz="914400" rtl="0" eaLnBrk="1" fontAlgn="b" latinLnBrk="0" hangingPunct="1"/>
                          <a:r>
                            <a:rPr lang="en-GB" sz="1600" kern="1200">
                              <a:solidFill>
                                <a:schemeClr val="tx2"/>
                              </a:solidFill>
                            </a:rPr>
                            <a:t>3.49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3.39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3.64</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3.94</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4.02</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3.57</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6154922"/>
                      </a:ext>
                    </a:extLst>
                  </a:tr>
                  <a:tr h="335280">
                    <a:tc>
                      <a:txBody>
                        <a:bodyPr/>
                        <a:lstStyle/>
                        <a:p>
                          <a:endParaRPr lang="en-US"/>
                        </a:p>
                      </a:txBody>
                      <a:tcPr>
                        <a:lnT w="12700" cap="flat" cmpd="sng" algn="ctr">
                          <a:solidFill>
                            <a:schemeClr val="tx1"/>
                          </a:solidFill>
                          <a:prstDash val="solid"/>
                          <a:round/>
                          <a:headEnd type="none" w="med" len="med"/>
                          <a:tailEnd type="none" w="med" len="med"/>
                        </a:lnT>
                        <a:blipFill>
                          <a:blip r:embed="rId2"/>
                          <a:stretch>
                            <a:fillRect t="-1081818" r="-221724" b="-123636"/>
                          </a:stretch>
                        </a:blipFill>
                      </a:tcPr>
                    </a:tc>
                    <a:tc>
                      <a:txBody>
                        <a:bodyPr/>
                        <a:lstStyle/>
                        <a:p>
                          <a:pPr marL="0" algn="ctr" defTabSz="914400" rtl="0" eaLnBrk="1" fontAlgn="b" latinLnBrk="0" hangingPunct="1"/>
                          <a:r>
                            <a:rPr lang="en-GB" sz="1600" b="1" kern="1200" dirty="0">
                              <a:solidFill>
                                <a:schemeClr val="tx2"/>
                              </a:solidFill>
                            </a:rPr>
                            <a:t>132.5</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23.8</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7.7</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1.6</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5082568"/>
                      </a:ext>
                    </a:extLst>
                  </a:tr>
                  <a:tr h="335280">
                    <a:tc>
                      <a:txBody>
                        <a:bodyPr/>
                        <a:lstStyle/>
                        <a:p>
                          <a:endParaRPr lang="en-US"/>
                        </a:p>
                      </a:txBody>
                      <a:tcPr>
                        <a:blipFill>
                          <a:blip r:embed="rId2"/>
                          <a:stretch>
                            <a:fillRect t="-1181818" r="-221724" b="-23636"/>
                          </a:stretch>
                        </a:blipFill>
                      </a:tcPr>
                    </a:tc>
                    <a:tc>
                      <a:txBody>
                        <a:bodyPr/>
                        <a:lstStyle/>
                        <a:p>
                          <a:pPr marL="0" algn="ctr" defTabSz="914400" rtl="0" eaLnBrk="1" fontAlgn="b" latinLnBrk="0" hangingPunct="1"/>
                          <a:r>
                            <a:rPr lang="en-GB" sz="1600" b="1" kern="1200">
                              <a:solidFill>
                                <a:schemeClr val="tx2"/>
                              </a:solidFill>
                            </a:rPr>
                            <a:t>190.3</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21.9</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a:solidFill>
                                <a:schemeClr val="tx2"/>
                              </a:solidFill>
                            </a:rPr>
                            <a:t>11.6</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2.2</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825.0</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710.8</a:t>
                          </a:r>
                          <a:endParaRPr lang="en-GB" sz="1600" b="1"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538135698"/>
                      </a:ext>
                    </a:extLst>
                  </a:tr>
                </a:tbl>
              </a:graphicData>
            </a:graphic>
          </p:graphicFrame>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BC98B2C-9934-9AB0-0890-68253AF5A191}"/>
                  </a:ext>
                </a:extLst>
              </p:cNvPr>
              <p:cNvSpPr txBox="1"/>
              <p:nvPr/>
            </p:nvSpPr>
            <p:spPr>
              <a:xfrm>
                <a:off x="2474753" y="5805264"/>
                <a:ext cx="7965257" cy="282898"/>
              </a:xfrm>
              <a:prstGeom prst="rect">
                <a:avLst/>
              </a:prstGeom>
              <a:noFill/>
            </p:spPr>
            <p:txBody>
              <a:bodyPr wrap="none" lIns="0" tIns="0" rIns="0" bIns="0" rtlCol="0">
                <a:spAutoFit/>
              </a:bodyPr>
              <a:lstStyle/>
              <a:p>
                <a:pPr algn="l"/>
                <a:r>
                  <a:rPr lang="en-GB" dirty="0"/>
                  <a:t>HOM power of 6-cell 800 MHz bare cavity using formula </a:t>
                </a:r>
                <a14:m>
                  <m:oMath xmlns:m="http://schemas.openxmlformats.org/officeDocument/2006/math">
                    <m:sSub>
                      <m:sSubPr>
                        <m:ctrlPr>
                          <a:rPr lang="en-US" b="0" i="1" dirty="0" smtClean="0">
                            <a:latin typeface="Cambria Math" panose="02040503050406030204" pitchFamily="18" charset="0"/>
                          </a:rPr>
                        </m:ctrlPr>
                      </m:sSubPr>
                      <m:e>
                        <m:r>
                          <a:rPr lang="en-GB" i="1" dirty="0" smtClean="0">
                            <a:latin typeface="Cambria Math" panose="02040503050406030204" pitchFamily="18" charset="0"/>
                          </a:rPr>
                          <m:t>𝑃</m:t>
                        </m:r>
                      </m:e>
                      <m:sub>
                        <m:r>
                          <m:rPr>
                            <m:sty m:val="p"/>
                          </m:rPr>
                          <a:rPr lang="en-US" b="0" i="0" dirty="0" smtClean="0">
                            <a:latin typeface="Cambria Math" panose="02040503050406030204" pitchFamily="18" charset="0"/>
                          </a:rPr>
                          <m:t>HOM</m:t>
                        </m:r>
                      </m:sub>
                    </m:sSub>
                    <m:r>
                      <a:rPr lang="en-GB" i="1" dirty="0" smtClean="0">
                        <a:latin typeface="Cambria Math" panose="02040503050406030204" pitchFamily="18" charset="0"/>
                      </a:rPr>
                      <m:t>=</m:t>
                    </m:r>
                    <m:d>
                      <m:dPr>
                        <m:ctrlPr>
                          <a:rPr lang="en-GB" b="0" i="1" dirty="0" smtClean="0">
                            <a:latin typeface="Cambria Math" panose="02040503050406030204" pitchFamily="18" charset="0"/>
                          </a:rPr>
                        </m:ctrlPr>
                      </m:dPr>
                      <m:e>
                        <m:sSub>
                          <m:sSubPr>
                            <m:ctrlPr>
                              <a:rPr lang="en-US" b="0" i="1" dirty="0" smtClean="0">
                                <a:latin typeface="Cambria Math" panose="02040503050406030204" pitchFamily="18" charset="0"/>
                              </a:rPr>
                            </m:ctrlPr>
                          </m:sSubPr>
                          <m:e>
                            <m:r>
                              <a:rPr lang="en-GB" i="1" dirty="0" smtClean="0">
                                <a:latin typeface="Cambria Math" panose="02040503050406030204" pitchFamily="18" charset="0"/>
                              </a:rPr>
                              <m:t>𝑘</m:t>
                            </m:r>
                          </m:e>
                          <m:sub>
                            <m:r>
                              <a:rPr lang="en-US" i="1" dirty="0">
                                <a:latin typeface="Cambria Math" panose="02040503050406030204" pitchFamily="18" charset="0"/>
                                <a:ea typeface="Cambria Math" panose="02040503050406030204" pitchFamily="18" charset="0"/>
                              </a:rPr>
                              <m:t>∥</m:t>
                            </m:r>
                          </m:sub>
                        </m:sSub>
                        <m:r>
                          <a:rPr lang="en-GB" i="1" dirty="0" smtClean="0">
                            <a:latin typeface="Cambria Math" panose="02040503050406030204" pitchFamily="18" charset="0"/>
                          </a:rPr>
                          <m:t>−</m:t>
                        </m:r>
                        <m:sSub>
                          <m:sSubPr>
                            <m:ctrlPr>
                              <a:rPr lang="en-US" b="0" i="1" dirty="0" smtClean="0">
                                <a:latin typeface="Cambria Math" panose="02040503050406030204" pitchFamily="18" charset="0"/>
                                <a:ea typeface="Cambria Math" panose="02040503050406030204" pitchFamily="18" charset="0"/>
                              </a:rPr>
                            </m:ctrlPr>
                          </m:sSubPr>
                          <m:e>
                            <m:r>
                              <a:rPr lang="en-GB" i="1" dirty="0" smtClean="0">
                                <a:latin typeface="Cambria Math" panose="02040503050406030204" pitchFamily="18" charset="0"/>
                              </a:rPr>
                              <m:t>𝑘</m:t>
                            </m:r>
                          </m:e>
                          <m:sub>
                            <m:r>
                              <a:rPr lang="en-GB" i="1" dirty="0" smtClean="0">
                                <a:latin typeface="Cambria Math" panose="02040503050406030204" pitchFamily="18" charset="0"/>
                              </a:rPr>
                              <m:t>0</m:t>
                            </m:r>
                          </m:sub>
                        </m:sSub>
                      </m:e>
                    </m:d>
                    <m:r>
                      <a:rPr lang="en-GB" i="1" dirty="0" err="1" smtClean="0">
                        <a:latin typeface="Cambria Math" panose="02040503050406030204" pitchFamily="18" charset="0"/>
                      </a:rPr>
                      <m:t>𝑞</m:t>
                    </m:r>
                    <m:sSub>
                      <m:sSubPr>
                        <m:ctrlPr>
                          <a:rPr lang="en-US" b="0" i="1" dirty="0" smtClean="0">
                            <a:latin typeface="Cambria Math" panose="02040503050406030204" pitchFamily="18" charset="0"/>
                          </a:rPr>
                        </m:ctrlPr>
                      </m:sSubPr>
                      <m:e>
                        <m:r>
                          <a:rPr lang="en-GB" i="1" dirty="0" err="1" smtClean="0">
                            <a:latin typeface="Cambria Math" panose="02040503050406030204" pitchFamily="18" charset="0"/>
                          </a:rPr>
                          <m:t>𝐼</m:t>
                        </m:r>
                      </m:e>
                      <m:sub>
                        <m:r>
                          <a:rPr lang="en-US" b="0" i="1" dirty="0" smtClean="0">
                            <a:latin typeface="Cambria Math" panose="02040503050406030204" pitchFamily="18" charset="0"/>
                          </a:rPr>
                          <m:t>0</m:t>
                        </m:r>
                      </m:sub>
                    </m:sSub>
                  </m:oMath>
                </a14:m>
                <a:endParaRPr lang="en-GB" dirty="0"/>
              </a:p>
            </p:txBody>
          </p:sp>
        </mc:Choice>
        <mc:Fallback xmlns="">
          <p:sp>
            <p:nvSpPr>
              <p:cNvPr id="8" name="TextBox 7">
                <a:extLst>
                  <a:ext uri="{FF2B5EF4-FFF2-40B4-BE49-F238E27FC236}">
                    <a16:creationId xmlns:a16="http://schemas.microsoft.com/office/drawing/2014/main" id="{9BC98B2C-9934-9AB0-0890-68253AF5A191}"/>
                  </a:ext>
                </a:extLst>
              </p:cNvPr>
              <p:cNvSpPr txBox="1">
                <a:spLocks noRot="1" noChangeAspect="1" noMove="1" noResize="1" noEditPoints="1" noAdjustHandles="1" noChangeArrowheads="1" noChangeShapeType="1" noTextEdit="1"/>
              </p:cNvSpPr>
              <p:nvPr/>
            </p:nvSpPr>
            <p:spPr>
              <a:xfrm>
                <a:off x="2474753" y="5805264"/>
                <a:ext cx="7965257" cy="282898"/>
              </a:xfrm>
              <a:prstGeom prst="rect">
                <a:avLst/>
              </a:prstGeom>
              <a:blipFill>
                <a:blip r:embed="rId3"/>
                <a:stretch>
                  <a:fillRect l="-1836" t="-27660" b="-46809"/>
                </a:stretch>
              </a:blipFill>
            </p:spPr>
            <p:txBody>
              <a:bodyPr/>
              <a:lstStyle/>
              <a:p>
                <a:r>
                  <a:rPr lang="en-GB">
                    <a:noFill/>
                  </a:rPr>
                  <a:t> </a:t>
                </a:r>
              </a:p>
            </p:txBody>
          </p:sp>
        </mc:Fallback>
      </mc:AlternateContent>
    </p:spTree>
    <p:extLst>
      <p:ext uri="{BB962C8B-B14F-4D97-AF65-F5344CB8AC3E}">
        <p14:creationId xmlns:p14="http://schemas.microsoft.com/office/powerpoint/2010/main" val="2960563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886D40-D16F-E0DE-7A8B-1AB4B2DA6805}"/>
              </a:ext>
            </a:extLst>
          </p:cNvPr>
          <p:cNvSpPr>
            <a:spLocks noGrp="1"/>
          </p:cNvSpPr>
          <p:nvPr>
            <p:ph type="title"/>
          </p:nvPr>
        </p:nvSpPr>
        <p:spPr/>
        <p:txBody>
          <a:bodyPr/>
          <a:lstStyle/>
          <a:p>
            <a:r>
              <a:rPr lang="en-GB" dirty="0"/>
              <a:t>Perturbation analysis 6-cell 800 MHz (I)</a:t>
            </a:r>
          </a:p>
        </p:txBody>
      </p:sp>
      <p:sp>
        <p:nvSpPr>
          <p:cNvPr id="4" name="Date Placeholder 3">
            <a:extLst>
              <a:ext uri="{FF2B5EF4-FFF2-40B4-BE49-F238E27FC236}">
                <a16:creationId xmlns:a16="http://schemas.microsoft.com/office/drawing/2014/main" id="{FCD581FA-E3CF-168E-4232-FFA302C0F955}"/>
              </a:ext>
            </a:extLst>
          </p:cNvPr>
          <p:cNvSpPr>
            <a:spLocks noGrp="1"/>
          </p:cNvSpPr>
          <p:nvPr>
            <p:ph type="dt" sz="half" idx="10"/>
          </p:nvPr>
        </p:nvSpPr>
        <p:spPr/>
        <p:txBody>
          <a:bodyPr/>
          <a:lstStyle/>
          <a:p>
            <a:fld id="{9E7F0A0A-3287-47A6-B6FE-BC18720278DC}" type="datetime1">
              <a:rPr lang="en-US" smtClean="0"/>
              <a:t>5/20/2025</a:t>
            </a:fld>
            <a:endParaRPr lang="en-US" dirty="0"/>
          </a:p>
        </p:txBody>
      </p:sp>
      <p:sp>
        <p:nvSpPr>
          <p:cNvPr id="5" name="Footer Placeholder 4">
            <a:extLst>
              <a:ext uri="{FF2B5EF4-FFF2-40B4-BE49-F238E27FC236}">
                <a16:creationId xmlns:a16="http://schemas.microsoft.com/office/drawing/2014/main" id="{E2120E4B-B35D-B0D0-5863-18816CDE840A}"/>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0D673162-86A8-17B1-1712-127B11A9CFD3}"/>
              </a:ext>
            </a:extLst>
          </p:cNvPr>
          <p:cNvSpPr>
            <a:spLocks noGrp="1"/>
          </p:cNvSpPr>
          <p:nvPr>
            <p:ph type="sldNum" sz="quarter" idx="12"/>
          </p:nvPr>
        </p:nvSpPr>
        <p:spPr/>
        <p:txBody>
          <a:bodyPr/>
          <a:lstStyle/>
          <a:p>
            <a:fld id="{36B5EA5A-BC32-A742-B11B-8E7414D5B535}" type="slidenum">
              <a:rPr lang="en-US" smtClean="0"/>
              <a:pPr/>
              <a:t>16</a:t>
            </a:fld>
            <a:endParaRPr lang="en-US" dirty="0"/>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E8770348-86BB-10B9-7BAD-9C795C44DC66}"/>
                  </a:ext>
                </a:extLst>
              </p:cNvPr>
              <p:cNvGraphicFramePr>
                <a:graphicFrameLocks noGrp="1"/>
              </p:cNvGraphicFramePr>
              <p:nvPr>
                <p:extLst>
                  <p:ext uri="{D42A27DB-BD31-4B8C-83A1-F6EECF244321}">
                    <p14:modId xmlns:p14="http://schemas.microsoft.com/office/powerpoint/2010/main" val="4006947020"/>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2"/>
                              </a:solidFill>
                            </a:rPr>
                            <a:t>Max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No 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788.121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630.162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272.209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98.896</a:t>
                          </a:r>
                        </a:p>
                      </a:txBody>
                      <a:tcPr marL="6350" marR="6350" marT="6350" marB="0" anchor="ctr"/>
                    </a:tc>
                    <a:tc>
                      <a:txBody>
                        <a:bodyPr/>
                        <a:lstStyle/>
                        <a:p>
                          <a:pPr algn="ctr"/>
                          <a:r>
                            <a:rPr lang="en-GB" sz="1100" b="0" dirty="0">
                              <a:solidFill>
                                <a:schemeClr val="tx2"/>
                              </a:solidFill>
                              <a:latin typeface="+mn-lt"/>
                            </a:rPr>
                            <a:t>106.4</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0.095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0.703</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0.271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0.329</a:t>
                          </a:r>
                        </a:p>
                      </a:txBody>
                      <a:tcPr marL="6350" marR="6350" marT="6350" marB="0" anchor="ctr"/>
                    </a:tc>
                    <a:tc>
                      <a:txBody>
                        <a:bodyPr/>
                        <a:lstStyle/>
                        <a:p>
                          <a:pPr algn="ctr"/>
                          <a:r>
                            <a:rPr lang="en-GB" sz="1100" b="0" dirty="0">
                              <a:solidFill>
                                <a:schemeClr val="tx2"/>
                              </a:solidFill>
                              <a:latin typeface="+mn-lt"/>
                            </a:rPr>
                            <a:t>326.0</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98.04</a:t>
                          </a:r>
                        </a:p>
                      </a:txBody>
                      <a:tcPr marL="6350" marR="6350" marT="6350" marB="0" anchor="ctr"/>
                    </a:tc>
                    <a:tc>
                      <a:txBody>
                        <a:bodyPr/>
                        <a:lstStyle/>
                        <a:p>
                          <a:pPr algn="ctr"/>
                          <a:r>
                            <a:rPr lang="en-GB" sz="1100" b="0" dirty="0">
                              <a:solidFill>
                                <a:schemeClr val="tx2"/>
                              </a:solidFill>
                              <a:highlight>
                                <a:srgbClr val="FF0000"/>
                              </a:highlight>
                              <a:latin typeface="+mn-lt"/>
                            </a:rPr>
                            <a:t>4781</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0" name="Table 9">
                <a:extLst>
                  <a:ext uri="{FF2B5EF4-FFF2-40B4-BE49-F238E27FC236}">
                    <a16:creationId xmlns:a16="http://schemas.microsoft.com/office/drawing/2014/main" id="{E8770348-86BB-10B9-7BAD-9C795C44DC66}"/>
                  </a:ext>
                </a:extLst>
              </p:cNvPr>
              <p:cNvGraphicFramePr>
                <a:graphicFrameLocks noGrp="1"/>
              </p:cNvGraphicFramePr>
              <p:nvPr>
                <p:extLst>
                  <p:ext uri="{D42A27DB-BD31-4B8C-83A1-F6EECF244321}">
                    <p14:modId xmlns:p14="http://schemas.microsoft.com/office/powerpoint/2010/main" val="4006947020"/>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2"/>
                          <a:stretch>
                            <a:fillRect l="-265421" t="-5797" r="-1383178" b="-208696"/>
                          </a:stretch>
                        </a:blipFill>
                      </a:tcPr>
                    </a:tc>
                    <a:tc>
                      <a:txBody>
                        <a:bodyPr/>
                        <a:lstStyle/>
                        <a:p>
                          <a:endParaRPr lang="en-US"/>
                        </a:p>
                      </a:txBody>
                      <a:tcPr marL="27432" marR="27432" marT="0" marB="0" anchor="ctr">
                        <a:blipFill>
                          <a:blip r:embed="rId2"/>
                          <a:stretch>
                            <a:fillRect l="-488750" t="-5797" r="-1750000" b="-208696"/>
                          </a:stretch>
                        </a:blipFill>
                      </a:tcPr>
                    </a:tc>
                    <a:tc>
                      <a:txBody>
                        <a:bodyPr/>
                        <a:lstStyle/>
                        <a:p>
                          <a:endParaRPr lang="en-US"/>
                        </a:p>
                      </a:txBody>
                      <a:tcPr marL="27432" marR="27432" marT="0" marB="0" anchor="ctr">
                        <a:blipFill>
                          <a:blip r:embed="rId2"/>
                          <a:stretch>
                            <a:fillRect l="-567470" t="-5797" r="-1586747" b="-208696"/>
                          </a:stretch>
                        </a:blipFill>
                      </a:tcPr>
                    </a:tc>
                    <a:tc>
                      <a:txBody>
                        <a:bodyPr/>
                        <a:lstStyle/>
                        <a:p>
                          <a:endParaRPr lang="en-US"/>
                        </a:p>
                      </a:txBody>
                      <a:tcPr marL="27432" marR="27432" marT="0" marB="0" anchor="ctr">
                        <a:blipFill>
                          <a:blip r:embed="rId2"/>
                          <a:stretch>
                            <a:fillRect l="-701266" t="-5797" r="-1567089" b="-208696"/>
                          </a:stretch>
                        </a:blipFill>
                      </a:tcPr>
                    </a:tc>
                    <a:tc>
                      <a:txBody>
                        <a:bodyPr/>
                        <a:lstStyle/>
                        <a:p>
                          <a:endParaRPr lang="en-US"/>
                        </a:p>
                      </a:txBody>
                      <a:tcPr marL="27432" marR="27432" marT="0" marB="0" anchor="ctr">
                        <a:blipFill>
                          <a:blip r:embed="rId2"/>
                          <a:stretch>
                            <a:fillRect l="-753571" t="-5797" r="-1373810" b="-208696"/>
                          </a:stretch>
                        </a:blipFill>
                      </a:tcPr>
                    </a:tc>
                    <a:tc>
                      <a:txBody>
                        <a:bodyPr/>
                        <a:lstStyle/>
                        <a:p>
                          <a:endParaRPr lang="en-US"/>
                        </a:p>
                      </a:txBody>
                      <a:tcPr marL="27432" marR="27432" marT="0" marB="0" anchor="ctr">
                        <a:blipFill>
                          <a:blip r:embed="rId2"/>
                          <a:stretch>
                            <a:fillRect l="-907595" t="-5797" r="-1360759" b="-208696"/>
                          </a:stretch>
                        </a:blipFill>
                      </a:tcPr>
                    </a:tc>
                    <a:tc>
                      <a:txBody>
                        <a:bodyPr/>
                        <a:lstStyle/>
                        <a:p>
                          <a:endParaRPr lang="en-US"/>
                        </a:p>
                      </a:txBody>
                      <a:tcPr marL="27432" marR="27432" marT="0" marB="0" anchor="ctr">
                        <a:blipFill>
                          <a:blip r:embed="rId2"/>
                          <a:stretch>
                            <a:fillRect l="-947619" t="-5797" r="-1179762" b="-208696"/>
                          </a:stretch>
                        </a:blipFill>
                      </a:tcPr>
                    </a:tc>
                    <a:tc>
                      <a:txBody>
                        <a:bodyPr/>
                        <a:lstStyle/>
                        <a:p>
                          <a:endParaRPr lang="en-US"/>
                        </a:p>
                      </a:txBody>
                      <a:tcPr marL="27432" marR="27432" marT="0" marB="0" anchor="ctr">
                        <a:blipFill>
                          <a:blip r:embed="rId2"/>
                          <a:stretch>
                            <a:fillRect l="-1113924" t="-5797" r="-1154430" b="-208696"/>
                          </a:stretch>
                        </a:blipFill>
                      </a:tcPr>
                    </a:tc>
                    <a:tc>
                      <a:txBody>
                        <a:bodyPr/>
                        <a:lstStyle/>
                        <a:p>
                          <a:endParaRPr lang="en-US"/>
                        </a:p>
                      </a:txBody>
                      <a:tcPr marL="27432" marR="27432" marT="0" marB="0" anchor="ctr">
                        <a:blipFill>
                          <a:blip r:embed="rId2"/>
                          <a:stretch>
                            <a:fillRect l="-1155422" t="-5797" r="-998795" b="-208696"/>
                          </a:stretch>
                        </a:blipFill>
                      </a:tcPr>
                    </a:tc>
                    <a:tc>
                      <a:txBody>
                        <a:bodyPr/>
                        <a:lstStyle/>
                        <a:p>
                          <a:endParaRPr lang="en-US"/>
                        </a:p>
                      </a:txBody>
                      <a:tcPr marL="27432" marR="27432" marT="0" marB="0" anchor="ctr">
                        <a:blipFill>
                          <a:blip r:embed="rId2"/>
                          <a:stretch>
                            <a:fillRect l="-1302500" t="-5797" r="-936250" b="-208696"/>
                          </a:stretch>
                        </a:blipFill>
                      </a:tcPr>
                    </a:tc>
                    <a:tc>
                      <a:txBody>
                        <a:bodyPr/>
                        <a:lstStyle/>
                        <a:p>
                          <a:endParaRPr lang="en-US"/>
                        </a:p>
                      </a:txBody>
                      <a:tcPr marL="27432" marR="27432" marT="0" marB="0" anchor="ctr">
                        <a:blipFill>
                          <a:blip r:embed="rId2"/>
                          <a:stretch>
                            <a:fillRect l="-1029358" t="-5797" r="-587156" b="-208696"/>
                          </a:stretch>
                        </a:blipFill>
                      </a:tcPr>
                    </a:tc>
                    <a:tc>
                      <a:txBody>
                        <a:bodyPr/>
                        <a:lstStyle/>
                        <a:p>
                          <a:endParaRPr lang="en-US"/>
                        </a:p>
                      </a:txBody>
                      <a:tcPr marL="27432" marR="27432" marT="0" marB="0" anchor="ctr">
                        <a:blipFill>
                          <a:blip r:embed="rId2"/>
                          <a:stretch>
                            <a:fillRect l="-885612" t="-5797" r="-360432" b="-208696"/>
                          </a:stretch>
                        </a:blipFill>
                      </a:tcPr>
                    </a:tc>
                    <a:tc>
                      <a:txBody>
                        <a:bodyPr/>
                        <a:lstStyle/>
                        <a:p>
                          <a:endParaRPr lang="en-US"/>
                        </a:p>
                      </a:txBody>
                      <a:tcPr marL="27432" marR="27432" marT="0" marB="0" anchor="ctr">
                        <a:blipFill>
                          <a:blip r:embed="rId2"/>
                          <a:stretch>
                            <a:fillRect l="-1574713" t="-5797" r="-475862" b="-208696"/>
                          </a:stretch>
                        </a:blipFill>
                      </a:tcPr>
                    </a:tc>
                    <a:tc>
                      <a:txBody>
                        <a:bodyPr/>
                        <a:lstStyle/>
                        <a:p>
                          <a:endParaRPr lang="en-US"/>
                        </a:p>
                      </a:txBody>
                      <a:tcPr marL="27432" marR="27432" marT="0" marB="0" anchor="ctr">
                        <a:blipFill>
                          <a:blip r:embed="rId2"/>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2"/>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No 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788.121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630.162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272.209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98.896</a:t>
                          </a:r>
                        </a:p>
                      </a:txBody>
                      <a:tcPr marL="6350" marR="6350" marT="6350" marB="0" anchor="ctr"/>
                    </a:tc>
                    <a:tc>
                      <a:txBody>
                        <a:bodyPr/>
                        <a:lstStyle/>
                        <a:p>
                          <a:pPr algn="ctr"/>
                          <a:r>
                            <a:rPr lang="en-GB" sz="1100" b="0" dirty="0">
                              <a:solidFill>
                                <a:schemeClr val="tx2"/>
                              </a:solidFill>
                              <a:latin typeface="+mn-lt"/>
                            </a:rPr>
                            <a:t>106.4</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0.095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0.703</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0.271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0.329</a:t>
                          </a:r>
                        </a:p>
                      </a:txBody>
                      <a:tcPr marL="6350" marR="6350" marT="6350" marB="0" anchor="ctr"/>
                    </a:tc>
                    <a:tc>
                      <a:txBody>
                        <a:bodyPr/>
                        <a:lstStyle/>
                        <a:p>
                          <a:pPr algn="ctr"/>
                          <a:r>
                            <a:rPr lang="en-GB" sz="1100" b="0" dirty="0">
                              <a:solidFill>
                                <a:schemeClr val="tx2"/>
                              </a:solidFill>
                              <a:latin typeface="+mn-lt"/>
                            </a:rPr>
                            <a:t>326.0</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98.04</a:t>
                          </a:r>
                        </a:p>
                      </a:txBody>
                      <a:tcPr marL="6350" marR="6350" marT="6350" marB="0" anchor="ctr"/>
                    </a:tc>
                    <a:tc>
                      <a:txBody>
                        <a:bodyPr/>
                        <a:lstStyle/>
                        <a:p>
                          <a:pPr algn="ctr"/>
                          <a:r>
                            <a:rPr lang="en-GB" sz="1100" b="0" dirty="0">
                              <a:solidFill>
                                <a:schemeClr val="tx2"/>
                              </a:solidFill>
                              <a:highlight>
                                <a:srgbClr val="FF0000"/>
                              </a:highlight>
                              <a:latin typeface="+mn-lt"/>
                            </a:rPr>
                            <a:t>4781</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F43C8A2D-F587-E546-3DBD-4EB6D1BBA4BD}"/>
                  </a:ext>
                </a:extLst>
              </p:cNvPr>
              <p:cNvGraphicFramePr>
                <a:graphicFrameLocks noGrp="1"/>
              </p:cNvGraphicFramePr>
              <p:nvPr>
                <p:extLst>
                  <p:ext uri="{D42A27DB-BD31-4B8C-83A1-F6EECF244321}">
                    <p14:modId xmlns:p14="http://schemas.microsoft.com/office/powerpoint/2010/main" val="2197990826"/>
                  </p:ext>
                </p:extLst>
              </p:nvPr>
            </p:nvGraphicFramePr>
            <p:xfrm>
              <a:off x="423665" y="3222421"/>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784.928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788.097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0.152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792.551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797.045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0.393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0.064</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2.053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4.365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630.205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272.185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98.903</a:t>
                          </a:r>
                        </a:p>
                      </a:txBody>
                      <a:tcPr marL="6350" marR="6350" marT="6350" marB="0" anchor="b"/>
                    </a:tc>
                    <a:tc>
                      <a:txBody>
                        <a:bodyPr/>
                        <a:lstStyle/>
                        <a:p>
                          <a:pPr algn="ctr"/>
                          <a:r>
                            <a:rPr lang="en-GB" sz="1100" b="0" dirty="0">
                              <a:solidFill>
                                <a:schemeClr val="tx2"/>
                              </a:solidFill>
                              <a:latin typeface="+mn-lt"/>
                            </a:rPr>
                            <a:t>13.6</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0.070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0.047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0.081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0.648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0.260</a:t>
                          </a:r>
                        </a:p>
                      </a:txBody>
                      <a:tcPr marL="6350" marR="6350" marT="6350" marB="0" anchor="b"/>
                    </a:tc>
                    <a:tc>
                      <a:txBody>
                        <a:bodyPr/>
                        <a:lstStyle/>
                        <a:p>
                          <a:pPr algn="ctr" fontAlgn="b"/>
                          <a:r>
                            <a:rPr lang="en-GB" sz="1100" b="0" i="0" u="none" strike="noStrike" dirty="0">
                              <a:solidFill>
                                <a:srgbClr val="000000"/>
                              </a:solidFill>
                              <a:effectLst/>
                              <a:latin typeface="Calibri" panose="020F0502020204030204" pitchFamily="34" charset="0"/>
                            </a:rPr>
                            <a:t>0.364</a:t>
                          </a:r>
                        </a:p>
                      </a:txBody>
                      <a:tcPr marL="6350" marR="6350" marT="6350" marB="0" anchor="b"/>
                    </a:tc>
                    <a:tc>
                      <a:txBody>
                        <a:bodyPr/>
                        <a:lstStyle/>
                        <a:p>
                          <a:pPr algn="ctr"/>
                          <a:r>
                            <a:rPr lang="en-GB" sz="1100" b="0" dirty="0">
                              <a:solidFill>
                                <a:schemeClr val="tx2"/>
                              </a:solidFill>
                              <a:latin typeface="+mn-lt"/>
                            </a:rPr>
                            <a:t>9.3</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0.021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0.585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0.599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2.067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271.498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97.670</a:t>
                          </a:r>
                        </a:p>
                      </a:txBody>
                      <a:tcPr marL="6350" marR="6350" marT="6350" marB="0" anchor="ctr"/>
                    </a:tc>
                    <a:tc>
                      <a:txBody>
                        <a:bodyPr/>
                        <a:lstStyle/>
                        <a:p>
                          <a:pPr algn="ctr"/>
                          <a:r>
                            <a:rPr lang="en-GB" sz="1100" b="0" dirty="0">
                              <a:solidFill>
                                <a:schemeClr val="tx2"/>
                              </a:solidFill>
                              <a:latin typeface="+mn-lt"/>
                            </a:rPr>
                            <a:t>66.7</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2" name="Table 11">
                <a:extLst>
                  <a:ext uri="{FF2B5EF4-FFF2-40B4-BE49-F238E27FC236}">
                    <a16:creationId xmlns:a16="http://schemas.microsoft.com/office/drawing/2014/main" id="{F43C8A2D-F587-E546-3DBD-4EB6D1BBA4BD}"/>
                  </a:ext>
                </a:extLst>
              </p:cNvPr>
              <p:cNvGraphicFramePr>
                <a:graphicFrameLocks noGrp="1"/>
              </p:cNvGraphicFramePr>
              <p:nvPr>
                <p:extLst>
                  <p:ext uri="{D42A27DB-BD31-4B8C-83A1-F6EECF244321}">
                    <p14:modId xmlns:p14="http://schemas.microsoft.com/office/powerpoint/2010/main" val="2197990826"/>
                  </p:ext>
                </p:extLst>
              </p:nvPr>
            </p:nvGraphicFramePr>
            <p:xfrm>
              <a:off x="423665" y="3222421"/>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3"/>
                          <a:stretch>
                            <a:fillRect l="-265421" t="-5797" r="-1383178" b="-208696"/>
                          </a:stretch>
                        </a:blipFill>
                      </a:tcPr>
                    </a:tc>
                    <a:tc>
                      <a:txBody>
                        <a:bodyPr/>
                        <a:lstStyle/>
                        <a:p>
                          <a:endParaRPr lang="en-US"/>
                        </a:p>
                      </a:txBody>
                      <a:tcPr marL="27432" marR="27432" marT="0" marB="0" anchor="ctr">
                        <a:blipFill>
                          <a:blip r:embed="rId3"/>
                          <a:stretch>
                            <a:fillRect l="-488750" t="-5797" r="-1750000" b="-208696"/>
                          </a:stretch>
                        </a:blipFill>
                      </a:tcPr>
                    </a:tc>
                    <a:tc>
                      <a:txBody>
                        <a:bodyPr/>
                        <a:lstStyle/>
                        <a:p>
                          <a:endParaRPr lang="en-US"/>
                        </a:p>
                      </a:txBody>
                      <a:tcPr marL="27432" marR="27432" marT="0" marB="0" anchor="ctr">
                        <a:blipFill>
                          <a:blip r:embed="rId3"/>
                          <a:stretch>
                            <a:fillRect l="-567470" t="-5797" r="-1586747" b="-208696"/>
                          </a:stretch>
                        </a:blipFill>
                      </a:tcPr>
                    </a:tc>
                    <a:tc>
                      <a:txBody>
                        <a:bodyPr/>
                        <a:lstStyle/>
                        <a:p>
                          <a:endParaRPr lang="en-US"/>
                        </a:p>
                      </a:txBody>
                      <a:tcPr marL="27432" marR="27432" marT="0" marB="0" anchor="ctr">
                        <a:blipFill>
                          <a:blip r:embed="rId3"/>
                          <a:stretch>
                            <a:fillRect l="-701266" t="-5797" r="-1567089" b="-208696"/>
                          </a:stretch>
                        </a:blipFill>
                      </a:tcPr>
                    </a:tc>
                    <a:tc>
                      <a:txBody>
                        <a:bodyPr/>
                        <a:lstStyle/>
                        <a:p>
                          <a:endParaRPr lang="en-US"/>
                        </a:p>
                      </a:txBody>
                      <a:tcPr marL="27432" marR="27432" marT="0" marB="0" anchor="ctr">
                        <a:blipFill>
                          <a:blip r:embed="rId3"/>
                          <a:stretch>
                            <a:fillRect l="-753571" t="-5797" r="-1373810" b="-208696"/>
                          </a:stretch>
                        </a:blipFill>
                      </a:tcPr>
                    </a:tc>
                    <a:tc>
                      <a:txBody>
                        <a:bodyPr/>
                        <a:lstStyle/>
                        <a:p>
                          <a:endParaRPr lang="en-US"/>
                        </a:p>
                      </a:txBody>
                      <a:tcPr marL="27432" marR="27432" marT="0" marB="0" anchor="ctr">
                        <a:blipFill>
                          <a:blip r:embed="rId3"/>
                          <a:stretch>
                            <a:fillRect l="-907595" t="-5797" r="-1360759" b="-208696"/>
                          </a:stretch>
                        </a:blipFill>
                      </a:tcPr>
                    </a:tc>
                    <a:tc>
                      <a:txBody>
                        <a:bodyPr/>
                        <a:lstStyle/>
                        <a:p>
                          <a:endParaRPr lang="en-US"/>
                        </a:p>
                      </a:txBody>
                      <a:tcPr marL="27432" marR="27432" marT="0" marB="0" anchor="ctr">
                        <a:blipFill>
                          <a:blip r:embed="rId3"/>
                          <a:stretch>
                            <a:fillRect l="-947619" t="-5797" r="-1179762" b="-208696"/>
                          </a:stretch>
                        </a:blipFill>
                      </a:tcPr>
                    </a:tc>
                    <a:tc>
                      <a:txBody>
                        <a:bodyPr/>
                        <a:lstStyle/>
                        <a:p>
                          <a:endParaRPr lang="en-US"/>
                        </a:p>
                      </a:txBody>
                      <a:tcPr marL="27432" marR="27432" marT="0" marB="0" anchor="ctr">
                        <a:blipFill>
                          <a:blip r:embed="rId3"/>
                          <a:stretch>
                            <a:fillRect l="-1113924" t="-5797" r="-1154430" b="-208696"/>
                          </a:stretch>
                        </a:blipFill>
                      </a:tcPr>
                    </a:tc>
                    <a:tc>
                      <a:txBody>
                        <a:bodyPr/>
                        <a:lstStyle/>
                        <a:p>
                          <a:endParaRPr lang="en-US"/>
                        </a:p>
                      </a:txBody>
                      <a:tcPr marL="27432" marR="27432" marT="0" marB="0" anchor="ctr">
                        <a:blipFill>
                          <a:blip r:embed="rId3"/>
                          <a:stretch>
                            <a:fillRect l="-1155422" t="-5797" r="-998795" b="-208696"/>
                          </a:stretch>
                        </a:blipFill>
                      </a:tcPr>
                    </a:tc>
                    <a:tc>
                      <a:txBody>
                        <a:bodyPr/>
                        <a:lstStyle/>
                        <a:p>
                          <a:endParaRPr lang="en-US"/>
                        </a:p>
                      </a:txBody>
                      <a:tcPr marL="27432" marR="27432" marT="0" marB="0" anchor="ctr">
                        <a:blipFill>
                          <a:blip r:embed="rId3"/>
                          <a:stretch>
                            <a:fillRect l="-1302500" t="-5797" r="-936250" b="-208696"/>
                          </a:stretch>
                        </a:blipFill>
                      </a:tcPr>
                    </a:tc>
                    <a:tc>
                      <a:txBody>
                        <a:bodyPr/>
                        <a:lstStyle/>
                        <a:p>
                          <a:endParaRPr lang="en-US"/>
                        </a:p>
                      </a:txBody>
                      <a:tcPr marL="27432" marR="27432" marT="0" marB="0" anchor="ctr">
                        <a:blipFill>
                          <a:blip r:embed="rId3"/>
                          <a:stretch>
                            <a:fillRect l="-1029358" t="-5797" r="-587156" b="-208696"/>
                          </a:stretch>
                        </a:blipFill>
                      </a:tcPr>
                    </a:tc>
                    <a:tc>
                      <a:txBody>
                        <a:bodyPr/>
                        <a:lstStyle/>
                        <a:p>
                          <a:endParaRPr lang="en-US"/>
                        </a:p>
                      </a:txBody>
                      <a:tcPr marL="27432" marR="27432" marT="0" marB="0" anchor="ctr">
                        <a:blipFill>
                          <a:blip r:embed="rId3"/>
                          <a:stretch>
                            <a:fillRect l="-885612" t="-5797" r="-360432" b="-208696"/>
                          </a:stretch>
                        </a:blipFill>
                      </a:tcPr>
                    </a:tc>
                    <a:tc>
                      <a:txBody>
                        <a:bodyPr/>
                        <a:lstStyle/>
                        <a:p>
                          <a:endParaRPr lang="en-US"/>
                        </a:p>
                      </a:txBody>
                      <a:tcPr marL="27432" marR="27432" marT="0" marB="0" anchor="ctr">
                        <a:blipFill>
                          <a:blip r:embed="rId3"/>
                          <a:stretch>
                            <a:fillRect l="-1574713" t="-5797" r="-475862" b="-208696"/>
                          </a:stretch>
                        </a:blipFill>
                      </a:tcPr>
                    </a:tc>
                    <a:tc>
                      <a:txBody>
                        <a:bodyPr/>
                        <a:lstStyle/>
                        <a:p>
                          <a:endParaRPr lang="en-US"/>
                        </a:p>
                      </a:txBody>
                      <a:tcPr marL="27432" marR="27432" marT="0" marB="0" anchor="ctr">
                        <a:blipFill>
                          <a:blip r:embed="rId3"/>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3"/>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784.928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788.097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0.152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792.551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797.045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0.393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0.064</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2.053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4.365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630.205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272.185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98.903</a:t>
                          </a:r>
                        </a:p>
                      </a:txBody>
                      <a:tcPr marL="6350" marR="6350" marT="6350" marB="0" anchor="b"/>
                    </a:tc>
                    <a:tc>
                      <a:txBody>
                        <a:bodyPr/>
                        <a:lstStyle/>
                        <a:p>
                          <a:pPr algn="ctr"/>
                          <a:r>
                            <a:rPr lang="en-GB" sz="1100" b="0" dirty="0">
                              <a:solidFill>
                                <a:schemeClr val="tx2"/>
                              </a:solidFill>
                              <a:latin typeface="+mn-lt"/>
                            </a:rPr>
                            <a:t>13.6</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0.070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0.047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0.081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0.648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0.260</a:t>
                          </a:r>
                        </a:p>
                      </a:txBody>
                      <a:tcPr marL="6350" marR="6350" marT="6350" marB="0" anchor="b"/>
                    </a:tc>
                    <a:tc>
                      <a:txBody>
                        <a:bodyPr/>
                        <a:lstStyle/>
                        <a:p>
                          <a:pPr algn="ctr" fontAlgn="b"/>
                          <a:r>
                            <a:rPr lang="en-GB" sz="1100" b="0" i="0" u="none" strike="noStrike" dirty="0">
                              <a:solidFill>
                                <a:srgbClr val="000000"/>
                              </a:solidFill>
                              <a:effectLst/>
                              <a:latin typeface="Calibri" panose="020F0502020204030204" pitchFamily="34" charset="0"/>
                            </a:rPr>
                            <a:t>0.364</a:t>
                          </a:r>
                        </a:p>
                      </a:txBody>
                      <a:tcPr marL="6350" marR="6350" marT="6350" marB="0" anchor="b"/>
                    </a:tc>
                    <a:tc>
                      <a:txBody>
                        <a:bodyPr/>
                        <a:lstStyle/>
                        <a:p>
                          <a:pPr algn="ctr"/>
                          <a:r>
                            <a:rPr lang="en-GB" sz="1100" b="0" dirty="0">
                              <a:solidFill>
                                <a:schemeClr val="tx2"/>
                              </a:solidFill>
                              <a:latin typeface="+mn-lt"/>
                            </a:rPr>
                            <a:t>9.3</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0.021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0.585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0.599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2.067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271.498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97.670</a:t>
                          </a:r>
                        </a:p>
                      </a:txBody>
                      <a:tcPr marL="6350" marR="6350" marT="6350" marB="0" anchor="ctr"/>
                    </a:tc>
                    <a:tc>
                      <a:txBody>
                        <a:bodyPr/>
                        <a:lstStyle/>
                        <a:p>
                          <a:pPr algn="ctr"/>
                          <a:r>
                            <a:rPr lang="en-GB" sz="1100" b="0" dirty="0">
                              <a:solidFill>
                                <a:schemeClr val="tx2"/>
                              </a:solidFill>
                              <a:latin typeface="+mn-lt"/>
                            </a:rPr>
                            <a:t>66.7</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ACD61C29-5E6B-4FAE-69A3-86EC14962102}"/>
                  </a:ext>
                </a:extLst>
              </p:cNvPr>
              <p:cNvGraphicFramePr>
                <a:graphicFrameLocks noGrp="1"/>
              </p:cNvGraphicFramePr>
              <p:nvPr>
                <p:extLst>
                  <p:ext uri="{D42A27DB-BD31-4B8C-83A1-F6EECF244321}">
                    <p14:modId xmlns:p14="http://schemas.microsoft.com/office/powerpoint/2010/main" val="4100380906"/>
                  </p:ext>
                </p:extLst>
              </p:nvPr>
            </p:nvGraphicFramePr>
            <p:xfrm>
              <a:off x="423665" y="4582342"/>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(p)=0.2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629.634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272.276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98.252</a:t>
                          </a:r>
                        </a:p>
                      </a:txBody>
                      <a:tcPr marL="6350" marR="6350" marT="6350" marB="0" anchor="ctr"/>
                    </a:tc>
                    <a:tc>
                      <a:txBody>
                        <a:bodyPr/>
                        <a:lstStyle/>
                        <a:p>
                          <a:pPr algn="ctr"/>
                          <a:r>
                            <a:rPr lang="en-GB" sz="1100" b="0" dirty="0">
                              <a:solidFill>
                                <a:schemeClr val="tx2"/>
                              </a:solidFill>
                              <a:latin typeface="+mn-lt"/>
                            </a:rPr>
                            <a:t>11.9</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0.175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1.512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0.530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0.591</a:t>
                          </a:r>
                        </a:p>
                      </a:txBody>
                      <a:tcPr marL="6350" marR="6350" marT="6350" marB="0" anchor="ctr"/>
                    </a:tc>
                    <a:tc>
                      <a:txBody>
                        <a:bodyPr/>
                        <a:lstStyle/>
                        <a:p>
                          <a:pPr algn="ctr"/>
                          <a:r>
                            <a:rPr lang="en-GB" sz="1100" b="0" dirty="0">
                              <a:solidFill>
                                <a:schemeClr val="tx2"/>
                              </a:solidFill>
                              <a:latin typeface="+mn-lt"/>
                            </a:rPr>
                            <a:t>8.9</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0.439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0.795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1.999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4.422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270.728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96.637</a:t>
                          </a:r>
                        </a:p>
                      </a:txBody>
                      <a:tcPr marL="6350" marR="6350" marT="6350" marB="0" anchor="ctr"/>
                    </a:tc>
                    <a:tc>
                      <a:txBody>
                        <a:bodyPr/>
                        <a:lstStyle/>
                        <a:p>
                          <a:pPr algn="ctr"/>
                          <a:r>
                            <a:rPr lang="en-GB" sz="1100" b="0" dirty="0">
                              <a:solidFill>
                                <a:schemeClr val="tx2"/>
                              </a:solidFill>
                              <a:latin typeface="+mn-lt"/>
                            </a:rPr>
                            <a:t>65.1</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5" name="Table 14">
                <a:extLst>
                  <a:ext uri="{FF2B5EF4-FFF2-40B4-BE49-F238E27FC236}">
                    <a16:creationId xmlns:a16="http://schemas.microsoft.com/office/drawing/2014/main" id="{ACD61C29-5E6B-4FAE-69A3-86EC14962102}"/>
                  </a:ext>
                </a:extLst>
              </p:cNvPr>
              <p:cNvGraphicFramePr>
                <a:graphicFrameLocks noGrp="1"/>
              </p:cNvGraphicFramePr>
              <p:nvPr>
                <p:extLst>
                  <p:ext uri="{D42A27DB-BD31-4B8C-83A1-F6EECF244321}">
                    <p14:modId xmlns:p14="http://schemas.microsoft.com/office/powerpoint/2010/main" val="4100380906"/>
                  </p:ext>
                </p:extLst>
              </p:nvPr>
            </p:nvGraphicFramePr>
            <p:xfrm>
              <a:off x="423665" y="4582342"/>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4"/>
                          <a:stretch>
                            <a:fillRect l="-265421" t="-5797" r="-1383178" b="-208696"/>
                          </a:stretch>
                        </a:blipFill>
                      </a:tcPr>
                    </a:tc>
                    <a:tc>
                      <a:txBody>
                        <a:bodyPr/>
                        <a:lstStyle/>
                        <a:p>
                          <a:endParaRPr lang="en-US"/>
                        </a:p>
                      </a:txBody>
                      <a:tcPr marL="27432" marR="27432" marT="0" marB="0" anchor="ctr">
                        <a:blipFill>
                          <a:blip r:embed="rId4"/>
                          <a:stretch>
                            <a:fillRect l="-488750" t="-5797" r="-1750000" b="-208696"/>
                          </a:stretch>
                        </a:blipFill>
                      </a:tcPr>
                    </a:tc>
                    <a:tc>
                      <a:txBody>
                        <a:bodyPr/>
                        <a:lstStyle/>
                        <a:p>
                          <a:endParaRPr lang="en-US"/>
                        </a:p>
                      </a:txBody>
                      <a:tcPr marL="27432" marR="27432" marT="0" marB="0" anchor="ctr">
                        <a:blipFill>
                          <a:blip r:embed="rId4"/>
                          <a:stretch>
                            <a:fillRect l="-567470" t="-5797" r="-1586747" b="-208696"/>
                          </a:stretch>
                        </a:blipFill>
                      </a:tcPr>
                    </a:tc>
                    <a:tc>
                      <a:txBody>
                        <a:bodyPr/>
                        <a:lstStyle/>
                        <a:p>
                          <a:endParaRPr lang="en-US"/>
                        </a:p>
                      </a:txBody>
                      <a:tcPr marL="27432" marR="27432" marT="0" marB="0" anchor="ctr">
                        <a:blipFill>
                          <a:blip r:embed="rId4"/>
                          <a:stretch>
                            <a:fillRect l="-701266" t="-5797" r="-1567089" b="-208696"/>
                          </a:stretch>
                        </a:blipFill>
                      </a:tcPr>
                    </a:tc>
                    <a:tc>
                      <a:txBody>
                        <a:bodyPr/>
                        <a:lstStyle/>
                        <a:p>
                          <a:endParaRPr lang="en-US"/>
                        </a:p>
                      </a:txBody>
                      <a:tcPr marL="27432" marR="27432" marT="0" marB="0" anchor="ctr">
                        <a:blipFill>
                          <a:blip r:embed="rId4"/>
                          <a:stretch>
                            <a:fillRect l="-753571" t="-5797" r="-1373810" b="-208696"/>
                          </a:stretch>
                        </a:blipFill>
                      </a:tcPr>
                    </a:tc>
                    <a:tc>
                      <a:txBody>
                        <a:bodyPr/>
                        <a:lstStyle/>
                        <a:p>
                          <a:endParaRPr lang="en-US"/>
                        </a:p>
                      </a:txBody>
                      <a:tcPr marL="27432" marR="27432" marT="0" marB="0" anchor="ctr">
                        <a:blipFill>
                          <a:blip r:embed="rId4"/>
                          <a:stretch>
                            <a:fillRect l="-907595" t="-5797" r="-1360759" b="-208696"/>
                          </a:stretch>
                        </a:blipFill>
                      </a:tcPr>
                    </a:tc>
                    <a:tc>
                      <a:txBody>
                        <a:bodyPr/>
                        <a:lstStyle/>
                        <a:p>
                          <a:endParaRPr lang="en-US"/>
                        </a:p>
                      </a:txBody>
                      <a:tcPr marL="27432" marR="27432" marT="0" marB="0" anchor="ctr">
                        <a:blipFill>
                          <a:blip r:embed="rId4"/>
                          <a:stretch>
                            <a:fillRect l="-947619" t="-5797" r="-1179762" b="-208696"/>
                          </a:stretch>
                        </a:blipFill>
                      </a:tcPr>
                    </a:tc>
                    <a:tc>
                      <a:txBody>
                        <a:bodyPr/>
                        <a:lstStyle/>
                        <a:p>
                          <a:endParaRPr lang="en-US"/>
                        </a:p>
                      </a:txBody>
                      <a:tcPr marL="27432" marR="27432" marT="0" marB="0" anchor="ctr">
                        <a:blipFill>
                          <a:blip r:embed="rId4"/>
                          <a:stretch>
                            <a:fillRect l="-1113924" t="-5797" r="-1154430" b="-208696"/>
                          </a:stretch>
                        </a:blipFill>
                      </a:tcPr>
                    </a:tc>
                    <a:tc>
                      <a:txBody>
                        <a:bodyPr/>
                        <a:lstStyle/>
                        <a:p>
                          <a:endParaRPr lang="en-US"/>
                        </a:p>
                      </a:txBody>
                      <a:tcPr marL="27432" marR="27432" marT="0" marB="0" anchor="ctr">
                        <a:blipFill>
                          <a:blip r:embed="rId4"/>
                          <a:stretch>
                            <a:fillRect l="-1155422" t="-5797" r="-998795" b="-208696"/>
                          </a:stretch>
                        </a:blipFill>
                      </a:tcPr>
                    </a:tc>
                    <a:tc>
                      <a:txBody>
                        <a:bodyPr/>
                        <a:lstStyle/>
                        <a:p>
                          <a:endParaRPr lang="en-US"/>
                        </a:p>
                      </a:txBody>
                      <a:tcPr marL="27432" marR="27432" marT="0" marB="0" anchor="ctr">
                        <a:blipFill>
                          <a:blip r:embed="rId4"/>
                          <a:stretch>
                            <a:fillRect l="-1302500" t="-5797" r="-936250" b="-208696"/>
                          </a:stretch>
                        </a:blipFill>
                      </a:tcPr>
                    </a:tc>
                    <a:tc>
                      <a:txBody>
                        <a:bodyPr/>
                        <a:lstStyle/>
                        <a:p>
                          <a:endParaRPr lang="en-US"/>
                        </a:p>
                      </a:txBody>
                      <a:tcPr marL="27432" marR="27432" marT="0" marB="0" anchor="ctr">
                        <a:blipFill>
                          <a:blip r:embed="rId4"/>
                          <a:stretch>
                            <a:fillRect l="-1029358" t="-5797" r="-587156" b="-208696"/>
                          </a:stretch>
                        </a:blipFill>
                      </a:tcPr>
                    </a:tc>
                    <a:tc>
                      <a:txBody>
                        <a:bodyPr/>
                        <a:lstStyle/>
                        <a:p>
                          <a:endParaRPr lang="en-US"/>
                        </a:p>
                      </a:txBody>
                      <a:tcPr marL="27432" marR="27432" marT="0" marB="0" anchor="ctr">
                        <a:blipFill>
                          <a:blip r:embed="rId4"/>
                          <a:stretch>
                            <a:fillRect l="-885612" t="-5797" r="-360432" b="-208696"/>
                          </a:stretch>
                        </a:blipFill>
                      </a:tcPr>
                    </a:tc>
                    <a:tc>
                      <a:txBody>
                        <a:bodyPr/>
                        <a:lstStyle/>
                        <a:p>
                          <a:endParaRPr lang="en-US"/>
                        </a:p>
                      </a:txBody>
                      <a:tcPr marL="27432" marR="27432" marT="0" marB="0" anchor="ctr">
                        <a:blipFill>
                          <a:blip r:embed="rId4"/>
                          <a:stretch>
                            <a:fillRect l="-1574713" t="-5797" r="-475862" b="-208696"/>
                          </a:stretch>
                        </a:blipFill>
                      </a:tcPr>
                    </a:tc>
                    <a:tc>
                      <a:txBody>
                        <a:bodyPr/>
                        <a:lstStyle/>
                        <a:p>
                          <a:endParaRPr lang="en-US"/>
                        </a:p>
                      </a:txBody>
                      <a:tcPr marL="27432" marR="27432" marT="0" marB="0" anchor="ctr">
                        <a:blipFill>
                          <a:blip r:embed="rId4"/>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4"/>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(p)=0.2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629.634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272.276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98.252</a:t>
                          </a:r>
                        </a:p>
                      </a:txBody>
                      <a:tcPr marL="6350" marR="6350" marT="6350" marB="0" anchor="ctr"/>
                    </a:tc>
                    <a:tc>
                      <a:txBody>
                        <a:bodyPr/>
                        <a:lstStyle/>
                        <a:p>
                          <a:pPr algn="ctr"/>
                          <a:r>
                            <a:rPr lang="en-GB" sz="1100" b="0" dirty="0">
                              <a:solidFill>
                                <a:schemeClr val="tx2"/>
                              </a:solidFill>
                              <a:latin typeface="+mn-lt"/>
                            </a:rPr>
                            <a:t>11.9</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0.175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1.512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0.530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0.591</a:t>
                          </a:r>
                        </a:p>
                      </a:txBody>
                      <a:tcPr marL="6350" marR="6350" marT="6350" marB="0" anchor="ctr"/>
                    </a:tc>
                    <a:tc>
                      <a:txBody>
                        <a:bodyPr/>
                        <a:lstStyle/>
                        <a:p>
                          <a:pPr algn="ctr"/>
                          <a:r>
                            <a:rPr lang="en-GB" sz="1100" b="0" dirty="0">
                              <a:solidFill>
                                <a:schemeClr val="tx2"/>
                              </a:solidFill>
                              <a:latin typeface="+mn-lt"/>
                            </a:rPr>
                            <a:t>8.9</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0.439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0.795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1.999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4.422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270.728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96.637</a:t>
                          </a:r>
                        </a:p>
                      </a:txBody>
                      <a:tcPr marL="6350" marR="6350" marT="6350" marB="0" anchor="ctr"/>
                    </a:tc>
                    <a:tc>
                      <a:txBody>
                        <a:bodyPr/>
                        <a:lstStyle/>
                        <a:p>
                          <a:pPr algn="ctr"/>
                          <a:r>
                            <a:rPr lang="en-GB" sz="1100" b="0" dirty="0">
                              <a:solidFill>
                                <a:schemeClr val="tx2"/>
                              </a:solidFill>
                              <a:latin typeface="+mn-lt"/>
                            </a:rPr>
                            <a:t>65.1</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p:sp>
        <p:nvSpPr>
          <p:cNvPr id="16" name="TextBox 15">
            <a:extLst>
              <a:ext uri="{FF2B5EF4-FFF2-40B4-BE49-F238E27FC236}">
                <a16:creationId xmlns:a16="http://schemas.microsoft.com/office/drawing/2014/main" id="{2ADB8911-009B-45A5-5E64-1669654958F7}"/>
              </a:ext>
            </a:extLst>
          </p:cNvPr>
          <p:cNvSpPr txBox="1"/>
          <p:nvPr/>
        </p:nvSpPr>
        <p:spPr>
          <a:xfrm>
            <a:off x="4926284" y="5940926"/>
            <a:ext cx="2385268" cy="276999"/>
          </a:xfrm>
          <a:prstGeom prst="rect">
            <a:avLst/>
          </a:prstGeom>
          <a:noFill/>
        </p:spPr>
        <p:txBody>
          <a:bodyPr wrap="none" lIns="0" tIns="0" rIns="0" bIns="0" rtlCol="0">
            <a:spAutoFit/>
          </a:bodyPr>
          <a:lstStyle/>
          <a:p>
            <a:pPr algn="l"/>
            <a:r>
              <a:rPr lang="en-GB" i="1" u="sng" dirty="0">
                <a:solidFill>
                  <a:schemeClr val="tx2"/>
                </a:solidFill>
              </a:rPr>
              <a:t>Data from 250 samples</a:t>
            </a:r>
          </a:p>
        </p:txBody>
      </p:sp>
    </p:spTree>
    <p:extLst>
      <p:ext uri="{BB962C8B-B14F-4D97-AF65-F5344CB8AC3E}">
        <p14:creationId xmlns:p14="http://schemas.microsoft.com/office/powerpoint/2010/main" val="3162659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24CF9-811F-9BA1-7811-33D8BEBE203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61BABE-F0A9-EB8F-7497-FDB1BF6FC46C}"/>
              </a:ext>
            </a:extLst>
          </p:cNvPr>
          <p:cNvSpPr>
            <a:spLocks noGrp="1"/>
          </p:cNvSpPr>
          <p:nvPr>
            <p:ph type="title"/>
          </p:nvPr>
        </p:nvSpPr>
        <p:spPr/>
        <p:txBody>
          <a:bodyPr/>
          <a:lstStyle/>
          <a:p>
            <a:r>
              <a:rPr lang="en-GB" dirty="0"/>
              <a:t>Perturbation analysis 6-cell 800 MHz (II)</a:t>
            </a:r>
          </a:p>
        </p:txBody>
      </p:sp>
      <p:sp>
        <p:nvSpPr>
          <p:cNvPr id="4" name="Date Placeholder 3">
            <a:extLst>
              <a:ext uri="{FF2B5EF4-FFF2-40B4-BE49-F238E27FC236}">
                <a16:creationId xmlns:a16="http://schemas.microsoft.com/office/drawing/2014/main" id="{45D1D756-37D9-C375-0BEF-163EF1B46044}"/>
              </a:ext>
            </a:extLst>
          </p:cNvPr>
          <p:cNvSpPr>
            <a:spLocks noGrp="1"/>
          </p:cNvSpPr>
          <p:nvPr>
            <p:ph type="dt" sz="half" idx="10"/>
          </p:nvPr>
        </p:nvSpPr>
        <p:spPr/>
        <p:txBody>
          <a:bodyPr/>
          <a:lstStyle/>
          <a:p>
            <a:fld id="{536614BF-DF3B-4482-A975-557FA6F1A228}" type="datetime1">
              <a:rPr lang="en-US" smtClean="0"/>
              <a:t>5/20/2025</a:t>
            </a:fld>
            <a:endParaRPr lang="en-US" dirty="0"/>
          </a:p>
        </p:txBody>
      </p:sp>
      <p:sp>
        <p:nvSpPr>
          <p:cNvPr id="5" name="Footer Placeholder 4">
            <a:extLst>
              <a:ext uri="{FF2B5EF4-FFF2-40B4-BE49-F238E27FC236}">
                <a16:creationId xmlns:a16="http://schemas.microsoft.com/office/drawing/2014/main" id="{108A31D8-13F2-62FE-E3E1-949EA7EAF221}"/>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43DA132C-F536-2744-ACE9-C87356BC524E}"/>
              </a:ext>
            </a:extLst>
          </p:cNvPr>
          <p:cNvSpPr>
            <a:spLocks noGrp="1"/>
          </p:cNvSpPr>
          <p:nvPr>
            <p:ph type="sldNum" sz="quarter" idx="12"/>
          </p:nvPr>
        </p:nvSpPr>
        <p:spPr/>
        <p:txBody>
          <a:bodyPr/>
          <a:lstStyle/>
          <a:p>
            <a:fld id="{36B5EA5A-BC32-A742-B11B-8E7414D5B535}" type="slidenum">
              <a:rPr lang="en-US" smtClean="0"/>
              <a:pPr/>
              <a:t>17</a:t>
            </a:fld>
            <a:endParaRPr lang="en-US" dirty="0"/>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39779F18-05D2-109B-8A93-98E03B6E8166}"/>
                  </a:ext>
                </a:extLst>
              </p:cNvPr>
              <p:cNvGraphicFramePr>
                <a:graphicFrameLocks noGrp="1"/>
              </p:cNvGraphicFramePr>
              <p:nvPr>
                <p:extLst>
                  <p:ext uri="{D42A27DB-BD31-4B8C-83A1-F6EECF244321}">
                    <p14:modId xmlns:p14="http://schemas.microsoft.com/office/powerpoint/2010/main" val="2510328293"/>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(p)=0.3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788.050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4.374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629.127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97.370</a:t>
                          </a:r>
                        </a:p>
                      </a:txBody>
                      <a:tcPr marL="6350" marR="6350" marT="6350" marB="0" anchor="ctr"/>
                    </a:tc>
                    <a:tc>
                      <a:txBody>
                        <a:bodyPr/>
                        <a:lstStyle/>
                        <a:p>
                          <a:pPr algn="ctr"/>
                          <a:r>
                            <a:rPr lang="en-GB" sz="1100" b="0" dirty="0">
                              <a:solidFill>
                                <a:schemeClr val="tx2"/>
                              </a:solidFill>
                              <a:latin typeface="+mn-lt"/>
                            </a:rPr>
                            <a:t>16.7</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0.279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0.819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2.426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0.837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0.965</a:t>
                          </a:r>
                        </a:p>
                      </a:txBody>
                      <a:tcPr marL="6350" marR="6350" marT="6350" marB="0" anchor="ctr"/>
                    </a:tc>
                    <a:tc>
                      <a:txBody>
                        <a:bodyPr/>
                        <a:lstStyle/>
                        <a:p>
                          <a:pPr algn="ctr"/>
                          <a:r>
                            <a:rPr lang="en-GB" sz="1100" b="0" dirty="0">
                              <a:solidFill>
                                <a:schemeClr val="tx2"/>
                              </a:solidFill>
                              <a:latin typeface="+mn-lt"/>
                            </a:rPr>
                            <a:t>31.8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1.370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5.274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2.101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269.834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94.643</a:t>
                          </a:r>
                        </a:p>
                      </a:txBody>
                      <a:tcPr marL="6350" marR="6350" marT="6350" marB="0" anchor="ctr"/>
                    </a:tc>
                    <a:tc>
                      <a:txBody>
                        <a:bodyPr/>
                        <a:lstStyle/>
                        <a:p>
                          <a:pPr algn="ctr"/>
                          <a:r>
                            <a:rPr lang="en-GB" sz="1100" b="0" dirty="0">
                              <a:solidFill>
                                <a:schemeClr val="tx2"/>
                              </a:solidFill>
                              <a:latin typeface="+mn-lt"/>
                            </a:rPr>
                            <a:t>421.6</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0" name="Table 9">
                <a:extLst>
                  <a:ext uri="{FF2B5EF4-FFF2-40B4-BE49-F238E27FC236}">
                    <a16:creationId xmlns:a16="http://schemas.microsoft.com/office/drawing/2014/main" id="{39779F18-05D2-109B-8A93-98E03B6E8166}"/>
                  </a:ext>
                </a:extLst>
              </p:cNvPr>
              <p:cNvGraphicFramePr>
                <a:graphicFrameLocks noGrp="1"/>
              </p:cNvGraphicFramePr>
              <p:nvPr>
                <p:extLst>
                  <p:ext uri="{D42A27DB-BD31-4B8C-83A1-F6EECF244321}">
                    <p14:modId xmlns:p14="http://schemas.microsoft.com/office/powerpoint/2010/main" val="2510328293"/>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2"/>
                          <a:stretch>
                            <a:fillRect l="-265421" t="-5797" r="-1383178" b="-208696"/>
                          </a:stretch>
                        </a:blipFill>
                      </a:tcPr>
                    </a:tc>
                    <a:tc>
                      <a:txBody>
                        <a:bodyPr/>
                        <a:lstStyle/>
                        <a:p>
                          <a:endParaRPr lang="en-US"/>
                        </a:p>
                      </a:txBody>
                      <a:tcPr marL="27432" marR="27432" marT="0" marB="0" anchor="ctr">
                        <a:blipFill>
                          <a:blip r:embed="rId2"/>
                          <a:stretch>
                            <a:fillRect l="-488750" t="-5797" r="-1750000" b="-208696"/>
                          </a:stretch>
                        </a:blipFill>
                      </a:tcPr>
                    </a:tc>
                    <a:tc>
                      <a:txBody>
                        <a:bodyPr/>
                        <a:lstStyle/>
                        <a:p>
                          <a:endParaRPr lang="en-US"/>
                        </a:p>
                      </a:txBody>
                      <a:tcPr marL="27432" marR="27432" marT="0" marB="0" anchor="ctr">
                        <a:blipFill>
                          <a:blip r:embed="rId2"/>
                          <a:stretch>
                            <a:fillRect l="-567470" t="-5797" r="-1586747" b="-208696"/>
                          </a:stretch>
                        </a:blipFill>
                      </a:tcPr>
                    </a:tc>
                    <a:tc>
                      <a:txBody>
                        <a:bodyPr/>
                        <a:lstStyle/>
                        <a:p>
                          <a:endParaRPr lang="en-US"/>
                        </a:p>
                      </a:txBody>
                      <a:tcPr marL="27432" marR="27432" marT="0" marB="0" anchor="ctr">
                        <a:blipFill>
                          <a:blip r:embed="rId2"/>
                          <a:stretch>
                            <a:fillRect l="-701266" t="-5797" r="-1567089" b="-208696"/>
                          </a:stretch>
                        </a:blipFill>
                      </a:tcPr>
                    </a:tc>
                    <a:tc>
                      <a:txBody>
                        <a:bodyPr/>
                        <a:lstStyle/>
                        <a:p>
                          <a:endParaRPr lang="en-US"/>
                        </a:p>
                      </a:txBody>
                      <a:tcPr marL="27432" marR="27432" marT="0" marB="0" anchor="ctr">
                        <a:blipFill>
                          <a:blip r:embed="rId2"/>
                          <a:stretch>
                            <a:fillRect l="-753571" t="-5797" r="-1373810" b="-208696"/>
                          </a:stretch>
                        </a:blipFill>
                      </a:tcPr>
                    </a:tc>
                    <a:tc>
                      <a:txBody>
                        <a:bodyPr/>
                        <a:lstStyle/>
                        <a:p>
                          <a:endParaRPr lang="en-US"/>
                        </a:p>
                      </a:txBody>
                      <a:tcPr marL="27432" marR="27432" marT="0" marB="0" anchor="ctr">
                        <a:blipFill>
                          <a:blip r:embed="rId2"/>
                          <a:stretch>
                            <a:fillRect l="-907595" t="-5797" r="-1360759" b="-208696"/>
                          </a:stretch>
                        </a:blipFill>
                      </a:tcPr>
                    </a:tc>
                    <a:tc>
                      <a:txBody>
                        <a:bodyPr/>
                        <a:lstStyle/>
                        <a:p>
                          <a:endParaRPr lang="en-US"/>
                        </a:p>
                      </a:txBody>
                      <a:tcPr marL="27432" marR="27432" marT="0" marB="0" anchor="ctr">
                        <a:blipFill>
                          <a:blip r:embed="rId2"/>
                          <a:stretch>
                            <a:fillRect l="-947619" t="-5797" r="-1179762" b="-208696"/>
                          </a:stretch>
                        </a:blipFill>
                      </a:tcPr>
                    </a:tc>
                    <a:tc>
                      <a:txBody>
                        <a:bodyPr/>
                        <a:lstStyle/>
                        <a:p>
                          <a:endParaRPr lang="en-US"/>
                        </a:p>
                      </a:txBody>
                      <a:tcPr marL="27432" marR="27432" marT="0" marB="0" anchor="ctr">
                        <a:blipFill>
                          <a:blip r:embed="rId2"/>
                          <a:stretch>
                            <a:fillRect l="-1113924" t="-5797" r="-1154430" b="-208696"/>
                          </a:stretch>
                        </a:blipFill>
                      </a:tcPr>
                    </a:tc>
                    <a:tc>
                      <a:txBody>
                        <a:bodyPr/>
                        <a:lstStyle/>
                        <a:p>
                          <a:endParaRPr lang="en-US"/>
                        </a:p>
                      </a:txBody>
                      <a:tcPr marL="27432" marR="27432" marT="0" marB="0" anchor="ctr">
                        <a:blipFill>
                          <a:blip r:embed="rId2"/>
                          <a:stretch>
                            <a:fillRect l="-1155422" t="-5797" r="-998795" b="-208696"/>
                          </a:stretch>
                        </a:blipFill>
                      </a:tcPr>
                    </a:tc>
                    <a:tc>
                      <a:txBody>
                        <a:bodyPr/>
                        <a:lstStyle/>
                        <a:p>
                          <a:endParaRPr lang="en-US"/>
                        </a:p>
                      </a:txBody>
                      <a:tcPr marL="27432" marR="27432" marT="0" marB="0" anchor="ctr">
                        <a:blipFill>
                          <a:blip r:embed="rId2"/>
                          <a:stretch>
                            <a:fillRect l="-1302500" t="-5797" r="-936250" b="-208696"/>
                          </a:stretch>
                        </a:blipFill>
                      </a:tcPr>
                    </a:tc>
                    <a:tc>
                      <a:txBody>
                        <a:bodyPr/>
                        <a:lstStyle/>
                        <a:p>
                          <a:endParaRPr lang="en-US"/>
                        </a:p>
                      </a:txBody>
                      <a:tcPr marL="27432" marR="27432" marT="0" marB="0" anchor="ctr">
                        <a:blipFill>
                          <a:blip r:embed="rId2"/>
                          <a:stretch>
                            <a:fillRect l="-1029358" t="-5797" r="-587156" b="-208696"/>
                          </a:stretch>
                        </a:blipFill>
                      </a:tcPr>
                    </a:tc>
                    <a:tc>
                      <a:txBody>
                        <a:bodyPr/>
                        <a:lstStyle/>
                        <a:p>
                          <a:endParaRPr lang="en-US"/>
                        </a:p>
                      </a:txBody>
                      <a:tcPr marL="27432" marR="27432" marT="0" marB="0" anchor="ctr">
                        <a:blipFill>
                          <a:blip r:embed="rId2"/>
                          <a:stretch>
                            <a:fillRect l="-885612" t="-5797" r="-360432" b="-208696"/>
                          </a:stretch>
                        </a:blipFill>
                      </a:tcPr>
                    </a:tc>
                    <a:tc>
                      <a:txBody>
                        <a:bodyPr/>
                        <a:lstStyle/>
                        <a:p>
                          <a:endParaRPr lang="en-US"/>
                        </a:p>
                      </a:txBody>
                      <a:tcPr marL="27432" marR="27432" marT="0" marB="0" anchor="ctr">
                        <a:blipFill>
                          <a:blip r:embed="rId2"/>
                          <a:stretch>
                            <a:fillRect l="-1574713" t="-5797" r="-475862" b="-208696"/>
                          </a:stretch>
                        </a:blipFill>
                      </a:tcPr>
                    </a:tc>
                    <a:tc>
                      <a:txBody>
                        <a:bodyPr/>
                        <a:lstStyle/>
                        <a:p>
                          <a:endParaRPr lang="en-US"/>
                        </a:p>
                      </a:txBody>
                      <a:tcPr marL="27432" marR="27432" marT="0" marB="0" anchor="ctr">
                        <a:blipFill>
                          <a:blip r:embed="rId2"/>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2"/>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(p)=0.3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788.050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4.374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629.127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97.370</a:t>
                          </a:r>
                        </a:p>
                      </a:txBody>
                      <a:tcPr marL="6350" marR="6350" marT="6350" marB="0" anchor="ctr"/>
                    </a:tc>
                    <a:tc>
                      <a:txBody>
                        <a:bodyPr/>
                        <a:lstStyle/>
                        <a:p>
                          <a:pPr algn="ctr"/>
                          <a:r>
                            <a:rPr lang="en-GB" sz="1100" b="0" dirty="0">
                              <a:solidFill>
                                <a:schemeClr val="tx2"/>
                              </a:solidFill>
                              <a:latin typeface="+mn-lt"/>
                            </a:rPr>
                            <a:t>16.7</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0.279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0.819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2.426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0.837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0.965</a:t>
                          </a:r>
                        </a:p>
                      </a:txBody>
                      <a:tcPr marL="6350" marR="6350" marT="6350" marB="0" anchor="ctr"/>
                    </a:tc>
                    <a:tc>
                      <a:txBody>
                        <a:bodyPr/>
                        <a:lstStyle/>
                        <a:p>
                          <a:pPr algn="ctr"/>
                          <a:r>
                            <a:rPr lang="en-GB" sz="1100" b="0" dirty="0">
                              <a:solidFill>
                                <a:schemeClr val="tx2"/>
                              </a:solidFill>
                              <a:latin typeface="+mn-lt"/>
                            </a:rPr>
                            <a:t>31.8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1.370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5.274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2.101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269.834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94.643</a:t>
                          </a:r>
                        </a:p>
                      </a:txBody>
                      <a:tcPr marL="6350" marR="6350" marT="6350" marB="0" anchor="ctr"/>
                    </a:tc>
                    <a:tc>
                      <a:txBody>
                        <a:bodyPr/>
                        <a:lstStyle/>
                        <a:p>
                          <a:pPr algn="ctr"/>
                          <a:r>
                            <a:rPr lang="en-GB" sz="1100" b="0" dirty="0">
                              <a:solidFill>
                                <a:schemeClr val="tx2"/>
                              </a:solidFill>
                              <a:latin typeface="+mn-lt"/>
                            </a:rPr>
                            <a:t>421.6</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FCB66A39-FF62-681E-626E-0A31FAE12D13}"/>
                  </a:ext>
                </a:extLst>
              </p:cNvPr>
              <p:cNvGraphicFramePr>
                <a:graphicFrameLocks noGrp="1"/>
              </p:cNvGraphicFramePr>
              <p:nvPr>
                <p:extLst>
                  <p:ext uri="{D42A27DB-BD31-4B8C-83A1-F6EECF244321}">
                    <p14:modId xmlns:p14="http://schemas.microsoft.com/office/powerpoint/2010/main" val="3726734740"/>
                  </p:ext>
                </p:extLst>
              </p:nvPr>
            </p:nvGraphicFramePr>
            <p:xfrm>
              <a:off x="282378" y="3222421"/>
              <a:ext cx="11531793" cy="1224135"/>
            </p:xfrm>
            <a:graphic>
              <a:graphicData uri="http://schemas.openxmlformats.org/drawingml/2006/table">
                <a:tbl>
                  <a:tblPr firstRow="1" bandRow="1">
                    <a:tableStyleId>{D27102A9-8310-4765-A935-A1911B00CA55}</a:tableStyleId>
                  </a:tblPr>
                  <a:tblGrid>
                    <a:gridCol w="13375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784.884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792.531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625.227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273.258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98.812</a:t>
                          </a:r>
                        </a:p>
                      </a:txBody>
                      <a:tcPr marL="6350" marR="6350" marT="6350" marB="0" anchor="ctr"/>
                    </a:tc>
                    <a:tc>
                      <a:txBody>
                        <a:bodyPr/>
                        <a:lstStyle/>
                        <a:p>
                          <a:pPr algn="ctr"/>
                          <a:r>
                            <a:rPr lang="en-GB" sz="1100" b="0" dirty="0">
                              <a:solidFill>
                                <a:schemeClr val="tx2"/>
                              </a:solidFill>
                              <a:latin typeface="+mn-lt"/>
                            </a:rPr>
                            <a:t>14.0</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0.958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0.352</a:t>
                          </a:r>
                        </a:p>
                      </a:txBody>
                      <a:tcPr marL="6350" marR="6350" marT="6350" marB="0" anchor="ctr"/>
                    </a:tc>
                    <a:tc>
                      <a:txBody>
                        <a:bodyPr/>
                        <a:lstStyle/>
                        <a:p>
                          <a:pPr algn="ctr"/>
                          <a:r>
                            <a:rPr lang="en-GB" sz="1100" b="0" dirty="0">
                              <a:solidFill>
                                <a:schemeClr val="tx2"/>
                              </a:solidFill>
                              <a:latin typeface="+mn-lt"/>
                            </a:rPr>
                            <a:t>9.8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272.551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97.964</a:t>
                          </a:r>
                        </a:p>
                      </a:txBody>
                      <a:tcPr marL="6350" marR="6350" marT="6350" marB="0" anchor="ctr"/>
                    </a:tc>
                    <a:tc>
                      <a:txBody>
                        <a:bodyPr/>
                        <a:lstStyle/>
                        <a:p>
                          <a:pPr algn="ctr"/>
                          <a:r>
                            <a:rPr lang="en-GB" sz="1100" b="0" dirty="0">
                              <a:solidFill>
                                <a:schemeClr val="tx2"/>
                              </a:solidFill>
                              <a:latin typeface="+mn-lt"/>
                            </a:rPr>
                            <a:t>63.0</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2" name="Table 11">
                <a:extLst>
                  <a:ext uri="{FF2B5EF4-FFF2-40B4-BE49-F238E27FC236}">
                    <a16:creationId xmlns:a16="http://schemas.microsoft.com/office/drawing/2014/main" id="{FCB66A39-FF62-681E-626E-0A31FAE12D13}"/>
                  </a:ext>
                </a:extLst>
              </p:cNvPr>
              <p:cNvGraphicFramePr>
                <a:graphicFrameLocks noGrp="1"/>
              </p:cNvGraphicFramePr>
              <p:nvPr>
                <p:extLst>
                  <p:ext uri="{D42A27DB-BD31-4B8C-83A1-F6EECF244321}">
                    <p14:modId xmlns:p14="http://schemas.microsoft.com/office/powerpoint/2010/main" val="3726734740"/>
                  </p:ext>
                </p:extLst>
              </p:nvPr>
            </p:nvGraphicFramePr>
            <p:xfrm>
              <a:off x="282378" y="3222421"/>
              <a:ext cx="11531793" cy="1224135"/>
            </p:xfrm>
            <a:graphic>
              <a:graphicData uri="http://schemas.openxmlformats.org/drawingml/2006/table">
                <a:tbl>
                  <a:tblPr firstRow="1" bandRow="1">
                    <a:tableStyleId>{D27102A9-8310-4765-A935-A1911B00CA55}</a:tableStyleId>
                  </a:tblPr>
                  <a:tblGrid>
                    <a:gridCol w="13375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3"/>
                          <a:stretch>
                            <a:fillRect l="-290566" t="-5797" r="-1396226" b="-208696"/>
                          </a:stretch>
                        </a:blipFill>
                      </a:tcPr>
                    </a:tc>
                    <a:tc>
                      <a:txBody>
                        <a:bodyPr/>
                        <a:lstStyle/>
                        <a:p>
                          <a:endParaRPr lang="en-US"/>
                        </a:p>
                      </a:txBody>
                      <a:tcPr marL="27432" marR="27432" marT="0" marB="0" anchor="ctr">
                        <a:blipFill>
                          <a:blip r:embed="rId3"/>
                          <a:stretch>
                            <a:fillRect l="-517500" t="-5797" r="-1750000" b="-208696"/>
                          </a:stretch>
                        </a:blipFill>
                      </a:tcPr>
                    </a:tc>
                    <a:tc>
                      <a:txBody>
                        <a:bodyPr/>
                        <a:lstStyle/>
                        <a:p>
                          <a:endParaRPr lang="en-US"/>
                        </a:p>
                      </a:txBody>
                      <a:tcPr marL="27432" marR="27432" marT="0" marB="0" anchor="ctr">
                        <a:blipFill>
                          <a:blip r:embed="rId3"/>
                          <a:stretch>
                            <a:fillRect l="-595181" t="-5797" r="-1586747" b="-208696"/>
                          </a:stretch>
                        </a:blipFill>
                      </a:tcPr>
                    </a:tc>
                    <a:tc>
                      <a:txBody>
                        <a:bodyPr/>
                        <a:lstStyle/>
                        <a:p>
                          <a:endParaRPr lang="en-US"/>
                        </a:p>
                      </a:txBody>
                      <a:tcPr marL="27432" marR="27432" marT="0" marB="0" anchor="ctr">
                        <a:blipFill>
                          <a:blip r:embed="rId3"/>
                          <a:stretch>
                            <a:fillRect l="-721250" t="-5797" r="-1546250" b="-208696"/>
                          </a:stretch>
                        </a:blipFill>
                      </a:tcPr>
                    </a:tc>
                    <a:tc>
                      <a:txBody>
                        <a:bodyPr/>
                        <a:lstStyle/>
                        <a:p>
                          <a:endParaRPr lang="en-US"/>
                        </a:p>
                      </a:txBody>
                      <a:tcPr marL="27432" marR="27432" marT="0" marB="0" anchor="ctr">
                        <a:blipFill>
                          <a:blip r:embed="rId3"/>
                          <a:stretch>
                            <a:fillRect l="-791566" t="-5797" r="-1390361" b="-208696"/>
                          </a:stretch>
                        </a:blipFill>
                      </a:tcPr>
                    </a:tc>
                    <a:tc>
                      <a:txBody>
                        <a:bodyPr/>
                        <a:lstStyle/>
                        <a:p>
                          <a:endParaRPr lang="en-US"/>
                        </a:p>
                      </a:txBody>
                      <a:tcPr marL="27432" marR="27432" marT="0" marB="0" anchor="ctr">
                        <a:blipFill>
                          <a:blip r:embed="rId3"/>
                          <a:stretch>
                            <a:fillRect l="-936709" t="-5797" r="-1360759" b="-208696"/>
                          </a:stretch>
                        </a:blipFill>
                      </a:tcPr>
                    </a:tc>
                    <a:tc>
                      <a:txBody>
                        <a:bodyPr/>
                        <a:lstStyle/>
                        <a:p>
                          <a:endParaRPr lang="en-US"/>
                        </a:p>
                      </a:txBody>
                      <a:tcPr marL="27432" marR="27432" marT="0" marB="0" anchor="ctr">
                        <a:blipFill>
                          <a:blip r:embed="rId3"/>
                          <a:stretch>
                            <a:fillRect l="-975000" t="-5797" r="-1179762" b="-208696"/>
                          </a:stretch>
                        </a:blipFill>
                      </a:tcPr>
                    </a:tc>
                    <a:tc>
                      <a:txBody>
                        <a:bodyPr/>
                        <a:lstStyle/>
                        <a:p>
                          <a:endParaRPr lang="en-US"/>
                        </a:p>
                      </a:txBody>
                      <a:tcPr marL="27432" marR="27432" marT="0" marB="0" anchor="ctr">
                        <a:blipFill>
                          <a:blip r:embed="rId3"/>
                          <a:stretch>
                            <a:fillRect l="-1143038" t="-5797" r="-1154430" b="-208696"/>
                          </a:stretch>
                        </a:blipFill>
                      </a:tcPr>
                    </a:tc>
                    <a:tc>
                      <a:txBody>
                        <a:bodyPr/>
                        <a:lstStyle/>
                        <a:p>
                          <a:endParaRPr lang="en-US"/>
                        </a:p>
                      </a:txBody>
                      <a:tcPr marL="27432" marR="27432" marT="0" marB="0" anchor="ctr">
                        <a:blipFill>
                          <a:blip r:embed="rId3"/>
                          <a:stretch>
                            <a:fillRect l="-1169048" t="-5797" r="-985714" b="-208696"/>
                          </a:stretch>
                        </a:blipFill>
                      </a:tcPr>
                    </a:tc>
                    <a:tc>
                      <a:txBody>
                        <a:bodyPr/>
                        <a:lstStyle/>
                        <a:p>
                          <a:endParaRPr lang="en-US"/>
                        </a:p>
                      </a:txBody>
                      <a:tcPr marL="27432" marR="27432" marT="0" marB="0" anchor="ctr">
                        <a:blipFill>
                          <a:blip r:embed="rId3"/>
                          <a:stretch>
                            <a:fillRect l="-1349367" t="-5797" r="-948101" b="-208696"/>
                          </a:stretch>
                        </a:blipFill>
                      </a:tcPr>
                    </a:tc>
                    <a:tc>
                      <a:txBody>
                        <a:bodyPr/>
                        <a:lstStyle/>
                        <a:p>
                          <a:endParaRPr lang="en-US"/>
                        </a:p>
                      </a:txBody>
                      <a:tcPr marL="27432" marR="27432" marT="0" marB="0" anchor="ctr">
                        <a:blipFill>
                          <a:blip r:embed="rId3"/>
                          <a:stretch>
                            <a:fillRect l="-1050459" t="-5797" r="-587156" b="-208696"/>
                          </a:stretch>
                        </a:blipFill>
                      </a:tcPr>
                    </a:tc>
                    <a:tc>
                      <a:txBody>
                        <a:bodyPr/>
                        <a:lstStyle/>
                        <a:p>
                          <a:endParaRPr lang="en-US"/>
                        </a:p>
                      </a:txBody>
                      <a:tcPr marL="27432" marR="27432" marT="0" marB="0" anchor="ctr">
                        <a:blipFill>
                          <a:blip r:embed="rId3"/>
                          <a:stretch>
                            <a:fillRect l="-902158" t="-5797" r="-360432" b="-208696"/>
                          </a:stretch>
                        </a:blipFill>
                      </a:tcPr>
                    </a:tc>
                    <a:tc>
                      <a:txBody>
                        <a:bodyPr/>
                        <a:lstStyle/>
                        <a:p>
                          <a:endParaRPr lang="en-US"/>
                        </a:p>
                      </a:txBody>
                      <a:tcPr marL="27432" marR="27432" marT="0" marB="0" anchor="ctr">
                        <a:blipFill>
                          <a:blip r:embed="rId3"/>
                          <a:stretch>
                            <a:fillRect l="-1601149" t="-5797" r="-475862" b="-208696"/>
                          </a:stretch>
                        </a:blipFill>
                      </a:tcPr>
                    </a:tc>
                    <a:tc>
                      <a:txBody>
                        <a:bodyPr/>
                        <a:lstStyle/>
                        <a:p>
                          <a:endParaRPr lang="en-US"/>
                        </a:p>
                      </a:txBody>
                      <a:tcPr marL="27432" marR="27432" marT="0" marB="0" anchor="ctr">
                        <a:blipFill>
                          <a:blip r:embed="rId3"/>
                          <a:stretch>
                            <a:fillRect l="-1783133"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3"/>
                          <a:stretch>
                            <a:fillRect l="-975568"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784.884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792.531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625.227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273.258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98.812</a:t>
                          </a:r>
                        </a:p>
                      </a:txBody>
                      <a:tcPr marL="6350" marR="6350" marT="6350" marB="0" anchor="ctr"/>
                    </a:tc>
                    <a:tc>
                      <a:txBody>
                        <a:bodyPr/>
                        <a:lstStyle/>
                        <a:p>
                          <a:pPr algn="ctr"/>
                          <a:r>
                            <a:rPr lang="en-GB" sz="1100" b="0" dirty="0">
                              <a:solidFill>
                                <a:schemeClr val="tx2"/>
                              </a:solidFill>
                              <a:latin typeface="+mn-lt"/>
                            </a:rPr>
                            <a:t>14.0</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0.958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0.352</a:t>
                          </a:r>
                        </a:p>
                      </a:txBody>
                      <a:tcPr marL="6350" marR="6350" marT="6350" marB="0" anchor="ctr"/>
                    </a:tc>
                    <a:tc>
                      <a:txBody>
                        <a:bodyPr/>
                        <a:lstStyle/>
                        <a:p>
                          <a:pPr algn="ctr"/>
                          <a:r>
                            <a:rPr lang="en-GB" sz="1100" b="0" dirty="0">
                              <a:solidFill>
                                <a:schemeClr val="tx2"/>
                              </a:solidFill>
                              <a:latin typeface="+mn-lt"/>
                            </a:rPr>
                            <a:t>9.8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272.551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97.964</a:t>
                          </a:r>
                        </a:p>
                      </a:txBody>
                      <a:tcPr marL="6350" marR="6350" marT="6350" marB="0" anchor="ctr"/>
                    </a:tc>
                    <a:tc>
                      <a:txBody>
                        <a:bodyPr/>
                        <a:lstStyle/>
                        <a:p>
                          <a:pPr algn="ctr"/>
                          <a:r>
                            <a:rPr lang="en-GB" sz="1100" b="0" dirty="0">
                              <a:solidFill>
                                <a:schemeClr val="tx2"/>
                              </a:solidFill>
                              <a:latin typeface="+mn-lt"/>
                            </a:rPr>
                            <a:t>63.0</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4D7FE549-923F-7DF8-EDF1-822F10434F9C}"/>
                  </a:ext>
                </a:extLst>
              </p:cNvPr>
              <p:cNvGraphicFramePr>
                <a:graphicFrameLocks noGrp="1"/>
              </p:cNvGraphicFramePr>
              <p:nvPr>
                <p:extLst>
                  <p:ext uri="{D42A27DB-BD31-4B8C-83A1-F6EECF244321}">
                    <p14:modId xmlns:p14="http://schemas.microsoft.com/office/powerpoint/2010/main" val="2782501141"/>
                  </p:ext>
                </p:extLst>
              </p:nvPr>
            </p:nvGraphicFramePr>
            <p:xfrm>
              <a:off x="231578" y="4600018"/>
              <a:ext cx="11582593" cy="1224135"/>
            </p:xfrm>
            <a:graphic>
              <a:graphicData uri="http://schemas.openxmlformats.org/drawingml/2006/table">
                <a:tbl>
                  <a:tblPr firstRow="1" bandRow="1">
                    <a:tableStyleId>{D27102A9-8310-4765-A935-A1911B00CA55}</a:tableStyleId>
                  </a:tblPr>
                  <a:tblGrid>
                    <a:gridCol w="13883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792.586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634.024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271.226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98.971</a:t>
                          </a:r>
                        </a:p>
                      </a:txBody>
                      <a:tcPr marL="6350" marR="6350" marT="6350" marB="0" anchor="ctr"/>
                    </a:tc>
                    <a:tc>
                      <a:txBody>
                        <a:bodyPr/>
                        <a:lstStyle/>
                        <a:p>
                          <a:pPr algn="ctr"/>
                          <a:r>
                            <a:rPr lang="en-GB" sz="1100" b="0" dirty="0">
                              <a:solidFill>
                                <a:schemeClr val="tx2"/>
                              </a:solidFill>
                              <a:latin typeface="+mn-lt"/>
                            </a:rPr>
                            <a:t>13.8</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0.362</a:t>
                          </a:r>
                        </a:p>
                      </a:txBody>
                      <a:tcPr marL="6350" marR="6350" marT="6350" marB="0" anchor="ctr"/>
                    </a:tc>
                    <a:tc>
                      <a:txBody>
                        <a:bodyPr/>
                        <a:lstStyle/>
                        <a:p>
                          <a:pPr algn="ctr"/>
                          <a:r>
                            <a:rPr lang="en-GB" sz="1100" b="0" dirty="0">
                              <a:solidFill>
                                <a:schemeClr val="tx2"/>
                              </a:solidFill>
                              <a:latin typeface="+mn-lt"/>
                            </a:rPr>
                            <a:t>9.6</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0.259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1.320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270.484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97.990</a:t>
                          </a:r>
                        </a:p>
                      </a:txBody>
                      <a:tcPr marL="6350" marR="6350" marT="6350" marB="0" anchor="ctr"/>
                    </a:tc>
                    <a:tc>
                      <a:txBody>
                        <a:bodyPr/>
                        <a:lstStyle/>
                        <a:p>
                          <a:pPr algn="ctr"/>
                          <a:r>
                            <a:rPr lang="en-GB" sz="1100" b="0" dirty="0">
                              <a:solidFill>
                                <a:schemeClr val="tx2"/>
                              </a:solidFill>
                              <a:latin typeface="+mn-lt"/>
                            </a:rPr>
                            <a:t>61.4</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5" name="Table 14">
                <a:extLst>
                  <a:ext uri="{FF2B5EF4-FFF2-40B4-BE49-F238E27FC236}">
                    <a16:creationId xmlns:a16="http://schemas.microsoft.com/office/drawing/2014/main" id="{4D7FE549-923F-7DF8-EDF1-822F10434F9C}"/>
                  </a:ext>
                </a:extLst>
              </p:cNvPr>
              <p:cNvGraphicFramePr>
                <a:graphicFrameLocks noGrp="1"/>
              </p:cNvGraphicFramePr>
              <p:nvPr>
                <p:extLst>
                  <p:ext uri="{D42A27DB-BD31-4B8C-83A1-F6EECF244321}">
                    <p14:modId xmlns:p14="http://schemas.microsoft.com/office/powerpoint/2010/main" val="2782501141"/>
                  </p:ext>
                </p:extLst>
              </p:nvPr>
            </p:nvGraphicFramePr>
            <p:xfrm>
              <a:off x="231578" y="4600018"/>
              <a:ext cx="11582593" cy="1224135"/>
            </p:xfrm>
            <a:graphic>
              <a:graphicData uri="http://schemas.openxmlformats.org/drawingml/2006/table">
                <a:tbl>
                  <a:tblPr firstRow="1" bandRow="1">
                    <a:tableStyleId>{D27102A9-8310-4765-A935-A1911B00CA55}</a:tableStyleId>
                  </a:tblPr>
                  <a:tblGrid>
                    <a:gridCol w="13883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4"/>
                          <a:stretch>
                            <a:fillRect l="-295327" t="-5797" r="-1383178" b="-208696"/>
                          </a:stretch>
                        </a:blipFill>
                      </a:tcPr>
                    </a:tc>
                    <a:tc>
                      <a:txBody>
                        <a:bodyPr/>
                        <a:lstStyle/>
                        <a:p>
                          <a:endParaRPr lang="en-US"/>
                        </a:p>
                      </a:txBody>
                      <a:tcPr marL="27432" marR="27432" marT="0" marB="0" anchor="ctr">
                        <a:blipFill>
                          <a:blip r:embed="rId4"/>
                          <a:stretch>
                            <a:fillRect l="-535443" t="-5797" r="-1773418" b="-208696"/>
                          </a:stretch>
                        </a:blipFill>
                      </a:tcPr>
                    </a:tc>
                    <a:tc>
                      <a:txBody>
                        <a:bodyPr/>
                        <a:lstStyle/>
                        <a:p>
                          <a:endParaRPr lang="en-US"/>
                        </a:p>
                      </a:txBody>
                      <a:tcPr marL="27432" marR="27432" marT="0" marB="0" anchor="ctr">
                        <a:blipFill>
                          <a:blip r:embed="rId4"/>
                          <a:stretch>
                            <a:fillRect l="-597619" t="-5797" r="-1567857" b="-208696"/>
                          </a:stretch>
                        </a:blipFill>
                      </a:tcPr>
                    </a:tc>
                    <a:tc>
                      <a:txBody>
                        <a:bodyPr/>
                        <a:lstStyle/>
                        <a:p>
                          <a:endParaRPr lang="en-US"/>
                        </a:p>
                      </a:txBody>
                      <a:tcPr marL="27432" marR="27432" marT="0" marB="0" anchor="ctr">
                        <a:blipFill>
                          <a:blip r:embed="rId4"/>
                          <a:stretch>
                            <a:fillRect l="-741772" t="-5797" r="-1567089" b="-208696"/>
                          </a:stretch>
                        </a:blipFill>
                      </a:tcPr>
                    </a:tc>
                    <a:tc>
                      <a:txBody>
                        <a:bodyPr/>
                        <a:lstStyle/>
                        <a:p>
                          <a:endParaRPr lang="en-US"/>
                        </a:p>
                      </a:txBody>
                      <a:tcPr marL="27432" marR="27432" marT="0" marB="0" anchor="ctr">
                        <a:blipFill>
                          <a:blip r:embed="rId4"/>
                          <a:stretch>
                            <a:fillRect l="-791667" t="-5797" r="-1373810" b="-208696"/>
                          </a:stretch>
                        </a:blipFill>
                      </a:tcPr>
                    </a:tc>
                    <a:tc>
                      <a:txBody>
                        <a:bodyPr/>
                        <a:lstStyle/>
                        <a:p>
                          <a:endParaRPr lang="en-US"/>
                        </a:p>
                      </a:txBody>
                      <a:tcPr marL="27432" marR="27432" marT="0" marB="0" anchor="ctr">
                        <a:blipFill>
                          <a:blip r:embed="rId4"/>
                          <a:stretch>
                            <a:fillRect l="-948101" t="-5797" r="-1360759" b="-208696"/>
                          </a:stretch>
                        </a:blipFill>
                      </a:tcPr>
                    </a:tc>
                    <a:tc>
                      <a:txBody>
                        <a:bodyPr/>
                        <a:lstStyle/>
                        <a:p>
                          <a:endParaRPr lang="en-US"/>
                        </a:p>
                      </a:txBody>
                      <a:tcPr marL="27432" marR="27432" marT="0" marB="0" anchor="ctr">
                        <a:blipFill>
                          <a:blip r:embed="rId4"/>
                          <a:stretch>
                            <a:fillRect l="-997590" t="-5797" r="-1195181" b="-208696"/>
                          </a:stretch>
                        </a:blipFill>
                      </a:tcPr>
                    </a:tc>
                    <a:tc>
                      <a:txBody>
                        <a:bodyPr/>
                        <a:lstStyle/>
                        <a:p>
                          <a:endParaRPr lang="en-US"/>
                        </a:p>
                      </a:txBody>
                      <a:tcPr marL="27432" marR="27432" marT="0" marB="0" anchor="ctr">
                        <a:blipFill>
                          <a:blip r:embed="rId4"/>
                          <a:stretch>
                            <a:fillRect l="-1138750" t="-5797" r="-1140000" b="-208696"/>
                          </a:stretch>
                        </a:blipFill>
                      </a:tcPr>
                    </a:tc>
                    <a:tc>
                      <a:txBody>
                        <a:bodyPr/>
                        <a:lstStyle/>
                        <a:p>
                          <a:endParaRPr lang="en-US"/>
                        </a:p>
                      </a:txBody>
                      <a:tcPr marL="27432" marR="27432" marT="0" marB="0" anchor="ctr">
                        <a:blipFill>
                          <a:blip r:embed="rId4"/>
                          <a:stretch>
                            <a:fillRect l="-1193976" t="-5797" r="-998795" b="-208696"/>
                          </a:stretch>
                        </a:blipFill>
                      </a:tcPr>
                    </a:tc>
                    <a:tc>
                      <a:txBody>
                        <a:bodyPr/>
                        <a:lstStyle/>
                        <a:p>
                          <a:endParaRPr lang="en-US"/>
                        </a:p>
                      </a:txBody>
                      <a:tcPr marL="27432" marR="27432" marT="0" marB="0" anchor="ctr">
                        <a:blipFill>
                          <a:blip r:embed="rId4"/>
                          <a:stretch>
                            <a:fillRect l="-1342500" t="-5797" r="-936250" b="-208696"/>
                          </a:stretch>
                        </a:blipFill>
                      </a:tcPr>
                    </a:tc>
                    <a:tc>
                      <a:txBody>
                        <a:bodyPr/>
                        <a:lstStyle/>
                        <a:p>
                          <a:endParaRPr lang="en-US"/>
                        </a:p>
                      </a:txBody>
                      <a:tcPr marL="27432" marR="27432" marT="0" marB="0" anchor="ctr">
                        <a:blipFill>
                          <a:blip r:embed="rId4"/>
                          <a:stretch>
                            <a:fillRect l="-1058716" t="-5797" r="-587156" b="-208696"/>
                          </a:stretch>
                        </a:blipFill>
                      </a:tcPr>
                    </a:tc>
                    <a:tc>
                      <a:txBody>
                        <a:bodyPr/>
                        <a:lstStyle/>
                        <a:p>
                          <a:endParaRPr lang="en-US"/>
                        </a:p>
                      </a:txBody>
                      <a:tcPr marL="27432" marR="27432" marT="0" marB="0" anchor="ctr">
                        <a:blipFill>
                          <a:blip r:embed="rId4"/>
                          <a:stretch>
                            <a:fillRect l="-908633" t="-5797" r="-360432" b="-208696"/>
                          </a:stretch>
                        </a:blipFill>
                      </a:tcPr>
                    </a:tc>
                    <a:tc>
                      <a:txBody>
                        <a:bodyPr/>
                        <a:lstStyle/>
                        <a:p>
                          <a:endParaRPr lang="en-US"/>
                        </a:p>
                      </a:txBody>
                      <a:tcPr marL="27432" marR="27432" marT="0" marB="0" anchor="ctr">
                        <a:blipFill>
                          <a:blip r:embed="rId4"/>
                          <a:stretch>
                            <a:fillRect l="-1611494" t="-5797" r="-475862" b="-208696"/>
                          </a:stretch>
                        </a:blipFill>
                      </a:tcPr>
                    </a:tc>
                    <a:tc>
                      <a:txBody>
                        <a:bodyPr/>
                        <a:lstStyle/>
                        <a:p>
                          <a:endParaRPr lang="en-US"/>
                        </a:p>
                      </a:txBody>
                      <a:tcPr marL="27432" marR="27432" marT="0" marB="0" anchor="ctr">
                        <a:blipFill>
                          <a:blip r:embed="rId4"/>
                          <a:stretch>
                            <a:fillRect l="-1793976"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4"/>
                          <a:stretch>
                            <a:fillRect l="-980682"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792.586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634.024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271.226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98.971</a:t>
                          </a:r>
                        </a:p>
                      </a:txBody>
                      <a:tcPr marL="6350" marR="6350" marT="6350" marB="0" anchor="ctr"/>
                    </a:tc>
                    <a:tc>
                      <a:txBody>
                        <a:bodyPr/>
                        <a:lstStyle/>
                        <a:p>
                          <a:pPr algn="ctr"/>
                          <a:r>
                            <a:rPr lang="en-GB" sz="1100" b="0" dirty="0">
                              <a:solidFill>
                                <a:schemeClr val="tx2"/>
                              </a:solidFill>
                              <a:latin typeface="+mn-lt"/>
                            </a:rPr>
                            <a:t>13.8</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0.362</a:t>
                          </a:r>
                        </a:p>
                      </a:txBody>
                      <a:tcPr marL="6350" marR="6350" marT="6350" marB="0" anchor="ctr"/>
                    </a:tc>
                    <a:tc>
                      <a:txBody>
                        <a:bodyPr/>
                        <a:lstStyle/>
                        <a:p>
                          <a:pPr algn="ctr"/>
                          <a:r>
                            <a:rPr lang="en-GB" sz="1100" b="0" dirty="0">
                              <a:solidFill>
                                <a:schemeClr val="tx2"/>
                              </a:solidFill>
                              <a:latin typeface="+mn-lt"/>
                            </a:rPr>
                            <a:t>9.6</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0.259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1.320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270.484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97.990</a:t>
                          </a:r>
                        </a:p>
                      </a:txBody>
                      <a:tcPr marL="6350" marR="6350" marT="6350" marB="0" anchor="ctr"/>
                    </a:tc>
                    <a:tc>
                      <a:txBody>
                        <a:bodyPr/>
                        <a:lstStyle/>
                        <a:p>
                          <a:pPr algn="ctr"/>
                          <a:r>
                            <a:rPr lang="en-GB" sz="1100" b="0" dirty="0">
                              <a:solidFill>
                                <a:schemeClr val="tx2"/>
                              </a:solidFill>
                              <a:latin typeface="+mn-lt"/>
                            </a:rPr>
                            <a:t>61.4</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p:sp>
        <p:nvSpPr>
          <p:cNvPr id="2" name="TextBox 1">
            <a:extLst>
              <a:ext uri="{FF2B5EF4-FFF2-40B4-BE49-F238E27FC236}">
                <a16:creationId xmlns:a16="http://schemas.microsoft.com/office/drawing/2014/main" id="{95371F3C-5539-C35C-C0E7-EF8BC2AC8340}"/>
              </a:ext>
            </a:extLst>
          </p:cNvPr>
          <p:cNvSpPr txBox="1"/>
          <p:nvPr/>
        </p:nvSpPr>
        <p:spPr>
          <a:xfrm>
            <a:off x="4926284" y="5940926"/>
            <a:ext cx="2385268" cy="276999"/>
          </a:xfrm>
          <a:prstGeom prst="rect">
            <a:avLst/>
          </a:prstGeom>
          <a:noFill/>
        </p:spPr>
        <p:txBody>
          <a:bodyPr wrap="none" lIns="0" tIns="0" rIns="0" bIns="0" rtlCol="0">
            <a:spAutoFit/>
          </a:bodyPr>
          <a:lstStyle/>
          <a:p>
            <a:pPr algn="l"/>
            <a:r>
              <a:rPr lang="en-GB" i="1" u="sng" dirty="0">
                <a:solidFill>
                  <a:schemeClr val="tx2"/>
                </a:solidFill>
              </a:rPr>
              <a:t>Data from 250 samples</a:t>
            </a:r>
          </a:p>
        </p:txBody>
      </p:sp>
    </p:spTree>
    <p:extLst>
      <p:ext uri="{BB962C8B-B14F-4D97-AF65-F5344CB8AC3E}">
        <p14:creationId xmlns:p14="http://schemas.microsoft.com/office/powerpoint/2010/main" val="1403220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81451E-5AF9-4D2A-006F-41C7095205AD}"/>
              </a:ext>
            </a:extLst>
          </p:cNvPr>
          <p:cNvSpPr>
            <a:spLocks noGrp="1"/>
          </p:cNvSpPr>
          <p:nvPr>
            <p:ph type="title"/>
          </p:nvPr>
        </p:nvSpPr>
        <p:spPr/>
        <p:txBody>
          <a:bodyPr/>
          <a:lstStyle/>
          <a:p>
            <a:r>
              <a:rPr lang="en-GB" dirty="0"/>
              <a:t>FM parameters of the 6-cell with asymmetric end-cells</a:t>
            </a:r>
          </a:p>
        </p:txBody>
      </p:sp>
      <p:sp>
        <p:nvSpPr>
          <p:cNvPr id="4" name="Date Placeholder 3">
            <a:extLst>
              <a:ext uri="{FF2B5EF4-FFF2-40B4-BE49-F238E27FC236}">
                <a16:creationId xmlns:a16="http://schemas.microsoft.com/office/drawing/2014/main" id="{A680B2AA-D945-2599-B55E-B385416210DA}"/>
              </a:ext>
            </a:extLst>
          </p:cNvPr>
          <p:cNvSpPr>
            <a:spLocks noGrp="1"/>
          </p:cNvSpPr>
          <p:nvPr>
            <p:ph type="dt" sz="half" idx="10"/>
          </p:nvPr>
        </p:nvSpPr>
        <p:spPr/>
        <p:txBody>
          <a:bodyPr/>
          <a:lstStyle/>
          <a:p>
            <a:fld id="{05D7552C-014B-4F32-BC2B-8B474A72A2A0}" type="datetime1">
              <a:rPr lang="en-US" smtClean="0"/>
              <a:t>5/20/2025</a:t>
            </a:fld>
            <a:endParaRPr lang="en-US" dirty="0"/>
          </a:p>
        </p:txBody>
      </p:sp>
      <p:sp>
        <p:nvSpPr>
          <p:cNvPr id="5" name="Slide Number Placeholder 4">
            <a:extLst>
              <a:ext uri="{FF2B5EF4-FFF2-40B4-BE49-F238E27FC236}">
                <a16:creationId xmlns:a16="http://schemas.microsoft.com/office/drawing/2014/main" id="{44E4BCF0-BBE0-20CF-DC76-DE7B069FED5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7" name="Picture 6" descr="A blue object with black lines&#10;&#10;Description automatically generated">
            <a:extLst>
              <a:ext uri="{FF2B5EF4-FFF2-40B4-BE49-F238E27FC236}">
                <a16:creationId xmlns:a16="http://schemas.microsoft.com/office/drawing/2014/main" id="{A324620E-EA38-0CE9-27D1-AF0419577BE9}"/>
              </a:ext>
            </a:extLst>
          </p:cNvPr>
          <p:cNvPicPr>
            <a:picLocks noChangeAspect="1"/>
          </p:cNvPicPr>
          <p:nvPr/>
        </p:nvPicPr>
        <p:blipFill>
          <a:blip r:embed="rId2"/>
          <a:stretch>
            <a:fillRect/>
          </a:stretch>
        </p:blipFill>
        <p:spPr>
          <a:xfrm>
            <a:off x="417279" y="4278904"/>
            <a:ext cx="7344816" cy="1563223"/>
          </a:xfrm>
          <a:prstGeom prst="rect">
            <a:avLst/>
          </a:prstGeom>
        </p:spPr>
      </p:pic>
      <mc:AlternateContent xmlns:mc="http://schemas.openxmlformats.org/markup-compatibility/2006" xmlns:a14="http://schemas.microsoft.com/office/drawing/2010/main">
        <mc:Choice Requires="a14">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2971500177"/>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184688">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118406">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118406">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dirty="0" smtClean="0">
                                  <a:effectLst/>
                                  <a:latin typeface="Cambria Math" panose="02040503050406030204" pitchFamily="18" charset="0"/>
                                </a:rPr>
                                <m:t>𝑹</m:t>
                              </m:r>
                              <m:r>
                                <a:rPr lang="en-US" sz="1100" b="1" i="1" dirty="0" smtClean="0">
                                  <a:effectLst/>
                                  <a:latin typeface="Cambria Math" panose="02040503050406030204" pitchFamily="18" charset="0"/>
                                </a:rPr>
                                <m:t>/</m:t>
                              </m:r>
                              <m:r>
                                <a:rPr lang="en-US" sz="1100" b="1" i="1" dirty="0" smtClean="0">
                                  <a:effectLst/>
                                  <a:latin typeface="Cambria Math" panose="02040503050406030204" pitchFamily="18" charset="0"/>
                                </a:rPr>
                                <m:t>𝑸</m:t>
                              </m:r>
                            </m:oMath>
                          </a14:m>
                          <a:r>
                            <a:rPr lang="en-US" sz="1100" b="1" dirty="0">
                              <a:effectLst/>
                              <a:latin typeface="+mn-lt"/>
                            </a:rPr>
                            <a:t>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118406">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kern="1200" dirty="0" smtClean="0">
                                  <a:solidFill>
                                    <a:schemeClr val="dk1"/>
                                  </a:solidFill>
                                  <a:effectLst/>
                                  <a:latin typeface="Cambria Math" panose="02040503050406030204" pitchFamily="18" charset="0"/>
                                  <a:ea typeface="+mn-ea"/>
                                  <a:cs typeface="+mn-cs"/>
                                </a:rPr>
                                <m:t>𝑮</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𝑹</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𝑸</m:t>
                              </m:r>
                            </m:oMath>
                          </a14:m>
                          <a:r>
                            <a:rPr lang="en-US" sz="1100" b="1" kern="1200" dirty="0">
                              <a:solidFill>
                                <a:schemeClr val="dk1"/>
                              </a:solidFill>
                              <a:effectLst/>
                              <a:latin typeface="+mn-lt"/>
                              <a:ea typeface="+mn-ea"/>
                              <a:cs typeface="+mn-cs"/>
                            </a:rPr>
                            <a:t>  [kΩ</a:t>
                          </a:r>
                          <a:r>
                            <a:rPr lang="en-US" sz="1100" b="1" kern="1200" baseline="30000" dirty="0">
                              <a:solidFill>
                                <a:schemeClr val="dk1"/>
                              </a:solidFill>
                              <a:effectLst/>
                              <a:latin typeface="+mn-lt"/>
                              <a:ea typeface="+mn-ea"/>
                              <a:cs typeface="+mn-cs"/>
                            </a:rPr>
                            <a:t>2</a:t>
                          </a:r>
                          <a:r>
                            <a:rPr lang="en-US" sz="1100" b="1" kern="1200" dirty="0">
                              <a:solidFill>
                                <a:schemeClr val="dk1"/>
                              </a:solidFill>
                              <a:effectLst/>
                              <a:latin typeface="+mn-lt"/>
                              <a:ea typeface="+mn-ea"/>
                              <a:cs typeface="+mn-cs"/>
                            </a:rPr>
                            <a:t>]</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122074">
                    <a:tc>
                      <a:txBody>
                        <a:bodyPr/>
                        <a:lstStyle/>
                        <a:p>
                          <a:pPr marL="0" marR="0" algn="ctr">
                            <a:lnSpc>
                              <a:spcPct val="130000"/>
                            </a:lnSpc>
                            <a:spcBef>
                              <a:spcPts val="600"/>
                            </a:spcBef>
                            <a:spcAft>
                              <a:spcPts val="0"/>
                            </a:spcAft>
                            <a:tabLst>
                              <a:tab pos="243205" algn="ctr"/>
                            </a:tabLst>
                          </a:pPr>
                          <a14:m>
                            <m:oMath xmlns:m="http://schemas.openxmlformats.org/officeDocument/2006/math">
                              <m:sSub>
                                <m:sSubPr>
                                  <m:ctrlPr>
                                    <a:rPr lang="en-US" sz="1100" b="1" i="1" smtClean="0">
                                      <a:effectLst/>
                                      <a:latin typeface="Cambria Math" panose="02040503050406030204" pitchFamily="18" charset="0"/>
                                    </a:rPr>
                                  </m:ctrlPr>
                                </m:sSubPr>
                                <m:e>
                                  <m:r>
                                    <a:rPr lang="en-US" sz="1100" b="1" i="1" smtClean="0">
                                      <a:effectLst/>
                                      <a:latin typeface="Cambria Math" panose="02040503050406030204" pitchFamily="18" charset="0"/>
                                    </a:rPr>
                                    <m:t>𝑩</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fr-FR" sz="1100" b="1" baseline="-25000" dirty="0">
                              <a:effectLst/>
                              <a:latin typeface="+mn-lt"/>
                            </a:rPr>
                            <a:t> </a:t>
                          </a:r>
                          <a:r>
                            <a:rPr lang="fr-FR" sz="1100" b="1" dirty="0">
                              <a:effectLst/>
                              <a:latin typeface="+mn-lt"/>
                            </a:rPr>
                            <a:t>[</a:t>
                          </a:r>
                          <a14:m>
                            <m:oMath xmlns:m="http://schemas.openxmlformats.org/officeDocument/2006/math">
                              <m:r>
                                <a:rPr lang="en-US" sz="1100" b="1" i="1">
                                  <a:effectLst/>
                                  <a:latin typeface="Cambria Math" panose="02040503050406030204" pitchFamily="18" charset="0"/>
                                </a:rPr>
                                <m:t>𝐦𝐓</m:t>
                              </m:r>
                              <m:r>
                                <m:rPr>
                                  <m:lit/>
                                </m:rPr>
                                <a:rPr lang="fr-FR" sz="1100" b="1">
                                  <a:effectLst/>
                                  <a:latin typeface="Cambria Math" panose="02040503050406030204" pitchFamily="18" charset="0"/>
                                </a:rPr>
                                <m:t>/</m:t>
                              </m:r>
                              <m:r>
                                <a:rPr lang="fr-FR" sz="1100" b="1">
                                  <a:effectLst/>
                                  <a:latin typeface="Cambria Math" panose="02040503050406030204" pitchFamily="18" charset="0"/>
                                </a:rPr>
                                <m:t>(</m:t>
                              </m:r>
                              <m:r>
                                <a:rPr lang="en-US" sz="1100" b="1" i="1">
                                  <a:effectLst/>
                                  <a:latin typeface="Cambria Math" panose="02040503050406030204" pitchFamily="18" charset="0"/>
                                </a:rPr>
                                <m:t>𝐌𝐕</m:t>
                              </m:r>
                              <m:r>
                                <m:rPr>
                                  <m:lit/>
                                </m:rPr>
                                <a:rPr lang="fr-FR" sz="1100" b="1">
                                  <a:effectLst/>
                                  <a:latin typeface="Cambria Math" panose="02040503050406030204" pitchFamily="18" charset="0"/>
                                </a:rPr>
                                <m:t>/</m:t>
                              </m:r>
                              <m:r>
                                <a:rPr lang="en-US" sz="1100" b="1" i="1">
                                  <a:effectLst/>
                                  <a:latin typeface="Cambria Math" panose="02040503050406030204" pitchFamily="18" charset="0"/>
                                </a:rPr>
                                <m:t>𝐦</m:t>
                              </m:r>
                              <m:r>
                                <a:rPr lang="fr-FR" sz="1100" b="1">
                                  <a:effectLst/>
                                  <a:latin typeface="Cambria Math" panose="02040503050406030204" pitchFamily="18" charset="0"/>
                                </a:rPr>
                                <m:t>)</m:t>
                              </m:r>
                            </m:oMath>
                          </a14:m>
                          <a:r>
                            <a:rPr lang="fr-FR" sz="1100" b="1" dirty="0">
                              <a:effectLst/>
                              <a:latin typeface="+mn-lt"/>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122074">
                    <a:tc>
                      <a:txBody>
                        <a:bodyPr/>
                        <a:lstStyle/>
                        <a:p>
                          <a:pPr marL="0" marR="0" algn="ctr">
                            <a:lnSpc>
                              <a:spcPct val="130000"/>
                            </a:lnSpc>
                            <a:spcBef>
                              <a:spcPts val="600"/>
                            </a:spcBef>
                            <a:spcAft>
                              <a:spcPts val="0"/>
                            </a:spcAft>
                          </a:pPr>
                          <a14:m>
                            <m:oMath xmlns:m="http://schemas.openxmlformats.org/officeDocument/2006/math">
                              <m:sSub>
                                <m:sSubPr>
                                  <m:ctrlPr>
                                    <a:rPr lang="en-US" sz="1100" b="1" i="1" smtClean="0">
                                      <a:effectLst/>
                                      <a:latin typeface="Cambria Math" panose="02040503050406030204" pitchFamily="18" charset="0"/>
                                    </a:rPr>
                                  </m:ctrlPr>
                                </m:sSubPr>
                                <m:e>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en-US" sz="1100" b="1" dirty="0">
                              <a:effectLst/>
                              <a:latin typeface="+mn-lt"/>
                              <a:ea typeface="Times New Roman" panose="02020603050405020304" pitchFamily="18" charset="0"/>
                              <a:cs typeface="Times New Roman" panose="02020603050405020304" pitchFamily="18" charset="0"/>
                            </a:rPr>
                            <a:t> </a:t>
                          </a:r>
                          <a:r>
                            <a:rPr lang="en-US" sz="1100" b="1" kern="1200" dirty="0">
                              <a:solidFill>
                                <a:schemeClr val="dk1"/>
                              </a:solidFill>
                              <a:effectLst/>
                              <a:latin typeface="+mn-lt"/>
                              <a:ea typeface="+mn-ea"/>
                              <a:cs typeface="+mn-cs"/>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118406">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118406">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11840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118406">
                    <a:tc>
                      <a:txBody>
                        <a:bodyPr/>
                        <a:lstStyle/>
                        <a:p>
                          <a:pPr marL="0" marR="0" algn="ctr">
                            <a:lnSpc>
                              <a:spcPct val="130000"/>
                            </a:lnSpc>
                            <a:spcBef>
                              <a:spcPts val="600"/>
                            </a:spcBef>
                            <a:spcAft>
                              <a:spcPts val="0"/>
                            </a:spcAft>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f=1.494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f=2.368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f=3.38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Choice>
        <mc:Fallback xmlns="">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2971500177"/>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390144">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334772">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267907">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267907">
                    <a:tc>
                      <a:txBody>
                        <a:bodyPr/>
                        <a:lstStyle/>
                        <a:p>
                          <a:endParaRPr lang="en-US"/>
                        </a:p>
                      </a:txBody>
                      <a:tcPr marL="51901" marR="51901" marT="9144" anchor="ctr">
                        <a:blipFill>
                          <a:blip r:embed="rId3"/>
                          <a:stretch>
                            <a:fillRect l="-321" t="-384091" r="-93910" b="-12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267907">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267907">
                    <a:tc>
                      <a:txBody>
                        <a:bodyPr/>
                        <a:lstStyle/>
                        <a:p>
                          <a:endParaRPr lang="en-US"/>
                        </a:p>
                      </a:txBody>
                      <a:tcPr marL="51901" marR="51901" marT="9144" anchor="ctr">
                        <a:blipFill>
                          <a:blip r:embed="rId3"/>
                          <a:stretch>
                            <a:fillRect l="-321" t="-584091" r="-93910" b="-10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268034">
                    <a:tc>
                      <a:txBody>
                        <a:bodyPr/>
                        <a:lstStyle/>
                        <a:p>
                          <a:endParaRPr lang="en-US"/>
                        </a:p>
                      </a:txBody>
                      <a:tcPr marL="51901" marR="51901" marT="9144" anchor="ctr">
                        <a:blipFill>
                          <a:blip r:embed="rId3"/>
                          <a:stretch>
                            <a:fillRect l="-321" t="-684091" r="-93910" b="-9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268034">
                    <a:tc>
                      <a:txBody>
                        <a:bodyPr/>
                        <a:lstStyle/>
                        <a:p>
                          <a:endParaRPr lang="en-US"/>
                        </a:p>
                      </a:txBody>
                      <a:tcPr marL="51901" marR="51901" marT="9144" anchor="ctr">
                        <a:blipFill>
                          <a:blip r:embed="rId3"/>
                          <a:stretch>
                            <a:fillRect l="-321" t="-784091" r="-93910" b="-8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267907">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267907">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33883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267907">
                    <a:tc>
                      <a:txBody>
                        <a:bodyPr/>
                        <a:lstStyle/>
                        <a:p>
                          <a:endParaRPr lang="en-US"/>
                        </a:p>
                      </a:txBody>
                      <a:tcPr marL="68580" marR="68580" marT="9144">
                        <a:blipFill>
                          <a:blip r:embed="rId3"/>
                          <a:stretch>
                            <a:fillRect l="-321" t="-1411364" r="-93910" b="-2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267907">
                    <a:tc>
                      <a:txBody>
                        <a:bodyPr/>
                        <a:lstStyle/>
                        <a:p>
                          <a:endParaRPr lang="en-US"/>
                        </a:p>
                      </a:txBody>
                      <a:tcPr marL="68580" marR="68580" marT="9144">
                        <a:blipFill>
                          <a:blip r:embed="rId3"/>
                          <a:stretch>
                            <a:fillRect l="-321" t="-1511364" r="-93910" b="-1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267907">
                    <a:tc>
                      <a:txBody>
                        <a:bodyPr/>
                        <a:lstStyle/>
                        <a:p>
                          <a:endParaRPr lang="en-US"/>
                        </a:p>
                      </a:txBody>
                      <a:tcPr marL="68580" marR="68580" marT="9144">
                        <a:blipFill>
                          <a:blip r:embed="rId3"/>
                          <a:stretch>
                            <a:fillRect l="-321" t="-1611364" r="-93910" b="-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Fallback>
      </mc:AlternateContent>
      <p:pic>
        <p:nvPicPr>
          <p:cNvPr id="10" name="Picture 9" descr="A blue object with black lines&#10;&#10;Description automatically generated">
            <a:extLst>
              <a:ext uri="{FF2B5EF4-FFF2-40B4-BE49-F238E27FC236}">
                <a16:creationId xmlns:a16="http://schemas.microsoft.com/office/drawing/2014/main" id="{863CD547-0770-1555-AE1B-A3D10CDA36EE}"/>
              </a:ext>
            </a:extLst>
          </p:cNvPr>
          <p:cNvPicPr>
            <a:picLocks noChangeAspect="1"/>
          </p:cNvPicPr>
          <p:nvPr/>
        </p:nvPicPr>
        <p:blipFill>
          <a:blip r:embed="rId4"/>
          <a:stretch>
            <a:fillRect/>
          </a:stretch>
        </p:blipFill>
        <p:spPr>
          <a:xfrm>
            <a:off x="297943" y="2197214"/>
            <a:ext cx="7382233" cy="1550807"/>
          </a:xfrm>
          <a:prstGeom prst="rect">
            <a:avLst/>
          </a:prstGeom>
        </p:spPr>
      </p:pic>
      <p:sp>
        <p:nvSpPr>
          <p:cNvPr id="14" name="TextBox 13">
            <a:extLst>
              <a:ext uri="{FF2B5EF4-FFF2-40B4-BE49-F238E27FC236}">
                <a16:creationId xmlns:a16="http://schemas.microsoft.com/office/drawing/2014/main" id="{1E3128C8-736E-16A7-505E-9C0B97DB87A1}"/>
              </a:ext>
            </a:extLst>
          </p:cNvPr>
          <p:cNvSpPr txBox="1"/>
          <p:nvPr/>
        </p:nvSpPr>
        <p:spPr>
          <a:xfrm>
            <a:off x="4079304" y="1758646"/>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6" name="Straight Arrow Connector 15">
            <a:extLst>
              <a:ext uri="{FF2B5EF4-FFF2-40B4-BE49-F238E27FC236}">
                <a16:creationId xmlns:a16="http://schemas.microsoft.com/office/drawing/2014/main" id="{015D9560-B302-07D8-EA0B-FA2BFE7AFDB4}"/>
              </a:ext>
            </a:extLst>
          </p:cNvPr>
          <p:cNvCxnSpPr/>
          <p:nvPr/>
        </p:nvCxnSpPr>
        <p:spPr>
          <a:xfrm flipH="1" flipV="1">
            <a:off x="1919536" y="2134235"/>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5EF8D0-C0CC-6FFF-A29B-306317E7A3B3}"/>
              </a:ext>
            </a:extLst>
          </p:cNvPr>
          <p:cNvSpPr txBox="1"/>
          <p:nvPr/>
        </p:nvSpPr>
        <p:spPr>
          <a:xfrm>
            <a:off x="356992" y="1786936"/>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8" name="Straight Arrow Connector 17">
            <a:extLst>
              <a:ext uri="{FF2B5EF4-FFF2-40B4-BE49-F238E27FC236}">
                <a16:creationId xmlns:a16="http://schemas.microsoft.com/office/drawing/2014/main" id="{57C08D05-F0B0-B53F-1AFF-B1665C53BAEF}"/>
              </a:ext>
            </a:extLst>
          </p:cNvPr>
          <p:cNvCxnSpPr/>
          <p:nvPr/>
        </p:nvCxnSpPr>
        <p:spPr>
          <a:xfrm flipH="1" flipV="1">
            <a:off x="5663952" y="2103173"/>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FF5205E-0372-AADD-F8B6-7CC6C2CC0AF0}"/>
              </a:ext>
            </a:extLst>
          </p:cNvPr>
          <p:cNvSpPr txBox="1"/>
          <p:nvPr/>
        </p:nvSpPr>
        <p:spPr>
          <a:xfrm>
            <a:off x="4160388" y="3795042"/>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V2 end-cell </a:t>
            </a:r>
          </a:p>
        </p:txBody>
      </p:sp>
      <p:cxnSp>
        <p:nvCxnSpPr>
          <p:cNvPr id="20" name="Straight Arrow Connector 19">
            <a:extLst>
              <a:ext uri="{FF2B5EF4-FFF2-40B4-BE49-F238E27FC236}">
                <a16:creationId xmlns:a16="http://schemas.microsoft.com/office/drawing/2014/main" id="{E4C6B7C5-78B8-61AC-0FE9-B760D8569E63}"/>
              </a:ext>
            </a:extLst>
          </p:cNvPr>
          <p:cNvCxnSpPr/>
          <p:nvPr/>
        </p:nvCxnSpPr>
        <p:spPr>
          <a:xfrm flipH="1" flipV="1">
            <a:off x="2000620" y="4170631"/>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58B9C40-B126-3DE8-CF11-D1596F0A15CD}"/>
              </a:ext>
            </a:extLst>
          </p:cNvPr>
          <p:cNvCxnSpPr/>
          <p:nvPr/>
        </p:nvCxnSpPr>
        <p:spPr>
          <a:xfrm flipH="1" flipV="1">
            <a:off x="5745036" y="4139569"/>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450336E-3F55-ACCB-9977-4FA032599CC4}"/>
              </a:ext>
            </a:extLst>
          </p:cNvPr>
          <p:cNvSpPr txBox="1"/>
          <p:nvPr/>
        </p:nvSpPr>
        <p:spPr>
          <a:xfrm>
            <a:off x="407625" y="3828193"/>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sp>
        <p:nvSpPr>
          <p:cNvPr id="12" name="Arrow: Down 11">
            <a:extLst>
              <a:ext uri="{FF2B5EF4-FFF2-40B4-BE49-F238E27FC236}">
                <a16:creationId xmlns:a16="http://schemas.microsoft.com/office/drawing/2014/main" id="{3E7425C0-360D-E347-6883-54A658DEE80B}"/>
              </a:ext>
            </a:extLst>
          </p:cNvPr>
          <p:cNvSpPr/>
          <p:nvPr/>
        </p:nvSpPr>
        <p:spPr>
          <a:xfrm>
            <a:off x="3965111" y="5634662"/>
            <a:ext cx="171329" cy="310253"/>
          </a:xfrm>
          <a:prstGeom prst="downArrow">
            <a:avLst/>
          </a:prstGeom>
          <a:solidFill>
            <a:srgbClr val="303030"/>
          </a:solidFill>
          <a:ln>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77E149B6-7FEA-DBC8-CA07-906FA7629BFD}"/>
              </a:ext>
            </a:extLst>
          </p:cNvPr>
          <p:cNvSpPr txBox="1"/>
          <p:nvPr/>
        </p:nvSpPr>
        <p:spPr>
          <a:xfrm>
            <a:off x="3202149" y="5962577"/>
            <a:ext cx="1641475" cy="276999"/>
          </a:xfrm>
          <a:prstGeom prst="rect">
            <a:avLst/>
          </a:prstGeom>
          <a:noFill/>
        </p:spPr>
        <p:txBody>
          <a:bodyPr wrap="none" lIns="0" tIns="0" rIns="0" bIns="0" rtlCol="0">
            <a:spAutoFit/>
          </a:bodyPr>
          <a:lstStyle/>
          <a:p>
            <a:pPr algn="l"/>
            <a:r>
              <a:rPr lang="en-GB" dirty="0">
                <a:solidFill>
                  <a:schemeClr val="tx2"/>
                </a:solidFill>
              </a:rPr>
              <a:t>Selected design</a:t>
            </a:r>
          </a:p>
        </p:txBody>
      </p:sp>
      <p:sp>
        <p:nvSpPr>
          <p:cNvPr id="2" name="Footer Placeholder 1">
            <a:extLst>
              <a:ext uri="{FF2B5EF4-FFF2-40B4-BE49-F238E27FC236}">
                <a16:creationId xmlns:a16="http://schemas.microsoft.com/office/drawing/2014/main" id="{E717F86C-8E44-B1F1-95A4-720AFF0A09F3}"/>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450813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𝐴</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𝐴</m:t>
                                    </m:r>
                                  </m:e>
                                  <m:sub>
                                    <m:r>
                                      <m:rPr>
                                        <m:sty m:val="p"/>
                                      </m:rPr>
                                      <a:rPr lang="en-US" sz="1600" i="0" dirty="0" smtClean="0">
                                        <a:latin typeface="Cambria Math" panose="02040503050406030204" pitchFamily="18" charset="0"/>
                                      </a:rPr>
                                      <m:t>e</m:t>
                                    </m:r>
                                  </m:sub>
                                </m:sSub>
                                <m:r>
                                  <a:rPr lang="en-GB" sz="1600" i="1" dirty="0" smtClean="0">
                                    <a:latin typeface="Cambria Math" panose="02040503050406030204" pitchFamily="18" charset="0"/>
                                  </a:rPr>
                                  <m:t> [</m:t>
                                </m:r>
                                <m:r>
                                  <m:rPr>
                                    <m:sty m:val="p"/>
                                  </m:rPr>
                                  <a:rPr lang="en-GB" sz="1600" i="0" dirty="0" smtClean="0">
                                    <a:latin typeface="Cambria Math" panose="02040503050406030204" pitchFamily="18" charset="0"/>
                                  </a:rPr>
                                  <m:t>mm</m:t>
                                </m:r>
                                <m:r>
                                  <a:rPr lang="en-GB"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𝐵</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𝐵</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𝑎</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𝑎</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𝑏</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𝑏</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i</m:t>
                                    </m:r>
                                  </m:sub>
                                </m:sSub>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err="1" smtClean="0">
                                        <a:latin typeface="Cambria Math" panose="02040503050406030204" pitchFamily="18" charset="0"/>
                                      </a:rPr>
                                      <m:t>𝑅</m:t>
                                    </m:r>
                                  </m:e>
                                  <m:sub>
                                    <m:r>
                                      <m:rPr>
                                        <m:sty m:val="p"/>
                                      </m:rPr>
                                      <a:rPr lang="en-US" sz="1600" i="0" dirty="0" err="1" smtClean="0">
                                        <a:latin typeface="Cambria Math" panose="02040503050406030204" pitchFamily="18" charset="0"/>
                                      </a:rPr>
                                      <m:t>bp</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𝐿</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𝐿</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eq</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l-GR" sz="1600" i="1" dirty="0" smtClean="0">
                                    <a:latin typeface="Cambria Math" panose="02040503050406030204" pitchFamily="18" charset="0"/>
                                  </a:rPr>
                                  <m:t>𝛼</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l-GR" sz="1600" i="1" dirty="0" smtClean="0">
                                        <a:latin typeface="Cambria Math" panose="02040503050406030204" pitchFamily="18" charset="0"/>
                                      </a:rPr>
                                      <m:t>𝛼</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oMath>
                            </m:oMathPara>
                          </a14:m>
                          <a:endParaRPr lang="en-GB" sz="1600" dirty="0">
                            <a:latin typeface="+mn-lt"/>
                          </a:endParaRPr>
                        </a:p>
                      </a:txBody>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Choice>
        <mc:Fallback xmlns="">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extLst>
                  <p:ext uri="{D42A27DB-BD31-4B8C-83A1-F6EECF244321}">
                    <p14:modId xmlns:p14="http://schemas.microsoft.com/office/powerpoint/2010/main" val="286216052"/>
                  </p:ext>
                </p:extLst>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endParaRPr lang="en-US"/>
                        </a:p>
                      </a:txBody>
                      <a:tcPr>
                        <a:blipFill>
                          <a:blip r:embed="rId3"/>
                          <a:stretch>
                            <a:fillRect l="-92593" t="-3279" r="-680556" b="-211475"/>
                          </a:stretch>
                        </a:blipFill>
                      </a:tcPr>
                    </a:tc>
                    <a:tc>
                      <a:txBody>
                        <a:bodyPr/>
                        <a:lstStyle/>
                        <a:p>
                          <a:endParaRPr lang="en-US"/>
                        </a:p>
                      </a:txBody>
                      <a:tcPr>
                        <a:blipFill>
                          <a:blip r:embed="rId3"/>
                          <a:stretch>
                            <a:fillRect l="-193488" t="-3279" r="-583721" b="-211475"/>
                          </a:stretch>
                        </a:blipFill>
                      </a:tcPr>
                    </a:tc>
                    <a:tc>
                      <a:txBody>
                        <a:bodyPr/>
                        <a:lstStyle/>
                        <a:p>
                          <a:endParaRPr lang="en-US"/>
                        </a:p>
                      </a:txBody>
                      <a:tcPr>
                        <a:blipFill>
                          <a:blip r:embed="rId3"/>
                          <a:stretch>
                            <a:fillRect l="-292130" t="-3279" r="-481019" b="-211475"/>
                          </a:stretch>
                        </a:blipFill>
                      </a:tcPr>
                    </a:tc>
                    <a:tc>
                      <a:txBody>
                        <a:bodyPr/>
                        <a:lstStyle/>
                        <a:p>
                          <a:endParaRPr lang="en-US"/>
                        </a:p>
                      </a:txBody>
                      <a:tcPr>
                        <a:blipFill>
                          <a:blip r:embed="rId3"/>
                          <a:stretch>
                            <a:fillRect l="-397653" t="-3279" r="-387793" b="-211475"/>
                          </a:stretch>
                        </a:blipFill>
                      </a:tcPr>
                    </a:tc>
                    <a:tc>
                      <a:txBody>
                        <a:bodyPr/>
                        <a:lstStyle/>
                        <a:p>
                          <a:endParaRPr lang="en-US"/>
                        </a:p>
                      </a:txBody>
                      <a:tcPr>
                        <a:blipFill>
                          <a:blip r:embed="rId3"/>
                          <a:stretch>
                            <a:fillRect l="-481818" t="-3279" r="-275455" b="-211475"/>
                          </a:stretch>
                        </a:blipFill>
                      </a:tcPr>
                    </a:tc>
                    <a:tc>
                      <a:txBody>
                        <a:bodyPr/>
                        <a:lstStyle/>
                        <a:p>
                          <a:endParaRPr lang="en-US"/>
                        </a:p>
                      </a:txBody>
                      <a:tcPr>
                        <a:blipFill>
                          <a:blip r:embed="rId3"/>
                          <a:stretch>
                            <a:fillRect l="-595349" t="-3279" r="-181860" b="-211475"/>
                          </a:stretch>
                        </a:blipFill>
                      </a:tcPr>
                    </a:tc>
                    <a:tc>
                      <a:txBody>
                        <a:bodyPr/>
                        <a:lstStyle/>
                        <a:p>
                          <a:endParaRPr lang="en-US"/>
                        </a:p>
                      </a:txBody>
                      <a:tcPr>
                        <a:blipFill>
                          <a:blip r:embed="rId3"/>
                          <a:stretch>
                            <a:fillRect l="-859195" t="-3279" r="-124713" b="-211475"/>
                          </a:stretch>
                        </a:blipFill>
                      </a:tcPr>
                    </a:tc>
                    <a:tc>
                      <a:txBody>
                        <a:bodyPr/>
                        <a:lstStyle/>
                        <a:p>
                          <a:endParaRPr lang="en-US"/>
                        </a:p>
                      </a:txBody>
                      <a:tcPr>
                        <a:blipFill>
                          <a:blip r:embed="rId3"/>
                          <a:stretch>
                            <a:fillRect l="-776279" t="-3279" r="-930" b="-211475"/>
                          </a:stretch>
                        </a:blipFill>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Fallback>
      </mc:AlternateContent>
      <p:sp>
        <p:nvSpPr>
          <p:cNvPr id="3" name="Title 2">
            <a:extLst>
              <a:ext uri="{FF2B5EF4-FFF2-40B4-BE49-F238E27FC236}">
                <a16:creationId xmlns:a16="http://schemas.microsoft.com/office/drawing/2014/main" id="{9077E310-73D9-6799-2B4D-16A3C3AD7B04}"/>
              </a:ext>
            </a:extLst>
          </p:cNvPr>
          <p:cNvSpPr>
            <a:spLocks noGrp="1"/>
          </p:cNvSpPr>
          <p:nvPr>
            <p:ph type="title"/>
          </p:nvPr>
        </p:nvSpPr>
        <p:spPr/>
        <p:txBody>
          <a:bodyPr/>
          <a:lstStyle/>
          <a:p>
            <a:r>
              <a:rPr lang="en-US" dirty="0"/>
              <a:t>800 MHz Cavity parameters</a:t>
            </a:r>
            <a:endParaRPr lang="en-GB" dirty="0"/>
          </a:p>
        </p:txBody>
      </p:sp>
      <p:sp>
        <p:nvSpPr>
          <p:cNvPr id="4" name="Date Placeholder 3">
            <a:extLst>
              <a:ext uri="{FF2B5EF4-FFF2-40B4-BE49-F238E27FC236}">
                <a16:creationId xmlns:a16="http://schemas.microsoft.com/office/drawing/2014/main" id="{E2E3DF4F-42BD-C86F-3DC4-72E3405CAC62}"/>
              </a:ext>
            </a:extLst>
          </p:cNvPr>
          <p:cNvSpPr>
            <a:spLocks noGrp="1"/>
          </p:cNvSpPr>
          <p:nvPr>
            <p:ph type="dt" sz="half" idx="10"/>
          </p:nvPr>
        </p:nvSpPr>
        <p:spPr/>
        <p:txBody>
          <a:bodyPr/>
          <a:lstStyle/>
          <a:p>
            <a:fld id="{D64E356F-E698-40FA-923E-E1554DE9288A}" type="datetime1">
              <a:rPr lang="en-US" smtClean="0"/>
              <a:t>5/20/2025</a:t>
            </a:fld>
            <a:endParaRPr lang="en-US" dirty="0"/>
          </a:p>
        </p:txBody>
      </p:sp>
      <p:sp>
        <p:nvSpPr>
          <p:cNvPr id="6" name="Slide Number Placeholder 5">
            <a:extLst>
              <a:ext uri="{FF2B5EF4-FFF2-40B4-BE49-F238E27FC236}">
                <a16:creationId xmlns:a16="http://schemas.microsoft.com/office/drawing/2014/main" id="{1FDF47E7-7F4A-39FF-7DF2-E8A2456363B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pSp>
        <p:nvGrpSpPr>
          <p:cNvPr id="10" name="Group 9">
            <a:extLst>
              <a:ext uri="{FF2B5EF4-FFF2-40B4-BE49-F238E27FC236}">
                <a16:creationId xmlns:a16="http://schemas.microsoft.com/office/drawing/2014/main" id="{EB40B63A-E416-F2F4-BFC0-CCA6369E5904}"/>
              </a:ext>
            </a:extLst>
          </p:cNvPr>
          <p:cNvGrpSpPr/>
          <p:nvPr/>
        </p:nvGrpSpPr>
        <p:grpSpPr>
          <a:xfrm>
            <a:off x="3561453" y="1985266"/>
            <a:ext cx="3023133" cy="1937074"/>
            <a:chOff x="8908563" y="1236528"/>
            <a:chExt cx="3023133" cy="1937074"/>
          </a:xfrm>
        </p:grpSpPr>
        <p:sp>
          <p:nvSpPr>
            <p:cNvPr id="11" name="Freihandform 141">
              <a:extLst>
                <a:ext uri="{FF2B5EF4-FFF2-40B4-BE49-F238E27FC236}">
                  <a16:creationId xmlns:a16="http://schemas.microsoft.com/office/drawing/2014/main" id="{06869429-1F4D-6BE2-60BF-FAEF9FC11709}"/>
                </a:ext>
              </a:extLst>
            </p:cNvPr>
            <p:cNvSpPr/>
            <p:nvPr/>
          </p:nvSpPr>
          <p:spPr>
            <a:xfrm>
              <a:off x="9606195" y="1332691"/>
              <a:ext cx="598635" cy="1092940"/>
            </a:xfrm>
            <a:custGeom>
              <a:avLst/>
              <a:gdLst>
                <a:gd name="connsiteX0" fmla="*/ 990349 w 990349"/>
                <a:gd name="connsiteY0" fmla="*/ 0 h 1754626"/>
                <a:gd name="connsiteX1" fmla="*/ 990349 w 990349"/>
                <a:gd name="connsiteY1" fmla="*/ 1754626 h 1754626"/>
                <a:gd name="connsiteX2" fmla="*/ 903208 w 990349"/>
                <a:gd name="connsiteY2" fmla="*/ 1750786 h 1754626"/>
                <a:gd name="connsiteX3" fmla="*/ 0 w 990349"/>
                <a:gd name="connsiteY3" fmla="*/ 877313 h 1754626"/>
                <a:gd name="connsiteX4" fmla="*/ 903208 w 990349"/>
                <a:gd name="connsiteY4" fmla="*/ 3840 h 1754626"/>
                <a:gd name="connsiteX5" fmla="*/ 990349 w 990349"/>
                <a:gd name="connsiteY5" fmla="*/ 0 h 175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0349" h="1754626">
                  <a:moveTo>
                    <a:pt x="990349" y="0"/>
                  </a:moveTo>
                  <a:lnTo>
                    <a:pt x="990349" y="1754626"/>
                  </a:lnTo>
                  <a:lnTo>
                    <a:pt x="903208" y="1750786"/>
                  </a:lnTo>
                  <a:cubicBezTo>
                    <a:pt x="395889" y="1705823"/>
                    <a:pt x="0" y="1331915"/>
                    <a:pt x="0" y="877313"/>
                  </a:cubicBezTo>
                  <a:cubicBezTo>
                    <a:pt x="0" y="422711"/>
                    <a:pt x="395889" y="48803"/>
                    <a:pt x="903208" y="3840"/>
                  </a:cubicBezTo>
                  <a:lnTo>
                    <a:pt x="990349"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dirty="0"/>
            </a:p>
          </p:txBody>
        </p:sp>
        <p:sp>
          <p:nvSpPr>
            <p:cNvPr id="12" name="Freihandform 140">
              <a:extLst>
                <a:ext uri="{FF2B5EF4-FFF2-40B4-BE49-F238E27FC236}">
                  <a16:creationId xmlns:a16="http://schemas.microsoft.com/office/drawing/2014/main" id="{91B751B6-4BB8-1A4F-90C3-F9ADF936E923}"/>
                </a:ext>
              </a:extLst>
            </p:cNvPr>
            <p:cNvSpPr/>
            <p:nvPr/>
          </p:nvSpPr>
          <p:spPr>
            <a:xfrm>
              <a:off x="10204852" y="1332690"/>
              <a:ext cx="636823" cy="1053745"/>
            </a:xfrm>
            <a:custGeom>
              <a:avLst/>
              <a:gdLst>
                <a:gd name="connsiteX0" fmla="*/ 0 w 976078"/>
                <a:gd name="connsiteY0" fmla="*/ 0 h 1753368"/>
                <a:gd name="connsiteX1" fmla="*/ 72870 w 976078"/>
                <a:gd name="connsiteY1" fmla="*/ 3211 h 1753368"/>
                <a:gd name="connsiteX2" fmla="*/ 976078 w 976078"/>
                <a:gd name="connsiteY2" fmla="*/ 876684 h 1753368"/>
                <a:gd name="connsiteX3" fmla="*/ 72870 w 976078"/>
                <a:gd name="connsiteY3" fmla="*/ 1750157 h 1753368"/>
                <a:gd name="connsiteX4" fmla="*/ 0 w 976078"/>
                <a:gd name="connsiteY4" fmla="*/ 1753368 h 1753368"/>
                <a:gd name="connsiteX5" fmla="*/ 0 w 976078"/>
                <a:gd name="connsiteY5" fmla="*/ 0 h 175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078" h="1753368">
                  <a:moveTo>
                    <a:pt x="0" y="0"/>
                  </a:moveTo>
                  <a:lnTo>
                    <a:pt x="72870" y="3211"/>
                  </a:lnTo>
                  <a:cubicBezTo>
                    <a:pt x="580189" y="48174"/>
                    <a:pt x="976078" y="422082"/>
                    <a:pt x="976078" y="876684"/>
                  </a:cubicBezTo>
                  <a:cubicBezTo>
                    <a:pt x="976078" y="1331286"/>
                    <a:pt x="580189" y="1705194"/>
                    <a:pt x="72870" y="1750157"/>
                  </a:cubicBezTo>
                  <a:lnTo>
                    <a:pt x="0" y="1753368"/>
                  </a:lnTo>
                  <a:lnTo>
                    <a:pt x="0"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13" name="Oval 12">
              <a:extLst>
                <a:ext uri="{FF2B5EF4-FFF2-40B4-BE49-F238E27FC236}">
                  <a16:creationId xmlns:a16="http://schemas.microsoft.com/office/drawing/2014/main" id="{EE055208-8DBA-EA49-685E-F0B05A1184B2}"/>
                </a:ext>
              </a:extLst>
            </p:cNvPr>
            <p:cNvSpPr/>
            <p:nvPr/>
          </p:nvSpPr>
          <p:spPr>
            <a:xfrm>
              <a:off x="9085951" y="2095999"/>
              <a:ext cx="319889"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4" name="Straight Connector 13">
              <a:extLst>
                <a:ext uri="{FF2B5EF4-FFF2-40B4-BE49-F238E27FC236}">
                  <a16:creationId xmlns:a16="http://schemas.microsoft.com/office/drawing/2014/main" id="{EAA9068B-2957-9198-DD53-A2839859956E}"/>
                </a:ext>
              </a:extLst>
            </p:cNvPr>
            <p:cNvCxnSpPr/>
            <p:nvPr/>
          </p:nvCxnSpPr>
          <p:spPr>
            <a:xfrm>
              <a:off x="9235307" y="3173602"/>
              <a:ext cx="2688336" cy="0"/>
            </a:xfrm>
            <a:prstGeom prst="line">
              <a:avLst/>
            </a:prstGeom>
            <a:ln w="19050">
              <a:solidFill>
                <a:srgbClr val="2F2F2F"/>
              </a:solidFill>
              <a:prstDash val="dash"/>
            </a:ln>
          </p:spPr>
          <p:style>
            <a:lnRef idx="1">
              <a:schemeClr val="accent1"/>
            </a:lnRef>
            <a:fillRef idx="0">
              <a:schemeClr val="accent1"/>
            </a:fillRef>
            <a:effectRef idx="0">
              <a:schemeClr val="accent1"/>
            </a:effectRef>
            <a:fontRef idx="minor">
              <a:schemeClr val="tx1"/>
            </a:fontRef>
          </p:style>
        </p:cxnSp>
        <p:sp>
          <p:nvSpPr>
            <p:cNvPr id="15" name="Arc 47">
              <a:extLst>
                <a:ext uri="{FF2B5EF4-FFF2-40B4-BE49-F238E27FC236}">
                  <a16:creationId xmlns:a16="http://schemas.microsoft.com/office/drawing/2014/main" id="{765F55C0-720A-427C-7AF2-E83307F43708}"/>
                </a:ext>
              </a:extLst>
            </p:cNvPr>
            <p:cNvSpPr/>
            <p:nvPr/>
          </p:nvSpPr>
          <p:spPr>
            <a:xfrm flipV="1">
              <a:off x="9235299" y="2415522"/>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cxnSp>
          <p:nvCxnSpPr>
            <p:cNvPr id="16" name="Straight Connector 15">
              <a:extLst>
                <a:ext uri="{FF2B5EF4-FFF2-40B4-BE49-F238E27FC236}">
                  <a16:creationId xmlns:a16="http://schemas.microsoft.com/office/drawing/2014/main" id="{F855B256-C037-C43C-1A23-2DDE2172142D}"/>
                </a:ext>
              </a:extLst>
            </p:cNvPr>
            <p:cNvCxnSpPr/>
            <p:nvPr/>
          </p:nvCxnSpPr>
          <p:spPr>
            <a:xfrm flipV="1">
              <a:off x="9402246" y="1854498"/>
              <a:ext cx="174333" cy="624292"/>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17" name="Arc 90">
              <a:extLst>
                <a:ext uri="{FF2B5EF4-FFF2-40B4-BE49-F238E27FC236}">
                  <a16:creationId xmlns:a16="http://schemas.microsoft.com/office/drawing/2014/main" id="{503473FF-A7D3-6502-C642-0D03E910D3F4}"/>
                </a:ext>
              </a:extLst>
            </p:cNvPr>
            <p:cNvSpPr/>
            <p:nvPr/>
          </p:nvSpPr>
          <p:spPr>
            <a:xfrm flipH="1">
              <a:off x="9576581" y="1332682"/>
              <a:ext cx="630647" cy="541612"/>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Lst>
              <a:ahLst/>
              <a:cxnLst>
                <a:cxn ang="0">
                  <a:pos x="connsiteX0" y="connsiteY0"/>
                </a:cxn>
                <a:cxn ang="0">
                  <a:pos x="connsiteX1" y="connsiteY1"/>
                </a:cxn>
              </a:cxnLst>
              <a:rect l="l" t="t" r="r" b="b"/>
              <a:pathLst>
                <a:path w="1386925" h="838200" stroke="0" extrusionOk="0">
                  <a:moveTo>
                    <a:pt x="0" y="0"/>
                  </a:moveTo>
                  <a:cubicBezTo>
                    <a:pt x="697591" y="0"/>
                    <a:pt x="1263101" y="375275"/>
                    <a:pt x="1263101" y="838200"/>
                  </a:cubicBezTo>
                  <a:lnTo>
                    <a:pt x="0" y="838200"/>
                  </a:lnTo>
                  <a:lnTo>
                    <a:pt x="0" y="0"/>
                  </a:lnTo>
                  <a:close/>
                </a:path>
                <a:path w="1386925" h="838200" fill="none">
                  <a:moveTo>
                    <a:pt x="0" y="0"/>
                  </a:moveTo>
                  <a:cubicBezTo>
                    <a:pt x="697591" y="0"/>
                    <a:pt x="1205949" y="322363"/>
                    <a:pt x="1386925" y="811905"/>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8" name="Straight Arrow Connector 17">
              <a:extLst>
                <a:ext uri="{FF2B5EF4-FFF2-40B4-BE49-F238E27FC236}">
                  <a16:creationId xmlns:a16="http://schemas.microsoft.com/office/drawing/2014/main" id="{B25A660D-C2F0-F40B-EAF9-BDD83239C3DB}"/>
                </a:ext>
              </a:extLst>
            </p:cNvPr>
            <p:cNvCxnSpPr/>
            <p:nvPr/>
          </p:nvCxnSpPr>
          <p:spPr>
            <a:xfrm>
              <a:off x="9243039" y="2399951"/>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5189AA9-44B8-B7BA-D27A-3BCC7D8F6753}"/>
                </a:ext>
              </a:extLst>
            </p:cNvPr>
            <p:cNvCxnSpPr/>
            <p:nvPr/>
          </p:nvCxnSpPr>
          <p:spPr>
            <a:xfrm>
              <a:off x="9245894" y="2402760"/>
              <a:ext cx="0" cy="274627"/>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A22107-DFD2-FED8-75D0-B9CCB310873C}"/>
                </a:ext>
              </a:extLst>
            </p:cNvPr>
            <p:cNvCxnSpPr/>
            <p:nvPr/>
          </p:nvCxnSpPr>
          <p:spPr>
            <a:xfrm>
              <a:off x="9180681" y="2714086"/>
              <a:ext cx="0" cy="457985"/>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4E91D0DD-B835-9915-6B46-F15774D3CB3E}"/>
                </a:ext>
              </a:extLst>
            </p:cNvPr>
            <p:cNvCxnSpPr/>
            <p:nvPr/>
          </p:nvCxnSpPr>
          <p:spPr>
            <a:xfrm>
              <a:off x="11165373" y="2663852"/>
              <a:ext cx="766323" cy="44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22" name="Gerade Verbindung mit Pfeil 14">
              <a:extLst>
                <a:ext uri="{FF2B5EF4-FFF2-40B4-BE49-F238E27FC236}">
                  <a16:creationId xmlns:a16="http://schemas.microsoft.com/office/drawing/2014/main" id="{84F1F965-5B89-274F-7841-F52A10467586}"/>
                </a:ext>
              </a:extLst>
            </p:cNvPr>
            <p:cNvCxnSpPr/>
            <p:nvPr/>
          </p:nvCxnSpPr>
          <p:spPr>
            <a:xfrm>
              <a:off x="10207221" y="1332690"/>
              <a:ext cx="0" cy="1830478"/>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50">
              <a:extLst>
                <a:ext uri="{FF2B5EF4-FFF2-40B4-BE49-F238E27FC236}">
                  <a16:creationId xmlns:a16="http://schemas.microsoft.com/office/drawing/2014/main" id="{BA8F6842-BC5D-7612-1FA3-706512F0FF62}"/>
                </a:ext>
              </a:extLst>
            </p:cNvPr>
            <p:cNvCxnSpPr/>
            <p:nvPr/>
          </p:nvCxnSpPr>
          <p:spPr>
            <a:xfrm flipH="1" flipV="1">
              <a:off x="10853582" y="1833378"/>
              <a:ext cx="153547" cy="6106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24" name="Arc 90">
              <a:extLst>
                <a:ext uri="{FF2B5EF4-FFF2-40B4-BE49-F238E27FC236}">
                  <a16:creationId xmlns:a16="http://schemas.microsoft.com/office/drawing/2014/main" id="{701F65A9-EAD3-A1D8-82EF-432736E790C2}"/>
                </a:ext>
              </a:extLst>
            </p:cNvPr>
            <p:cNvSpPr/>
            <p:nvPr/>
          </p:nvSpPr>
          <p:spPr>
            <a:xfrm>
              <a:off x="10200889" y="1322887"/>
              <a:ext cx="652695" cy="523824"/>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223777 w 1386925"/>
                <a:gd name="connsiteY2" fmla="*/ 71419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15032 h 853232"/>
                <a:gd name="connsiteX1" fmla="*/ 973090 w 1386925"/>
                <a:gd name="connsiteY1" fmla="*/ 282174 h 853232"/>
                <a:gd name="connsiteX2" fmla="*/ 1263101 w 1386925"/>
                <a:gd name="connsiteY2" fmla="*/ 853232 h 853232"/>
                <a:gd name="connsiteX3" fmla="*/ 223777 w 1386925"/>
                <a:gd name="connsiteY3" fmla="*/ 729222 h 853232"/>
                <a:gd name="connsiteX4" fmla="*/ 0 w 1386925"/>
                <a:gd name="connsiteY4" fmla="*/ 15032 h 853232"/>
                <a:gd name="connsiteX0" fmla="*/ 0 w 1386925"/>
                <a:gd name="connsiteY0" fmla="*/ 15032 h 853232"/>
                <a:gd name="connsiteX1" fmla="*/ 1386925 w 1386925"/>
                <a:gd name="connsiteY1" fmla="*/ 826937 h 853232"/>
                <a:gd name="connsiteX0" fmla="*/ 0 w 1386925"/>
                <a:gd name="connsiteY0" fmla="*/ 15163 h 853363"/>
                <a:gd name="connsiteX1" fmla="*/ 985528 w 1386925"/>
                <a:gd name="connsiteY1" fmla="*/ 280019 h 853363"/>
                <a:gd name="connsiteX2" fmla="*/ 1263101 w 1386925"/>
                <a:gd name="connsiteY2" fmla="*/ 853363 h 853363"/>
                <a:gd name="connsiteX3" fmla="*/ 223777 w 1386925"/>
                <a:gd name="connsiteY3" fmla="*/ 729353 h 853363"/>
                <a:gd name="connsiteX4" fmla="*/ 0 w 1386925"/>
                <a:gd name="connsiteY4" fmla="*/ 15163 h 853363"/>
                <a:gd name="connsiteX0" fmla="*/ 0 w 1386925"/>
                <a:gd name="connsiteY0" fmla="*/ 15163 h 853363"/>
                <a:gd name="connsiteX1" fmla="*/ 1386925 w 1386925"/>
                <a:gd name="connsiteY1" fmla="*/ 827068 h 853363"/>
                <a:gd name="connsiteX0" fmla="*/ 0 w 1436675"/>
                <a:gd name="connsiteY0" fmla="*/ 15163 h 853363"/>
                <a:gd name="connsiteX1" fmla="*/ 985528 w 1436675"/>
                <a:gd name="connsiteY1" fmla="*/ 280019 h 853363"/>
                <a:gd name="connsiteX2" fmla="*/ 1263101 w 1436675"/>
                <a:gd name="connsiteY2" fmla="*/ 853363 h 853363"/>
                <a:gd name="connsiteX3" fmla="*/ 223777 w 1436675"/>
                <a:gd name="connsiteY3" fmla="*/ 729353 h 853363"/>
                <a:gd name="connsiteX4" fmla="*/ 0 w 1436675"/>
                <a:gd name="connsiteY4" fmla="*/ 15163 h 853363"/>
                <a:gd name="connsiteX0" fmla="*/ 0 w 1436675"/>
                <a:gd name="connsiteY0" fmla="*/ 15163 h 853363"/>
                <a:gd name="connsiteX1" fmla="*/ 1436675 w 1436675"/>
                <a:gd name="connsiteY1" fmla="*/ 829354 h 853363"/>
                <a:gd name="connsiteX0" fmla="*/ 0 w 1408691"/>
                <a:gd name="connsiteY0" fmla="*/ 15163 h 853363"/>
                <a:gd name="connsiteX1" fmla="*/ 985528 w 1408691"/>
                <a:gd name="connsiteY1" fmla="*/ 280019 h 853363"/>
                <a:gd name="connsiteX2" fmla="*/ 1263101 w 1408691"/>
                <a:gd name="connsiteY2" fmla="*/ 853363 h 853363"/>
                <a:gd name="connsiteX3" fmla="*/ 223777 w 1408691"/>
                <a:gd name="connsiteY3" fmla="*/ 729353 h 853363"/>
                <a:gd name="connsiteX4" fmla="*/ 0 w 1408691"/>
                <a:gd name="connsiteY4" fmla="*/ 15163 h 853363"/>
                <a:gd name="connsiteX0" fmla="*/ 0 w 1408691"/>
                <a:gd name="connsiteY0" fmla="*/ 15163 h 853363"/>
                <a:gd name="connsiteX1" fmla="*/ 1408691 w 1408691"/>
                <a:gd name="connsiteY1" fmla="*/ 831640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Lst>
              <a:ahLst/>
              <a:cxnLst>
                <a:cxn ang="0">
                  <a:pos x="connsiteX0" y="connsiteY0"/>
                </a:cxn>
                <a:cxn ang="0">
                  <a:pos x="connsiteX1" y="connsiteY1"/>
                </a:cxn>
              </a:cxnLst>
              <a:rect l="l" t="t" r="r" b="b"/>
              <a:pathLst>
                <a:path w="1421129" h="853363" stroke="0" extrusionOk="0">
                  <a:moveTo>
                    <a:pt x="0" y="15163"/>
                  </a:moveTo>
                  <a:cubicBezTo>
                    <a:pt x="120287" y="-56283"/>
                    <a:pt x="775011" y="140319"/>
                    <a:pt x="985528" y="280019"/>
                  </a:cubicBezTo>
                  <a:cubicBezTo>
                    <a:pt x="1196045" y="419719"/>
                    <a:pt x="1383388" y="781917"/>
                    <a:pt x="1263101" y="853363"/>
                  </a:cubicBezTo>
                  <a:lnTo>
                    <a:pt x="223777" y="729353"/>
                  </a:lnTo>
                  <a:lnTo>
                    <a:pt x="0" y="15163"/>
                  </a:lnTo>
                  <a:close/>
                </a:path>
                <a:path w="1421129" h="853363" fill="none">
                  <a:moveTo>
                    <a:pt x="0" y="15163"/>
                  </a:moveTo>
                  <a:cubicBezTo>
                    <a:pt x="697591" y="15163"/>
                    <a:pt x="1283685" y="335240"/>
                    <a:pt x="1421129" y="833926"/>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5" name="Arc 47">
              <a:extLst>
                <a:ext uri="{FF2B5EF4-FFF2-40B4-BE49-F238E27FC236}">
                  <a16:creationId xmlns:a16="http://schemas.microsoft.com/office/drawing/2014/main" id="{A6580DBF-89B4-7D03-BFB5-7B503784237A}"/>
                </a:ext>
              </a:extLst>
            </p:cNvPr>
            <p:cNvSpPr/>
            <p:nvPr/>
          </p:nvSpPr>
          <p:spPr>
            <a:xfrm flipH="1" flipV="1">
              <a:off x="11005578" y="2388423"/>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sp>
          <p:nvSpPr>
            <p:cNvPr id="26" name="Oval 6">
              <a:extLst>
                <a:ext uri="{FF2B5EF4-FFF2-40B4-BE49-F238E27FC236}">
                  <a16:creationId xmlns:a16="http://schemas.microsoft.com/office/drawing/2014/main" id="{03450C0D-958B-87B1-EE3A-B477E3B26159}"/>
                </a:ext>
              </a:extLst>
            </p:cNvPr>
            <p:cNvSpPr/>
            <p:nvPr/>
          </p:nvSpPr>
          <p:spPr>
            <a:xfrm>
              <a:off x="10999703" y="2069709"/>
              <a:ext cx="350747"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Arrow Connector 144">
              <a:extLst>
                <a:ext uri="{FF2B5EF4-FFF2-40B4-BE49-F238E27FC236}">
                  <a16:creationId xmlns:a16="http://schemas.microsoft.com/office/drawing/2014/main" id="{111E43D7-8737-3F6E-9763-9811A60F3707}"/>
                </a:ext>
              </a:extLst>
            </p:cNvPr>
            <p:cNvCxnSpPr/>
            <p:nvPr/>
          </p:nvCxnSpPr>
          <p:spPr>
            <a:xfrm>
              <a:off x="11162185" y="2372889"/>
              <a:ext cx="5277" cy="277421"/>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142">
              <a:extLst>
                <a:ext uri="{FF2B5EF4-FFF2-40B4-BE49-F238E27FC236}">
                  <a16:creationId xmlns:a16="http://schemas.microsoft.com/office/drawing/2014/main" id="{873F0F43-283D-AAAE-3CE5-89890023B3B4}"/>
                </a:ext>
              </a:extLst>
            </p:cNvPr>
            <p:cNvCxnSpPr/>
            <p:nvPr/>
          </p:nvCxnSpPr>
          <p:spPr>
            <a:xfrm flipH="1">
              <a:off x="11002238" y="2372889"/>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142">
              <a:extLst>
                <a:ext uri="{FF2B5EF4-FFF2-40B4-BE49-F238E27FC236}">
                  <a16:creationId xmlns:a16="http://schemas.microsoft.com/office/drawing/2014/main" id="{07569FD8-87F3-2DF3-294C-84E20096EA6C}"/>
                </a:ext>
              </a:extLst>
            </p:cNvPr>
            <p:cNvCxnSpPr/>
            <p:nvPr/>
          </p:nvCxnSpPr>
          <p:spPr>
            <a:xfrm flipH="1">
              <a:off x="9613142" y="1871488"/>
              <a:ext cx="594079"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196">
              <a:extLst>
                <a:ext uri="{FF2B5EF4-FFF2-40B4-BE49-F238E27FC236}">
                  <a16:creationId xmlns:a16="http://schemas.microsoft.com/office/drawing/2014/main" id="{D19B4085-9011-1FD6-BEB7-5A95441B7292}"/>
                </a:ext>
              </a:extLst>
            </p:cNvPr>
            <p:cNvCxnSpPr/>
            <p:nvPr/>
          </p:nvCxnSpPr>
          <p:spPr>
            <a:xfrm>
              <a:off x="11166887" y="2684383"/>
              <a:ext cx="0" cy="483463"/>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142">
              <a:extLst>
                <a:ext uri="{FF2B5EF4-FFF2-40B4-BE49-F238E27FC236}">
                  <a16:creationId xmlns:a16="http://schemas.microsoft.com/office/drawing/2014/main" id="{F1E3D8F5-6C4F-33C4-2A99-70E3766CC201}"/>
                </a:ext>
              </a:extLst>
            </p:cNvPr>
            <p:cNvCxnSpPr/>
            <p:nvPr/>
          </p:nvCxnSpPr>
          <p:spPr>
            <a:xfrm flipV="1">
              <a:off x="10203443" y="1834787"/>
              <a:ext cx="620235"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116">
              <a:extLst>
                <a:ext uri="{FF2B5EF4-FFF2-40B4-BE49-F238E27FC236}">
                  <a16:creationId xmlns:a16="http://schemas.microsoft.com/office/drawing/2014/main" id="{A7C16879-4979-DEAA-14CB-33E40ADCCA2D}"/>
                </a:ext>
              </a:extLst>
            </p:cNvPr>
            <p:cNvCxnSpPr/>
            <p:nvPr/>
          </p:nvCxnSpPr>
          <p:spPr>
            <a:xfrm flipV="1">
              <a:off x="10230969" y="3083808"/>
              <a:ext cx="916232" cy="72"/>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168">
              <a:extLst>
                <a:ext uri="{FF2B5EF4-FFF2-40B4-BE49-F238E27FC236}">
                  <a16:creationId xmlns:a16="http://schemas.microsoft.com/office/drawing/2014/main" id="{C74082EA-F216-98AD-79C9-DCD0A22BD946}"/>
                </a:ext>
              </a:extLst>
            </p:cNvPr>
            <p:cNvCxnSpPr/>
            <p:nvPr/>
          </p:nvCxnSpPr>
          <p:spPr>
            <a:xfrm>
              <a:off x="9273504" y="3083874"/>
              <a:ext cx="910223" cy="0"/>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feld 40">
              <a:extLst>
                <a:ext uri="{FF2B5EF4-FFF2-40B4-BE49-F238E27FC236}">
                  <a16:creationId xmlns:a16="http://schemas.microsoft.com/office/drawing/2014/main" id="{C63CEE41-8943-D45F-2A6F-E53AC6A271B2}"/>
                </a:ext>
              </a:extLst>
            </p:cNvPr>
            <p:cNvSpPr txBox="1"/>
            <p:nvPr/>
          </p:nvSpPr>
          <p:spPr>
            <a:xfrm>
              <a:off x="11165373" y="2770016"/>
              <a:ext cx="381836"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5" name="Textfeld 41">
              <a:extLst>
                <a:ext uri="{FF2B5EF4-FFF2-40B4-BE49-F238E27FC236}">
                  <a16:creationId xmlns:a16="http://schemas.microsoft.com/office/drawing/2014/main" id="{42DB100C-F302-8ABA-173A-13C2B4AA0DAC}"/>
                </a:ext>
              </a:extLst>
            </p:cNvPr>
            <p:cNvSpPr txBox="1"/>
            <p:nvPr/>
          </p:nvSpPr>
          <p:spPr>
            <a:xfrm>
              <a:off x="9832840" y="1643505"/>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36" name="Textfeld 42">
              <a:extLst>
                <a:ext uri="{FF2B5EF4-FFF2-40B4-BE49-F238E27FC236}">
                  <a16:creationId xmlns:a16="http://schemas.microsoft.com/office/drawing/2014/main" id="{385BB823-B24D-3588-7696-C35EFBF9094C}"/>
                </a:ext>
              </a:extLst>
            </p:cNvPr>
            <p:cNvSpPr txBox="1"/>
            <p:nvPr/>
          </p:nvSpPr>
          <p:spPr>
            <a:xfrm>
              <a:off x="10007041" y="1481839"/>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37" name="Textfeld 43">
              <a:extLst>
                <a:ext uri="{FF2B5EF4-FFF2-40B4-BE49-F238E27FC236}">
                  <a16:creationId xmlns:a16="http://schemas.microsoft.com/office/drawing/2014/main" id="{67727AF1-1466-7A75-1BB8-A81F83BF395D}"/>
                </a:ext>
              </a:extLst>
            </p:cNvPr>
            <p:cNvSpPr txBox="1"/>
            <p:nvPr/>
          </p:nvSpPr>
          <p:spPr>
            <a:xfrm>
              <a:off x="8908563" y="2794384"/>
              <a:ext cx="30809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i</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8" name="Textfeld 44">
              <a:extLst>
                <a:ext uri="{FF2B5EF4-FFF2-40B4-BE49-F238E27FC236}">
                  <a16:creationId xmlns:a16="http://schemas.microsoft.com/office/drawing/2014/main" id="{243FA47E-5400-5EE2-3ABD-DD279C813B6F}"/>
                </a:ext>
              </a:extLst>
            </p:cNvPr>
            <p:cNvSpPr txBox="1"/>
            <p:nvPr/>
          </p:nvSpPr>
          <p:spPr>
            <a:xfrm>
              <a:off x="9650755" y="2810385"/>
              <a:ext cx="269626"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p>
          </p:txBody>
        </p:sp>
        <p:sp>
          <p:nvSpPr>
            <p:cNvPr id="39" name="Textfeld 45">
              <a:extLst>
                <a:ext uri="{FF2B5EF4-FFF2-40B4-BE49-F238E27FC236}">
                  <a16:creationId xmlns:a16="http://schemas.microsoft.com/office/drawing/2014/main" id="{FBCC8146-67E2-37F9-1515-C2F670B869C1}"/>
                </a:ext>
              </a:extLst>
            </p:cNvPr>
            <p:cNvSpPr txBox="1"/>
            <p:nvPr/>
          </p:nvSpPr>
          <p:spPr>
            <a:xfrm>
              <a:off x="10589201" y="2810385"/>
              <a:ext cx="3145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0" name="Textfeld 46">
              <a:extLst>
                <a:ext uri="{FF2B5EF4-FFF2-40B4-BE49-F238E27FC236}">
                  <a16:creationId xmlns:a16="http://schemas.microsoft.com/office/drawing/2014/main" id="{BE492A1E-DE84-A504-0C02-BF5212CBD1FF}"/>
                </a:ext>
              </a:extLst>
            </p:cNvPr>
            <p:cNvSpPr txBox="1"/>
            <p:nvPr/>
          </p:nvSpPr>
          <p:spPr>
            <a:xfrm>
              <a:off x="10203443" y="2496708"/>
              <a:ext cx="375424"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eq</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41" name="Textfeld 48">
              <a:extLst>
                <a:ext uri="{FF2B5EF4-FFF2-40B4-BE49-F238E27FC236}">
                  <a16:creationId xmlns:a16="http://schemas.microsoft.com/office/drawing/2014/main" id="{4C42DF84-FDF8-E1E1-BF6F-C48694031145}"/>
                </a:ext>
              </a:extLst>
            </p:cNvPr>
            <p:cNvSpPr txBox="1"/>
            <p:nvPr/>
          </p:nvSpPr>
          <p:spPr>
            <a:xfrm>
              <a:off x="10149434" y="1443642"/>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2" name="Textfeld 49">
              <a:extLst>
                <a:ext uri="{FF2B5EF4-FFF2-40B4-BE49-F238E27FC236}">
                  <a16:creationId xmlns:a16="http://schemas.microsoft.com/office/drawing/2014/main" id="{00A04C30-1E84-9AED-7C08-F7C4BA02F300}"/>
                </a:ext>
              </a:extLst>
            </p:cNvPr>
            <p:cNvSpPr txBox="1"/>
            <p:nvPr/>
          </p:nvSpPr>
          <p:spPr>
            <a:xfrm>
              <a:off x="10384107" y="1583311"/>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3" name="Textfeld 52">
              <a:extLst>
                <a:ext uri="{FF2B5EF4-FFF2-40B4-BE49-F238E27FC236}">
                  <a16:creationId xmlns:a16="http://schemas.microsoft.com/office/drawing/2014/main" id="{9754AB7D-873E-E334-DF07-44914697805E}"/>
                </a:ext>
              </a:extLst>
            </p:cNvPr>
            <p:cNvSpPr txBox="1"/>
            <p:nvPr/>
          </p:nvSpPr>
          <p:spPr>
            <a:xfrm>
              <a:off x="9186072" y="2138300"/>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44" name="Textfeld 53">
              <a:extLst>
                <a:ext uri="{FF2B5EF4-FFF2-40B4-BE49-F238E27FC236}">
                  <a16:creationId xmlns:a16="http://schemas.microsoft.com/office/drawing/2014/main" id="{481FF6F6-2964-E9E0-7F48-019BA1BBDA48}"/>
                </a:ext>
              </a:extLst>
            </p:cNvPr>
            <p:cNvSpPr txBox="1"/>
            <p:nvPr/>
          </p:nvSpPr>
          <p:spPr>
            <a:xfrm>
              <a:off x="9054721" y="2353973"/>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45" name="Textfeld 54">
              <a:extLst>
                <a:ext uri="{FF2B5EF4-FFF2-40B4-BE49-F238E27FC236}">
                  <a16:creationId xmlns:a16="http://schemas.microsoft.com/office/drawing/2014/main" id="{94659608-7693-AA7B-F514-ACAD31B78B03}"/>
                </a:ext>
              </a:extLst>
            </p:cNvPr>
            <p:cNvSpPr txBox="1"/>
            <p:nvPr/>
          </p:nvSpPr>
          <p:spPr>
            <a:xfrm>
              <a:off x="11008413" y="2129201"/>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6" name="Textfeld 55">
              <a:extLst>
                <a:ext uri="{FF2B5EF4-FFF2-40B4-BE49-F238E27FC236}">
                  <a16:creationId xmlns:a16="http://schemas.microsoft.com/office/drawing/2014/main" id="{9812841E-6E03-C8F4-E0ED-ABB4BB30B348}"/>
                </a:ext>
              </a:extLst>
            </p:cNvPr>
            <p:cNvSpPr txBox="1"/>
            <p:nvPr/>
          </p:nvSpPr>
          <p:spPr>
            <a:xfrm>
              <a:off x="11098442" y="2308605"/>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7" name="Textfeld 40">
              <a:extLst>
                <a:ext uri="{FF2B5EF4-FFF2-40B4-BE49-F238E27FC236}">
                  <a16:creationId xmlns:a16="http://schemas.microsoft.com/office/drawing/2014/main" id="{1DBFA5E4-23A9-524D-553E-048E5B8B5CDB}"/>
                </a:ext>
              </a:extLst>
            </p:cNvPr>
            <p:cNvSpPr txBox="1"/>
            <p:nvPr/>
          </p:nvSpPr>
          <p:spPr>
            <a:xfrm>
              <a:off x="11501101" y="2325405"/>
              <a:ext cx="37221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L</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cxnSp>
          <p:nvCxnSpPr>
            <p:cNvPr id="48" name="Straight Arrow Connector 196">
              <a:extLst>
                <a:ext uri="{FF2B5EF4-FFF2-40B4-BE49-F238E27FC236}">
                  <a16:creationId xmlns:a16="http://schemas.microsoft.com/office/drawing/2014/main" id="{4CD74504-3ED9-0459-516E-AAFF034E1908}"/>
                </a:ext>
              </a:extLst>
            </p:cNvPr>
            <p:cNvCxnSpPr/>
            <p:nvPr/>
          </p:nvCxnSpPr>
          <p:spPr>
            <a:xfrm>
              <a:off x="11370479" y="2593834"/>
              <a:ext cx="548381" cy="0"/>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2C62341-850D-1E6A-0A6C-0C2B56769509}"/>
                </a:ext>
              </a:extLst>
            </p:cNvPr>
            <p:cNvCxnSpPr/>
            <p:nvPr/>
          </p:nvCxnSpPr>
          <p:spPr>
            <a:xfrm>
              <a:off x="11918860" y="2673884"/>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71893E5-9693-37E7-BADE-1CF22A3B5F54}"/>
                </a:ext>
              </a:extLst>
            </p:cNvPr>
            <p:cNvCxnSpPr/>
            <p:nvPr/>
          </p:nvCxnSpPr>
          <p:spPr>
            <a:xfrm>
              <a:off x="9243039" y="2684383"/>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4C299E0-E137-A12C-4CB2-D41F36462E9E}"/>
                </a:ext>
              </a:extLst>
            </p:cNvPr>
            <p:cNvCxnSpPr>
              <a:cxnSpLocks/>
            </p:cNvCxnSpPr>
            <p:nvPr/>
          </p:nvCxnSpPr>
          <p:spPr>
            <a:xfrm flipH="1" flipV="1">
              <a:off x="10736903" y="1236528"/>
              <a:ext cx="110359" cy="541186"/>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DC5209F-D3A0-389F-1329-AB14EC9B2CFB}"/>
                </a:ext>
              </a:extLst>
            </p:cNvPr>
            <p:cNvCxnSpPr/>
            <p:nvPr/>
          </p:nvCxnSpPr>
          <p:spPr>
            <a:xfrm flipH="1" flipV="1">
              <a:off x="10861971" y="1804682"/>
              <a:ext cx="410469" cy="1"/>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feld 40">
                  <a:extLst>
                    <a:ext uri="{FF2B5EF4-FFF2-40B4-BE49-F238E27FC236}">
                      <a16:creationId xmlns:a16="http://schemas.microsoft.com/office/drawing/2014/main" id="{186D2DA0-3281-C84B-84F7-2613812637D5}"/>
                    </a:ext>
                  </a:extLst>
                </p:cNvPr>
                <p:cNvSpPr txBox="1"/>
                <p:nvPr/>
              </p:nvSpPr>
              <p:spPr>
                <a:xfrm>
                  <a:off x="10822850" y="1479133"/>
                  <a:ext cx="385041" cy="276999"/>
                </a:xfrm>
                <a:prstGeom prst="rect">
                  <a:avLst/>
                </a:prstGeom>
                <a:no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solidFill>
                                  <a:schemeClr val="tx2"/>
                                </a:solidFill>
                                <a:latin typeface="Cambria Math" panose="02040503050406030204" pitchFamily="18" charset="0"/>
                                <a:cs typeface="Times New Roman" panose="02020603050405020304" pitchFamily="18" charset="0"/>
                              </a:rPr>
                            </m:ctrlPr>
                          </m:sSubPr>
                          <m:e>
                            <m:r>
                              <a:rPr lang="el-GR" sz="1200" i="1" dirty="0" smtClean="0">
                                <a:solidFill>
                                  <a:schemeClr val="tx2"/>
                                </a:solidFill>
                                <a:latin typeface="Cambria Math" panose="02040503050406030204" pitchFamily="18" charset="0"/>
                                <a:cs typeface="Times New Roman" panose="02020603050405020304" pitchFamily="18" charset="0"/>
                              </a:rPr>
                              <m:t>𝛼</m:t>
                            </m:r>
                          </m:e>
                          <m:sub>
                            <m:r>
                              <m:rPr>
                                <m:sty m:val="p"/>
                              </m:rPr>
                              <a:rPr lang="en-US" sz="1200" b="0" i="0" dirty="0" smtClean="0">
                                <a:solidFill>
                                  <a:schemeClr val="tx2"/>
                                </a:solidFill>
                                <a:latin typeface="Cambria Math" panose="02040503050406030204" pitchFamily="18" charset="0"/>
                                <a:cs typeface="Times New Roman" panose="02020603050405020304" pitchFamily="18" charset="0"/>
                              </a:rPr>
                              <m:t>e</m:t>
                            </m:r>
                          </m:sub>
                        </m:sSub>
                      </m:oMath>
                    </m:oMathPara>
                  </a14:m>
                  <a:endParaRPr lang="en-US" sz="1200" i="1"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50" name="Textfeld 40">
                  <a:extLst>
                    <a:ext uri="{FF2B5EF4-FFF2-40B4-BE49-F238E27FC236}">
                      <a16:creationId xmlns:a16="http://schemas.microsoft.com/office/drawing/2014/main" id="{96419F17-8E67-7EFC-1C05-0FD24AC58533}"/>
                    </a:ext>
                  </a:extLst>
                </p:cNvPr>
                <p:cNvSpPr txBox="1">
                  <a:spLocks noRot="1" noChangeAspect="1" noMove="1" noResize="1" noEditPoints="1" noAdjustHandles="1" noChangeArrowheads="1" noChangeShapeType="1" noTextEdit="1"/>
                </p:cNvSpPr>
                <p:nvPr/>
              </p:nvSpPr>
              <p:spPr>
                <a:xfrm>
                  <a:off x="10822850" y="1479133"/>
                  <a:ext cx="385041" cy="276999"/>
                </a:xfrm>
                <a:prstGeom prst="rect">
                  <a:avLst/>
                </a:prstGeom>
                <a:blipFill>
                  <a:blip r:embed="rId4"/>
                  <a:stretch>
                    <a:fillRect/>
                  </a:stretch>
                </a:blipFill>
                <a:ln>
                  <a:noFill/>
                </a:ln>
              </p:spPr>
              <p:txBody>
                <a:bodyPr/>
                <a:lstStyle/>
                <a:p>
                  <a:r>
                    <a:rPr lang="en-GB">
                      <a:noFill/>
                    </a:rPr>
                    <a:t> </a:t>
                  </a:r>
                </a:p>
              </p:txBody>
            </p:sp>
          </mc:Fallback>
        </mc:AlternateContent>
        <p:sp>
          <p:nvSpPr>
            <p:cNvPr id="54" name="Arc 53">
              <a:extLst>
                <a:ext uri="{FF2B5EF4-FFF2-40B4-BE49-F238E27FC236}">
                  <a16:creationId xmlns:a16="http://schemas.microsoft.com/office/drawing/2014/main" id="{01537F8A-312B-5F2F-6430-C675D63773AF}"/>
                </a:ext>
              </a:extLst>
            </p:cNvPr>
            <p:cNvSpPr/>
            <p:nvPr/>
          </p:nvSpPr>
          <p:spPr>
            <a:xfrm rot="179539">
              <a:off x="10759392" y="1706303"/>
              <a:ext cx="182585" cy="188242"/>
            </a:xfrm>
            <a:prstGeom prst="arc">
              <a:avLst/>
            </a:prstGeom>
            <a:ln>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grpSp>
      <p:pic>
        <p:nvPicPr>
          <p:cNvPr id="55" name="Content Placeholder 89" descr="Diagram&#10;&#10;Description automatically generated">
            <a:extLst>
              <a:ext uri="{FF2B5EF4-FFF2-40B4-BE49-F238E27FC236}">
                <a16:creationId xmlns:a16="http://schemas.microsoft.com/office/drawing/2014/main" id="{3D9D3A30-238D-A8B8-1ABB-CA29548A1D0B}"/>
              </a:ext>
            </a:extLst>
          </p:cNvPr>
          <p:cNvPicPr>
            <a:picLocks noChangeAspect="1"/>
          </p:cNvPicPr>
          <p:nvPr/>
        </p:nvPicPr>
        <p:blipFill>
          <a:blip r:embed="rId5"/>
          <a:stretch>
            <a:fillRect/>
          </a:stretch>
        </p:blipFill>
        <p:spPr>
          <a:xfrm>
            <a:off x="684174" y="2187472"/>
            <a:ext cx="2423078" cy="1830478"/>
          </a:xfrm>
          <a:prstGeom prst="rect">
            <a:avLst/>
          </a:prstGeom>
        </p:spPr>
      </p:pic>
      <p:pic>
        <p:nvPicPr>
          <p:cNvPr id="2" name="Picture 1" descr="A diagram of a curve&#10;&#10;Description automatically generated">
            <a:extLst>
              <a:ext uri="{FF2B5EF4-FFF2-40B4-BE49-F238E27FC236}">
                <a16:creationId xmlns:a16="http://schemas.microsoft.com/office/drawing/2014/main" id="{12CABBA9-B097-4D3B-9AA5-20E245CD078D}"/>
              </a:ext>
            </a:extLst>
          </p:cNvPr>
          <p:cNvPicPr>
            <a:picLocks noChangeAspect="1"/>
          </p:cNvPicPr>
          <p:nvPr/>
        </p:nvPicPr>
        <p:blipFill>
          <a:blip r:embed="rId6"/>
          <a:stretch>
            <a:fillRect/>
          </a:stretch>
        </p:blipFill>
        <p:spPr>
          <a:xfrm>
            <a:off x="7182346" y="827144"/>
            <a:ext cx="4777592" cy="3563807"/>
          </a:xfrm>
          <a:prstGeom prst="rect">
            <a:avLst/>
          </a:prstGeom>
        </p:spPr>
      </p:pic>
      <p:sp>
        <p:nvSpPr>
          <p:cNvPr id="5" name="Rectangle 4">
            <a:extLst>
              <a:ext uri="{FF2B5EF4-FFF2-40B4-BE49-F238E27FC236}">
                <a16:creationId xmlns:a16="http://schemas.microsoft.com/office/drawing/2014/main" id="{094D4049-7883-16E3-3004-6874A854E491}"/>
              </a:ext>
            </a:extLst>
          </p:cNvPr>
          <p:cNvSpPr/>
          <p:nvPr/>
        </p:nvSpPr>
        <p:spPr>
          <a:xfrm>
            <a:off x="10416480" y="1174478"/>
            <a:ext cx="1008112" cy="33832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D1490AA6-BA61-F871-5F6E-FF303CF5E932}"/>
              </a:ext>
            </a:extLst>
          </p:cNvPr>
          <p:cNvSpPr txBox="1"/>
          <p:nvPr/>
        </p:nvSpPr>
        <p:spPr>
          <a:xfrm>
            <a:off x="10446024" y="1158976"/>
            <a:ext cx="873637" cy="184666"/>
          </a:xfrm>
          <a:prstGeom prst="rect">
            <a:avLst/>
          </a:prstGeom>
          <a:noFill/>
        </p:spPr>
        <p:txBody>
          <a:bodyPr wrap="none" lIns="0" tIns="0" rIns="0" bIns="0" rtlCol="0">
            <a:spAutoFit/>
          </a:bodyPr>
          <a:lstStyle/>
          <a:p>
            <a:pPr algn="l"/>
            <a:r>
              <a:rPr lang="en-US" sz="1200" b="1" dirty="0"/>
              <a:t>V1 End-cell </a:t>
            </a:r>
            <a:endParaRPr lang="en-GB" sz="1200" b="1" dirty="0"/>
          </a:p>
        </p:txBody>
      </p:sp>
      <p:sp>
        <p:nvSpPr>
          <p:cNvPr id="9" name="TextBox 8">
            <a:extLst>
              <a:ext uri="{FF2B5EF4-FFF2-40B4-BE49-F238E27FC236}">
                <a16:creationId xmlns:a16="http://schemas.microsoft.com/office/drawing/2014/main" id="{B73AE115-1818-6C92-BCA2-639EAD7D5D34}"/>
              </a:ext>
            </a:extLst>
          </p:cNvPr>
          <p:cNvSpPr txBox="1"/>
          <p:nvPr/>
        </p:nvSpPr>
        <p:spPr>
          <a:xfrm>
            <a:off x="10446023" y="1340299"/>
            <a:ext cx="873637" cy="184666"/>
          </a:xfrm>
          <a:prstGeom prst="rect">
            <a:avLst/>
          </a:prstGeom>
          <a:noFill/>
        </p:spPr>
        <p:txBody>
          <a:bodyPr wrap="none" lIns="0" tIns="0" rIns="0" bIns="0" rtlCol="0">
            <a:spAutoFit/>
          </a:bodyPr>
          <a:lstStyle/>
          <a:p>
            <a:pPr algn="l"/>
            <a:r>
              <a:rPr lang="en-US" sz="1200" b="1" dirty="0">
                <a:solidFill>
                  <a:srgbClr val="FF0000"/>
                </a:solidFill>
              </a:rPr>
              <a:t>V2 End-cell </a:t>
            </a:r>
            <a:endParaRPr lang="en-GB" sz="1200" b="1" dirty="0">
              <a:solidFill>
                <a:srgbClr val="FF0000"/>
              </a:solidFill>
            </a:endParaRPr>
          </a:p>
        </p:txBody>
      </p:sp>
      <p:sp>
        <p:nvSpPr>
          <p:cNvPr id="56" name="Footer Placeholder 55">
            <a:extLst>
              <a:ext uri="{FF2B5EF4-FFF2-40B4-BE49-F238E27FC236}">
                <a16:creationId xmlns:a16="http://schemas.microsoft.com/office/drawing/2014/main" id="{CC8A3912-528E-F95A-E947-D12462F5792A}"/>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691017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A26EE3-24EC-461A-402C-FF79EBB31A06}"/>
              </a:ext>
            </a:extLst>
          </p:cNvPr>
          <p:cNvSpPr txBox="1">
            <a:spLocks/>
          </p:cNvSpPr>
          <p:nvPr/>
        </p:nvSpPr>
        <p:spPr>
          <a:xfrm>
            <a:off x="479376" y="1772816"/>
            <a:ext cx="8496323" cy="39684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gn="just">
              <a:spcBef>
                <a:spcPts val="600"/>
              </a:spcBef>
              <a:spcAft>
                <a:spcPts val="600"/>
              </a:spcAft>
              <a:buFont typeface="Arial" panose="020B0604020202020204" pitchFamily="34" charset="0"/>
              <a:buChar char="•"/>
            </a:pPr>
            <a:r>
              <a:rPr lang="en-GB" sz="2400" b="0" dirty="0"/>
              <a:t>400 MHz RF system</a:t>
            </a:r>
          </a:p>
          <a:p>
            <a:pPr marL="666900" lvl="1" indent="-342900" algn="just">
              <a:spcBef>
                <a:spcPts val="600"/>
              </a:spcBef>
              <a:spcAft>
                <a:spcPts val="600"/>
              </a:spcAft>
              <a:buFont typeface="Arial" panose="020B0604020202020204" pitchFamily="34" charset="0"/>
              <a:buChar char="•"/>
            </a:pPr>
            <a:r>
              <a:rPr lang="en-GB" sz="2000" dirty="0"/>
              <a:t>Cavity design</a:t>
            </a:r>
          </a:p>
          <a:p>
            <a:pPr marL="666900" lvl="1" indent="-342900" algn="just">
              <a:spcBef>
                <a:spcPts val="600"/>
              </a:spcBef>
              <a:spcAft>
                <a:spcPts val="600"/>
              </a:spcAft>
              <a:buFont typeface="Arial" panose="020B0604020202020204" pitchFamily="34" charset="0"/>
              <a:buChar char="•"/>
            </a:pPr>
            <a:r>
              <a:rPr lang="en-GB" sz="2000" dirty="0"/>
              <a:t>HOM damping</a:t>
            </a:r>
          </a:p>
          <a:p>
            <a:pPr marL="666900" lvl="1" indent="-342900" algn="just">
              <a:spcBef>
                <a:spcPts val="600"/>
              </a:spcBef>
              <a:spcAft>
                <a:spcPts val="600"/>
              </a:spcAft>
              <a:buFont typeface="Arial" panose="020B0604020202020204" pitchFamily="34" charset="0"/>
              <a:buChar char="•"/>
            </a:pPr>
            <a:r>
              <a:rPr lang="en-GB" sz="2000" dirty="0"/>
              <a:t>Sensitivity analysis</a:t>
            </a:r>
          </a:p>
          <a:p>
            <a:pPr marL="342900" indent="-342900" algn="just">
              <a:spcBef>
                <a:spcPts val="600"/>
              </a:spcBef>
              <a:spcAft>
                <a:spcPts val="600"/>
              </a:spcAft>
              <a:buFont typeface="Arial" panose="020B0604020202020204" pitchFamily="34" charset="0"/>
              <a:buChar char="•"/>
            </a:pPr>
            <a:r>
              <a:rPr lang="en-GB" sz="2400" b="0" dirty="0"/>
              <a:t>800 MHz RF system</a:t>
            </a:r>
          </a:p>
          <a:p>
            <a:pPr marL="666900" lvl="1" indent="-342900" algn="just">
              <a:spcBef>
                <a:spcPts val="600"/>
              </a:spcBef>
              <a:spcAft>
                <a:spcPts val="600"/>
              </a:spcAft>
              <a:buFont typeface="Arial" panose="020B0604020202020204" pitchFamily="34" charset="0"/>
              <a:buChar char="•"/>
            </a:pPr>
            <a:r>
              <a:rPr lang="en-GB" sz="2000" dirty="0"/>
              <a:t>Cavity design</a:t>
            </a:r>
          </a:p>
          <a:p>
            <a:pPr marL="666900" lvl="1" indent="-342900" algn="just">
              <a:spcBef>
                <a:spcPts val="600"/>
              </a:spcBef>
              <a:spcAft>
                <a:spcPts val="600"/>
              </a:spcAft>
              <a:buFont typeface="Arial" panose="020B0604020202020204" pitchFamily="34" charset="0"/>
              <a:buChar char="•"/>
            </a:pPr>
            <a:r>
              <a:rPr lang="en-GB" sz="2000" dirty="0"/>
              <a:t>HOM damping</a:t>
            </a:r>
          </a:p>
          <a:p>
            <a:pPr marL="666900" lvl="1" indent="-342900" algn="just">
              <a:spcBef>
                <a:spcPts val="600"/>
              </a:spcBef>
              <a:spcAft>
                <a:spcPts val="600"/>
              </a:spcAft>
              <a:buFont typeface="Arial" panose="020B0604020202020204" pitchFamily="34" charset="0"/>
              <a:buChar char="•"/>
            </a:pPr>
            <a:r>
              <a:rPr lang="en-GB" sz="2000" dirty="0"/>
              <a:t>Sensitivity analysis</a:t>
            </a:r>
          </a:p>
        </p:txBody>
      </p:sp>
      <p:sp>
        <p:nvSpPr>
          <p:cNvPr id="3" name="Title 2">
            <a:extLst>
              <a:ext uri="{FF2B5EF4-FFF2-40B4-BE49-F238E27FC236}">
                <a16:creationId xmlns:a16="http://schemas.microsoft.com/office/drawing/2014/main" id="{EE590DA3-4D85-A311-0974-4B0E5B11A6B4}"/>
              </a:ext>
            </a:extLst>
          </p:cNvPr>
          <p:cNvSpPr>
            <a:spLocks noGrp="1"/>
          </p:cNvSpPr>
          <p:nvPr>
            <p:ph type="title"/>
          </p:nvPr>
        </p:nvSpPr>
        <p:spPr/>
        <p:txBody>
          <a:bodyPr/>
          <a:lstStyle/>
          <a:p>
            <a:r>
              <a:rPr lang="en-US" dirty="0"/>
              <a:t>Overview</a:t>
            </a:r>
            <a:endParaRPr lang="en-GB" dirty="0"/>
          </a:p>
        </p:txBody>
      </p:sp>
      <p:sp>
        <p:nvSpPr>
          <p:cNvPr id="4" name="Date Placeholder 3">
            <a:extLst>
              <a:ext uri="{FF2B5EF4-FFF2-40B4-BE49-F238E27FC236}">
                <a16:creationId xmlns:a16="http://schemas.microsoft.com/office/drawing/2014/main" id="{7B401F65-CA47-6652-F545-447B0560E9C0}"/>
              </a:ext>
            </a:extLst>
          </p:cNvPr>
          <p:cNvSpPr>
            <a:spLocks noGrp="1"/>
          </p:cNvSpPr>
          <p:nvPr>
            <p:ph type="dt" sz="half" idx="10"/>
          </p:nvPr>
        </p:nvSpPr>
        <p:spPr/>
        <p:txBody>
          <a:bodyPr/>
          <a:lstStyle/>
          <a:p>
            <a:fld id="{31EA0532-0BBB-4A27-9660-8F4773EEFFB7}" type="datetime1">
              <a:rPr lang="en-US" smtClean="0"/>
              <a:t>5/20/2025</a:t>
            </a:fld>
            <a:endParaRPr lang="en-US" dirty="0"/>
          </a:p>
        </p:txBody>
      </p:sp>
      <p:sp>
        <p:nvSpPr>
          <p:cNvPr id="6" name="Slide Number Placeholder 5">
            <a:extLst>
              <a:ext uri="{FF2B5EF4-FFF2-40B4-BE49-F238E27FC236}">
                <a16:creationId xmlns:a16="http://schemas.microsoft.com/office/drawing/2014/main" id="{B0BE36C8-7B45-73C2-4345-7DC6421BF32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7" name="Footer Placeholder 26">
            <a:extLst>
              <a:ext uri="{FF2B5EF4-FFF2-40B4-BE49-F238E27FC236}">
                <a16:creationId xmlns:a16="http://schemas.microsoft.com/office/drawing/2014/main" id="{F2778A01-4672-CE41-6E07-8654D5B5A2C0}"/>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372197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134A4-BDDF-6F3B-02AC-8AC49A8EA989}"/>
            </a:ext>
          </a:extLst>
        </p:cNvPr>
        <p:cNvGrpSpPr/>
        <p:nvPr/>
      </p:nvGrpSpPr>
      <p:grpSpPr>
        <a:xfrm>
          <a:off x="0" y="0"/>
          <a:ext cx="0" cy="0"/>
          <a:chOff x="0" y="0"/>
          <a:chExt cx="0" cy="0"/>
        </a:xfrm>
      </p:grpSpPr>
      <p:pic>
        <p:nvPicPr>
          <p:cNvPr id="2" name="Picture 1" descr="A diagram of a graph&#10;&#10;AI-generated content may be incorrect.">
            <a:extLst>
              <a:ext uri="{FF2B5EF4-FFF2-40B4-BE49-F238E27FC236}">
                <a16:creationId xmlns:a16="http://schemas.microsoft.com/office/drawing/2014/main" id="{5B690D3B-9F2E-B3F7-204F-3E08334BC80C}"/>
              </a:ext>
            </a:extLst>
          </p:cNvPr>
          <p:cNvPicPr>
            <a:picLocks noChangeAspect="1"/>
          </p:cNvPicPr>
          <p:nvPr/>
        </p:nvPicPr>
        <p:blipFill>
          <a:blip r:embed="rId2"/>
          <a:stretch>
            <a:fillRect/>
          </a:stretch>
        </p:blipFill>
        <p:spPr>
          <a:xfrm>
            <a:off x="6816080" y="1675292"/>
            <a:ext cx="4766721" cy="4590068"/>
          </a:xfrm>
          <a:prstGeom prst="rect">
            <a:avLst/>
          </a:prstGeom>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BD6545C6-5BAD-B811-2640-FDAC7FD5A459}"/>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b="1" i="1" dirty="0" smtClean="0">
                            <a:latin typeface="Cambria Math" panose="02040503050406030204" pitchFamily="18" charset="0"/>
                            <a:ea typeface="Cambria Math" panose="02040503050406030204" pitchFamily="18" charset="0"/>
                          </a:rPr>
                          <m:t>∥</m:t>
                        </m:r>
                      </m:sub>
                    </m:sSub>
                  </m:oMath>
                </a14:m>
                <a:r>
                  <a:rPr lang="en-US" dirty="0"/>
                  <a:t> of asymmetric end-cells with 4 DQW couplers</a:t>
                </a:r>
                <a:endParaRPr lang="en-GB" dirty="0"/>
              </a:p>
            </p:txBody>
          </p:sp>
        </mc:Choice>
        <mc:Fallback xmlns="">
          <p:sp>
            <p:nvSpPr>
              <p:cNvPr id="3" name="Title 2">
                <a:extLst>
                  <a:ext uri="{FF2B5EF4-FFF2-40B4-BE49-F238E27FC236}">
                    <a16:creationId xmlns:a16="http://schemas.microsoft.com/office/drawing/2014/main" id="{BD6545C6-5BAD-B811-2640-FDAC7FD5A459}"/>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9429"/>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6103473-BB50-491D-D2DB-8C3A46F4DA05}"/>
              </a:ext>
            </a:extLst>
          </p:cNvPr>
          <p:cNvSpPr>
            <a:spLocks noGrp="1"/>
          </p:cNvSpPr>
          <p:nvPr>
            <p:ph type="dt" sz="half" idx="10"/>
          </p:nvPr>
        </p:nvSpPr>
        <p:spPr/>
        <p:txBody>
          <a:bodyPr/>
          <a:lstStyle/>
          <a:p>
            <a:fld id="{EAB8CE10-5501-41EA-B2A8-3AE94C128460}" type="datetime1">
              <a:rPr lang="en-US" smtClean="0"/>
              <a:t>5/20/2025</a:t>
            </a:fld>
            <a:endParaRPr lang="en-US" dirty="0"/>
          </a:p>
        </p:txBody>
      </p:sp>
      <p:sp>
        <p:nvSpPr>
          <p:cNvPr id="5" name="Slide Number Placeholder 4">
            <a:extLst>
              <a:ext uri="{FF2B5EF4-FFF2-40B4-BE49-F238E27FC236}">
                <a16:creationId xmlns:a16="http://schemas.microsoft.com/office/drawing/2014/main" id="{5E77DC3E-E6D2-D454-61AA-6145EDAAD613}"/>
              </a:ext>
            </a:extLst>
          </p:cNvPr>
          <p:cNvSpPr>
            <a:spLocks noGrp="1"/>
          </p:cNvSpPr>
          <p:nvPr>
            <p:ph type="sldNum" sz="quarter" idx="12"/>
          </p:nvPr>
        </p:nvSpPr>
        <p:spPr/>
        <p:txBody>
          <a:bodyPr/>
          <a:lstStyle/>
          <a:p>
            <a:fld id="{36B5EA5A-BC32-A742-B11B-8E7414D5B535}" type="slidenum">
              <a:rPr lang="en-US" smtClean="0"/>
              <a:pPr/>
              <a:t>20</a:t>
            </a:fld>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029A45E-D58C-AB73-6F12-26562E123C07}"/>
                  </a:ext>
                </a:extLst>
              </p:cNvPr>
              <p:cNvSpPr txBox="1"/>
              <p:nvPr/>
            </p:nvSpPr>
            <p:spPr>
              <a:xfrm>
                <a:off x="1415480" y="4022009"/>
                <a:ext cx="3809441"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𝟑𝟔𝟕𝟔</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r>
                        <a:rPr lang="en-US" sz="1200" b="1" i="1" smtClean="0">
                          <a:latin typeface="Cambria Math" panose="02040503050406030204" pitchFamily="18" charset="0"/>
                        </a:rPr>
                        <m:t>𝑸</m:t>
                      </m:r>
                      <m:r>
                        <a:rPr lang="en-US" sz="1200" b="1" i="1" smtClean="0">
                          <a:latin typeface="Cambria Math" panose="02040503050406030204" pitchFamily="18" charset="0"/>
                        </a:rPr>
                        <m:t>=</m:t>
                      </m:r>
                      <m:r>
                        <a:rPr lang="en-US" sz="1200" b="1" i="1" smtClean="0">
                          <a:latin typeface="Cambria Math" panose="02040503050406030204" pitchFamily="18" charset="0"/>
                        </a:rPr>
                        <m:t>𝟏𝟖</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𝟐𝟐</m:t>
                      </m:r>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𝒆</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𝒄</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xmlns="">
          <p:sp>
            <p:nvSpPr>
              <p:cNvPr id="10" name="TextBox 9">
                <a:extLst>
                  <a:ext uri="{FF2B5EF4-FFF2-40B4-BE49-F238E27FC236}">
                    <a16:creationId xmlns:a16="http://schemas.microsoft.com/office/drawing/2014/main" id="{0029A45E-D58C-AB73-6F12-26562E123C07}"/>
                  </a:ext>
                </a:extLst>
              </p:cNvPr>
              <p:cNvSpPr txBox="1">
                <a:spLocks noRot="1" noChangeAspect="1" noMove="1" noResize="1" noEditPoints="1" noAdjustHandles="1" noChangeArrowheads="1" noChangeShapeType="1" noTextEdit="1"/>
              </p:cNvSpPr>
              <p:nvPr/>
            </p:nvSpPr>
            <p:spPr>
              <a:xfrm>
                <a:off x="1415480" y="4022009"/>
                <a:ext cx="3809441" cy="184666"/>
              </a:xfrm>
              <a:prstGeom prst="rect">
                <a:avLst/>
              </a:prstGeom>
              <a:blipFill>
                <a:blip r:embed="rId4"/>
                <a:stretch>
                  <a:fillRect l="-960" r="-480" b="-36667"/>
                </a:stretch>
              </a:blipFill>
            </p:spPr>
            <p:txBody>
              <a:bodyPr/>
              <a:lstStyle/>
              <a:p>
                <a:r>
                  <a:rPr lang="en-GB">
                    <a:noFill/>
                  </a:rPr>
                  <a:t> </a:t>
                </a:r>
              </a:p>
            </p:txBody>
          </p:sp>
        </mc:Fallback>
      </mc:AlternateContent>
      <p:sp>
        <p:nvSpPr>
          <p:cNvPr id="21" name="Oval 20">
            <a:extLst>
              <a:ext uri="{FF2B5EF4-FFF2-40B4-BE49-F238E27FC236}">
                <a16:creationId xmlns:a16="http://schemas.microsoft.com/office/drawing/2014/main" id="{067FDCBA-9844-F5CC-F0D1-8CF6055FF5BF}"/>
              </a:ext>
            </a:extLst>
          </p:cNvPr>
          <p:cNvSpPr/>
          <p:nvPr/>
        </p:nvSpPr>
        <p:spPr>
          <a:xfrm>
            <a:off x="946419" y="3970326"/>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pic>
        <p:nvPicPr>
          <p:cNvPr id="23" name="Picture 22" descr="A blue and green tube&#10;&#10;Description automatically generated">
            <a:extLst>
              <a:ext uri="{FF2B5EF4-FFF2-40B4-BE49-F238E27FC236}">
                <a16:creationId xmlns:a16="http://schemas.microsoft.com/office/drawing/2014/main" id="{EA3924BC-2E3B-75C5-E260-72C4ABE0D0B3}"/>
              </a:ext>
            </a:extLst>
          </p:cNvPr>
          <p:cNvPicPr>
            <a:picLocks noChangeAspect="1"/>
          </p:cNvPicPr>
          <p:nvPr/>
        </p:nvPicPr>
        <p:blipFill>
          <a:blip r:embed="rId5"/>
          <a:srcRect t="50050" b="31632"/>
          <a:stretch/>
        </p:blipFill>
        <p:spPr>
          <a:xfrm>
            <a:off x="164000" y="4294927"/>
            <a:ext cx="5927443" cy="384048"/>
          </a:xfrm>
          <a:prstGeom prst="rect">
            <a:avLst/>
          </a:prstGeom>
        </p:spPr>
      </p:pic>
      <p:pic>
        <p:nvPicPr>
          <p:cNvPr id="29" name="Picture 28" descr="A blue balls with black lines&#10;&#10;Description automatically generated with medium confidence">
            <a:extLst>
              <a:ext uri="{FF2B5EF4-FFF2-40B4-BE49-F238E27FC236}">
                <a16:creationId xmlns:a16="http://schemas.microsoft.com/office/drawing/2014/main" id="{4F08438F-0DDB-DE2B-D4E6-9B923DE4B0FC}"/>
              </a:ext>
            </a:extLst>
          </p:cNvPr>
          <p:cNvPicPr>
            <a:picLocks noChangeAspect="1"/>
          </p:cNvPicPr>
          <p:nvPr/>
        </p:nvPicPr>
        <p:blipFill>
          <a:blip r:embed="rId6"/>
          <a:stretch>
            <a:fillRect/>
          </a:stretch>
        </p:blipFill>
        <p:spPr>
          <a:xfrm>
            <a:off x="1559496" y="4870047"/>
            <a:ext cx="3409696" cy="1331597"/>
          </a:xfrm>
          <a:prstGeom prst="rect">
            <a:avLst/>
          </a:prstGeom>
        </p:spPr>
      </p:pic>
      <p:cxnSp>
        <p:nvCxnSpPr>
          <p:cNvPr id="31" name="Straight Arrow Connector 30">
            <a:extLst>
              <a:ext uri="{FF2B5EF4-FFF2-40B4-BE49-F238E27FC236}">
                <a16:creationId xmlns:a16="http://schemas.microsoft.com/office/drawing/2014/main" id="{C135291B-E78B-FD0B-D189-AFD8C2147429}"/>
              </a:ext>
            </a:extLst>
          </p:cNvPr>
          <p:cNvCxnSpPr>
            <a:cxnSpLocks/>
          </p:cNvCxnSpPr>
          <p:nvPr/>
        </p:nvCxnSpPr>
        <p:spPr>
          <a:xfrm>
            <a:off x="2639616" y="4680151"/>
            <a:ext cx="393560" cy="414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A8F769E-91E0-2737-BDEC-037B461D2664}"/>
                  </a:ext>
                </a:extLst>
              </p:cNvPr>
              <p:cNvSpPr txBox="1"/>
              <p:nvPr/>
            </p:nvSpPr>
            <p:spPr>
              <a:xfrm>
                <a:off x="485955" y="2036773"/>
                <a:ext cx="5719471" cy="1723549"/>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Two additional DQW couplers, tuned for better damping of the 2.368 GHz mode, were added to the empty ports </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160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The impedance peak remains slightly above the limit; however, considering the frequency spread between cavities (</a:t>
                </a:r>
                <a14:m>
                  <m:oMath xmlns:m="http://schemas.openxmlformats.org/officeDocument/2006/math">
                    <m:r>
                      <a:rPr kumimoji="0" lang="en-GB" altLang="en-US" sz="1600" i="1" u="none" strike="noStrike" cap="none" normalizeH="0" baseline="0" dirty="0" smtClean="0">
                        <a:ln>
                          <a:noFill/>
                        </a:ln>
                        <a:solidFill>
                          <a:schemeClr val="tx2"/>
                        </a:solidFill>
                        <a:effectLst/>
                        <a:latin typeface="Cambria Math" panose="02040503050406030204" pitchFamily="18" charset="0"/>
                      </a:rPr>
                      <m:t>𝑐</m:t>
                    </m:r>
                    <m:r>
                      <a:rPr kumimoji="0" lang="en-GB" altLang="en-US" sz="1600" i="1" u="none" strike="noStrike" cap="none" normalizeH="0" baseline="0" dirty="0" smtClean="0">
                        <a:ln>
                          <a:noFill/>
                        </a:ln>
                        <a:solidFill>
                          <a:schemeClr val="tx2"/>
                        </a:solidFill>
                        <a:effectLst/>
                        <a:latin typeface="Cambria Math" panose="02040503050406030204" pitchFamily="18" charset="0"/>
                      </a:rPr>
                      <m:t> = 0.12 </m:t>
                    </m:r>
                  </m:oMath>
                </a14:m>
                <a:r>
                  <a:rPr kumimoji="0" lang="en-GB" altLang="en-US" sz="1600" i="0" u="none" strike="noStrike" cap="none" normalizeH="0" baseline="0" dirty="0">
                    <a:ln>
                      <a:noFill/>
                    </a:ln>
                    <a:solidFill>
                      <a:schemeClr val="tx2"/>
                    </a:solidFill>
                    <a:effectLst/>
                  </a:rPr>
                  <a:t>for this mode), stability is expected to be maintained in RPO</a:t>
                </a:r>
                <a:endParaRPr lang="en-US" altLang="en-US" sz="1600" dirty="0">
                  <a:solidFill>
                    <a:schemeClr val="tx2"/>
                  </a:solidFill>
                </a:endParaRPr>
              </a:p>
            </p:txBody>
          </p:sp>
        </mc:Choice>
        <mc:Fallback xmlns="">
          <p:sp>
            <p:nvSpPr>
              <p:cNvPr id="35" name="TextBox 34">
                <a:extLst>
                  <a:ext uri="{FF2B5EF4-FFF2-40B4-BE49-F238E27FC236}">
                    <a16:creationId xmlns:a16="http://schemas.microsoft.com/office/drawing/2014/main" id="{2A8F769E-91E0-2737-BDEC-037B461D2664}"/>
                  </a:ext>
                </a:extLst>
              </p:cNvPr>
              <p:cNvSpPr txBox="1">
                <a:spLocks noRot="1" noChangeAspect="1" noMove="1" noResize="1" noEditPoints="1" noAdjustHandles="1" noChangeArrowheads="1" noChangeShapeType="1" noTextEdit="1"/>
              </p:cNvSpPr>
              <p:nvPr/>
            </p:nvSpPr>
            <p:spPr>
              <a:xfrm>
                <a:off x="485955" y="2036773"/>
                <a:ext cx="5719471" cy="1723549"/>
              </a:xfrm>
              <a:prstGeom prst="rect">
                <a:avLst/>
              </a:prstGeom>
              <a:blipFill>
                <a:blip r:embed="rId7"/>
                <a:stretch>
                  <a:fillRect l="-2026" t="-3534" r="-2132" b="-6360"/>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61A1C621-0FF3-C218-A244-AC150F2521A8}"/>
              </a:ext>
            </a:extLst>
          </p:cNvPr>
          <p:cNvSpPr txBox="1"/>
          <p:nvPr/>
        </p:nvSpPr>
        <p:spPr>
          <a:xfrm>
            <a:off x="10488488" y="2759409"/>
            <a:ext cx="787075" cy="215444"/>
          </a:xfrm>
          <a:prstGeom prst="rect">
            <a:avLst/>
          </a:prstGeom>
          <a:noFill/>
        </p:spPr>
        <p:txBody>
          <a:bodyPr wrap="none" lIns="0" tIns="0" rIns="0" bIns="0" rtlCol="0">
            <a:spAutoFit/>
          </a:bodyPr>
          <a:lstStyle/>
          <a:p>
            <a:pPr algn="l"/>
            <a:r>
              <a:rPr lang="en-US" sz="1400" dirty="0">
                <a:solidFill>
                  <a:schemeClr val="tx2"/>
                </a:solidFill>
              </a:rPr>
              <a:t>H</a:t>
            </a:r>
            <a:r>
              <a:rPr lang="en-US" sz="1400" baseline="-25000" dirty="0">
                <a:solidFill>
                  <a:schemeClr val="tx2"/>
                </a:solidFill>
              </a:rPr>
              <a:t>B</a:t>
            </a:r>
            <a:r>
              <a:rPr lang="en-US" sz="1400" dirty="0">
                <a:solidFill>
                  <a:schemeClr val="tx2"/>
                </a:solidFill>
              </a:rPr>
              <a:t> and </a:t>
            </a:r>
            <a:r>
              <a:rPr lang="en-US" sz="1400" dirty="0" err="1">
                <a:solidFill>
                  <a:schemeClr val="tx2"/>
                </a:solidFill>
              </a:rPr>
              <a:t>tt</a:t>
            </a:r>
            <a:r>
              <a:rPr lang="en-US" sz="1400" baseline="-25000" dirty="0" err="1">
                <a:solidFill>
                  <a:schemeClr val="tx2"/>
                </a:solidFill>
              </a:rPr>
              <a:t>B</a:t>
            </a:r>
            <a:endParaRPr lang="en-GB" sz="1400" baseline="-25000" dirty="0">
              <a:solidFill>
                <a:schemeClr val="tx2"/>
              </a:solidFill>
            </a:endParaRPr>
          </a:p>
        </p:txBody>
      </p:sp>
      <p:sp>
        <p:nvSpPr>
          <p:cNvPr id="16" name="TextBox 15">
            <a:extLst>
              <a:ext uri="{FF2B5EF4-FFF2-40B4-BE49-F238E27FC236}">
                <a16:creationId xmlns:a16="http://schemas.microsoft.com/office/drawing/2014/main" id="{3883117E-C0A0-53E1-1F17-773237D9E89A}"/>
              </a:ext>
            </a:extLst>
          </p:cNvPr>
          <p:cNvSpPr txBox="1"/>
          <p:nvPr/>
        </p:nvSpPr>
        <p:spPr>
          <a:xfrm>
            <a:off x="8052314" y="3321278"/>
            <a:ext cx="727763" cy="215444"/>
          </a:xfrm>
          <a:prstGeom prst="rect">
            <a:avLst/>
          </a:prstGeom>
          <a:noFill/>
        </p:spPr>
        <p:txBody>
          <a:bodyPr wrap="none" lIns="0" tIns="0" rIns="0" bIns="0" rtlCol="0">
            <a:spAutoFit/>
          </a:bodyPr>
          <a:lstStyle/>
          <a:p>
            <a:pPr algn="l"/>
            <a:r>
              <a:rPr lang="en-US" sz="1400" dirty="0">
                <a:solidFill>
                  <a:schemeClr val="tx2"/>
                </a:solidFill>
              </a:rPr>
              <a:t>RPO: Z</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17" name="TextBox 16">
            <a:extLst>
              <a:ext uri="{FF2B5EF4-FFF2-40B4-BE49-F238E27FC236}">
                <a16:creationId xmlns:a16="http://schemas.microsoft.com/office/drawing/2014/main" id="{8936DF5E-8093-728C-8DF0-F7A9EE1C15B6}"/>
              </a:ext>
            </a:extLst>
          </p:cNvPr>
          <p:cNvSpPr txBox="1"/>
          <p:nvPr/>
        </p:nvSpPr>
        <p:spPr>
          <a:xfrm>
            <a:off x="7762023" y="2759409"/>
            <a:ext cx="788677" cy="215444"/>
          </a:xfrm>
          <a:prstGeom prst="rect">
            <a:avLst/>
          </a:prstGeom>
          <a:noFill/>
        </p:spPr>
        <p:txBody>
          <a:bodyPr wrap="none" lIns="0" tIns="0" rIns="0" bIns="0" rtlCol="0">
            <a:spAutoFit/>
          </a:bodyPr>
          <a:lstStyle/>
          <a:p>
            <a:pPr algn="l"/>
            <a:r>
              <a:rPr lang="en-US" sz="1400" dirty="0">
                <a:solidFill>
                  <a:schemeClr val="tx2"/>
                </a:solidFill>
              </a:rPr>
              <a:t>RPO: W</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4" name="Oval 23">
            <a:extLst>
              <a:ext uri="{FF2B5EF4-FFF2-40B4-BE49-F238E27FC236}">
                <a16:creationId xmlns:a16="http://schemas.microsoft.com/office/drawing/2014/main" id="{66EE1207-6674-2358-711D-4896C6F77AC7}"/>
              </a:ext>
            </a:extLst>
          </p:cNvPr>
          <p:cNvSpPr/>
          <p:nvPr/>
        </p:nvSpPr>
        <p:spPr>
          <a:xfrm>
            <a:off x="9598333" y="2435083"/>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cxnSp>
        <p:nvCxnSpPr>
          <p:cNvPr id="26" name="Straight Arrow Connector 25">
            <a:extLst>
              <a:ext uri="{FF2B5EF4-FFF2-40B4-BE49-F238E27FC236}">
                <a16:creationId xmlns:a16="http://schemas.microsoft.com/office/drawing/2014/main" id="{CDD477E5-6086-37A3-0167-AC0E6DEFFF43}"/>
              </a:ext>
            </a:extLst>
          </p:cNvPr>
          <p:cNvCxnSpPr>
            <a:cxnSpLocks/>
          </p:cNvCxnSpPr>
          <p:nvPr/>
        </p:nvCxnSpPr>
        <p:spPr>
          <a:xfrm flipH="1" flipV="1">
            <a:off x="9922977" y="2758189"/>
            <a:ext cx="127467" cy="433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Footer Placeholder 5">
            <a:extLst>
              <a:ext uri="{FF2B5EF4-FFF2-40B4-BE49-F238E27FC236}">
                <a16:creationId xmlns:a16="http://schemas.microsoft.com/office/drawing/2014/main" id="{459B6A77-A675-0B2B-DA57-5758965CEF6C}"/>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887122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4270C-C3F2-B697-F210-D3E206DA3FBE}"/>
            </a:ext>
          </a:extLst>
        </p:cNvPr>
        <p:cNvGrpSpPr/>
        <p:nvPr/>
      </p:nvGrpSpPr>
      <p:grpSpPr>
        <a:xfrm>
          <a:off x="0" y="0"/>
          <a:ext cx="0" cy="0"/>
          <a:chOff x="0" y="0"/>
          <a:chExt cx="0" cy="0"/>
        </a:xfrm>
      </p:grpSpPr>
      <p:pic>
        <p:nvPicPr>
          <p:cNvPr id="9" name="Picture 8" descr="A graph of a graph of a graph&#10;&#10;AI-generated content may be incorrect.">
            <a:extLst>
              <a:ext uri="{FF2B5EF4-FFF2-40B4-BE49-F238E27FC236}">
                <a16:creationId xmlns:a16="http://schemas.microsoft.com/office/drawing/2014/main" id="{56EB8096-0BFE-C499-93AC-44349D177FAB}"/>
              </a:ext>
            </a:extLst>
          </p:cNvPr>
          <p:cNvPicPr>
            <a:picLocks noChangeAspect="1"/>
          </p:cNvPicPr>
          <p:nvPr/>
        </p:nvPicPr>
        <p:blipFill>
          <a:blip r:embed="rId2"/>
          <a:stretch>
            <a:fillRect/>
          </a:stretch>
        </p:blipFill>
        <p:spPr>
          <a:xfrm>
            <a:off x="6592951" y="1374707"/>
            <a:ext cx="5191061" cy="4848976"/>
          </a:xfrm>
          <a:prstGeom prst="rect">
            <a:avLst/>
          </a:prstGeom>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892DEEA5-E651-3629-B542-9779C2002614}"/>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i="1" dirty="0" smtClean="0">
                            <a:latin typeface="Cambria Math" panose="02040503050406030204" pitchFamily="18" charset="0"/>
                          </a:rPr>
                          <m:t>⊥</m:t>
                        </m:r>
                      </m:sub>
                    </m:sSub>
                  </m:oMath>
                </a14:m>
                <a:r>
                  <a:rPr lang="en-US" dirty="0"/>
                  <a:t> of asymmetric end-cells with 4 DQW couplers</a:t>
                </a:r>
                <a:endParaRPr lang="en-GB" dirty="0"/>
              </a:p>
            </p:txBody>
          </p:sp>
        </mc:Choice>
        <mc:Fallback xmlns="">
          <p:sp>
            <p:nvSpPr>
              <p:cNvPr id="3" name="Title 2">
                <a:extLst>
                  <a:ext uri="{FF2B5EF4-FFF2-40B4-BE49-F238E27FC236}">
                    <a16:creationId xmlns:a16="http://schemas.microsoft.com/office/drawing/2014/main" id="{892DEEA5-E651-3629-B542-9779C2002614}"/>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8286" r="-22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7C702BA1-5D3A-E26F-601B-EE32E4B50E2C}"/>
              </a:ext>
            </a:extLst>
          </p:cNvPr>
          <p:cNvSpPr>
            <a:spLocks noGrp="1"/>
          </p:cNvSpPr>
          <p:nvPr>
            <p:ph type="dt" sz="half" idx="10"/>
          </p:nvPr>
        </p:nvSpPr>
        <p:spPr/>
        <p:txBody>
          <a:bodyPr/>
          <a:lstStyle/>
          <a:p>
            <a:fld id="{B07A45AD-E612-4E52-BFAB-61248EF6E73E}" type="datetime1">
              <a:rPr lang="en-US" smtClean="0"/>
              <a:t>5/20/2025</a:t>
            </a:fld>
            <a:endParaRPr lang="en-US" dirty="0"/>
          </a:p>
        </p:txBody>
      </p:sp>
      <p:sp>
        <p:nvSpPr>
          <p:cNvPr id="5" name="Slide Number Placeholder 4">
            <a:extLst>
              <a:ext uri="{FF2B5EF4-FFF2-40B4-BE49-F238E27FC236}">
                <a16:creationId xmlns:a16="http://schemas.microsoft.com/office/drawing/2014/main" id="{D40874EF-3482-64C3-5D76-40218EFA4595}"/>
              </a:ext>
            </a:extLst>
          </p:cNvPr>
          <p:cNvSpPr>
            <a:spLocks noGrp="1"/>
          </p:cNvSpPr>
          <p:nvPr>
            <p:ph type="sldNum" sz="quarter" idx="12"/>
          </p:nvPr>
        </p:nvSpPr>
        <p:spPr/>
        <p:txBody>
          <a:bodyPr/>
          <a:lstStyle/>
          <a:p>
            <a:fld id="{36B5EA5A-BC32-A742-B11B-8E7414D5B535}" type="slidenum">
              <a:rPr lang="en-US" smtClean="0"/>
              <a:pPr/>
              <a:t>21</a:t>
            </a:fld>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814DFA6-F9DC-93C3-8D47-91DE1C0FCB7C}"/>
                  </a:ext>
                </a:extLst>
              </p:cNvPr>
              <p:cNvSpPr txBox="1"/>
              <p:nvPr/>
            </p:nvSpPr>
            <p:spPr>
              <a:xfrm>
                <a:off x="973389" y="4064928"/>
                <a:ext cx="304423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𝟏𝟓𝟒</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𝟓𝟒</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xmlns="">
          <p:sp>
            <p:nvSpPr>
              <p:cNvPr id="10" name="TextBox 9">
                <a:extLst>
                  <a:ext uri="{FF2B5EF4-FFF2-40B4-BE49-F238E27FC236}">
                    <a16:creationId xmlns:a16="http://schemas.microsoft.com/office/drawing/2014/main" id="{D814DFA6-F9DC-93C3-8D47-91DE1C0FCB7C}"/>
                  </a:ext>
                </a:extLst>
              </p:cNvPr>
              <p:cNvSpPr txBox="1">
                <a:spLocks noRot="1" noChangeAspect="1" noMove="1" noResize="1" noEditPoints="1" noAdjustHandles="1" noChangeArrowheads="1" noChangeShapeType="1" noTextEdit="1"/>
              </p:cNvSpPr>
              <p:nvPr/>
            </p:nvSpPr>
            <p:spPr>
              <a:xfrm>
                <a:off x="973389" y="4064928"/>
                <a:ext cx="3044231" cy="184666"/>
              </a:xfrm>
              <a:prstGeom prst="rect">
                <a:avLst/>
              </a:prstGeom>
              <a:blipFill>
                <a:blip r:embed="rId4"/>
                <a:stretch>
                  <a:fillRect l="-1202" r="-802" b="-36667"/>
                </a:stretch>
              </a:blipFill>
            </p:spPr>
            <p:txBody>
              <a:bodyPr/>
              <a:lstStyle/>
              <a:p>
                <a:r>
                  <a:rPr lang="en-GB">
                    <a:noFill/>
                  </a:rPr>
                  <a:t> </a:t>
                </a:r>
              </a:p>
            </p:txBody>
          </p:sp>
        </mc:Fallback>
      </mc:AlternateContent>
      <p:sp>
        <p:nvSpPr>
          <p:cNvPr id="20" name="Oval 19">
            <a:extLst>
              <a:ext uri="{FF2B5EF4-FFF2-40B4-BE49-F238E27FC236}">
                <a16:creationId xmlns:a16="http://schemas.microsoft.com/office/drawing/2014/main" id="{68971E44-7F3F-8822-DE49-172731085BA0}"/>
              </a:ext>
            </a:extLst>
          </p:cNvPr>
          <p:cNvSpPr/>
          <p:nvPr/>
        </p:nvSpPr>
        <p:spPr>
          <a:xfrm>
            <a:off x="8688804" y="2679833"/>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21" name="Oval 20">
            <a:extLst>
              <a:ext uri="{FF2B5EF4-FFF2-40B4-BE49-F238E27FC236}">
                <a16:creationId xmlns:a16="http://schemas.microsoft.com/office/drawing/2014/main" id="{87ECE7D1-2E91-0F8E-C595-254848EB8D46}"/>
              </a:ext>
            </a:extLst>
          </p:cNvPr>
          <p:cNvSpPr/>
          <p:nvPr/>
        </p:nvSpPr>
        <p:spPr>
          <a:xfrm>
            <a:off x="504328" y="4013245"/>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35" name="TextBox 34">
            <a:extLst>
              <a:ext uri="{FF2B5EF4-FFF2-40B4-BE49-F238E27FC236}">
                <a16:creationId xmlns:a16="http://schemas.microsoft.com/office/drawing/2014/main" id="{346E93A3-606B-F829-E44A-208BA773744E}"/>
              </a:ext>
            </a:extLst>
          </p:cNvPr>
          <p:cNvSpPr txBox="1"/>
          <p:nvPr/>
        </p:nvSpPr>
        <p:spPr>
          <a:xfrm>
            <a:off x="504328" y="2598533"/>
            <a:ext cx="5719471" cy="738664"/>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For transverse impedance we are also close to the stability limit, but the frequency spread between cavities can improve the stability limit by at least a factor five</a:t>
            </a:r>
            <a:endParaRPr lang="en-US" altLang="en-US" sz="1600" dirty="0">
              <a:solidFill>
                <a:schemeClr val="tx2"/>
              </a:solidFill>
            </a:endParaRPr>
          </a:p>
        </p:txBody>
      </p:sp>
      <p:sp>
        <p:nvSpPr>
          <p:cNvPr id="8" name="Oval 7">
            <a:extLst>
              <a:ext uri="{FF2B5EF4-FFF2-40B4-BE49-F238E27FC236}">
                <a16:creationId xmlns:a16="http://schemas.microsoft.com/office/drawing/2014/main" id="{998FE8C6-0D79-4E1D-1544-C74F8AB1A489}"/>
              </a:ext>
            </a:extLst>
          </p:cNvPr>
          <p:cNvSpPr/>
          <p:nvPr/>
        </p:nvSpPr>
        <p:spPr>
          <a:xfrm>
            <a:off x="9463005" y="2657339"/>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5E0962D-E90A-09D5-FDEF-B60C5A833465}"/>
                  </a:ext>
                </a:extLst>
              </p:cNvPr>
              <p:cNvSpPr txBox="1"/>
              <p:nvPr/>
            </p:nvSpPr>
            <p:spPr>
              <a:xfrm>
                <a:off x="973389" y="5131224"/>
                <a:ext cx="304423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𝟓𝟕𝟒</m:t>
                      </m:r>
                      <m:r>
                        <a:rPr lang="en-US" sz="1200" b="1" i="0"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𝟓𝟑</m:t>
                      </m:r>
                      <m:r>
                        <a:rPr lang="en-US" sz="1200" b="1" i="1" smtClean="0">
                          <a:latin typeface="Cambria Math" panose="02040503050406030204" pitchFamily="18" charset="0"/>
                        </a:rPr>
                        <m:t>.</m:t>
                      </m:r>
                      <m:r>
                        <a:rPr lang="en-US" sz="1200" b="1" i="1" smtClean="0">
                          <a:latin typeface="Cambria Math" panose="02040503050406030204" pitchFamily="18" charset="0"/>
                        </a:rPr>
                        <m:t>𝟓</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𝟔</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xmlns="">
          <p:sp>
            <p:nvSpPr>
              <p:cNvPr id="11" name="TextBox 10">
                <a:extLst>
                  <a:ext uri="{FF2B5EF4-FFF2-40B4-BE49-F238E27FC236}">
                    <a16:creationId xmlns:a16="http://schemas.microsoft.com/office/drawing/2014/main" id="{45E0962D-E90A-09D5-FDEF-B60C5A833465}"/>
                  </a:ext>
                </a:extLst>
              </p:cNvPr>
              <p:cNvSpPr txBox="1">
                <a:spLocks noRot="1" noChangeAspect="1" noMove="1" noResize="1" noEditPoints="1" noAdjustHandles="1" noChangeArrowheads="1" noChangeShapeType="1" noTextEdit="1"/>
              </p:cNvSpPr>
              <p:nvPr/>
            </p:nvSpPr>
            <p:spPr>
              <a:xfrm>
                <a:off x="973389" y="5131224"/>
                <a:ext cx="3044231" cy="184666"/>
              </a:xfrm>
              <a:prstGeom prst="rect">
                <a:avLst/>
              </a:prstGeom>
              <a:blipFill>
                <a:blip r:embed="rId5"/>
                <a:stretch>
                  <a:fillRect l="-1202" t="-3333" r="-802" b="-36667"/>
                </a:stretch>
              </a:blipFill>
            </p:spPr>
            <p:txBody>
              <a:bodyPr/>
              <a:lstStyle/>
              <a:p>
                <a:r>
                  <a:rPr lang="en-GB">
                    <a:noFill/>
                  </a:rPr>
                  <a:t> </a:t>
                </a:r>
              </a:p>
            </p:txBody>
          </p:sp>
        </mc:Fallback>
      </mc:AlternateContent>
      <p:sp>
        <p:nvSpPr>
          <p:cNvPr id="16" name="Oval 15">
            <a:extLst>
              <a:ext uri="{FF2B5EF4-FFF2-40B4-BE49-F238E27FC236}">
                <a16:creationId xmlns:a16="http://schemas.microsoft.com/office/drawing/2014/main" id="{0520D6B9-03E2-4E91-0BD5-F1E9C966F820}"/>
              </a:ext>
            </a:extLst>
          </p:cNvPr>
          <p:cNvSpPr/>
          <p:nvPr/>
        </p:nvSpPr>
        <p:spPr>
          <a:xfrm>
            <a:off x="504328" y="5079541"/>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p:pic>
        <p:nvPicPr>
          <p:cNvPr id="19" name="Picture 18" descr="A green and blue lizard&#10;&#10;Description automatically generated with medium confidence">
            <a:extLst>
              <a:ext uri="{FF2B5EF4-FFF2-40B4-BE49-F238E27FC236}">
                <a16:creationId xmlns:a16="http://schemas.microsoft.com/office/drawing/2014/main" id="{023B9A0F-369F-620E-F04D-816F5722D2E5}"/>
              </a:ext>
            </a:extLst>
          </p:cNvPr>
          <p:cNvPicPr>
            <a:picLocks noChangeAspect="1"/>
          </p:cNvPicPr>
          <p:nvPr/>
        </p:nvPicPr>
        <p:blipFill>
          <a:blip r:embed="rId6"/>
          <a:srcRect t="24257" r="8895" b="58876"/>
          <a:stretch/>
        </p:blipFill>
        <p:spPr>
          <a:xfrm>
            <a:off x="279012" y="5415419"/>
            <a:ext cx="5858458" cy="384047"/>
          </a:xfrm>
          <a:prstGeom prst="rect">
            <a:avLst/>
          </a:prstGeom>
        </p:spPr>
      </p:pic>
      <p:pic>
        <p:nvPicPr>
          <p:cNvPr id="24" name="Picture 23" descr="A blue and green tube&#10;&#10;Description automatically generated">
            <a:extLst>
              <a:ext uri="{FF2B5EF4-FFF2-40B4-BE49-F238E27FC236}">
                <a16:creationId xmlns:a16="http://schemas.microsoft.com/office/drawing/2014/main" id="{96D99CD0-515D-87D0-D743-376E0805EF13}"/>
              </a:ext>
            </a:extLst>
          </p:cNvPr>
          <p:cNvPicPr>
            <a:picLocks noChangeAspect="1"/>
          </p:cNvPicPr>
          <p:nvPr/>
        </p:nvPicPr>
        <p:blipFill>
          <a:blip r:embed="rId7"/>
          <a:srcRect l="979" t="17321" r="8066" b="67035"/>
          <a:stretch/>
        </p:blipFill>
        <p:spPr>
          <a:xfrm>
            <a:off x="257001" y="4355875"/>
            <a:ext cx="5887129" cy="358535"/>
          </a:xfrm>
          <a:prstGeom prst="rect">
            <a:avLst/>
          </a:prstGeom>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6C50CA6-FB23-180E-CC1E-242490C256E1}"/>
                  </a:ext>
                </a:extLst>
              </p:cNvPr>
              <p:cNvSpPr txBox="1"/>
              <p:nvPr/>
            </p:nvSpPr>
            <p:spPr>
              <a:xfrm>
                <a:off x="4416077" y="3964394"/>
                <a:ext cx="166616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𝟏𝟖</m:t>
                      </m:r>
                    </m:oMath>
                  </m:oMathPara>
                </a14:m>
                <a:endParaRPr lang="en-US" sz="1200" b="1" dirty="0"/>
              </a:p>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xmlns="">
          <p:sp>
            <p:nvSpPr>
              <p:cNvPr id="25" name="TextBox 24">
                <a:extLst>
                  <a:ext uri="{FF2B5EF4-FFF2-40B4-BE49-F238E27FC236}">
                    <a16:creationId xmlns:a16="http://schemas.microsoft.com/office/drawing/2014/main" id="{46C50CA6-FB23-180E-CC1E-242490C256E1}"/>
                  </a:ext>
                </a:extLst>
              </p:cNvPr>
              <p:cNvSpPr txBox="1">
                <a:spLocks noRot="1" noChangeAspect="1" noMove="1" noResize="1" noEditPoints="1" noAdjustHandles="1" noChangeArrowheads="1" noChangeShapeType="1" noTextEdit="1"/>
              </p:cNvSpPr>
              <p:nvPr/>
            </p:nvSpPr>
            <p:spPr>
              <a:xfrm>
                <a:off x="4416077" y="3964394"/>
                <a:ext cx="1666162" cy="369332"/>
              </a:xfrm>
              <a:prstGeom prst="rect">
                <a:avLst/>
              </a:prstGeom>
              <a:blipFill>
                <a:blip r:embed="rId8"/>
                <a:stretch>
                  <a:fillRect l="-365" r="-1460" b="-3279"/>
                </a:stretch>
              </a:blipFill>
            </p:spPr>
            <p:txBody>
              <a:bodyPr/>
              <a:lstStyle/>
              <a:p>
                <a:r>
                  <a:rPr lang="en-GB">
                    <a:noFill/>
                  </a:rPr>
                  <a:t> </a:t>
                </a:r>
              </a:p>
            </p:txBody>
          </p:sp>
        </mc:Fallback>
      </mc:AlternateContent>
      <p:cxnSp>
        <p:nvCxnSpPr>
          <p:cNvPr id="27" name="Straight Arrow Connector 26">
            <a:extLst>
              <a:ext uri="{FF2B5EF4-FFF2-40B4-BE49-F238E27FC236}">
                <a16:creationId xmlns:a16="http://schemas.microsoft.com/office/drawing/2014/main" id="{39AF3CB4-4FB0-F1D9-DCBD-EBC52C912F6A}"/>
              </a:ext>
            </a:extLst>
          </p:cNvPr>
          <p:cNvCxnSpPr>
            <a:cxnSpLocks/>
          </p:cNvCxnSpPr>
          <p:nvPr/>
        </p:nvCxnSpPr>
        <p:spPr>
          <a:xfrm flipV="1">
            <a:off x="4017620" y="418137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6E90233-B716-6D4C-EFBF-A294E1A2B753}"/>
                  </a:ext>
                </a:extLst>
              </p:cNvPr>
              <p:cNvSpPr txBox="1"/>
              <p:nvPr/>
            </p:nvSpPr>
            <p:spPr>
              <a:xfrm>
                <a:off x="4416077" y="5013104"/>
                <a:ext cx="169546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𝟏𝟕</m:t>
                      </m:r>
                    </m:oMath>
                  </m:oMathPara>
                </a14:m>
                <a:endParaRPr lang="en-US" sz="1200" b="1" dirty="0"/>
              </a:p>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𝟏𝟏</m:t>
                      </m:r>
                    </m:oMath>
                  </m:oMathPara>
                </a14:m>
                <a:endParaRPr lang="en-US" sz="1200" b="1" dirty="0"/>
              </a:p>
            </p:txBody>
          </p:sp>
        </mc:Choice>
        <mc:Fallback xmlns="">
          <p:sp>
            <p:nvSpPr>
              <p:cNvPr id="32" name="TextBox 31">
                <a:extLst>
                  <a:ext uri="{FF2B5EF4-FFF2-40B4-BE49-F238E27FC236}">
                    <a16:creationId xmlns:a16="http://schemas.microsoft.com/office/drawing/2014/main" id="{76E90233-B716-6D4C-EFBF-A294E1A2B753}"/>
                  </a:ext>
                </a:extLst>
              </p:cNvPr>
              <p:cNvSpPr txBox="1">
                <a:spLocks noRot="1" noChangeAspect="1" noMove="1" noResize="1" noEditPoints="1" noAdjustHandles="1" noChangeArrowheads="1" noChangeShapeType="1" noTextEdit="1"/>
              </p:cNvSpPr>
              <p:nvPr/>
            </p:nvSpPr>
            <p:spPr>
              <a:xfrm>
                <a:off x="4416077" y="5013104"/>
                <a:ext cx="1695464" cy="369332"/>
              </a:xfrm>
              <a:prstGeom prst="rect">
                <a:avLst/>
              </a:prstGeom>
              <a:blipFill>
                <a:blip r:embed="rId9"/>
                <a:stretch>
                  <a:fillRect r="-358" b="-3279"/>
                </a:stretch>
              </a:blipFill>
            </p:spPr>
            <p:txBody>
              <a:bodyPr/>
              <a:lstStyle/>
              <a:p>
                <a:r>
                  <a:rPr lang="en-GB">
                    <a:noFill/>
                  </a:rPr>
                  <a:t> </a:t>
                </a:r>
              </a:p>
            </p:txBody>
          </p:sp>
        </mc:Fallback>
      </mc:AlternateContent>
      <p:cxnSp>
        <p:nvCxnSpPr>
          <p:cNvPr id="33" name="Straight Arrow Connector 32">
            <a:extLst>
              <a:ext uri="{FF2B5EF4-FFF2-40B4-BE49-F238E27FC236}">
                <a16:creationId xmlns:a16="http://schemas.microsoft.com/office/drawing/2014/main" id="{411F3C64-15B0-E541-2242-3E8499BB0CC3}"/>
              </a:ext>
            </a:extLst>
          </p:cNvPr>
          <p:cNvCxnSpPr>
            <a:cxnSpLocks/>
          </p:cNvCxnSpPr>
          <p:nvPr/>
        </p:nvCxnSpPr>
        <p:spPr>
          <a:xfrm flipV="1">
            <a:off x="4017620" y="523008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2570500-F677-A1F8-3383-BAA8BD0E7AE7}"/>
              </a:ext>
            </a:extLst>
          </p:cNvPr>
          <p:cNvSpPr txBox="1"/>
          <p:nvPr/>
        </p:nvSpPr>
        <p:spPr>
          <a:xfrm>
            <a:off x="10714008" y="2332727"/>
            <a:ext cx="787075" cy="215444"/>
          </a:xfrm>
          <a:prstGeom prst="rect">
            <a:avLst/>
          </a:prstGeom>
          <a:noFill/>
        </p:spPr>
        <p:txBody>
          <a:bodyPr wrap="none" lIns="0" tIns="0" rIns="0" bIns="0" rtlCol="0">
            <a:spAutoFit/>
          </a:bodyPr>
          <a:lstStyle/>
          <a:p>
            <a:pPr algn="l"/>
            <a:r>
              <a:rPr lang="en-US" sz="1400" dirty="0">
                <a:solidFill>
                  <a:schemeClr val="tx2"/>
                </a:solidFill>
              </a:rPr>
              <a:t>H</a:t>
            </a:r>
            <a:r>
              <a:rPr lang="en-US" sz="1400" baseline="-25000" dirty="0">
                <a:solidFill>
                  <a:schemeClr val="tx2"/>
                </a:solidFill>
              </a:rPr>
              <a:t>B</a:t>
            </a:r>
            <a:r>
              <a:rPr lang="en-US" sz="1400" dirty="0">
                <a:solidFill>
                  <a:schemeClr val="tx2"/>
                </a:solidFill>
              </a:rPr>
              <a:t> and </a:t>
            </a:r>
            <a:r>
              <a:rPr lang="en-US" sz="1400" dirty="0" err="1">
                <a:solidFill>
                  <a:schemeClr val="tx2"/>
                </a:solidFill>
              </a:rPr>
              <a:t>tt</a:t>
            </a:r>
            <a:r>
              <a:rPr lang="en-US" sz="1400" baseline="-25000" dirty="0" err="1">
                <a:solidFill>
                  <a:schemeClr val="tx2"/>
                </a:solidFill>
              </a:rPr>
              <a:t>B</a:t>
            </a:r>
            <a:endParaRPr lang="en-GB" sz="1400" baseline="-25000" dirty="0">
              <a:solidFill>
                <a:schemeClr val="tx2"/>
              </a:solidFill>
            </a:endParaRPr>
          </a:p>
        </p:txBody>
      </p:sp>
      <p:sp>
        <p:nvSpPr>
          <p:cNvPr id="22" name="TextBox 21">
            <a:extLst>
              <a:ext uri="{FF2B5EF4-FFF2-40B4-BE49-F238E27FC236}">
                <a16:creationId xmlns:a16="http://schemas.microsoft.com/office/drawing/2014/main" id="{497A760C-94B1-7EBA-83BA-BA01704A10C4}"/>
              </a:ext>
            </a:extLst>
          </p:cNvPr>
          <p:cNvSpPr txBox="1"/>
          <p:nvPr/>
        </p:nvSpPr>
        <p:spPr>
          <a:xfrm>
            <a:off x="7368852" y="3088062"/>
            <a:ext cx="727763" cy="215444"/>
          </a:xfrm>
          <a:prstGeom prst="rect">
            <a:avLst/>
          </a:prstGeom>
          <a:noFill/>
        </p:spPr>
        <p:txBody>
          <a:bodyPr wrap="none" lIns="0" tIns="0" rIns="0" bIns="0" rtlCol="0">
            <a:spAutoFit/>
          </a:bodyPr>
          <a:lstStyle/>
          <a:p>
            <a:pPr algn="l"/>
            <a:r>
              <a:rPr lang="en-US" sz="1400" dirty="0">
                <a:solidFill>
                  <a:schemeClr val="tx2"/>
                </a:solidFill>
              </a:rPr>
              <a:t>RPO: Z</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3" name="TextBox 22">
            <a:extLst>
              <a:ext uri="{FF2B5EF4-FFF2-40B4-BE49-F238E27FC236}">
                <a16:creationId xmlns:a16="http://schemas.microsoft.com/office/drawing/2014/main" id="{46F51B48-2403-7F81-25E0-16C992703E28}"/>
              </a:ext>
            </a:extLst>
          </p:cNvPr>
          <p:cNvSpPr txBox="1"/>
          <p:nvPr/>
        </p:nvSpPr>
        <p:spPr>
          <a:xfrm>
            <a:off x="7359352" y="2657339"/>
            <a:ext cx="788677" cy="215444"/>
          </a:xfrm>
          <a:prstGeom prst="rect">
            <a:avLst/>
          </a:prstGeom>
          <a:noFill/>
        </p:spPr>
        <p:txBody>
          <a:bodyPr wrap="none" lIns="0" tIns="0" rIns="0" bIns="0" rtlCol="0">
            <a:spAutoFit/>
          </a:bodyPr>
          <a:lstStyle/>
          <a:p>
            <a:pPr algn="l"/>
            <a:r>
              <a:rPr lang="en-US" sz="1400" dirty="0">
                <a:solidFill>
                  <a:schemeClr val="tx2"/>
                </a:solidFill>
              </a:rPr>
              <a:t>RPO: W</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 name="Footer Placeholder 1">
            <a:extLst>
              <a:ext uri="{FF2B5EF4-FFF2-40B4-BE49-F238E27FC236}">
                <a16:creationId xmlns:a16="http://schemas.microsoft.com/office/drawing/2014/main" id="{622F1FE6-C69E-5A3E-75D4-8D516B66C6AB}"/>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347145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43978A-B532-B458-CD66-C3BA4FA51A32}"/>
              </a:ext>
            </a:extLst>
          </p:cNvPr>
          <p:cNvSpPr>
            <a:spLocks noGrp="1"/>
          </p:cNvSpPr>
          <p:nvPr>
            <p:ph type="title"/>
          </p:nvPr>
        </p:nvSpPr>
        <p:spPr/>
        <p:txBody>
          <a:bodyPr/>
          <a:lstStyle/>
          <a:p>
            <a:r>
              <a:rPr lang="en-US" dirty="0"/>
              <a:t>400 MHz Module length consideration</a:t>
            </a:r>
            <a:endParaRPr lang="en-GB" dirty="0"/>
          </a:p>
        </p:txBody>
      </p:sp>
      <p:sp>
        <p:nvSpPr>
          <p:cNvPr id="4" name="Date Placeholder 3">
            <a:extLst>
              <a:ext uri="{FF2B5EF4-FFF2-40B4-BE49-F238E27FC236}">
                <a16:creationId xmlns:a16="http://schemas.microsoft.com/office/drawing/2014/main" id="{0EB4F259-5BB4-D197-6FAE-8FDA85F10ED4}"/>
              </a:ext>
            </a:extLst>
          </p:cNvPr>
          <p:cNvSpPr>
            <a:spLocks noGrp="1"/>
          </p:cNvSpPr>
          <p:nvPr>
            <p:ph type="dt" sz="half" idx="10"/>
          </p:nvPr>
        </p:nvSpPr>
        <p:spPr/>
        <p:txBody>
          <a:bodyPr/>
          <a:lstStyle/>
          <a:p>
            <a:fld id="{2C23F76C-6C56-4900-A7A2-B5C3B5ED1184}" type="datetime1">
              <a:rPr lang="en-US" smtClean="0"/>
              <a:t>5/20/2025</a:t>
            </a:fld>
            <a:endParaRPr lang="en-US" dirty="0"/>
          </a:p>
        </p:txBody>
      </p:sp>
      <p:sp>
        <p:nvSpPr>
          <p:cNvPr id="5" name="Footer Placeholder 4">
            <a:extLst>
              <a:ext uri="{FF2B5EF4-FFF2-40B4-BE49-F238E27FC236}">
                <a16:creationId xmlns:a16="http://schemas.microsoft.com/office/drawing/2014/main" id="{59B0FDDC-0B2E-DAEF-14F9-58A3302EBB1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E9DFC75-1637-2CDE-EFF5-FF656AA630FF}"/>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E98B5981-CDFB-120F-E01D-C56741A5A778}"/>
              </a:ext>
            </a:extLst>
          </p:cNvPr>
          <p:cNvPicPr>
            <a:picLocks noChangeAspect="1"/>
          </p:cNvPicPr>
          <p:nvPr/>
        </p:nvPicPr>
        <p:blipFill>
          <a:blip r:embed="rId2"/>
          <a:stretch>
            <a:fillRect/>
          </a:stretch>
        </p:blipFill>
        <p:spPr>
          <a:xfrm>
            <a:off x="191344" y="2836919"/>
            <a:ext cx="11508353" cy="1184162"/>
          </a:xfrm>
          <a:prstGeom prst="rect">
            <a:avLst/>
          </a:prstGeom>
        </p:spPr>
      </p:pic>
      <p:cxnSp>
        <p:nvCxnSpPr>
          <p:cNvPr id="8" name="Straight Arrow Connector 7">
            <a:extLst>
              <a:ext uri="{FF2B5EF4-FFF2-40B4-BE49-F238E27FC236}">
                <a16:creationId xmlns:a16="http://schemas.microsoft.com/office/drawing/2014/main" id="{80928BB9-784F-7840-1CAB-63FC943E5D68}"/>
              </a:ext>
            </a:extLst>
          </p:cNvPr>
          <p:cNvCxnSpPr/>
          <p:nvPr/>
        </p:nvCxnSpPr>
        <p:spPr>
          <a:xfrm>
            <a:off x="4442787" y="3579829"/>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30903BF2-7E31-583D-AEDC-FB9918531F72}"/>
              </a:ext>
            </a:extLst>
          </p:cNvPr>
          <p:cNvCxnSpPr/>
          <p:nvPr/>
        </p:nvCxnSpPr>
        <p:spPr>
          <a:xfrm>
            <a:off x="5211875" y="3579829"/>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07684AA-3443-D8C6-FB35-06B4134E005A}"/>
              </a:ext>
            </a:extLst>
          </p:cNvPr>
          <p:cNvCxnSpPr/>
          <p:nvPr/>
        </p:nvCxnSpPr>
        <p:spPr>
          <a:xfrm>
            <a:off x="4453420" y="4387904"/>
            <a:ext cx="7315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E55642E-AD07-DBC3-FE36-50E93FD0AE2A}"/>
              </a:ext>
            </a:extLst>
          </p:cNvPr>
          <p:cNvSpPr txBox="1"/>
          <p:nvPr/>
        </p:nvSpPr>
        <p:spPr>
          <a:xfrm>
            <a:off x="4442787" y="4420424"/>
            <a:ext cx="995785" cy="369332"/>
          </a:xfrm>
          <a:prstGeom prst="rect">
            <a:avLst/>
          </a:prstGeom>
          <a:noFill/>
        </p:spPr>
        <p:txBody>
          <a:bodyPr wrap="none" rtlCol="0">
            <a:spAutoFit/>
          </a:bodyPr>
          <a:lstStyle/>
          <a:p>
            <a:r>
              <a:rPr lang="en-GB" dirty="0"/>
              <a:t>360 mm</a:t>
            </a:r>
          </a:p>
        </p:txBody>
      </p:sp>
      <p:cxnSp>
        <p:nvCxnSpPr>
          <p:cNvPr id="12" name="Straight Arrow Connector 11">
            <a:extLst>
              <a:ext uri="{FF2B5EF4-FFF2-40B4-BE49-F238E27FC236}">
                <a16:creationId xmlns:a16="http://schemas.microsoft.com/office/drawing/2014/main" id="{2EB90E8C-34F2-65B2-6DD6-827514D54428}"/>
              </a:ext>
            </a:extLst>
          </p:cNvPr>
          <p:cNvCxnSpPr/>
          <p:nvPr/>
        </p:nvCxnSpPr>
        <p:spPr>
          <a:xfrm>
            <a:off x="6732332" y="3505401"/>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5DF070FE-5851-C28E-4C3D-CB516272274C}"/>
              </a:ext>
            </a:extLst>
          </p:cNvPr>
          <p:cNvCxnSpPr/>
          <p:nvPr/>
        </p:nvCxnSpPr>
        <p:spPr>
          <a:xfrm>
            <a:off x="5224633" y="4387904"/>
            <a:ext cx="146304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0834310-DB36-8D1D-A2BF-C617D5C9A869}"/>
              </a:ext>
            </a:extLst>
          </p:cNvPr>
          <p:cNvSpPr txBox="1"/>
          <p:nvPr/>
        </p:nvSpPr>
        <p:spPr>
          <a:xfrm>
            <a:off x="5438572" y="4420424"/>
            <a:ext cx="2944512" cy="369332"/>
          </a:xfrm>
          <a:prstGeom prst="rect">
            <a:avLst/>
          </a:prstGeom>
          <a:noFill/>
        </p:spPr>
        <p:txBody>
          <a:bodyPr wrap="square" rtlCol="0">
            <a:spAutoFit/>
          </a:bodyPr>
          <a:lstStyle/>
          <a:p>
            <a:r>
              <a:rPr lang="en-GB" dirty="0"/>
              <a:t>1430 mm</a:t>
            </a:r>
          </a:p>
        </p:txBody>
      </p:sp>
      <p:cxnSp>
        <p:nvCxnSpPr>
          <p:cNvPr id="15" name="Straight Arrow Connector 14">
            <a:extLst>
              <a:ext uri="{FF2B5EF4-FFF2-40B4-BE49-F238E27FC236}">
                <a16:creationId xmlns:a16="http://schemas.microsoft.com/office/drawing/2014/main" id="{47A61DA0-3F34-4604-1F6D-894C8E98568B}"/>
              </a:ext>
            </a:extLst>
          </p:cNvPr>
          <p:cNvCxnSpPr/>
          <p:nvPr/>
        </p:nvCxnSpPr>
        <p:spPr>
          <a:xfrm>
            <a:off x="1245176" y="2220446"/>
            <a:ext cx="0" cy="1097280"/>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D9CA961-496A-4F29-1838-E0BACEB4AAEA}"/>
              </a:ext>
            </a:extLst>
          </p:cNvPr>
          <p:cNvCxnSpPr/>
          <p:nvPr/>
        </p:nvCxnSpPr>
        <p:spPr>
          <a:xfrm>
            <a:off x="10703497" y="2288278"/>
            <a:ext cx="0" cy="1097280"/>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E58B0CC6-8390-4059-75F0-1DC1FB2AD054}"/>
              </a:ext>
            </a:extLst>
          </p:cNvPr>
          <p:cNvCxnSpPr/>
          <p:nvPr/>
        </p:nvCxnSpPr>
        <p:spPr>
          <a:xfrm>
            <a:off x="10703497" y="3395497"/>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097BF884-5013-3DBE-4FC2-27998F245B41}"/>
              </a:ext>
            </a:extLst>
          </p:cNvPr>
          <p:cNvCxnSpPr/>
          <p:nvPr/>
        </p:nvCxnSpPr>
        <p:spPr>
          <a:xfrm>
            <a:off x="11568608" y="3429000"/>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7951B69-0F60-0AB0-88A2-F5979647456F}"/>
              </a:ext>
            </a:extLst>
          </p:cNvPr>
          <p:cNvCxnSpPr/>
          <p:nvPr/>
        </p:nvCxnSpPr>
        <p:spPr>
          <a:xfrm>
            <a:off x="10696066" y="4208186"/>
            <a:ext cx="82296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727E067-7302-E0EB-4BC3-8EDE15BA920D}"/>
              </a:ext>
            </a:extLst>
          </p:cNvPr>
          <p:cNvSpPr txBox="1"/>
          <p:nvPr/>
        </p:nvSpPr>
        <p:spPr>
          <a:xfrm>
            <a:off x="9156299" y="4278000"/>
            <a:ext cx="2944512" cy="1477328"/>
          </a:xfrm>
          <a:prstGeom prst="rect">
            <a:avLst/>
          </a:prstGeom>
          <a:noFill/>
        </p:spPr>
        <p:txBody>
          <a:bodyPr wrap="square" rtlCol="0">
            <a:spAutoFit/>
          </a:bodyPr>
          <a:lstStyle/>
          <a:p>
            <a:pPr algn="just"/>
            <a:r>
              <a:rPr lang="en-GB" dirty="0"/>
              <a:t>Depending on the radius and length of the taper and the length of bellows this length should be re-evaluated</a:t>
            </a:r>
          </a:p>
        </p:txBody>
      </p:sp>
      <p:cxnSp>
        <p:nvCxnSpPr>
          <p:cNvPr id="23" name="Straight Arrow Connector 22">
            <a:extLst>
              <a:ext uri="{FF2B5EF4-FFF2-40B4-BE49-F238E27FC236}">
                <a16:creationId xmlns:a16="http://schemas.microsoft.com/office/drawing/2014/main" id="{109F6EC9-FB5D-735B-A014-EA0AC497F83D}"/>
              </a:ext>
            </a:extLst>
          </p:cNvPr>
          <p:cNvCxnSpPr/>
          <p:nvPr/>
        </p:nvCxnSpPr>
        <p:spPr>
          <a:xfrm>
            <a:off x="2147317" y="2520116"/>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60976007-2A2B-D7CB-2BAD-DDD3141CF3D5}"/>
              </a:ext>
            </a:extLst>
          </p:cNvPr>
          <p:cNvCxnSpPr/>
          <p:nvPr/>
        </p:nvCxnSpPr>
        <p:spPr>
          <a:xfrm>
            <a:off x="9787421" y="2546497"/>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9438533-BCE6-DAC0-32EC-2C20ED813A25}"/>
              </a:ext>
            </a:extLst>
          </p:cNvPr>
          <p:cNvCxnSpPr/>
          <p:nvPr/>
        </p:nvCxnSpPr>
        <p:spPr>
          <a:xfrm>
            <a:off x="2154405" y="2670009"/>
            <a:ext cx="75895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3A4961C-A83B-84A5-FC70-39ABF9983D18}"/>
              </a:ext>
            </a:extLst>
          </p:cNvPr>
          <p:cNvSpPr txBox="1"/>
          <p:nvPr/>
        </p:nvSpPr>
        <p:spPr>
          <a:xfrm>
            <a:off x="5663015" y="2335450"/>
            <a:ext cx="1119217" cy="369332"/>
          </a:xfrm>
          <a:prstGeom prst="rect">
            <a:avLst/>
          </a:prstGeom>
          <a:noFill/>
        </p:spPr>
        <p:txBody>
          <a:bodyPr wrap="none" rtlCol="0">
            <a:spAutoFit/>
          </a:bodyPr>
          <a:lstStyle/>
          <a:p>
            <a:r>
              <a:rPr lang="en-GB" dirty="0"/>
              <a:t>7170 mm</a:t>
            </a:r>
          </a:p>
        </p:txBody>
      </p:sp>
      <p:cxnSp>
        <p:nvCxnSpPr>
          <p:cNvPr id="27" name="Straight Arrow Connector 26">
            <a:extLst>
              <a:ext uri="{FF2B5EF4-FFF2-40B4-BE49-F238E27FC236}">
                <a16:creationId xmlns:a16="http://schemas.microsoft.com/office/drawing/2014/main" id="{1BD2FF96-2E8F-411F-D28B-5B79A4619E73}"/>
              </a:ext>
            </a:extLst>
          </p:cNvPr>
          <p:cNvCxnSpPr/>
          <p:nvPr/>
        </p:nvCxnSpPr>
        <p:spPr>
          <a:xfrm>
            <a:off x="1245176" y="2324083"/>
            <a:ext cx="94183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D2CF9D1-BE62-2A68-C243-E4F4FBBF171D}"/>
              </a:ext>
            </a:extLst>
          </p:cNvPr>
          <p:cNvSpPr txBox="1"/>
          <p:nvPr/>
        </p:nvSpPr>
        <p:spPr>
          <a:xfrm>
            <a:off x="5683015" y="1992441"/>
            <a:ext cx="1146468" cy="369332"/>
          </a:xfrm>
          <a:prstGeom prst="rect">
            <a:avLst/>
          </a:prstGeom>
          <a:noFill/>
        </p:spPr>
        <p:txBody>
          <a:bodyPr wrap="none" rtlCol="0">
            <a:spAutoFit/>
          </a:bodyPr>
          <a:lstStyle/>
          <a:p>
            <a:r>
              <a:rPr lang="en-GB" dirty="0"/>
              <a:t>8895 mm</a:t>
            </a:r>
          </a:p>
        </p:txBody>
      </p:sp>
    </p:spTree>
    <p:extLst>
      <p:ext uri="{BB962C8B-B14F-4D97-AF65-F5344CB8AC3E}">
        <p14:creationId xmlns:p14="http://schemas.microsoft.com/office/powerpoint/2010/main" val="317378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AA9E1-D843-9CD1-5507-BBDC1F1BAFF3}"/>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F737C5BB-D032-52A4-726E-C310FC3C14FF}"/>
              </a:ext>
            </a:extLst>
          </p:cNvPr>
          <p:cNvSpPr>
            <a:spLocks noGrp="1"/>
          </p:cNvSpPr>
          <p:nvPr>
            <p:ph type="title"/>
          </p:nvPr>
        </p:nvSpPr>
        <p:spPr>
          <a:xfrm>
            <a:off x="371364" y="368660"/>
            <a:ext cx="11269252" cy="679450"/>
          </a:xfrm>
        </p:spPr>
        <p:txBody>
          <a:bodyPr/>
          <a:lstStyle/>
          <a:p>
            <a:r>
              <a:rPr lang="en-US" altLang="de-DE" dirty="0"/>
              <a:t>2-cell 400 MHz cavity shape</a:t>
            </a:r>
            <a:endParaRPr lang="de-DE" altLang="de-DE" dirty="0"/>
          </a:p>
        </p:txBody>
      </p:sp>
      <p:sp>
        <p:nvSpPr>
          <p:cNvPr id="4" name="Datumsplatzhalter 3">
            <a:extLst>
              <a:ext uri="{FF2B5EF4-FFF2-40B4-BE49-F238E27FC236}">
                <a16:creationId xmlns:a16="http://schemas.microsoft.com/office/drawing/2014/main" id="{BBAEFA9E-0266-FE71-568D-A03422695674}"/>
              </a:ext>
            </a:extLst>
          </p:cNvPr>
          <p:cNvSpPr>
            <a:spLocks noGrp="1"/>
          </p:cNvSpPr>
          <p:nvPr>
            <p:ph type="dt" sz="quarter" idx="10"/>
          </p:nvPr>
        </p:nvSpPr>
        <p:spPr/>
        <p:txBody>
          <a:bodyPr/>
          <a:lstStyle/>
          <a:p>
            <a:pPr>
              <a:defRPr/>
            </a:pPr>
            <a:fld id="{054660B9-4F04-4E11-9CAE-FAEA25DEAE40}" type="datetime1">
              <a:rPr lang="en-US" smtClean="0"/>
              <a:t>5/20/2025</a:t>
            </a:fld>
            <a:endParaRPr lang="de-DE" dirty="0"/>
          </a:p>
        </p:txBody>
      </p:sp>
      <p:sp>
        <p:nvSpPr>
          <p:cNvPr id="5" name="Fußzeilenplatzhalter 4">
            <a:extLst>
              <a:ext uri="{FF2B5EF4-FFF2-40B4-BE49-F238E27FC236}">
                <a16:creationId xmlns:a16="http://schemas.microsoft.com/office/drawing/2014/main" id="{8F918731-D358-ABA5-E6ED-D6CEAC33BF04}"/>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4DB2141B-8336-12FC-0A37-35A95569AB7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a:t>
            </a:fld>
            <a:endParaRPr lang="en-US"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7466C113-3355-10BB-0BE6-9087EF3F521C}"/>
                  </a:ext>
                </a:extLst>
              </p:cNvPr>
              <p:cNvSpPr>
                <a:spLocks noGrp="1"/>
              </p:cNvSpPr>
              <p:nvPr>
                <p:ph idx="1"/>
              </p:nvPr>
            </p:nvSpPr>
            <p:spPr>
              <a:xfrm>
                <a:off x="427862" y="1602072"/>
                <a:ext cx="7927571" cy="3904284"/>
              </a:xfrm>
            </p:spPr>
            <p:txBody>
              <a:bodyPr/>
              <a:lstStyle/>
              <a:p>
                <a:pPr marL="666750" lvl="1" indent="-342900" algn="just">
                  <a:spcAft>
                    <a:spcPts val="600"/>
                  </a:spcAft>
                  <a:buFont typeface="Arial" panose="020B0604020202020204" pitchFamily="34" charset="0"/>
                  <a:buChar char="•"/>
                </a:pPr>
                <a:r>
                  <a:rPr lang="en-GB" sz="1600" b="1" dirty="0">
                    <a:sym typeface="Wingdings" panose="05000000000000000000" pitchFamily="2" charset="2"/>
                  </a:rPr>
                  <a:t>Initial Cavity Optimization</a:t>
                </a:r>
                <a:r>
                  <a:rPr lang="en-GB" sz="1600" dirty="0">
                    <a:sym typeface="Wingdings" panose="05000000000000000000" pitchFamily="2" charset="2"/>
                  </a:rPr>
                  <a:t>: </a:t>
                </a:r>
                <a14:m>
                  <m:oMath xmlns:m="http://schemas.openxmlformats.org/officeDocument/2006/math">
                    <m:func>
                      <m:funcPr>
                        <m:ctrlPr>
                          <a:rPr lang="en-US" sz="1600" b="0" i="1" dirty="0" smtClean="0">
                            <a:solidFill>
                              <a:schemeClr val="tx2"/>
                            </a:solidFill>
                            <a:latin typeface="Cambria Math" panose="02040503050406030204" pitchFamily="18" charset="0"/>
                            <a:ea typeface="Cambria Math" panose="02040503050406030204" pitchFamily="18" charset="0"/>
                          </a:rPr>
                        </m:ctrlPr>
                      </m:funcPr>
                      <m:fName>
                        <m:r>
                          <m:rPr>
                            <m:sty m:val="p"/>
                          </m:rPr>
                          <a:rPr lang="en-US" sz="1600" i="0" dirty="0">
                            <a:solidFill>
                              <a:schemeClr val="tx2"/>
                            </a:solidFill>
                            <a:latin typeface="Cambria Math" panose="02040503050406030204" pitchFamily="18" charset="0"/>
                            <a:ea typeface="Cambria Math" panose="02040503050406030204" pitchFamily="18" charset="0"/>
                          </a:rPr>
                          <m:t>minimize</m:t>
                        </m:r>
                      </m:fName>
                      <m:e>
                        <m:r>
                          <a:rPr lang="en-US" sz="1600" b="0" i="1" dirty="0" smtClean="0">
                            <a:solidFill>
                              <a:schemeClr val="tx2"/>
                            </a:solidFill>
                            <a:latin typeface="Cambria Math" panose="02040503050406030204" pitchFamily="18" charset="0"/>
                            <a:ea typeface="Cambria Math" panose="02040503050406030204" pitchFamily="18" charset="0"/>
                          </a:rPr>
                          <m:t>  </m:t>
                        </m:r>
                        <m:r>
                          <a:rPr lang="en-US" sz="1600" dirty="0">
                            <a:solidFill>
                              <a:schemeClr val="tx2"/>
                            </a:solidFill>
                            <a:latin typeface="Cambria Math" panose="02040503050406030204" pitchFamily="18" charset="0"/>
                            <a:ea typeface="Cambria Math" panose="02040503050406030204" pitchFamily="18" charset="0"/>
                          </a:rPr>
                          <m: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𝐵</m:t>
                            </m:r>
                          </m:e>
                          <m:sub>
                            <m:r>
                              <m:rPr>
                                <m:sty m:val="p"/>
                              </m:rPr>
                              <a:rPr lang="en-US" sz="1600" dirty="0">
                                <a:solidFill>
                                  <a:schemeClr val="tx2"/>
                                </a:solidFill>
                                <a:latin typeface="Cambria Math" panose="02040503050406030204" pitchFamily="18" charset="0"/>
                                <a:ea typeface="Cambria Math" panose="02040503050406030204" pitchFamily="18" charset="0"/>
                              </a:rPr>
                              <m:t>pk</m:t>
                            </m:r>
                          </m:sub>
                        </m:sSub>
                        <m:r>
                          <m:rPr>
                            <m:lit/>
                          </m:rPr>
                          <a:rPr lang="en-US" sz="1600" dirty="0">
                            <a:solidFill>
                              <a:schemeClr val="tx2"/>
                            </a:solidFill>
                            <a:latin typeface="Cambria Math" panose="02040503050406030204" pitchFamily="18" charset="0"/>
                            <a:ea typeface="Cambria Math" panose="02040503050406030204" pitchFamily="18" charset="0"/>
                          </a:rPr>
                          <m: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𝐸</m:t>
                            </m:r>
                          </m:e>
                          <m:sub>
                            <m:r>
                              <m:rPr>
                                <m:sty m:val="p"/>
                              </m:rPr>
                              <a:rPr lang="en-US" sz="1600" dirty="0">
                                <a:solidFill>
                                  <a:schemeClr val="tx2"/>
                                </a:solidFill>
                                <a:latin typeface="Cambria Math" panose="02040503050406030204" pitchFamily="18" charset="0"/>
                                <a:ea typeface="Cambria Math" panose="02040503050406030204" pitchFamily="18" charset="0"/>
                              </a:rPr>
                              <m:t>acc</m:t>
                            </m:r>
                          </m:sub>
                        </m:sSub>
                        <m:r>
                          <a:rPr lang="en-US" sz="1600" dirty="0">
                            <a:solidFill>
                              <a:schemeClr val="tx2"/>
                            </a:solidFill>
                            <a:latin typeface="Cambria Math" panose="02040503050406030204" pitchFamily="18" charset="0"/>
                            <a:ea typeface="Cambria Math" panose="02040503050406030204" pitchFamily="18" charset="0"/>
                          </a:rPr>
                          <m:t>, </m:t>
                        </m:r>
                        <m:r>
                          <m:rPr>
                            <m:sty m:val="p"/>
                          </m:rPr>
                          <a:rPr lang="en-US" sz="1600" dirty="0">
                            <a:solidFill>
                              <a:schemeClr val="tx2"/>
                            </a:solidFill>
                            <a:latin typeface="Cambria Math" panose="02040503050406030204" pitchFamily="18" charset="0"/>
                            <a:ea typeface="Cambria Math" panose="02040503050406030204" pitchFamily="18" charset="0"/>
                          </a:rPr>
                          <m:t>max</m:t>
                        </m:r>
                        <m:r>
                          <a:rPr lang="en-US" sz="1600" i="1" dirty="0">
                            <a:solidFill>
                              <a:schemeClr val="tx2"/>
                            </a:solidFill>
                            <a:latin typeface="Cambria Math" panose="02040503050406030204" pitchFamily="18" charset="0"/>
                            <a:ea typeface="Cambria Math" panose="02040503050406030204" pitchFamily="18" charset="0"/>
                          </a:rPr>
                          <m:t>⁡(</m:t>
                        </m:r>
                        <m:r>
                          <a:rPr lang="en-US" sz="1600" i="1" dirty="0">
                            <a:solidFill>
                              <a:schemeClr val="tx2"/>
                            </a:solidFill>
                            <a:latin typeface="Cambria Math" panose="02040503050406030204" pitchFamily="18" charset="0"/>
                            <a:ea typeface="Cambria Math" panose="02040503050406030204" pitchFamily="18" charset="0"/>
                          </a:rPr>
                          <m:t>ℜ</m:t>
                        </m:r>
                        <m:d>
                          <m:dPr>
                            <m:ctrlPr>
                              <a:rPr lang="en-US" sz="1600" i="1" dirty="0">
                                <a:solidFill>
                                  <a:schemeClr val="tx2"/>
                                </a:solidFill>
                                <a:latin typeface="Cambria Math" panose="02040503050406030204" pitchFamily="18" charset="0"/>
                                <a:ea typeface="Cambria Math" panose="02040503050406030204" pitchFamily="18" charset="0"/>
                              </a:rPr>
                            </m:ctrlPr>
                          </m:dPr>
                          <m:e>
                            <m:sSub>
                              <m:sSubPr>
                                <m:ctrlPr>
                                  <a:rPr lang="en-US" sz="1600" i="1" dirty="0">
                                    <a:solidFill>
                                      <a:schemeClr val="tx2"/>
                                    </a:solidFill>
                                    <a:latin typeface="Cambria Math" panose="02040503050406030204" pitchFamily="18" charset="0"/>
                                  </a:rPr>
                                </m:ctrlPr>
                              </m:sSubPr>
                              <m:e>
                                <m:r>
                                  <a:rPr lang="en-US" sz="1600" i="1" dirty="0">
                                    <a:solidFill>
                                      <a:schemeClr val="tx2"/>
                                    </a:solidFill>
                                    <a:latin typeface="Cambria Math" panose="02040503050406030204" pitchFamily="18" charset="0"/>
                                  </a:rPr>
                                  <m:t>𝑍</m:t>
                                </m:r>
                              </m:e>
                              <m:sub>
                                <m:r>
                                  <a:rPr lang="en-US" sz="1600" i="1" dirty="0">
                                    <a:solidFill>
                                      <a:schemeClr val="tx2"/>
                                    </a:solidFill>
                                    <a:latin typeface="Cambria Math" panose="02040503050406030204" pitchFamily="18" charset="0"/>
                                    <a:ea typeface="Cambria Math" panose="02040503050406030204" pitchFamily="18" charset="0"/>
                                  </a:rPr>
                                  <m:t>∥, </m:t>
                                </m:r>
                                <m:r>
                                  <a:rPr lang="en-US" sz="1600" i="1" dirty="0">
                                    <a:solidFill>
                                      <a:schemeClr val="tx2"/>
                                    </a:solidFill>
                                    <a:latin typeface="Cambria Math" panose="02040503050406030204" pitchFamily="18" charset="0"/>
                                    <a:ea typeface="Cambria Math" panose="02040503050406030204" pitchFamily="18" charset="0"/>
                                  </a:rPr>
                                  <m:t>𝑓</m:t>
                                </m:r>
                                <m:r>
                                  <a:rPr lang="en-US" sz="1600" i="1" dirty="0">
                                    <a:solidFill>
                                      <a:schemeClr val="tx2"/>
                                    </a:solidFill>
                                    <a:latin typeface="Cambria Math" panose="02040503050406030204" pitchFamily="18" charset="0"/>
                                    <a:ea typeface="Cambria Math" panose="02040503050406030204" pitchFamily="18" charset="0"/>
                                  </a:rPr>
                                  <m:t>&gt;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𝑓</m:t>
                                    </m:r>
                                  </m:e>
                                  <m:sub>
                                    <m:r>
                                      <m:rPr>
                                        <m:sty m:val="p"/>
                                      </m:rPr>
                                      <a:rPr lang="en-US" sz="1600" dirty="0">
                                        <a:solidFill>
                                          <a:schemeClr val="tx2"/>
                                        </a:solidFill>
                                        <a:latin typeface="Cambria Math" panose="02040503050406030204" pitchFamily="18" charset="0"/>
                                        <a:ea typeface="Cambria Math" panose="02040503050406030204" pitchFamily="18" charset="0"/>
                                      </a:rPr>
                                      <m:t>FM</m:t>
                                    </m:r>
                                  </m:sub>
                                </m:sSub>
                              </m:sub>
                            </m:sSub>
                          </m:e>
                        </m:d>
                        <m:r>
                          <a:rPr lang="en-US" sz="1600" i="1" dirty="0">
                            <a:solidFill>
                              <a:schemeClr val="tx2"/>
                            </a:solidFill>
                            <a:latin typeface="Cambria Math" panose="02040503050406030204" pitchFamily="18" charset="0"/>
                            <a:ea typeface="Cambria Math" panose="02040503050406030204" pitchFamily="18" charset="0"/>
                          </a:rPr>
                          <m:t>)</m:t>
                        </m:r>
                      </m:e>
                    </m:func>
                    <m:r>
                      <a:rPr lang="en-US" sz="1600" i="1" dirty="0">
                        <a:solidFill>
                          <a:schemeClr val="tx2"/>
                        </a:solidFill>
                        <a:latin typeface="Cambria Math" panose="02040503050406030204" pitchFamily="18" charset="0"/>
                        <a:ea typeface="Cambria Math" panose="02040503050406030204" pitchFamily="18" charset="0"/>
                      </a:rPr>
                      <m:t> </m:t>
                    </m:r>
                  </m:oMath>
                </a14:m>
                <a:endParaRPr lang="en-GB" sz="1600" b="1" dirty="0">
                  <a:sym typeface="Wingdings" panose="05000000000000000000" pitchFamily="2" charset="2"/>
                </a:endParaRPr>
              </a:p>
              <a:p>
                <a:pPr marL="666750" lvl="1" indent="-342900" algn="just">
                  <a:spcAft>
                    <a:spcPts val="600"/>
                  </a:spcAft>
                  <a:buFont typeface="Arial" panose="020B0604020202020204" pitchFamily="34" charset="0"/>
                  <a:buChar char="•"/>
                </a:pPr>
                <a:r>
                  <a:rPr lang="en-GB" sz="1600" b="1" dirty="0">
                    <a:sym typeface="Wingdings" panose="05000000000000000000" pitchFamily="2" charset="2"/>
                  </a:rPr>
                  <a:t>Re-optimization for RPO Requirement: </a:t>
                </a:r>
                <a:r>
                  <a:rPr lang="en-GB" sz="1600" dirty="0">
                    <a:sym typeface="Wingdings" panose="05000000000000000000" pitchFamily="2" charset="2"/>
                  </a:rPr>
                  <a:t>also</a:t>
                </a:r>
                <a:r>
                  <a:rPr lang="en-GB" sz="1600" b="1" dirty="0">
                    <a:sym typeface="Wingdings" panose="05000000000000000000" pitchFamily="2" charset="2"/>
                  </a:rPr>
                  <a:t> </a:t>
                </a:r>
                <a:r>
                  <a:rPr lang="en-GB" sz="1600" dirty="0">
                    <a:sym typeface="Wingdings" panose="05000000000000000000" pitchFamily="2" charset="2"/>
                  </a:rPr>
                  <a:t>reduce the R/Q of the 0-mode in the FM passband  Resulting half-cell length of 180 mm</a:t>
                </a:r>
              </a:p>
              <a:p>
                <a:pPr marL="666750" lvl="1" indent="-34290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Material and target Q</a:t>
                </a:r>
                <a:r>
                  <a:rPr lang="en-GB" sz="1600" b="1" baseline="-25000" dirty="0">
                    <a:solidFill>
                      <a:schemeClr val="tx2"/>
                    </a:solidFill>
                    <a:ea typeface="Verdana" panose="020B0604030504040204" pitchFamily="34" charset="0"/>
                  </a:rPr>
                  <a:t>0</a:t>
                </a:r>
                <a:r>
                  <a:rPr lang="en-GB" sz="1600" b="1" dirty="0">
                    <a:solidFill>
                      <a:schemeClr val="tx2"/>
                    </a:solidFill>
                    <a:ea typeface="Verdana" panose="020B0604030504040204" pitchFamily="34" charset="0"/>
                  </a:rPr>
                  <a:t> </a:t>
                </a:r>
                <a:r>
                  <a:rPr lang="en-GB" sz="1600" dirty="0">
                    <a:sym typeface="Wingdings" panose="05000000000000000000" pitchFamily="2" charset="2"/>
                  </a:rPr>
                  <a:t> </a:t>
                </a:r>
                <a:r>
                  <a:rPr lang="en-US" sz="1600" dirty="0">
                    <a:sym typeface="Wingdings" panose="05000000000000000000" pitchFamily="2" charset="2"/>
                  </a:rPr>
                  <a:t>Nb/Cu at 4.5 K aiming for Q</a:t>
                </a:r>
                <a:r>
                  <a:rPr lang="en-US" sz="1600" baseline="-25000" dirty="0">
                    <a:sym typeface="Wingdings" panose="05000000000000000000" pitchFamily="2" charset="2"/>
                  </a:rPr>
                  <a:t>0</a:t>
                </a:r>
                <a:r>
                  <a:rPr lang="en-US" sz="1600" dirty="0">
                    <a:sym typeface="Wingdings" panose="05000000000000000000" pitchFamily="2" charset="2"/>
                  </a:rPr>
                  <a:t>=2.7e9 at </a:t>
                </a:r>
                <a14:m>
                  <m:oMath xmlns:m="http://schemas.openxmlformats.org/officeDocument/2006/math">
                    <m:sSub>
                      <m:sSubPr>
                        <m:ctrlPr>
                          <a:rPr lang="en-GB" sz="1600" b="0" i="1" dirty="0" smtClean="0">
                            <a:latin typeface="Cambria Math" panose="02040503050406030204" pitchFamily="18" charset="0"/>
                            <a:sym typeface="Wingdings" panose="05000000000000000000" pitchFamily="2" charset="2"/>
                          </a:rPr>
                        </m:ctrlPr>
                      </m:sSubPr>
                      <m:e>
                        <m:r>
                          <a:rPr lang="en-US" sz="1600" i="1" dirty="0" smtClean="0">
                            <a:latin typeface="Cambria Math" panose="02040503050406030204" pitchFamily="18" charset="0"/>
                            <a:sym typeface="Wingdings" panose="05000000000000000000" pitchFamily="2" charset="2"/>
                          </a:rPr>
                          <m:t>𝐸</m:t>
                        </m:r>
                      </m:e>
                      <m:sub>
                        <m:r>
                          <m:rPr>
                            <m:sty m:val="p"/>
                          </m:rPr>
                          <a:rPr lang="en-US" sz="1600" i="0" dirty="0" smtClean="0">
                            <a:latin typeface="Cambria Math" panose="02040503050406030204" pitchFamily="18" charset="0"/>
                            <a:sym typeface="Wingdings" panose="05000000000000000000" pitchFamily="2" charset="2"/>
                          </a:rPr>
                          <m:t>acc</m:t>
                        </m:r>
                      </m:sub>
                    </m:sSub>
                  </m:oMath>
                </a14:m>
                <a:r>
                  <a:rPr lang="en-US" sz="1600" dirty="0">
                    <a:sym typeface="Wingdings" panose="05000000000000000000" pitchFamily="2" charset="2"/>
                  </a:rPr>
                  <a:t>=10 MV/m </a:t>
                </a:r>
                <a:endParaRPr lang="en-GB" sz="1600" dirty="0">
                  <a:sym typeface="Wingdings" panose="05000000000000000000" pitchFamily="2" charset="2"/>
                </a:endParaRPr>
              </a:p>
              <a:p>
                <a:pPr marL="666750" lvl="1" indent="-342900" algn="just">
                  <a:spcAft>
                    <a:spcPts val="0"/>
                  </a:spcAft>
                  <a:buFont typeface="Arial" panose="020B0604020202020204" pitchFamily="34" charset="0"/>
                  <a:buChar char="•"/>
                </a:pPr>
                <a:r>
                  <a:rPr lang="en-US" sz="1600" b="1" dirty="0">
                    <a:sym typeface="Wingdings" panose="05000000000000000000" pitchFamily="2" charset="2"/>
                  </a:rPr>
                  <a:t>Ports</a:t>
                </a:r>
                <a:r>
                  <a:rPr lang="en-US" sz="1600" dirty="0">
                    <a:sym typeface="Wingdings" panose="05000000000000000000" pitchFamily="2" charset="2"/>
                  </a:rPr>
                  <a:t>: 1 Port for FPC, two ports for HOM couplers, 1 port for pick up antenna and one port for possible use of FRT</a:t>
                </a:r>
              </a:p>
            </p:txBody>
          </p:sp>
        </mc:Choice>
        <mc:Fallback xmlns="">
          <p:sp>
            <p:nvSpPr>
              <p:cNvPr id="6" name="Content Placeholder 1">
                <a:extLst>
                  <a:ext uri="{FF2B5EF4-FFF2-40B4-BE49-F238E27FC236}">
                    <a16:creationId xmlns:a16="http://schemas.microsoft.com/office/drawing/2014/main" id="{7466C113-3355-10BB-0BE6-9087EF3F521C}"/>
                  </a:ext>
                </a:extLst>
              </p:cNvPr>
              <p:cNvSpPr>
                <a:spLocks noGrp="1" noRot="1" noChangeAspect="1" noMove="1" noResize="1" noEditPoints="1" noAdjustHandles="1" noChangeArrowheads="1" noChangeShapeType="1" noTextEdit="1"/>
              </p:cNvSpPr>
              <p:nvPr>
                <p:ph idx="1"/>
              </p:nvPr>
            </p:nvSpPr>
            <p:spPr>
              <a:xfrm>
                <a:off x="427862" y="1602072"/>
                <a:ext cx="7927571" cy="3904284"/>
              </a:xfrm>
              <a:blipFill>
                <a:blip r:embed="rId3"/>
                <a:stretch>
                  <a:fillRect t="-1250" r="-1537"/>
                </a:stretch>
              </a:blipFill>
            </p:spPr>
            <p:txBody>
              <a:bodyPr/>
              <a:lstStyle/>
              <a:p>
                <a:r>
                  <a:rPr lang="en-GB">
                    <a:noFill/>
                  </a:rPr>
                  <a:t> </a:t>
                </a:r>
              </a:p>
            </p:txBody>
          </p:sp>
        </mc:Fallback>
      </mc:AlternateContent>
      <p:pic>
        <p:nvPicPr>
          <p:cNvPr id="10" name="Picture 9" descr="A graph of a function&#10;&#10;Description automatically generated">
            <a:extLst>
              <a:ext uri="{FF2B5EF4-FFF2-40B4-BE49-F238E27FC236}">
                <a16:creationId xmlns:a16="http://schemas.microsoft.com/office/drawing/2014/main" id="{15E8EA10-5606-D4E0-1AD7-9C65100852B4}"/>
              </a:ext>
            </a:extLst>
          </p:cNvPr>
          <p:cNvPicPr>
            <a:picLocks noChangeAspect="1"/>
          </p:cNvPicPr>
          <p:nvPr/>
        </p:nvPicPr>
        <p:blipFill>
          <a:blip r:embed="rId4"/>
          <a:stretch>
            <a:fillRect/>
          </a:stretch>
        </p:blipFill>
        <p:spPr>
          <a:xfrm>
            <a:off x="5087889" y="3789039"/>
            <a:ext cx="3267544" cy="2434749"/>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FE38488-4544-CEB9-06CF-5F883FE30503}"/>
                  </a:ext>
                </a:extLst>
              </p:cNvPr>
              <p:cNvSpPr txBox="1"/>
              <p:nvPr/>
            </p:nvSpPr>
            <p:spPr>
              <a:xfrm>
                <a:off x="6731322" y="3944421"/>
                <a:ext cx="1305037" cy="49244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600" b="1" i="1" dirty="0" smtClean="0">
                          <a:solidFill>
                            <a:schemeClr val="tx1"/>
                          </a:solidFill>
                          <a:latin typeface="Cambria Math" panose="02040503050406030204" pitchFamily="18" charset="0"/>
                        </a:rPr>
                        <m:t>𝑳</m:t>
                      </m:r>
                      <m:r>
                        <a:rPr lang="en-US" sz="1600" b="1" i="1" baseline="-25000" dirty="0" smtClean="0">
                          <a:solidFill>
                            <a:schemeClr val="tx1"/>
                          </a:solidFill>
                          <a:latin typeface="Cambria Math" panose="02040503050406030204" pitchFamily="18" charset="0"/>
                        </a:rPr>
                        <m:t>𝒊</m:t>
                      </m:r>
                      <m:r>
                        <a:rPr lang="en-GB" sz="1600" b="1" i="1" dirty="0" smtClean="0">
                          <a:solidFill>
                            <a:schemeClr val="tx1"/>
                          </a:solidFill>
                          <a:latin typeface="Cambria Math" panose="02040503050406030204" pitchFamily="18" charset="0"/>
                        </a:rPr>
                        <m:t>=</m:t>
                      </m:r>
                      <m:r>
                        <a:rPr lang="en-GB" sz="1600" b="1" i="1" dirty="0" smtClean="0">
                          <a:solidFill>
                            <a:schemeClr val="tx1"/>
                          </a:solidFill>
                          <a:latin typeface="Cambria Math" panose="02040503050406030204" pitchFamily="18" charset="0"/>
                        </a:rPr>
                        <m:t>𝟏𝟖𝟎</m:t>
                      </m:r>
                      <m:r>
                        <a:rPr lang="en-GB" sz="1600" b="1" i="1" dirty="0" smtClean="0">
                          <a:solidFill>
                            <a:schemeClr val="tx1"/>
                          </a:solidFill>
                          <a:latin typeface="Cambria Math" panose="02040503050406030204" pitchFamily="18" charset="0"/>
                        </a:rPr>
                        <m:t> </m:t>
                      </m:r>
                      <m:r>
                        <a:rPr lang="en-US" sz="1600" b="1" i="0" dirty="0" smtClean="0">
                          <a:solidFill>
                            <a:schemeClr val="tx1"/>
                          </a:solidFill>
                          <a:latin typeface="Cambria Math" panose="02040503050406030204" pitchFamily="18" charset="0"/>
                        </a:rPr>
                        <m:t>𝐦𝐦</m:t>
                      </m:r>
                    </m:oMath>
                  </m:oMathPara>
                </a14:m>
                <a:endParaRPr lang="en-GB" sz="1600" b="1" dirty="0">
                  <a:solidFill>
                    <a:schemeClr val="tx1"/>
                  </a:solidFill>
                </a:endParaRPr>
              </a:p>
              <a:p>
                <a:pPr/>
                <a14:m>
                  <m:oMathPara xmlns:m="http://schemas.openxmlformats.org/officeDocument/2006/math">
                    <m:oMathParaPr>
                      <m:jc m:val="centerGroup"/>
                    </m:oMathParaPr>
                    <m:oMath xmlns:m="http://schemas.openxmlformats.org/officeDocument/2006/math">
                      <m:r>
                        <a:rPr lang="en-GB" sz="1600" b="1" i="1" dirty="0" smtClean="0">
                          <a:solidFill>
                            <a:srgbClr val="FF0000"/>
                          </a:solidFill>
                          <a:latin typeface="Cambria Math" panose="02040503050406030204" pitchFamily="18" charset="0"/>
                        </a:rPr>
                        <m:t>𝑳</m:t>
                      </m:r>
                      <m:r>
                        <a:rPr lang="en-US" sz="1600" b="1" i="1" baseline="-25000" dirty="0" smtClean="0">
                          <a:solidFill>
                            <a:srgbClr val="FF0000"/>
                          </a:solidFill>
                          <a:latin typeface="Cambria Math" panose="02040503050406030204" pitchFamily="18" charset="0"/>
                        </a:rPr>
                        <m:t>𝒊</m:t>
                      </m:r>
                      <m:r>
                        <a:rPr lang="en-GB" sz="1600" b="1" i="1" dirty="0" smtClean="0">
                          <a:solidFill>
                            <a:srgbClr val="FF0000"/>
                          </a:solidFill>
                          <a:latin typeface="Cambria Math" panose="02040503050406030204" pitchFamily="18" charset="0"/>
                        </a:rPr>
                        <m:t>=</m:t>
                      </m:r>
                      <m:r>
                        <a:rPr lang="en-GB" sz="1600" b="1" i="1" dirty="0" smtClean="0">
                          <a:solidFill>
                            <a:srgbClr val="FF0000"/>
                          </a:solidFill>
                          <a:latin typeface="Cambria Math" panose="02040503050406030204" pitchFamily="18" charset="0"/>
                        </a:rPr>
                        <m:t>𝟏𝟖𝟕</m:t>
                      </m:r>
                      <m:r>
                        <a:rPr lang="en-GB" sz="1600" b="1" i="1" dirty="0" smtClean="0">
                          <a:solidFill>
                            <a:srgbClr val="FF0000"/>
                          </a:solidFill>
                          <a:latin typeface="Cambria Math" panose="02040503050406030204" pitchFamily="18" charset="0"/>
                        </a:rPr>
                        <m:t> </m:t>
                      </m:r>
                      <m:r>
                        <a:rPr lang="en-US" sz="1600" b="1" i="0" dirty="0" smtClean="0">
                          <a:solidFill>
                            <a:srgbClr val="FF0000"/>
                          </a:solidFill>
                          <a:latin typeface="Cambria Math" panose="02040503050406030204" pitchFamily="18" charset="0"/>
                        </a:rPr>
                        <m:t>𝐦𝐦</m:t>
                      </m:r>
                    </m:oMath>
                  </m:oMathPara>
                </a14:m>
                <a:endParaRPr lang="en-GB" sz="1600" b="1" dirty="0">
                  <a:solidFill>
                    <a:srgbClr val="FF0000"/>
                  </a:solidFill>
                </a:endParaRPr>
              </a:p>
            </p:txBody>
          </p:sp>
        </mc:Choice>
        <mc:Fallback xmlns="">
          <p:sp>
            <p:nvSpPr>
              <p:cNvPr id="17" name="TextBox 16">
                <a:extLst>
                  <a:ext uri="{FF2B5EF4-FFF2-40B4-BE49-F238E27FC236}">
                    <a16:creationId xmlns:a16="http://schemas.microsoft.com/office/drawing/2014/main" id="{2FE38488-4544-CEB9-06CF-5F883FE30503}"/>
                  </a:ext>
                </a:extLst>
              </p:cNvPr>
              <p:cNvSpPr txBox="1">
                <a:spLocks noRot="1" noChangeAspect="1" noMove="1" noResize="1" noEditPoints="1" noAdjustHandles="1" noChangeArrowheads="1" noChangeShapeType="1" noTextEdit="1"/>
              </p:cNvSpPr>
              <p:nvPr/>
            </p:nvSpPr>
            <p:spPr>
              <a:xfrm>
                <a:off x="6731322" y="3944421"/>
                <a:ext cx="1305037" cy="492443"/>
              </a:xfrm>
              <a:prstGeom prst="rect">
                <a:avLst/>
              </a:prstGeom>
              <a:blipFill>
                <a:blip r:embed="rId5"/>
                <a:stretch>
                  <a:fillRect l="-1402" r="-467" b="-74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7" name="Table 21">
                <a:extLst>
                  <a:ext uri="{FF2B5EF4-FFF2-40B4-BE49-F238E27FC236}">
                    <a16:creationId xmlns:a16="http://schemas.microsoft.com/office/drawing/2014/main" id="{DF133F73-3904-993E-8681-29AF004B6EFA}"/>
                  </a:ext>
                </a:extLst>
              </p:cNvPr>
              <p:cNvGraphicFramePr>
                <a:graphicFrameLocks noGrp="1"/>
              </p:cNvGraphicFramePr>
              <p:nvPr/>
            </p:nvGraphicFramePr>
            <p:xfrm>
              <a:off x="8409510" y="4019155"/>
              <a:ext cx="3318129" cy="2044574"/>
            </p:xfrm>
            <a:graphic>
              <a:graphicData uri="http://schemas.openxmlformats.org/drawingml/2006/table">
                <a:tbl>
                  <a:tblPr firstRow="1" bandRow="1">
                    <a:tableStyleId>{3B4B98B0-60AC-42C2-AFA5-B58CD77FA1E5}</a:tableStyleId>
                  </a:tblPr>
                  <a:tblGrid>
                    <a:gridCol w="705739">
                      <a:extLst>
                        <a:ext uri="{9D8B030D-6E8A-4147-A177-3AD203B41FA5}">
                          <a16:colId xmlns:a16="http://schemas.microsoft.com/office/drawing/2014/main" val="1366644391"/>
                        </a:ext>
                      </a:extLst>
                    </a:gridCol>
                    <a:gridCol w="773430">
                      <a:extLst>
                        <a:ext uri="{9D8B030D-6E8A-4147-A177-3AD203B41FA5}">
                          <a16:colId xmlns:a16="http://schemas.microsoft.com/office/drawing/2014/main" val="2585755984"/>
                        </a:ext>
                      </a:extLst>
                    </a:gridCol>
                    <a:gridCol w="833755">
                      <a:extLst>
                        <a:ext uri="{9D8B030D-6E8A-4147-A177-3AD203B41FA5}">
                          <a16:colId xmlns:a16="http://schemas.microsoft.com/office/drawing/2014/main" val="2209422613"/>
                        </a:ext>
                      </a:extLst>
                    </a:gridCol>
                    <a:gridCol w="1005205">
                      <a:extLst>
                        <a:ext uri="{9D8B030D-6E8A-4147-A177-3AD203B41FA5}">
                          <a16:colId xmlns:a16="http://schemas.microsoft.com/office/drawing/2014/main" val="4129685659"/>
                        </a:ext>
                      </a:extLst>
                    </a:gridCol>
                  </a:tblGrid>
                  <a:tr h="166143">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𝐢</m:t>
                                    </m:r>
                                  </m:sub>
                                </m:sSub>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𝐞</m:t>
                                    </m:r>
                                  </m:sub>
                                </m:sSub>
                              </m:oMath>
                            </m:oMathPara>
                          </a14:m>
                          <a:endParaRPr lang="en-GB" sz="1200" b="1" kern="1200" dirty="0">
                            <a:solidFill>
                              <a:schemeClr val="tx2"/>
                            </a:solidFill>
                          </a:endParaRPr>
                        </a:p>
                        <a:p>
                          <a:pPr algn="ctr"/>
                          <a:r>
                            <a:rPr lang="en-GB" sz="1200" b="1" kern="1200" dirty="0">
                              <a:solidFill>
                                <a:schemeClr val="tx2"/>
                              </a:solidFill>
                            </a:rPr>
                            <a:t>[mm]</a:t>
                          </a:r>
                          <a:endParaRPr lang="en-GB" sz="1200" b="1" i="1" kern="1200" dirty="0">
                            <a:solidFill>
                              <a:schemeClr val="tx2"/>
                            </a:solidFill>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dirty="0" smtClean="0">
                                        <a:solidFill>
                                          <a:schemeClr val="tx2"/>
                                        </a:solidFill>
                                        <a:latin typeface="Cambria Math" panose="02040503050406030204" pitchFamily="18" charset="0"/>
                                      </a:rPr>
                                    </m:ctrlPr>
                                  </m:sSubPr>
                                  <m:e>
                                    <m:r>
                                      <a:rPr lang="en-US" sz="1200" b="1" i="1" dirty="0" smtClean="0">
                                        <a:solidFill>
                                          <a:schemeClr val="tx2"/>
                                        </a:solidFill>
                                        <a:latin typeface="Cambria Math" panose="02040503050406030204" pitchFamily="18" charset="0"/>
                                      </a:rPr>
                                      <m:t>𝐑</m:t>
                                    </m:r>
                                  </m:e>
                                  <m:sub>
                                    <m:r>
                                      <a:rPr lang="en-US" sz="1200" b="1" i="1" dirty="0" smtClean="0">
                                        <a:solidFill>
                                          <a:schemeClr val="tx2"/>
                                        </a:solidFill>
                                        <a:latin typeface="Cambria Math" panose="02040503050406030204" pitchFamily="18" charset="0"/>
                                      </a:rPr>
                                      <m:t>𝐞𝐪</m:t>
                                    </m:r>
                                  </m:sub>
                                </m:sSub>
                              </m:oMath>
                            </m:oMathPara>
                          </a14:m>
                          <a:endParaRPr lang="en-GB" sz="1200" b="1" dirty="0">
                            <a:solidFill>
                              <a:schemeClr val="tx2"/>
                            </a:solidFill>
                          </a:endParaRPr>
                        </a:p>
                        <a:p>
                          <a:pPr algn="ctr"/>
                          <a:r>
                            <a:rPr lang="en-GB" sz="1200" b="1" kern="1200" dirty="0">
                              <a:solidFill>
                                <a:schemeClr val="tx2"/>
                              </a:solidFill>
                            </a:rPr>
                            <a:t>[mm]</a:t>
                          </a:r>
                          <a:endParaRPr lang="en-GB" sz="1200" b="1"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𝐑</m:t>
                                </m:r>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𝐐</m:t>
                                    </m:r>
                                  </m:e>
                                  <m:sub>
                                    <m:r>
                                      <a:rPr lang="en-US" sz="1200" b="1" i="1" kern="1200" dirty="0" smtClean="0">
                                        <a:solidFill>
                                          <a:schemeClr val="tx2"/>
                                        </a:solidFill>
                                        <a:latin typeface="Cambria Math" panose="02040503050406030204" pitchFamily="18" charset="0"/>
                                      </a:rPr>
                                      <m:t>𝛑</m:t>
                                    </m:r>
                                  </m:sub>
                                </m:sSub>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𝐑</m:t>
                                </m:r>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𝐐</m:t>
                                    </m:r>
                                  </m:e>
                                  <m:sub>
                                    <m:r>
                                      <a:rPr lang="en-US" sz="1200" b="1" i="1" kern="1200" dirty="0" smtClean="0">
                                        <a:solidFill>
                                          <a:schemeClr val="tx2"/>
                                        </a:solidFill>
                                        <a:latin typeface="Cambria Math" panose="02040503050406030204" pitchFamily="18" charset="0"/>
                                      </a:rPr>
                                      <m:t>𝟎</m:t>
                                    </m:r>
                                  </m:sub>
                                </m:sSub>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tc>
                    <a:extLst>
                      <a:ext uri="{0D108BD9-81ED-4DB2-BD59-A6C34878D82A}">
                        <a16:rowId xmlns:a16="http://schemas.microsoft.com/office/drawing/2014/main" val="2161858725"/>
                      </a:ext>
                    </a:extLst>
                  </a:tr>
                  <a:tr h="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350.190</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GB" sz="1200" b="0" dirty="0">
                              <a:solidFill>
                                <a:schemeClr val="tx2"/>
                              </a:solidFill>
                            </a:rPr>
                            <a:t>181.1</a:t>
                          </a:r>
                          <a:endParaRPr lang="en-GB" sz="1200" b="0" dirty="0">
                            <a:solidFill>
                              <a:schemeClr val="tx2"/>
                            </a:solidFill>
                            <a:latin typeface="+mn-lt"/>
                          </a:endParaRPr>
                        </a:p>
                      </a:txBody>
                      <a:tcPr anchor="ctr"/>
                    </a:tc>
                    <a:tc>
                      <a:txBody>
                        <a:bodyPr/>
                        <a:lstStyle/>
                        <a:p>
                          <a:pPr algn="ctr"/>
                          <a:r>
                            <a:rPr lang="en-GB" sz="1200" b="1" dirty="0">
                              <a:solidFill>
                                <a:srgbClr val="FF0000"/>
                              </a:solidFill>
                            </a:rPr>
                            <a:t>0.63</a:t>
                          </a:r>
                          <a:endParaRPr lang="en-GB" sz="1200" b="1" dirty="0">
                            <a:solidFill>
                              <a:srgbClr val="FF0000"/>
                            </a:solidFill>
                            <a:latin typeface="+mn-lt"/>
                          </a:endParaRPr>
                        </a:p>
                      </a:txBody>
                      <a:tcPr anchor="ctr"/>
                    </a:tc>
                    <a:extLst>
                      <a:ext uri="{0D108BD9-81ED-4DB2-BD59-A6C34878D82A}">
                        <a16:rowId xmlns:a16="http://schemas.microsoft.com/office/drawing/2014/main" val="1015494004"/>
                      </a:ext>
                    </a:extLst>
                  </a:tr>
                  <a:tr h="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fa-IR" sz="1200" b="0" dirty="0">
                              <a:solidFill>
                                <a:schemeClr val="tx2"/>
                              </a:solidFill>
                            </a:rPr>
                            <a:t>351.041</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2"/>
                              </a:solidFill>
                            </a:rPr>
                            <a:t>182.7</a:t>
                          </a:r>
                          <a:endParaRPr lang="en-GB" sz="1200" b="0" dirty="0">
                            <a:solidFill>
                              <a:schemeClr val="tx2"/>
                            </a:solidFill>
                            <a:latin typeface="+mn-lt"/>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b="1" dirty="0">
                              <a:solidFill>
                                <a:srgbClr val="00B050"/>
                              </a:solidFill>
                            </a:rPr>
                            <a:t>0.004</a:t>
                          </a:r>
                          <a:endParaRPr lang="en-GB" sz="1200" b="1" dirty="0">
                            <a:solidFill>
                              <a:srgbClr val="00B050"/>
                            </a:solidFill>
                            <a:latin typeface="+mn-lt"/>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8014027"/>
                      </a:ext>
                    </a:extLst>
                  </a:tr>
                  <a:tr h="0">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𝐢</m:t>
                                    </m:r>
                                  </m:sub>
                                </m:sSub>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𝐞</m:t>
                                    </m:r>
                                  </m:sub>
                                </m:sSub>
                              </m:oMath>
                            </m:oMathPara>
                          </a14:m>
                          <a:endParaRPr lang="en-GB" sz="1200" b="1" kern="1200" dirty="0">
                            <a:solidFill>
                              <a:schemeClr val="tx2"/>
                            </a:solidFill>
                          </a:endParaRPr>
                        </a:p>
                        <a:p>
                          <a:pPr algn="ctr"/>
                          <a:r>
                            <a:rPr lang="en-GB" sz="1200" b="1" kern="1200" dirty="0">
                              <a:solidFill>
                                <a:schemeClr val="tx2"/>
                              </a:solidFill>
                            </a:rPr>
                            <a:t>[mm]</a:t>
                          </a:r>
                          <a:endParaRPr lang="en-GB" sz="1200" b="1" i="1" kern="1200" dirty="0">
                            <a:solidFill>
                              <a:schemeClr val="tx2"/>
                            </a:solidFill>
                            <a:latin typeface="+mn-lt"/>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𝐆</m:t>
                                </m:r>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𝐩𝐤</m:t>
                                    </m:r>
                                  </m:sub>
                                </m:sSub>
                                <m:r>
                                  <a:rPr lang="en-US" sz="1200" b="1" kern="1200" dirty="0" smtClean="0">
                                    <a:solidFill>
                                      <a:schemeClr val="tx2"/>
                                    </a:solidFill>
                                    <a:latin typeface="Cambria Math" panose="02040503050406030204" pitchFamily="18" charset="0"/>
                                  </a:rPr>
                                  <m:t>/</m:t>
                                </m:r>
                                <m:r>
                                  <m:rPr>
                                    <m:lit/>
                                  </m:rPr>
                                  <a:rPr lang="en-US" sz="1200" b="1" kern="1200" dirty="0" smtClean="0">
                                    <a:solidFill>
                                      <a:schemeClr val="tx2"/>
                                    </a:solidFill>
                                    <a:latin typeface="Cambria Math" panose="02040503050406030204" pitchFamily="18" charset="0"/>
                                  </a:rPr>
                                  <m:t> </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𝐚𝐜𝐜</m:t>
                                    </m:r>
                                  </m:sub>
                                </m:sSub>
                              </m:oMath>
                            </m:oMathPara>
                          </a14:m>
                          <a:endParaRPr lang="en-GB" sz="1200" b="1" kern="1200" dirty="0">
                            <a:solidFill>
                              <a:schemeClr val="tx2"/>
                            </a:solidFill>
                          </a:endParaRPr>
                        </a:p>
                        <a:p>
                          <a:pPr algn="ct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𝐁</m:t>
                                    </m:r>
                                  </m:e>
                                  <m:sub>
                                    <m:r>
                                      <a:rPr lang="en-US" sz="1200" b="1" i="1" kern="1200" dirty="0" smtClean="0">
                                        <a:solidFill>
                                          <a:schemeClr val="tx2"/>
                                        </a:solidFill>
                                        <a:latin typeface="Cambria Math" panose="02040503050406030204" pitchFamily="18" charset="0"/>
                                      </a:rPr>
                                      <m:t>𝐩𝐤</m:t>
                                    </m:r>
                                  </m:sub>
                                </m:sSub>
                                <m:r>
                                  <a:rPr lang="en-US" sz="1200" b="1" kern="1200" dirty="0" smtClean="0">
                                    <a:solidFill>
                                      <a:schemeClr val="tx2"/>
                                    </a:solidFill>
                                    <a:latin typeface="Cambria Math" panose="02040503050406030204" pitchFamily="18" charset="0"/>
                                  </a:rPr>
                                  <m:t>/</m:t>
                                </m:r>
                                <m:r>
                                  <m:rPr>
                                    <m:lit/>
                                  </m:rPr>
                                  <a:rPr lang="en-US" sz="1200" b="1" kern="1200" dirty="0" smtClean="0">
                                    <a:solidFill>
                                      <a:schemeClr val="tx2"/>
                                    </a:solidFill>
                                    <a:latin typeface="Cambria Math" panose="02040503050406030204" pitchFamily="18" charset="0"/>
                                  </a:rPr>
                                  <m:t> </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𝐚𝐜𝐜</m:t>
                                    </m:r>
                                  </m:sub>
                                </m:sSub>
                              </m:oMath>
                            </m:oMathPara>
                          </a14:m>
                          <a:endParaRPr lang="en-GB" sz="1200" b="1" kern="1200" dirty="0">
                            <a:solidFill>
                              <a:schemeClr val="tx2"/>
                            </a:solidFill>
                          </a:endParaRPr>
                        </a:p>
                        <a:p>
                          <a:pPr algn="ctr"/>
                          <a:r>
                            <a:rPr lang="en-GB" sz="1200" b="1" kern="1200" dirty="0">
                              <a:solidFill>
                                <a:schemeClr val="tx2"/>
                              </a:solidFill>
                            </a:rPr>
                            <a:t>[</a:t>
                          </a:r>
                          <a:r>
                            <a:rPr lang="en-GB" sz="1200" b="1" kern="1200" dirty="0" err="1">
                              <a:solidFill>
                                <a:schemeClr val="tx2"/>
                              </a:solidFill>
                            </a:rPr>
                            <a:t>mT</a:t>
                          </a:r>
                          <a:r>
                            <a:rPr lang="en-GB" sz="1200" b="1" kern="1200" dirty="0">
                              <a:solidFill>
                                <a:schemeClr val="tx2"/>
                              </a:solidFill>
                            </a:rPr>
                            <a:t>/MV/m]</a:t>
                          </a:r>
                          <a:endParaRPr lang="en-GB" sz="1200" b="1" i="0" kern="1200" dirty="0">
                            <a:solidFill>
                              <a:schemeClr val="tx2"/>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0578627"/>
                      </a:ext>
                    </a:extLst>
                  </a:tr>
                  <a:tr h="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234.7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2.0</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5.33</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00269783"/>
                      </a:ext>
                    </a:extLst>
                  </a:tr>
                  <a:tr h="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232.7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sz="1200" b="0" dirty="0">
                              <a:solidFill>
                                <a:schemeClr val="tx2"/>
                              </a:solidFill>
                            </a:rPr>
                            <a:t>2.0</a:t>
                          </a:r>
                          <a:endParaRPr lang="en-GB" sz="1200" b="0" dirty="0">
                            <a:solidFill>
                              <a:schemeClr val="tx2"/>
                            </a:solidFill>
                            <a:latin typeface="+mn-lt"/>
                          </a:endParaRPr>
                        </a:p>
                      </a:txBody>
                      <a:tcPr anchor="ctr"/>
                    </a:tc>
                    <a:tc>
                      <a:txBody>
                        <a:bodyPr/>
                        <a:lstStyle/>
                        <a:p>
                          <a:pPr algn="ctr"/>
                          <a:r>
                            <a:rPr lang="en-US" sz="1200" b="0" dirty="0">
                              <a:solidFill>
                                <a:schemeClr val="tx2"/>
                              </a:solidFill>
                            </a:rPr>
                            <a:t>5.33</a:t>
                          </a:r>
                          <a:endParaRPr lang="en-GB" sz="1200" b="0" dirty="0">
                            <a:solidFill>
                              <a:schemeClr val="tx2"/>
                            </a:solidFill>
                            <a:latin typeface="+mn-lt"/>
                          </a:endParaRPr>
                        </a:p>
                      </a:txBody>
                      <a:tcPr anchor="ctr"/>
                    </a:tc>
                    <a:extLst>
                      <a:ext uri="{0D108BD9-81ED-4DB2-BD59-A6C34878D82A}">
                        <a16:rowId xmlns:a16="http://schemas.microsoft.com/office/drawing/2014/main" val="4018708366"/>
                      </a:ext>
                    </a:extLst>
                  </a:tr>
                </a:tbl>
              </a:graphicData>
            </a:graphic>
          </p:graphicFrame>
        </mc:Choice>
        <mc:Fallback xmlns="">
          <p:graphicFrame>
            <p:nvGraphicFramePr>
              <p:cNvPr id="7" name="Table 21">
                <a:extLst>
                  <a:ext uri="{FF2B5EF4-FFF2-40B4-BE49-F238E27FC236}">
                    <a16:creationId xmlns:a16="http://schemas.microsoft.com/office/drawing/2014/main" id="{DF133F73-3904-993E-8681-29AF004B6EFA}"/>
                  </a:ext>
                </a:extLst>
              </p:cNvPr>
              <p:cNvGraphicFramePr>
                <a:graphicFrameLocks noGrp="1"/>
              </p:cNvGraphicFramePr>
              <p:nvPr/>
            </p:nvGraphicFramePr>
            <p:xfrm>
              <a:off x="8409510" y="4019155"/>
              <a:ext cx="3318129" cy="2044574"/>
            </p:xfrm>
            <a:graphic>
              <a:graphicData uri="http://schemas.openxmlformats.org/drawingml/2006/table">
                <a:tbl>
                  <a:tblPr firstRow="1" bandRow="1">
                    <a:tableStyleId>{3B4B98B0-60AC-42C2-AFA5-B58CD77FA1E5}</a:tableStyleId>
                  </a:tblPr>
                  <a:tblGrid>
                    <a:gridCol w="705739">
                      <a:extLst>
                        <a:ext uri="{9D8B030D-6E8A-4147-A177-3AD203B41FA5}">
                          <a16:colId xmlns:a16="http://schemas.microsoft.com/office/drawing/2014/main" val="1366644391"/>
                        </a:ext>
                      </a:extLst>
                    </a:gridCol>
                    <a:gridCol w="773430">
                      <a:extLst>
                        <a:ext uri="{9D8B030D-6E8A-4147-A177-3AD203B41FA5}">
                          <a16:colId xmlns:a16="http://schemas.microsoft.com/office/drawing/2014/main" val="2585755984"/>
                        </a:ext>
                      </a:extLst>
                    </a:gridCol>
                    <a:gridCol w="833755">
                      <a:extLst>
                        <a:ext uri="{9D8B030D-6E8A-4147-A177-3AD203B41FA5}">
                          <a16:colId xmlns:a16="http://schemas.microsoft.com/office/drawing/2014/main" val="2209422613"/>
                        </a:ext>
                      </a:extLst>
                    </a:gridCol>
                    <a:gridCol w="1005205">
                      <a:extLst>
                        <a:ext uri="{9D8B030D-6E8A-4147-A177-3AD203B41FA5}">
                          <a16:colId xmlns:a16="http://schemas.microsoft.com/office/drawing/2014/main" val="4129685659"/>
                        </a:ext>
                      </a:extLst>
                    </a:gridCol>
                  </a:tblGrid>
                  <a:tr h="473647">
                    <a:tc>
                      <a:txBody>
                        <a:bodyPr/>
                        <a:lstStyle/>
                        <a:p>
                          <a:endParaRPr lang="en-US"/>
                        </a:p>
                      </a:txBody>
                      <a:tcPr anchor="ctr">
                        <a:lnR w="12700" cap="flat" cmpd="sng" algn="ctr">
                          <a:solidFill>
                            <a:schemeClr val="tx1"/>
                          </a:solidFill>
                          <a:prstDash val="solid"/>
                          <a:round/>
                          <a:headEnd type="none" w="med" len="med"/>
                          <a:tailEnd type="none" w="med" len="med"/>
                        </a:lnR>
                        <a:blipFill>
                          <a:blip r:embed="rId6"/>
                          <a:stretch>
                            <a:fillRect t="-1282" r="-370690" b="-339744"/>
                          </a:stretch>
                        </a:blipFill>
                      </a:tcPr>
                    </a:tc>
                    <a:tc>
                      <a:txBody>
                        <a:bodyPr/>
                        <a:lstStyle/>
                        <a:p>
                          <a:endParaRPr lang="en-US"/>
                        </a:p>
                      </a:txBody>
                      <a:tcPr anchor="ctr">
                        <a:lnL w="12700" cap="flat" cmpd="sng" algn="ctr">
                          <a:solidFill>
                            <a:schemeClr val="tx1"/>
                          </a:solidFill>
                          <a:prstDash val="solid"/>
                          <a:round/>
                          <a:headEnd type="none" w="med" len="med"/>
                          <a:tailEnd type="none" w="med" len="med"/>
                        </a:lnL>
                        <a:blipFill>
                          <a:blip r:embed="rId6"/>
                          <a:stretch>
                            <a:fillRect l="-91339" t="-1282" r="-238583" b="-339744"/>
                          </a:stretch>
                        </a:blipFill>
                      </a:tcPr>
                    </a:tc>
                    <a:tc>
                      <a:txBody>
                        <a:bodyPr/>
                        <a:lstStyle/>
                        <a:p>
                          <a:endParaRPr lang="en-US"/>
                        </a:p>
                      </a:txBody>
                      <a:tcPr anchor="ctr">
                        <a:blipFill>
                          <a:blip r:embed="rId6"/>
                          <a:stretch>
                            <a:fillRect l="-177372" t="-1282" r="-121168" b="-339744"/>
                          </a:stretch>
                        </a:blipFill>
                      </a:tcPr>
                    </a:tc>
                    <a:tc>
                      <a:txBody>
                        <a:bodyPr/>
                        <a:lstStyle/>
                        <a:p>
                          <a:endParaRPr lang="en-US"/>
                        </a:p>
                      </a:txBody>
                      <a:tcPr anchor="ctr">
                        <a:blipFill>
                          <a:blip r:embed="rId6"/>
                          <a:stretch>
                            <a:fillRect l="-230303" t="-1282" r="-606" b="-339744"/>
                          </a:stretch>
                        </a:blipFill>
                      </a:tcPr>
                    </a:tc>
                    <a:extLst>
                      <a:ext uri="{0D108BD9-81ED-4DB2-BD59-A6C34878D82A}">
                        <a16:rowId xmlns:a16="http://schemas.microsoft.com/office/drawing/2014/main" val="2161858725"/>
                      </a:ext>
                    </a:extLst>
                  </a:tr>
                  <a:tr h="27432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350.190</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GB" sz="1200" b="0" dirty="0">
                              <a:solidFill>
                                <a:schemeClr val="tx2"/>
                              </a:solidFill>
                            </a:rPr>
                            <a:t>181.1</a:t>
                          </a:r>
                          <a:endParaRPr lang="en-GB" sz="1200" b="0" dirty="0">
                            <a:solidFill>
                              <a:schemeClr val="tx2"/>
                            </a:solidFill>
                            <a:latin typeface="+mn-lt"/>
                          </a:endParaRPr>
                        </a:p>
                      </a:txBody>
                      <a:tcPr anchor="ctr"/>
                    </a:tc>
                    <a:tc>
                      <a:txBody>
                        <a:bodyPr/>
                        <a:lstStyle/>
                        <a:p>
                          <a:pPr algn="ctr"/>
                          <a:r>
                            <a:rPr lang="en-GB" sz="1200" b="1" dirty="0">
                              <a:solidFill>
                                <a:srgbClr val="FF0000"/>
                              </a:solidFill>
                            </a:rPr>
                            <a:t>0.63</a:t>
                          </a:r>
                          <a:endParaRPr lang="en-GB" sz="1200" b="1" dirty="0">
                            <a:solidFill>
                              <a:srgbClr val="FF0000"/>
                            </a:solidFill>
                            <a:latin typeface="+mn-lt"/>
                          </a:endParaRPr>
                        </a:p>
                      </a:txBody>
                      <a:tcPr anchor="ctr"/>
                    </a:tc>
                    <a:extLst>
                      <a:ext uri="{0D108BD9-81ED-4DB2-BD59-A6C34878D82A}">
                        <a16:rowId xmlns:a16="http://schemas.microsoft.com/office/drawing/2014/main" val="1015494004"/>
                      </a:ext>
                    </a:extLst>
                  </a:tr>
                  <a:tr h="27432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fa-IR" sz="1200" b="0" dirty="0">
                              <a:solidFill>
                                <a:schemeClr val="tx2"/>
                              </a:solidFill>
                            </a:rPr>
                            <a:t>351.041</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2"/>
                              </a:solidFill>
                            </a:rPr>
                            <a:t>182.7</a:t>
                          </a:r>
                          <a:endParaRPr lang="en-GB" sz="1200" b="0" dirty="0">
                            <a:solidFill>
                              <a:schemeClr val="tx2"/>
                            </a:solidFill>
                            <a:latin typeface="+mn-lt"/>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b="1" dirty="0">
                              <a:solidFill>
                                <a:srgbClr val="00B050"/>
                              </a:solidFill>
                            </a:rPr>
                            <a:t>0.004</a:t>
                          </a:r>
                          <a:endParaRPr lang="en-GB" sz="1200" b="1" dirty="0">
                            <a:solidFill>
                              <a:srgbClr val="00B050"/>
                            </a:solidFill>
                            <a:latin typeface="+mn-lt"/>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8014027"/>
                      </a:ext>
                    </a:extLst>
                  </a:tr>
                  <a:tr h="473647">
                    <a:tc>
                      <a:txBody>
                        <a:bodyPr/>
                        <a:lstStyle/>
                        <a:p>
                          <a:endParaRPr lang="en-US"/>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216667" r="-370690" b="-124359"/>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91339" t="-216667" r="-238583" b="-124359"/>
                          </a:stretch>
                        </a:blipFill>
                      </a:tcPr>
                    </a:tc>
                    <a:tc>
                      <a:txBody>
                        <a:bodyPr/>
                        <a:lstStyle/>
                        <a:p>
                          <a:endParaRPr lang="en-US"/>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177372" t="-216667" r="-121168" b="-124359"/>
                          </a:stretch>
                        </a:blipFill>
                      </a:tcPr>
                    </a:tc>
                    <a:tc>
                      <a:txBody>
                        <a:bodyPr/>
                        <a:lstStyle/>
                        <a:p>
                          <a:endParaRPr lang="en-US"/>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30303" t="-216667" r="-606" b="-124359"/>
                          </a:stretch>
                        </a:blipFill>
                      </a:tcPr>
                    </a:tc>
                    <a:extLst>
                      <a:ext uri="{0D108BD9-81ED-4DB2-BD59-A6C34878D82A}">
                        <a16:rowId xmlns:a16="http://schemas.microsoft.com/office/drawing/2014/main" val="2820578627"/>
                      </a:ext>
                    </a:extLst>
                  </a:tr>
                  <a:tr h="27432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234.7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2.0</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5.33</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00269783"/>
                      </a:ext>
                    </a:extLst>
                  </a:tr>
                  <a:tr h="27432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232.7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sz="1200" b="0" dirty="0">
                              <a:solidFill>
                                <a:schemeClr val="tx2"/>
                              </a:solidFill>
                            </a:rPr>
                            <a:t>2.0</a:t>
                          </a:r>
                          <a:endParaRPr lang="en-GB" sz="1200" b="0" dirty="0">
                            <a:solidFill>
                              <a:schemeClr val="tx2"/>
                            </a:solidFill>
                            <a:latin typeface="+mn-lt"/>
                          </a:endParaRPr>
                        </a:p>
                      </a:txBody>
                      <a:tcPr anchor="ctr"/>
                    </a:tc>
                    <a:tc>
                      <a:txBody>
                        <a:bodyPr/>
                        <a:lstStyle/>
                        <a:p>
                          <a:pPr algn="ctr"/>
                          <a:r>
                            <a:rPr lang="en-US" sz="1200" b="0" dirty="0">
                              <a:solidFill>
                                <a:schemeClr val="tx2"/>
                              </a:solidFill>
                            </a:rPr>
                            <a:t>5.33</a:t>
                          </a:r>
                          <a:endParaRPr lang="en-GB" sz="1200" b="0" dirty="0">
                            <a:solidFill>
                              <a:schemeClr val="tx2"/>
                            </a:solidFill>
                            <a:latin typeface="+mn-lt"/>
                          </a:endParaRPr>
                        </a:p>
                      </a:txBody>
                      <a:tcPr anchor="ctr"/>
                    </a:tc>
                    <a:extLst>
                      <a:ext uri="{0D108BD9-81ED-4DB2-BD59-A6C34878D82A}">
                        <a16:rowId xmlns:a16="http://schemas.microsoft.com/office/drawing/2014/main" val="4018708366"/>
                      </a:ext>
                    </a:extLst>
                  </a:tr>
                </a:tbl>
              </a:graphicData>
            </a:graphic>
          </p:graphicFrame>
        </mc:Fallback>
      </mc:AlternateContent>
      <p:pic>
        <p:nvPicPr>
          <p:cNvPr id="13" name="Picture 12" descr="A graph of cavities with selected cavities&#10;&#10;AI-generated content may be incorrect.">
            <a:extLst>
              <a:ext uri="{FF2B5EF4-FFF2-40B4-BE49-F238E27FC236}">
                <a16:creationId xmlns:a16="http://schemas.microsoft.com/office/drawing/2014/main" id="{B6B25B7E-51EC-A055-C7EC-B091B59F1E8A}"/>
              </a:ext>
            </a:extLst>
          </p:cNvPr>
          <p:cNvPicPr>
            <a:picLocks noChangeAspect="1"/>
          </p:cNvPicPr>
          <p:nvPr/>
        </p:nvPicPr>
        <p:blipFill>
          <a:blip r:embed="rId7"/>
          <a:stretch>
            <a:fillRect/>
          </a:stretch>
        </p:blipFill>
        <p:spPr>
          <a:xfrm>
            <a:off x="983432" y="3932821"/>
            <a:ext cx="3704144" cy="2304422"/>
          </a:xfrm>
          <a:prstGeom prst="rect">
            <a:avLst/>
          </a:prstGeom>
        </p:spPr>
      </p:pic>
      <p:grpSp>
        <p:nvGrpSpPr>
          <p:cNvPr id="9" name="Group 8">
            <a:extLst>
              <a:ext uri="{FF2B5EF4-FFF2-40B4-BE49-F238E27FC236}">
                <a16:creationId xmlns:a16="http://schemas.microsoft.com/office/drawing/2014/main" id="{4FD129EE-C259-0EA5-86A4-400C5A2EED7B}"/>
              </a:ext>
            </a:extLst>
          </p:cNvPr>
          <p:cNvGrpSpPr/>
          <p:nvPr/>
        </p:nvGrpSpPr>
        <p:grpSpPr>
          <a:xfrm>
            <a:off x="8686408" y="1473984"/>
            <a:ext cx="2959114" cy="2315055"/>
            <a:chOff x="8686408" y="1473984"/>
            <a:chExt cx="2959114" cy="2315055"/>
          </a:xfrm>
        </p:grpSpPr>
        <p:pic>
          <p:nvPicPr>
            <p:cNvPr id="2" name="Picture 1">
              <a:extLst>
                <a:ext uri="{FF2B5EF4-FFF2-40B4-BE49-F238E27FC236}">
                  <a16:creationId xmlns:a16="http://schemas.microsoft.com/office/drawing/2014/main" id="{D33F73C2-85A1-BDBB-45CA-FE6745640D2E}"/>
                </a:ext>
              </a:extLst>
            </p:cNvPr>
            <p:cNvPicPr>
              <a:picLocks noChangeAspect="1"/>
            </p:cNvPicPr>
            <p:nvPr/>
          </p:nvPicPr>
          <p:blipFill>
            <a:blip r:embed="rId8"/>
            <a:stretch>
              <a:fillRect/>
            </a:stretch>
          </p:blipFill>
          <p:spPr>
            <a:xfrm>
              <a:off x="8686408" y="1473984"/>
              <a:ext cx="2959114" cy="2315055"/>
            </a:xfrm>
            <a:prstGeom prst="rect">
              <a:avLst/>
            </a:prstGeom>
          </p:spPr>
        </p:pic>
        <p:sp>
          <p:nvSpPr>
            <p:cNvPr id="3" name="TextBox 2">
              <a:extLst>
                <a:ext uri="{FF2B5EF4-FFF2-40B4-BE49-F238E27FC236}">
                  <a16:creationId xmlns:a16="http://schemas.microsoft.com/office/drawing/2014/main" id="{3409BE99-C2C9-15B0-900D-04A0042DEB46}"/>
                </a:ext>
              </a:extLst>
            </p:cNvPr>
            <p:cNvSpPr txBox="1"/>
            <p:nvPr/>
          </p:nvSpPr>
          <p:spPr>
            <a:xfrm>
              <a:off x="10419913" y="3392408"/>
              <a:ext cx="1174080" cy="369332"/>
            </a:xfrm>
            <a:prstGeom prst="rect">
              <a:avLst/>
            </a:prstGeom>
            <a:noFill/>
          </p:spPr>
          <p:txBody>
            <a:bodyPr wrap="square" lIns="0" tIns="0" rIns="0" bIns="0" rtlCol="0">
              <a:spAutoFit/>
            </a:bodyPr>
            <a:lstStyle/>
            <a:p>
              <a:pPr algn="l"/>
              <a:r>
                <a:rPr lang="en-GB" sz="1200" i="1" u="sng" dirty="0">
                  <a:solidFill>
                    <a:schemeClr val="bg1"/>
                  </a:solidFill>
                </a:rPr>
                <a:t>Marc Timmins</a:t>
              </a:r>
            </a:p>
            <a:p>
              <a:pPr algn="l"/>
              <a:r>
                <a:rPr lang="en-GB" sz="1200" i="1" u="sng" dirty="0">
                  <a:solidFill>
                    <a:schemeClr val="bg1"/>
                  </a:solidFill>
                </a:rPr>
                <a:t>Fabien Cottenot</a:t>
              </a:r>
            </a:p>
          </p:txBody>
        </p:sp>
        <p:sp>
          <p:nvSpPr>
            <p:cNvPr id="8" name="TextBox 7">
              <a:extLst>
                <a:ext uri="{FF2B5EF4-FFF2-40B4-BE49-F238E27FC236}">
                  <a16:creationId xmlns:a16="http://schemas.microsoft.com/office/drawing/2014/main" id="{B132A318-57D9-25D9-F10A-8C1D504E2592}"/>
                </a:ext>
              </a:extLst>
            </p:cNvPr>
            <p:cNvSpPr txBox="1"/>
            <p:nvPr/>
          </p:nvSpPr>
          <p:spPr>
            <a:xfrm>
              <a:off x="8760296" y="1509129"/>
              <a:ext cx="1531093" cy="173721"/>
            </a:xfrm>
            <a:prstGeom prst="rect">
              <a:avLst/>
            </a:prstGeom>
            <a:noFill/>
          </p:spPr>
          <p:txBody>
            <a:bodyPr wrap="none" lIns="0" tIns="0" rIns="0" bIns="0" rtlCol="0">
              <a:spAutoFit/>
            </a:bodyPr>
            <a:lstStyle/>
            <a:p>
              <a:pPr algn="l"/>
              <a:r>
                <a:rPr lang="en-GB" sz="1200" b="1" dirty="0">
                  <a:solidFill>
                    <a:schemeClr val="bg1"/>
                  </a:solidFill>
                </a:rPr>
                <a:t>Bulked machined model</a:t>
              </a:r>
            </a:p>
          </p:txBody>
        </p:sp>
      </p:grpSp>
    </p:spTree>
    <p:extLst>
      <p:ext uri="{BB962C8B-B14F-4D97-AF65-F5344CB8AC3E}">
        <p14:creationId xmlns:p14="http://schemas.microsoft.com/office/powerpoint/2010/main" val="479153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32166-2D1F-3903-D9EC-1056A5406797}"/>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EB5DB875-1595-88E1-A0D7-8625A5078E66}"/>
              </a:ext>
            </a:extLst>
          </p:cNvPr>
          <p:cNvSpPr>
            <a:spLocks noGrp="1"/>
          </p:cNvSpPr>
          <p:nvPr>
            <p:ph type="title"/>
          </p:nvPr>
        </p:nvSpPr>
        <p:spPr>
          <a:xfrm>
            <a:off x="371364" y="368660"/>
            <a:ext cx="11269252" cy="679450"/>
          </a:xfrm>
        </p:spPr>
        <p:txBody>
          <a:bodyPr/>
          <a:lstStyle/>
          <a:p>
            <a:r>
              <a:rPr lang="en-US" altLang="de-DE" dirty="0"/>
              <a:t>HOM study of 400 MHz cavities</a:t>
            </a:r>
            <a:endParaRPr lang="de-DE" altLang="de-DE" dirty="0"/>
          </a:p>
        </p:txBody>
      </p:sp>
      <p:sp>
        <p:nvSpPr>
          <p:cNvPr id="4" name="Datumsplatzhalter 3">
            <a:extLst>
              <a:ext uri="{FF2B5EF4-FFF2-40B4-BE49-F238E27FC236}">
                <a16:creationId xmlns:a16="http://schemas.microsoft.com/office/drawing/2014/main" id="{4011F3BD-9B6F-DDCE-4B8D-59FA7362B54C}"/>
              </a:ext>
            </a:extLst>
          </p:cNvPr>
          <p:cNvSpPr>
            <a:spLocks noGrp="1"/>
          </p:cNvSpPr>
          <p:nvPr>
            <p:ph type="dt" sz="quarter" idx="10"/>
          </p:nvPr>
        </p:nvSpPr>
        <p:spPr/>
        <p:txBody>
          <a:bodyPr/>
          <a:lstStyle/>
          <a:p>
            <a:pPr>
              <a:defRPr/>
            </a:pPr>
            <a:fld id="{4ACBCC84-E96C-48C4-9F50-FA424F75E908}" type="datetime1">
              <a:rPr lang="en-US" smtClean="0"/>
              <a:t>5/20/2025</a:t>
            </a:fld>
            <a:endParaRPr lang="de-DE" dirty="0"/>
          </a:p>
        </p:txBody>
      </p:sp>
      <p:sp>
        <p:nvSpPr>
          <p:cNvPr id="5" name="Fußzeilenplatzhalter 4">
            <a:extLst>
              <a:ext uri="{FF2B5EF4-FFF2-40B4-BE49-F238E27FC236}">
                <a16:creationId xmlns:a16="http://schemas.microsoft.com/office/drawing/2014/main" id="{5981DAAA-119A-6E60-11FD-B9C4D1168F2D}"/>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E912F6CB-CC68-C097-5380-E21359C9A51F}"/>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a:t>
            </a:fld>
            <a:endParaRPr lang="en-US" dirty="0"/>
          </a:p>
        </p:txBody>
      </p:sp>
      <p:pic>
        <p:nvPicPr>
          <p:cNvPr id="2" name="Picture 1">
            <a:extLst>
              <a:ext uri="{FF2B5EF4-FFF2-40B4-BE49-F238E27FC236}">
                <a16:creationId xmlns:a16="http://schemas.microsoft.com/office/drawing/2014/main" id="{41145D0B-535A-B157-3FD5-B63396F27A47}"/>
              </a:ext>
            </a:extLst>
          </p:cNvPr>
          <p:cNvPicPr>
            <a:picLocks noChangeAspect="1"/>
          </p:cNvPicPr>
          <p:nvPr/>
        </p:nvPicPr>
        <p:blipFill rotWithShape="1">
          <a:blip r:embed="rId3"/>
          <a:srcRect b="4888"/>
          <a:stretch/>
        </p:blipFill>
        <p:spPr>
          <a:xfrm>
            <a:off x="888258" y="3743759"/>
            <a:ext cx="4929042" cy="1147966"/>
          </a:xfrm>
          <a:prstGeom prst="rect">
            <a:avLst/>
          </a:prstGeom>
        </p:spPr>
      </p:pic>
      <p:pic>
        <p:nvPicPr>
          <p:cNvPr id="8" name="Picture 7" descr="A diagram of a machine&#10;&#10;Description automatically generated">
            <a:extLst>
              <a:ext uri="{FF2B5EF4-FFF2-40B4-BE49-F238E27FC236}">
                <a16:creationId xmlns:a16="http://schemas.microsoft.com/office/drawing/2014/main" id="{A1CB9936-7B3A-D457-083A-91F1D28C3789}"/>
              </a:ext>
            </a:extLst>
          </p:cNvPr>
          <p:cNvPicPr>
            <a:picLocks noChangeAspect="1"/>
          </p:cNvPicPr>
          <p:nvPr/>
        </p:nvPicPr>
        <p:blipFill rotWithShape="1">
          <a:blip r:embed="rId4"/>
          <a:srcRect t="13337" r="78175"/>
          <a:stretch/>
        </p:blipFill>
        <p:spPr>
          <a:xfrm>
            <a:off x="699184" y="5181661"/>
            <a:ext cx="761422" cy="962911"/>
          </a:xfrm>
          <a:prstGeom prst="rect">
            <a:avLst/>
          </a:prstGeom>
        </p:spPr>
      </p:pic>
      <p:cxnSp>
        <p:nvCxnSpPr>
          <p:cNvPr id="11" name="Straight Arrow Connector 10">
            <a:extLst>
              <a:ext uri="{FF2B5EF4-FFF2-40B4-BE49-F238E27FC236}">
                <a16:creationId xmlns:a16="http://schemas.microsoft.com/office/drawing/2014/main" id="{BAF68BC0-1FBF-AA7C-7706-FB9312294E96}"/>
              </a:ext>
            </a:extLst>
          </p:cNvPr>
          <p:cNvCxnSpPr>
            <a:cxnSpLocks/>
          </p:cNvCxnSpPr>
          <p:nvPr/>
        </p:nvCxnSpPr>
        <p:spPr>
          <a:xfrm flipH="1">
            <a:off x="2292414" y="4339980"/>
            <a:ext cx="153184" cy="78512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B8D1845-0605-2EE3-3DA5-D6D1B3A98168}"/>
              </a:ext>
            </a:extLst>
          </p:cNvPr>
          <p:cNvCxnSpPr>
            <a:cxnSpLocks/>
          </p:cNvCxnSpPr>
          <p:nvPr/>
        </p:nvCxnSpPr>
        <p:spPr>
          <a:xfrm flipH="1">
            <a:off x="1327610" y="4339980"/>
            <a:ext cx="404446" cy="78512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descr="A diagram of a mechanical device&#10;&#10;AI-generated content may be incorrect.">
            <a:extLst>
              <a:ext uri="{FF2B5EF4-FFF2-40B4-BE49-F238E27FC236}">
                <a16:creationId xmlns:a16="http://schemas.microsoft.com/office/drawing/2014/main" id="{3999B943-BA3D-76E2-352A-E6A148D99944}"/>
              </a:ext>
            </a:extLst>
          </p:cNvPr>
          <p:cNvPicPr>
            <a:picLocks noChangeAspect="1"/>
          </p:cNvPicPr>
          <p:nvPr/>
        </p:nvPicPr>
        <p:blipFill>
          <a:blip r:embed="rId5"/>
          <a:srcRect r="3447"/>
          <a:stretch/>
        </p:blipFill>
        <p:spPr>
          <a:xfrm>
            <a:off x="6633994" y="1720836"/>
            <a:ext cx="5541560" cy="1090370"/>
          </a:xfrm>
          <a:prstGeom prst="rect">
            <a:avLst/>
          </a:prstGeom>
        </p:spPr>
      </p:pic>
      <p:sp>
        <p:nvSpPr>
          <p:cNvPr id="22" name="TextBox 21">
            <a:extLst>
              <a:ext uri="{FF2B5EF4-FFF2-40B4-BE49-F238E27FC236}">
                <a16:creationId xmlns:a16="http://schemas.microsoft.com/office/drawing/2014/main" id="{5C4CD8A4-EEF1-9913-CBF7-AC34E50FED98}"/>
              </a:ext>
            </a:extLst>
          </p:cNvPr>
          <p:cNvSpPr txBox="1"/>
          <p:nvPr/>
        </p:nvSpPr>
        <p:spPr>
          <a:xfrm>
            <a:off x="668749" y="1563598"/>
            <a:ext cx="6098548" cy="2046714"/>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Two hook-type coaxial couplers per cavity used for trapped dipole mode damping. </a:t>
            </a:r>
            <a:r>
              <a:rPr lang="en-GB" sz="1600" b="1" dirty="0">
                <a:solidFill>
                  <a:schemeClr val="tx2"/>
                </a:solidFill>
                <a:ea typeface="Verdana" panose="020B0604030504040204" pitchFamily="34" charset="0"/>
              </a:rPr>
              <a:t>Total numbers: 8×66=528</a:t>
            </a:r>
            <a:endParaRPr lang="en-GB" sz="1600" dirty="0">
              <a:solidFill>
                <a:schemeClr val="tx2"/>
              </a:solidFill>
              <a:ea typeface="Verdana" panose="020B0604030504040204" pitchFamily="34" charset="0"/>
            </a:endParaRPr>
          </a:p>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Two coaxial lines between cavities for high-power HOM extraction. </a:t>
            </a:r>
            <a:r>
              <a:rPr lang="en-GB" sz="1600" b="1" dirty="0">
                <a:solidFill>
                  <a:schemeClr val="tx2"/>
                </a:solidFill>
                <a:ea typeface="Verdana" panose="020B0604030504040204" pitchFamily="34" charset="0"/>
              </a:rPr>
              <a:t>Total numbers: 10×66=660</a:t>
            </a:r>
          </a:p>
          <a:p>
            <a:pPr algn="just">
              <a:spcAft>
                <a:spcPts val="600"/>
              </a:spcAft>
            </a:pPr>
            <a:r>
              <a:rPr lang="en-GB" sz="1600" b="1" dirty="0">
                <a:solidFill>
                  <a:schemeClr val="tx2"/>
                </a:solidFill>
                <a:ea typeface="Verdana" panose="020B0604030504040204" pitchFamily="34" charset="0"/>
              </a:rPr>
              <a:t>   </a:t>
            </a:r>
            <a:r>
              <a:rPr lang="en-GB" sz="1600" dirty="0">
                <a:solidFill>
                  <a:schemeClr val="tx2"/>
                </a:solidFill>
                <a:ea typeface="Verdana" panose="020B0604030504040204" pitchFamily="34" charset="0"/>
              </a:rPr>
              <a:t>(possibility of reducing this number should be checked)</a:t>
            </a:r>
          </a:p>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BLA between modules to absorb power propagating from modules out. </a:t>
            </a:r>
            <a:r>
              <a:rPr lang="en-GB" sz="1600" b="1" dirty="0">
                <a:solidFill>
                  <a:schemeClr val="tx2"/>
                </a:solidFill>
                <a:ea typeface="Verdana" panose="020B0604030504040204" pitchFamily="34" charset="0"/>
              </a:rPr>
              <a:t>Total numbers=66+1=67</a:t>
            </a:r>
          </a:p>
        </p:txBody>
      </p:sp>
      <p:pic>
        <p:nvPicPr>
          <p:cNvPr id="24" name="Picture 23" descr="A diagram of different types of metal&#10;&#10;Description automatically generated">
            <a:extLst>
              <a:ext uri="{FF2B5EF4-FFF2-40B4-BE49-F238E27FC236}">
                <a16:creationId xmlns:a16="http://schemas.microsoft.com/office/drawing/2014/main" id="{07188501-F346-BCC9-665C-94B1934B7C06}"/>
              </a:ext>
            </a:extLst>
          </p:cNvPr>
          <p:cNvPicPr>
            <a:picLocks noChangeAspect="1"/>
          </p:cNvPicPr>
          <p:nvPr/>
        </p:nvPicPr>
        <p:blipFill>
          <a:blip r:embed="rId6"/>
          <a:srcRect t="59235"/>
          <a:stretch/>
        </p:blipFill>
        <p:spPr>
          <a:xfrm>
            <a:off x="4909922" y="5081102"/>
            <a:ext cx="1872208" cy="900272"/>
          </a:xfrm>
          <a:prstGeom prst="rect">
            <a:avLst/>
          </a:prstGeom>
        </p:spPr>
      </p:pic>
      <p:sp>
        <p:nvSpPr>
          <p:cNvPr id="25" name="TextBox 24">
            <a:extLst>
              <a:ext uri="{FF2B5EF4-FFF2-40B4-BE49-F238E27FC236}">
                <a16:creationId xmlns:a16="http://schemas.microsoft.com/office/drawing/2014/main" id="{923E4248-5946-C2E0-CBE5-2AAEF644DDC4}"/>
              </a:ext>
            </a:extLst>
          </p:cNvPr>
          <p:cNvSpPr txBox="1"/>
          <p:nvPr/>
        </p:nvSpPr>
        <p:spPr>
          <a:xfrm>
            <a:off x="5403597" y="6006072"/>
            <a:ext cx="884858" cy="276999"/>
          </a:xfrm>
          <a:prstGeom prst="rect">
            <a:avLst/>
          </a:prstGeom>
          <a:noFill/>
        </p:spPr>
        <p:txBody>
          <a:bodyPr wrap="none" lIns="0" tIns="0" rIns="0" bIns="0" rtlCol="0">
            <a:spAutoFit/>
          </a:bodyPr>
          <a:lstStyle/>
          <a:p>
            <a:pPr algn="l"/>
            <a:r>
              <a:rPr lang="en-US" dirty="0">
                <a:solidFill>
                  <a:schemeClr val="tx2"/>
                </a:solidFill>
                <a:hlinkClick r:id="rId7">
                  <a:extLst>
                    <a:ext uri="{A12FA001-AC4F-418D-AE19-62706E023703}">
                      <ahyp:hlinkClr xmlns:ahyp="http://schemas.microsoft.com/office/drawing/2018/hyperlinkcolor" val="tx"/>
                    </a:ext>
                  </a:extLst>
                </a:hlinkClick>
              </a:rPr>
              <a:t>EIC BLA</a:t>
            </a:r>
            <a:endParaRPr lang="en-GB" dirty="0">
              <a:solidFill>
                <a:schemeClr val="tx2"/>
              </a:solidFill>
            </a:endParaRPr>
          </a:p>
        </p:txBody>
      </p:sp>
      <p:cxnSp>
        <p:nvCxnSpPr>
          <p:cNvPr id="27" name="Straight Arrow Connector 26">
            <a:extLst>
              <a:ext uri="{FF2B5EF4-FFF2-40B4-BE49-F238E27FC236}">
                <a16:creationId xmlns:a16="http://schemas.microsoft.com/office/drawing/2014/main" id="{82B85882-2601-51BF-FBA0-EFA26483C21A}"/>
              </a:ext>
            </a:extLst>
          </p:cNvPr>
          <p:cNvCxnSpPr>
            <a:cxnSpLocks/>
          </p:cNvCxnSpPr>
          <p:nvPr/>
        </p:nvCxnSpPr>
        <p:spPr>
          <a:xfrm>
            <a:off x="5714236" y="4358152"/>
            <a:ext cx="0" cy="417451"/>
          </a:xfrm>
          <a:prstGeom prst="straightConnector1">
            <a:avLst/>
          </a:prstGeom>
          <a:ln>
            <a:solidFill>
              <a:srgbClr val="30303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425DC32-E29C-CBC2-C82D-70620271745B}"/>
              </a:ext>
            </a:extLst>
          </p:cNvPr>
          <p:cNvSpPr txBox="1"/>
          <p:nvPr/>
        </p:nvSpPr>
        <p:spPr>
          <a:xfrm>
            <a:off x="5297761" y="4744307"/>
            <a:ext cx="1470260" cy="369332"/>
          </a:xfrm>
          <a:prstGeom prst="rect">
            <a:avLst/>
          </a:prstGeom>
          <a:noFill/>
        </p:spPr>
        <p:txBody>
          <a:bodyPr wrap="square" lIns="0" tIns="0" rIns="0" bIns="0" rtlCol="0">
            <a:spAutoFit/>
          </a:bodyPr>
          <a:lstStyle/>
          <a:p>
            <a:pPr algn="l"/>
            <a:r>
              <a:rPr lang="en-GB" sz="1200" dirty="0">
                <a:solidFill>
                  <a:schemeClr val="tx2"/>
                </a:solidFill>
              </a:rPr>
              <a:t>Water cooled BLA between modules</a:t>
            </a:r>
          </a:p>
        </p:txBody>
      </p:sp>
      <p:pic>
        <p:nvPicPr>
          <p:cNvPr id="34" name="Picture 33" descr="A close-up of a cylinder&#10;&#10;Description automatically generated">
            <a:extLst>
              <a:ext uri="{FF2B5EF4-FFF2-40B4-BE49-F238E27FC236}">
                <a16:creationId xmlns:a16="http://schemas.microsoft.com/office/drawing/2014/main" id="{A705653D-9021-E909-E325-E996C9E58403}"/>
              </a:ext>
            </a:extLst>
          </p:cNvPr>
          <p:cNvPicPr>
            <a:picLocks noChangeAspect="1"/>
          </p:cNvPicPr>
          <p:nvPr/>
        </p:nvPicPr>
        <p:blipFill>
          <a:blip r:embed="rId8"/>
          <a:stretch>
            <a:fillRect/>
          </a:stretch>
        </p:blipFill>
        <p:spPr>
          <a:xfrm>
            <a:off x="1486814" y="5227426"/>
            <a:ext cx="684071" cy="952025"/>
          </a:xfrm>
          <a:prstGeom prst="rect">
            <a:avLst/>
          </a:prstGeom>
        </p:spPr>
      </p:pic>
      <p:sp>
        <p:nvSpPr>
          <p:cNvPr id="36" name="TextBox 35">
            <a:extLst>
              <a:ext uri="{FF2B5EF4-FFF2-40B4-BE49-F238E27FC236}">
                <a16:creationId xmlns:a16="http://schemas.microsoft.com/office/drawing/2014/main" id="{9B49E271-B39B-7EE3-DECC-D86B7A11A19E}"/>
              </a:ext>
            </a:extLst>
          </p:cNvPr>
          <p:cNvSpPr txBox="1"/>
          <p:nvPr/>
        </p:nvSpPr>
        <p:spPr>
          <a:xfrm>
            <a:off x="2170885" y="5256556"/>
            <a:ext cx="2813844" cy="923330"/>
          </a:xfrm>
          <a:prstGeom prst="rect">
            <a:avLst/>
          </a:prstGeom>
          <a:noFill/>
        </p:spPr>
        <p:txBody>
          <a:bodyPr wrap="square" lIns="0" tIns="0" rIns="0" bIns="0" rtlCol="0">
            <a:spAutoFit/>
          </a:bodyPr>
          <a:lstStyle/>
          <a:p>
            <a:pPr marL="171450" indent="-171450" algn="just">
              <a:buFont typeface="Arial" panose="020B0604020202020204" pitchFamily="34" charset="0"/>
              <a:buChar char="•"/>
            </a:pPr>
            <a:r>
              <a:rPr lang="en-GB" sz="1200" dirty="0">
                <a:solidFill>
                  <a:schemeClr val="tx2"/>
                </a:solidFill>
              </a:rPr>
              <a:t>Coaxial lines terminated by water-cooled absorbers</a:t>
            </a:r>
          </a:p>
          <a:p>
            <a:pPr marL="171450" indent="-171450" algn="just">
              <a:buFont typeface="Arial" panose="020B0604020202020204" pitchFamily="34" charset="0"/>
              <a:buChar char="•"/>
            </a:pPr>
            <a:r>
              <a:rPr lang="en-GB" sz="1200" dirty="0">
                <a:solidFill>
                  <a:schemeClr val="tx2"/>
                </a:solidFill>
              </a:rPr>
              <a:t>Window to separate air and vacuum compromises broadband transmission (design study ongoing)</a:t>
            </a:r>
          </a:p>
        </p:txBody>
      </p:sp>
      <p:pic>
        <p:nvPicPr>
          <p:cNvPr id="17" name="Picture 16" descr="A graph of a graph showing a number of numbers and a line&#10;&#10;AI-generated content may be incorrect.">
            <a:extLst>
              <a:ext uri="{FF2B5EF4-FFF2-40B4-BE49-F238E27FC236}">
                <a16:creationId xmlns:a16="http://schemas.microsoft.com/office/drawing/2014/main" id="{C04379E7-BD22-D3F1-B358-1C99A385DDDF}"/>
              </a:ext>
            </a:extLst>
          </p:cNvPr>
          <p:cNvPicPr>
            <a:picLocks noChangeAspect="1"/>
          </p:cNvPicPr>
          <p:nvPr/>
        </p:nvPicPr>
        <p:blipFill>
          <a:blip r:embed="rId9"/>
          <a:stretch>
            <a:fillRect/>
          </a:stretch>
        </p:blipFill>
        <p:spPr>
          <a:xfrm>
            <a:off x="7449052" y="3501494"/>
            <a:ext cx="4339747" cy="2714710"/>
          </a:xfrm>
          <a:prstGeom prst="rect">
            <a:avLst/>
          </a:prstGeom>
        </p:spPr>
      </p:pic>
      <p:sp>
        <p:nvSpPr>
          <p:cNvPr id="18" name="TextBox 17">
            <a:extLst>
              <a:ext uri="{FF2B5EF4-FFF2-40B4-BE49-F238E27FC236}">
                <a16:creationId xmlns:a16="http://schemas.microsoft.com/office/drawing/2014/main" id="{571A2E9B-5C9F-5140-0FDF-2936B4E31667}"/>
              </a:ext>
            </a:extLst>
          </p:cNvPr>
          <p:cNvSpPr txBox="1"/>
          <p:nvPr/>
        </p:nvSpPr>
        <p:spPr>
          <a:xfrm>
            <a:off x="7478627" y="2913187"/>
            <a:ext cx="4697731" cy="430887"/>
          </a:xfrm>
          <a:prstGeom prst="rect">
            <a:avLst/>
          </a:prstGeom>
          <a:noFill/>
        </p:spPr>
        <p:txBody>
          <a:bodyPr wrap="square" lIns="0" tIns="0" rIns="0" bIns="0" rtlCol="0">
            <a:spAutoFit/>
          </a:bodyPr>
          <a:lstStyle/>
          <a:p>
            <a:pPr algn="l"/>
            <a:r>
              <a:rPr lang="en-US" sz="1400" dirty="0"/>
              <a:t>HOM power of all 8 hook-type HOM couplers combined is around 0.7 kW (not shown in the figure above)</a:t>
            </a:r>
            <a:endParaRPr lang="en-GB" sz="1400" dirty="0"/>
          </a:p>
        </p:txBody>
      </p:sp>
    </p:spTree>
    <p:extLst>
      <p:ext uri="{BB962C8B-B14F-4D97-AF65-F5344CB8AC3E}">
        <p14:creationId xmlns:p14="http://schemas.microsoft.com/office/powerpoint/2010/main" val="2971095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B8CD1-CA7A-B30A-BE57-8B71231570CC}"/>
            </a:ext>
          </a:extLst>
        </p:cNvPr>
        <p:cNvGrpSpPr/>
        <p:nvPr/>
      </p:nvGrpSpPr>
      <p:grpSpPr>
        <a:xfrm>
          <a:off x="0" y="0"/>
          <a:ext cx="0" cy="0"/>
          <a:chOff x="0" y="0"/>
          <a:chExt cx="0" cy="0"/>
        </a:xfrm>
      </p:grpSpPr>
      <p:pic>
        <p:nvPicPr>
          <p:cNvPr id="13333" name="Picture 13332">
            <a:extLst>
              <a:ext uri="{FF2B5EF4-FFF2-40B4-BE49-F238E27FC236}">
                <a16:creationId xmlns:a16="http://schemas.microsoft.com/office/drawing/2014/main" id="{FB0DD0BF-1831-2A7C-5D87-A76899D75FEB}"/>
              </a:ext>
            </a:extLst>
          </p:cNvPr>
          <p:cNvPicPr>
            <a:picLocks noChangeAspect="1"/>
          </p:cNvPicPr>
          <p:nvPr/>
        </p:nvPicPr>
        <p:blipFill>
          <a:blip r:embed="rId3"/>
          <a:srcRect t="6337" r="7055"/>
          <a:stretch/>
        </p:blipFill>
        <p:spPr>
          <a:xfrm>
            <a:off x="8684106" y="3653872"/>
            <a:ext cx="3325664" cy="2504984"/>
          </a:xfrm>
          <a:prstGeom prst="rect">
            <a:avLst/>
          </a:prstGeom>
        </p:spPr>
      </p:pic>
      <p:pic>
        <p:nvPicPr>
          <p:cNvPr id="13324" name="Picture 13323">
            <a:extLst>
              <a:ext uri="{FF2B5EF4-FFF2-40B4-BE49-F238E27FC236}">
                <a16:creationId xmlns:a16="http://schemas.microsoft.com/office/drawing/2014/main" id="{11A8B680-0AE3-598C-C6B0-D1CBDA24B69F}"/>
              </a:ext>
            </a:extLst>
          </p:cNvPr>
          <p:cNvPicPr>
            <a:picLocks noChangeAspect="1"/>
          </p:cNvPicPr>
          <p:nvPr/>
        </p:nvPicPr>
        <p:blipFill>
          <a:blip r:embed="rId4"/>
          <a:srcRect r="6984"/>
          <a:stretch/>
        </p:blipFill>
        <p:spPr>
          <a:xfrm>
            <a:off x="5412798" y="3470396"/>
            <a:ext cx="3419506" cy="2747859"/>
          </a:xfrm>
          <a:prstGeom prst="rect">
            <a:avLst/>
          </a:prstGeom>
        </p:spPr>
      </p:pic>
      <p:sp>
        <p:nvSpPr>
          <p:cNvPr id="13314" name="Titel 1">
            <a:extLst>
              <a:ext uri="{FF2B5EF4-FFF2-40B4-BE49-F238E27FC236}">
                <a16:creationId xmlns:a16="http://schemas.microsoft.com/office/drawing/2014/main" id="{2242BD38-8049-D1FC-0D43-5C64C03F9855}"/>
              </a:ext>
            </a:extLst>
          </p:cNvPr>
          <p:cNvSpPr>
            <a:spLocks noGrp="1"/>
          </p:cNvSpPr>
          <p:nvPr>
            <p:ph type="title"/>
          </p:nvPr>
        </p:nvSpPr>
        <p:spPr>
          <a:xfrm>
            <a:off x="371364" y="368660"/>
            <a:ext cx="11269252" cy="679450"/>
          </a:xfrm>
        </p:spPr>
        <p:txBody>
          <a:bodyPr/>
          <a:lstStyle/>
          <a:p>
            <a:r>
              <a:rPr lang="en-US" altLang="de-DE" dirty="0"/>
              <a:t>Sensitivity analysis of the 2-cell 400 MHz cavity</a:t>
            </a:r>
            <a:endParaRPr lang="de-DE" altLang="de-DE" dirty="0"/>
          </a:p>
        </p:txBody>
      </p:sp>
      <p:sp>
        <p:nvSpPr>
          <p:cNvPr id="4" name="Datumsplatzhalter 3">
            <a:extLst>
              <a:ext uri="{FF2B5EF4-FFF2-40B4-BE49-F238E27FC236}">
                <a16:creationId xmlns:a16="http://schemas.microsoft.com/office/drawing/2014/main" id="{963AA6E9-2833-FFC1-3626-88D674FF2BD1}"/>
              </a:ext>
            </a:extLst>
          </p:cNvPr>
          <p:cNvSpPr>
            <a:spLocks noGrp="1"/>
          </p:cNvSpPr>
          <p:nvPr>
            <p:ph type="dt" sz="quarter" idx="10"/>
          </p:nvPr>
        </p:nvSpPr>
        <p:spPr/>
        <p:txBody>
          <a:bodyPr/>
          <a:lstStyle/>
          <a:p>
            <a:pPr>
              <a:defRPr/>
            </a:pPr>
            <a:fld id="{47C207DA-1B8E-4215-A693-F96BFCEC2163}" type="datetime1">
              <a:rPr lang="en-US" smtClean="0"/>
              <a:t>5/20/2025</a:t>
            </a:fld>
            <a:endParaRPr lang="de-DE" dirty="0"/>
          </a:p>
        </p:txBody>
      </p:sp>
      <p:sp>
        <p:nvSpPr>
          <p:cNvPr id="5" name="Fußzeilenplatzhalter 4">
            <a:extLst>
              <a:ext uri="{FF2B5EF4-FFF2-40B4-BE49-F238E27FC236}">
                <a16:creationId xmlns:a16="http://schemas.microsoft.com/office/drawing/2014/main" id="{2A7C853D-69A7-AE8C-B827-9F955CE2A5CD}"/>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ECB2B011-AED7-F54E-2107-0BA4117BBD5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5</a:t>
            </a:fld>
            <a:endParaRPr 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18B17C1-F385-BD4D-0AA2-A0B34C29B80F}"/>
                  </a:ext>
                </a:extLst>
              </p:cNvPr>
              <p:cNvSpPr txBox="1"/>
              <p:nvPr/>
            </p:nvSpPr>
            <p:spPr>
              <a:xfrm>
                <a:off x="375653" y="2382295"/>
                <a:ext cx="5544882" cy="1238544"/>
              </a:xfrm>
              <a:prstGeom prst="rect">
                <a:avLst/>
              </a:prstGeom>
              <a:noFill/>
            </p:spPr>
            <p:txBody>
              <a:bodyPr wrap="square">
                <a:spAutoFit/>
              </a:bodyPr>
              <a:lstStyle/>
              <a:p>
                <a:pPr algn="just">
                  <a:spcAft>
                    <a:spcPts val="600"/>
                  </a:spcAft>
                </a:pPr>
                <a:r>
                  <a:rPr lang="en-GB" sz="1600" dirty="0">
                    <a:solidFill>
                      <a:schemeClr val="tx2"/>
                    </a:solidFill>
                    <a:ea typeface="Verdana" panose="020B0604030504040204" pitchFamily="34" charset="0"/>
                  </a:rPr>
                  <a:t>A perturbation with a standard deviation (std) of 0.3 mm, clamped at ±0.9 mm, was applied to </a:t>
                </a:r>
                <a14:m>
                  <m:oMath xmlns:m="http://schemas.openxmlformats.org/officeDocument/2006/math">
                    <m:r>
                      <a:rPr lang="en-GB" sz="1600" i="1" smtClean="0">
                        <a:solidFill>
                          <a:schemeClr val="tx2"/>
                        </a:solidFill>
                        <a:latin typeface="Cambria Math" panose="02040503050406030204" pitchFamily="18" charset="0"/>
                        <a:ea typeface="Cambria Math" panose="02040503050406030204" pitchFamily="18" charset="0"/>
                      </a:rPr>
                      <m:t>∆</m:t>
                    </m:r>
                    <m:sSubSup>
                      <m:sSubSupPr>
                        <m:ctrlPr>
                          <a:rPr lang="en-US" sz="1600" b="0" i="1" smtClean="0">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𝑅</m:t>
                        </m:r>
                      </m:e>
                      <m:sub>
                        <m:r>
                          <m:rPr>
                            <m:sty m:val="p"/>
                          </m:rPr>
                          <a:rPr lang="en-US" sz="1600" b="0" i="0" smtClean="0">
                            <a:solidFill>
                              <a:schemeClr val="tx2"/>
                            </a:solidFill>
                            <a:latin typeface="Cambria Math" panose="02040503050406030204" pitchFamily="18" charset="0"/>
                            <a:ea typeface="Cambria Math" panose="02040503050406030204" pitchFamily="18" charset="0"/>
                          </a:rPr>
                          <m:t>ir</m:t>
                        </m:r>
                      </m:sub>
                      <m:sup>
                        <m:r>
                          <a:rPr lang="en-US" sz="1600" b="0" i="1" smtClean="0">
                            <a:solidFill>
                              <a:schemeClr val="tx2"/>
                            </a:solidFill>
                            <a:latin typeface="Cambria Math" panose="02040503050406030204" pitchFamily="18" charset="0"/>
                            <a:ea typeface="Cambria Math" panose="02040503050406030204" pitchFamily="18" charset="0"/>
                          </a:rPr>
                          <m:t>(1,2,3)</m:t>
                        </m:r>
                      </m:sup>
                    </m:sSubSup>
                  </m:oMath>
                </a14:m>
                <a:r>
                  <a:rPr lang="en-GB" sz="1600" dirty="0">
                    <a:solidFill>
                      <a:schemeClr val="tx2"/>
                    </a:solidFill>
                    <a:ea typeface="Verdana" panose="020B0604030504040204" pitchFamily="34" charset="0"/>
                  </a:rPr>
                  <a:t>,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i="1">
                            <a:solidFill>
                              <a:schemeClr val="tx2"/>
                            </a:solidFill>
                            <a:latin typeface="Cambria Math" panose="02040503050406030204" pitchFamily="18" charset="0"/>
                            <a:ea typeface="Cambria Math" panose="02040503050406030204" pitchFamily="18" charset="0"/>
                          </a:rPr>
                          <m:t>𝑅</m:t>
                        </m:r>
                      </m:e>
                      <m:sub>
                        <m:r>
                          <m:rPr>
                            <m:sty m:val="p"/>
                          </m:rPr>
                          <a:rPr lang="en-US" sz="1600" b="0" i="0" smtClean="0">
                            <a:solidFill>
                              <a:schemeClr val="tx2"/>
                            </a:solidFill>
                            <a:latin typeface="Cambria Math" panose="02040503050406030204" pitchFamily="18" charset="0"/>
                            <a:ea typeface="Cambria Math" panose="02040503050406030204" pitchFamily="18" charset="0"/>
                          </a:rPr>
                          <m:t>eq</m:t>
                        </m:r>
                      </m:sub>
                      <m:sup>
                        <m:r>
                          <a:rPr lang="en-US" sz="1600" i="1">
                            <a:solidFill>
                              <a:schemeClr val="tx2"/>
                            </a:solidFill>
                            <a:latin typeface="Cambria Math" panose="02040503050406030204" pitchFamily="18" charset="0"/>
                            <a:ea typeface="Cambria Math" panose="02040503050406030204" pitchFamily="18" charset="0"/>
                          </a:rPr>
                          <m:t>(1,2)</m:t>
                        </m:r>
                      </m:sup>
                    </m:sSubSup>
                    <m:r>
                      <a:rPr lang="en-US" sz="1600" i="1">
                        <a:solidFill>
                          <a:schemeClr val="tx2"/>
                        </a:solidFill>
                        <a:latin typeface="Cambria Math" panose="02040503050406030204" pitchFamily="18" charset="0"/>
                        <a:ea typeface="Cambria Math" panose="02040503050406030204" pitchFamily="18" charset="0"/>
                      </a:rPr>
                      <m:t> </m:t>
                    </m:r>
                  </m:oMath>
                </a14:m>
                <a:r>
                  <a:rPr lang="en-GB" sz="1600" dirty="0">
                    <a:solidFill>
                      <a:schemeClr val="tx2"/>
                    </a:solidFill>
                    <a:ea typeface="Verdana" panose="020B0604030504040204" pitchFamily="34" charset="0"/>
                  </a:rPr>
                  <a:t>and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𝐿</m:t>
                        </m:r>
                      </m:e>
                      <m:sub>
                        <m:r>
                          <m:rPr>
                            <m:sty m:val="p"/>
                          </m:rPr>
                          <a:rPr lang="en-US" sz="1600" b="0" i="0" smtClean="0">
                            <a:solidFill>
                              <a:schemeClr val="tx2"/>
                            </a:solidFill>
                            <a:latin typeface="Cambria Math" panose="02040503050406030204" pitchFamily="18" charset="0"/>
                            <a:ea typeface="Cambria Math" panose="02040503050406030204" pitchFamily="18" charset="0"/>
                          </a:rPr>
                          <m:t>hc</m:t>
                        </m:r>
                      </m:sub>
                      <m:sup>
                        <m:r>
                          <a:rPr lang="en-US" sz="1600" i="1">
                            <a:solidFill>
                              <a:schemeClr val="tx2"/>
                            </a:solidFill>
                            <a:latin typeface="Cambria Math" panose="02040503050406030204" pitchFamily="18" charset="0"/>
                            <a:ea typeface="Cambria Math" panose="02040503050406030204" pitchFamily="18" charset="0"/>
                          </a:rPr>
                          <m:t>(1,2</m:t>
                        </m:r>
                        <m:r>
                          <a:rPr lang="en-US" sz="1600" b="0" i="1" smtClean="0">
                            <a:solidFill>
                              <a:schemeClr val="tx2"/>
                            </a:solidFill>
                            <a:latin typeface="Cambria Math" panose="02040503050406030204" pitchFamily="18" charset="0"/>
                            <a:ea typeface="Cambria Math" panose="02040503050406030204" pitchFamily="18" charset="0"/>
                          </a:rPr>
                          <m:t>,3,4</m:t>
                        </m:r>
                        <m:r>
                          <a:rPr lang="en-US" sz="1600" i="1">
                            <a:solidFill>
                              <a:schemeClr val="tx2"/>
                            </a:solidFill>
                            <a:latin typeface="Cambria Math" panose="02040503050406030204" pitchFamily="18" charset="0"/>
                            <a:ea typeface="Cambria Math" panose="02040503050406030204" pitchFamily="18" charset="0"/>
                          </a:rPr>
                          <m:t>)</m:t>
                        </m:r>
                      </m:sup>
                    </m:sSubSup>
                  </m:oMath>
                </a14:m>
                <a:r>
                  <a:rPr lang="en-GB" sz="1600" dirty="0">
                    <a:solidFill>
                      <a:schemeClr val="tx2"/>
                    </a:solidFill>
                    <a:ea typeface="Verdana" panose="020B0604030504040204" pitchFamily="34" charset="0"/>
                  </a:rPr>
                  <a:t>. In each case,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𝐿</m:t>
                        </m:r>
                      </m:e>
                      <m:sub>
                        <m:r>
                          <m:rPr>
                            <m:sty m:val="p"/>
                          </m:rPr>
                          <a:rPr lang="en-US" sz="1600" b="0" i="0" smtClean="0">
                            <a:solidFill>
                              <a:schemeClr val="tx2"/>
                            </a:solidFill>
                            <a:latin typeface="Cambria Math" panose="02040503050406030204" pitchFamily="18" charset="0"/>
                            <a:ea typeface="Cambria Math" panose="02040503050406030204" pitchFamily="18" charset="0"/>
                          </a:rPr>
                          <m:t>c</m:t>
                        </m:r>
                      </m:sub>
                      <m:sup>
                        <m:r>
                          <a:rPr lang="en-US" sz="1600" i="1">
                            <a:solidFill>
                              <a:schemeClr val="tx2"/>
                            </a:solidFill>
                            <a:latin typeface="Cambria Math" panose="02040503050406030204" pitchFamily="18" charset="0"/>
                            <a:ea typeface="Cambria Math" panose="02040503050406030204" pitchFamily="18" charset="0"/>
                          </a:rPr>
                          <m:t>(1)</m:t>
                        </m:r>
                      </m:sup>
                    </m:sSubSup>
                  </m:oMath>
                </a14:m>
                <a:r>
                  <a:rPr lang="en-GB" sz="1600" dirty="0">
                    <a:solidFill>
                      <a:schemeClr val="tx2"/>
                    </a:solidFill>
                    <a:ea typeface="Verdana" panose="020B0604030504040204" pitchFamily="34" charset="0"/>
                  </a:rPr>
                  <a:t> and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i="1">
                            <a:solidFill>
                              <a:schemeClr val="tx2"/>
                            </a:solidFill>
                            <a:latin typeface="Cambria Math" panose="02040503050406030204" pitchFamily="18" charset="0"/>
                            <a:ea typeface="Cambria Math" panose="02040503050406030204" pitchFamily="18" charset="0"/>
                          </a:rPr>
                          <m:t>𝐿</m:t>
                        </m:r>
                      </m:e>
                      <m:sub>
                        <m:r>
                          <m:rPr>
                            <m:sty m:val="p"/>
                          </m:rPr>
                          <a:rPr lang="en-US" sz="1600">
                            <a:solidFill>
                              <a:schemeClr val="tx2"/>
                            </a:solidFill>
                            <a:latin typeface="Cambria Math" panose="02040503050406030204" pitchFamily="18" charset="0"/>
                            <a:ea typeface="Cambria Math" panose="02040503050406030204" pitchFamily="18" charset="0"/>
                          </a:rPr>
                          <m:t>c</m:t>
                        </m:r>
                      </m:sub>
                      <m:sup>
                        <m:r>
                          <a:rPr lang="en-US"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2</m:t>
                        </m:r>
                        <m:r>
                          <a:rPr lang="en-US" sz="1600" i="1">
                            <a:solidFill>
                              <a:schemeClr val="tx2"/>
                            </a:solidFill>
                            <a:latin typeface="Cambria Math" panose="02040503050406030204" pitchFamily="18" charset="0"/>
                            <a:ea typeface="Cambria Math" panose="02040503050406030204" pitchFamily="18" charset="0"/>
                          </a:rPr>
                          <m:t>)</m:t>
                        </m:r>
                      </m:sup>
                    </m:sSubSup>
                  </m:oMath>
                </a14:m>
                <a:r>
                  <a:rPr lang="en-GB" sz="1600" dirty="0">
                    <a:solidFill>
                      <a:schemeClr val="tx2"/>
                    </a:solidFill>
                    <a:ea typeface="Verdana" panose="020B0604030504040204" pitchFamily="34" charset="0"/>
                  </a:rPr>
                  <a:t> were adjusted to tune the FM frequency to 400.79 MHz</a:t>
                </a:r>
                <a:endParaRPr lang="en-GB" sz="1600" b="1" dirty="0">
                  <a:solidFill>
                    <a:schemeClr val="tx2"/>
                  </a:solidFill>
                  <a:ea typeface="Verdana" panose="020B0604030504040204" pitchFamily="34" charset="0"/>
                </a:endParaRPr>
              </a:p>
            </p:txBody>
          </p:sp>
        </mc:Choice>
        <mc:Fallback xmlns="">
          <p:sp>
            <p:nvSpPr>
              <p:cNvPr id="22" name="TextBox 21">
                <a:extLst>
                  <a:ext uri="{FF2B5EF4-FFF2-40B4-BE49-F238E27FC236}">
                    <a16:creationId xmlns:a16="http://schemas.microsoft.com/office/drawing/2014/main" id="{918B17C1-F385-BD4D-0AA2-A0B34C29B80F}"/>
                  </a:ext>
                </a:extLst>
              </p:cNvPr>
              <p:cNvSpPr txBox="1">
                <a:spLocks noRot="1" noChangeAspect="1" noMove="1" noResize="1" noEditPoints="1" noAdjustHandles="1" noChangeArrowheads="1" noChangeShapeType="1" noTextEdit="1"/>
              </p:cNvSpPr>
              <p:nvPr/>
            </p:nvSpPr>
            <p:spPr>
              <a:xfrm>
                <a:off x="375653" y="2382295"/>
                <a:ext cx="5544882" cy="1238544"/>
              </a:xfrm>
              <a:prstGeom prst="rect">
                <a:avLst/>
              </a:prstGeom>
              <a:blipFill>
                <a:blip r:embed="rId5"/>
                <a:stretch>
                  <a:fillRect l="-660" t="-1478" r="-550" b="-4926"/>
                </a:stretch>
              </a:blipFill>
            </p:spPr>
            <p:txBody>
              <a:bodyPr/>
              <a:lstStyle/>
              <a:p>
                <a:r>
                  <a:rPr lang="en-GB">
                    <a:noFill/>
                  </a:rPr>
                  <a:t> </a:t>
                </a:r>
              </a:p>
            </p:txBody>
          </p:sp>
        </mc:Fallback>
      </mc:AlternateContent>
      <p:grpSp>
        <p:nvGrpSpPr>
          <p:cNvPr id="57" name="Group 56">
            <a:extLst>
              <a:ext uri="{FF2B5EF4-FFF2-40B4-BE49-F238E27FC236}">
                <a16:creationId xmlns:a16="http://schemas.microsoft.com/office/drawing/2014/main" id="{FC8ECEF4-4B2D-DA51-28BF-5C7BA5A05CD7}"/>
              </a:ext>
            </a:extLst>
          </p:cNvPr>
          <p:cNvGrpSpPr/>
          <p:nvPr/>
        </p:nvGrpSpPr>
        <p:grpSpPr>
          <a:xfrm>
            <a:off x="5972672" y="2004342"/>
            <a:ext cx="3676263" cy="1468751"/>
            <a:chOff x="6118156" y="1656794"/>
            <a:chExt cx="3676263" cy="1468751"/>
          </a:xfrm>
        </p:grpSpPr>
        <p:pic>
          <p:nvPicPr>
            <p:cNvPr id="17" name="Picture 16">
              <a:extLst>
                <a:ext uri="{FF2B5EF4-FFF2-40B4-BE49-F238E27FC236}">
                  <a16:creationId xmlns:a16="http://schemas.microsoft.com/office/drawing/2014/main" id="{899E277D-AEF0-9A0A-E8C7-4AB2A5E11088}"/>
                </a:ext>
              </a:extLst>
            </p:cNvPr>
            <p:cNvPicPr>
              <a:picLocks noChangeAspect="1"/>
            </p:cNvPicPr>
            <p:nvPr/>
          </p:nvPicPr>
          <p:blipFill>
            <a:blip r:embed="rId6"/>
            <a:stretch>
              <a:fillRect/>
            </a:stretch>
          </p:blipFill>
          <p:spPr>
            <a:xfrm>
              <a:off x="6118156" y="1835187"/>
              <a:ext cx="3676263" cy="1073824"/>
            </a:xfrm>
            <a:prstGeom prst="rect">
              <a:avLst/>
            </a:prstGeom>
          </p:spPr>
        </p:pic>
        <p:cxnSp>
          <p:nvCxnSpPr>
            <p:cNvPr id="19" name="Straight Arrow Connector 18">
              <a:extLst>
                <a:ext uri="{FF2B5EF4-FFF2-40B4-BE49-F238E27FC236}">
                  <a16:creationId xmlns:a16="http://schemas.microsoft.com/office/drawing/2014/main" id="{58E00E86-1F94-57CE-224A-B0F5FCEA5E62}"/>
                </a:ext>
              </a:extLst>
            </p:cNvPr>
            <p:cNvCxnSpPr/>
            <p:nvPr/>
          </p:nvCxnSpPr>
          <p:spPr>
            <a:xfrm>
              <a:off x="7059707" y="2430303"/>
              <a:ext cx="0" cy="352566"/>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1E2EDBC-DE61-501A-D7B8-F4C8DF963B25}"/>
                </a:ext>
              </a:extLst>
            </p:cNvPr>
            <p:cNvCxnSpPr/>
            <p:nvPr/>
          </p:nvCxnSpPr>
          <p:spPr>
            <a:xfrm>
              <a:off x="7484502" y="1957135"/>
              <a:ext cx="0" cy="79327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0114FF5-9310-4556-F943-00D59184C88D}"/>
                </a:ext>
              </a:extLst>
            </p:cNvPr>
            <p:cNvCxnSpPr/>
            <p:nvPr/>
          </p:nvCxnSpPr>
          <p:spPr>
            <a:xfrm>
              <a:off x="7917227" y="2498780"/>
              <a:ext cx="0" cy="26442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8C88E60-883D-3942-89C1-1D20F60C091B}"/>
                </a:ext>
              </a:extLst>
            </p:cNvPr>
            <p:cNvCxnSpPr/>
            <p:nvPr/>
          </p:nvCxnSpPr>
          <p:spPr>
            <a:xfrm>
              <a:off x="8797367" y="2430303"/>
              <a:ext cx="0" cy="352566"/>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2A25D05-FBA7-8C69-1657-F583F6A54CF5}"/>
                </a:ext>
              </a:extLst>
            </p:cNvPr>
            <p:cNvCxnSpPr/>
            <p:nvPr/>
          </p:nvCxnSpPr>
          <p:spPr>
            <a:xfrm>
              <a:off x="8329536" y="1957135"/>
              <a:ext cx="0" cy="79327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B16863B-29E5-562C-A0F7-E777BA6B270C}"/>
                </a:ext>
              </a:extLst>
            </p:cNvPr>
            <p:cNvCxnSpPr/>
            <p:nvPr/>
          </p:nvCxnSpPr>
          <p:spPr>
            <a:xfrm>
              <a:off x="7094813"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A19667D-4F65-68E4-FD0F-2562301D6216}"/>
                </a:ext>
              </a:extLst>
            </p:cNvPr>
            <p:cNvCxnSpPr/>
            <p:nvPr/>
          </p:nvCxnSpPr>
          <p:spPr>
            <a:xfrm>
              <a:off x="7500365"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CB30BB7-23D2-06B8-18EA-3EE879B40AE4}"/>
                </a:ext>
              </a:extLst>
            </p:cNvPr>
            <p:cNvCxnSpPr/>
            <p:nvPr/>
          </p:nvCxnSpPr>
          <p:spPr>
            <a:xfrm>
              <a:off x="7947779"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E6C8BE1-EAA4-96A1-7E11-66BAD4A4B3A0}"/>
                </a:ext>
              </a:extLst>
            </p:cNvPr>
            <p:cNvCxnSpPr/>
            <p:nvPr/>
          </p:nvCxnSpPr>
          <p:spPr>
            <a:xfrm>
              <a:off x="8391815"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B5F3EE1-79DF-97DE-73DD-2A31AC4C420D}"/>
                    </a:ext>
                  </a:extLst>
                </p:cNvPr>
                <p:cNvSpPr txBox="1"/>
                <p:nvPr/>
              </p:nvSpPr>
              <p:spPr>
                <a:xfrm>
                  <a:off x="7118676" y="289932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38" name="TextBox 37">
                  <a:extLst>
                    <a:ext uri="{FF2B5EF4-FFF2-40B4-BE49-F238E27FC236}">
                      <a16:creationId xmlns:a16="http://schemas.microsoft.com/office/drawing/2014/main" id="{EB5F3EE1-79DF-97DE-73DD-2A31AC4C420D}"/>
                    </a:ext>
                  </a:extLst>
                </p:cNvPr>
                <p:cNvSpPr txBox="1">
                  <a:spLocks noRot="1" noChangeAspect="1" noMove="1" noResize="1" noEditPoints="1" noAdjustHandles="1" noChangeArrowheads="1" noChangeShapeType="1" noTextEdit="1"/>
                </p:cNvSpPr>
                <p:nvPr/>
              </p:nvSpPr>
              <p:spPr>
                <a:xfrm>
                  <a:off x="7118676" y="2899321"/>
                  <a:ext cx="340734" cy="216534"/>
                </a:xfrm>
                <a:prstGeom prst="rect">
                  <a:avLst/>
                </a:prstGeom>
                <a:blipFill>
                  <a:blip r:embed="rId7"/>
                  <a:stretch>
                    <a:fillRect l="-8929" t="-8571" r="-714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DD0797AC-D83C-4701-6FC3-ED6A3B27BBAD}"/>
                    </a:ext>
                  </a:extLst>
                </p:cNvPr>
                <p:cNvSpPr txBox="1"/>
                <p:nvPr/>
              </p:nvSpPr>
              <p:spPr>
                <a:xfrm>
                  <a:off x="7537557" y="289932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39" name="TextBox 38">
                  <a:extLst>
                    <a:ext uri="{FF2B5EF4-FFF2-40B4-BE49-F238E27FC236}">
                      <a16:creationId xmlns:a16="http://schemas.microsoft.com/office/drawing/2014/main" id="{DD0797AC-D83C-4701-6FC3-ED6A3B27BBAD}"/>
                    </a:ext>
                  </a:extLst>
                </p:cNvPr>
                <p:cNvSpPr txBox="1">
                  <a:spLocks noRot="1" noChangeAspect="1" noMove="1" noResize="1" noEditPoints="1" noAdjustHandles="1" noChangeArrowheads="1" noChangeShapeType="1" noTextEdit="1"/>
                </p:cNvSpPr>
                <p:nvPr/>
              </p:nvSpPr>
              <p:spPr>
                <a:xfrm>
                  <a:off x="7537557" y="2899321"/>
                  <a:ext cx="340734" cy="216534"/>
                </a:xfrm>
                <a:prstGeom prst="rect">
                  <a:avLst/>
                </a:prstGeom>
                <a:blipFill>
                  <a:blip r:embed="rId8"/>
                  <a:stretch>
                    <a:fillRect l="-8929" t="-8571" r="-714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777D52B6-555D-8B31-5B95-3D4FA1DD1806}"/>
                    </a:ext>
                  </a:extLst>
                </p:cNvPr>
                <p:cNvSpPr txBox="1"/>
                <p:nvPr/>
              </p:nvSpPr>
              <p:spPr>
                <a:xfrm>
                  <a:off x="7999497" y="290901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(3)</m:t>
                            </m:r>
                          </m:sup>
                        </m:sSubSup>
                      </m:oMath>
                    </m:oMathPara>
                  </a14:m>
                  <a:endParaRPr lang="en-GB" sz="1100" dirty="0">
                    <a:solidFill>
                      <a:schemeClr val="tx2"/>
                    </a:solidFill>
                  </a:endParaRPr>
                </a:p>
              </p:txBody>
            </p:sp>
          </mc:Choice>
          <mc:Fallback xmlns="">
            <p:sp>
              <p:nvSpPr>
                <p:cNvPr id="40" name="TextBox 39">
                  <a:extLst>
                    <a:ext uri="{FF2B5EF4-FFF2-40B4-BE49-F238E27FC236}">
                      <a16:creationId xmlns:a16="http://schemas.microsoft.com/office/drawing/2014/main" id="{777D52B6-555D-8B31-5B95-3D4FA1DD1806}"/>
                    </a:ext>
                  </a:extLst>
                </p:cNvPr>
                <p:cNvSpPr txBox="1">
                  <a:spLocks noRot="1" noChangeAspect="1" noMove="1" noResize="1" noEditPoints="1" noAdjustHandles="1" noChangeArrowheads="1" noChangeShapeType="1" noTextEdit="1"/>
                </p:cNvSpPr>
                <p:nvPr/>
              </p:nvSpPr>
              <p:spPr>
                <a:xfrm>
                  <a:off x="7999497" y="2909011"/>
                  <a:ext cx="340734" cy="216534"/>
                </a:xfrm>
                <a:prstGeom prst="rect">
                  <a:avLst/>
                </a:prstGeom>
                <a:blipFill>
                  <a:blip r:embed="rId9"/>
                  <a:stretch>
                    <a:fillRect l="-8929" t="-5556" r="-8929"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4472138A-0119-F1BA-84FB-A2E4FFD43CDA}"/>
                    </a:ext>
                  </a:extLst>
                </p:cNvPr>
                <p:cNvSpPr txBox="1"/>
                <p:nvPr/>
              </p:nvSpPr>
              <p:spPr>
                <a:xfrm>
                  <a:off x="8439541" y="2907116"/>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(4)</m:t>
                            </m:r>
                          </m:sup>
                        </m:sSubSup>
                      </m:oMath>
                    </m:oMathPara>
                  </a14:m>
                  <a:endParaRPr lang="en-GB" sz="1100" dirty="0">
                    <a:solidFill>
                      <a:schemeClr val="tx2"/>
                    </a:solidFill>
                  </a:endParaRPr>
                </a:p>
              </p:txBody>
            </p:sp>
          </mc:Choice>
          <mc:Fallback xmlns="">
            <p:sp>
              <p:nvSpPr>
                <p:cNvPr id="41" name="TextBox 40">
                  <a:extLst>
                    <a:ext uri="{FF2B5EF4-FFF2-40B4-BE49-F238E27FC236}">
                      <a16:creationId xmlns:a16="http://schemas.microsoft.com/office/drawing/2014/main" id="{4472138A-0119-F1BA-84FB-A2E4FFD43CDA}"/>
                    </a:ext>
                  </a:extLst>
                </p:cNvPr>
                <p:cNvSpPr txBox="1">
                  <a:spLocks noRot="1" noChangeAspect="1" noMove="1" noResize="1" noEditPoints="1" noAdjustHandles="1" noChangeArrowheads="1" noChangeShapeType="1" noTextEdit="1"/>
                </p:cNvSpPr>
                <p:nvPr/>
              </p:nvSpPr>
              <p:spPr>
                <a:xfrm>
                  <a:off x="8439541" y="2907116"/>
                  <a:ext cx="340734" cy="216534"/>
                </a:xfrm>
                <a:prstGeom prst="rect">
                  <a:avLst/>
                </a:prstGeom>
                <a:blipFill>
                  <a:blip r:embed="rId10"/>
                  <a:stretch>
                    <a:fillRect l="-9091" t="-8571" r="-9091"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392CC24B-679B-FE70-8BA4-ED98D28FB98A}"/>
                    </a:ext>
                  </a:extLst>
                </p:cNvPr>
                <p:cNvSpPr txBox="1"/>
                <p:nvPr/>
              </p:nvSpPr>
              <p:spPr>
                <a:xfrm>
                  <a:off x="6708387" y="2512306"/>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42" name="TextBox 41">
                  <a:extLst>
                    <a:ext uri="{FF2B5EF4-FFF2-40B4-BE49-F238E27FC236}">
                      <a16:creationId xmlns:a16="http://schemas.microsoft.com/office/drawing/2014/main" id="{392CC24B-679B-FE70-8BA4-ED98D28FB98A}"/>
                    </a:ext>
                  </a:extLst>
                </p:cNvPr>
                <p:cNvSpPr txBox="1">
                  <a:spLocks noRot="1" noChangeAspect="1" noMove="1" noResize="1" noEditPoints="1" noAdjustHandles="1" noChangeArrowheads="1" noChangeShapeType="1" noTextEdit="1"/>
                </p:cNvSpPr>
                <p:nvPr/>
              </p:nvSpPr>
              <p:spPr>
                <a:xfrm>
                  <a:off x="6708387" y="2512306"/>
                  <a:ext cx="367408" cy="214611"/>
                </a:xfrm>
                <a:prstGeom prst="rect">
                  <a:avLst/>
                </a:prstGeom>
                <a:blipFill>
                  <a:blip r:embed="rId11"/>
                  <a:stretch>
                    <a:fillRect l="-8333" t="-5714" r="-8333"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525605DB-175C-D277-9785-CA89015D2861}"/>
                    </a:ext>
                  </a:extLst>
                </p:cNvPr>
                <p:cNvSpPr txBox="1"/>
                <p:nvPr/>
              </p:nvSpPr>
              <p:spPr>
                <a:xfrm>
                  <a:off x="7540430" y="2520659"/>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43" name="TextBox 42">
                  <a:extLst>
                    <a:ext uri="{FF2B5EF4-FFF2-40B4-BE49-F238E27FC236}">
                      <a16:creationId xmlns:a16="http://schemas.microsoft.com/office/drawing/2014/main" id="{525605DB-175C-D277-9785-CA89015D2861}"/>
                    </a:ext>
                  </a:extLst>
                </p:cNvPr>
                <p:cNvSpPr txBox="1">
                  <a:spLocks noRot="1" noChangeAspect="1" noMove="1" noResize="1" noEditPoints="1" noAdjustHandles="1" noChangeArrowheads="1" noChangeShapeType="1" noTextEdit="1"/>
                </p:cNvSpPr>
                <p:nvPr/>
              </p:nvSpPr>
              <p:spPr>
                <a:xfrm>
                  <a:off x="7540430" y="2520659"/>
                  <a:ext cx="367408" cy="214611"/>
                </a:xfrm>
                <a:prstGeom prst="rect">
                  <a:avLst/>
                </a:prstGeom>
                <a:blipFill>
                  <a:blip r:embed="rId12"/>
                  <a:stretch>
                    <a:fillRect l="-8333" t="-8571" r="-10000"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3BC2CBBE-16B7-1C21-DC8E-EAA8471E8E9A}"/>
                    </a:ext>
                  </a:extLst>
                </p:cNvPr>
                <p:cNvSpPr txBox="1"/>
                <p:nvPr/>
              </p:nvSpPr>
              <p:spPr>
                <a:xfrm>
                  <a:off x="8433812" y="2485146"/>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(3)</m:t>
                            </m:r>
                          </m:sup>
                        </m:sSubSup>
                      </m:oMath>
                    </m:oMathPara>
                  </a14:m>
                  <a:endParaRPr lang="en-GB" sz="1100" dirty="0">
                    <a:solidFill>
                      <a:schemeClr val="tx2"/>
                    </a:solidFill>
                  </a:endParaRPr>
                </a:p>
              </p:txBody>
            </p:sp>
          </mc:Choice>
          <mc:Fallback xmlns="">
            <p:sp>
              <p:nvSpPr>
                <p:cNvPr id="44" name="TextBox 43">
                  <a:extLst>
                    <a:ext uri="{FF2B5EF4-FFF2-40B4-BE49-F238E27FC236}">
                      <a16:creationId xmlns:a16="http://schemas.microsoft.com/office/drawing/2014/main" id="{3BC2CBBE-16B7-1C21-DC8E-EAA8471E8E9A}"/>
                    </a:ext>
                  </a:extLst>
                </p:cNvPr>
                <p:cNvSpPr txBox="1">
                  <a:spLocks noRot="1" noChangeAspect="1" noMove="1" noResize="1" noEditPoints="1" noAdjustHandles="1" noChangeArrowheads="1" noChangeShapeType="1" noTextEdit="1"/>
                </p:cNvSpPr>
                <p:nvPr/>
              </p:nvSpPr>
              <p:spPr>
                <a:xfrm>
                  <a:off x="8433812" y="2485146"/>
                  <a:ext cx="367408" cy="214611"/>
                </a:xfrm>
                <a:prstGeom prst="rect">
                  <a:avLst/>
                </a:prstGeom>
                <a:blipFill>
                  <a:blip r:embed="rId13"/>
                  <a:stretch>
                    <a:fillRect l="-8333" t="-8571" r="-833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766D3DA8-22FA-0B3D-3904-1029FB7A63DB}"/>
                    </a:ext>
                  </a:extLst>
                </p:cNvPr>
                <p:cNvSpPr txBox="1"/>
                <p:nvPr/>
              </p:nvSpPr>
              <p:spPr>
                <a:xfrm>
                  <a:off x="7128650" y="2343179"/>
                  <a:ext cx="367408" cy="22621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eq</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45" name="TextBox 44">
                  <a:extLst>
                    <a:ext uri="{FF2B5EF4-FFF2-40B4-BE49-F238E27FC236}">
                      <a16:creationId xmlns:a16="http://schemas.microsoft.com/office/drawing/2014/main" id="{766D3DA8-22FA-0B3D-3904-1029FB7A63DB}"/>
                    </a:ext>
                  </a:extLst>
                </p:cNvPr>
                <p:cNvSpPr txBox="1">
                  <a:spLocks noRot="1" noChangeAspect="1" noMove="1" noResize="1" noEditPoints="1" noAdjustHandles="1" noChangeArrowheads="1" noChangeShapeType="1" noTextEdit="1"/>
                </p:cNvSpPr>
                <p:nvPr/>
              </p:nvSpPr>
              <p:spPr>
                <a:xfrm>
                  <a:off x="7128650" y="2343179"/>
                  <a:ext cx="367408" cy="226216"/>
                </a:xfrm>
                <a:prstGeom prst="rect">
                  <a:avLst/>
                </a:prstGeom>
                <a:blipFill>
                  <a:blip r:embed="rId14"/>
                  <a:stretch>
                    <a:fillRect l="-8333" t="-5263" r="-8333" b="-157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AAD4CFF1-1A51-F7C4-7D8F-B67CD8EDBEF1}"/>
                    </a:ext>
                  </a:extLst>
                </p:cNvPr>
                <p:cNvSpPr txBox="1"/>
                <p:nvPr/>
              </p:nvSpPr>
              <p:spPr>
                <a:xfrm>
                  <a:off x="7968197" y="2379437"/>
                  <a:ext cx="367408" cy="22621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eq</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46" name="TextBox 45">
                  <a:extLst>
                    <a:ext uri="{FF2B5EF4-FFF2-40B4-BE49-F238E27FC236}">
                      <a16:creationId xmlns:a16="http://schemas.microsoft.com/office/drawing/2014/main" id="{AAD4CFF1-1A51-F7C4-7D8F-B67CD8EDBEF1}"/>
                    </a:ext>
                  </a:extLst>
                </p:cNvPr>
                <p:cNvSpPr txBox="1">
                  <a:spLocks noRot="1" noChangeAspect="1" noMove="1" noResize="1" noEditPoints="1" noAdjustHandles="1" noChangeArrowheads="1" noChangeShapeType="1" noTextEdit="1"/>
                </p:cNvSpPr>
                <p:nvPr/>
              </p:nvSpPr>
              <p:spPr>
                <a:xfrm>
                  <a:off x="7968197" y="2379437"/>
                  <a:ext cx="367408" cy="226216"/>
                </a:xfrm>
                <a:prstGeom prst="rect">
                  <a:avLst/>
                </a:prstGeom>
                <a:blipFill>
                  <a:blip r:embed="rId15"/>
                  <a:stretch>
                    <a:fillRect l="-8197" t="-5405" r="-8197" b="-18919"/>
                  </a:stretch>
                </a:blipFill>
              </p:spPr>
              <p:txBody>
                <a:bodyPr/>
                <a:lstStyle/>
                <a:p>
                  <a:r>
                    <a:rPr lang="en-GB">
                      <a:noFill/>
                    </a:rPr>
                    <a:t> </a:t>
                  </a:r>
                </a:p>
              </p:txBody>
            </p:sp>
          </mc:Fallback>
        </mc:AlternateContent>
        <p:cxnSp>
          <p:nvCxnSpPr>
            <p:cNvPr id="48" name="Straight Arrow Connector 47">
              <a:extLst>
                <a:ext uri="{FF2B5EF4-FFF2-40B4-BE49-F238E27FC236}">
                  <a16:creationId xmlns:a16="http://schemas.microsoft.com/office/drawing/2014/main" id="{EE0619AE-7773-2AD9-EC7E-F6C4C696DE3A}"/>
                </a:ext>
              </a:extLst>
            </p:cNvPr>
            <p:cNvCxnSpPr/>
            <p:nvPr/>
          </p:nvCxnSpPr>
          <p:spPr>
            <a:xfrm>
              <a:off x="7046027" y="1890395"/>
              <a:ext cx="837336"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8B34CA1-A835-08AD-F383-FC9CB7CB0D63}"/>
                </a:ext>
              </a:extLst>
            </p:cNvPr>
            <p:cNvCxnSpPr/>
            <p:nvPr/>
          </p:nvCxnSpPr>
          <p:spPr>
            <a:xfrm>
              <a:off x="7913000" y="1887884"/>
              <a:ext cx="837336"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240C0018-F405-B4B7-9393-CB3659BEBC78}"/>
                    </a:ext>
                  </a:extLst>
                </p:cNvPr>
                <p:cNvSpPr txBox="1"/>
                <p:nvPr/>
              </p:nvSpPr>
              <p:spPr>
                <a:xfrm>
                  <a:off x="7315338" y="1656794"/>
                  <a:ext cx="340734" cy="2056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rgbClr val="00B050"/>
                            </a:solidFill>
                            <a:latin typeface="Cambria Math" panose="02040503050406030204" pitchFamily="18" charset="0"/>
                            <a:ea typeface="Cambria Math" panose="02040503050406030204" pitchFamily="18" charset="0"/>
                          </a:rPr>
                          <m:t>∆</m:t>
                        </m:r>
                        <m:sSubSup>
                          <m:sSubSupPr>
                            <m:ctrlPr>
                              <a:rPr lang="en-US" sz="1100" b="0" i="1" smtClean="0">
                                <a:solidFill>
                                  <a:srgbClr val="00B050"/>
                                </a:solidFill>
                                <a:latin typeface="Cambria Math" panose="02040503050406030204" pitchFamily="18" charset="0"/>
                                <a:ea typeface="Cambria Math" panose="02040503050406030204" pitchFamily="18" charset="0"/>
                              </a:rPr>
                            </m:ctrlPr>
                          </m:sSubSupPr>
                          <m:e>
                            <m:r>
                              <a:rPr lang="en-US" sz="1100" b="0" i="1" smtClean="0">
                                <a:solidFill>
                                  <a:srgbClr val="00B050"/>
                                </a:solidFill>
                                <a:latin typeface="Cambria Math" panose="02040503050406030204" pitchFamily="18" charset="0"/>
                                <a:ea typeface="Cambria Math" panose="02040503050406030204" pitchFamily="18" charset="0"/>
                              </a:rPr>
                              <m:t>𝐿</m:t>
                            </m:r>
                          </m:e>
                          <m:sub>
                            <m:r>
                              <m:rPr>
                                <m:sty m:val="p"/>
                              </m:rPr>
                              <a:rPr lang="en-US" sz="1100" b="0" i="0" smtClean="0">
                                <a:solidFill>
                                  <a:srgbClr val="00B050"/>
                                </a:solidFill>
                                <a:latin typeface="Cambria Math" panose="02040503050406030204" pitchFamily="18" charset="0"/>
                                <a:ea typeface="Cambria Math" panose="02040503050406030204" pitchFamily="18" charset="0"/>
                              </a:rPr>
                              <m:t>c</m:t>
                            </m:r>
                          </m:sub>
                          <m:sup>
                            <m:r>
                              <a:rPr lang="en-US" sz="1100" b="0" i="1" smtClean="0">
                                <a:solidFill>
                                  <a:srgbClr val="00B050"/>
                                </a:solidFill>
                                <a:latin typeface="Cambria Math" panose="02040503050406030204" pitchFamily="18" charset="0"/>
                                <a:ea typeface="Cambria Math" panose="02040503050406030204" pitchFamily="18" charset="0"/>
                              </a:rPr>
                              <m:t>(1)</m:t>
                            </m:r>
                          </m:sup>
                        </m:sSubSup>
                      </m:oMath>
                    </m:oMathPara>
                  </a14:m>
                  <a:endParaRPr lang="en-GB" sz="1100" dirty="0">
                    <a:solidFill>
                      <a:srgbClr val="00B050"/>
                    </a:solidFill>
                  </a:endParaRPr>
                </a:p>
              </p:txBody>
            </p:sp>
          </mc:Choice>
          <mc:Fallback xmlns="">
            <p:sp>
              <p:nvSpPr>
                <p:cNvPr id="50" name="TextBox 49">
                  <a:extLst>
                    <a:ext uri="{FF2B5EF4-FFF2-40B4-BE49-F238E27FC236}">
                      <a16:creationId xmlns:a16="http://schemas.microsoft.com/office/drawing/2014/main" id="{240C0018-F405-B4B7-9393-CB3659BEBC78}"/>
                    </a:ext>
                  </a:extLst>
                </p:cNvPr>
                <p:cNvSpPr txBox="1">
                  <a:spLocks noRot="1" noChangeAspect="1" noMove="1" noResize="1" noEditPoints="1" noAdjustHandles="1" noChangeArrowheads="1" noChangeShapeType="1" noTextEdit="1"/>
                </p:cNvSpPr>
                <p:nvPr/>
              </p:nvSpPr>
              <p:spPr>
                <a:xfrm>
                  <a:off x="7315338" y="1656794"/>
                  <a:ext cx="340734" cy="205634"/>
                </a:xfrm>
                <a:prstGeom prst="rect">
                  <a:avLst/>
                </a:prstGeom>
                <a:blipFill>
                  <a:blip r:embed="rId16"/>
                  <a:stretch>
                    <a:fillRect l="-8929" t="-8824" r="-8929"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70157E8C-DB4A-16F9-20FF-33A3E82CBCD5}"/>
                    </a:ext>
                  </a:extLst>
                </p:cNvPr>
                <p:cNvSpPr txBox="1"/>
                <p:nvPr/>
              </p:nvSpPr>
              <p:spPr>
                <a:xfrm>
                  <a:off x="8176551" y="1656794"/>
                  <a:ext cx="340734" cy="2056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rgbClr val="00B050"/>
                            </a:solidFill>
                            <a:latin typeface="Cambria Math" panose="02040503050406030204" pitchFamily="18" charset="0"/>
                            <a:ea typeface="Cambria Math" panose="02040503050406030204" pitchFamily="18" charset="0"/>
                          </a:rPr>
                          <m:t>∆</m:t>
                        </m:r>
                        <m:sSubSup>
                          <m:sSubSupPr>
                            <m:ctrlPr>
                              <a:rPr lang="en-US" sz="1100" b="0" i="1" smtClean="0">
                                <a:solidFill>
                                  <a:srgbClr val="00B050"/>
                                </a:solidFill>
                                <a:latin typeface="Cambria Math" panose="02040503050406030204" pitchFamily="18" charset="0"/>
                                <a:ea typeface="Cambria Math" panose="02040503050406030204" pitchFamily="18" charset="0"/>
                              </a:rPr>
                            </m:ctrlPr>
                          </m:sSubSupPr>
                          <m:e>
                            <m:r>
                              <a:rPr lang="en-US" sz="1100" b="0" i="1" smtClean="0">
                                <a:solidFill>
                                  <a:srgbClr val="00B050"/>
                                </a:solidFill>
                                <a:latin typeface="Cambria Math" panose="02040503050406030204" pitchFamily="18" charset="0"/>
                                <a:ea typeface="Cambria Math" panose="02040503050406030204" pitchFamily="18" charset="0"/>
                              </a:rPr>
                              <m:t>𝐿</m:t>
                            </m:r>
                          </m:e>
                          <m:sub>
                            <m:r>
                              <m:rPr>
                                <m:sty m:val="p"/>
                              </m:rPr>
                              <a:rPr lang="en-US" sz="1100" b="0" i="0" smtClean="0">
                                <a:solidFill>
                                  <a:srgbClr val="00B050"/>
                                </a:solidFill>
                                <a:latin typeface="Cambria Math" panose="02040503050406030204" pitchFamily="18" charset="0"/>
                                <a:ea typeface="Cambria Math" panose="02040503050406030204" pitchFamily="18" charset="0"/>
                              </a:rPr>
                              <m:t>c</m:t>
                            </m:r>
                          </m:sub>
                          <m:sup>
                            <m:r>
                              <a:rPr lang="en-US" sz="1100" b="0" i="1" smtClean="0">
                                <a:solidFill>
                                  <a:srgbClr val="00B050"/>
                                </a:solidFill>
                                <a:latin typeface="Cambria Math" panose="02040503050406030204" pitchFamily="18" charset="0"/>
                                <a:ea typeface="Cambria Math" panose="02040503050406030204" pitchFamily="18" charset="0"/>
                              </a:rPr>
                              <m:t>(2)</m:t>
                            </m:r>
                          </m:sup>
                        </m:sSubSup>
                      </m:oMath>
                    </m:oMathPara>
                  </a14:m>
                  <a:endParaRPr lang="en-GB" sz="1100" dirty="0">
                    <a:solidFill>
                      <a:srgbClr val="00B050"/>
                    </a:solidFill>
                  </a:endParaRPr>
                </a:p>
              </p:txBody>
            </p:sp>
          </mc:Choice>
          <mc:Fallback xmlns="">
            <p:sp>
              <p:nvSpPr>
                <p:cNvPr id="52" name="TextBox 51">
                  <a:extLst>
                    <a:ext uri="{FF2B5EF4-FFF2-40B4-BE49-F238E27FC236}">
                      <a16:creationId xmlns:a16="http://schemas.microsoft.com/office/drawing/2014/main" id="{70157E8C-DB4A-16F9-20FF-33A3E82CBCD5}"/>
                    </a:ext>
                  </a:extLst>
                </p:cNvPr>
                <p:cNvSpPr txBox="1">
                  <a:spLocks noRot="1" noChangeAspect="1" noMove="1" noResize="1" noEditPoints="1" noAdjustHandles="1" noChangeArrowheads="1" noChangeShapeType="1" noTextEdit="1"/>
                </p:cNvSpPr>
                <p:nvPr/>
              </p:nvSpPr>
              <p:spPr>
                <a:xfrm>
                  <a:off x="8176551" y="1656794"/>
                  <a:ext cx="340734" cy="205634"/>
                </a:xfrm>
                <a:prstGeom prst="rect">
                  <a:avLst/>
                </a:prstGeom>
                <a:blipFill>
                  <a:blip r:embed="rId17"/>
                  <a:stretch>
                    <a:fillRect l="-8929" t="-8824" r="-8929" b="-8824"/>
                  </a:stretch>
                </a:blipFill>
              </p:spPr>
              <p:txBody>
                <a:bodyPr/>
                <a:lstStyle/>
                <a:p>
                  <a:r>
                    <a:rPr lang="en-GB">
                      <a:noFill/>
                    </a:rPr>
                    <a:t> </a:t>
                  </a:r>
                </a:p>
              </p:txBody>
            </p:sp>
          </mc:Fallback>
        </mc:AlternateContent>
      </p:grpSp>
      <p:pic>
        <p:nvPicPr>
          <p:cNvPr id="56" name="Picture 55">
            <a:extLst>
              <a:ext uri="{FF2B5EF4-FFF2-40B4-BE49-F238E27FC236}">
                <a16:creationId xmlns:a16="http://schemas.microsoft.com/office/drawing/2014/main" id="{869F90FD-0CDF-4341-FE31-52A1D6701B72}"/>
              </a:ext>
            </a:extLst>
          </p:cNvPr>
          <p:cNvPicPr>
            <a:picLocks noChangeAspect="1"/>
          </p:cNvPicPr>
          <p:nvPr/>
        </p:nvPicPr>
        <p:blipFill>
          <a:blip r:embed="rId18"/>
          <a:srcRect r="7860"/>
          <a:stretch/>
        </p:blipFill>
        <p:spPr>
          <a:xfrm>
            <a:off x="9557198" y="1537480"/>
            <a:ext cx="2385483" cy="1942468"/>
          </a:xfrm>
          <a:prstGeom prst="rect">
            <a:avLst/>
          </a:prstGeom>
        </p:spPr>
      </p:pic>
      <mc:AlternateContent xmlns:mc="http://schemas.openxmlformats.org/markup-compatibility/2006" xmlns:a14="http://schemas.microsoft.com/office/drawing/2010/main">
        <mc:Choice Requires="a14">
          <p:graphicFrame>
            <p:nvGraphicFramePr>
              <p:cNvPr id="58" name="Table 57">
                <a:extLst>
                  <a:ext uri="{FF2B5EF4-FFF2-40B4-BE49-F238E27FC236}">
                    <a16:creationId xmlns:a16="http://schemas.microsoft.com/office/drawing/2014/main" id="{275446FA-5436-21AF-2864-3E3A5C37F819}"/>
                  </a:ext>
                </a:extLst>
              </p:cNvPr>
              <p:cNvGraphicFramePr>
                <a:graphicFrameLocks noGrp="1"/>
              </p:cNvGraphicFramePr>
              <p:nvPr>
                <p:extLst>
                  <p:ext uri="{D42A27DB-BD31-4B8C-83A1-F6EECF244321}">
                    <p14:modId xmlns:p14="http://schemas.microsoft.com/office/powerpoint/2010/main" val="1962061017"/>
                  </p:ext>
                </p:extLst>
              </p:nvPr>
            </p:nvGraphicFramePr>
            <p:xfrm>
              <a:off x="554999" y="3997873"/>
              <a:ext cx="4844034" cy="1664907"/>
            </p:xfrm>
            <a:graphic>
              <a:graphicData uri="http://schemas.openxmlformats.org/drawingml/2006/table">
                <a:tbl>
                  <a:tblPr firstRow="1" bandRow="1">
                    <a:tableStyleId>{D27102A9-8310-4765-A935-A1911B00CA55}</a:tableStyleId>
                  </a:tblPr>
                  <a:tblGrid>
                    <a:gridCol w="613601">
                      <a:extLst>
                        <a:ext uri="{9D8B030D-6E8A-4147-A177-3AD203B41FA5}">
                          <a16:colId xmlns:a16="http://schemas.microsoft.com/office/drawing/2014/main" val="1703264000"/>
                        </a:ext>
                      </a:extLst>
                    </a:gridCol>
                    <a:gridCol w="743839">
                      <a:extLst>
                        <a:ext uri="{9D8B030D-6E8A-4147-A177-3AD203B41FA5}">
                          <a16:colId xmlns:a16="http://schemas.microsoft.com/office/drawing/2014/main" val="3879063984"/>
                        </a:ext>
                      </a:extLst>
                    </a:gridCol>
                    <a:gridCol w="546989">
                      <a:extLst>
                        <a:ext uri="{9D8B030D-6E8A-4147-A177-3AD203B41FA5}">
                          <a16:colId xmlns:a16="http://schemas.microsoft.com/office/drawing/2014/main" val="2273288536"/>
                        </a:ext>
                      </a:extLst>
                    </a:gridCol>
                    <a:gridCol w="807783">
                      <a:extLst>
                        <a:ext uri="{9D8B030D-6E8A-4147-A177-3AD203B41FA5}">
                          <a16:colId xmlns:a16="http://schemas.microsoft.com/office/drawing/2014/main" val="872988329"/>
                        </a:ext>
                      </a:extLst>
                    </a:gridCol>
                    <a:gridCol w="970851">
                      <a:extLst>
                        <a:ext uri="{9D8B030D-6E8A-4147-A177-3AD203B41FA5}">
                          <a16:colId xmlns:a16="http://schemas.microsoft.com/office/drawing/2014/main" val="334988369"/>
                        </a:ext>
                      </a:extLst>
                    </a:gridCol>
                    <a:gridCol w="613982">
                      <a:extLst>
                        <a:ext uri="{9D8B030D-6E8A-4147-A177-3AD203B41FA5}">
                          <a16:colId xmlns:a16="http://schemas.microsoft.com/office/drawing/2014/main" val="2796222739"/>
                        </a:ext>
                      </a:extLst>
                    </a:gridCol>
                    <a:gridCol w="546989">
                      <a:extLst>
                        <a:ext uri="{9D8B030D-6E8A-4147-A177-3AD203B41FA5}">
                          <a16:colId xmlns:a16="http://schemas.microsoft.com/office/drawing/2014/main" val="3932814968"/>
                        </a:ext>
                      </a:extLst>
                    </a:gridCol>
                  </a:tblGrid>
                  <a:tr h="348972">
                    <a:tc>
                      <a:txBody>
                        <a:bodyPr/>
                        <a:lstStyle/>
                        <a:p>
                          <a:pPr algn="ctr"/>
                          <a:endParaRPr lang="en-GB" sz="1400" b="0" dirty="0">
                            <a:solidFill>
                              <a:schemeClr val="tx2"/>
                            </a:solidFill>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GB" sz="1400" b="0" i="1" dirty="0" smtClean="0">
                                        <a:solidFill>
                                          <a:schemeClr val="tx2"/>
                                        </a:solidFill>
                                        <a:latin typeface="Cambria Math" panose="02040503050406030204" pitchFamily="18" charset="0"/>
                                      </a:rPr>
                                    </m:ctrlPr>
                                  </m:sSubPr>
                                  <m:e>
                                    <m:r>
                                      <a:rPr lang="en-US" sz="1400" b="0" i="1" dirty="0" smtClean="0">
                                        <a:solidFill>
                                          <a:schemeClr val="tx2"/>
                                        </a:solidFill>
                                        <a:latin typeface="Cambria Math" panose="02040503050406030204" pitchFamily="18" charset="0"/>
                                      </a:rPr>
                                      <m:t>𝑓</m:t>
                                    </m:r>
                                  </m:e>
                                  <m:sub>
                                    <m:r>
                                      <a:rPr lang="en-GB" sz="1400" b="0" i="1" dirty="0" smtClean="0">
                                        <a:solidFill>
                                          <a:schemeClr val="tx2"/>
                                        </a:solidFill>
                                        <a:latin typeface="Cambria Math" panose="02040503050406030204" pitchFamily="18" charset="0"/>
                                      </a:rPr>
                                      <m:t>0</m:t>
                                    </m:r>
                                  </m:sub>
                                </m:sSub>
                                <m:r>
                                  <a:rPr lang="en-GB" sz="1400" b="0" i="1" dirty="0" smtClean="0">
                                    <a:solidFill>
                                      <a:schemeClr val="tx2"/>
                                    </a:solidFill>
                                    <a:latin typeface="Cambria Math" panose="02040503050406030204" pitchFamily="18" charset="0"/>
                                  </a:rPr>
                                  <m:t> </m:t>
                                </m:r>
                              </m:oMath>
                            </m:oMathPara>
                          </a14:m>
                          <a:endParaRPr lang="en-US" sz="1400" b="0" i="1" dirty="0">
                            <a:solidFill>
                              <a:schemeClr val="tx2"/>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m:rPr>
                                    <m:sty m:val="p"/>
                                  </m:rPr>
                                  <a:rPr lang="en-GB" sz="1400" b="0" i="0" dirty="0" smtClean="0">
                                    <a:solidFill>
                                      <a:schemeClr val="tx2"/>
                                    </a:solidFill>
                                    <a:latin typeface="Cambria Math" panose="02040503050406030204" pitchFamily="18" charset="0"/>
                                  </a:rPr>
                                  <m:t>MHz</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baseline="0" dirty="0">
                              <a:solidFill>
                                <a:schemeClr val="tx2"/>
                              </a:solidFill>
                            </a:rPr>
                            <a:t> </a:t>
                          </a:r>
                          <a14:m>
                            <m:oMath xmlns:m="http://schemas.openxmlformats.org/officeDocument/2006/math">
                              <m:r>
                                <m:rPr>
                                  <m:sty m:val="p"/>
                                </m:rPr>
                                <a:rPr lang="en-US" sz="1400" b="0" i="0" dirty="0" smtClean="0">
                                  <a:solidFill>
                                    <a:schemeClr val="tx2"/>
                                  </a:solidFill>
                                  <a:latin typeface="Cambria Math" panose="02040503050406030204" pitchFamily="18" charset="0"/>
                                </a:rPr>
                                <m:t>R</m:t>
                              </m:r>
                              <m:r>
                                <m:rPr>
                                  <m:lit/>
                                </m:rPr>
                                <a:rPr lang="en-US" sz="1400" b="0" i="0" dirty="0" smtClean="0">
                                  <a:solidFill>
                                    <a:schemeClr val="tx2"/>
                                  </a:solidFill>
                                  <a:latin typeface="Cambria Math" panose="02040503050406030204" pitchFamily="18" charset="0"/>
                                </a:rPr>
                                <m:t>/</m:t>
                              </m:r>
                              <m:sSub>
                                <m:sSubPr>
                                  <m:ctrlPr>
                                    <a:rPr lang="en-US" sz="1400" b="0" i="1" dirty="0" smtClean="0">
                                      <a:solidFill>
                                        <a:schemeClr val="tx2"/>
                                      </a:solidFill>
                                      <a:latin typeface="Cambria Math" panose="02040503050406030204" pitchFamily="18" charset="0"/>
                                    </a:rPr>
                                  </m:ctrlPr>
                                </m:sSubPr>
                                <m:e>
                                  <m:r>
                                    <m:rPr>
                                      <m:sty m:val="p"/>
                                    </m:rPr>
                                    <a:rPr lang="en-US" sz="1400" b="0" i="0" dirty="0" smtClean="0">
                                      <a:solidFill>
                                        <a:schemeClr val="tx2"/>
                                      </a:solidFill>
                                      <a:latin typeface="Cambria Math" panose="02040503050406030204" pitchFamily="18" charset="0"/>
                                    </a:rPr>
                                    <m:t>Q</m:t>
                                  </m:r>
                                </m:e>
                                <m:sub>
                                  <m:r>
                                    <a:rPr lang="en-US" sz="1400" b="0" i="0" dirty="0" smtClean="0">
                                      <a:solidFill>
                                        <a:schemeClr val="tx2"/>
                                      </a:solidFill>
                                      <a:latin typeface="Cambria Math" panose="02040503050406030204" pitchFamily="18" charset="0"/>
                                    </a:rPr>
                                    <m:t>0</m:t>
                                  </m:r>
                                </m:sub>
                              </m:sSub>
                            </m:oMath>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pk</m:t>
                                    </m:r>
                                  </m:sub>
                                </m:sSub>
                                <m:r>
                                  <a:rPr lang="en-US" sz="1400" b="0" kern="1200" dirty="0" smtClean="0">
                                    <a:solidFill>
                                      <a:schemeClr val="tx2"/>
                                    </a:solidFill>
                                    <a:latin typeface="Cambria Math" panose="02040503050406030204" pitchFamily="18" charset="0"/>
                                  </a:rPr>
                                  <m:t>/</m:t>
                                </m:r>
                                <m:r>
                                  <m:rPr>
                                    <m:lit/>
                                  </m:rPr>
                                  <a:rPr lang="en-US" sz="1400" b="0" kern="1200" dirty="0" smtClean="0">
                                    <a:solidFill>
                                      <a:schemeClr val="tx2"/>
                                    </a:solidFill>
                                    <a:latin typeface="Cambria Math" panose="02040503050406030204" pitchFamily="18" charset="0"/>
                                  </a:rPr>
                                  <m:t> </m:t>
                                </m:r>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acc</m:t>
                                    </m:r>
                                  </m:sub>
                                </m:sSub>
                              </m:oMath>
                            </m:oMathPara>
                          </a14:m>
                          <a:endParaRPr lang="en-GB" sz="1400" b="0" kern="1200" dirty="0">
                            <a:solidFill>
                              <a:schemeClr val="tx2"/>
                            </a:solidFill>
                          </a:endParaRPr>
                        </a:p>
                        <a:p>
                          <a:pPr algn="ctr"/>
                          <a:r>
                            <a:rPr lang="en-GB" sz="1400" b="0" kern="1200" dirty="0">
                              <a:solidFill>
                                <a:schemeClr val="tx2"/>
                              </a:solidFill>
                            </a:rPr>
                            <a:t>[-]</a:t>
                          </a:r>
                          <a:endParaRPr lang="en-GB" sz="1400" b="0" i="0" kern="1200" dirty="0">
                            <a:solidFill>
                              <a:schemeClr val="tx2"/>
                            </a:solidFill>
                            <a:latin typeface="+mn-lt"/>
                            <a:ea typeface="+mn-ea"/>
                            <a:cs typeface="+mn-cs"/>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𝐵</m:t>
                                    </m:r>
                                  </m:e>
                                  <m:sub>
                                    <m:r>
                                      <m:rPr>
                                        <m:sty m:val="p"/>
                                      </m:rPr>
                                      <a:rPr lang="en-US" sz="1400" b="0" i="0" kern="1200" dirty="0" smtClean="0">
                                        <a:solidFill>
                                          <a:schemeClr val="tx2"/>
                                        </a:solidFill>
                                        <a:latin typeface="Cambria Math" panose="02040503050406030204" pitchFamily="18" charset="0"/>
                                      </a:rPr>
                                      <m:t>pk</m:t>
                                    </m:r>
                                  </m:sub>
                                </m:sSub>
                                <m:r>
                                  <a:rPr lang="en-US" sz="1400" b="0" kern="1200" dirty="0" smtClean="0">
                                    <a:solidFill>
                                      <a:schemeClr val="tx2"/>
                                    </a:solidFill>
                                    <a:latin typeface="Cambria Math" panose="02040503050406030204" pitchFamily="18" charset="0"/>
                                  </a:rPr>
                                  <m:t>/</m:t>
                                </m:r>
                                <m:r>
                                  <m:rPr>
                                    <m:lit/>
                                  </m:rPr>
                                  <a:rPr lang="en-US" sz="1400" b="0" kern="1200" dirty="0" smtClean="0">
                                    <a:solidFill>
                                      <a:schemeClr val="tx2"/>
                                    </a:solidFill>
                                    <a:latin typeface="Cambria Math" panose="02040503050406030204" pitchFamily="18" charset="0"/>
                                  </a:rPr>
                                  <m:t> </m:t>
                                </m:r>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acc</m:t>
                                    </m:r>
                                  </m:sub>
                                </m:sSub>
                              </m:oMath>
                            </m:oMathPara>
                          </a14:m>
                          <a:endParaRPr lang="en-GB" sz="1400" b="0" kern="1200" dirty="0">
                            <a:solidFill>
                              <a:schemeClr val="tx2"/>
                            </a:solidFill>
                          </a:endParaRPr>
                        </a:p>
                        <a:p>
                          <a:pPr algn="ctr"/>
                          <a:r>
                            <a:rPr lang="en-GB" sz="1400" b="0" kern="1200" dirty="0">
                              <a:solidFill>
                                <a:schemeClr val="tx2"/>
                              </a:solidFill>
                            </a:rPr>
                            <a:t>[</a:t>
                          </a:r>
                          <a:r>
                            <a:rPr lang="en-GB" sz="1400" b="0" kern="1200" dirty="0" err="1">
                              <a:solidFill>
                                <a:schemeClr val="tx2"/>
                              </a:solidFill>
                            </a:rPr>
                            <a:t>mT</a:t>
                          </a:r>
                          <a:r>
                            <a:rPr lang="en-GB" sz="1400" b="0" kern="1200" dirty="0">
                              <a:solidFill>
                                <a:schemeClr val="tx2"/>
                              </a:solidFill>
                            </a:rPr>
                            <a:t>/MV/m]</a:t>
                          </a:r>
                          <a:endParaRPr lang="en-GB" sz="1400" b="0" i="0" kern="1200" dirty="0">
                            <a:solidFill>
                              <a:schemeClr val="tx2"/>
                            </a:solidFill>
                            <a:latin typeface="+mn-lt"/>
                            <a:ea typeface="+mn-ea"/>
                            <a:cs typeface="+mn-cs"/>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400" b="0" i="0" dirty="0" smtClean="0">
                                    <a:solidFill>
                                      <a:schemeClr val="tx2"/>
                                    </a:solidFill>
                                    <a:latin typeface="Cambria Math" panose="02040503050406030204" pitchFamily="18" charset="0"/>
                                  </a:rPr>
                                  <m:t>R</m:t>
                                </m:r>
                                <m:r>
                                  <m:rPr>
                                    <m:lit/>
                                  </m:rPr>
                                  <a:rPr lang="en-US" sz="1400" b="0" i="0" dirty="0" smtClean="0">
                                    <a:solidFill>
                                      <a:schemeClr val="tx2"/>
                                    </a:solidFill>
                                    <a:latin typeface="Cambria Math" panose="02040503050406030204" pitchFamily="18" charset="0"/>
                                  </a:rPr>
                                  <m:t>/</m:t>
                                </m:r>
                                <m:sSub>
                                  <m:sSubPr>
                                    <m:ctrlPr>
                                      <a:rPr lang="en-US" sz="1400" b="0" i="1" dirty="0" smtClean="0">
                                        <a:solidFill>
                                          <a:schemeClr val="tx2"/>
                                        </a:solidFill>
                                        <a:latin typeface="Cambria Math" panose="02040503050406030204" pitchFamily="18" charset="0"/>
                                      </a:rPr>
                                    </m:ctrlPr>
                                  </m:sSubPr>
                                  <m:e>
                                    <m:r>
                                      <m:rPr>
                                        <m:sty m:val="p"/>
                                      </m:rPr>
                                      <a:rPr lang="en-US" sz="1400" b="0" i="0" dirty="0" smtClean="0">
                                        <a:solidFill>
                                          <a:schemeClr val="tx2"/>
                                        </a:solidFill>
                                        <a:latin typeface="Cambria Math" panose="02040503050406030204" pitchFamily="18" charset="0"/>
                                      </a:rPr>
                                      <m:t>Q</m:t>
                                    </m:r>
                                  </m:e>
                                  <m:sub>
                                    <m:r>
                                      <m:rPr>
                                        <m:sty m:val="p"/>
                                      </m:rPr>
                                      <a:rPr lang="en-US" sz="1400" b="0" i="0" dirty="0" smtClean="0">
                                        <a:solidFill>
                                          <a:schemeClr val="tx2"/>
                                        </a:solidFill>
                                        <a:latin typeface="Cambria Math" panose="02040503050406030204" pitchFamily="18" charset="0"/>
                                      </a:rPr>
                                      <m:t>FM</m:t>
                                    </m:r>
                                  </m:sub>
                                </m:sSub>
                              </m:oMath>
                            </m:oMathPara>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400" b="0" i="0" dirty="0" smtClean="0">
                                    <a:solidFill>
                                      <a:schemeClr val="tx2"/>
                                    </a:solidFill>
                                    <a:latin typeface="Cambria Math" panose="02040503050406030204" pitchFamily="18" charset="0"/>
                                  </a:rPr>
                                  <m:t>G</m:t>
                                </m:r>
                              </m:oMath>
                            </m:oMathPara>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extLst>
                      <a:ext uri="{0D108BD9-81ED-4DB2-BD59-A6C34878D82A}">
                        <a16:rowId xmlns:a16="http://schemas.microsoft.com/office/drawing/2014/main" val="2504512638"/>
                      </a:ext>
                    </a:extLst>
                  </a:tr>
                  <a:tr h="198022">
                    <a:tc>
                      <a:txBody>
                        <a:bodyPr/>
                        <a:lstStyle/>
                        <a:p>
                          <a:pPr algn="ctr"/>
                          <a:r>
                            <a:rPr lang="en-GB" sz="1400" b="0" dirty="0">
                              <a:solidFill>
                                <a:schemeClr val="tx2"/>
                              </a:solidFill>
                            </a:rPr>
                            <a:t>Mean</a:t>
                          </a:r>
                        </a:p>
                      </a:txBody>
                      <a:tcPr marL="27432" marR="27432"/>
                    </a:tc>
                    <a:tc>
                      <a:txBody>
                        <a:bodyPr/>
                        <a:lstStyle/>
                        <a:p>
                          <a:pPr algn="ctr"/>
                          <a:r>
                            <a:rPr lang="en-GB" sz="1400" b="0" dirty="0">
                              <a:solidFill>
                                <a:schemeClr val="tx2"/>
                              </a:solidFill>
                            </a:rPr>
                            <a:t>397.604</a:t>
                          </a:r>
                        </a:p>
                      </a:txBody>
                      <a:tcPr marL="27432" marR="27432"/>
                    </a:tc>
                    <a:tc>
                      <a:txBody>
                        <a:bodyPr/>
                        <a:lstStyle/>
                        <a:p>
                          <a:pPr algn="ctr"/>
                          <a:r>
                            <a:rPr lang="en-GB" sz="1400" b="0" dirty="0">
                              <a:solidFill>
                                <a:schemeClr val="tx2"/>
                              </a:solidFill>
                            </a:rPr>
                            <a:t>0.014</a:t>
                          </a:r>
                        </a:p>
                      </a:txBody>
                      <a:tcPr marL="27432" marR="27432"/>
                    </a:tc>
                    <a:tc>
                      <a:txBody>
                        <a:bodyPr/>
                        <a:lstStyle/>
                        <a:p>
                          <a:pPr algn="ctr"/>
                          <a:r>
                            <a:rPr lang="en-GB" sz="1400" b="0" dirty="0">
                              <a:solidFill>
                                <a:schemeClr val="tx2"/>
                              </a:solidFill>
                            </a:rPr>
                            <a:t>1.97</a:t>
                          </a:r>
                        </a:p>
                      </a:txBody>
                      <a:tcPr marL="27432" marR="27432"/>
                    </a:tc>
                    <a:tc>
                      <a:txBody>
                        <a:bodyPr/>
                        <a:lstStyle/>
                        <a:p>
                          <a:pPr algn="ctr"/>
                          <a:r>
                            <a:rPr lang="en-GB" sz="1400" b="0" dirty="0">
                              <a:solidFill>
                                <a:schemeClr val="tx2"/>
                              </a:solidFill>
                            </a:rPr>
                            <a:t>5.34</a:t>
                          </a:r>
                        </a:p>
                      </a:txBody>
                      <a:tcPr marL="27432" marR="27432"/>
                    </a:tc>
                    <a:tc>
                      <a:txBody>
                        <a:bodyPr/>
                        <a:lstStyle/>
                        <a:p>
                          <a:pPr algn="ctr"/>
                          <a:r>
                            <a:rPr lang="en-GB" sz="1400" b="0" dirty="0">
                              <a:solidFill>
                                <a:schemeClr val="tx2"/>
                              </a:solidFill>
                            </a:rPr>
                            <a:t>182.5</a:t>
                          </a:r>
                        </a:p>
                      </a:txBody>
                      <a:tcPr marL="27432" marR="27432"/>
                    </a:tc>
                    <a:tc>
                      <a:txBody>
                        <a:bodyPr/>
                        <a:lstStyle/>
                        <a:p>
                          <a:pPr algn="ctr"/>
                          <a:r>
                            <a:rPr lang="en-GB" sz="1400" b="0" dirty="0">
                              <a:solidFill>
                                <a:schemeClr val="tx2"/>
                              </a:solidFill>
                            </a:rPr>
                            <a:t>232.8</a:t>
                          </a:r>
                        </a:p>
                      </a:txBody>
                      <a:tcPr marL="27432" marR="27432"/>
                    </a:tc>
                    <a:extLst>
                      <a:ext uri="{0D108BD9-81ED-4DB2-BD59-A6C34878D82A}">
                        <a16:rowId xmlns:a16="http://schemas.microsoft.com/office/drawing/2014/main" val="1415596858"/>
                      </a:ext>
                    </a:extLst>
                  </a:tr>
                  <a:tr h="198022">
                    <a:tc>
                      <a:txBody>
                        <a:bodyPr/>
                        <a:lstStyle/>
                        <a:p>
                          <a:pPr algn="ctr"/>
                          <a:r>
                            <a:rPr lang="en-GB" sz="1400" b="0" dirty="0">
                              <a:solidFill>
                                <a:schemeClr val="tx2"/>
                              </a:solidFill>
                            </a:rPr>
                            <a:t>Std.</a:t>
                          </a:r>
                        </a:p>
                      </a:txBody>
                      <a:tcPr marL="27432" marR="27432"/>
                    </a:tc>
                    <a:tc>
                      <a:txBody>
                        <a:bodyPr/>
                        <a:lstStyle/>
                        <a:p>
                          <a:pPr algn="ctr"/>
                          <a:r>
                            <a:rPr lang="en-GB" sz="1400" b="0" dirty="0">
                              <a:solidFill>
                                <a:schemeClr val="tx2"/>
                              </a:solidFill>
                            </a:rPr>
                            <a:t>0.045</a:t>
                          </a:r>
                        </a:p>
                      </a:txBody>
                      <a:tcPr marL="27432" marR="27432"/>
                    </a:tc>
                    <a:tc>
                      <a:txBody>
                        <a:bodyPr/>
                        <a:lstStyle/>
                        <a:p>
                          <a:pPr algn="ctr"/>
                          <a:r>
                            <a:rPr lang="en-GB" sz="1400" b="0" dirty="0">
                              <a:solidFill>
                                <a:schemeClr val="tx2"/>
                              </a:solidFill>
                            </a:rPr>
                            <a:t>0.016</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0.24</a:t>
                          </a:r>
                        </a:p>
                      </a:txBody>
                      <a:tcPr marL="27432" marR="27432"/>
                    </a:tc>
                    <a:tc>
                      <a:txBody>
                        <a:bodyPr/>
                        <a:lstStyle/>
                        <a:p>
                          <a:pPr algn="ctr"/>
                          <a:r>
                            <a:rPr lang="en-GB" sz="1400" b="0" dirty="0">
                              <a:solidFill>
                                <a:schemeClr val="tx2"/>
                              </a:solidFill>
                            </a:rPr>
                            <a:t>0.75</a:t>
                          </a:r>
                        </a:p>
                      </a:txBody>
                      <a:tcPr marL="27432" marR="27432"/>
                    </a:tc>
                    <a:extLst>
                      <a:ext uri="{0D108BD9-81ED-4DB2-BD59-A6C34878D82A}">
                        <a16:rowId xmlns:a16="http://schemas.microsoft.com/office/drawing/2014/main" val="2104563390"/>
                      </a:ext>
                    </a:extLst>
                  </a:tr>
                  <a:tr h="336637">
                    <a:tc>
                      <a:txBody>
                        <a:bodyPr/>
                        <a:lstStyle/>
                        <a:p>
                          <a:pPr algn="ctr"/>
                          <a:r>
                            <a:rPr lang="en-GB" sz="1400" b="0" dirty="0">
                              <a:solidFill>
                                <a:schemeClr val="tx2"/>
                              </a:solidFill>
                            </a:rPr>
                            <a:t>Worst </a:t>
                          </a:r>
                        </a:p>
                        <a:p>
                          <a:pPr algn="ctr"/>
                          <a:r>
                            <a:rPr lang="en-GB" sz="1400" b="0" dirty="0">
                              <a:solidFill>
                                <a:schemeClr val="tx2"/>
                              </a:solidFill>
                            </a:rPr>
                            <a:t>case</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0.10</a:t>
                          </a:r>
                        </a:p>
                      </a:txBody>
                      <a:tcPr marL="27432" marR="27432"/>
                    </a:tc>
                    <a:tc>
                      <a:txBody>
                        <a:bodyPr/>
                        <a:lstStyle/>
                        <a:p>
                          <a:pPr algn="ctr"/>
                          <a:r>
                            <a:rPr lang="en-GB" sz="1400" b="0" dirty="0">
                              <a:solidFill>
                                <a:schemeClr val="tx2"/>
                              </a:solidFill>
                            </a:rPr>
                            <a:t>2.02</a:t>
                          </a:r>
                        </a:p>
                      </a:txBody>
                      <a:tcPr marL="27432" marR="27432"/>
                    </a:tc>
                    <a:tc>
                      <a:txBody>
                        <a:bodyPr/>
                        <a:lstStyle/>
                        <a:p>
                          <a:pPr algn="ctr"/>
                          <a:r>
                            <a:rPr lang="en-GB" sz="1400" b="0" dirty="0">
                              <a:solidFill>
                                <a:schemeClr val="tx2"/>
                              </a:solidFill>
                            </a:rPr>
                            <a:t>5.38</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230.2</a:t>
                          </a:r>
                        </a:p>
                      </a:txBody>
                      <a:tcPr marL="27432" marR="27432"/>
                    </a:tc>
                    <a:extLst>
                      <a:ext uri="{0D108BD9-81ED-4DB2-BD59-A6C34878D82A}">
                        <a16:rowId xmlns:a16="http://schemas.microsoft.com/office/drawing/2014/main" val="3346868674"/>
                      </a:ext>
                    </a:extLst>
                  </a:tr>
                </a:tbl>
              </a:graphicData>
            </a:graphic>
          </p:graphicFrame>
        </mc:Choice>
        <mc:Fallback xmlns="">
          <p:graphicFrame>
            <p:nvGraphicFramePr>
              <p:cNvPr id="58" name="Table 57">
                <a:extLst>
                  <a:ext uri="{FF2B5EF4-FFF2-40B4-BE49-F238E27FC236}">
                    <a16:creationId xmlns:a16="http://schemas.microsoft.com/office/drawing/2014/main" id="{275446FA-5436-21AF-2864-3E3A5C37F819}"/>
                  </a:ext>
                </a:extLst>
              </p:cNvPr>
              <p:cNvGraphicFramePr>
                <a:graphicFrameLocks noGrp="1"/>
              </p:cNvGraphicFramePr>
              <p:nvPr>
                <p:extLst>
                  <p:ext uri="{D42A27DB-BD31-4B8C-83A1-F6EECF244321}">
                    <p14:modId xmlns:p14="http://schemas.microsoft.com/office/powerpoint/2010/main" val="1962061017"/>
                  </p:ext>
                </p:extLst>
              </p:nvPr>
            </p:nvGraphicFramePr>
            <p:xfrm>
              <a:off x="554999" y="3997873"/>
              <a:ext cx="4844034" cy="1664907"/>
            </p:xfrm>
            <a:graphic>
              <a:graphicData uri="http://schemas.openxmlformats.org/drawingml/2006/table">
                <a:tbl>
                  <a:tblPr firstRow="1" bandRow="1">
                    <a:tableStyleId>{D27102A9-8310-4765-A935-A1911B00CA55}</a:tableStyleId>
                  </a:tblPr>
                  <a:tblGrid>
                    <a:gridCol w="613601">
                      <a:extLst>
                        <a:ext uri="{9D8B030D-6E8A-4147-A177-3AD203B41FA5}">
                          <a16:colId xmlns:a16="http://schemas.microsoft.com/office/drawing/2014/main" val="1703264000"/>
                        </a:ext>
                      </a:extLst>
                    </a:gridCol>
                    <a:gridCol w="743839">
                      <a:extLst>
                        <a:ext uri="{9D8B030D-6E8A-4147-A177-3AD203B41FA5}">
                          <a16:colId xmlns:a16="http://schemas.microsoft.com/office/drawing/2014/main" val="3879063984"/>
                        </a:ext>
                      </a:extLst>
                    </a:gridCol>
                    <a:gridCol w="546989">
                      <a:extLst>
                        <a:ext uri="{9D8B030D-6E8A-4147-A177-3AD203B41FA5}">
                          <a16:colId xmlns:a16="http://schemas.microsoft.com/office/drawing/2014/main" val="2273288536"/>
                        </a:ext>
                      </a:extLst>
                    </a:gridCol>
                    <a:gridCol w="807783">
                      <a:extLst>
                        <a:ext uri="{9D8B030D-6E8A-4147-A177-3AD203B41FA5}">
                          <a16:colId xmlns:a16="http://schemas.microsoft.com/office/drawing/2014/main" val="872988329"/>
                        </a:ext>
                      </a:extLst>
                    </a:gridCol>
                    <a:gridCol w="970851">
                      <a:extLst>
                        <a:ext uri="{9D8B030D-6E8A-4147-A177-3AD203B41FA5}">
                          <a16:colId xmlns:a16="http://schemas.microsoft.com/office/drawing/2014/main" val="334988369"/>
                        </a:ext>
                      </a:extLst>
                    </a:gridCol>
                    <a:gridCol w="613982">
                      <a:extLst>
                        <a:ext uri="{9D8B030D-6E8A-4147-A177-3AD203B41FA5}">
                          <a16:colId xmlns:a16="http://schemas.microsoft.com/office/drawing/2014/main" val="2796222739"/>
                        </a:ext>
                      </a:extLst>
                    </a:gridCol>
                    <a:gridCol w="546989">
                      <a:extLst>
                        <a:ext uri="{9D8B030D-6E8A-4147-A177-3AD203B41FA5}">
                          <a16:colId xmlns:a16="http://schemas.microsoft.com/office/drawing/2014/main" val="3932814968"/>
                        </a:ext>
                      </a:extLst>
                    </a:gridCol>
                  </a:tblGrid>
                  <a:tr h="537147">
                    <a:tc>
                      <a:txBody>
                        <a:bodyPr/>
                        <a:lstStyle/>
                        <a:p>
                          <a:pPr algn="ctr"/>
                          <a:endParaRPr lang="en-GB" sz="1400" b="0" dirty="0">
                            <a:solidFill>
                              <a:schemeClr val="tx2"/>
                            </a:solidFill>
                          </a:endParaRPr>
                        </a:p>
                      </a:txBody>
                      <a:tcPr marL="27432" marR="27432"/>
                    </a:tc>
                    <a:tc>
                      <a:txBody>
                        <a:bodyPr/>
                        <a:lstStyle/>
                        <a:p>
                          <a:endParaRPr lang="en-US"/>
                        </a:p>
                      </a:txBody>
                      <a:tcPr marL="27432" marR="27432">
                        <a:blipFill>
                          <a:blip r:embed="rId19"/>
                          <a:stretch>
                            <a:fillRect l="-82787" t="-1136" r="-469672" b="-222727"/>
                          </a:stretch>
                        </a:blipFill>
                      </a:tcPr>
                    </a:tc>
                    <a:tc>
                      <a:txBody>
                        <a:bodyPr/>
                        <a:lstStyle/>
                        <a:p>
                          <a:endParaRPr lang="en-US"/>
                        </a:p>
                      </a:txBody>
                      <a:tcPr marL="27432" marR="27432">
                        <a:blipFill>
                          <a:blip r:embed="rId19"/>
                          <a:stretch>
                            <a:fillRect l="-247778" t="-1136" r="-536667" b="-222727"/>
                          </a:stretch>
                        </a:blipFill>
                      </a:tcPr>
                    </a:tc>
                    <a:tc>
                      <a:txBody>
                        <a:bodyPr/>
                        <a:lstStyle/>
                        <a:p>
                          <a:endParaRPr lang="en-US"/>
                        </a:p>
                      </a:txBody>
                      <a:tcPr marL="27432" marR="27432">
                        <a:blipFill>
                          <a:blip r:embed="rId19"/>
                          <a:stretch>
                            <a:fillRect l="-237121" t="-1136" r="-265909" b="-222727"/>
                          </a:stretch>
                        </a:blipFill>
                      </a:tcPr>
                    </a:tc>
                    <a:tc>
                      <a:txBody>
                        <a:bodyPr/>
                        <a:lstStyle/>
                        <a:p>
                          <a:endParaRPr lang="en-US"/>
                        </a:p>
                      </a:txBody>
                      <a:tcPr marL="27432" marR="27432">
                        <a:blipFill>
                          <a:blip r:embed="rId19"/>
                          <a:stretch>
                            <a:fillRect l="-279874" t="-1136" r="-120755" b="-222727"/>
                          </a:stretch>
                        </a:blipFill>
                      </a:tcPr>
                    </a:tc>
                    <a:tc>
                      <a:txBody>
                        <a:bodyPr/>
                        <a:lstStyle/>
                        <a:p>
                          <a:endParaRPr lang="en-US"/>
                        </a:p>
                      </a:txBody>
                      <a:tcPr marL="27432" marR="27432">
                        <a:blipFill>
                          <a:blip r:embed="rId19"/>
                          <a:stretch>
                            <a:fillRect l="-598020" t="-1136" r="-90099" b="-222727"/>
                          </a:stretch>
                        </a:blipFill>
                      </a:tcPr>
                    </a:tc>
                    <a:tc>
                      <a:txBody>
                        <a:bodyPr/>
                        <a:lstStyle/>
                        <a:p>
                          <a:endParaRPr lang="en-US"/>
                        </a:p>
                      </a:txBody>
                      <a:tcPr marL="27432" marR="27432">
                        <a:blipFill>
                          <a:blip r:embed="rId19"/>
                          <a:stretch>
                            <a:fillRect l="-783333" t="-1136" r="-1111" b="-222727"/>
                          </a:stretch>
                        </a:blipFill>
                      </a:tcPr>
                    </a:tc>
                    <a:extLst>
                      <a:ext uri="{0D108BD9-81ED-4DB2-BD59-A6C34878D82A}">
                        <a16:rowId xmlns:a16="http://schemas.microsoft.com/office/drawing/2014/main" val="2504512638"/>
                      </a:ext>
                    </a:extLst>
                  </a:tr>
                  <a:tr h="304800">
                    <a:tc>
                      <a:txBody>
                        <a:bodyPr/>
                        <a:lstStyle/>
                        <a:p>
                          <a:pPr algn="ctr"/>
                          <a:r>
                            <a:rPr lang="en-GB" sz="1400" b="0" dirty="0">
                              <a:solidFill>
                                <a:schemeClr val="tx2"/>
                              </a:solidFill>
                            </a:rPr>
                            <a:t>Mean</a:t>
                          </a:r>
                        </a:p>
                      </a:txBody>
                      <a:tcPr marL="27432" marR="27432"/>
                    </a:tc>
                    <a:tc>
                      <a:txBody>
                        <a:bodyPr/>
                        <a:lstStyle/>
                        <a:p>
                          <a:pPr algn="ctr"/>
                          <a:r>
                            <a:rPr lang="en-GB" sz="1400" b="0" dirty="0">
                              <a:solidFill>
                                <a:schemeClr val="tx2"/>
                              </a:solidFill>
                            </a:rPr>
                            <a:t>397.604</a:t>
                          </a:r>
                        </a:p>
                      </a:txBody>
                      <a:tcPr marL="27432" marR="27432"/>
                    </a:tc>
                    <a:tc>
                      <a:txBody>
                        <a:bodyPr/>
                        <a:lstStyle/>
                        <a:p>
                          <a:pPr algn="ctr"/>
                          <a:r>
                            <a:rPr lang="en-GB" sz="1400" b="0" dirty="0">
                              <a:solidFill>
                                <a:schemeClr val="tx2"/>
                              </a:solidFill>
                            </a:rPr>
                            <a:t>0.014</a:t>
                          </a:r>
                        </a:p>
                      </a:txBody>
                      <a:tcPr marL="27432" marR="27432"/>
                    </a:tc>
                    <a:tc>
                      <a:txBody>
                        <a:bodyPr/>
                        <a:lstStyle/>
                        <a:p>
                          <a:pPr algn="ctr"/>
                          <a:r>
                            <a:rPr lang="en-GB" sz="1400" b="0" dirty="0">
                              <a:solidFill>
                                <a:schemeClr val="tx2"/>
                              </a:solidFill>
                            </a:rPr>
                            <a:t>1.97</a:t>
                          </a:r>
                        </a:p>
                      </a:txBody>
                      <a:tcPr marL="27432" marR="27432"/>
                    </a:tc>
                    <a:tc>
                      <a:txBody>
                        <a:bodyPr/>
                        <a:lstStyle/>
                        <a:p>
                          <a:pPr algn="ctr"/>
                          <a:r>
                            <a:rPr lang="en-GB" sz="1400" b="0" dirty="0">
                              <a:solidFill>
                                <a:schemeClr val="tx2"/>
                              </a:solidFill>
                            </a:rPr>
                            <a:t>5.34</a:t>
                          </a:r>
                        </a:p>
                      </a:txBody>
                      <a:tcPr marL="27432" marR="27432"/>
                    </a:tc>
                    <a:tc>
                      <a:txBody>
                        <a:bodyPr/>
                        <a:lstStyle/>
                        <a:p>
                          <a:pPr algn="ctr"/>
                          <a:r>
                            <a:rPr lang="en-GB" sz="1400" b="0" dirty="0">
                              <a:solidFill>
                                <a:schemeClr val="tx2"/>
                              </a:solidFill>
                            </a:rPr>
                            <a:t>182.5</a:t>
                          </a:r>
                        </a:p>
                      </a:txBody>
                      <a:tcPr marL="27432" marR="27432"/>
                    </a:tc>
                    <a:tc>
                      <a:txBody>
                        <a:bodyPr/>
                        <a:lstStyle/>
                        <a:p>
                          <a:pPr algn="ctr"/>
                          <a:r>
                            <a:rPr lang="en-GB" sz="1400" b="0" dirty="0">
                              <a:solidFill>
                                <a:schemeClr val="tx2"/>
                              </a:solidFill>
                            </a:rPr>
                            <a:t>232.8</a:t>
                          </a:r>
                        </a:p>
                      </a:txBody>
                      <a:tcPr marL="27432" marR="27432"/>
                    </a:tc>
                    <a:extLst>
                      <a:ext uri="{0D108BD9-81ED-4DB2-BD59-A6C34878D82A}">
                        <a16:rowId xmlns:a16="http://schemas.microsoft.com/office/drawing/2014/main" val="1415596858"/>
                      </a:ext>
                    </a:extLst>
                  </a:tr>
                  <a:tr h="304800">
                    <a:tc>
                      <a:txBody>
                        <a:bodyPr/>
                        <a:lstStyle/>
                        <a:p>
                          <a:pPr algn="ctr"/>
                          <a:r>
                            <a:rPr lang="en-GB" sz="1400" b="0" dirty="0">
                              <a:solidFill>
                                <a:schemeClr val="tx2"/>
                              </a:solidFill>
                            </a:rPr>
                            <a:t>Std.</a:t>
                          </a:r>
                        </a:p>
                      </a:txBody>
                      <a:tcPr marL="27432" marR="27432"/>
                    </a:tc>
                    <a:tc>
                      <a:txBody>
                        <a:bodyPr/>
                        <a:lstStyle/>
                        <a:p>
                          <a:pPr algn="ctr"/>
                          <a:r>
                            <a:rPr lang="en-GB" sz="1400" b="0" dirty="0">
                              <a:solidFill>
                                <a:schemeClr val="tx2"/>
                              </a:solidFill>
                            </a:rPr>
                            <a:t>0.045</a:t>
                          </a:r>
                        </a:p>
                      </a:txBody>
                      <a:tcPr marL="27432" marR="27432"/>
                    </a:tc>
                    <a:tc>
                      <a:txBody>
                        <a:bodyPr/>
                        <a:lstStyle/>
                        <a:p>
                          <a:pPr algn="ctr"/>
                          <a:r>
                            <a:rPr lang="en-GB" sz="1400" b="0" dirty="0">
                              <a:solidFill>
                                <a:schemeClr val="tx2"/>
                              </a:solidFill>
                            </a:rPr>
                            <a:t>0.016</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0.24</a:t>
                          </a:r>
                        </a:p>
                      </a:txBody>
                      <a:tcPr marL="27432" marR="27432"/>
                    </a:tc>
                    <a:tc>
                      <a:txBody>
                        <a:bodyPr/>
                        <a:lstStyle/>
                        <a:p>
                          <a:pPr algn="ctr"/>
                          <a:r>
                            <a:rPr lang="en-GB" sz="1400" b="0" dirty="0">
                              <a:solidFill>
                                <a:schemeClr val="tx2"/>
                              </a:solidFill>
                            </a:rPr>
                            <a:t>0.75</a:t>
                          </a:r>
                        </a:p>
                      </a:txBody>
                      <a:tcPr marL="27432" marR="27432"/>
                    </a:tc>
                    <a:extLst>
                      <a:ext uri="{0D108BD9-81ED-4DB2-BD59-A6C34878D82A}">
                        <a16:rowId xmlns:a16="http://schemas.microsoft.com/office/drawing/2014/main" val="2104563390"/>
                      </a:ext>
                    </a:extLst>
                  </a:tr>
                  <a:tr h="518160">
                    <a:tc>
                      <a:txBody>
                        <a:bodyPr/>
                        <a:lstStyle/>
                        <a:p>
                          <a:pPr algn="ctr"/>
                          <a:r>
                            <a:rPr lang="en-GB" sz="1400" b="0" dirty="0">
                              <a:solidFill>
                                <a:schemeClr val="tx2"/>
                              </a:solidFill>
                            </a:rPr>
                            <a:t>Worst </a:t>
                          </a:r>
                        </a:p>
                        <a:p>
                          <a:pPr algn="ctr"/>
                          <a:r>
                            <a:rPr lang="en-GB" sz="1400" b="0" dirty="0">
                              <a:solidFill>
                                <a:schemeClr val="tx2"/>
                              </a:solidFill>
                            </a:rPr>
                            <a:t>case</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0.10</a:t>
                          </a:r>
                        </a:p>
                      </a:txBody>
                      <a:tcPr marL="27432" marR="27432"/>
                    </a:tc>
                    <a:tc>
                      <a:txBody>
                        <a:bodyPr/>
                        <a:lstStyle/>
                        <a:p>
                          <a:pPr algn="ctr"/>
                          <a:r>
                            <a:rPr lang="en-GB" sz="1400" b="0" dirty="0">
                              <a:solidFill>
                                <a:schemeClr val="tx2"/>
                              </a:solidFill>
                            </a:rPr>
                            <a:t>2.02</a:t>
                          </a:r>
                        </a:p>
                      </a:txBody>
                      <a:tcPr marL="27432" marR="27432"/>
                    </a:tc>
                    <a:tc>
                      <a:txBody>
                        <a:bodyPr/>
                        <a:lstStyle/>
                        <a:p>
                          <a:pPr algn="ctr"/>
                          <a:r>
                            <a:rPr lang="en-GB" sz="1400" b="0" dirty="0">
                              <a:solidFill>
                                <a:schemeClr val="tx2"/>
                              </a:solidFill>
                            </a:rPr>
                            <a:t>5.38</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230.2</a:t>
                          </a:r>
                        </a:p>
                      </a:txBody>
                      <a:tcPr marL="27432" marR="27432"/>
                    </a:tc>
                    <a:extLst>
                      <a:ext uri="{0D108BD9-81ED-4DB2-BD59-A6C34878D82A}">
                        <a16:rowId xmlns:a16="http://schemas.microsoft.com/office/drawing/2014/main" val="3346868674"/>
                      </a:ext>
                    </a:extLst>
                  </a:tr>
                </a:tbl>
              </a:graphicData>
            </a:graphic>
          </p:graphicFrame>
        </mc:Fallback>
      </mc:AlternateContent>
      <p:sp>
        <p:nvSpPr>
          <p:cNvPr id="59" name="TextBox 58">
            <a:extLst>
              <a:ext uri="{FF2B5EF4-FFF2-40B4-BE49-F238E27FC236}">
                <a16:creationId xmlns:a16="http://schemas.microsoft.com/office/drawing/2014/main" id="{1622AC06-C944-562E-9293-2364DE9A7AA0}"/>
              </a:ext>
            </a:extLst>
          </p:cNvPr>
          <p:cNvSpPr txBox="1"/>
          <p:nvPr/>
        </p:nvSpPr>
        <p:spPr>
          <a:xfrm>
            <a:off x="1355920" y="5694318"/>
            <a:ext cx="3206006" cy="276999"/>
          </a:xfrm>
          <a:prstGeom prst="rect">
            <a:avLst/>
          </a:prstGeom>
          <a:noFill/>
        </p:spPr>
        <p:txBody>
          <a:bodyPr wrap="none" lIns="0" tIns="0" rIns="0" bIns="0" rtlCol="0">
            <a:spAutoFit/>
          </a:bodyPr>
          <a:lstStyle/>
          <a:p>
            <a:pPr algn="l"/>
            <a:r>
              <a:rPr lang="en-GB" dirty="0"/>
              <a:t>Statistical data for 264 samples</a:t>
            </a:r>
          </a:p>
        </p:txBody>
      </p:sp>
      <mc:AlternateContent xmlns:mc="http://schemas.openxmlformats.org/markup-compatibility/2006" xmlns:a14="http://schemas.microsoft.com/office/drawing/2010/main">
        <mc:Choice Requires="a14">
          <p:sp>
            <p:nvSpPr>
              <p:cNvPr id="13315" name="TextBox 13314">
                <a:extLst>
                  <a:ext uri="{FF2B5EF4-FFF2-40B4-BE49-F238E27FC236}">
                    <a16:creationId xmlns:a16="http://schemas.microsoft.com/office/drawing/2014/main" id="{DC2009E3-0CC0-D43F-AE9C-112987010D08}"/>
                  </a:ext>
                </a:extLst>
              </p:cNvPr>
              <p:cNvSpPr txBox="1"/>
              <p:nvPr/>
            </p:nvSpPr>
            <p:spPr>
              <a:xfrm>
                <a:off x="6045044" y="3855757"/>
                <a:ext cx="1824217" cy="211789"/>
              </a:xfrm>
              <a:prstGeom prst="rect">
                <a:avLst/>
              </a:prstGeom>
              <a:noFill/>
            </p:spPr>
            <p:txBody>
              <a:bodyPr wrap="none" lIns="0" tIns="0" rIns="0" bIns="0" rtlCol="0">
                <a:spAutoFit/>
              </a:bodyPr>
              <a:lstStyle/>
              <a:p>
                <a:pPr algn="l"/>
                <a:r>
                  <a:rPr lang="en-GB" sz="1200" dirty="0">
                    <a:solidFill>
                      <a:schemeClr val="tx2"/>
                    </a:solidFill>
                  </a:rPr>
                  <a:t>SR: </a:t>
                </a: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 for Z working point</a:t>
                </a:r>
              </a:p>
            </p:txBody>
          </p:sp>
        </mc:Choice>
        <mc:Fallback xmlns="">
          <p:sp>
            <p:nvSpPr>
              <p:cNvPr id="13315" name="TextBox 13314">
                <a:extLst>
                  <a:ext uri="{FF2B5EF4-FFF2-40B4-BE49-F238E27FC236}">
                    <a16:creationId xmlns:a16="http://schemas.microsoft.com/office/drawing/2014/main" id="{DC2009E3-0CC0-D43F-AE9C-112987010D08}"/>
                  </a:ext>
                </a:extLst>
              </p:cNvPr>
              <p:cNvSpPr txBox="1">
                <a:spLocks noRot="1" noChangeAspect="1" noMove="1" noResize="1" noEditPoints="1" noAdjustHandles="1" noChangeArrowheads="1" noChangeShapeType="1" noTextEdit="1"/>
              </p:cNvSpPr>
              <p:nvPr/>
            </p:nvSpPr>
            <p:spPr>
              <a:xfrm>
                <a:off x="6045044" y="3855757"/>
                <a:ext cx="1824217" cy="211789"/>
              </a:xfrm>
              <a:prstGeom prst="rect">
                <a:avLst/>
              </a:prstGeom>
              <a:blipFill>
                <a:blip r:embed="rId20"/>
                <a:stretch>
                  <a:fillRect l="-5351" t="-17647" r="-4348" b="-38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16" name="TextBox 13315">
                <a:extLst>
                  <a:ext uri="{FF2B5EF4-FFF2-40B4-BE49-F238E27FC236}">
                    <a16:creationId xmlns:a16="http://schemas.microsoft.com/office/drawing/2014/main" id="{1FE97C14-C87D-813C-C838-C1FA95CB25EE}"/>
                  </a:ext>
                </a:extLst>
              </p:cNvPr>
              <p:cNvSpPr txBox="1"/>
              <p:nvPr/>
            </p:nvSpPr>
            <p:spPr>
              <a:xfrm>
                <a:off x="6290537" y="5399922"/>
                <a:ext cx="2288191" cy="4326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000" b="0" i="1" smtClean="0">
                              <a:solidFill>
                                <a:schemeClr val="tx2"/>
                              </a:solidFill>
                              <a:latin typeface="Cambria Math" panose="02040503050406030204" pitchFamily="18" charset="0"/>
                            </a:rPr>
                          </m:ctrlPr>
                        </m:sSubPr>
                        <m:e>
                          <m:r>
                            <a:rPr lang="en-GB" sz="1000" b="0" i="1" smtClean="0">
                              <a:solidFill>
                                <a:schemeClr val="tx2"/>
                              </a:solidFill>
                              <a:latin typeface="Cambria Math" panose="02040503050406030204" pitchFamily="18" charset="0"/>
                            </a:rPr>
                            <m:t>𝑍</m:t>
                          </m:r>
                        </m:e>
                        <m:sub>
                          <m:r>
                            <a:rPr lang="en-GB" sz="1000" b="0" i="1" smtClean="0">
                              <a:solidFill>
                                <a:schemeClr val="tx2"/>
                              </a:solidFill>
                              <a:latin typeface="Cambria Math" panose="02040503050406030204" pitchFamily="18" charset="0"/>
                              <a:ea typeface="Cambria Math" panose="02040503050406030204" pitchFamily="18" charset="0"/>
                            </a:rPr>
                            <m:t>∥</m:t>
                          </m:r>
                        </m:sub>
                      </m:sSub>
                      <m:d>
                        <m:dPr>
                          <m:ctrlPr>
                            <a:rPr lang="en-GB" sz="1000" b="0" i="1" smtClean="0">
                              <a:solidFill>
                                <a:schemeClr val="tx2"/>
                              </a:solidFill>
                              <a:latin typeface="Cambria Math" panose="02040503050406030204" pitchFamily="18" charset="0"/>
                              <a:ea typeface="Cambria Math" panose="02040503050406030204" pitchFamily="18" charset="0"/>
                            </a:rPr>
                          </m:ctrlPr>
                        </m:dPr>
                        <m:e>
                          <m:r>
                            <a:rPr lang="en-GB" sz="1000" b="0" i="1" smtClean="0">
                              <a:solidFill>
                                <a:schemeClr val="tx2"/>
                              </a:solidFill>
                              <a:latin typeface="Cambria Math" panose="02040503050406030204" pitchFamily="18" charset="0"/>
                              <a:ea typeface="Cambria Math" panose="02040503050406030204" pitchFamily="18" charset="0"/>
                            </a:rPr>
                            <m:t>𝑓</m:t>
                          </m:r>
                        </m:e>
                      </m:d>
                      <m:r>
                        <a:rPr lang="en-GB" sz="1000" b="0" i="1" smtClean="0">
                          <a:solidFill>
                            <a:schemeClr val="tx2"/>
                          </a:solidFill>
                          <a:latin typeface="Cambria Math" panose="02040503050406030204" pitchFamily="18" charset="0"/>
                          <a:ea typeface="Cambria Math" panose="02040503050406030204" pitchFamily="18" charset="0"/>
                        </a:rPr>
                        <m:t>≈</m:t>
                      </m:r>
                      <m:nary>
                        <m:naryPr>
                          <m:chr m:val="∑"/>
                          <m:ctrlPr>
                            <a:rPr lang="en-GB" sz="1000" b="0" i="1" smtClean="0">
                              <a:solidFill>
                                <a:schemeClr val="tx2"/>
                              </a:solidFill>
                              <a:latin typeface="Cambria Math" panose="02040503050406030204" pitchFamily="18" charset="0"/>
                              <a:ea typeface="Cambria Math" panose="02040503050406030204" pitchFamily="18" charset="0"/>
                            </a:rPr>
                          </m:ctrlPr>
                        </m:naryPr>
                        <m:sub>
                          <m:r>
                            <m:rPr>
                              <m:brk m:alnAt="23"/>
                            </m:rPr>
                            <a:rPr lang="en-GB" sz="1000" b="0" i="1" smtClean="0">
                              <a:solidFill>
                                <a:schemeClr val="tx2"/>
                              </a:solidFill>
                              <a:latin typeface="Cambria Math" panose="02040503050406030204" pitchFamily="18" charset="0"/>
                              <a:ea typeface="Cambria Math" panose="02040503050406030204" pitchFamily="18" charset="0"/>
                            </a:rPr>
                            <m:t>𝑛</m:t>
                          </m:r>
                          <m:r>
                            <a:rPr lang="en-US" sz="1000" b="0" i="1" smtClean="0">
                              <a:solidFill>
                                <a:schemeClr val="tx2"/>
                              </a:solidFill>
                              <a:latin typeface="Cambria Math" panose="02040503050406030204" pitchFamily="18" charset="0"/>
                              <a:ea typeface="Cambria Math" panose="02040503050406030204" pitchFamily="18" charset="0"/>
                            </a:rPr>
                            <m:t>=1</m:t>
                          </m:r>
                        </m:sub>
                        <m:sup>
                          <m:r>
                            <a:rPr lang="en-US" sz="1000" b="0" i="1" smtClean="0">
                              <a:solidFill>
                                <a:schemeClr val="tx2"/>
                              </a:solidFill>
                              <a:latin typeface="Cambria Math" panose="02040503050406030204" pitchFamily="18" charset="0"/>
                              <a:ea typeface="Cambria Math" panose="02040503050406030204" pitchFamily="18" charset="0"/>
                            </a:rPr>
                            <m:t>132</m:t>
                          </m:r>
                        </m:sup>
                        <m:e>
                          <m:f>
                            <m:fPr>
                              <m:ctrlPr>
                                <a:rPr lang="en-GB" sz="1000" b="0" i="1" smtClean="0">
                                  <a:solidFill>
                                    <a:schemeClr val="tx2"/>
                                  </a:solidFill>
                                  <a:latin typeface="Cambria Math" panose="02040503050406030204" pitchFamily="18" charset="0"/>
                                  <a:ea typeface="Cambria Math" panose="02040503050406030204" pitchFamily="18" charset="0"/>
                                </a:rPr>
                              </m:ctrlPr>
                            </m:fPr>
                            <m:num>
                              <m:r>
                                <a:rPr lang="en-GB" sz="1000" b="0" i="1" smtClean="0">
                                  <a:solidFill>
                                    <a:schemeClr val="tx2"/>
                                  </a:solidFill>
                                  <a:latin typeface="Cambria Math" panose="02040503050406030204" pitchFamily="18" charset="0"/>
                                  <a:ea typeface="Cambria Math" panose="02040503050406030204" pitchFamily="18" charset="0"/>
                                </a:rPr>
                                <m:t>1</m:t>
                              </m:r>
                            </m:num>
                            <m:den>
                              <m:r>
                                <a:rPr lang="en-GB" sz="1000" b="0" i="1" smtClean="0">
                                  <a:solidFill>
                                    <a:schemeClr val="tx2"/>
                                  </a:solidFill>
                                  <a:latin typeface="Cambria Math" panose="02040503050406030204" pitchFamily="18" charset="0"/>
                                  <a:ea typeface="Cambria Math" panose="02040503050406030204" pitchFamily="18" charset="0"/>
                                </a:rPr>
                                <m:t>2</m:t>
                              </m:r>
                            </m:den>
                          </m:f>
                          <m:f>
                            <m:fPr>
                              <m:ctrlPr>
                                <a:rPr lang="en-GB" sz="1000" i="1">
                                  <a:solidFill>
                                    <a:schemeClr val="tx2"/>
                                  </a:solidFill>
                                  <a:latin typeface="Cambria Math" panose="02040503050406030204" pitchFamily="18" charset="0"/>
                                  <a:ea typeface="Cambria Math" panose="02040503050406030204" pitchFamily="18" charset="0"/>
                                </a:rPr>
                              </m:ctrlPr>
                            </m:fPr>
                            <m:num>
                              <m:r>
                                <a:rPr lang="en-GB" sz="1000" i="1">
                                  <a:solidFill>
                                    <a:schemeClr val="tx2"/>
                                  </a:solidFill>
                                  <a:latin typeface="Cambria Math" panose="02040503050406030204" pitchFamily="18" charset="0"/>
                                  <a:ea typeface="Cambria Math" panose="02040503050406030204" pitchFamily="18" charset="0"/>
                                </a:rPr>
                                <m:t> </m:t>
                              </m:r>
                              <m:r>
                                <a:rPr lang="en-GB" sz="1000" i="1">
                                  <a:solidFill>
                                    <a:schemeClr val="tx2"/>
                                  </a:solidFill>
                                  <a:latin typeface="Cambria Math" panose="02040503050406030204" pitchFamily="18" charset="0"/>
                                  <a:ea typeface="Cambria Math" panose="02040503050406030204" pitchFamily="18" charset="0"/>
                                </a:rPr>
                                <m:t>𝑅</m:t>
                              </m:r>
                              <m:r>
                                <m:rPr>
                                  <m:lit/>
                                </m:rP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a:rPr lang="en-US" sz="1000" b="0" i="1" smtClean="0">
                                      <a:solidFill>
                                        <a:schemeClr val="tx2"/>
                                      </a:solidFill>
                                      <a:latin typeface="Cambria Math" panose="02040503050406030204" pitchFamily="18" charset="0"/>
                                      <a:ea typeface="Cambria Math" panose="02040503050406030204" pitchFamily="18" charset="0"/>
                                    </a:rPr>
                                    <m:t>0,</m:t>
                                  </m:r>
                                  <m:r>
                                    <a:rPr lang="en-US" sz="1000" b="0" i="1" smtClean="0">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m:rPr>
                                      <m:sty m:val="p"/>
                                    </m:rPr>
                                    <a:rPr lang="en-US" sz="1000" b="0" i="0" smtClean="0">
                                      <a:solidFill>
                                        <a:schemeClr val="tx2"/>
                                      </a:solidFill>
                                      <a:latin typeface="Cambria Math" panose="02040503050406030204" pitchFamily="18" charset="0"/>
                                      <a:ea typeface="Cambria Math" panose="02040503050406030204" pitchFamily="18" charset="0"/>
                                    </a:rPr>
                                    <m:t>ext</m:t>
                                  </m:r>
                                  <m:r>
                                    <a:rPr lang="en-US" sz="1000" b="0" i="1" smtClean="0">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 </m:t>
                              </m:r>
                            </m:num>
                            <m:den>
                              <m:r>
                                <a:rPr lang="en-GB" sz="1000" i="1">
                                  <a:solidFill>
                                    <a:schemeClr val="tx2"/>
                                  </a:solidFill>
                                  <a:latin typeface="Cambria Math" panose="02040503050406030204" pitchFamily="18" charset="0"/>
                                  <a:ea typeface="Cambria Math" panose="02040503050406030204" pitchFamily="18" charset="0"/>
                                </a:rPr>
                                <m:t>1+</m:t>
                              </m:r>
                              <m:r>
                                <a:rPr lang="en-GB" sz="1000" i="1">
                                  <a:solidFill>
                                    <a:schemeClr val="tx2"/>
                                  </a:solidFill>
                                  <a:latin typeface="Cambria Math" panose="02040503050406030204" pitchFamily="18" charset="0"/>
                                  <a:ea typeface="Cambria Math" panose="02040503050406030204" pitchFamily="18" charset="0"/>
                                </a:rPr>
                                <m:t>𝑗</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m:rPr>
                                      <m:sty m:val="p"/>
                                    </m:rPr>
                                    <a:rPr lang="en-US" sz="1000" b="0" i="0" smtClean="0">
                                      <a:solidFill>
                                        <a:schemeClr val="tx2"/>
                                      </a:solidFill>
                                      <a:latin typeface="Cambria Math" panose="02040503050406030204" pitchFamily="18" charset="0"/>
                                      <a:ea typeface="Cambria Math" panose="02040503050406030204" pitchFamily="18" charset="0"/>
                                    </a:rPr>
                                    <m:t>ext</m:t>
                                  </m:r>
                                  <m:r>
                                    <a:rPr lang="en-US" sz="1000" b="0" i="0" smtClean="0">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𝑓</m:t>
                              </m:r>
                              <m:r>
                                <m:rPr>
                                  <m:lit/>
                                </m:rP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𝑓</m:t>
                                  </m:r>
                                </m:e>
                                <m:sub>
                                  <m:r>
                                    <a:rPr lang="en-US" sz="1000" b="0" i="1" smtClean="0">
                                      <a:solidFill>
                                        <a:schemeClr val="tx2"/>
                                      </a:solidFill>
                                      <a:latin typeface="Cambria Math" panose="02040503050406030204" pitchFamily="18" charset="0"/>
                                      <a:ea typeface="Cambria Math" panose="02040503050406030204" pitchFamily="18" charset="0"/>
                                    </a:rPr>
                                    <m:t>0,</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𝑓</m:t>
                                  </m:r>
                                </m:e>
                                <m:sub>
                                  <m:r>
                                    <a:rPr lang="en-US" sz="1000" b="0" i="1" smtClean="0">
                                      <a:solidFill>
                                        <a:schemeClr val="tx2"/>
                                      </a:solidFill>
                                      <a:latin typeface="Cambria Math" panose="02040503050406030204" pitchFamily="18" charset="0"/>
                                      <a:ea typeface="Cambria Math" panose="02040503050406030204" pitchFamily="18" charset="0"/>
                                    </a:rPr>
                                    <m:t>0,</m:t>
                                  </m:r>
                                  <m:r>
                                    <a:rPr lang="en-GB" sz="1000" i="1">
                                      <a:solidFill>
                                        <a:schemeClr val="tx2"/>
                                      </a:solidFill>
                                      <a:latin typeface="Cambria Math" panose="02040503050406030204" pitchFamily="18" charset="0"/>
                                      <a:ea typeface="Cambria Math" panose="02040503050406030204" pitchFamily="18" charset="0"/>
                                    </a:rPr>
                                    <m:t>𝑛</m:t>
                                  </m:r>
                                </m:sub>
                              </m:sSub>
                              <m:r>
                                <m:rPr>
                                  <m:lit/>
                                </m:rPr>
                                <a:rPr lang="en-GB" sz="1000" i="1">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𝑓</m:t>
                              </m:r>
                              <m:r>
                                <a:rPr lang="en-GB" sz="1000" i="1">
                                  <a:solidFill>
                                    <a:schemeClr val="tx2"/>
                                  </a:solidFill>
                                  <a:latin typeface="Cambria Math" panose="02040503050406030204" pitchFamily="18" charset="0"/>
                                  <a:ea typeface="Cambria Math" panose="02040503050406030204" pitchFamily="18" charset="0"/>
                                </a:rPr>
                                <m:t>)</m:t>
                              </m:r>
                            </m:den>
                          </m:f>
                        </m:e>
                      </m:nary>
                    </m:oMath>
                  </m:oMathPara>
                </a14:m>
                <a:endParaRPr lang="en-GB" sz="1000" dirty="0">
                  <a:solidFill>
                    <a:schemeClr val="tx2"/>
                  </a:solidFill>
                </a:endParaRPr>
              </a:p>
            </p:txBody>
          </p:sp>
        </mc:Choice>
        <mc:Fallback xmlns="">
          <p:sp>
            <p:nvSpPr>
              <p:cNvPr id="13316" name="TextBox 13315">
                <a:extLst>
                  <a:ext uri="{FF2B5EF4-FFF2-40B4-BE49-F238E27FC236}">
                    <a16:creationId xmlns:a16="http://schemas.microsoft.com/office/drawing/2014/main" id="{1FE97C14-C87D-813C-C838-C1FA95CB25EE}"/>
                  </a:ext>
                </a:extLst>
              </p:cNvPr>
              <p:cNvSpPr txBox="1">
                <a:spLocks noRot="1" noChangeAspect="1" noMove="1" noResize="1" noEditPoints="1" noAdjustHandles="1" noChangeArrowheads="1" noChangeShapeType="1" noTextEdit="1"/>
              </p:cNvSpPr>
              <p:nvPr/>
            </p:nvSpPr>
            <p:spPr>
              <a:xfrm>
                <a:off x="6290537" y="5399922"/>
                <a:ext cx="2288191" cy="432619"/>
              </a:xfrm>
              <a:prstGeom prst="rect">
                <a:avLst/>
              </a:prstGeom>
              <a:blipFill>
                <a:blip r:embed="rId21"/>
                <a:stretch>
                  <a:fillRect l="-1067" t="-116901" r="-1867" b="-1788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5" name="TextBox 13324">
                <a:extLst>
                  <a:ext uri="{FF2B5EF4-FFF2-40B4-BE49-F238E27FC236}">
                    <a16:creationId xmlns:a16="http://schemas.microsoft.com/office/drawing/2014/main" id="{92B9682A-47B0-2412-0069-FDF75E238FD7}"/>
                  </a:ext>
                </a:extLst>
              </p:cNvPr>
              <p:cNvSpPr txBox="1"/>
              <p:nvPr/>
            </p:nvSpPr>
            <p:spPr>
              <a:xfrm>
                <a:off x="5932185" y="4821614"/>
                <a:ext cx="1052107" cy="373307"/>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latin typeface="Cambria Math" panose="02040503050406030204" pitchFamily="18" charset="0"/>
                          </a:rPr>
                        </m:ctrlPr>
                      </m:sSubPr>
                      <m:e>
                        <m:r>
                          <a:rPr lang="en-GB" sz="1200" i="1" dirty="0" smtClean="0">
                            <a:latin typeface="Cambria Math" panose="02040503050406030204" pitchFamily="18" charset="0"/>
                          </a:rPr>
                          <m:t>𝑍</m:t>
                        </m:r>
                      </m:e>
                      <m:sub>
                        <m:r>
                          <a:rPr lang="en-GB" sz="1200" i="1" dirty="0" smtClean="0">
                            <a:latin typeface="Cambria Math" panose="02040503050406030204" pitchFamily="18" charset="0"/>
                            <a:ea typeface="Cambria Math" panose="02040503050406030204" pitchFamily="18" charset="0"/>
                          </a:rPr>
                          <m:t>∥</m:t>
                        </m:r>
                      </m:sub>
                    </m:sSub>
                  </m:oMath>
                </a14:m>
                <a:r>
                  <a:rPr lang="en-GB" sz="1200" dirty="0"/>
                  <a:t> of 0-mode for 132 cavities</a:t>
                </a:r>
              </a:p>
            </p:txBody>
          </p:sp>
        </mc:Choice>
        <mc:Fallback xmlns="">
          <p:sp>
            <p:nvSpPr>
              <p:cNvPr id="13325" name="TextBox 13324">
                <a:extLst>
                  <a:ext uri="{FF2B5EF4-FFF2-40B4-BE49-F238E27FC236}">
                    <a16:creationId xmlns:a16="http://schemas.microsoft.com/office/drawing/2014/main" id="{92B9682A-47B0-2412-0069-FDF75E238FD7}"/>
                  </a:ext>
                </a:extLst>
              </p:cNvPr>
              <p:cNvSpPr txBox="1">
                <a:spLocks noRot="1" noChangeAspect="1" noMove="1" noResize="1" noEditPoints="1" noAdjustHandles="1" noChangeArrowheads="1" noChangeShapeType="1" noTextEdit="1"/>
              </p:cNvSpPr>
              <p:nvPr/>
            </p:nvSpPr>
            <p:spPr>
              <a:xfrm>
                <a:off x="5932185" y="4821614"/>
                <a:ext cx="1052107" cy="373307"/>
              </a:xfrm>
              <a:prstGeom prst="rect">
                <a:avLst/>
              </a:prstGeom>
              <a:blipFill>
                <a:blip r:embed="rId22"/>
                <a:stretch>
                  <a:fillRect l="-8671" t="-14754" r="-6936" b="-22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8" name="TextBox 13327">
                <a:extLst>
                  <a:ext uri="{FF2B5EF4-FFF2-40B4-BE49-F238E27FC236}">
                    <a16:creationId xmlns:a16="http://schemas.microsoft.com/office/drawing/2014/main" id="{BE240A0F-4A92-8054-7CE4-3C57F87AB0D1}"/>
                  </a:ext>
                </a:extLst>
              </p:cNvPr>
              <p:cNvSpPr txBox="1"/>
              <p:nvPr/>
            </p:nvSpPr>
            <p:spPr>
              <a:xfrm>
                <a:off x="11454560" y="3855757"/>
                <a:ext cx="468590" cy="58811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i="1" dirty="0" smtClean="0">
                              <a:solidFill>
                                <a:schemeClr val="tx1">
                                  <a:lumMod val="60000"/>
                                  <a:lumOff val="40000"/>
                                </a:schemeClr>
                              </a:solidFill>
                              <a:latin typeface="Cambria Math" panose="02040503050406030204" pitchFamily="18" charset="0"/>
                            </a:rPr>
                          </m:ctrlPr>
                        </m:sSubPr>
                        <m:e>
                          <m:r>
                            <a:rPr lang="en-GB" i="1" dirty="0" smtClean="0">
                              <a:solidFill>
                                <a:schemeClr val="tx1">
                                  <a:lumMod val="60000"/>
                                  <a:lumOff val="40000"/>
                                </a:schemeClr>
                              </a:solidFill>
                              <a:latin typeface="Cambria Math" panose="02040503050406030204" pitchFamily="18" charset="0"/>
                            </a:rPr>
                            <m:t>𝑍</m:t>
                          </m:r>
                        </m:e>
                        <m:sub>
                          <m:r>
                            <a:rPr lang="en-GB" i="1" dirty="0" smtClean="0">
                              <a:solidFill>
                                <a:schemeClr val="tx1">
                                  <a:lumMod val="60000"/>
                                  <a:lumOff val="40000"/>
                                </a:schemeClr>
                              </a:solidFill>
                              <a:latin typeface="Cambria Math" panose="02040503050406030204" pitchFamily="18" charset="0"/>
                              <a:ea typeface="Cambria Math" panose="02040503050406030204" pitchFamily="18" charset="0"/>
                            </a:rPr>
                            <m:t>⊥</m:t>
                          </m:r>
                          <m:r>
                            <a:rPr lang="en-US" b="0" i="1" dirty="0" smtClean="0">
                              <a:solidFill>
                                <a:schemeClr val="tx1">
                                  <a:lumMod val="60000"/>
                                  <a:lumOff val="40000"/>
                                </a:schemeClr>
                              </a:solidFill>
                              <a:latin typeface="Cambria Math" panose="02040503050406030204" pitchFamily="18" charset="0"/>
                              <a:ea typeface="Cambria Math" panose="02040503050406030204" pitchFamily="18" charset="0"/>
                            </a:rPr>
                            <m:t>,</m:t>
                          </m:r>
                          <m:r>
                            <a:rPr lang="en-GB" i="1" dirty="0" smtClean="0">
                              <a:solidFill>
                                <a:schemeClr val="tx1">
                                  <a:lumMod val="60000"/>
                                  <a:lumOff val="40000"/>
                                </a:schemeClr>
                              </a:solidFill>
                              <a:latin typeface="Cambria Math" panose="02040503050406030204" pitchFamily="18" charset="0"/>
                            </a:rPr>
                            <m:t>𝑥</m:t>
                          </m:r>
                        </m:sub>
                      </m:sSub>
                    </m:oMath>
                  </m:oMathPara>
                </a14:m>
                <a:endParaRPr lang="en-GB" dirty="0">
                  <a:solidFill>
                    <a:schemeClr val="tx1">
                      <a:lumMod val="60000"/>
                      <a:lumOff val="40000"/>
                    </a:schemeClr>
                  </a:solidFill>
                </a:endParaRPr>
              </a:p>
              <a:p>
                <a14:m>
                  <m:oMath xmlns:m="http://schemas.openxmlformats.org/officeDocument/2006/math">
                    <m:sSub>
                      <m:sSubPr>
                        <m:ctrlPr>
                          <a:rPr lang="en-GB" i="1" dirty="0" smtClean="0">
                            <a:solidFill>
                              <a:srgbClr val="FF0000"/>
                            </a:solidFill>
                            <a:latin typeface="Cambria Math" panose="02040503050406030204" pitchFamily="18" charset="0"/>
                          </a:rPr>
                        </m:ctrlPr>
                      </m:sSubPr>
                      <m:e>
                        <m:r>
                          <a:rPr lang="en-GB" i="1" dirty="0" smtClean="0">
                            <a:solidFill>
                              <a:srgbClr val="FF0000"/>
                            </a:solidFill>
                            <a:latin typeface="Cambria Math" panose="02040503050406030204" pitchFamily="18" charset="0"/>
                          </a:rPr>
                          <m:t>𝑍</m:t>
                        </m:r>
                      </m:e>
                      <m:sub>
                        <m:r>
                          <a:rPr lang="en-GB" i="1" dirty="0" smtClean="0">
                            <a:solidFill>
                              <a:srgbClr val="FF0000"/>
                            </a:solidFill>
                            <a:latin typeface="Cambria Math" panose="02040503050406030204" pitchFamily="18" charset="0"/>
                            <a:ea typeface="Cambria Math" panose="02040503050406030204" pitchFamily="18" charset="0"/>
                          </a:rPr>
                          <m:t>⊥</m:t>
                        </m:r>
                        <m:r>
                          <a:rPr lang="en-US" b="0" i="1" dirty="0" smtClean="0">
                            <a:solidFill>
                              <a:srgbClr val="FF0000"/>
                            </a:solidFill>
                            <a:latin typeface="Cambria Math" panose="02040503050406030204" pitchFamily="18" charset="0"/>
                            <a:ea typeface="Cambria Math" panose="02040503050406030204" pitchFamily="18" charset="0"/>
                          </a:rPr>
                          <m:t>,</m:t>
                        </m:r>
                        <m:r>
                          <a:rPr lang="en-US" b="0" i="1" dirty="0" smtClean="0">
                            <a:solidFill>
                              <a:srgbClr val="FF0000"/>
                            </a:solidFill>
                            <a:latin typeface="Cambria Math" panose="02040503050406030204" pitchFamily="18" charset="0"/>
                            <a:ea typeface="Cambria Math" panose="02040503050406030204" pitchFamily="18" charset="0"/>
                          </a:rPr>
                          <m:t>𝑦</m:t>
                        </m:r>
                      </m:sub>
                    </m:sSub>
                  </m:oMath>
                </a14:m>
                <a:r>
                  <a:rPr lang="en-GB" dirty="0">
                    <a:solidFill>
                      <a:srgbClr val="FF0000"/>
                    </a:solidFill>
                  </a:rPr>
                  <a:t> </a:t>
                </a:r>
              </a:p>
            </p:txBody>
          </p:sp>
        </mc:Choice>
        <mc:Fallback xmlns="">
          <p:sp>
            <p:nvSpPr>
              <p:cNvPr id="13328" name="TextBox 13327">
                <a:extLst>
                  <a:ext uri="{FF2B5EF4-FFF2-40B4-BE49-F238E27FC236}">
                    <a16:creationId xmlns:a16="http://schemas.microsoft.com/office/drawing/2014/main" id="{BE240A0F-4A92-8054-7CE4-3C57F87AB0D1}"/>
                  </a:ext>
                </a:extLst>
              </p:cNvPr>
              <p:cNvSpPr txBox="1">
                <a:spLocks noRot="1" noChangeAspect="1" noMove="1" noResize="1" noEditPoints="1" noAdjustHandles="1" noChangeArrowheads="1" noChangeShapeType="1" noTextEdit="1"/>
              </p:cNvSpPr>
              <p:nvPr/>
            </p:nvSpPr>
            <p:spPr>
              <a:xfrm>
                <a:off x="11454560" y="3855757"/>
                <a:ext cx="468590" cy="588110"/>
              </a:xfrm>
              <a:prstGeom prst="rect">
                <a:avLst/>
              </a:prstGeom>
              <a:blipFill>
                <a:blip r:embed="rId23"/>
                <a:stretch>
                  <a:fillRect l="-16883" b="-104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9" name="TextBox 13328">
                <a:extLst>
                  <a:ext uri="{FF2B5EF4-FFF2-40B4-BE49-F238E27FC236}">
                    <a16:creationId xmlns:a16="http://schemas.microsoft.com/office/drawing/2014/main" id="{979886CF-EC9F-371E-DD13-32F2120E3F4F}"/>
                  </a:ext>
                </a:extLst>
              </p:cNvPr>
              <p:cNvSpPr txBox="1"/>
              <p:nvPr/>
            </p:nvSpPr>
            <p:spPr>
              <a:xfrm>
                <a:off x="9294267" y="5500956"/>
                <a:ext cx="474489" cy="196592"/>
              </a:xfrm>
              <a:prstGeom prst="rect">
                <a:avLst/>
              </a:prstGeom>
              <a:noFill/>
            </p:spPr>
            <p:txBody>
              <a:bodyPr wrap="none" lIns="0" tIns="0" rIns="0" bIns="0" rtlCol="0">
                <a:spAutoFit/>
              </a:bodyPr>
              <a:lstStyle/>
              <a:p>
                <a:pPr algn="l"/>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:SR</a:t>
                </a:r>
              </a:p>
            </p:txBody>
          </p:sp>
        </mc:Choice>
        <mc:Fallback xmlns="">
          <p:sp>
            <p:nvSpPr>
              <p:cNvPr id="13329" name="TextBox 13328">
                <a:extLst>
                  <a:ext uri="{FF2B5EF4-FFF2-40B4-BE49-F238E27FC236}">
                    <a16:creationId xmlns:a16="http://schemas.microsoft.com/office/drawing/2014/main" id="{979886CF-EC9F-371E-DD13-32F2120E3F4F}"/>
                  </a:ext>
                </a:extLst>
              </p:cNvPr>
              <p:cNvSpPr txBox="1">
                <a:spLocks noRot="1" noChangeAspect="1" noMove="1" noResize="1" noEditPoints="1" noAdjustHandles="1" noChangeArrowheads="1" noChangeShapeType="1" noTextEdit="1"/>
              </p:cNvSpPr>
              <p:nvPr/>
            </p:nvSpPr>
            <p:spPr>
              <a:xfrm>
                <a:off x="9294267" y="5500956"/>
                <a:ext cx="474489" cy="196592"/>
              </a:xfrm>
              <a:prstGeom prst="rect">
                <a:avLst/>
              </a:prstGeom>
              <a:blipFill>
                <a:blip r:embed="rId24"/>
                <a:stretch>
                  <a:fillRect l="-11688" t="-21212" r="-19481" b="-424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30" name="TextBox 13329">
                <a:extLst>
                  <a:ext uri="{FF2B5EF4-FFF2-40B4-BE49-F238E27FC236}">
                    <a16:creationId xmlns:a16="http://schemas.microsoft.com/office/drawing/2014/main" id="{95A9B617-6251-8132-3C3C-F9F6ED7AD4A1}"/>
                  </a:ext>
                </a:extLst>
              </p:cNvPr>
              <p:cNvSpPr txBox="1"/>
              <p:nvPr/>
            </p:nvSpPr>
            <p:spPr>
              <a:xfrm>
                <a:off x="9294033" y="3830675"/>
                <a:ext cx="1901098" cy="199285"/>
              </a:xfrm>
              <a:prstGeom prst="rect">
                <a:avLst/>
              </a:prstGeom>
              <a:noFill/>
            </p:spPr>
            <p:txBody>
              <a:bodyPr wrap="none" lIns="0" tIns="0" rIns="0" bIns="0" rtlCol="0">
                <a:spAutoFit/>
              </a:bodyPr>
              <a:lstStyle/>
              <a:p>
                <a:pPr algn="l"/>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:FB with </a:t>
                </a:r>
                <a14:m>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GB" sz="1200" i="1" smtClean="0">
                            <a:solidFill>
                              <a:schemeClr val="tx2"/>
                            </a:solidFill>
                            <a:latin typeface="Cambria Math" panose="02040503050406030204" pitchFamily="18" charset="0"/>
                            <a:ea typeface="Cambria Math" panose="02040503050406030204" pitchFamily="18" charset="0"/>
                          </a:rPr>
                          <m:t>𝜏</m:t>
                        </m:r>
                      </m:e>
                      <m:sub>
                        <m:r>
                          <a:rPr lang="en-US" sz="1200" b="0" i="1" smtClean="0">
                            <a:solidFill>
                              <a:schemeClr val="tx2"/>
                            </a:solidFill>
                            <a:latin typeface="Cambria Math" panose="02040503050406030204" pitchFamily="18" charset="0"/>
                            <a:ea typeface="Cambria Math" panose="02040503050406030204" pitchFamily="18" charset="0"/>
                          </a:rPr>
                          <m:t>𝑥</m:t>
                        </m:r>
                        <m:r>
                          <a:rPr lang="en-US" sz="1200" b="0" i="1" smtClean="0">
                            <a:solidFill>
                              <a:schemeClr val="tx2"/>
                            </a:solidFill>
                            <a:latin typeface="Cambria Math" panose="02040503050406030204" pitchFamily="18" charset="0"/>
                            <a:ea typeface="Cambria Math" panose="02040503050406030204" pitchFamily="18" charset="0"/>
                          </a:rPr>
                          <m:t>,</m:t>
                        </m:r>
                        <m:r>
                          <a:rPr lang="en-US" sz="1200" b="0" i="1" smtClean="0">
                            <a:solidFill>
                              <a:schemeClr val="tx2"/>
                            </a:solidFill>
                            <a:latin typeface="Cambria Math" panose="02040503050406030204" pitchFamily="18" charset="0"/>
                            <a:ea typeface="Cambria Math" panose="02040503050406030204" pitchFamily="18" charset="0"/>
                          </a:rPr>
                          <m:t>𝑦</m:t>
                        </m:r>
                      </m:sub>
                    </m:sSub>
                    <m:r>
                      <a:rPr lang="en-US" sz="1200" b="0" i="1" smtClean="0">
                        <a:solidFill>
                          <a:schemeClr val="tx2"/>
                        </a:solidFill>
                        <a:latin typeface="Cambria Math" panose="02040503050406030204" pitchFamily="18" charset="0"/>
                        <a:ea typeface="Cambria Math" panose="02040503050406030204" pitchFamily="18" charset="0"/>
                      </a:rPr>
                      <m:t>=100 </m:t>
                    </m:r>
                    <m:r>
                      <m:rPr>
                        <m:sty m:val="p"/>
                      </m:rPr>
                      <a:rPr lang="en-US" sz="1200" b="0" i="0" smtClean="0">
                        <a:solidFill>
                          <a:schemeClr val="tx2"/>
                        </a:solidFill>
                        <a:latin typeface="Cambria Math" panose="02040503050406030204" pitchFamily="18" charset="0"/>
                        <a:ea typeface="Cambria Math" panose="02040503050406030204" pitchFamily="18" charset="0"/>
                      </a:rPr>
                      <m:t>turns</m:t>
                    </m:r>
                  </m:oMath>
                </a14:m>
                <a:endParaRPr lang="en-GB" sz="1200" dirty="0">
                  <a:solidFill>
                    <a:schemeClr val="tx2"/>
                  </a:solidFill>
                </a:endParaRPr>
              </a:p>
            </p:txBody>
          </p:sp>
        </mc:Choice>
        <mc:Fallback xmlns="">
          <p:sp>
            <p:nvSpPr>
              <p:cNvPr id="13330" name="TextBox 13329">
                <a:extLst>
                  <a:ext uri="{FF2B5EF4-FFF2-40B4-BE49-F238E27FC236}">
                    <a16:creationId xmlns:a16="http://schemas.microsoft.com/office/drawing/2014/main" id="{95A9B617-6251-8132-3C3C-F9F6ED7AD4A1}"/>
                  </a:ext>
                </a:extLst>
              </p:cNvPr>
              <p:cNvSpPr txBox="1">
                <a:spLocks noRot="1" noChangeAspect="1" noMove="1" noResize="1" noEditPoints="1" noAdjustHandles="1" noChangeArrowheads="1" noChangeShapeType="1" noTextEdit="1"/>
              </p:cNvSpPr>
              <p:nvPr/>
            </p:nvSpPr>
            <p:spPr>
              <a:xfrm>
                <a:off x="9294033" y="3830675"/>
                <a:ext cx="1901098" cy="199285"/>
              </a:xfrm>
              <a:prstGeom prst="rect">
                <a:avLst/>
              </a:prstGeom>
              <a:blipFill>
                <a:blip r:embed="rId25"/>
                <a:stretch>
                  <a:fillRect l="-2894" t="-27273" r="-1929" b="-363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31" name="TextBox 13330">
                <a:extLst>
                  <a:ext uri="{FF2B5EF4-FFF2-40B4-BE49-F238E27FC236}">
                    <a16:creationId xmlns:a16="http://schemas.microsoft.com/office/drawing/2014/main" id="{E96DE4E4-869B-A12B-2819-3CC56E9DA9B1}"/>
                  </a:ext>
                </a:extLst>
              </p:cNvPr>
              <p:cNvSpPr txBox="1"/>
              <p:nvPr/>
            </p:nvSpPr>
            <p:spPr>
              <a:xfrm>
                <a:off x="10869251" y="4822022"/>
                <a:ext cx="1052107" cy="557973"/>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Sub>
                  </m:oMath>
                </a14:m>
                <a:r>
                  <a:rPr lang="en-GB" sz="1200" dirty="0">
                    <a:solidFill>
                      <a:schemeClr val="tx2"/>
                    </a:solidFill>
                  </a:rPr>
                  <a:t> of 1</a:t>
                </a:r>
                <a:r>
                  <a:rPr lang="en-GB" sz="1200" baseline="30000" dirty="0">
                    <a:solidFill>
                      <a:schemeClr val="tx2"/>
                    </a:solidFill>
                  </a:rPr>
                  <a:t>st</a:t>
                </a:r>
                <a:r>
                  <a:rPr lang="en-GB" sz="1200" dirty="0">
                    <a:solidFill>
                      <a:schemeClr val="tx2"/>
                    </a:solidFill>
                  </a:rPr>
                  <a:t> dipole band for 132 cavities</a:t>
                </a:r>
              </a:p>
            </p:txBody>
          </p:sp>
        </mc:Choice>
        <mc:Fallback xmlns="">
          <p:sp>
            <p:nvSpPr>
              <p:cNvPr id="13331" name="TextBox 13330">
                <a:extLst>
                  <a:ext uri="{FF2B5EF4-FFF2-40B4-BE49-F238E27FC236}">
                    <a16:creationId xmlns:a16="http://schemas.microsoft.com/office/drawing/2014/main" id="{E96DE4E4-869B-A12B-2819-3CC56E9DA9B1}"/>
                  </a:ext>
                </a:extLst>
              </p:cNvPr>
              <p:cNvSpPr txBox="1">
                <a:spLocks noRot="1" noChangeAspect="1" noMove="1" noResize="1" noEditPoints="1" noAdjustHandles="1" noChangeArrowheads="1" noChangeShapeType="1" noTextEdit="1"/>
              </p:cNvSpPr>
              <p:nvPr/>
            </p:nvSpPr>
            <p:spPr>
              <a:xfrm>
                <a:off x="10869251" y="4822022"/>
                <a:ext cx="1052107" cy="557973"/>
              </a:xfrm>
              <a:prstGeom prst="rect">
                <a:avLst/>
              </a:prstGeom>
              <a:blipFill>
                <a:blip r:embed="rId26"/>
                <a:stretch>
                  <a:fillRect l="-8671" t="-9783" r="-7514" b="-14130"/>
                </a:stretch>
              </a:blipFill>
            </p:spPr>
            <p:txBody>
              <a:bodyPr/>
              <a:lstStyle/>
              <a:p>
                <a:r>
                  <a:rPr lang="en-GB">
                    <a:noFill/>
                  </a:rPr>
                  <a:t> </a:t>
                </a:r>
              </a:p>
            </p:txBody>
          </p:sp>
        </mc:Fallback>
      </mc:AlternateContent>
    </p:spTree>
    <p:extLst>
      <p:ext uri="{BB962C8B-B14F-4D97-AF65-F5344CB8AC3E}">
        <p14:creationId xmlns:p14="http://schemas.microsoft.com/office/powerpoint/2010/main" val="3269786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C1B66-687F-570D-720F-37AE16EBE4EC}"/>
            </a:ext>
          </a:extLst>
        </p:cNvPr>
        <p:cNvGrpSpPr/>
        <p:nvPr/>
      </p:nvGrpSpPr>
      <p:grpSpPr>
        <a:xfrm>
          <a:off x="0" y="0"/>
          <a:ext cx="0" cy="0"/>
          <a:chOff x="0" y="0"/>
          <a:chExt cx="0" cy="0"/>
        </a:xfrm>
      </p:grpSpPr>
      <p:pic>
        <p:nvPicPr>
          <p:cNvPr id="2" name="Picture 1" descr="A diagram of a graph&#10;&#10;AI-generated content may be incorrect.">
            <a:extLst>
              <a:ext uri="{FF2B5EF4-FFF2-40B4-BE49-F238E27FC236}">
                <a16:creationId xmlns:a16="http://schemas.microsoft.com/office/drawing/2014/main" id="{647DF6D6-16C1-4C81-FC6B-A01A7EB68F13}"/>
              </a:ext>
            </a:extLst>
          </p:cNvPr>
          <p:cNvPicPr>
            <a:picLocks noChangeAspect="1"/>
          </p:cNvPicPr>
          <p:nvPr/>
        </p:nvPicPr>
        <p:blipFill>
          <a:blip r:embed="rId3"/>
          <a:srcRect r="7895"/>
          <a:stretch/>
        </p:blipFill>
        <p:spPr>
          <a:xfrm>
            <a:off x="9041436" y="1939986"/>
            <a:ext cx="3021236" cy="1475971"/>
          </a:xfrm>
          <a:prstGeom prst="rect">
            <a:avLst/>
          </a:prstGeom>
        </p:spPr>
      </p:pic>
      <p:sp>
        <p:nvSpPr>
          <p:cNvPr id="13314" name="Titel 1">
            <a:extLst>
              <a:ext uri="{FF2B5EF4-FFF2-40B4-BE49-F238E27FC236}">
                <a16:creationId xmlns:a16="http://schemas.microsoft.com/office/drawing/2014/main" id="{A3DC7C07-96FE-D45C-FED7-2F10B8B2D72A}"/>
              </a:ext>
            </a:extLst>
          </p:cNvPr>
          <p:cNvSpPr>
            <a:spLocks noGrp="1"/>
          </p:cNvSpPr>
          <p:nvPr>
            <p:ph type="title"/>
          </p:nvPr>
        </p:nvSpPr>
        <p:spPr>
          <a:xfrm>
            <a:off x="371364" y="368660"/>
            <a:ext cx="11269252" cy="679450"/>
          </a:xfrm>
        </p:spPr>
        <p:txBody>
          <a:bodyPr/>
          <a:lstStyle/>
          <a:p>
            <a:r>
              <a:rPr lang="en-US" altLang="de-DE" dirty="0"/>
              <a:t>6-cell 800 MHz cavity</a:t>
            </a:r>
            <a:endParaRPr lang="de-DE" altLang="de-DE" dirty="0"/>
          </a:p>
        </p:txBody>
      </p:sp>
      <p:sp>
        <p:nvSpPr>
          <p:cNvPr id="4" name="Datumsplatzhalter 3">
            <a:extLst>
              <a:ext uri="{FF2B5EF4-FFF2-40B4-BE49-F238E27FC236}">
                <a16:creationId xmlns:a16="http://schemas.microsoft.com/office/drawing/2014/main" id="{061CB649-0185-F215-9FB2-091AF35DD028}"/>
              </a:ext>
            </a:extLst>
          </p:cNvPr>
          <p:cNvSpPr>
            <a:spLocks noGrp="1"/>
          </p:cNvSpPr>
          <p:nvPr>
            <p:ph type="dt" sz="quarter" idx="10"/>
          </p:nvPr>
        </p:nvSpPr>
        <p:spPr/>
        <p:txBody>
          <a:bodyPr/>
          <a:lstStyle/>
          <a:p>
            <a:pPr>
              <a:defRPr/>
            </a:pPr>
            <a:fld id="{AF418D5C-96E2-4996-B554-CF619864D5E7}" type="datetime1">
              <a:rPr lang="en-US" smtClean="0"/>
              <a:t>5/20/2025</a:t>
            </a:fld>
            <a:endParaRPr lang="de-DE" dirty="0"/>
          </a:p>
        </p:txBody>
      </p:sp>
      <p:sp>
        <p:nvSpPr>
          <p:cNvPr id="5" name="Fußzeilenplatzhalter 4">
            <a:extLst>
              <a:ext uri="{FF2B5EF4-FFF2-40B4-BE49-F238E27FC236}">
                <a16:creationId xmlns:a16="http://schemas.microsoft.com/office/drawing/2014/main" id="{E823A0B9-F81B-0A6A-8225-3DB556A2E372}"/>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C9F7B3F4-3014-693F-4D4A-F8CBBF51744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6</a:t>
            </a:fld>
            <a:endParaRPr lang="en-US" dirty="0"/>
          </a:p>
        </p:txBody>
      </p:sp>
      <p:pic>
        <p:nvPicPr>
          <p:cNvPr id="18" name="Picture 17" descr="A close-up of a silver object&#10;&#10;Description automatically generated">
            <a:extLst>
              <a:ext uri="{FF2B5EF4-FFF2-40B4-BE49-F238E27FC236}">
                <a16:creationId xmlns:a16="http://schemas.microsoft.com/office/drawing/2014/main" id="{F013C0B2-432D-95B5-56FD-615B27F1EBBA}"/>
              </a:ext>
            </a:extLst>
          </p:cNvPr>
          <p:cNvPicPr>
            <a:picLocks noChangeAspect="1"/>
          </p:cNvPicPr>
          <p:nvPr/>
        </p:nvPicPr>
        <p:blipFill rotWithShape="1">
          <a:blip r:embed="rId4">
            <a:extLst>
              <a:ext uri="{28A0092B-C50C-407E-A947-70E740481C1C}">
                <a14:useLocalDpi xmlns:a14="http://schemas.microsoft.com/office/drawing/2010/main" val="0"/>
              </a:ext>
            </a:extLst>
          </a:blip>
          <a:srcRect l="3492" t="32644" r="10331" b="13335"/>
          <a:stretch/>
        </p:blipFill>
        <p:spPr>
          <a:xfrm>
            <a:off x="6433627" y="2149007"/>
            <a:ext cx="2901128" cy="884155"/>
          </a:xfrm>
          <a:prstGeom prst="rect">
            <a:avLst/>
          </a:prstGeom>
        </p:spPr>
      </p:pic>
      <p:sp>
        <p:nvSpPr>
          <p:cNvPr id="21" name="Rectangle 20">
            <a:extLst>
              <a:ext uri="{FF2B5EF4-FFF2-40B4-BE49-F238E27FC236}">
                <a16:creationId xmlns:a16="http://schemas.microsoft.com/office/drawing/2014/main" id="{12373434-BA72-0DA8-DF8B-DC9A2BF69ED1}"/>
              </a:ext>
            </a:extLst>
          </p:cNvPr>
          <p:cNvSpPr/>
          <p:nvPr/>
        </p:nvSpPr>
        <p:spPr>
          <a:xfrm>
            <a:off x="6722053" y="3056335"/>
            <a:ext cx="3037572" cy="646331"/>
          </a:xfrm>
          <a:prstGeom prst="rect">
            <a:avLst/>
          </a:prstGeom>
          <a:noFill/>
        </p:spPr>
        <p:txBody>
          <a:bodyPr wrap="square">
            <a:spAutoFit/>
          </a:bodyPr>
          <a:lstStyle/>
          <a:p>
            <a:r>
              <a:rPr lang="en-GB" sz="1200" dirty="0"/>
              <a:t>112 cavities for Z, W and H booster</a:t>
            </a:r>
          </a:p>
          <a:p>
            <a:r>
              <a:rPr lang="en-GB" sz="1200" dirty="0"/>
              <a:t>408+336 additional cavities for ttbar operation</a:t>
            </a:r>
          </a:p>
        </p:txBody>
      </p:sp>
      <p:sp>
        <p:nvSpPr>
          <p:cNvPr id="25" name="TextBox 24">
            <a:extLst>
              <a:ext uri="{FF2B5EF4-FFF2-40B4-BE49-F238E27FC236}">
                <a16:creationId xmlns:a16="http://schemas.microsoft.com/office/drawing/2014/main" id="{A940518F-17E6-81F8-FE4A-180637A92490}"/>
              </a:ext>
            </a:extLst>
          </p:cNvPr>
          <p:cNvSpPr txBox="1"/>
          <p:nvPr/>
        </p:nvSpPr>
        <p:spPr>
          <a:xfrm>
            <a:off x="7122399" y="1751260"/>
            <a:ext cx="1919037" cy="474425"/>
          </a:xfrm>
          <a:prstGeom prst="rect">
            <a:avLst/>
          </a:prstGeom>
          <a:noFill/>
        </p:spPr>
        <p:txBody>
          <a:bodyPr wrap="square" rtlCol="0">
            <a:spAutoFit/>
          </a:bodyPr>
          <a:lstStyle/>
          <a:p>
            <a:pPr algn="l">
              <a:lnSpc>
                <a:spcPts val="3700"/>
              </a:lnSpc>
            </a:pPr>
            <a:r>
              <a:rPr lang="en-US" sz="1000" i="1" u="sng" dirty="0">
                <a:solidFill>
                  <a:schemeClr val="tx2"/>
                </a:solidFill>
              </a:rPr>
              <a:t>Courtesy Marco Chiodini</a:t>
            </a:r>
            <a:endParaRPr lang="en-GB" sz="1000" i="1" u="sng" dirty="0">
              <a:solidFill>
                <a:schemeClr val="tx2"/>
              </a:solidFill>
            </a:endParaRPr>
          </a:p>
        </p:txBody>
      </p:sp>
      <p:pic>
        <p:nvPicPr>
          <p:cNvPr id="29" name="Picture 28" descr="A metal object on a pallet&#10;&#10;Description automatically generated">
            <a:extLst>
              <a:ext uri="{FF2B5EF4-FFF2-40B4-BE49-F238E27FC236}">
                <a16:creationId xmlns:a16="http://schemas.microsoft.com/office/drawing/2014/main" id="{A7B2BB2B-DB5D-D055-3A17-9FE1868428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9783" y="4911113"/>
            <a:ext cx="2098606" cy="1180099"/>
          </a:xfrm>
          <a:prstGeom prst="rect">
            <a:avLst/>
          </a:prstGeom>
        </p:spPr>
      </p:pic>
      <p:pic>
        <p:nvPicPr>
          <p:cNvPr id="51" name="Picture 50">
            <a:extLst>
              <a:ext uri="{FF2B5EF4-FFF2-40B4-BE49-F238E27FC236}">
                <a16:creationId xmlns:a16="http://schemas.microsoft.com/office/drawing/2014/main" id="{5953FBB2-2844-B31A-6CDE-961A21E39625}"/>
              </a:ext>
            </a:extLst>
          </p:cNvPr>
          <p:cNvPicPr>
            <a:picLocks noChangeAspect="1"/>
          </p:cNvPicPr>
          <p:nvPr/>
        </p:nvPicPr>
        <p:blipFill>
          <a:blip r:embed="rId6"/>
          <a:stretch>
            <a:fillRect/>
          </a:stretch>
        </p:blipFill>
        <p:spPr>
          <a:xfrm>
            <a:off x="9469243" y="3819304"/>
            <a:ext cx="2170081" cy="945744"/>
          </a:xfrm>
          <a:prstGeom prst="rect">
            <a:avLst/>
          </a:prstGeom>
        </p:spPr>
      </p:pic>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3177E9D3-A8D2-9C19-742C-E26F17BB2334}"/>
                  </a:ext>
                </a:extLst>
              </p:cNvPr>
              <p:cNvSpPr txBox="1"/>
              <p:nvPr/>
            </p:nvSpPr>
            <p:spPr>
              <a:xfrm>
                <a:off x="627290" y="1571419"/>
                <a:ext cx="5885505" cy="5601533"/>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Cavity shape: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6-cell 800 MHz cavity </a:t>
                </a:r>
                <a:r>
                  <a:rPr lang="en-GB" sz="1400" dirty="0">
                    <a:solidFill>
                      <a:schemeClr val="tx2"/>
                    </a:solidFill>
                    <a:ea typeface="Verdana" panose="020B0604030504040204" pitchFamily="34" charset="0"/>
                    <a:sym typeface="Wingdings" panose="05000000000000000000" pitchFamily="2" charset="2"/>
                  </a:rPr>
                  <a:t> in total 856 cavities for booster and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collider</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1.53 m long</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Asymmetric end-cell shape for better HOM damping</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1 port for FPC, 4 ports for HOM couplers, 1 port for pick up antenna and 1 port for FRT</a:t>
                </a:r>
              </a:p>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Material and target </a:t>
                </a:r>
                <a14:m>
                  <m:oMath xmlns:m="http://schemas.openxmlformats.org/officeDocument/2006/math">
                    <m:sSub>
                      <m:sSubPr>
                        <m:ctrlPr>
                          <a:rPr lang="en-US" sz="1600" b="1" i="1" dirty="0" smtClean="0">
                            <a:solidFill>
                              <a:schemeClr val="tx2"/>
                            </a:solidFill>
                            <a:latin typeface="Cambria Math" panose="02040503050406030204" pitchFamily="18" charset="0"/>
                            <a:ea typeface="Verdana" panose="020B0604030504040204" pitchFamily="34" charset="0"/>
                          </a:rPr>
                        </m:ctrlPr>
                      </m:sSubPr>
                      <m:e>
                        <m:r>
                          <a:rPr lang="en-GB" sz="1600" b="1" i="1" dirty="0" smtClean="0">
                            <a:solidFill>
                              <a:schemeClr val="tx2"/>
                            </a:solidFill>
                            <a:latin typeface="Cambria Math" panose="02040503050406030204" pitchFamily="18" charset="0"/>
                            <a:ea typeface="Verdana" panose="020B0604030504040204" pitchFamily="34" charset="0"/>
                          </a:rPr>
                          <m:t>𝑸</m:t>
                        </m:r>
                      </m:e>
                      <m:sub>
                        <m:r>
                          <a:rPr lang="en-GB" sz="1600" b="1" i="1" dirty="0" smtClean="0">
                            <a:solidFill>
                              <a:schemeClr val="tx2"/>
                            </a:solidFill>
                            <a:latin typeface="Cambria Math" panose="02040503050406030204" pitchFamily="18" charset="0"/>
                            <a:ea typeface="Verdana" panose="020B0604030504040204" pitchFamily="34" charset="0"/>
                          </a:rPr>
                          <m:t>𝟎</m:t>
                        </m:r>
                      </m:sub>
                    </m:sSub>
                  </m:oMath>
                </a14:m>
                <a:r>
                  <a:rPr lang="en-GB" sz="1600" dirty="0">
                    <a:solidFill>
                      <a:schemeClr val="tx2"/>
                    </a:solidFill>
                    <a:ea typeface="Verdana" panose="020B0604030504040204" pitchFamily="34" charset="0"/>
                  </a:rPr>
                  <a:t>:</a:t>
                </a:r>
              </a:p>
              <a:p>
                <a:pPr marL="628650" lvl="1" indent="-171450" algn="just">
                  <a:spcAft>
                    <a:spcPts val="600"/>
                  </a:spcAft>
                  <a:buFont typeface="Arial" panose="020B0604020202020204" pitchFamily="34" charset="0"/>
                  <a:buChar char="•"/>
                </a:pPr>
                <a14:m>
                  <m:oMath xmlns:m="http://schemas.openxmlformats.org/officeDocument/2006/math">
                    <m:sSub>
                      <m:sSubPr>
                        <m:ctrlPr>
                          <a:rPr lang="en-US" sz="1400" b="0" i="1" dirty="0" smtClean="0">
                            <a:solidFill>
                              <a:schemeClr val="tx2"/>
                            </a:solidFill>
                            <a:latin typeface="Cambria Math" panose="02040503050406030204" pitchFamily="18" charset="0"/>
                            <a:ea typeface="Verdana" panose="020B0604030504040204" pitchFamily="34" charset="0"/>
                          </a:rPr>
                        </m:ctrlPr>
                      </m:sSubPr>
                      <m:e>
                        <m:r>
                          <a:rPr lang="en-GB" sz="1400" i="1" dirty="0" smtClean="0">
                            <a:solidFill>
                              <a:schemeClr val="tx2"/>
                            </a:solidFill>
                            <a:latin typeface="Cambria Math" panose="02040503050406030204" pitchFamily="18" charset="0"/>
                            <a:ea typeface="Verdana" panose="020B0604030504040204" pitchFamily="34" charset="0"/>
                          </a:rPr>
                          <m:t>𝑄</m:t>
                        </m:r>
                      </m:e>
                      <m:sub>
                        <m:r>
                          <a:rPr lang="en-GB" sz="1400" i="1" dirty="0" smtClean="0">
                            <a:solidFill>
                              <a:schemeClr val="tx2"/>
                            </a:solidFill>
                            <a:latin typeface="Cambria Math" panose="02040503050406030204" pitchFamily="18" charset="0"/>
                            <a:ea typeface="Verdana" panose="020B0604030504040204" pitchFamily="34" charset="0"/>
                          </a:rPr>
                          <m:t>0</m:t>
                        </m:r>
                      </m:sub>
                    </m:sSub>
                    <m:r>
                      <a:rPr lang="en-GB" sz="1400" i="1" dirty="0" smtClean="0">
                        <a:solidFill>
                          <a:schemeClr val="tx2"/>
                        </a:solidFill>
                        <a:latin typeface="Cambria Math" panose="02040503050406030204" pitchFamily="18" charset="0"/>
                        <a:ea typeface="Verdana" panose="020B0604030504040204" pitchFamily="34" charset="0"/>
                      </a:rPr>
                      <m:t>=3</m:t>
                    </m:r>
                    <m:r>
                      <a:rPr lang="en-GB" sz="1400" i="1" dirty="0" smtClean="0">
                        <a:solidFill>
                          <a:schemeClr val="tx2"/>
                        </a:solidFill>
                        <a:latin typeface="Cambria Math" panose="02040503050406030204" pitchFamily="18" charset="0"/>
                        <a:ea typeface="Verdana" panose="020B0604030504040204" pitchFamily="34" charset="0"/>
                      </a:rPr>
                      <m:t>𝑒</m:t>
                    </m:r>
                    <m:r>
                      <a:rPr lang="en-GB" sz="1400" i="1" dirty="0" smtClean="0">
                        <a:solidFill>
                          <a:schemeClr val="tx2"/>
                        </a:solidFill>
                        <a:latin typeface="Cambria Math" panose="02040503050406030204" pitchFamily="18" charset="0"/>
                        <a:ea typeface="Verdana" panose="020B0604030504040204" pitchFamily="34" charset="0"/>
                      </a:rPr>
                      <m:t>10 </m:t>
                    </m:r>
                    <m:r>
                      <m:rPr>
                        <m:sty m:val="p"/>
                      </m:rPr>
                      <a:rPr lang="en-GB" sz="1400" i="0" dirty="0">
                        <a:solidFill>
                          <a:schemeClr val="tx2"/>
                        </a:solidFill>
                        <a:latin typeface="Cambria Math" panose="02040503050406030204" pitchFamily="18" charset="0"/>
                        <a:ea typeface="Verdana" panose="020B0604030504040204" pitchFamily="34" charset="0"/>
                      </a:rPr>
                      <m:t>at</m:t>
                    </m:r>
                    <m:r>
                      <a:rPr lang="en-GB" sz="1400" i="1" dirty="0">
                        <a:solidFill>
                          <a:schemeClr val="tx2"/>
                        </a:solidFill>
                        <a:latin typeface="Cambria Math" panose="02040503050406030204" pitchFamily="18" charset="0"/>
                        <a:ea typeface="Verdana" panose="020B0604030504040204" pitchFamily="34" charset="0"/>
                      </a:rPr>
                      <m:t> </m:t>
                    </m:r>
                    <m:sSub>
                      <m:sSubPr>
                        <m:ctrlPr>
                          <a:rPr lang="en-US" sz="1400" b="0" i="1" dirty="0" smtClean="0">
                            <a:solidFill>
                              <a:schemeClr val="tx2"/>
                            </a:solidFill>
                            <a:latin typeface="Cambria Math" panose="02040503050406030204" pitchFamily="18" charset="0"/>
                            <a:ea typeface="Verdana" panose="020B0604030504040204" pitchFamily="34" charset="0"/>
                          </a:rPr>
                        </m:ctrlPr>
                      </m:sSubPr>
                      <m:e>
                        <m:r>
                          <a:rPr lang="en-GB" sz="1400" i="1" dirty="0" err="1">
                            <a:solidFill>
                              <a:schemeClr val="tx2"/>
                            </a:solidFill>
                            <a:latin typeface="Cambria Math" panose="02040503050406030204" pitchFamily="18" charset="0"/>
                            <a:ea typeface="Verdana" panose="020B0604030504040204" pitchFamily="34" charset="0"/>
                          </a:rPr>
                          <m:t>𝐸</m:t>
                        </m:r>
                      </m:e>
                      <m:sub>
                        <m:r>
                          <m:rPr>
                            <m:sty m:val="p"/>
                          </m:rPr>
                          <a:rPr lang="en-GB" sz="1400" i="0" dirty="0" err="1">
                            <a:solidFill>
                              <a:schemeClr val="tx2"/>
                            </a:solidFill>
                            <a:latin typeface="Cambria Math" panose="02040503050406030204" pitchFamily="18" charset="0"/>
                            <a:ea typeface="Verdana" panose="020B0604030504040204" pitchFamily="34" charset="0"/>
                          </a:rPr>
                          <m:t>acc</m:t>
                        </m:r>
                      </m:sub>
                    </m:sSub>
                    <m:r>
                      <a:rPr lang="en-GB" sz="1400" i="1" dirty="0">
                        <a:solidFill>
                          <a:schemeClr val="tx2"/>
                        </a:solidFill>
                        <a:latin typeface="Cambria Math" panose="02040503050406030204" pitchFamily="18" charset="0"/>
                        <a:ea typeface="Verdana" panose="020B0604030504040204" pitchFamily="34" charset="0"/>
                      </a:rPr>
                      <m:t>=20.3 </m:t>
                    </m:r>
                    <m:r>
                      <m:rPr>
                        <m:sty m:val="p"/>
                      </m:rPr>
                      <a:rPr lang="en-GB" sz="1400" i="0" dirty="0">
                        <a:solidFill>
                          <a:schemeClr val="tx2"/>
                        </a:solidFill>
                        <a:latin typeface="Cambria Math" panose="02040503050406030204" pitchFamily="18" charset="0"/>
                        <a:ea typeface="Verdana" panose="020B0604030504040204" pitchFamily="34" charset="0"/>
                      </a:rPr>
                      <m:t>MV</m:t>
                    </m:r>
                    <m:r>
                      <a:rPr lang="en-GB" sz="1400" i="0" dirty="0">
                        <a:solidFill>
                          <a:schemeClr val="tx2"/>
                        </a:solidFill>
                        <a:latin typeface="Cambria Math" panose="02040503050406030204" pitchFamily="18" charset="0"/>
                        <a:ea typeface="Verdana" panose="020B0604030504040204" pitchFamily="34" charset="0"/>
                      </a:rPr>
                      <m:t>/</m:t>
                    </m:r>
                    <m:r>
                      <m:rPr>
                        <m:sty m:val="p"/>
                      </m:rPr>
                      <a:rPr lang="en-GB" sz="1400" i="0" dirty="0">
                        <a:solidFill>
                          <a:schemeClr val="tx2"/>
                        </a:solidFill>
                        <a:latin typeface="Cambria Math" panose="02040503050406030204" pitchFamily="18" charset="0"/>
                        <a:ea typeface="Verdana" panose="020B0604030504040204" pitchFamily="34" charset="0"/>
                      </a:rPr>
                      <m:t>m</m:t>
                    </m:r>
                    <m:r>
                      <a:rPr lang="en-GB" sz="1400" i="0" dirty="0">
                        <a:solidFill>
                          <a:schemeClr val="tx2"/>
                        </a:solidFill>
                        <a:latin typeface="Cambria Math" panose="02040503050406030204" pitchFamily="18" charset="0"/>
                        <a:ea typeface="Verdana" panose="020B0604030504040204" pitchFamily="34" charset="0"/>
                      </a:rPr>
                      <m:t> </m:t>
                    </m:r>
                  </m:oMath>
                </a14:m>
                <a:endParaRPr lang="en-GB" sz="1400" dirty="0">
                  <a:solidFill>
                    <a:schemeClr val="tx2"/>
                  </a:solidFill>
                  <a:ea typeface="Verdana" panose="020B0604030504040204" pitchFamily="34" charset="0"/>
                </a:endParaRP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Bulk Nb with electropolished and doped RF surface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Nb</a:t>
                </a:r>
                <a:r>
                  <a:rPr lang="en-GB" sz="1400" baseline="-25000" dirty="0">
                    <a:solidFill>
                      <a:schemeClr val="tx2"/>
                    </a:solidFill>
                    <a:ea typeface="Verdana" panose="020B0604030504040204" pitchFamily="34" charset="0"/>
                  </a:rPr>
                  <a:t>3</a:t>
                </a:r>
                <a:r>
                  <a:rPr lang="en-GB" sz="1400" dirty="0">
                    <a:solidFill>
                      <a:schemeClr val="tx2"/>
                    </a:solidFill>
                    <a:ea typeface="Verdana" panose="020B0604030504040204" pitchFamily="34" charset="0"/>
                  </a:rPr>
                  <a:t>Sn coating as an option to operate at 4.5 K</a:t>
                </a:r>
              </a:p>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Fabrication and R&amp;D program</a:t>
                </a:r>
              </a:p>
              <a:p>
                <a:pPr marL="628650" lvl="1" indent="-171450" algn="just">
                  <a:spcAft>
                    <a:spcPts val="600"/>
                  </a:spcAft>
                  <a:buFont typeface="Arial" panose="020B0604020202020204" pitchFamily="34" charset="0"/>
                  <a:buChar char="•"/>
                </a:pPr>
                <a:r>
                  <a:rPr lang="en-US" sz="1400" dirty="0">
                    <a:solidFill>
                      <a:schemeClr val="tx2"/>
                    </a:solidFill>
                  </a:rPr>
                  <a:t>Fabrication of 10 single-cell cavities at CERN (EN/MME) based on the RF design and mechanical design by CERN (SY-RF &amp; EN-MME)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Collaboration with international partners to achieve required high Q0: FNAL, IJCLAB and Cornell </a:t>
                </a:r>
              </a:p>
              <a:p>
                <a:pPr marL="628650" lvl="1" indent="-171450" algn="just">
                  <a:spcAft>
                    <a:spcPts val="600"/>
                  </a:spcAft>
                  <a:buFont typeface="Arial" panose="020B0604020202020204" pitchFamily="34" charset="0"/>
                  <a:buChar char="•"/>
                </a:pPr>
                <a:endParaRPr lang="en-US" sz="1400" dirty="0">
                  <a:solidFill>
                    <a:schemeClr val="tx2"/>
                  </a:solidFill>
                </a:endParaRPr>
              </a:p>
              <a:p>
                <a:pPr marL="628650" lvl="1" indent="-171450" algn="just">
                  <a:spcAft>
                    <a:spcPts val="600"/>
                  </a:spcAft>
                  <a:buFont typeface="Arial" panose="020B0604020202020204" pitchFamily="34" charset="0"/>
                  <a:buChar char="•"/>
                </a:pPr>
                <a:endParaRPr lang="en-US" sz="1400" dirty="0">
                  <a:solidFill>
                    <a:schemeClr val="tx2"/>
                  </a:solidFill>
                </a:endParaRPr>
              </a:p>
              <a:p>
                <a:pPr marL="171450" indent="-171450" algn="just">
                  <a:spcAft>
                    <a:spcPts val="600"/>
                  </a:spcAft>
                  <a:buFont typeface="Arial" panose="020B0604020202020204" pitchFamily="34" charset="0"/>
                  <a:buChar char="•"/>
                </a:pPr>
                <a:endParaRPr lang="en-GB" sz="1600" b="1" dirty="0">
                  <a:solidFill>
                    <a:schemeClr val="tx2"/>
                  </a:solidFill>
                  <a:ea typeface="Verdana" panose="020B0604030504040204" pitchFamily="34" charset="0"/>
                </a:endParaRPr>
              </a:p>
            </p:txBody>
          </p:sp>
        </mc:Choice>
        <mc:Fallback xmlns="">
          <p:sp>
            <p:nvSpPr>
              <p:cNvPr id="54" name="TextBox 53">
                <a:extLst>
                  <a:ext uri="{FF2B5EF4-FFF2-40B4-BE49-F238E27FC236}">
                    <a16:creationId xmlns:a16="http://schemas.microsoft.com/office/drawing/2014/main" id="{3177E9D3-A8D2-9C19-742C-E26F17BB2334}"/>
                  </a:ext>
                </a:extLst>
              </p:cNvPr>
              <p:cNvSpPr txBox="1">
                <a:spLocks noRot="1" noChangeAspect="1" noMove="1" noResize="1" noEditPoints="1" noAdjustHandles="1" noChangeArrowheads="1" noChangeShapeType="1" noTextEdit="1"/>
              </p:cNvSpPr>
              <p:nvPr/>
            </p:nvSpPr>
            <p:spPr>
              <a:xfrm>
                <a:off x="627290" y="1571419"/>
                <a:ext cx="5885505" cy="5601533"/>
              </a:xfrm>
              <a:prstGeom prst="rect">
                <a:avLst/>
              </a:prstGeom>
              <a:blipFill>
                <a:blip r:embed="rId7"/>
                <a:stretch>
                  <a:fillRect l="-415" t="-326" r="-311"/>
                </a:stretch>
              </a:blipFill>
            </p:spPr>
            <p:txBody>
              <a:bodyPr/>
              <a:lstStyle/>
              <a:p>
                <a:r>
                  <a:rPr lang="en-GB">
                    <a:noFill/>
                  </a:rPr>
                  <a:t> </a:t>
                </a:r>
              </a:p>
            </p:txBody>
          </p:sp>
        </mc:Fallback>
      </mc:AlternateContent>
      <p:sp>
        <p:nvSpPr>
          <p:cNvPr id="60" name="TextBox 59">
            <a:extLst>
              <a:ext uri="{FF2B5EF4-FFF2-40B4-BE49-F238E27FC236}">
                <a16:creationId xmlns:a16="http://schemas.microsoft.com/office/drawing/2014/main" id="{AE5474FF-E54A-2193-77C6-2008FF61D88E}"/>
              </a:ext>
            </a:extLst>
          </p:cNvPr>
          <p:cNvSpPr txBox="1"/>
          <p:nvPr/>
        </p:nvSpPr>
        <p:spPr>
          <a:xfrm>
            <a:off x="7078952" y="5780366"/>
            <a:ext cx="2266919" cy="461665"/>
          </a:xfrm>
          <a:prstGeom prst="rect">
            <a:avLst/>
          </a:prstGeom>
          <a:noFill/>
        </p:spPr>
        <p:txBody>
          <a:bodyPr wrap="square">
            <a:spAutoFit/>
          </a:bodyPr>
          <a:lstStyle/>
          <a:p>
            <a:r>
              <a:rPr lang="en-US" sz="1200" dirty="0">
                <a:solidFill>
                  <a:schemeClr val="tx1"/>
                </a:solidFill>
              </a:rPr>
              <a:t>Deep drawing tests performed on copper sheets </a:t>
            </a:r>
            <a:endParaRPr lang="en-GB" sz="1200" dirty="0"/>
          </a:p>
        </p:txBody>
      </p:sp>
      <p:pic>
        <p:nvPicPr>
          <p:cNvPr id="61" name="Picture 60" descr="A copper bowl on a black stand&#10;&#10;AI-generated content may be incorrect.">
            <a:extLst>
              <a:ext uri="{FF2B5EF4-FFF2-40B4-BE49-F238E27FC236}">
                <a16:creationId xmlns:a16="http://schemas.microsoft.com/office/drawing/2014/main" id="{EC0451B2-032F-5177-5F0E-D2B1FD659D4A}"/>
              </a:ext>
            </a:extLst>
          </p:cNvPr>
          <p:cNvPicPr>
            <a:picLocks noChangeAspect="1"/>
          </p:cNvPicPr>
          <p:nvPr/>
        </p:nvPicPr>
        <p:blipFill>
          <a:blip r:embed="rId8"/>
          <a:stretch>
            <a:fillRect/>
          </a:stretch>
        </p:blipFill>
        <p:spPr>
          <a:xfrm>
            <a:off x="7114710" y="4440230"/>
            <a:ext cx="2273598" cy="1278501"/>
          </a:xfrm>
          <a:prstGeom prst="rect">
            <a:avLst/>
          </a:prstGeom>
        </p:spPr>
      </p:pic>
      <p:sp>
        <p:nvSpPr>
          <p:cNvPr id="62" name="TextBox 61">
            <a:extLst>
              <a:ext uri="{FF2B5EF4-FFF2-40B4-BE49-F238E27FC236}">
                <a16:creationId xmlns:a16="http://schemas.microsoft.com/office/drawing/2014/main" id="{0F410776-0566-677B-1616-5C924F5034E9}"/>
              </a:ext>
            </a:extLst>
          </p:cNvPr>
          <p:cNvSpPr txBox="1"/>
          <p:nvPr/>
        </p:nvSpPr>
        <p:spPr>
          <a:xfrm>
            <a:off x="7302945" y="3988163"/>
            <a:ext cx="1919037" cy="474425"/>
          </a:xfrm>
          <a:prstGeom prst="rect">
            <a:avLst/>
          </a:prstGeom>
          <a:noFill/>
        </p:spPr>
        <p:txBody>
          <a:bodyPr wrap="square" rtlCol="0" anchor="ctr">
            <a:spAutoFit/>
          </a:bodyPr>
          <a:lstStyle/>
          <a:p>
            <a:pPr algn="l">
              <a:lnSpc>
                <a:spcPts val="3700"/>
              </a:lnSpc>
            </a:pPr>
            <a:r>
              <a:rPr lang="en-US" sz="1000" i="1" u="sng" dirty="0">
                <a:solidFill>
                  <a:schemeClr val="tx2"/>
                </a:solidFill>
              </a:rPr>
              <a:t>Courtesy Laurent </a:t>
            </a:r>
            <a:r>
              <a:rPr lang="en-US" sz="1000" i="1" u="sng" dirty="0" err="1">
                <a:solidFill>
                  <a:schemeClr val="tx2"/>
                </a:solidFill>
              </a:rPr>
              <a:t>Prever-Loiri</a:t>
            </a:r>
            <a:endParaRPr lang="en-GB" sz="1000" i="1" u="sng" dirty="0">
              <a:solidFill>
                <a:schemeClr val="tx2"/>
              </a:solidFill>
            </a:endParaRPr>
          </a:p>
        </p:txBody>
      </p:sp>
      <p:sp>
        <p:nvSpPr>
          <p:cNvPr id="63" name="TextBox 62">
            <a:extLst>
              <a:ext uri="{FF2B5EF4-FFF2-40B4-BE49-F238E27FC236}">
                <a16:creationId xmlns:a16="http://schemas.microsoft.com/office/drawing/2014/main" id="{01750626-696D-0EAB-B44B-6C5E9CFF80CD}"/>
              </a:ext>
            </a:extLst>
          </p:cNvPr>
          <p:cNvSpPr txBox="1"/>
          <p:nvPr/>
        </p:nvSpPr>
        <p:spPr>
          <a:xfrm>
            <a:off x="9927870" y="4462588"/>
            <a:ext cx="1919037" cy="474425"/>
          </a:xfrm>
          <a:prstGeom prst="rect">
            <a:avLst/>
          </a:prstGeom>
          <a:noFill/>
        </p:spPr>
        <p:txBody>
          <a:bodyPr wrap="square" rtlCol="0" anchor="ctr">
            <a:spAutoFit/>
          </a:bodyPr>
          <a:lstStyle/>
          <a:p>
            <a:pPr algn="l">
              <a:lnSpc>
                <a:spcPts val="3700"/>
              </a:lnSpc>
            </a:pPr>
            <a:r>
              <a:rPr lang="en-US" sz="1000" i="1" u="sng" dirty="0">
                <a:solidFill>
                  <a:schemeClr val="tx2"/>
                </a:solidFill>
              </a:rPr>
              <a:t>Courtesy F. Peauger</a:t>
            </a:r>
            <a:endParaRPr lang="en-GB" sz="1000" i="1" u="sng" dirty="0">
              <a:solidFill>
                <a:schemeClr val="tx2"/>
              </a:solidFill>
            </a:endParaRPr>
          </a:p>
        </p:txBody>
      </p:sp>
    </p:spTree>
    <p:extLst>
      <p:ext uri="{BB962C8B-B14F-4D97-AF65-F5344CB8AC3E}">
        <p14:creationId xmlns:p14="http://schemas.microsoft.com/office/powerpoint/2010/main" val="3955382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94740-160A-2049-B2A2-E13935D333D0}"/>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FE2F7FBE-3FD8-50A3-657D-83B1963A0030}"/>
              </a:ext>
            </a:extLst>
          </p:cNvPr>
          <p:cNvSpPr>
            <a:spLocks noGrp="1"/>
          </p:cNvSpPr>
          <p:nvPr>
            <p:ph type="title"/>
          </p:nvPr>
        </p:nvSpPr>
        <p:spPr>
          <a:xfrm>
            <a:off x="371364" y="368660"/>
            <a:ext cx="11269252" cy="679450"/>
          </a:xfrm>
        </p:spPr>
        <p:txBody>
          <a:bodyPr/>
          <a:lstStyle/>
          <a:p>
            <a:r>
              <a:rPr lang="en-US" altLang="de-DE" dirty="0"/>
              <a:t>HOM study of 6-cell 800 MHz cavity</a:t>
            </a:r>
            <a:endParaRPr lang="de-DE" altLang="de-DE" dirty="0"/>
          </a:p>
        </p:txBody>
      </p:sp>
      <p:sp>
        <p:nvSpPr>
          <p:cNvPr id="4" name="Datumsplatzhalter 3">
            <a:extLst>
              <a:ext uri="{FF2B5EF4-FFF2-40B4-BE49-F238E27FC236}">
                <a16:creationId xmlns:a16="http://schemas.microsoft.com/office/drawing/2014/main" id="{61DDD530-AD54-B197-B501-49F3F5FFAB0C}"/>
              </a:ext>
            </a:extLst>
          </p:cNvPr>
          <p:cNvSpPr>
            <a:spLocks noGrp="1"/>
          </p:cNvSpPr>
          <p:nvPr>
            <p:ph type="dt" sz="quarter" idx="10"/>
          </p:nvPr>
        </p:nvSpPr>
        <p:spPr/>
        <p:txBody>
          <a:bodyPr/>
          <a:lstStyle/>
          <a:p>
            <a:pPr>
              <a:defRPr/>
            </a:pPr>
            <a:fld id="{7251CA7A-0884-4D27-91AC-86BBE8B3F31D}" type="datetime1">
              <a:rPr lang="en-US" smtClean="0"/>
              <a:t>5/20/2025</a:t>
            </a:fld>
            <a:endParaRPr lang="de-DE" dirty="0"/>
          </a:p>
        </p:txBody>
      </p:sp>
      <p:sp>
        <p:nvSpPr>
          <p:cNvPr id="5" name="Fußzeilenplatzhalter 4">
            <a:extLst>
              <a:ext uri="{FF2B5EF4-FFF2-40B4-BE49-F238E27FC236}">
                <a16:creationId xmlns:a16="http://schemas.microsoft.com/office/drawing/2014/main" id="{15077125-A301-C1D5-3979-F2C103E5C59C}"/>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AA7CCEDB-FAB1-025F-9868-035F1291DCB5}"/>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7</a:t>
            </a:fld>
            <a:endParaRPr lang="en-US" dirty="0"/>
          </a:p>
        </p:txBody>
      </p:sp>
      <p:sp>
        <p:nvSpPr>
          <p:cNvPr id="54" name="TextBox 53">
            <a:extLst>
              <a:ext uri="{FF2B5EF4-FFF2-40B4-BE49-F238E27FC236}">
                <a16:creationId xmlns:a16="http://schemas.microsoft.com/office/drawing/2014/main" id="{C0A1ABCB-4F32-9CAF-0FD8-0E6C74080070}"/>
              </a:ext>
            </a:extLst>
          </p:cNvPr>
          <p:cNvSpPr txBox="1"/>
          <p:nvPr/>
        </p:nvSpPr>
        <p:spPr>
          <a:xfrm>
            <a:off x="659053" y="1556457"/>
            <a:ext cx="5420131" cy="4632037"/>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HOM power: </a:t>
            </a:r>
          </a:p>
          <a:p>
            <a:pPr marL="628650" lvl="1" indent="-171450" algn="just">
              <a:spcAft>
                <a:spcPts val="600"/>
              </a:spcAft>
              <a:buFont typeface="Arial" panose="020B0604020202020204" pitchFamily="34" charset="0"/>
              <a:buChar char="•"/>
            </a:pPr>
            <a:r>
              <a:rPr lang="en-US" sz="1600" dirty="0" err="1">
                <a:solidFill>
                  <a:schemeClr val="tx2"/>
                </a:solidFill>
                <a:ea typeface="Verdana" panose="020B0604030504040204" pitchFamily="34" charset="0"/>
              </a:rPr>
              <a:t>tt</a:t>
            </a:r>
            <a:r>
              <a:rPr lang="en-US" sz="1600" dirty="0">
                <a:solidFill>
                  <a:schemeClr val="tx2"/>
                </a:solidFill>
                <a:ea typeface="Verdana" panose="020B0604030504040204" pitchFamily="34" charset="0"/>
              </a:rPr>
              <a:t> collider highest HOM power. On average 0.7 kW per cavity</a:t>
            </a:r>
          </a:p>
          <a:p>
            <a:pPr marL="628650" lvl="1" indent="-171450" algn="just">
              <a:spcAft>
                <a:spcPts val="600"/>
              </a:spcAft>
              <a:buFont typeface="Arial" panose="020B0604020202020204" pitchFamily="34" charset="0"/>
              <a:buChar char="•"/>
            </a:pPr>
            <a:r>
              <a:rPr lang="en-US" sz="1600" dirty="0">
                <a:solidFill>
                  <a:schemeClr val="tx2"/>
                </a:solidFill>
                <a:ea typeface="Verdana" panose="020B0604030504040204" pitchFamily="34" charset="0"/>
              </a:rPr>
              <a:t>Up to 200 W per DQW HOM coupler</a:t>
            </a:r>
            <a:endParaRPr lang="en-US" sz="1600" b="1" dirty="0">
              <a:solidFill>
                <a:schemeClr val="tx2"/>
              </a:solidFill>
              <a:ea typeface="Verdana" panose="020B0604030504040204" pitchFamily="34" charset="0"/>
            </a:endParaRPr>
          </a:p>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Total number of HOM couplers:</a:t>
            </a:r>
          </a:p>
          <a:p>
            <a:pPr marL="628650" lvl="1" indent="-171450" algn="just">
              <a:spcAft>
                <a:spcPts val="600"/>
              </a:spcAft>
              <a:buFont typeface="Arial" panose="020B0604020202020204" pitchFamily="34" charset="0"/>
              <a:buChar char="•"/>
            </a:pPr>
            <a:r>
              <a:rPr lang="en-US" sz="1400" b="1" dirty="0">
                <a:solidFill>
                  <a:schemeClr val="tx2"/>
                </a:solidFill>
                <a:ea typeface="Verdana" panose="020B0604030504040204" pitchFamily="34" charset="0"/>
              </a:rPr>
              <a:t>Z/W/H booster</a:t>
            </a:r>
            <a:r>
              <a:rPr lang="en-US" sz="1400" dirty="0">
                <a:solidFill>
                  <a:schemeClr val="tx2"/>
                </a:solidFill>
                <a:ea typeface="Verdana" panose="020B0604030504040204" pitchFamily="34" charset="0"/>
              </a:rPr>
              <a:t>: 4 DQW couplers per cavity </a:t>
            </a:r>
            <a:r>
              <a:rPr lang="en-US" sz="1400" dirty="0">
                <a:solidFill>
                  <a:schemeClr val="tx2"/>
                </a:solidFill>
                <a:ea typeface="Verdana" panose="020B0604030504040204" pitchFamily="34" charset="0"/>
                <a:sym typeface="Wingdings" panose="05000000000000000000" pitchFamily="2" charset="2"/>
              </a:rPr>
              <a:t> 4×112=448</a:t>
            </a:r>
          </a:p>
          <a:p>
            <a:pPr marL="628650" lvl="1" indent="-171450" algn="just">
              <a:spcAft>
                <a:spcPts val="600"/>
              </a:spcAft>
              <a:buFont typeface="Arial" panose="020B0604020202020204" pitchFamily="34" charset="0"/>
              <a:buChar char="•"/>
            </a:pPr>
            <a:r>
              <a:rPr lang="en-US" sz="1400" b="1" dirty="0" err="1">
                <a:solidFill>
                  <a:schemeClr val="tx2"/>
                </a:solidFill>
                <a:ea typeface="Verdana" panose="020B0604030504040204" pitchFamily="34" charset="0"/>
                <a:sym typeface="Wingdings" panose="05000000000000000000" pitchFamily="2" charset="2"/>
              </a:rPr>
              <a:t>tt</a:t>
            </a:r>
            <a:r>
              <a:rPr lang="en-US" sz="1400" b="1" dirty="0">
                <a:solidFill>
                  <a:schemeClr val="tx2"/>
                </a:solidFill>
                <a:ea typeface="Verdana" panose="020B0604030504040204" pitchFamily="34" charset="0"/>
                <a:sym typeface="Wingdings" panose="05000000000000000000" pitchFamily="2" charset="2"/>
              </a:rPr>
              <a:t> collider &amp; booster</a:t>
            </a:r>
            <a:r>
              <a:rPr lang="en-US" sz="1400" dirty="0">
                <a:solidFill>
                  <a:schemeClr val="tx2"/>
                </a:solidFill>
                <a:ea typeface="Verdana" panose="020B0604030504040204" pitchFamily="34" charset="0"/>
                <a:sym typeface="Wingdings" panose="05000000000000000000" pitchFamily="2" charset="2"/>
              </a:rPr>
              <a:t>: 2 DQW per cavity  2×(408+336)=1488</a:t>
            </a:r>
          </a:p>
          <a:p>
            <a:pPr marL="628650" lvl="1" indent="-171450" algn="just">
              <a:spcAft>
                <a:spcPts val="600"/>
              </a:spcAft>
              <a:buFont typeface="Arial" panose="020B0604020202020204" pitchFamily="34" charset="0"/>
              <a:buChar char="•"/>
            </a:pPr>
            <a:r>
              <a:rPr lang="en-GB" sz="1400" b="1" dirty="0">
                <a:solidFill>
                  <a:schemeClr val="tx2"/>
                </a:solidFill>
                <a:ea typeface="Verdana" panose="020B0604030504040204" pitchFamily="34" charset="0"/>
                <a:sym typeface="Wingdings" panose="05000000000000000000" pitchFamily="2" charset="2"/>
              </a:rPr>
              <a:t>BLA between cryomodules</a:t>
            </a:r>
            <a:r>
              <a:rPr lang="en-GB" sz="1400" dirty="0">
                <a:solidFill>
                  <a:schemeClr val="tx2"/>
                </a:solidFill>
                <a:ea typeface="Verdana" panose="020B0604030504040204" pitchFamily="34" charset="0"/>
                <a:sym typeface="Wingdings" panose="05000000000000000000" pitchFamily="2" charset="2"/>
              </a:rPr>
              <a:t>: 113 for Z/W/H booster, 409 for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collider; likely not needed for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booster.</a:t>
            </a:r>
          </a:p>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Impedance limit</a:t>
            </a:r>
            <a:r>
              <a:rPr lang="en-US" sz="1600" dirty="0">
                <a:solidFill>
                  <a:schemeClr val="tx2"/>
                </a:solidFill>
                <a:ea typeface="Verdana" panose="020B0604030504040204" pitchFamily="34" charset="0"/>
              </a:rPr>
              <a:t>: </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Despite 100-turn transverse feedback and 3× energy loss/turn from wigglers in the longitudinal plane, the impedance limit remains very low for the Z booster in RPO</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Frequency spread from cavity manufacturing tolerances can lower the total impedance of dangerous modes by a factor of 5–8</a:t>
            </a:r>
            <a:endParaRPr lang="en-GB" sz="1600" dirty="0">
              <a:solidFill>
                <a:schemeClr val="tx2"/>
              </a:solidFill>
              <a:ea typeface="Verdana" panose="020B0604030504040204" pitchFamily="34" charset="0"/>
            </a:endParaRPr>
          </a:p>
        </p:txBody>
      </p:sp>
      <p:pic>
        <p:nvPicPr>
          <p:cNvPr id="7" name="Picture 6">
            <a:extLst>
              <a:ext uri="{FF2B5EF4-FFF2-40B4-BE49-F238E27FC236}">
                <a16:creationId xmlns:a16="http://schemas.microsoft.com/office/drawing/2014/main" id="{B0077374-CFC6-2688-335A-4B6DF73F8BAF}"/>
              </a:ext>
            </a:extLst>
          </p:cNvPr>
          <p:cNvPicPr>
            <a:picLocks noChangeAspect="1"/>
          </p:cNvPicPr>
          <p:nvPr/>
        </p:nvPicPr>
        <p:blipFill>
          <a:blip r:embed="rId3"/>
          <a:stretch>
            <a:fillRect/>
          </a:stretch>
        </p:blipFill>
        <p:spPr>
          <a:xfrm>
            <a:off x="6042402" y="2038965"/>
            <a:ext cx="5961682" cy="1217526"/>
          </a:xfrm>
          <a:prstGeom prst="rect">
            <a:avLst/>
          </a:prstGeom>
        </p:spPr>
      </p:pic>
      <p:pic>
        <p:nvPicPr>
          <p:cNvPr id="10" name="Picture 9" descr="A close-up of a pipe&#10;&#10;Description automatically generated">
            <a:extLst>
              <a:ext uri="{FF2B5EF4-FFF2-40B4-BE49-F238E27FC236}">
                <a16:creationId xmlns:a16="http://schemas.microsoft.com/office/drawing/2014/main" id="{2E641E2E-4419-1D81-407A-4DBABA08D38F}"/>
              </a:ext>
            </a:extLst>
          </p:cNvPr>
          <p:cNvPicPr>
            <a:picLocks noChangeAspect="1"/>
          </p:cNvPicPr>
          <p:nvPr/>
        </p:nvPicPr>
        <p:blipFill>
          <a:blip r:embed="rId4"/>
          <a:srcRect b="36248"/>
          <a:stretch/>
        </p:blipFill>
        <p:spPr>
          <a:xfrm>
            <a:off x="10572416" y="1009391"/>
            <a:ext cx="818128" cy="1133272"/>
          </a:xfrm>
          <a:prstGeom prst="rect">
            <a:avLst/>
          </a:prstGeom>
        </p:spPr>
      </p:pic>
      <p:cxnSp>
        <p:nvCxnSpPr>
          <p:cNvPr id="12" name="Straight Arrow Connector 11">
            <a:extLst>
              <a:ext uri="{FF2B5EF4-FFF2-40B4-BE49-F238E27FC236}">
                <a16:creationId xmlns:a16="http://schemas.microsoft.com/office/drawing/2014/main" id="{415EE7CB-6E25-9900-4294-0C11C858BE59}"/>
              </a:ext>
            </a:extLst>
          </p:cNvPr>
          <p:cNvCxnSpPr/>
          <p:nvPr/>
        </p:nvCxnSpPr>
        <p:spPr>
          <a:xfrm flipV="1">
            <a:off x="10413607" y="2164072"/>
            <a:ext cx="139189" cy="200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F60DA63B-FA5B-EB5A-358A-DB4497FF16F5}"/>
              </a:ext>
            </a:extLst>
          </p:cNvPr>
          <p:cNvGrpSpPr/>
          <p:nvPr/>
        </p:nvGrpSpPr>
        <p:grpSpPr>
          <a:xfrm>
            <a:off x="6096000" y="3336341"/>
            <a:ext cx="5937607" cy="2835434"/>
            <a:chOff x="6074618" y="3388713"/>
            <a:chExt cx="5937607" cy="2835434"/>
          </a:xfrm>
        </p:grpSpPr>
        <p:pic>
          <p:nvPicPr>
            <p:cNvPr id="49" name="Picture 48" descr="A graph of a graph of a graph&#10;&#10;AI-generated content may be incorrect.">
              <a:extLst>
                <a:ext uri="{FF2B5EF4-FFF2-40B4-BE49-F238E27FC236}">
                  <a16:creationId xmlns:a16="http://schemas.microsoft.com/office/drawing/2014/main" id="{A6C117BC-5B5E-E530-03C2-315797D4408A}"/>
                </a:ext>
              </a:extLst>
            </p:cNvPr>
            <p:cNvPicPr>
              <a:picLocks noChangeAspect="1"/>
            </p:cNvPicPr>
            <p:nvPr/>
          </p:nvPicPr>
          <p:blipFill>
            <a:blip r:embed="rId5"/>
            <a:stretch>
              <a:fillRect/>
            </a:stretch>
          </p:blipFill>
          <p:spPr>
            <a:xfrm>
              <a:off x="8977607" y="3389507"/>
              <a:ext cx="3034618" cy="2834640"/>
            </a:xfrm>
            <a:prstGeom prst="rect">
              <a:avLst/>
            </a:prstGeom>
          </p:spPr>
        </p:pic>
        <p:pic>
          <p:nvPicPr>
            <p:cNvPr id="52" name="Picture 51" descr="A diagram of a graph&#10;&#10;AI-generated content may be incorrect.">
              <a:extLst>
                <a:ext uri="{FF2B5EF4-FFF2-40B4-BE49-F238E27FC236}">
                  <a16:creationId xmlns:a16="http://schemas.microsoft.com/office/drawing/2014/main" id="{EE872C76-9BD5-1A51-2AD8-9FF4AD73EFE3}"/>
                </a:ext>
              </a:extLst>
            </p:cNvPr>
            <p:cNvPicPr>
              <a:picLocks noChangeAspect="1"/>
            </p:cNvPicPr>
            <p:nvPr/>
          </p:nvPicPr>
          <p:blipFill>
            <a:blip r:embed="rId6"/>
            <a:stretch>
              <a:fillRect/>
            </a:stretch>
          </p:blipFill>
          <p:spPr>
            <a:xfrm>
              <a:off x="6074618" y="3388713"/>
              <a:ext cx="2943734" cy="2834640"/>
            </a:xfrm>
            <a:prstGeom prst="rect">
              <a:avLst/>
            </a:prstGeom>
          </p:spPr>
        </p:pic>
        <p:sp>
          <p:nvSpPr>
            <p:cNvPr id="34" name="TextBox 33">
              <a:extLst>
                <a:ext uri="{FF2B5EF4-FFF2-40B4-BE49-F238E27FC236}">
                  <a16:creationId xmlns:a16="http://schemas.microsoft.com/office/drawing/2014/main" id="{66AEDD04-4040-1FA2-8216-001BE4BD4D79}"/>
                </a:ext>
              </a:extLst>
            </p:cNvPr>
            <p:cNvSpPr txBox="1"/>
            <p:nvPr/>
          </p:nvSpPr>
          <p:spPr>
            <a:xfrm>
              <a:off x="8274955" y="4090166"/>
              <a:ext cx="561051" cy="153888"/>
            </a:xfrm>
            <a:prstGeom prst="rect">
              <a:avLst/>
            </a:prstGeom>
            <a:noFill/>
          </p:spPr>
          <p:txBody>
            <a:bodyPr wrap="none" lIns="0" tIns="0" rIns="0" bIns="0" rtlCol="0">
              <a:spAutoFit/>
            </a:bodyPr>
            <a:lstStyle/>
            <a:p>
              <a:pPr algn="l"/>
              <a:r>
                <a:rPr lang="en-US" sz="1000" dirty="0">
                  <a:solidFill>
                    <a:schemeClr val="tx2"/>
                  </a:solidFill>
                </a:rPr>
                <a:t>H</a:t>
              </a:r>
              <a:r>
                <a:rPr lang="en-US" sz="1000" baseline="-25000" dirty="0">
                  <a:solidFill>
                    <a:schemeClr val="tx2"/>
                  </a:solidFill>
                </a:rPr>
                <a:t>B</a:t>
              </a:r>
              <a:r>
                <a:rPr lang="en-US" sz="1000" dirty="0">
                  <a:solidFill>
                    <a:schemeClr val="tx2"/>
                  </a:solidFill>
                </a:rPr>
                <a:t> and </a:t>
              </a:r>
              <a:r>
                <a:rPr lang="en-US" sz="1000" dirty="0" err="1">
                  <a:solidFill>
                    <a:schemeClr val="tx2"/>
                  </a:solidFill>
                </a:rPr>
                <a:t>tt</a:t>
              </a:r>
              <a:r>
                <a:rPr lang="en-US" sz="1000" baseline="-25000" dirty="0" err="1">
                  <a:solidFill>
                    <a:schemeClr val="tx2"/>
                  </a:solidFill>
                </a:rPr>
                <a:t>B</a:t>
              </a:r>
              <a:endParaRPr lang="en-GB" sz="1000" baseline="-25000" dirty="0">
                <a:solidFill>
                  <a:schemeClr val="tx2"/>
                </a:solidFill>
              </a:endParaRPr>
            </a:p>
          </p:txBody>
        </p:sp>
        <p:sp>
          <p:nvSpPr>
            <p:cNvPr id="35" name="TextBox 34">
              <a:extLst>
                <a:ext uri="{FF2B5EF4-FFF2-40B4-BE49-F238E27FC236}">
                  <a16:creationId xmlns:a16="http://schemas.microsoft.com/office/drawing/2014/main" id="{6B3F5DC4-3D85-805B-0155-0861ADF1BCDD}"/>
                </a:ext>
              </a:extLst>
            </p:cNvPr>
            <p:cNvSpPr txBox="1"/>
            <p:nvPr/>
          </p:nvSpPr>
          <p:spPr>
            <a:xfrm>
              <a:off x="6584961" y="4327922"/>
              <a:ext cx="519373" cy="153888"/>
            </a:xfrm>
            <a:prstGeom prst="rect">
              <a:avLst/>
            </a:prstGeom>
            <a:noFill/>
          </p:spPr>
          <p:txBody>
            <a:bodyPr wrap="none" lIns="0" tIns="0" rIns="0" bIns="0" rtlCol="0">
              <a:spAutoFit/>
            </a:bodyPr>
            <a:lstStyle/>
            <a:p>
              <a:pPr algn="l"/>
              <a:r>
                <a:rPr lang="en-US" sz="1000" dirty="0">
                  <a:solidFill>
                    <a:schemeClr val="tx2"/>
                  </a:solidFill>
                </a:rPr>
                <a:t>RPO: Z</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36" name="TextBox 35">
              <a:extLst>
                <a:ext uri="{FF2B5EF4-FFF2-40B4-BE49-F238E27FC236}">
                  <a16:creationId xmlns:a16="http://schemas.microsoft.com/office/drawing/2014/main" id="{DA6DE6DB-0ECA-7378-0FCE-2E38DB5FCD95}"/>
                </a:ext>
              </a:extLst>
            </p:cNvPr>
            <p:cNvSpPr txBox="1"/>
            <p:nvPr/>
          </p:nvSpPr>
          <p:spPr>
            <a:xfrm>
              <a:off x="6602161" y="4014333"/>
              <a:ext cx="562655" cy="153888"/>
            </a:xfrm>
            <a:prstGeom prst="rect">
              <a:avLst/>
            </a:prstGeom>
            <a:noFill/>
          </p:spPr>
          <p:txBody>
            <a:bodyPr wrap="none" lIns="0" tIns="0" rIns="0" bIns="0" rtlCol="0">
              <a:spAutoFit/>
            </a:bodyPr>
            <a:lstStyle/>
            <a:p>
              <a:pPr algn="l"/>
              <a:r>
                <a:rPr lang="en-US" sz="1000" dirty="0">
                  <a:solidFill>
                    <a:schemeClr val="tx2"/>
                  </a:solidFill>
                </a:rPr>
                <a:t>RPO: W</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38" name="TextBox 37">
              <a:extLst>
                <a:ext uri="{FF2B5EF4-FFF2-40B4-BE49-F238E27FC236}">
                  <a16:creationId xmlns:a16="http://schemas.microsoft.com/office/drawing/2014/main" id="{00526827-34E8-00BF-D152-3F161B87D430}"/>
                </a:ext>
              </a:extLst>
            </p:cNvPr>
            <p:cNvSpPr txBox="1"/>
            <p:nvPr/>
          </p:nvSpPr>
          <p:spPr>
            <a:xfrm>
              <a:off x="11321802" y="3936278"/>
              <a:ext cx="561051" cy="153888"/>
            </a:xfrm>
            <a:prstGeom prst="rect">
              <a:avLst/>
            </a:prstGeom>
            <a:noFill/>
          </p:spPr>
          <p:txBody>
            <a:bodyPr wrap="none" lIns="0" tIns="0" rIns="0" bIns="0" rtlCol="0">
              <a:spAutoFit/>
            </a:bodyPr>
            <a:lstStyle/>
            <a:p>
              <a:pPr algn="l"/>
              <a:r>
                <a:rPr lang="en-US" sz="1000" dirty="0">
                  <a:solidFill>
                    <a:schemeClr val="tx2"/>
                  </a:solidFill>
                </a:rPr>
                <a:t>H</a:t>
              </a:r>
              <a:r>
                <a:rPr lang="en-US" sz="1000" baseline="-25000" dirty="0">
                  <a:solidFill>
                    <a:schemeClr val="tx2"/>
                  </a:solidFill>
                </a:rPr>
                <a:t>B</a:t>
              </a:r>
              <a:r>
                <a:rPr lang="en-US" sz="1000" dirty="0">
                  <a:solidFill>
                    <a:schemeClr val="tx2"/>
                  </a:solidFill>
                </a:rPr>
                <a:t> and </a:t>
              </a:r>
              <a:r>
                <a:rPr lang="en-US" sz="1000" dirty="0" err="1">
                  <a:solidFill>
                    <a:schemeClr val="tx2"/>
                  </a:solidFill>
                </a:rPr>
                <a:t>tt</a:t>
              </a:r>
              <a:r>
                <a:rPr lang="en-US" sz="1000" baseline="-25000" dirty="0" err="1">
                  <a:solidFill>
                    <a:schemeClr val="tx2"/>
                  </a:solidFill>
                </a:rPr>
                <a:t>B</a:t>
              </a:r>
              <a:endParaRPr lang="en-GB" sz="1000" baseline="-25000" dirty="0">
                <a:solidFill>
                  <a:schemeClr val="tx2"/>
                </a:solidFill>
              </a:endParaRPr>
            </a:p>
          </p:txBody>
        </p:sp>
        <p:sp>
          <p:nvSpPr>
            <p:cNvPr id="39" name="TextBox 38">
              <a:extLst>
                <a:ext uri="{FF2B5EF4-FFF2-40B4-BE49-F238E27FC236}">
                  <a16:creationId xmlns:a16="http://schemas.microsoft.com/office/drawing/2014/main" id="{5F2D2185-CAC0-DD48-6D3D-6D645921E8F4}"/>
                </a:ext>
              </a:extLst>
            </p:cNvPr>
            <p:cNvSpPr txBox="1"/>
            <p:nvPr/>
          </p:nvSpPr>
          <p:spPr>
            <a:xfrm>
              <a:off x="9409854" y="4395772"/>
              <a:ext cx="519373" cy="153888"/>
            </a:xfrm>
            <a:prstGeom prst="rect">
              <a:avLst/>
            </a:prstGeom>
            <a:noFill/>
          </p:spPr>
          <p:txBody>
            <a:bodyPr wrap="none" lIns="0" tIns="0" rIns="0" bIns="0" rtlCol="0">
              <a:spAutoFit/>
            </a:bodyPr>
            <a:lstStyle/>
            <a:p>
              <a:pPr algn="l"/>
              <a:r>
                <a:rPr lang="en-US" sz="1000" dirty="0">
                  <a:solidFill>
                    <a:schemeClr val="tx2"/>
                  </a:solidFill>
                </a:rPr>
                <a:t>RPO: Z</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40" name="TextBox 39">
              <a:extLst>
                <a:ext uri="{FF2B5EF4-FFF2-40B4-BE49-F238E27FC236}">
                  <a16:creationId xmlns:a16="http://schemas.microsoft.com/office/drawing/2014/main" id="{9B4F263C-F047-3C93-DEE8-E2C976EEF193}"/>
                </a:ext>
              </a:extLst>
            </p:cNvPr>
            <p:cNvSpPr txBox="1"/>
            <p:nvPr/>
          </p:nvSpPr>
          <p:spPr>
            <a:xfrm>
              <a:off x="9400329" y="4126180"/>
              <a:ext cx="562655" cy="153888"/>
            </a:xfrm>
            <a:prstGeom prst="rect">
              <a:avLst/>
            </a:prstGeom>
            <a:noFill/>
          </p:spPr>
          <p:txBody>
            <a:bodyPr wrap="none" lIns="0" tIns="0" rIns="0" bIns="0" rtlCol="0">
              <a:spAutoFit/>
            </a:bodyPr>
            <a:lstStyle/>
            <a:p>
              <a:pPr algn="l"/>
              <a:r>
                <a:rPr lang="en-US" sz="1000" dirty="0">
                  <a:solidFill>
                    <a:schemeClr val="tx2"/>
                  </a:solidFill>
                </a:rPr>
                <a:t>RPO: W</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grpSp>
    </p:spTree>
    <p:extLst>
      <p:ext uri="{BB962C8B-B14F-4D97-AF65-F5344CB8AC3E}">
        <p14:creationId xmlns:p14="http://schemas.microsoft.com/office/powerpoint/2010/main" val="11914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75C3D-3477-9A46-F2C6-D8931EB46E23}"/>
            </a:ext>
          </a:extLst>
        </p:cNvPr>
        <p:cNvGrpSpPr/>
        <p:nvPr/>
      </p:nvGrpSpPr>
      <p:grpSpPr>
        <a:xfrm>
          <a:off x="0" y="0"/>
          <a:ext cx="0" cy="0"/>
          <a:chOff x="0" y="0"/>
          <a:chExt cx="0" cy="0"/>
        </a:xfrm>
      </p:grpSpPr>
      <p:pic>
        <p:nvPicPr>
          <p:cNvPr id="8" name="Picture 7" descr="A graph of a graph&#10;&#10;AI-generated content may be incorrect.">
            <a:extLst>
              <a:ext uri="{FF2B5EF4-FFF2-40B4-BE49-F238E27FC236}">
                <a16:creationId xmlns:a16="http://schemas.microsoft.com/office/drawing/2014/main" id="{146F4AA7-8649-92DB-DB75-34A55D96DDD5}"/>
              </a:ext>
            </a:extLst>
          </p:cNvPr>
          <p:cNvPicPr>
            <a:picLocks noChangeAspect="1"/>
          </p:cNvPicPr>
          <p:nvPr/>
        </p:nvPicPr>
        <p:blipFill>
          <a:blip r:embed="rId3"/>
          <a:stretch>
            <a:fillRect/>
          </a:stretch>
        </p:blipFill>
        <p:spPr>
          <a:xfrm>
            <a:off x="7671405" y="3635483"/>
            <a:ext cx="4278625" cy="2156905"/>
          </a:xfrm>
          <a:prstGeom prst="rect">
            <a:avLst/>
          </a:prstGeom>
        </p:spPr>
      </p:pic>
      <p:sp>
        <p:nvSpPr>
          <p:cNvPr id="3" name="Title 2">
            <a:extLst>
              <a:ext uri="{FF2B5EF4-FFF2-40B4-BE49-F238E27FC236}">
                <a16:creationId xmlns:a16="http://schemas.microsoft.com/office/drawing/2014/main" id="{7B757BC6-FA34-8E9C-A27E-F417DB73AA69}"/>
              </a:ext>
            </a:extLst>
          </p:cNvPr>
          <p:cNvSpPr>
            <a:spLocks noGrp="1"/>
          </p:cNvSpPr>
          <p:nvPr>
            <p:ph type="title"/>
          </p:nvPr>
        </p:nvSpPr>
        <p:spPr/>
        <p:txBody>
          <a:bodyPr/>
          <a:lstStyle/>
          <a:p>
            <a:r>
              <a:rPr lang="en-US" dirty="0"/>
              <a:t>Perturbation analysis</a:t>
            </a:r>
            <a:endParaRPr lang="en-GB" dirty="0"/>
          </a:p>
        </p:txBody>
      </p:sp>
      <p:sp>
        <p:nvSpPr>
          <p:cNvPr id="4" name="Date Placeholder 3">
            <a:extLst>
              <a:ext uri="{FF2B5EF4-FFF2-40B4-BE49-F238E27FC236}">
                <a16:creationId xmlns:a16="http://schemas.microsoft.com/office/drawing/2014/main" id="{AA43B905-E7C4-592A-BAB8-C4B9A03352F3}"/>
              </a:ext>
            </a:extLst>
          </p:cNvPr>
          <p:cNvSpPr>
            <a:spLocks noGrp="1"/>
          </p:cNvSpPr>
          <p:nvPr>
            <p:ph type="dt" sz="half" idx="10"/>
          </p:nvPr>
        </p:nvSpPr>
        <p:spPr/>
        <p:txBody>
          <a:bodyPr/>
          <a:lstStyle/>
          <a:p>
            <a:fld id="{E4DD85D8-7F22-4EF7-A6C9-6F9A89D8FE1F}" type="datetime1">
              <a:rPr lang="en-US" smtClean="0"/>
              <a:t>5/20/2025</a:t>
            </a:fld>
            <a:endParaRPr lang="en-US" dirty="0"/>
          </a:p>
        </p:txBody>
      </p:sp>
      <p:sp>
        <p:nvSpPr>
          <p:cNvPr id="5" name="Slide Number Placeholder 4">
            <a:extLst>
              <a:ext uri="{FF2B5EF4-FFF2-40B4-BE49-F238E27FC236}">
                <a16:creationId xmlns:a16="http://schemas.microsoft.com/office/drawing/2014/main" id="{879B9F70-2DAA-BE4C-3BA6-71740D2686A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B0FE9A17-D4B0-7DDF-AAC2-A351225D92FE}"/>
              </a:ext>
            </a:extLst>
          </p:cNvPr>
          <p:cNvSpPr/>
          <p:nvPr/>
        </p:nvSpPr>
        <p:spPr>
          <a:xfrm>
            <a:off x="229363" y="1391696"/>
            <a:ext cx="7450813" cy="4752528"/>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3063F79-1A0B-4B52-A846-D32BF468EB00}"/>
              </a:ext>
            </a:extLst>
          </p:cNvPr>
          <p:cNvSpPr/>
          <p:nvPr/>
        </p:nvSpPr>
        <p:spPr>
          <a:xfrm>
            <a:off x="7858801" y="1391696"/>
            <a:ext cx="3947925" cy="475774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3717837-B32D-B27B-B471-D39C6D02E732}"/>
                  </a:ext>
                </a:extLst>
              </p:cNvPr>
              <p:cNvSpPr txBox="1"/>
              <p:nvPr/>
            </p:nvSpPr>
            <p:spPr>
              <a:xfrm>
                <a:off x="192260" y="4294495"/>
                <a:ext cx="7271892" cy="1481111"/>
              </a:xfrm>
              <a:prstGeom prst="rect">
                <a:avLst/>
              </a:prstGeom>
              <a:noFill/>
            </p:spPr>
            <p:txBody>
              <a:bodyPr wrap="square">
                <a:spAutoFit/>
              </a:bodyPr>
              <a:lstStyle/>
              <a:p>
                <a:pPr marL="285750" indent="-285750" algn="just">
                  <a:spcAft>
                    <a:spcPts val="600"/>
                  </a:spcAft>
                  <a:buFont typeface="Arial" panose="020B0604020202020204" pitchFamily="34" charset="0"/>
                  <a:buChar char="•"/>
                </a:pPr>
                <a:r>
                  <a:rPr lang="en-GB" sz="1400" dirty="0">
                    <a:solidFill>
                      <a:schemeClr val="tx2"/>
                    </a:solidFill>
                  </a:rPr>
                  <a:t>A </a:t>
                </a:r>
                <a:r>
                  <a:rPr lang="en-GB" sz="1400" b="1" dirty="0">
                    <a:solidFill>
                      <a:schemeClr val="tx2"/>
                    </a:solidFill>
                  </a:rPr>
                  <a:t>perturbation</a:t>
                </a:r>
                <a:r>
                  <a:rPr lang="en-GB" sz="1400" dirty="0">
                    <a:solidFill>
                      <a:schemeClr val="tx2"/>
                    </a:solidFill>
                  </a:rPr>
                  <a:t> applied to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ir</m:t>
                        </m:r>
                      </m:sub>
                    </m:sSub>
                  </m:oMath>
                </a14:m>
                <a:r>
                  <a:rPr lang="en-GB" sz="1400" dirty="0">
                    <a:solidFill>
                      <a:schemeClr val="tx2"/>
                    </a:solidFill>
                  </a:rPr>
                  <a:t>,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eq</m:t>
                        </m:r>
                      </m:sub>
                    </m:sSub>
                  </m:oMath>
                </a14:m>
                <a:r>
                  <a:rPr lang="en-GB" sz="1400" dirty="0">
                    <a:solidFill>
                      <a:schemeClr val="tx2"/>
                    </a:solidFill>
                  </a:rPr>
                  <a:t> and </a:t>
                </a:r>
                <a14:m>
                  <m:oMath xmlns:m="http://schemas.openxmlformats.org/officeDocument/2006/math">
                    <m:sSub>
                      <m:sSubPr>
                        <m:ctrlPr>
                          <a:rPr lang="en-US" sz="1400" i="1" dirty="0">
                            <a:solidFill>
                              <a:schemeClr val="tx2"/>
                            </a:solidFill>
                            <a:latin typeface="Cambria Math" panose="02040503050406030204" pitchFamily="18" charset="0"/>
                          </a:rPr>
                        </m:ctrlPr>
                      </m:sSubPr>
                      <m:e>
                        <m:r>
                          <a:rPr lang="en-US" sz="1400" b="0" i="1" dirty="0" smtClean="0">
                            <a:solidFill>
                              <a:schemeClr val="tx2"/>
                            </a:solidFill>
                            <a:latin typeface="Cambria Math" panose="02040503050406030204" pitchFamily="18" charset="0"/>
                          </a:rPr>
                          <m:t>𝐿</m:t>
                        </m:r>
                      </m:e>
                      <m:sub>
                        <m:r>
                          <m:rPr>
                            <m:sty m:val="p"/>
                          </m:rPr>
                          <a:rPr lang="en-US" sz="1400" b="0" i="0" dirty="0" smtClean="0">
                            <a:solidFill>
                              <a:schemeClr val="tx2"/>
                            </a:solidFill>
                            <a:latin typeface="Cambria Math" panose="02040503050406030204" pitchFamily="18" charset="0"/>
                          </a:rPr>
                          <m:t>i</m:t>
                        </m:r>
                      </m:sub>
                    </m:sSub>
                  </m:oMath>
                </a14:m>
                <a:r>
                  <a:rPr lang="en-GB" sz="1400" dirty="0">
                    <a:solidFill>
                      <a:schemeClr val="tx2"/>
                    </a:solidFill>
                  </a:rPr>
                  <a:t> with a standard deviation </a:t>
                </a:r>
                <a14:m>
                  <m:oMath xmlns:m="http://schemas.openxmlformats.org/officeDocument/2006/math">
                    <m:r>
                      <m:rPr>
                        <m:sty m:val="p"/>
                      </m:rPr>
                      <a:rPr lang="en-GB" sz="1400" i="0" dirty="0" smtClean="0">
                        <a:solidFill>
                          <a:schemeClr val="tx2"/>
                        </a:solidFill>
                        <a:latin typeface="Cambria Math" panose="02040503050406030204" pitchFamily="18" charset="0"/>
                      </a:rPr>
                      <m:t>std</m:t>
                    </m:r>
                    <m:r>
                      <a:rPr lang="en-GB" sz="1400" i="1" dirty="0" smtClean="0">
                        <a:solidFill>
                          <a:schemeClr val="tx2"/>
                        </a:solidFill>
                        <a:latin typeface="Cambria Math" panose="02040503050406030204" pitchFamily="18" charset="0"/>
                      </a:rPr>
                      <m:t>(</m:t>
                    </m:r>
                    <m:r>
                      <a:rPr lang="en-GB" sz="1400" i="1" dirty="0" smtClean="0">
                        <a:solidFill>
                          <a:schemeClr val="tx2"/>
                        </a:solidFill>
                        <a:latin typeface="Cambria Math" panose="02040503050406030204" pitchFamily="18" charset="0"/>
                      </a:rPr>
                      <m:t>𝑃</m:t>
                    </m:r>
                    <m:r>
                      <a:rPr lang="en-GB" sz="1400" i="1" dirty="0" smtClean="0">
                        <a:solidFill>
                          <a:schemeClr val="tx2"/>
                        </a:solidFill>
                        <a:latin typeface="Cambria Math" panose="02040503050406030204" pitchFamily="18" charset="0"/>
                      </a:rPr>
                      <m:t>) </m:t>
                    </m:r>
                  </m:oMath>
                </a14:m>
                <a:r>
                  <a:rPr lang="en-GB" sz="1400" dirty="0">
                    <a:solidFill>
                      <a:schemeClr val="tx2"/>
                    </a:solidFill>
                  </a:rPr>
                  <a:t>of 0.1 mm clamped at </a:t>
                </a:r>
                <a14:m>
                  <m:oMath xmlns:m="http://schemas.openxmlformats.org/officeDocument/2006/math">
                    <m:r>
                      <a:rPr lang="en-GB" sz="1400" i="1" dirty="0" smtClean="0">
                        <a:solidFill>
                          <a:schemeClr val="tx2"/>
                        </a:solidFill>
                        <a:latin typeface="Cambria Math" panose="02040503050406030204" pitchFamily="18" charset="0"/>
                      </a:rPr>
                      <m:t>3×</m:t>
                    </m:r>
                    <m:r>
                      <m:rPr>
                        <m:sty m:val="p"/>
                      </m:rPr>
                      <a:rPr lang="en-GB" sz="1400" i="0" dirty="0" smtClean="0">
                        <a:solidFill>
                          <a:schemeClr val="tx2"/>
                        </a:solidFill>
                        <a:latin typeface="Cambria Math" panose="02040503050406030204" pitchFamily="18" charset="0"/>
                      </a:rPr>
                      <m:t>std</m:t>
                    </m:r>
                    <m:r>
                      <a:rPr lang="en-GB" sz="1400" i="1" dirty="0" smtClean="0">
                        <a:solidFill>
                          <a:schemeClr val="tx2"/>
                        </a:solidFill>
                        <a:latin typeface="Cambria Math" panose="02040503050406030204" pitchFamily="18" charset="0"/>
                      </a:rPr>
                      <m:t>(</m:t>
                    </m:r>
                    <m:r>
                      <a:rPr lang="en-GB" sz="1400" i="1" dirty="0" smtClean="0">
                        <a:solidFill>
                          <a:schemeClr val="tx2"/>
                        </a:solidFill>
                        <a:latin typeface="Cambria Math" panose="02040503050406030204" pitchFamily="18" charset="0"/>
                      </a:rPr>
                      <m:t>𝑃</m:t>
                    </m:r>
                    <m:r>
                      <a:rPr lang="en-GB" sz="1400" i="1" dirty="0" smtClean="0">
                        <a:solidFill>
                          <a:schemeClr val="tx2"/>
                        </a:solidFill>
                        <a:latin typeface="Cambria Math" panose="02040503050406030204" pitchFamily="18" charset="0"/>
                      </a:rPr>
                      <m:t>). </m:t>
                    </m:r>
                  </m:oMath>
                </a14:m>
                <a:r>
                  <a:rPr lang="en-GB" sz="1400" dirty="0">
                    <a:solidFill>
                      <a:schemeClr val="tx2"/>
                    </a:solidFill>
                  </a:rPr>
                  <a:t>The length of each cell is then changed to tune the cells’ frequency to 801.58 MHz.</a:t>
                </a:r>
              </a:p>
              <a:p>
                <a:pPr marL="285750" indent="-285750" algn="just">
                  <a:buFont typeface="Arial" panose="020B0604020202020204" pitchFamily="34" charset="0"/>
                  <a:buChar char="•"/>
                </a:pPr>
                <a:r>
                  <a:rPr lang="en-GB" sz="1400" b="1" dirty="0">
                    <a:solidFill>
                      <a:schemeClr val="tx2"/>
                    </a:solidFill>
                  </a:rPr>
                  <a:t>Sorting before tuning</a:t>
                </a:r>
                <a:r>
                  <a:rPr lang="en-GB" sz="1400" dirty="0">
                    <a:solidFill>
                      <a:schemeClr val="tx2"/>
                    </a:solidFill>
                  </a:rPr>
                  <a:t>: the mid-cell with average frequency is installed at the last position (position 5), the remaining mid-cells are installed in order of decreasing frequency</a:t>
                </a:r>
              </a:p>
            </p:txBody>
          </p:sp>
        </mc:Choice>
        <mc:Fallback xmlns="">
          <p:sp>
            <p:nvSpPr>
              <p:cNvPr id="14" name="TextBox 13">
                <a:extLst>
                  <a:ext uri="{FF2B5EF4-FFF2-40B4-BE49-F238E27FC236}">
                    <a16:creationId xmlns:a16="http://schemas.microsoft.com/office/drawing/2014/main" id="{13717837-B32D-B27B-B471-D39C6D02E732}"/>
                  </a:ext>
                </a:extLst>
              </p:cNvPr>
              <p:cNvSpPr txBox="1">
                <a:spLocks noRot="1" noChangeAspect="1" noMove="1" noResize="1" noEditPoints="1" noAdjustHandles="1" noChangeArrowheads="1" noChangeShapeType="1" noTextEdit="1"/>
              </p:cNvSpPr>
              <p:nvPr/>
            </p:nvSpPr>
            <p:spPr>
              <a:xfrm>
                <a:off x="192260" y="4294495"/>
                <a:ext cx="7271892" cy="1481111"/>
              </a:xfrm>
              <a:prstGeom prst="rect">
                <a:avLst/>
              </a:prstGeom>
              <a:blipFill>
                <a:blip r:embed="rId4"/>
                <a:stretch>
                  <a:fillRect l="-168" t="-412" r="-336" b="-3704"/>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E37CD7D5-21BF-D684-ED0F-04D92DE09F0A}"/>
              </a:ext>
            </a:extLst>
          </p:cNvPr>
          <p:cNvSpPr txBox="1"/>
          <p:nvPr/>
        </p:nvSpPr>
        <p:spPr>
          <a:xfrm>
            <a:off x="436616" y="5733944"/>
            <a:ext cx="6783179" cy="415498"/>
          </a:xfrm>
          <a:prstGeom prst="rect">
            <a:avLst/>
          </a:prstGeom>
          <a:noFill/>
        </p:spPr>
        <p:txBody>
          <a:bodyPr wrap="square">
            <a:spAutoFit/>
          </a:bodyPr>
          <a:lstStyle/>
          <a:p>
            <a:r>
              <a:rPr lang="en-GB" sz="1050" dirty="0">
                <a:hlinkClick r:id="rId5"/>
              </a:rPr>
              <a:t>A similar study on XFEL cavities: J. </a:t>
            </a:r>
            <a:r>
              <a:rPr lang="en-GB" sz="1050" dirty="0" err="1">
                <a:hlinkClick r:id="rId5"/>
              </a:rPr>
              <a:t>Corno</a:t>
            </a:r>
            <a:r>
              <a:rPr lang="en-GB" sz="1050" dirty="0">
                <a:hlinkClick r:id="rId5"/>
              </a:rPr>
              <a:t>, et </a:t>
            </a:r>
            <a:r>
              <a:rPr lang="en-GB" sz="1050" dirty="0" err="1">
                <a:hlinkClick r:id="rId5"/>
              </a:rPr>
              <a:t>al.Uncertainty</a:t>
            </a:r>
            <a:r>
              <a:rPr lang="en-GB" sz="1050" dirty="0">
                <a:hlinkClick r:id="rId5"/>
              </a:rPr>
              <a:t> </a:t>
            </a:r>
            <a:r>
              <a:rPr lang="en-GB" sz="1050" dirty="0" err="1">
                <a:hlinkClick r:id="rId5"/>
              </a:rPr>
              <a:t>modeling</a:t>
            </a:r>
            <a:r>
              <a:rPr lang="en-GB" sz="1050" dirty="0">
                <a:hlinkClick r:id="rId5"/>
              </a:rPr>
              <a:t> and analysis of the European X-ray free electron laser cavities manufacturing process, 2020</a:t>
            </a:r>
            <a:endParaRPr lang="en-GB" sz="1050" dirty="0"/>
          </a:p>
        </p:txBody>
      </p:sp>
      <p:sp>
        <p:nvSpPr>
          <p:cNvPr id="26" name="TextBox 25">
            <a:extLst>
              <a:ext uri="{FF2B5EF4-FFF2-40B4-BE49-F238E27FC236}">
                <a16:creationId xmlns:a16="http://schemas.microsoft.com/office/drawing/2014/main" id="{7DC801E3-73DA-7942-4CD0-C6F5C5ECDF5A}"/>
              </a:ext>
            </a:extLst>
          </p:cNvPr>
          <p:cNvSpPr txBox="1"/>
          <p:nvPr/>
        </p:nvSpPr>
        <p:spPr>
          <a:xfrm>
            <a:off x="10579451" y="3955554"/>
            <a:ext cx="1145995" cy="738664"/>
          </a:xfrm>
          <a:prstGeom prst="rect">
            <a:avLst/>
          </a:prstGeom>
          <a:noFill/>
        </p:spPr>
        <p:txBody>
          <a:bodyPr wrap="square" lIns="0" tIns="0" rIns="0" bIns="0" rtlCol="0">
            <a:spAutoFit/>
          </a:bodyPr>
          <a:lstStyle/>
          <a:p>
            <a:pPr algn="l"/>
            <a:r>
              <a:rPr lang="en-GB" sz="1200" dirty="0">
                <a:solidFill>
                  <a:schemeClr val="tx2"/>
                </a:solidFill>
              </a:rPr>
              <a:t>Impedance peak in worst-case deterministic scenario</a:t>
            </a:r>
          </a:p>
        </p:txBody>
      </p:sp>
      <p:cxnSp>
        <p:nvCxnSpPr>
          <p:cNvPr id="27" name="Straight Arrow Connector 26">
            <a:extLst>
              <a:ext uri="{FF2B5EF4-FFF2-40B4-BE49-F238E27FC236}">
                <a16:creationId xmlns:a16="http://schemas.microsoft.com/office/drawing/2014/main" id="{4E2E384D-7AFE-6089-5E34-9708B330D84D}"/>
              </a:ext>
            </a:extLst>
          </p:cNvPr>
          <p:cNvCxnSpPr>
            <a:cxnSpLocks/>
          </p:cNvCxnSpPr>
          <p:nvPr/>
        </p:nvCxnSpPr>
        <p:spPr>
          <a:xfrm>
            <a:off x="10137933" y="4030831"/>
            <a:ext cx="431993" cy="0"/>
          </a:xfrm>
          <a:prstGeom prst="straightConnector1">
            <a:avLst/>
          </a:prstGeom>
          <a:ln>
            <a:solidFill>
              <a:srgbClr val="30303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0152CC7-AEF9-4F00-4B21-452FD335B39F}"/>
              </a:ext>
            </a:extLst>
          </p:cNvPr>
          <p:cNvSpPr txBox="1"/>
          <p:nvPr/>
        </p:nvSpPr>
        <p:spPr>
          <a:xfrm>
            <a:off x="7925831" y="5743330"/>
            <a:ext cx="3799615" cy="369332"/>
          </a:xfrm>
          <a:prstGeom prst="rect">
            <a:avLst/>
          </a:prstGeom>
          <a:noFill/>
        </p:spPr>
        <p:txBody>
          <a:bodyPr wrap="square" lIns="0" tIns="0" rIns="0" bIns="0" rtlCol="0">
            <a:spAutoFit/>
          </a:bodyPr>
          <a:lstStyle/>
          <a:p>
            <a:pPr algn="l"/>
            <a:r>
              <a:rPr lang="en-GB" sz="1200" dirty="0">
                <a:solidFill>
                  <a:schemeClr val="tx2"/>
                </a:solidFill>
              </a:rPr>
              <a:t>Impedance of TM012 passband of 112 bare cavities with open BC </a:t>
            </a:r>
          </a:p>
        </p:txBody>
      </p:sp>
      <p:pic>
        <p:nvPicPr>
          <p:cNvPr id="32" name="Picture 31" descr="A diagram of a diagram of a system&#10;&#10;AI-generated content may be incorrect.">
            <a:extLst>
              <a:ext uri="{FF2B5EF4-FFF2-40B4-BE49-F238E27FC236}">
                <a16:creationId xmlns:a16="http://schemas.microsoft.com/office/drawing/2014/main" id="{FD2113A4-6B11-27E2-E447-D4D6C9549EF0}"/>
              </a:ext>
            </a:extLst>
          </p:cNvPr>
          <p:cNvPicPr>
            <a:picLocks noChangeAspect="1"/>
          </p:cNvPicPr>
          <p:nvPr/>
        </p:nvPicPr>
        <p:blipFill>
          <a:blip r:embed="rId6"/>
          <a:stretch>
            <a:fillRect/>
          </a:stretch>
        </p:blipFill>
        <p:spPr>
          <a:xfrm>
            <a:off x="510358" y="1422181"/>
            <a:ext cx="6953794" cy="2856538"/>
          </a:xfrm>
          <a:prstGeom prst="rect">
            <a:avLst/>
          </a:prstGeom>
        </p:spPr>
      </p:pic>
      <p:pic>
        <p:nvPicPr>
          <p:cNvPr id="39" name="Picture 38" descr="A graph of a number of numbers&#10;&#10;AI-generated content may be incorrect.">
            <a:extLst>
              <a:ext uri="{FF2B5EF4-FFF2-40B4-BE49-F238E27FC236}">
                <a16:creationId xmlns:a16="http://schemas.microsoft.com/office/drawing/2014/main" id="{B6F1CDAD-AFAD-1C2C-2171-0A7252101DF1}"/>
              </a:ext>
            </a:extLst>
          </p:cNvPr>
          <p:cNvPicPr>
            <a:picLocks noChangeAspect="1"/>
          </p:cNvPicPr>
          <p:nvPr/>
        </p:nvPicPr>
        <p:blipFill>
          <a:blip r:embed="rId7"/>
          <a:srcRect l="3976" t="4882" r="8848"/>
          <a:stretch/>
        </p:blipFill>
        <p:spPr>
          <a:xfrm>
            <a:off x="7893733" y="1631109"/>
            <a:ext cx="3630146" cy="1969944"/>
          </a:xfrm>
          <a:prstGeom prst="rect">
            <a:avLst/>
          </a:prstGeom>
        </p:spPr>
      </p:pic>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E7AB3716-A0F9-C6B9-F06F-5215AC55A092}"/>
                  </a:ext>
                </a:extLst>
              </p:cNvPr>
              <p:cNvSpPr txBox="1"/>
              <p:nvPr/>
            </p:nvSpPr>
            <p:spPr>
              <a:xfrm>
                <a:off x="8078314" y="1750840"/>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lumMod val="75000"/>
                                <a:lumOff val="25000"/>
                              </a:schemeClr>
                            </a:solidFill>
                            <a:latin typeface="Cambria Math" panose="02040503050406030204" pitchFamily="18" charset="0"/>
                          </a:rPr>
                        </m:ctrlPr>
                      </m:sSubSupPr>
                      <m:e>
                        <m:r>
                          <a:rPr lang="en-US" sz="1200" b="0" i="1" dirty="0" smtClean="0">
                            <a:solidFill>
                              <a:schemeClr val="tx2">
                                <a:lumMod val="75000"/>
                                <a:lumOff val="25000"/>
                              </a:schemeClr>
                            </a:solidFill>
                            <a:latin typeface="Cambria Math" panose="02040503050406030204" pitchFamily="18" charset="0"/>
                          </a:rPr>
                          <m:t>𝑍</m:t>
                        </m:r>
                      </m:e>
                      <m:sub>
                        <m:r>
                          <a:rPr lang="en-GB" sz="1200" i="1" dirty="0" smtClean="0">
                            <a:solidFill>
                              <a:schemeClr val="tx2">
                                <a:lumMod val="75000"/>
                                <a:lumOff val="25000"/>
                              </a:schemeClr>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lumMod val="75000"/>
                                <a:lumOff val="25000"/>
                              </a:schemeClr>
                            </a:solidFill>
                            <a:latin typeface="Cambria Math" panose="02040503050406030204" pitchFamily="18" charset="0"/>
                          </a:rPr>
                          <m:t>th</m:t>
                        </m:r>
                      </m:sup>
                    </m:sSubSup>
                  </m:oMath>
                </a14:m>
                <a:r>
                  <a:rPr lang="en-GB" sz="1200" dirty="0">
                    <a:solidFill>
                      <a:schemeClr val="tx2">
                        <a:lumMod val="75000"/>
                        <a:lumOff val="25000"/>
                      </a:schemeClr>
                    </a:solidFill>
                  </a:rPr>
                  <a:t> </a:t>
                </a:r>
                <a:r>
                  <a:rPr lang="en-GB" sz="1200" i="0" dirty="0">
                    <a:solidFill>
                      <a:schemeClr val="tx2">
                        <a:lumMod val="75000"/>
                        <a:lumOff val="25000"/>
                      </a:schemeClr>
                    </a:solidFill>
                  </a:rPr>
                  <a:t>with </a:t>
                </a:r>
                <a14:m>
                  <m:oMath xmlns:m="http://schemas.openxmlformats.org/officeDocument/2006/math">
                    <m:sSub>
                      <m:sSubPr>
                        <m:ctrlPr>
                          <a:rPr lang="en-US" sz="1200" i="1" dirty="0" smtClean="0">
                            <a:solidFill>
                              <a:schemeClr val="tx2">
                                <a:lumMod val="75000"/>
                                <a:lumOff val="25000"/>
                              </a:schemeClr>
                            </a:solidFill>
                            <a:latin typeface="Cambria Math" panose="02040503050406030204" pitchFamily="18" charset="0"/>
                            <a:ea typeface="Cambria Math" panose="02040503050406030204" pitchFamily="18" charset="0"/>
                          </a:rPr>
                        </m:ctrlPr>
                      </m:sSubPr>
                      <m:e>
                        <m:r>
                          <m:rPr>
                            <m:sty m:val="p"/>
                          </m:rPr>
                          <a:rPr lang="el-GR" sz="1200" i="1" dirty="0">
                            <a:solidFill>
                              <a:schemeClr val="tx2">
                                <a:lumMod val="75000"/>
                                <a:lumOff val="25000"/>
                              </a:schemeClr>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z</m:t>
                        </m:r>
                      </m:sub>
                    </m:sSub>
                    <m:r>
                      <a:rPr lang="en-US" sz="1200" b="0" i="1" dirty="0" smtClean="0">
                        <a:solidFill>
                          <a:schemeClr val="tx2">
                            <a:lumMod val="75000"/>
                            <a:lumOff val="25000"/>
                          </a:schemeClr>
                        </a:solidFill>
                        <a:latin typeface="Cambria Math" panose="02040503050406030204" pitchFamily="18" charset="0"/>
                        <a:ea typeface="Cambria Math" panose="02040503050406030204" pitchFamily="18" charset="0"/>
                      </a:rPr>
                      <m:t>=1.51 </m:t>
                    </m:r>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s</m:t>
                    </m:r>
                  </m:oMath>
                </a14:m>
                <a:r>
                  <a:rPr lang="en-GB" sz="1200" dirty="0">
                    <a:solidFill>
                      <a:schemeClr val="tx2">
                        <a:lumMod val="75000"/>
                        <a:lumOff val="25000"/>
                      </a:schemeClr>
                    </a:solidFill>
                  </a:rPr>
                  <a:t> for Z</a:t>
                </a:r>
                <a:r>
                  <a:rPr lang="en-GB" sz="1200" baseline="-25000" dirty="0">
                    <a:solidFill>
                      <a:schemeClr val="tx2">
                        <a:lumMod val="75000"/>
                        <a:lumOff val="25000"/>
                      </a:schemeClr>
                    </a:solidFill>
                  </a:rPr>
                  <a:t>B</a:t>
                </a:r>
              </a:p>
            </p:txBody>
          </p:sp>
        </mc:Choice>
        <mc:Fallback xmlns="">
          <p:sp>
            <p:nvSpPr>
              <p:cNvPr id="42" name="TextBox 41">
                <a:extLst>
                  <a:ext uri="{FF2B5EF4-FFF2-40B4-BE49-F238E27FC236}">
                    <a16:creationId xmlns:a16="http://schemas.microsoft.com/office/drawing/2014/main" id="{E7AB3716-A0F9-C6B9-F06F-5215AC55A092}"/>
                  </a:ext>
                </a:extLst>
              </p:cNvPr>
              <p:cNvSpPr txBox="1">
                <a:spLocks noRot="1" noChangeAspect="1" noMove="1" noResize="1" noEditPoints="1" noAdjustHandles="1" noChangeArrowheads="1" noChangeShapeType="1" noTextEdit="1"/>
              </p:cNvSpPr>
              <p:nvPr/>
            </p:nvSpPr>
            <p:spPr>
              <a:xfrm>
                <a:off x="8078314" y="1750840"/>
                <a:ext cx="2232248" cy="304122"/>
              </a:xfrm>
              <a:prstGeom prst="rect">
                <a:avLst/>
              </a:prstGeom>
              <a:blipFill>
                <a:blip r:embed="rId8"/>
                <a:stretch>
                  <a:fillRect b="-1000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3" name="TextBox 42">
                <a:extLst>
                  <a:ext uri="{FF2B5EF4-FFF2-40B4-BE49-F238E27FC236}">
                    <a16:creationId xmlns:a16="http://schemas.microsoft.com/office/drawing/2014/main" id="{E442DB7F-F031-A1BF-D0BB-094F31938DE0}"/>
                  </a:ext>
                </a:extLst>
              </p:cNvPr>
              <p:cNvSpPr txBox="1"/>
              <p:nvPr/>
            </p:nvSpPr>
            <p:spPr>
              <a:xfrm>
                <a:off x="8121681" y="4564356"/>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lumMod val="75000"/>
                                <a:lumOff val="25000"/>
                              </a:schemeClr>
                            </a:solidFill>
                            <a:latin typeface="Cambria Math" panose="02040503050406030204" pitchFamily="18" charset="0"/>
                          </a:rPr>
                        </m:ctrlPr>
                      </m:sSubSupPr>
                      <m:e>
                        <m:r>
                          <a:rPr lang="en-US" sz="1200" b="0" i="1" dirty="0" smtClean="0">
                            <a:solidFill>
                              <a:schemeClr val="tx2">
                                <a:lumMod val="75000"/>
                                <a:lumOff val="25000"/>
                              </a:schemeClr>
                            </a:solidFill>
                            <a:latin typeface="Cambria Math" panose="02040503050406030204" pitchFamily="18" charset="0"/>
                          </a:rPr>
                          <m:t>𝑍</m:t>
                        </m:r>
                      </m:e>
                      <m:sub>
                        <m:r>
                          <a:rPr lang="en-GB" sz="1200" i="1" dirty="0" smtClean="0">
                            <a:solidFill>
                              <a:schemeClr val="tx2">
                                <a:lumMod val="75000"/>
                                <a:lumOff val="25000"/>
                              </a:schemeClr>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lumMod val="75000"/>
                                <a:lumOff val="25000"/>
                              </a:schemeClr>
                            </a:solidFill>
                            <a:latin typeface="Cambria Math" panose="02040503050406030204" pitchFamily="18" charset="0"/>
                          </a:rPr>
                          <m:t>th</m:t>
                        </m:r>
                      </m:sup>
                    </m:sSubSup>
                  </m:oMath>
                </a14:m>
                <a:r>
                  <a:rPr lang="en-GB" sz="1200" dirty="0">
                    <a:solidFill>
                      <a:schemeClr val="tx2">
                        <a:lumMod val="75000"/>
                        <a:lumOff val="25000"/>
                      </a:schemeClr>
                    </a:solidFill>
                  </a:rPr>
                  <a:t> </a:t>
                </a:r>
                <a:r>
                  <a:rPr lang="en-GB" sz="1200" i="0" dirty="0">
                    <a:solidFill>
                      <a:schemeClr val="tx2">
                        <a:lumMod val="75000"/>
                        <a:lumOff val="25000"/>
                      </a:schemeClr>
                    </a:solidFill>
                  </a:rPr>
                  <a:t>with </a:t>
                </a:r>
                <a14:m>
                  <m:oMath xmlns:m="http://schemas.openxmlformats.org/officeDocument/2006/math">
                    <m:sSub>
                      <m:sSubPr>
                        <m:ctrlPr>
                          <a:rPr lang="en-US" sz="1200" i="1" dirty="0" smtClean="0">
                            <a:solidFill>
                              <a:schemeClr val="tx2">
                                <a:lumMod val="75000"/>
                                <a:lumOff val="25000"/>
                              </a:schemeClr>
                            </a:solidFill>
                            <a:latin typeface="Cambria Math" panose="02040503050406030204" pitchFamily="18" charset="0"/>
                            <a:ea typeface="Cambria Math" panose="02040503050406030204" pitchFamily="18" charset="0"/>
                          </a:rPr>
                        </m:ctrlPr>
                      </m:sSubPr>
                      <m:e>
                        <m:r>
                          <m:rPr>
                            <m:sty m:val="p"/>
                          </m:rPr>
                          <a:rPr lang="el-GR" sz="1200" i="1" dirty="0">
                            <a:solidFill>
                              <a:schemeClr val="tx2">
                                <a:lumMod val="75000"/>
                                <a:lumOff val="25000"/>
                              </a:schemeClr>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z</m:t>
                        </m:r>
                      </m:sub>
                    </m:sSub>
                    <m:r>
                      <a:rPr lang="en-US" sz="1200" b="0" i="1" dirty="0" smtClean="0">
                        <a:solidFill>
                          <a:schemeClr val="tx2">
                            <a:lumMod val="75000"/>
                            <a:lumOff val="25000"/>
                          </a:schemeClr>
                        </a:solidFill>
                        <a:latin typeface="Cambria Math" panose="02040503050406030204" pitchFamily="18" charset="0"/>
                        <a:ea typeface="Cambria Math" panose="02040503050406030204" pitchFamily="18" charset="0"/>
                      </a:rPr>
                      <m:t>=1.51 </m:t>
                    </m:r>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s</m:t>
                    </m:r>
                  </m:oMath>
                </a14:m>
                <a:r>
                  <a:rPr lang="en-GB" sz="1200" dirty="0">
                    <a:solidFill>
                      <a:schemeClr val="tx2">
                        <a:lumMod val="75000"/>
                        <a:lumOff val="25000"/>
                      </a:schemeClr>
                    </a:solidFill>
                  </a:rPr>
                  <a:t> for Z</a:t>
                </a:r>
                <a:r>
                  <a:rPr lang="en-GB" sz="1200" baseline="-25000" dirty="0">
                    <a:solidFill>
                      <a:schemeClr val="tx2">
                        <a:lumMod val="75000"/>
                        <a:lumOff val="25000"/>
                      </a:schemeClr>
                    </a:solidFill>
                  </a:rPr>
                  <a:t>B</a:t>
                </a:r>
              </a:p>
            </p:txBody>
          </p:sp>
        </mc:Choice>
        <mc:Fallback>
          <p:sp>
            <p:nvSpPr>
              <p:cNvPr id="43" name="TextBox 42">
                <a:extLst>
                  <a:ext uri="{FF2B5EF4-FFF2-40B4-BE49-F238E27FC236}">
                    <a16:creationId xmlns:a16="http://schemas.microsoft.com/office/drawing/2014/main" id="{E442DB7F-F031-A1BF-D0BB-094F31938DE0}"/>
                  </a:ext>
                </a:extLst>
              </p:cNvPr>
              <p:cNvSpPr txBox="1">
                <a:spLocks noRot="1" noChangeAspect="1" noMove="1" noResize="1" noEditPoints="1" noAdjustHandles="1" noChangeArrowheads="1" noChangeShapeType="1" noTextEdit="1"/>
              </p:cNvSpPr>
              <p:nvPr/>
            </p:nvSpPr>
            <p:spPr>
              <a:xfrm>
                <a:off x="8121681" y="4564356"/>
                <a:ext cx="2232248" cy="304122"/>
              </a:xfrm>
              <a:prstGeom prst="rect">
                <a:avLst/>
              </a:prstGeom>
              <a:blipFill>
                <a:blip r:embed="rId9"/>
                <a:stretch>
                  <a:fillRect b="-10000"/>
                </a:stretch>
              </a:blipFill>
            </p:spPr>
            <p:txBody>
              <a:bodyPr/>
              <a:lstStyle/>
              <a:p>
                <a:r>
                  <a:rPr lang="en-GB">
                    <a:noFill/>
                  </a:rPr>
                  <a:t> </a:t>
                </a:r>
              </a:p>
            </p:txBody>
          </p:sp>
        </mc:Fallback>
      </mc:AlternateContent>
      <p:sp>
        <p:nvSpPr>
          <p:cNvPr id="44" name="TextBox 43">
            <a:extLst>
              <a:ext uri="{FF2B5EF4-FFF2-40B4-BE49-F238E27FC236}">
                <a16:creationId xmlns:a16="http://schemas.microsoft.com/office/drawing/2014/main" id="{7EEDA96B-A2CA-1904-DA91-4D39B6C758E7}"/>
              </a:ext>
            </a:extLst>
          </p:cNvPr>
          <p:cNvSpPr txBox="1"/>
          <p:nvPr/>
        </p:nvSpPr>
        <p:spPr>
          <a:xfrm>
            <a:off x="8328248" y="2136581"/>
            <a:ext cx="1207062" cy="323165"/>
          </a:xfrm>
          <a:prstGeom prst="rect">
            <a:avLst/>
          </a:prstGeom>
          <a:noFill/>
        </p:spPr>
        <p:txBody>
          <a:bodyPr wrap="none" lIns="0" tIns="0" rIns="0" bIns="0" rtlCol="0">
            <a:spAutoFit/>
          </a:bodyPr>
          <a:lstStyle/>
          <a:p>
            <a:pPr algn="l"/>
            <a:r>
              <a:rPr lang="en-GB" sz="1050" dirty="0"/>
              <a:t>Sort, std(P)=0.1 mm</a:t>
            </a:r>
          </a:p>
          <a:p>
            <a:r>
              <a:rPr lang="en-GB" sz="1050" dirty="0">
                <a:solidFill>
                  <a:srgbClr val="FF0000"/>
                </a:solidFill>
              </a:rPr>
              <a:t>Sort, std(P)=0.2 mm</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8BBE6211-179C-22FC-B75D-A81FC4EEC5D6}"/>
                  </a:ext>
                </a:extLst>
              </p:cNvPr>
              <p:cNvSpPr txBox="1"/>
              <p:nvPr/>
            </p:nvSpPr>
            <p:spPr>
              <a:xfrm>
                <a:off x="8327801" y="1442468"/>
                <a:ext cx="3258486" cy="188641"/>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oMath>
                </a14:m>
                <a:r>
                  <a:rPr lang="en-GB" sz="1200" dirty="0">
                    <a:solidFill>
                      <a:schemeClr val="tx2"/>
                    </a:solidFill>
                  </a:rPr>
                  <a:t> at FM passband with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𝑄</m:t>
                        </m:r>
                      </m:e>
                      <m:sub>
                        <m:r>
                          <m:rPr>
                            <m:sty m:val="p"/>
                          </m:rPr>
                          <a:rPr lang="en-GB" sz="1200" i="0" dirty="0" smtClean="0">
                            <a:solidFill>
                              <a:schemeClr val="tx2"/>
                            </a:solidFill>
                            <a:latin typeface="Cambria Math" panose="02040503050406030204" pitchFamily="18" charset="0"/>
                          </a:rPr>
                          <m:t>ext</m:t>
                        </m:r>
                      </m:sub>
                    </m:sSub>
                    <m:r>
                      <a:rPr lang="en-GB" sz="1200" i="1" dirty="0" smtClean="0">
                        <a:solidFill>
                          <a:schemeClr val="tx2"/>
                        </a:solidFill>
                        <a:latin typeface="Cambria Math" panose="02040503050406030204" pitchFamily="18" charset="0"/>
                      </a:rPr>
                      <m:t>=1.1</m:t>
                    </m:r>
                    <m:r>
                      <a:rPr lang="en-GB" sz="1200" i="1" dirty="0" smtClean="0">
                        <a:solidFill>
                          <a:schemeClr val="tx2"/>
                        </a:solidFill>
                        <a:latin typeface="Cambria Math" panose="02040503050406030204" pitchFamily="18" charset="0"/>
                      </a:rPr>
                      <m:t>𝑒</m:t>
                    </m:r>
                    <m:r>
                      <a:rPr lang="en-GB" sz="1200" i="1" dirty="0" smtClean="0">
                        <a:solidFill>
                          <a:schemeClr val="tx2"/>
                        </a:solidFill>
                        <a:latin typeface="Cambria Math" panose="02040503050406030204" pitchFamily="18" charset="0"/>
                      </a:rPr>
                      <m:t>7 </m:t>
                    </m:r>
                  </m:oMath>
                </a14:m>
                <a:r>
                  <a:rPr lang="en-GB" sz="1200" dirty="0">
                    <a:solidFill>
                      <a:schemeClr val="tx2"/>
                    </a:solidFill>
                  </a:rPr>
                  <a:t>for FM</a:t>
                </a:r>
              </a:p>
            </p:txBody>
          </p:sp>
        </mc:Choice>
        <mc:Fallback xmlns="">
          <p:sp>
            <p:nvSpPr>
              <p:cNvPr id="45" name="TextBox 44">
                <a:extLst>
                  <a:ext uri="{FF2B5EF4-FFF2-40B4-BE49-F238E27FC236}">
                    <a16:creationId xmlns:a16="http://schemas.microsoft.com/office/drawing/2014/main" id="{8BBE6211-179C-22FC-B75D-A81FC4EEC5D6}"/>
                  </a:ext>
                </a:extLst>
              </p:cNvPr>
              <p:cNvSpPr txBox="1">
                <a:spLocks noRot="1" noChangeAspect="1" noMove="1" noResize="1" noEditPoints="1" noAdjustHandles="1" noChangeArrowheads="1" noChangeShapeType="1" noTextEdit="1"/>
              </p:cNvSpPr>
              <p:nvPr/>
            </p:nvSpPr>
            <p:spPr>
              <a:xfrm>
                <a:off x="8327801" y="1442468"/>
                <a:ext cx="3258486" cy="188641"/>
              </a:xfrm>
              <a:prstGeom prst="rect">
                <a:avLst/>
              </a:prstGeom>
              <a:blipFill>
                <a:blip r:embed="rId10"/>
                <a:stretch>
                  <a:fillRect l="-1682" t="-29032" b="-41935"/>
                </a:stretch>
              </a:blipFill>
            </p:spPr>
            <p:txBody>
              <a:bodyPr/>
              <a:lstStyle/>
              <a:p>
                <a:r>
                  <a:rPr lang="en-GB">
                    <a:noFill/>
                  </a:rPr>
                  <a:t> </a:t>
                </a:r>
              </a:p>
            </p:txBody>
          </p:sp>
        </mc:Fallback>
      </mc:AlternateContent>
      <p:sp>
        <p:nvSpPr>
          <p:cNvPr id="2" name="Footer Placeholder 1">
            <a:extLst>
              <a:ext uri="{FF2B5EF4-FFF2-40B4-BE49-F238E27FC236}">
                <a16:creationId xmlns:a16="http://schemas.microsoft.com/office/drawing/2014/main" id="{0BCFA017-D088-2F89-0670-CE5A2039FC59}"/>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3420509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CDADF72-D1B4-603B-1CDA-0770BDC6221D}"/>
                  </a:ext>
                </a:extLst>
              </p:cNvPr>
              <p:cNvSpPr>
                <a:spLocks noGrp="1"/>
              </p:cNvSpPr>
              <p:nvPr>
                <p:ph idx="1"/>
              </p:nvPr>
            </p:nvSpPr>
            <p:spPr>
              <a:xfrm>
                <a:off x="755978" y="1439335"/>
                <a:ext cx="11376025" cy="4608512"/>
              </a:xfrm>
            </p:spPr>
            <p:txBody>
              <a:bodyPr/>
              <a:lstStyle/>
              <a:p>
                <a:r>
                  <a:rPr lang="en-GB" sz="1800" dirty="0"/>
                  <a:t>Summary</a:t>
                </a:r>
              </a:p>
              <a:p>
                <a:pPr marL="285750" indent="-285750">
                  <a:spcBef>
                    <a:spcPts val="800"/>
                  </a:spcBef>
                  <a:buFont typeface="Arial" panose="020B0604020202020204" pitchFamily="34" charset="0"/>
                  <a:buChar char="•"/>
                </a:pPr>
                <a:r>
                  <a:rPr lang="en-GB" sz="1800" b="0" dirty="0"/>
                  <a:t>Updated 400 MHz and 800 MHz cavity designs to meet latest RPO RF requirements</a:t>
                </a:r>
              </a:p>
              <a:p>
                <a:pPr marL="285750" indent="-285750">
                  <a:spcBef>
                    <a:spcPts val="800"/>
                  </a:spcBef>
                  <a:buFont typeface="Arial" panose="020B0604020202020204" pitchFamily="34" charset="0"/>
                  <a:buChar char="•"/>
                </a:pPr>
                <a:r>
                  <a:rPr lang="en-GB" sz="1800" b="0" dirty="0"/>
                  <a:t>HOM damping via coaxial couplers inside cryomodule, and BLAs between cryomodules is considered</a:t>
                </a:r>
              </a:p>
              <a:p>
                <a:pPr marL="285750" indent="-285750">
                  <a:spcBef>
                    <a:spcPts val="800"/>
                  </a:spcBef>
                  <a:buFont typeface="Arial" panose="020B0604020202020204" pitchFamily="34" charset="0"/>
                  <a:buChar char="•"/>
                </a:pPr>
                <a:r>
                  <a:rPr lang="en-GB" sz="1800" b="0" dirty="0"/>
                  <a:t>Sensitivity studies confirm frequency spread reduces impedance peaks;</a:t>
                </a:r>
                <a:br>
                  <a:rPr lang="en-GB" sz="1800" b="0" dirty="0"/>
                </a:br>
                <a:r>
                  <a:rPr lang="en-GB" sz="1800" b="0" dirty="0"/>
                  <a:t>– 400 MHz: robust performance</a:t>
                </a:r>
                <a:br>
                  <a:rPr lang="en-GB" sz="1800" b="0" dirty="0"/>
                </a:br>
                <a:r>
                  <a:rPr lang="en-GB" sz="1800" b="0" dirty="0"/>
                  <a:t>– 800 MHz: perform cell sorting and monitor R/Q of 5</a:t>
                </a:r>
                <a:r>
                  <a:rPr lang="el-GR" sz="1800" b="0" dirty="0"/>
                  <a:t>π/6 </a:t>
                </a:r>
                <a:r>
                  <a:rPr lang="en-GB" sz="1800" b="0" dirty="0"/>
                  <a:t>mode during fabrication</a:t>
                </a:r>
              </a:p>
              <a:p>
                <a:pPr>
                  <a:buNone/>
                </a:pPr>
                <a:r>
                  <a:rPr lang="en-GB" sz="1800" dirty="0"/>
                  <a:t>Outlook</a:t>
                </a:r>
              </a:p>
              <a:p>
                <a:pPr marL="285750" indent="-285750">
                  <a:spcBef>
                    <a:spcPts val="800"/>
                  </a:spcBef>
                  <a:buFont typeface="Arial" panose="020B0604020202020204" pitchFamily="34" charset="0"/>
                  <a:buChar char="•"/>
                </a:pPr>
                <a:r>
                  <a:rPr lang="en-GB" sz="1800" b="0" dirty="0"/>
                  <a:t>Finalize mechanical study and design of HOM damping components</a:t>
                </a:r>
              </a:p>
              <a:p>
                <a:pPr marL="285750" indent="-285750">
                  <a:spcBef>
                    <a:spcPts val="800"/>
                  </a:spcBef>
                  <a:buFont typeface="Arial" panose="020B0604020202020204" pitchFamily="34" charset="0"/>
                  <a:buChar char="•"/>
                </a:pPr>
                <a:r>
                  <a:rPr lang="en-GB" sz="1800" b="0" dirty="0"/>
                  <a:t>Experimentally verify the reachability of Q₀ at the desired </a:t>
                </a:r>
                <a14:m>
                  <m:oMath xmlns:m="http://schemas.openxmlformats.org/officeDocument/2006/math">
                    <m:sSub>
                      <m:sSubPr>
                        <m:ctrlPr>
                          <a:rPr lang="en-GB" sz="1800" b="0" i="1" dirty="0" smtClean="0">
                            <a:latin typeface="Cambria Math" panose="02040503050406030204" pitchFamily="18" charset="0"/>
                          </a:rPr>
                        </m:ctrlPr>
                      </m:sSubPr>
                      <m:e>
                        <m:r>
                          <a:rPr lang="en-GB" sz="1800" b="0" i="1" dirty="0" smtClean="0">
                            <a:latin typeface="Cambria Math" panose="02040503050406030204" pitchFamily="18" charset="0"/>
                          </a:rPr>
                          <m:t>𝐸</m:t>
                        </m:r>
                      </m:e>
                      <m:sub>
                        <m:r>
                          <m:rPr>
                            <m:sty m:val="p"/>
                          </m:rPr>
                          <a:rPr lang="en-GB" sz="1800" b="0" i="0" dirty="0" smtClean="0">
                            <a:latin typeface="Cambria Math" panose="02040503050406030204" pitchFamily="18" charset="0"/>
                          </a:rPr>
                          <m:t>acc</m:t>
                        </m:r>
                      </m:sub>
                    </m:sSub>
                  </m:oMath>
                </a14:m>
                <a:r>
                  <a:rPr lang="en-GB" sz="1800" b="0" dirty="0"/>
                  <a:t> for the 400 MHz and 800 MHz cavities</a:t>
                </a:r>
              </a:p>
              <a:p>
                <a:pPr marL="285750" indent="-285750">
                  <a:spcBef>
                    <a:spcPts val="800"/>
                  </a:spcBef>
                  <a:buFont typeface="Arial" panose="020B0604020202020204" pitchFamily="34" charset="0"/>
                  <a:buChar char="•"/>
                </a:pPr>
                <a:r>
                  <a:rPr lang="en-GB" sz="1800" b="0" dirty="0"/>
                  <a:t>Refine high power coaxial line and BLA designs</a:t>
                </a:r>
              </a:p>
              <a:p>
                <a:pPr marL="285750" indent="-285750">
                  <a:spcBef>
                    <a:spcPts val="800"/>
                  </a:spcBef>
                  <a:buFont typeface="Arial" panose="020B0604020202020204" pitchFamily="34" charset="0"/>
                  <a:buChar char="•"/>
                </a:pPr>
                <a:r>
                  <a:rPr lang="en-GB" sz="1800" b="0" dirty="0"/>
                  <a:t>Address the challenge of low beam stability limits in the Z and W booster in RPO </a:t>
                </a:r>
              </a:p>
              <a:p>
                <a:pPr marL="285750" indent="-285750">
                  <a:spcBef>
                    <a:spcPts val="800"/>
                  </a:spcBef>
                  <a:buFont typeface="Arial" panose="020B0604020202020204" pitchFamily="34" charset="0"/>
                  <a:buChar char="•"/>
                </a:pPr>
                <a:r>
                  <a:rPr lang="en-GB" sz="1800" b="0" dirty="0"/>
                  <a:t>Plan experimental validation and prototype testing</a:t>
                </a:r>
              </a:p>
            </p:txBody>
          </p:sp>
        </mc:Choice>
        <mc:Fallback xmlns="">
          <p:sp>
            <p:nvSpPr>
              <p:cNvPr id="2" name="Content Placeholder 1">
                <a:extLst>
                  <a:ext uri="{FF2B5EF4-FFF2-40B4-BE49-F238E27FC236}">
                    <a16:creationId xmlns:a16="http://schemas.microsoft.com/office/drawing/2014/main" id="{8CDADF72-D1B4-603B-1CDA-0770BDC6221D}"/>
                  </a:ext>
                </a:extLst>
              </p:cNvPr>
              <p:cNvSpPr>
                <a:spLocks noGrp="1" noRot="1" noChangeAspect="1" noMove="1" noResize="1" noEditPoints="1" noAdjustHandles="1" noChangeArrowheads="1" noChangeShapeType="1" noTextEdit="1"/>
              </p:cNvSpPr>
              <p:nvPr>
                <p:ph idx="1"/>
              </p:nvPr>
            </p:nvSpPr>
            <p:spPr>
              <a:xfrm>
                <a:off x="755978" y="1439335"/>
                <a:ext cx="11376025" cy="4608512"/>
              </a:xfrm>
              <a:blipFill>
                <a:blip r:embed="rId2"/>
                <a:stretch>
                  <a:fillRect l="-1233" t="-2249"/>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088E6D1F-ADF3-1080-6131-DA095312340B}"/>
              </a:ext>
            </a:extLst>
          </p:cNvPr>
          <p:cNvSpPr>
            <a:spLocks noGrp="1"/>
          </p:cNvSpPr>
          <p:nvPr>
            <p:ph type="title"/>
          </p:nvPr>
        </p:nvSpPr>
        <p:spPr/>
        <p:txBody>
          <a:bodyPr/>
          <a:lstStyle/>
          <a:p>
            <a:r>
              <a:rPr lang="en-US" dirty="0"/>
              <a:t>Summary and outlook</a:t>
            </a:r>
            <a:endParaRPr lang="en-GB" dirty="0"/>
          </a:p>
        </p:txBody>
      </p:sp>
      <p:sp>
        <p:nvSpPr>
          <p:cNvPr id="4" name="Date Placeholder 3">
            <a:extLst>
              <a:ext uri="{FF2B5EF4-FFF2-40B4-BE49-F238E27FC236}">
                <a16:creationId xmlns:a16="http://schemas.microsoft.com/office/drawing/2014/main" id="{86B736DA-961F-70C0-8FF0-6A8FF0C831C4}"/>
              </a:ext>
            </a:extLst>
          </p:cNvPr>
          <p:cNvSpPr>
            <a:spLocks noGrp="1"/>
          </p:cNvSpPr>
          <p:nvPr>
            <p:ph type="dt" sz="half" idx="10"/>
          </p:nvPr>
        </p:nvSpPr>
        <p:spPr/>
        <p:txBody>
          <a:bodyPr/>
          <a:lstStyle/>
          <a:p>
            <a:fld id="{B9E58394-5841-49AE-AF6C-BF86FCE8734B}" type="datetime1">
              <a:rPr lang="en-US" smtClean="0"/>
              <a:t>5/20/2025</a:t>
            </a:fld>
            <a:endParaRPr lang="en-US" dirty="0"/>
          </a:p>
        </p:txBody>
      </p:sp>
      <p:sp>
        <p:nvSpPr>
          <p:cNvPr id="5" name="Footer Placeholder 4">
            <a:extLst>
              <a:ext uri="{FF2B5EF4-FFF2-40B4-BE49-F238E27FC236}">
                <a16:creationId xmlns:a16="http://schemas.microsoft.com/office/drawing/2014/main" id="{DB2D7CEA-1395-FF91-9E28-378043EE069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55D86B2-46F5-6DEB-731B-C802AD7F09DA}"/>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48884456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SWELL_eigenmodes</Template>
  <TotalTime>83431</TotalTime>
  <Words>3875</Words>
  <Application>Microsoft Office PowerPoint</Application>
  <PresentationFormat>Widescreen</PresentationFormat>
  <Paragraphs>1287</Paragraphs>
  <Slides>22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Cambria Math</vt:lpstr>
      <vt:lpstr>Times New Roman</vt:lpstr>
      <vt:lpstr>Verdana</vt:lpstr>
      <vt:lpstr>Wingdings</vt:lpstr>
      <vt:lpstr>Office Theme</vt:lpstr>
      <vt:lpstr>Accelerating cavities with HOM damping for FCC-ee</vt:lpstr>
      <vt:lpstr>Overview</vt:lpstr>
      <vt:lpstr>2-cell 400 MHz cavity shape</vt:lpstr>
      <vt:lpstr>HOM study of 400 MHz cavities</vt:lpstr>
      <vt:lpstr>Sensitivity analysis of the 2-cell 400 MHz cavity</vt:lpstr>
      <vt:lpstr>6-cell 800 MHz cavity</vt:lpstr>
      <vt:lpstr>HOM study of 6-cell 800 MHz cavity</vt:lpstr>
      <vt:lpstr>Perturbation analysis</vt:lpstr>
      <vt:lpstr>Summary and outlook</vt:lpstr>
      <vt:lpstr>PowerPoint Presentation</vt:lpstr>
      <vt:lpstr>RF baseline updates</vt:lpstr>
      <vt:lpstr>SRF layout</vt:lpstr>
      <vt:lpstr>tt ̅ and booster stability parameters</vt:lpstr>
      <vt:lpstr>Frequency spread coefficient</vt:lpstr>
      <vt:lpstr>HOM power 800 MHz cavity</vt:lpstr>
      <vt:lpstr>Perturbation analysis 6-cell 800 MHz (I)</vt:lpstr>
      <vt:lpstr>Perturbation analysis 6-cell 800 MHz (II)</vt:lpstr>
      <vt:lpstr>FM parameters of the 6-cell with asymmetric end-cells</vt:lpstr>
      <vt:lpstr>800 MHz Cavity parameters</vt:lpstr>
      <vt:lpstr>Z_∥ of asymmetric end-cells with 4 DQW couplers</vt:lpstr>
      <vt:lpstr>Z_⊥ of asymmetric end-cells with 4 DQW couplers</vt:lpstr>
      <vt:lpstr>400 MHz Module length consideration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FM passband</dc:title>
  <dc:creator>Shahnam Gorgi Zadeh</dc:creator>
  <cp:lastModifiedBy>Shahnam Gorgi Zadeh</cp:lastModifiedBy>
  <cp:revision>905</cp:revision>
  <cp:lastPrinted>2020-01-30T13:49:18Z</cp:lastPrinted>
  <dcterms:created xsi:type="dcterms:W3CDTF">2021-12-15T19:36:24Z</dcterms:created>
  <dcterms:modified xsi:type="dcterms:W3CDTF">2025-05-20T22:37:33Z</dcterms:modified>
</cp:coreProperties>
</file>