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9" r:id="rId2"/>
    <p:sldId id="525" r:id="rId3"/>
    <p:sldId id="556" r:id="rId4"/>
    <p:sldId id="559" r:id="rId5"/>
    <p:sldId id="390" r:id="rId6"/>
    <p:sldId id="560" r:id="rId7"/>
    <p:sldId id="561" r:id="rId8"/>
    <p:sldId id="563" r:id="rId9"/>
    <p:sldId id="558" r:id="rId10"/>
    <p:sldId id="413" r:id="rId11"/>
    <p:sldId id="562" r:id="rId12"/>
    <p:sldId id="565" r:id="rId13"/>
    <p:sldId id="564" r:id="rId14"/>
    <p:sldId id="392" r:id="rId15"/>
    <p:sldId id="362" r:id="rId16"/>
    <p:sldId id="538" r:id="rId17"/>
    <p:sldId id="31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87951" autoAdjust="0"/>
  </p:normalViewPr>
  <p:slideViewPr>
    <p:cSldViewPr snapToObjects="1">
      <p:cViewPr varScale="1">
        <p:scale>
          <a:sx n="112" d="100"/>
          <a:sy n="112" d="100"/>
        </p:scale>
        <p:origin x="378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Shahnam Gorgi Zadeh | FCC-ee Power Coupler Design Overview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Shahnam Gorgi Zadeh | FCC-ee Power Coupler Design Overview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156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8B516B-A1D5-24CE-29E1-581EB8A5A1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>
            <a:extLst>
              <a:ext uri="{FF2B5EF4-FFF2-40B4-BE49-F238E27FC236}">
                <a16:creationId xmlns:a16="http://schemas.microsoft.com/office/drawing/2014/main" id="{AF3046A2-B36B-4806-F46B-B78FF13CFBB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331788" y="698500"/>
            <a:ext cx="6194425" cy="3484563"/>
          </a:xfrm>
          <a:ln/>
        </p:spPr>
      </p:sp>
      <p:sp>
        <p:nvSpPr>
          <p:cNvPr id="23555" name="Notizenplatzhalter 2">
            <a:extLst>
              <a:ext uri="{FF2B5EF4-FFF2-40B4-BE49-F238E27FC236}">
                <a16:creationId xmlns:a16="http://schemas.microsoft.com/office/drawing/2014/main" id="{A09CEECF-5E06-4B21-05B0-471DF4460C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340" name="Foliennummernplatzhalter 3">
            <a:extLst>
              <a:ext uri="{FF2B5EF4-FFF2-40B4-BE49-F238E27FC236}">
                <a16:creationId xmlns:a16="http://schemas.microsoft.com/office/drawing/2014/main" id="{B21E5958-75A7-201D-0C5C-6582BF4BDA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34056" indent="-320791"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83164" indent="-256633"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96430" indent="-256633"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309695" indent="-256633"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822961" indent="-25663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336228" indent="-25663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849493" indent="-25663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62759" indent="-25663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0B777F2-BF42-44F8-8AEB-305F0013D811}" type="slidenum">
              <a:rPr lang="de-DE" altLang="de-DE" sz="160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</a:t>
            </a:fld>
            <a:endParaRPr lang="de-DE" altLang="de-DE" sz="16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5960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31W loss in alumina at 250kW input power for tan delta of 1e-4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25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23W power loss on the WG behind FPC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831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95W loss in alumina at 500kW input power for tan delta of 1e-4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99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1542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260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17" y="1453406"/>
            <a:ext cx="10727267" cy="67945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4417" y="2712058"/>
            <a:ext cx="10727267" cy="269716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1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22/05/2025</a:t>
            </a:r>
            <a:endParaRPr lang="de-DE" dirty="0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Shahnam Gorgi Zadeh | FCC-ee Power Coupler Design Overview</a:t>
            </a:r>
            <a:endParaRPr lang="de-DE"/>
          </a:p>
        </p:txBody>
      </p:sp>
      <p:sp>
        <p:nvSpPr>
          <p:cNvPr id="6" name="Foliennummernplatzhalt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‹#›</a:t>
            </a:fld>
            <a:r>
              <a:rPr lang="de-DE" altLang="de-DE" dirty="0"/>
              <a:t>/25</a:t>
            </a:r>
          </a:p>
        </p:txBody>
      </p:sp>
    </p:spTree>
    <p:extLst>
      <p:ext uri="{BB962C8B-B14F-4D97-AF65-F5344CB8AC3E}">
        <p14:creationId xmlns:p14="http://schemas.microsoft.com/office/powerpoint/2010/main" val="331282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59873/contributions/5762037/attachments/2824152/4932868/20240321%20SRF%20workshop%20FPC.pdf" TargetMode="External"/><Relationship Id="rId2" Type="http://schemas.openxmlformats.org/officeDocument/2006/relationships/image" Target="../media/image46.tmp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1212689/contributions/5377083/" TargetMode="External"/><Relationship Id="rId4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emf"/><Relationship Id="rId13" Type="http://schemas.openxmlformats.org/officeDocument/2006/relationships/image" Target="../media/image69.png"/><Relationship Id="rId3" Type="http://schemas.openxmlformats.org/officeDocument/2006/relationships/image" Target="../media/image57.emf"/><Relationship Id="rId7" Type="http://schemas.openxmlformats.org/officeDocument/2006/relationships/image" Target="../media/image61.emf"/><Relationship Id="rId12" Type="http://schemas.openxmlformats.org/officeDocument/2006/relationships/image" Target="../media/image68.png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emf"/><Relationship Id="rId11" Type="http://schemas.openxmlformats.org/officeDocument/2006/relationships/image" Target="../media/image67.png"/><Relationship Id="rId5" Type="http://schemas.openxmlformats.org/officeDocument/2006/relationships/image" Target="../media/image59.emf"/><Relationship Id="rId15" Type="http://schemas.openxmlformats.org/officeDocument/2006/relationships/image" Target="../media/image71.png"/><Relationship Id="rId10" Type="http://schemas.openxmlformats.org/officeDocument/2006/relationships/image" Target="../media/image66.png"/><Relationship Id="rId4" Type="http://schemas.openxmlformats.org/officeDocument/2006/relationships/image" Target="../media/image58.emf"/><Relationship Id="rId9" Type="http://schemas.openxmlformats.org/officeDocument/2006/relationships/image" Target="../media/image65.png"/><Relationship Id="rId14" Type="http://schemas.openxmlformats.org/officeDocument/2006/relationships/image" Target="../media/image7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7" Type="http://schemas.openxmlformats.org/officeDocument/2006/relationships/image" Target="../media/image700.png"/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90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66.tmp"/><Relationship Id="rId7" Type="http://schemas.openxmlformats.org/officeDocument/2006/relationships/image" Target="../media/image79.png"/><Relationship Id="rId12" Type="http://schemas.openxmlformats.org/officeDocument/2006/relationships/image" Target="../media/image68.tmp"/><Relationship Id="rId2" Type="http://schemas.openxmlformats.org/officeDocument/2006/relationships/image" Target="../media/image65.tmp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8.png"/><Relationship Id="rId11" Type="http://schemas.openxmlformats.org/officeDocument/2006/relationships/image" Target="../media/image750.png"/><Relationship Id="rId5" Type="http://schemas.openxmlformats.org/officeDocument/2006/relationships/image" Target="../media/image77.png"/><Relationship Id="rId10" Type="http://schemas.openxmlformats.org/officeDocument/2006/relationships/image" Target="../media/image740.png"/><Relationship Id="rId4" Type="http://schemas.openxmlformats.org/officeDocument/2006/relationships/image" Target="../media/image67.tmp"/><Relationship Id="rId9" Type="http://schemas.openxmlformats.org/officeDocument/2006/relationships/image" Target="../media/image8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tmp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71.tmp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70.tmp"/><Relationship Id="rId11" Type="http://schemas.openxmlformats.org/officeDocument/2006/relationships/image" Target="../media/image80.png"/><Relationship Id="rId5" Type="http://schemas.openxmlformats.org/officeDocument/2006/relationships/image" Target="../media/image69.tmp"/><Relationship Id="rId10" Type="http://schemas.openxmlformats.org/officeDocument/2006/relationships/image" Target="../media/image76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7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21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13" Type="http://schemas.openxmlformats.org/officeDocument/2006/relationships/image" Target="../media/image87.png"/><Relationship Id="rId3" Type="http://schemas.microsoft.com/office/2007/relationships/media" Target="../media/media4.mp4"/><Relationship Id="rId7" Type="http://schemas.openxmlformats.org/officeDocument/2006/relationships/slideLayout" Target="../slideLayouts/slideLayout4.xml"/><Relationship Id="rId12" Type="http://schemas.openxmlformats.org/officeDocument/2006/relationships/image" Target="../media/image86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video" Target="../media/media5.mp4"/><Relationship Id="rId11" Type="http://schemas.openxmlformats.org/officeDocument/2006/relationships/image" Target="../media/image85.png"/><Relationship Id="rId5" Type="http://schemas.microsoft.com/office/2007/relationships/media" Target="../media/media5.mp4"/><Relationship Id="rId15" Type="http://schemas.openxmlformats.org/officeDocument/2006/relationships/image" Target="../media/image89.png"/><Relationship Id="rId10" Type="http://schemas.openxmlformats.org/officeDocument/2006/relationships/image" Target="../media/image84.tmp"/><Relationship Id="rId4" Type="http://schemas.openxmlformats.org/officeDocument/2006/relationships/video" Target="../media/media4.mp4"/><Relationship Id="rId9" Type="http://schemas.openxmlformats.org/officeDocument/2006/relationships/image" Target="../media/image83.tmp"/><Relationship Id="rId14" Type="http://schemas.openxmlformats.org/officeDocument/2006/relationships/image" Target="../media/image88.tm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mp"/><Relationship Id="rId3" Type="http://schemas.openxmlformats.org/officeDocument/2006/relationships/image" Target="../media/image5.png"/><Relationship Id="rId7" Type="http://schemas.openxmlformats.org/officeDocument/2006/relationships/image" Target="../media/image9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tmp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tmp"/><Relationship Id="rId4" Type="http://schemas.openxmlformats.org/officeDocument/2006/relationships/image" Target="../media/image6.tmp"/><Relationship Id="rId9" Type="http://schemas.openxmlformats.org/officeDocument/2006/relationships/image" Target="../media/image11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7.png"/><Relationship Id="rId4" Type="http://schemas.openxmlformats.org/officeDocument/2006/relationships/image" Target="../media/image15.tm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2.tm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tmp"/><Relationship Id="rId5" Type="http://schemas.openxmlformats.org/officeDocument/2006/relationships/hyperlink" Target="https://indico.cern.ch/event/1212689/contributions/5377083/" TargetMode="External"/><Relationship Id="rId4" Type="http://schemas.openxmlformats.org/officeDocument/2006/relationships/image" Target="../media/image20.tmp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3.tmp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tmp"/><Relationship Id="rId5" Type="http://schemas.openxmlformats.org/officeDocument/2006/relationships/image" Target="../media/image25.gif"/><Relationship Id="rId4" Type="http://schemas.openxmlformats.org/officeDocument/2006/relationships/image" Target="../media/image24.tmp"/><Relationship Id="rId9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27.gif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tmp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28.png"/><Relationship Id="rId9" Type="http://schemas.openxmlformats.org/officeDocument/2006/relationships/image" Target="../media/image30.tm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1.tmp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gif"/><Relationship Id="rId11" Type="http://schemas.openxmlformats.org/officeDocument/2006/relationships/image" Target="../media/image35.gif"/><Relationship Id="rId5" Type="http://schemas.openxmlformats.org/officeDocument/2006/relationships/hyperlink" Target="https://accelconf.web.cern.ch/ipac2011/papers/mopc056.pdf" TargetMode="External"/><Relationship Id="rId10" Type="http://schemas.openxmlformats.org/officeDocument/2006/relationships/image" Target="../media/image49.png"/><Relationship Id="rId4" Type="http://schemas.openxmlformats.org/officeDocument/2006/relationships/image" Target="../media/image32.tmp"/><Relationship Id="rId9" Type="http://schemas.openxmlformats.org/officeDocument/2006/relationships/image" Target="../media/image4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gif"/><Relationship Id="rId13" Type="http://schemas.openxmlformats.org/officeDocument/2006/relationships/image" Target="../media/image54.png"/><Relationship Id="rId3" Type="http://schemas.openxmlformats.org/officeDocument/2006/relationships/image" Target="../media/image51.png"/><Relationship Id="rId7" Type="http://schemas.openxmlformats.org/officeDocument/2006/relationships/image" Target="../media/image44.png"/><Relationship Id="rId12" Type="http://schemas.openxmlformats.org/officeDocument/2006/relationships/image" Target="../media/image5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11" Type="http://schemas.openxmlformats.org/officeDocument/2006/relationships/image" Target="../media/image52.png"/><Relationship Id="rId5" Type="http://schemas.openxmlformats.org/officeDocument/2006/relationships/image" Target="../media/image39.png"/><Relationship Id="rId10" Type="http://schemas.openxmlformats.org/officeDocument/2006/relationships/image" Target="../media/image50.png"/><Relationship Id="rId4" Type="http://schemas.openxmlformats.org/officeDocument/2006/relationships/image" Target="../media/image37.tmp"/><Relationship Id="rId9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429001"/>
            <a:ext cx="11304636" cy="215326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FCC-ee Power Coupler Design Overview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2293" y="5700252"/>
            <a:ext cx="9972179" cy="803787"/>
          </a:xfrm>
        </p:spPr>
        <p:txBody>
          <a:bodyPr/>
          <a:lstStyle/>
          <a:p>
            <a:pPr algn="l"/>
            <a:r>
              <a:rPr lang="en-US" sz="1800" dirty="0"/>
              <a:t>Shahnam Gorgi Zadeh</a:t>
            </a:r>
          </a:p>
          <a:p>
            <a:pPr algn="l"/>
            <a:r>
              <a:rPr lang="en-US" sz="1800" dirty="0"/>
              <a:t>With inputs from: E. Montesinos, F. Peauger, R. Calaga, S. Jerome Calvo, C. Sharp, M. Timmins, V. Parma. K. Canderan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EBE52DD-8AA8-0D19-CE92-52618F066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GB" sz="5400" dirty="0"/>
              <a:t>Appendix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C9456-E040-576B-02FC-8F8E7EEB2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005EE-C0F1-8FBE-D51D-BB232ED59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57778-A134-7007-DAC7-066959A80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933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E77AFD-4A36-90B6-4771-A482715C7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Window families at CERN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A692B-DA43-526C-51E4-4689ED1FE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7B9060-E72C-37C2-144F-66869DE43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4A337-BD4B-7E92-7E6B-BD029D0B3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 descr="A close-up of a cylindrical object&#10;&#10;AI-generated content may be incorrect.">
            <a:extLst>
              <a:ext uri="{FF2B5EF4-FFF2-40B4-BE49-F238E27FC236}">
                <a16:creationId xmlns:a16="http://schemas.microsoft.com/office/drawing/2014/main" id="{D541ABC8-9AA2-D760-6540-B21E94779A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254" y="2340423"/>
            <a:ext cx="7715978" cy="33553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5931ABB-CA56-C434-5BA8-F7EA8A40ACAA}"/>
              </a:ext>
            </a:extLst>
          </p:cNvPr>
          <p:cNvSpPr txBox="1"/>
          <p:nvPr/>
        </p:nvSpPr>
        <p:spPr>
          <a:xfrm>
            <a:off x="1811270" y="5818869"/>
            <a:ext cx="461023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  <a:hlinkClick r:id="rId3"/>
              </a:rPr>
              <a:t>E Montesinos, FCC couplers, SRF workshop CERN, 2024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819AC33-DCCF-1435-F212-EB6914F586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7315" y="2710996"/>
            <a:ext cx="3141237" cy="287452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E5CF3E4-23D2-565D-57D0-F8F7BD85683B}"/>
              </a:ext>
            </a:extLst>
          </p:cNvPr>
          <p:cNvSpPr txBox="1"/>
          <p:nvPr/>
        </p:nvSpPr>
        <p:spPr>
          <a:xfrm>
            <a:off x="8785204" y="5849647"/>
            <a:ext cx="319105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i="1" dirty="0">
                <a:solidFill>
                  <a:srgbClr val="6D246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E. </a:t>
            </a:r>
            <a:r>
              <a:rPr lang="en-US" sz="1200" i="1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Montesinos, RF power transport, CAS course on RF for Accelerators, Berlin July 2023</a:t>
            </a:r>
            <a:endParaRPr lang="en-GB" sz="1200" i="1" dirty="0">
              <a:solidFill>
                <a:schemeClr val="tx2"/>
              </a:solidFill>
            </a:endParaRP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F834923F-E4A3-1C4E-D764-37679ABD8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92712" y="1840873"/>
            <a:ext cx="2735683" cy="468585"/>
          </a:xfrm>
        </p:spPr>
        <p:txBody>
          <a:bodyPr/>
          <a:lstStyle/>
          <a:p>
            <a:pPr algn="ctr"/>
            <a:r>
              <a:rPr lang="en-US" sz="2000" dirty="0"/>
              <a:t>CERN power couplers since 2000’s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63562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623E222-19B8-561E-A43D-19B81F1CA6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744" y="1263431"/>
            <a:ext cx="3056106" cy="12801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604514-824D-4B37-7FD6-2C346F7589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9660" y="1293720"/>
            <a:ext cx="2977904" cy="118872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2A621B0-FD4D-D01B-5458-A8E18A44C8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7741" y="1948253"/>
            <a:ext cx="2977904" cy="119067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CECE381-5A5D-02C9-80C2-B455A0C74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800 MHz FM passband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56367-838C-33D8-C9FF-603C545E0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A2917-3C16-833C-D766-989D9DF6B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8B2616-ACA4-71C3-7524-298D2F343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7A3B60-7705-1FB7-2D28-EB3981ED60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448" y="2674243"/>
            <a:ext cx="6915801" cy="34428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21F0142-5DC4-E77B-4BAF-25583E7C414E}"/>
              </a:ext>
            </a:extLst>
          </p:cNvPr>
          <p:cNvSpPr txBox="1"/>
          <p:nvPr/>
        </p:nvSpPr>
        <p:spPr>
          <a:xfrm>
            <a:off x="7454287" y="4755344"/>
            <a:ext cx="51937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b="1" dirty="0">
                <a:solidFill>
                  <a:schemeClr val="tx2"/>
                </a:solidFill>
              </a:rPr>
              <a:t>FM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04E1CB2-8991-C26D-E8AD-6DFAD6AF15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1562" y="1402166"/>
            <a:ext cx="2660739" cy="10972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653A31B-8275-5095-2129-9303D6A035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72871" y="3281731"/>
            <a:ext cx="2896174" cy="119067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CCA1289-6401-79A4-4034-470442EDA3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73607" y="4813325"/>
            <a:ext cx="2896174" cy="12019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50A145C-B535-B0C2-BBA6-8E4A41F282F2}"/>
                  </a:ext>
                </a:extLst>
              </p:cNvPr>
              <p:cNvSpPr txBox="1"/>
              <p:nvPr/>
            </p:nvSpPr>
            <p:spPr>
              <a:xfrm>
                <a:off x="1991797" y="2921150"/>
                <a:ext cx="73738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r>
                        <a:rPr lang="en-GB" sz="28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28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en-GB" sz="28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50A145C-B535-B0C2-BBA6-8E4A41F282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797" y="2921150"/>
                <a:ext cx="737381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2BCA1DB-AAF4-60E9-9791-B7541635FFF2}"/>
                  </a:ext>
                </a:extLst>
              </p:cNvPr>
              <p:cNvSpPr txBox="1"/>
              <p:nvPr/>
            </p:nvSpPr>
            <p:spPr>
              <a:xfrm>
                <a:off x="2722255" y="4005064"/>
                <a:ext cx="95218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GB" sz="28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r>
                        <a:rPr lang="en-GB" sz="28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28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en-GB" sz="28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2BCA1DB-AAF4-60E9-9791-B7541635FF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2255" y="4005064"/>
                <a:ext cx="952184" cy="43088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BFD44DC-5F90-F443-878B-0E14D139056A}"/>
                  </a:ext>
                </a:extLst>
              </p:cNvPr>
              <p:cNvSpPr txBox="1"/>
              <p:nvPr/>
            </p:nvSpPr>
            <p:spPr>
              <a:xfrm>
                <a:off x="3859425" y="4435951"/>
                <a:ext cx="83837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2800" b="1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3</a:t>
                </a:r>
                <a14:m>
                  <m:oMath xmlns:m="http://schemas.openxmlformats.org/officeDocument/2006/math">
                    <m:r>
                      <a:rPr lang="en-GB" sz="2800" b="1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  <m:r>
                      <a:rPr lang="en-GB" sz="2800" b="1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2800" b="1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𝟔</m:t>
                    </m:r>
                  </m:oMath>
                </a14:m>
                <a:endParaRPr lang="en-GB" sz="28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BFD44DC-5F90-F443-878B-0E14D13905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9425" y="4435951"/>
                <a:ext cx="838371" cy="430887"/>
              </a:xfrm>
              <a:prstGeom prst="rect">
                <a:avLst/>
              </a:prstGeom>
              <a:blipFill>
                <a:blip r:embed="rId11"/>
                <a:stretch>
                  <a:fillRect l="-25362" t="-25714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20248AD-3749-078C-30B8-B60BD9D4C081}"/>
                  </a:ext>
                </a:extLst>
              </p:cNvPr>
              <p:cNvSpPr txBox="1"/>
              <p:nvPr/>
            </p:nvSpPr>
            <p:spPr>
              <a:xfrm>
                <a:off x="4929140" y="4488034"/>
                <a:ext cx="83837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2800" b="1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4</a:t>
                </a:r>
                <a14:m>
                  <m:oMath xmlns:m="http://schemas.openxmlformats.org/officeDocument/2006/math">
                    <m:r>
                      <a:rPr lang="en-GB" sz="2800" b="1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  <m:r>
                      <a:rPr lang="en-GB" sz="2800" b="1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2800" b="1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𝟔</m:t>
                    </m:r>
                  </m:oMath>
                </a14:m>
                <a:endParaRPr lang="en-GB" sz="28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20248AD-3749-078C-30B8-B60BD9D4C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9140" y="4488034"/>
                <a:ext cx="838371" cy="430887"/>
              </a:xfrm>
              <a:prstGeom prst="rect">
                <a:avLst/>
              </a:prstGeom>
              <a:blipFill>
                <a:blip r:embed="rId12"/>
                <a:stretch>
                  <a:fillRect l="-26277" t="-25352" b="-49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CC202AC-85D5-F8A6-3898-E2F6D4AD224E}"/>
                  </a:ext>
                </a:extLst>
              </p:cNvPr>
              <p:cNvSpPr txBox="1"/>
              <p:nvPr/>
            </p:nvSpPr>
            <p:spPr>
              <a:xfrm>
                <a:off x="6123529" y="4641471"/>
                <a:ext cx="95218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en-GB" sz="28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r>
                        <a:rPr lang="en-GB" sz="28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28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en-GB" sz="28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CC202AC-85D5-F8A6-3898-E2F6D4AD22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3529" y="4641471"/>
                <a:ext cx="952184" cy="43088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49FEC09-54B4-4C8B-B1FD-EECA23FFE018}"/>
                  </a:ext>
                </a:extLst>
              </p:cNvPr>
              <p:cNvSpPr txBox="1"/>
              <p:nvPr/>
            </p:nvSpPr>
            <p:spPr>
              <a:xfrm>
                <a:off x="7549951" y="4365104"/>
                <a:ext cx="34624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</m:oMath>
                  </m:oMathPara>
                </a14:m>
                <a:endParaRPr lang="en-GB" sz="28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49FEC09-54B4-4C8B-B1FD-EECA23FFE0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9951" y="4365104"/>
                <a:ext cx="346249" cy="43088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0F80A81-B989-374E-09F4-258F6F740545}"/>
              </a:ext>
            </a:extLst>
          </p:cNvPr>
          <p:cNvCxnSpPr/>
          <p:nvPr/>
        </p:nvCxnSpPr>
        <p:spPr>
          <a:xfrm flipV="1">
            <a:off x="1947933" y="2489709"/>
            <a:ext cx="143763" cy="791558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D6A0E41-C9B0-EBFF-EFF3-3452B8AE99D1}"/>
              </a:ext>
            </a:extLst>
          </p:cNvPr>
          <p:cNvCxnSpPr>
            <a:cxnSpLocks/>
          </p:cNvCxnSpPr>
          <p:nvPr/>
        </p:nvCxnSpPr>
        <p:spPr>
          <a:xfrm flipV="1">
            <a:off x="3148963" y="2398880"/>
            <a:ext cx="430716" cy="1458965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DABBFBE-E7FA-1FED-BE12-149D54909811}"/>
              </a:ext>
            </a:extLst>
          </p:cNvPr>
          <p:cNvCxnSpPr>
            <a:cxnSpLocks/>
          </p:cNvCxnSpPr>
          <p:nvPr/>
        </p:nvCxnSpPr>
        <p:spPr>
          <a:xfrm flipV="1">
            <a:off x="4360809" y="2482440"/>
            <a:ext cx="2166577" cy="1686707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3692372-AD0A-5C9B-383F-A927EC8EC904}"/>
              </a:ext>
            </a:extLst>
          </p:cNvPr>
          <p:cNvCxnSpPr>
            <a:cxnSpLocks/>
          </p:cNvCxnSpPr>
          <p:nvPr/>
        </p:nvCxnSpPr>
        <p:spPr>
          <a:xfrm flipV="1">
            <a:off x="5494805" y="3011593"/>
            <a:ext cx="2967975" cy="1424358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A9C50D6-C83F-803C-D347-A0DC263CC543}"/>
              </a:ext>
            </a:extLst>
          </p:cNvPr>
          <p:cNvCxnSpPr>
            <a:cxnSpLocks/>
          </p:cNvCxnSpPr>
          <p:nvPr/>
        </p:nvCxnSpPr>
        <p:spPr>
          <a:xfrm flipV="1">
            <a:off x="6643084" y="3984963"/>
            <a:ext cx="1881659" cy="571491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99FBAFA-9BF2-E14A-72C4-FE03BEB618A4}"/>
              </a:ext>
            </a:extLst>
          </p:cNvPr>
          <p:cNvCxnSpPr>
            <a:cxnSpLocks/>
          </p:cNvCxnSpPr>
          <p:nvPr/>
        </p:nvCxnSpPr>
        <p:spPr>
          <a:xfrm>
            <a:off x="7842977" y="4345252"/>
            <a:ext cx="1565064" cy="1064069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E366B22-F6DF-3700-D3C3-F7C0E0EAA500}"/>
                  </a:ext>
                </a:extLst>
              </p:cNvPr>
              <p:cNvSpPr txBox="1"/>
              <p:nvPr/>
            </p:nvSpPr>
            <p:spPr>
              <a:xfrm rot="16200000">
                <a:off x="509384" y="4035991"/>
                <a:ext cx="67159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GB" sz="2400" b="1" i="0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𝐞𝐱𝐭</m:t>
                          </m:r>
                        </m:sub>
                      </m:sSub>
                    </m:oMath>
                  </m:oMathPara>
                </a14:m>
                <a:endParaRPr lang="en-GB" sz="24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E366B22-F6DF-3700-D3C3-F7C0E0EAA5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09384" y="4035991"/>
                <a:ext cx="671594" cy="369332"/>
              </a:xfrm>
              <a:prstGeom prst="rect">
                <a:avLst/>
              </a:prstGeom>
              <a:blipFill>
                <a:blip r:embed="rId15"/>
                <a:stretch>
                  <a:fillRect t="-909" r="-31148" b="-11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5870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FA431-F2AA-74F2-A764-1C3CA3ECAF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diagram of a machine&#10;&#10;AI-generated content may be incorrect.">
            <a:extLst>
              <a:ext uri="{FF2B5EF4-FFF2-40B4-BE49-F238E27FC236}">
                <a16:creationId xmlns:a16="http://schemas.microsoft.com/office/drawing/2014/main" id="{DC60F15B-C171-F09C-31DB-8F3F1F377B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4033" t="4898" r="21538"/>
          <a:stretch/>
        </p:blipFill>
        <p:spPr>
          <a:xfrm>
            <a:off x="7595492" y="1276346"/>
            <a:ext cx="3596032" cy="2191184"/>
          </a:xfrm>
          <a:prstGeom prst="rect">
            <a:avLst/>
          </a:prstGeom>
        </p:spPr>
      </p:pic>
      <p:pic>
        <p:nvPicPr>
          <p:cNvPr id="13" name="Content Placeholder 12" descr="A diagram of a machine&#10;&#10;AI-generated content may be incorrect.">
            <a:extLst>
              <a:ext uri="{FF2B5EF4-FFF2-40B4-BE49-F238E27FC236}">
                <a16:creationId xmlns:a16="http://schemas.microsoft.com/office/drawing/2014/main" id="{802CFC67-E245-29B8-0A62-87446FC54C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33200" r="21939"/>
          <a:stretch/>
        </p:blipFill>
        <p:spPr>
          <a:xfrm>
            <a:off x="1310135" y="1211905"/>
            <a:ext cx="3554706" cy="225562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03259EE-FFDA-C971-CCFB-78AC447BD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Lower order modes (I)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67F75-55E6-1582-7C19-50DF5C346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86D4B-DBF3-0F9D-E14D-D7F42348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4BCDA-98D6-C10B-F514-340F5E27B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65A84CA-513B-E5C9-0551-457962F62CB6}"/>
                  </a:ext>
                </a:extLst>
              </p:cNvPr>
              <p:cNvSpPr txBox="1"/>
              <p:nvPr/>
            </p:nvSpPr>
            <p:spPr>
              <a:xfrm>
                <a:off x="585920" y="3482914"/>
                <a:ext cx="5281831" cy="2681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tip</m:t>
                        </m:r>
                      </m:sub>
                    </m:sSub>
                    <m:r>
                      <a:rPr lang="en-US" sz="16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=175 </m:t>
                    </m:r>
                    <m:r>
                      <m:rPr>
                        <m:sty m:val="p"/>
                      </m:rPr>
                      <a:rPr lang="en-US" sz="1600" b="0" i="0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sz="1600" b="0" dirty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6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83.55 </m:t>
                    </m:r>
                    <m:r>
                      <m:rPr>
                        <m:sty m:val="p"/>
                      </m:rPr>
                      <a:rPr lang="en-US" sz="1600" b="0" i="0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MHz</m:t>
                    </m:r>
                    <m:r>
                      <a:rPr lang="en-US" sz="16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6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=7.5</m:t>
                    </m:r>
                    <m:r>
                      <a:rPr lang="en-US" sz="16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16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3,</m:t>
                    </m:r>
                    <m:r>
                      <a:rPr lang="en-US" sz="16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m:rPr>
                        <m:lit/>
                      </m:rPr>
                      <a:rPr lang="en-US" sz="16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16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=0.013 Ω </m:t>
                    </m:r>
                  </m:oMath>
                </a14:m>
                <a:endParaRPr lang="en-US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65A84CA-513B-E5C9-0551-457962F62C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920" y="3482914"/>
                <a:ext cx="5281831" cy="268150"/>
              </a:xfrm>
              <a:prstGeom prst="rect">
                <a:avLst/>
              </a:prstGeom>
              <a:blipFill>
                <a:blip r:embed="rId4"/>
                <a:stretch>
                  <a:fillRect l="-1384" t="-22727" b="-38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A9A936D-B0F7-0EEC-B6B7-270F6C5912F3}"/>
                  </a:ext>
                </a:extLst>
              </p:cNvPr>
              <p:cNvSpPr txBox="1"/>
              <p:nvPr/>
            </p:nvSpPr>
            <p:spPr>
              <a:xfrm>
                <a:off x="6627344" y="3456969"/>
                <a:ext cx="5509457" cy="2681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tip</m:t>
                        </m:r>
                      </m:sub>
                    </m:sSub>
                    <m: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=175 </m:t>
                    </m:r>
                    <m:r>
                      <m:rPr>
                        <m:sty m:val="p"/>
                      </m:rPr>
                      <a:rPr lang="en-US" sz="1600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=243.45 </m:t>
                    </m:r>
                    <m:r>
                      <m:rPr>
                        <m:sty m:val="p"/>
                      </m:rPr>
                      <a:rPr lang="en-US" sz="1600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MHz</m:t>
                    </m:r>
                    <m: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12.5</m:t>
                    </m:r>
                    <m: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3,</m:t>
                    </m:r>
                    <m: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m:rPr>
                        <m:lit/>
                      </m:rP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=0.032 Ω </m:t>
                    </m:r>
                  </m:oMath>
                </a14:m>
                <a:endParaRPr lang="en-US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A9A936D-B0F7-0EEC-B6B7-270F6C5912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7344" y="3456969"/>
                <a:ext cx="5509457" cy="268150"/>
              </a:xfrm>
              <a:prstGeom prst="rect">
                <a:avLst/>
              </a:prstGeom>
              <a:blipFill>
                <a:blip r:embed="rId5"/>
                <a:stretch>
                  <a:fillRect l="-1327" t="-22727" b="-38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le 16">
                <a:extLst>
                  <a:ext uri="{FF2B5EF4-FFF2-40B4-BE49-F238E27FC236}">
                    <a16:creationId xmlns:a16="http://schemas.microsoft.com/office/drawing/2014/main" id="{7D629037-1A82-88C1-316E-4DBE79D6CA8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90666727"/>
                  </p:ext>
                </p:extLst>
              </p:nvPr>
            </p:nvGraphicFramePr>
            <p:xfrm>
              <a:off x="5015880" y="4188841"/>
              <a:ext cx="6928995" cy="156464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051751">
                      <a:extLst>
                        <a:ext uri="{9D8B030D-6E8A-4147-A177-3AD203B41FA5}">
                          <a16:colId xmlns:a16="http://schemas.microsoft.com/office/drawing/2014/main" val="3647550109"/>
                        </a:ext>
                      </a:extLst>
                    </a:gridCol>
                    <a:gridCol w="748030">
                      <a:extLst>
                        <a:ext uri="{9D8B030D-6E8A-4147-A177-3AD203B41FA5}">
                          <a16:colId xmlns:a16="http://schemas.microsoft.com/office/drawing/2014/main" val="2948668181"/>
                        </a:ext>
                      </a:extLst>
                    </a:gridCol>
                    <a:gridCol w="1503998">
                      <a:extLst>
                        <a:ext uri="{9D8B030D-6E8A-4147-A177-3AD203B41FA5}">
                          <a16:colId xmlns:a16="http://schemas.microsoft.com/office/drawing/2014/main" val="2766018325"/>
                        </a:ext>
                      </a:extLst>
                    </a:gridCol>
                    <a:gridCol w="1189355">
                      <a:extLst>
                        <a:ext uri="{9D8B030D-6E8A-4147-A177-3AD203B41FA5}">
                          <a16:colId xmlns:a16="http://schemas.microsoft.com/office/drawing/2014/main" val="622827684"/>
                        </a:ext>
                      </a:extLst>
                    </a:gridCol>
                    <a:gridCol w="1235393">
                      <a:extLst>
                        <a:ext uri="{9D8B030D-6E8A-4147-A177-3AD203B41FA5}">
                          <a16:colId xmlns:a16="http://schemas.microsoft.com/office/drawing/2014/main" val="1756297127"/>
                        </a:ext>
                      </a:extLst>
                    </a:gridCol>
                    <a:gridCol w="1200468">
                      <a:extLst>
                        <a:ext uri="{9D8B030D-6E8A-4147-A177-3AD203B41FA5}">
                          <a16:colId xmlns:a16="http://schemas.microsoft.com/office/drawing/2014/main" val="391677542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dirty="0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600" b="0" i="0" dirty="0" smtClean="0">
                                      <a:latin typeface="Cambria Math" panose="02040503050406030204" pitchFamily="18" charset="0"/>
                                    </a:rPr>
                                    <m:t>tip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b="0" dirty="0">
                              <a:latin typeface="+mn-lt"/>
                            </a:rPr>
                            <a:t> [mm]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>
                              <a:latin typeface="+mn-lt"/>
                            </a:rPr>
                            <a:t>Mode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dirty="0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600" b="0" i="0" dirty="0" smtClean="0">
                                      <a:latin typeface="Cambria Math" panose="02040503050406030204" pitchFamily="18" charset="0"/>
                                    </a:rPr>
                                    <m:t>HOM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b="0" dirty="0">
                              <a:latin typeface="+mn-lt"/>
                            </a:rPr>
                            <a:t> [W]</a:t>
                          </a:r>
                        </a:p>
                        <a:p>
                          <a:r>
                            <a:rPr lang="en-GB" sz="1600" b="0" dirty="0">
                              <a:latin typeface="+mn-lt"/>
                            </a:rPr>
                            <a:t>(at </a:t>
                          </a:r>
                          <a14:m>
                            <m:oMath xmlns:m="http://schemas.openxmlformats.org/officeDocument/2006/math"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=1.28 </m:t>
                              </m:r>
                              <m:r>
                                <m:rPr>
                                  <m:sty m:val="p"/>
                                </m:rPr>
                                <a:rPr lang="en-GB" sz="1600" b="0" i="0" dirty="0" smtClean="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oMath>
                          </a14:m>
                          <a:r>
                            <a:rPr lang="en-GB" sz="1600" b="0" dirty="0">
                              <a:latin typeface="+mn-lt"/>
                            </a:rPr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dirty="0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600" b="0" i="0" dirty="0" smtClean="0">
                                      <a:latin typeface="Cambria Math" panose="02040503050406030204" pitchFamily="18" charset="0"/>
                                    </a:rPr>
                                    <m:t>loss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b="0" dirty="0">
                              <a:latin typeface="+mn-lt"/>
                            </a:rPr>
                            <a:t> [W]</a:t>
                          </a:r>
                        </a:p>
                        <a:p>
                          <a:r>
                            <a:rPr lang="en-GB" sz="1600" b="0" dirty="0">
                              <a:latin typeface="+mn-lt"/>
                            </a:rPr>
                            <a:t>Inner coax (Cu)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dirty="0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600" b="0" i="0" dirty="0" smtClean="0">
                                      <a:latin typeface="Cambria Math" panose="02040503050406030204" pitchFamily="18" charset="0"/>
                                    </a:rPr>
                                    <m:t>loss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b="0" dirty="0">
                              <a:latin typeface="+mn-lt"/>
                            </a:rPr>
                            <a:t> [W]</a:t>
                          </a:r>
                        </a:p>
                        <a:p>
                          <a:r>
                            <a:rPr lang="en-GB" sz="1600" b="0" dirty="0">
                              <a:latin typeface="+mn-lt"/>
                            </a:rPr>
                            <a:t>Outer coax (Cu)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dirty="0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600" b="0" i="0" dirty="0" smtClean="0">
                                      <a:latin typeface="Cambria Math" panose="02040503050406030204" pitchFamily="18" charset="0"/>
                                    </a:rPr>
                                    <m:t>loss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b="0" dirty="0">
                              <a:latin typeface="+mn-lt"/>
                            </a:rPr>
                            <a:t> [W]</a:t>
                          </a:r>
                          <a:br>
                            <a:rPr lang="en-GB" sz="1600" b="0" dirty="0">
                              <a:latin typeface="+mn-lt"/>
                            </a:rPr>
                          </a:br>
                          <a:r>
                            <a:rPr lang="en-GB" sz="1600" b="0" dirty="0">
                              <a:latin typeface="+mn-lt"/>
                            </a:rPr>
                            <a:t>Upper WG (Al)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809949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 b="0" dirty="0">
                              <a:latin typeface="+mn-lt"/>
                            </a:rPr>
                            <a:t>175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>
                              <a:latin typeface="+mn-lt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>
                              <a:latin typeface="+mn-lt"/>
                            </a:rPr>
                            <a:t>94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>
                              <a:latin typeface="+mn-lt"/>
                            </a:rPr>
                            <a:t>22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>
                              <a:latin typeface="+mn-lt"/>
                            </a:rPr>
                            <a:t>44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65100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 b="0" dirty="0">
                              <a:latin typeface="+mn-lt"/>
                            </a:rPr>
                            <a:t>175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>
                              <a:latin typeface="+mn-lt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655</a:t>
                          </a:r>
                          <a:endParaRPr lang="en-GB" sz="16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>
                              <a:latin typeface="+mn-lt"/>
                            </a:rPr>
                            <a:t>344</a:t>
                          </a:r>
                          <a:endParaRPr lang="en-GB" sz="1600" b="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>
                              <a:latin typeface="+mn-lt"/>
                            </a:rPr>
                            <a:t>90</a:t>
                          </a:r>
                          <a:endParaRPr lang="en-GB" sz="1600" b="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>
                              <a:latin typeface="+mn-lt"/>
                            </a:rPr>
                            <a:t>221</a:t>
                          </a:r>
                          <a:endParaRPr lang="en-GB" sz="1600" b="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2430774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le 16">
                <a:extLst>
                  <a:ext uri="{FF2B5EF4-FFF2-40B4-BE49-F238E27FC236}">
                    <a16:creationId xmlns:a16="http://schemas.microsoft.com/office/drawing/2014/main" id="{7D629037-1A82-88C1-316E-4DBE79D6CA8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90666727"/>
                  </p:ext>
                </p:extLst>
              </p:nvPr>
            </p:nvGraphicFramePr>
            <p:xfrm>
              <a:off x="5015880" y="4188841"/>
              <a:ext cx="6928995" cy="156464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051751">
                      <a:extLst>
                        <a:ext uri="{9D8B030D-6E8A-4147-A177-3AD203B41FA5}">
                          <a16:colId xmlns:a16="http://schemas.microsoft.com/office/drawing/2014/main" val="3647550109"/>
                        </a:ext>
                      </a:extLst>
                    </a:gridCol>
                    <a:gridCol w="748030">
                      <a:extLst>
                        <a:ext uri="{9D8B030D-6E8A-4147-A177-3AD203B41FA5}">
                          <a16:colId xmlns:a16="http://schemas.microsoft.com/office/drawing/2014/main" val="2948668181"/>
                        </a:ext>
                      </a:extLst>
                    </a:gridCol>
                    <a:gridCol w="1503998">
                      <a:extLst>
                        <a:ext uri="{9D8B030D-6E8A-4147-A177-3AD203B41FA5}">
                          <a16:colId xmlns:a16="http://schemas.microsoft.com/office/drawing/2014/main" val="2766018325"/>
                        </a:ext>
                      </a:extLst>
                    </a:gridCol>
                    <a:gridCol w="1189355">
                      <a:extLst>
                        <a:ext uri="{9D8B030D-6E8A-4147-A177-3AD203B41FA5}">
                          <a16:colId xmlns:a16="http://schemas.microsoft.com/office/drawing/2014/main" val="622827684"/>
                        </a:ext>
                      </a:extLst>
                    </a:gridCol>
                    <a:gridCol w="1235393">
                      <a:extLst>
                        <a:ext uri="{9D8B030D-6E8A-4147-A177-3AD203B41FA5}">
                          <a16:colId xmlns:a16="http://schemas.microsoft.com/office/drawing/2014/main" val="1756297127"/>
                        </a:ext>
                      </a:extLst>
                    </a:gridCol>
                    <a:gridCol w="1200468">
                      <a:extLst>
                        <a:ext uri="{9D8B030D-6E8A-4147-A177-3AD203B41FA5}">
                          <a16:colId xmlns:a16="http://schemas.microsoft.com/office/drawing/2014/main" val="3916775426"/>
                        </a:ext>
                      </a:extLst>
                    </a:gridCol>
                  </a:tblGrid>
                  <a:tr h="8229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t="-2222" r="-558960" b="-9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>
                              <a:latin typeface="+mn-lt"/>
                            </a:rPr>
                            <a:t>Mode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19838" t="-2222" r="-241700" b="-9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78462" t="-2222" r="-206154" b="-9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63547" t="-2222" r="-98030" b="-9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477665" t="-2222" r="-1015" b="-9555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809949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 b="0" dirty="0">
                              <a:latin typeface="+mn-lt"/>
                            </a:rPr>
                            <a:t>175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>
                              <a:latin typeface="+mn-lt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>
                              <a:latin typeface="+mn-lt"/>
                            </a:rPr>
                            <a:t>94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>
                              <a:latin typeface="+mn-lt"/>
                            </a:rPr>
                            <a:t>22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>
                              <a:latin typeface="+mn-lt"/>
                            </a:rPr>
                            <a:t>44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65100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 b="0" dirty="0">
                              <a:latin typeface="+mn-lt"/>
                            </a:rPr>
                            <a:t>175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>
                              <a:latin typeface="+mn-lt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655</a:t>
                          </a:r>
                          <a:endParaRPr lang="en-GB" sz="16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>
                              <a:latin typeface="+mn-lt"/>
                            </a:rPr>
                            <a:t>344</a:t>
                          </a:r>
                          <a:endParaRPr lang="en-GB" sz="1600" b="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>
                              <a:latin typeface="+mn-lt"/>
                            </a:rPr>
                            <a:t>90</a:t>
                          </a:r>
                          <a:endParaRPr lang="en-GB" sz="1600" b="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>
                              <a:latin typeface="+mn-lt"/>
                            </a:rPr>
                            <a:t>221</a:t>
                          </a:r>
                          <a:endParaRPr lang="en-GB" sz="1600" b="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2430774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FE895A5E-AB9A-DBB3-06AD-D441FD99E06A}"/>
              </a:ext>
            </a:extLst>
          </p:cNvPr>
          <p:cNvSpPr txBox="1"/>
          <p:nvPr/>
        </p:nvSpPr>
        <p:spPr>
          <a:xfrm>
            <a:off x="1294865" y="1706324"/>
            <a:ext cx="7950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Mode 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6F8690-AC9D-5D16-44CE-0B561D0504C5}"/>
              </a:ext>
            </a:extLst>
          </p:cNvPr>
          <p:cNvSpPr txBox="1"/>
          <p:nvPr/>
        </p:nvSpPr>
        <p:spPr>
          <a:xfrm>
            <a:off x="7595492" y="1706324"/>
            <a:ext cx="7950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Mode 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49AEB77-F138-92A6-2C37-13B7582F0F81}"/>
              </a:ext>
            </a:extLst>
          </p:cNvPr>
          <p:cNvSpPr txBox="1"/>
          <p:nvPr/>
        </p:nvSpPr>
        <p:spPr>
          <a:xfrm>
            <a:off x="592384" y="4162727"/>
            <a:ext cx="413546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dirty="0">
                <a:solidFill>
                  <a:schemeClr val="tx2"/>
                </a:solidFill>
              </a:rPr>
              <a:t>If one of the two modes trapped in the FPC gets excited by the beam, additional power could be induced and dissipated on the FPC outer wall and inner coax.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09CE689-7FB5-CC72-32D3-10FF1B580390}"/>
                  </a:ext>
                </a:extLst>
              </p:cNvPr>
              <p:cNvSpPr txBox="1"/>
              <p:nvPr/>
            </p:nvSpPr>
            <p:spPr>
              <a:xfrm>
                <a:off x="5690896" y="5813790"/>
                <a:ext cx="60979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800" b="0" i="0" dirty="0" smtClean="0">
                              <a:latin typeface="Cambria Math" panose="02040503050406030204" pitchFamily="18" charset="0"/>
                            </a:rPr>
                            <m:t>HOM</m:t>
                          </m:r>
                        </m:sub>
                      </m:sSub>
                      <m:r>
                        <a:rPr lang="en-GB" sz="18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800" b="0" i="1" dirty="0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sz="1800" b="0" i="1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1800" b="0" i="1" dirty="0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dirty="0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800" b="0" i="1" dirty="0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en-GB" sz="18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8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09CE689-7FB5-CC72-32D3-10FF1B5803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0896" y="5813790"/>
                <a:ext cx="6097904" cy="369332"/>
              </a:xfrm>
              <a:prstGeom prst="rect">
                <a:avLst/>
              </a:prstGeom>
              <a:blipFill>
                <a:blip r:embed="rId7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98347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A graph with a line going up&#10;&#10;Description automatically generated">
            <a:extLst>
              <a:ext uri="{FF2B5EF4-FFF2-40B4-BE49-F238E27FC236}">
                <a16:creationId xmlns:a16="http://schemas.microsoft.com/office/drawing/2014/main" id="{21B2A72E-7CA7-0709-E02F-7DA58C96D9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1979" y="3535128"/>
            <a:ext cx="4314362" cy="2273786"/>
          </a:xfrm>
          <a:prstGeom prst="rect">
            <a:avLst/>
          </a:prstGeom>
        </p:spPr>
      </p:pic>
      <p:pic>
        <p:nvPicPr>
          <p:cNvPr id="27" name="Picture 26" descr="A blue line graph with numbers&#10;&#10;Description automatically generated">
            <a:extLst>
              <a:ext uri="{FF2B5EF4-FFF2-40B4-BE49-F238E27FC236}">
                <a16:creationId xmlns:a16="http://schemas.microsoft.com/office/drawing/2014/main" id="{24C256E0-19DC-9A7A-43FF-F81CE6682E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5184" y="3535128"/>
            <a:ext cx="4314362" cy="2273415"/>
          </a:xfrm>
          <a:prstGeom prst="rect">
            <a:avLst/>
          </a:prstGeom>
        </p:spPr>
      </p:pic>
      <p:pic>
        <p:nvPicPr>
          <p:cNvPr id="8" name="Content Placeholder 7" descr="A blue shirt with yellow stripe&#10;&#10;Description automatically generated">
            <a:extLst>
              <a:ext uri="{FF2B5EF4-FFF2-40B4-BE49-F238E27FC236}">
                <a16:creationId xmlns:a16="http://schemas.microsoft.com/office/drawing/2014/main" id="{7F083A62-4282-7A1C-6351-F3E4DB0F31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07989" y="4057304"/>
            <a:ext cx="2026664" cy="206557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2DE540D-A36A-721A-CB9B-85159DEBE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LOM frequency shift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E8282-C1AC-0619-6F82-4F992E613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73023-8C38-F6F6-2CF2-2C955191E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711FF8-B219-58C2-3BE7-079EF3EBF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318FE10-25AE-8574-A95E-317773810B94}"/>
                  </a:ext>
                </a:extLst>
              </p:cNvPr>
              <p:cNvSpPr txBox="1"/>
              <p:nvPr/>
            </p:nvSpPr>
            <p:spPr>
              <a:xfrm>
                <a:off x="407989" y="4149080"/>
                <a:ext cx="57220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i="0" dirty="0" smtClean="0">
                              <a:latin typeface="Cambria Math" panose="02040503050406030204" pitchFamily="18" charset="0"/>
                            </a:rPr>
                            <m:t>shift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318FE10-25AE-8574-A95E-317773810B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9" y="4149080"/>
                <a:ext cx="572208" cy="276999"/>
              </a:xfrm>
              <a:prstGeom prst="rect">
                <a:avLst/>
              </a:prstGeom>
              <a:blipFill>
                <a:blip r:embed="rId5"/>
                <a:stretch>
                  <a:fillRect l="-8511" r="-4255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2B37198-F083-D18A-C6E3-65098D026325}"/>
                  </a:ext>
                </a:extLst>
              </p:cNvPr>
              <p:cNvSpPr txBox="1"/>
              <p:nvPr/>
            </p:nvSpPr>
            <p:spPr>
              <a:xfrm rot="16200000">
                <a:off x="2381337" y="4489622"/>
                <a:ext cx="95808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kHz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2B37198-F083-D18A-C6E3-65098D0263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381337" y="4489622"/>
                <a:ext cx="958083" cy="276999"/>
              </a:xfrm>
              <a:prstGeom prst="rect">
                <a:avLst/>
              </a:prstGeom>
              <a:blipFill>
                <a:blip r:embed="rId6"/>
                <a:stretch>
                  <a:fillRect l="-2222" t="-7006" r="-40000" b="-31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CD68193-1A25-4D7E-646B-22FEF930D097}"/>
                  </a:ext>
                </a:extLst>
              </p:cNvPr>
              <p:cNvSpPr txBox="1"/>
              <p:nvPr/>
            </p:nvSpPr>
            <p:spPr>
              <a:xfrm>
                <a:off x="4809580" y="5816297"/>
                <a:ext cx="11685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shift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mm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CD68193-1A25-4D7E-646B-22FEF930D0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9580" y="5816297"/>
                <a:ext cx="1168525" cy="276999"/>
              </a:xfrm>
              <a:prstGeom prst="rect">
                <a:avLst/>
              </a:prstGeom>
              <a:blipFill>
                <a:blip r:embed="rId7"/>
                <a:stretch>
                  <a:fillRect l="-4167" r="-6771" b="-391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1194A2D-BB98-7259-63D1-F147462B4E2E}"/>
                  </a:ext>
                </a:extLst>
              </p:cNvPr>
              <p:cNvSpPr txBox="1"/>
              <p:nvPr/>
            </p:nvSpPr>
            <p:spPr>
              <a:xfrm>
                <a:off x="9264352" y="5808543"/>
                <a:ext cx="11685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shift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mm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1194A2D-BB98-7259-63D1-F147462B4E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4352" y="5808543"/>
                <a:ext cx="1168525" cy="276999"/>
              </a:xfrm>
              <a:prstGeom prst="rect">
                <a:avLst/>
              </a:prstGeom>
              <a:blipFill>
                <a:blip r:embed="rId8"/>
                <a:stretch>
                  <a:fillRect l="-4188" t="-2222" r="-7330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655B616-9107-7C7E-D207-2846139F24B0}"/>
                  </a:ext>
                </a:extLst>
              </p:cNvPr>
              <p:cNvSpPr txBox="1"/>
              <p:nvPr/>
            </p:nvSpPr>
            <p:spPr>
              <a:xfrm rot="16200000">
                <a:off x="7007643" y="4423102"/>
                <a:ext cx="95808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kHz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655B616-9107-7C7E-D207-2846139F24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007643" y="4423102"/>
                <a:ext cx="958083" cy="276999"/>
              </a:xfrm>
              <a:prstGeom prst="rect">
                <a:avLst/>
              </a:prstGeom>
              <a:blipFill>
                <a:blip r:embed="rId9"/>
                <a:stretch>
                  <a:fillRect t="-7006" r="-39130" b="-31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3D0F4B5-2D3F-C032-1FC9-3BEA8F4D780F}"/>
                  </a:ext>
                </a:extLst>
              </p:cNvPr>
              <p:cNvSpPr txBox="1"/>
              <p:nvPr/>
            </p:nvSpPr>
            <p:spPr>
              <a:xfrm>
                <a:off x="3727547" y="3297296"/>
                <a:ext cx="300704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dirty="0"/>
                  <a:t>Mode 1: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BW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m:rPr>
                        <m:lit/>
                      </m:rPr>
                      <a:rPr lang="en-US" b="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≈11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kHZ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3D0F4B5-2D3F-C032-1FC9-3BEA8F4D78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7547" y="3297296"/>
                <a:ext cx="3007042" cy="276999"/>
              </a:xfrm>
              <a:prstGeom prst="rect">
                <a:avLst/>
              </a:prstGeom>
              <a:blipFill>
                <a:blip r:embed="rId10"/>
                <a:stretch>
                  <a:fillRect l="-4656" t="-28889" r="-1822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2CD0F29-5B6D-C428-F871-2342B276307A}"/>
                  </a:ext>
                </a:extLst>
              </p:cNvPr>
              <p:cNvSpPr txBox="1"/>
              <p:nvPr/>
            </p:nvSpPr>
            <p:spPr>
              <a:xfrm>
                <a:off x="8256240" y="3217121"/>
                <a:ext cx="3183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dirty="0"/>
                  <a:t>Mode 2: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BW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m:rPr>
                        <m:lit/>
                      </m:rPr>
                      <a:rPr lang="en-US" b="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≈19.5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kHZ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2CD0F29-5B6D-C428-F871-2342B27630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6240" y="3217121"/>
                <a:ext cx="3183372" cy="276999"/>
              </a:xfrm>
              <a:prstGeom prst="rect">
                <a:avLst/>
              </a:prstGeom>
              <a:blipFill>
                <a:blip r:embed="rId11"/>
                <a:stretch>
                  <a:fillRect l="-4398" t="-28889" r="-1721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489F16ED-8C16-7B93-6521-D1C7489800A6}"/>
              </a:ext>
            </a:extLst>
          </p:cNvPr>
          <p:cNvSpPr/>
          <p:nvPr/>
        </p:nvSpPr>
        <p:spPr>
          <a:xfrm>
            <a:off x="7989823" y="3599793"/>
            <a:ext cx="3886200" cy="201168"/>
          </a:xfrm>
          <a:prstGeom prst="rect">
            <a:avLst/>
          </a:prstGeom>
          <a:solidFill>
            <a:schemeClr val="accent3">
              <a:lumMod val="75000"/>
              <a:alpha val="18000"/>
            </a:schemeClr>
          </a:solidFill>
          <a:ln>
            <a:solidFill>
              <a:schemeClr val="accent3">
                <a:lumMod val="60000"/>
                <a:lumOff val="40000"/>
                <a:alpha val="44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A7F0D10-4B52-E861-031B-7305DC2DE8D4}"/>
              </a:ext>
            </a:extLst>
          </p:cNvPr>
          <p:cNvSpPr/>
          <p:nvPr/>
        </p:nvSpPr>
        <p:spPr>
          <a:xfrm>
            <a:off x="3321144" y="3599567"/>
            <a:ext cx="4027040" cy="188840"/>
          </a:xfrm>
          <a:prstGeom prst="rect">
            <a:avLst/>
          </a:prstGeom>
          <a:solidFill>
            <a:schemeClr val="accent3">
              <a:lumMod val="75000"/>
              <a:alpha val="18000"/>
            </a:schemeClr>
          </a:solidFill>
          <a:ln>
            <a:solidFill>
              <a:schemeClr val="accent3">
                <a:lumMod val="60000"/>
                <a:lumOff val="40000"/>
                <a:alpha val="44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5" name="Picture 24" descr="A yellow and blue object with a hole in the middle&#10;&#10;Description automatically generated">
            <a:extLst>
              <a:ext uri="{FF2B5EF4-FFF2-40B4-BE49-F238E27FC236}">
                <a16:creationId xmlns:a16="http://schemas.microsoft.com/office/drawing/2014/main" id="{7E41FA16-52A8-84B4-188F-FE19FB0EE38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2070" y="2432128"/>
            <a:ext cx="1298502" cy="1650432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0EBCDAA6-9D9A-5299-B7B4-759AD42AEFA4}"/>
              </a:ext>
            </a:extLst>
          </p:cNvPr>
          <p:cNvSpPr txBox="1"/>
          <p:nvPr/>
        </p:nvSpPr>
        <p:spPr>
          <a:xfrm>
            <a:off x="2567608" y="1632326"/>
            <a:ext cx="9200847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buNone/>
            </a:pPr>
            <a:r>
              <a:rPr lang="en-GB" sz="1600" dirty="0">
                <a:solidFill>
                  <a:schemeClr val="tx2"/>
                </a:solidFill>
              </a:rPr>
              <a:t>To address LOM excitation and potential coupler overheating in worst-case scenarios: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</a:rPr>
              <a:t>If beam spectral lines are known</a:t>
            </a:r>
            <a:r>
              <a:rPr lang="en-GB" sz="1600" dirty="0">
                <a:solidFill>
                  <a:schemeClr val="tx2"/>
                </a:solidFill>
              </a:rPr>
              <a:t>: Slightly adjust the inner antenna length in the initial design to shift the LOM frequency away from the beam spectral lines.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</a:rPr>
              <a:t>If beam spectral lines are unknown</a:t>
            </a:r>
            <a:r>
              <a:rPr lang="en-GB" sz="1600" dirty="0">
                <a:solidFill>
                  <a:schemeClr val="tx2"/>
                </a:solidFill>
              </a:rPr>
              <a:t>: Introduce flexibility in the geometry e.g., changing the volume above the FPC by 1 mm (as shown in the figure below by moving a short plane or membrane above inner coax) can shift mode frequencies by more than one bandwidth.</a:t>
            </a:r>
          </a:p>
        </p:txBody>
      </p:sp>
    </p:spTree>
    <p:extLst>
      <p:ext uri="{BB962C8B-B14F-4D97-AF65-F5344CB8AC3E}">
        <p14:creationId xmlns:p14="http://schemas.microsoft.com/office/powerpoint/2010/main" val="22205602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B3C0E9-C891-BF45-608B-4BBB42E59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 in conical coax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8CE0C3-A414-2A9E-2DBC-88D0A0F42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EBED9-342D-29D1-DD89-74C4996F5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6FE4D-C582-4F91-E375-A1EAC6655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2" name="Content Placeholder 11" descr="A yellow and blue flag&#10;&#10;Description automatically generated">
            <a:extLst>
              <a:ext uri="{FF2B5EF4-FFF2-40B4-BE49-F238E27FC236}">
                <a16:creationId xmlns:a16="http://schemas.microsoft.com/office/drawing/2014/main" id="{42706D5F-B730-0D3E-64F3-0B265AB39D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215112" y="2915401"/>
            <a:ext cx="4067045" cy="1155926"/>
          </a:xfrm>
        </p:spPr>
      </p:pic>
      <p:pic>
        <p:nvPicPr>
          <p:cNvPr id="14" name="Picture 13" descr="A yellow and blue rectangle&#10;&#10;Description automatically generated">
            <a:extLst>
              <a:ext uri="{FF2B5EF4-FFF2-40B4-BE49-F238E27FC236}">
                <a16:creationId xmlns:a16="http://schemas.microsoft.com/office/drawing/2014/main" id="{74EDC9A0-3BA1-5427-3D50-51AF7237D3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514" y="1517497"/>
            <a:ext cx="3737115" cy="1097280"/>
          </a:xfrm>
          <a:prstGeom prst="rect">
            <a:avLst/>
          </a:prstGeom>
        </p:spPr>
      </p:pic>
      <p:pic>
        <p:nvPicPr>
          <p:cNvPr id="16" name="Picture 15" descr="A yellow and blue rectangle&#10;&#10;Description automatically generated">
            <a:extLst>
              <a:ext uri="{FF2B5EF4-FFF2-40B4-BE49-F238E27FC236}">
                <a16:creationId xmlns:a16="http://schemas.microsoft.com/office/drawing/2014/main" id="{6649DFD8-6077-CD79-5491-830E154200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9290" y="4025881"/>
            <a:ext cx="3411941" cy="1031590"/>
          </a:xfrm>
          <a:prstGeom prst="rect">
            <a:avLst/>
          </a:prstGeom>
        </p:spPr>
      </p:pic>
      <p:pic>
        <p:nvPicPr>
          <p:cNvPr id="18" name="Picture 17" descr="A yellow and blue rectangle&#10;&#10;Description automatically generated">
            <a:extLst>
              <a:ext uri="{FF2B5EF4-FFF2-40B4-BE49-F238E27FC236}">
                <a16:creationId xmlns:a16="http://schemas.microsoft.com/office/drawing/2014/main" id="{957A31B7-1A0A-E238-F3D9-D8BE6FF9298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1811" y="5287623"/>
            <a:ext cx="3434522" cy="915873"/>
          </a:xfrm>
          <a:prstGeom prst="rect">
            <a:avLst/>
          </a:prstGeom>
        </p:spPr>
      </p:pic>
      <p:pic>
        <p:nvPicPr>
          <p:cNvPr id="22" name="Picture 21" descr="A white rectangular object with many colored arrows&#10;&#10;Description automatically generated">
            <a:extLst>
              <a:ext uri="{FF2B5EF4-FFF2-40B4-BE49-F238E27FC236}">
                <a16:creationId xmlns:a16="http://schemas.microsoft.com/office/drawing/2014/main" id="{195A0C02-7DD4-7183-80B1-652151EBC48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7641" r="7476" b="33604"/>
          <a:stretch/>
        </p:blipFill>
        <p:spPr>
          <a:xfrm>
            <a:off x="4621535" y="1715312"/>
            <a:ext cx="2520280" cy="69177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0C15C1F-89CA-D6E3-5D5C-C3ACEBC147C5}"/>
              </a:ext>
            </a:extLst>
          </p:cNvPr>
          <p:cNvSpPr txBox="1"/>
          <p:nvPr/>
        </p:nvSpPr>
        <p:spPr>
          <a:xfrm>
            <a:off x="695400" y="1357985"/>
            <a:ext cx="9024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Z0=75 </a:t>
            </a:r>
            <a:r>
              <a:rPr lang="el-GR" dirty="0">
                <a:solidFill>
                  <a:schemeClr val="tx2"/>
                </a:solidFill>
              </a:rPr>
              <a:t>Ω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32B3E2C-8BCB-FB6D-D14B-34B50D8D8AD6}"/>
              </a:ext>
            </a:extLst>
          </p:cNvPr>
          <p:cNvSpPr txBox="1"/>
          <p:nvPr/>
        </p:nvSpPr>
        <p:spPr>
          <a:xfrm>
            <a:off x="3055846" y="1357985"/>
            <a:ext cx="9024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Z0=50 </a:t>
            </a:r>
            <a:r>
              <a:rPr lang="el-GR" dirty="0">
                <a:solidFill>
                  <a:schemeClr val="tx2"/>
                </a:solidFill>
              </a:rPr>
              <a:t>Ω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920A0BD-A076-6D8E-516C-0103590D3959}"/>
              </a:ext>
            </a:extLst>
          </p:cNvPr>
          <p:cNvSpPr txBox="1"/>
          <p:nvPr/>
        </p:nvSpPr>
        <p:spPr>
          <a:xfrm>
            <a:off x="729437" y="2643352"/>
            <a:ext cx="9024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Z0=75 </a:t>
            </a:r>
            <a:r>
              <a:rPr lang="el-GR" dirty="0">
                <a:solidFill>
                  <a:schemeClr val="tx2"/>
                </a:solidFill>
              </a:rPr>
              <a:t>Ω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690631B-0147-858D-AA26-ADEFF1D9FB18}"/>
              </a:ext>
            </a:extLst>
          </p:cNvPr>
          <p:cNvSpPr txBox="1"/>
          <p:nvPr/>
        </p:nvSpPr>
        <p:spPr>
          <a:xfrm>
            <a:off x="3089883" y="2643352"/>
            <a:ext cx="9024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Z0=50 </a:t>
            </a:r>
            <a:r>
              <a:rPr lang="el-GR" dirty="0">
                <a:solidFill>
                  <a:schemeClr val="tx2"/>
                </a:solidFill>
              </a:rPr>
              <a:t>Ω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C71B82-CF11-50DC-4866-E5093C667B96}"/>
              </a:ext>
            </a:extLst>
          </p:cNvPr>
          <p:cNvSpPr txBox="1"/>
          <p:nvPr/>
        </p:nvSpPr>
        <p:spPr>
          <a:xfrm>
            <a:off x="831003" y="3928719"/>
            <a:ext cx="9024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Z0=50 </a:t>
            </a:r>
            <a:r>
              <a:rPr lang="el-GR" dirty="0">
                <a:solidFill>
                  <a:schemeClr val="tx2"/>
                </a:solidFill>
              </a:rPr>
              <a:t>Ω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0C7F6F6-85DA-DFC5-E2B4-8D74A9FD8162}"/>
              </a:ext>
            </a:extLst>
          </p:cNvPr>
          <p:cNvSpPr txBox="1"/>
          <p:nvPr/>
        </p:nvSpPr>
        <p:spPr>
          <a:xfrm>
            <a:off x="3191449" y="3928719"/>
            <a:ext cx="9024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Z0=50 </a:t>
            </a:r>
            <a:r>
              <a:rPr lang="el-GR" dirty="0">
                <a:solidFill>
                  <a:schemeClr val="tx2"/>
                </a:solidFill>
              </a:rPr>
              <a:t>Ω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74408D8-FC2B-85D0-C9A3-4D51FF2D8CEE}"/>
              </a:ext>
            </a:extLst>
          </p:cNvPr>
          <p:cNvSpPr txBox="1"/>
          <p:nvPr/>
        </p:nvSpPr>
        <p:spPr>
          <a:xfrm>
            <a:off x="831003" y="5063504"/>
            <a:ext cx="9024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Z0=75 </a:t>
            </a:r>
            <a:r>
              <a:rPr lang="el-GR" dirty="0">
                <a:solidFill>
                  <a:schemeClr val="tx2"/>
                </a:solidFill>
              </a:rPr>
              <a:t>Ω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10764BE-E310-9AC5-7AB7-4EFA41F7DF69}"/>
              </a:ext>
            </a:extLst>
          </p:cNvPr>
          <p:cNvSpPr txBox="1"/>
          <p:nvPr/>
        </p:nvSpPr>
        <p:spPr>
          <a:xfrm>
            <a:off x="3191449" y="5063504"/>
            <a:ext cx="9024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Z0=75 </a:t>
            </a:r>
            <a:r>
              <a:rPr lang="el-GR" dirty="0">
                <a:solidFill>
                  <a:schemeClr val="tx2"/>
                </a:solidFill>
              </a:rPr>
              <a:t>Ω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36" name="Picture 3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D787B44D-0B19-418E-29A5-D3620787932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22267" y="2517290"/>
            <a:ext cx="6744212" cy="3725897"/>
          </a:xfrm>
          <a:prstGeom prst="rect">
            <a:avLst/>
          </a:prstGeom>
        </p:spPr>
      </p:pic>
      <p:pic>
        <p:nvPicPr>
          <p:cNvPr id="37" name="65F38353">
            <a:hlinkClick r:id="" action="ppaction://media"/>
            <a:extLst>
              <a:ext uri="{FF2B5EF4-FFF2-40B4-BE49-F238E27FC236}">
                <a16:creationId xmlns:a16="http://schemas.microsoft.com/office/drawing/2014/main" id="{32F4CA29-6CED-36DA-A580-E3FAD413C37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1"/>
          <a:srcRect r="9171" b="32337"/>
          <a:stretch/>
        </p:blipFill>
        <p:spPr>
          <a:xfrm>
            <a:off x="7392144" y="804002"/>
            <a:ext cx="3344213" cy="1665294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7B6CBF87-9781-B462-CFE2-928FBF457153}"/>
              </a:ext>
            </a:extLst>
          </p:cNvPr>
          <p:cNvSpPr txBox="1"/>
          <p:nvPr/>
        </p:nvSpPr>
        <p:spPr>
          <a:xfrm>
            <a:off x="7012658" y="1324189"/>
            <a:ext cx="435382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P=200 kW, f=400.79 MHz, growth factor=5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99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6ED521-C200-FE44-E430-204685732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Multipacting</a:t>
            </a:r>
            <a:r>
              <a:rPr lang="en-US" dirty="0"/>
              <a:t> analysis of the disk window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A9C26-2746-1FB2-2774-356C74C67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7EDB07-172F-F8BC-CF9F-7C8D94BA6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4E7128-1383-4128-D2B7-1C53416CD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2" name="Picture 11" descr="A graph with blue dots and numbers&#10;&#10;Description automatically generated">
            <a:extLst>
              <a:ext uri="{FF2B5EF4-FFF2-40B4-BE49-F238E27FC236}">
                <a16:creationId xmlns:a16="http://schemas.microsoft.com/office/drawing/2014/main" id="{85A09109-239E-267E-4C84-5C109C624F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308" y="1795549"/>
            <a:ext cx="6999000" cy="4221088"/>
          </a:xfrm>
          <a:prstGeom prst="rect">
            <a:avLst/>
          </a:prstGeom>
        </p:spPr>
      </p:pic>
      <p:pic>
        <p:nvPicPr>
          <p:cNvPr id="13" name="53A68D47">
            <a:hlinkClick r:id="" action="ppaction://media"/>
            <a:extLst>
              <a:ext uri="{FF2B5EF4-FFF2-40B4-BE49-F238E27FC236}">
                <a16:creationId xmlns:a16="http://schemas.microsoft.com/office/drawing/2014/main" id="{ED7243EA-EA23-2BD6-2150-6DC7D967550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23958" t="12600" r="5843"/>
          <a:stretch/>
        </p:blipFill>
        <p:spPr>
          <a:xfrm>
            <a:off x="7464152" y="2492896"/>
            <a:ext cx="4237169" cy="22608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229427C-B4EA-9769-AB58-2A6F63D3D96E}"/>
                  </a:ext>
                </a:extLst>
              </p:cNvPr>
              <p:cNvSpPr txBox="1"/>
              <p:nvPr/>
            </p:nvSpPr>
            <p:spPr>
              <a:xfrm>
                <a:off x="8120749" y="1886498"/>
                <a:ext cx="3272371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=400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kW</m:t>
                      </m:r>
                    </m:oMath>
                  </m:oMathPara>
                </a14:m>
                <a:endParaRPr lang="en-US" b="0" dirty="0">
                  <a:solidFill>
                    <a:schemeClr val="tx2"/>
                  </a:solidFill>
                </a:endParaRPr>
              </a:p>
              <a:p>
                <a:pPr algn="l"/>
                <a:r>
                  <a:rPr lang="en-GB" dirty="0">
                    <a:solidFill>
                      <a:schemeClr val="tx2"/>
                    </a:solidFill>
                  </a:rPr>
                  <a:t>Average </a:t>
                </a:r>
                <a:r>
                  <a:rPr lang="en-GB" dirty="0" err="1">
                    <a:solidFill>
                      <a:schemeClr val="tx2"/>
                    </a:solidFill>
                  </a:rPr>
                  <a:t>Multipacting</a:t>
                </a:r>
                <a:r>
                  <a:rPr lang="en-GB" dirty="0">
                    <a:solidFill>
                      <a:schemeClr val="tx2"/>
                    </a:solidFill>
                  </a:rPr>
                  <a:t> order =9.1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229427C-B4EA-9769-AB58-2A6F63D3D9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0749" y="1886498"/>
                <a:ext cx="3272371" cy="553998"/>
              </a:xfrm>
              <a:prstGeom prst="rect">
                <a:avLst/>
              </a:prstGeom>
              <a:blipFill>
                <a:blip r:embed="rId6"/>
                <a:stretch>
                  <a:fillRect l="-4283" r="-3724" b="-252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1434E795-634C-BECD-0FE9-C415D7B73B14}"/>
              </a:ext>
            </a:extLst>
          </p:cNvPr>
          <p:cNvSpPr txBox="1"/>
          <p:nvPr/>
        </p:nvSpPr>
        <p:spPr>
          <a:xfrm>
            <a:off x="7545373" y="4828689"/>
            <a:ext cx="409524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dirty="0">
                <a:solidFill>
                  <a:schemeClr val="tx2"/>
                </a:solidFill>
              </a:rPr>
              <a:t>There are hot zones of high order </a:t>
            </a:r>
            <a:r>
              <a:rPr lang="en-US" dirty="0" err="1">
                <a:solidFill>
                  <a:schemeClr val="tx2"/>
                </a:solidFill>
              </a:rPr>
              <a:t>multipacting</a:t>
            </a:r>
            <a:r>
              <a:rPr lang="en-US" dirty="0">
                <a:solidFill>
                  <a:schemeClr val="tx2"/>
                </a:solidFill>
              </a:rPr>
              <a:t> on the margins of the window 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81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6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75E8FEAB-943B-5DCF-345C-F55240204F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9"/>
          <a:stretch>
            <a:fillRect/>
          </a:stretch>
        </p:blipFill>
        <p:spPr>
          <a:xfrm>
            <a:off x="7882145" y="2552670"/>
            <a:ext cx="4200704" cy="366289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2F23D43-031A-E864-1631-48F0E81AE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 in different LHC coupler zones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8507FB-3C6B-EA28-4FF8-0655752F3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6B585-3F01-7284-8D74-6505EB4EE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CD5F5-BD01-2110-6C85-F9EDA1098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509B38-F8EC-D9E6-E82D-4884A92DBDD7}"/>
              </a:ext>
            </a:extLst>
          </p:cNvPr>
          <p:cNvSpPr/>
          <p:nvPr/>
        </p:nvSpPr>
        <p:spPr>
          <a:xfrm>
            <a:off x="8197609" y="4826176"/>
            <a:ext cx="1224136" cy="7874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A6571C-3587-96C7-48DC-F9B78F572569}"/>
              </a:ext>
            </a:extLst>
          </p:cNvPr>
          <p:cNvSpPr/>
          <p:nvPr/>
        </p:nvSpPr>
        <p:spPr>
          <a:xfrm>
            <a:off x="8530217" y="3840289"/>
            <a:ext cx="576064" cy="11226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7EEE284-DC81-735B-CB53-BD23DC681B07}"/>
              </a:ext>
            </a:extLst>
          </p:cNvPr>
          <p:cNvSpPr/>
          <p:nvPr/>
        </p:nvSpPr>
        <p:spPr>
          <a:xfrm>
            <a:off x="8909307" y="3913482"/>
            <a:ext cx="432048" cy="19261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47447AA-905E-CAC2-1C58-3D7DEBED649C}"/>
              </a:ext>
            </a:extLst>
          </p:cNvPr>
          <p:cNvCxnSpPr>
            <a:cxnSpLocks/>
          </p:cNvCxnSpPr>
          <p:nvPr/>
        </p:nvCxnSpPr>
        <p:spPr>
          <a:xfrm flipH="1" flipV="1">
            <a:off x="8525030" y="3345456"/>
            <a:ext cx="99691" cy="4948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4866830-77A6-244E-883A-DB3B205AB359}"/>
              </a:ext>
            </a:extLst>
          </p:cNvPr>
          <p:cNvCxnSpPr>
            <a:stCxn id="9" idx="3"/>
          </p:cNvCxnSpPr>
          <p:nvPr/>
        </p:nvCxnSpPr>
        <p:spPr>
          <a:xfrm>
            <a:off x="9421745" y="5219920"/>
            <a:ext cx="6206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B9E6234-25DD-098C-8DDE-312186FEC02A}"/>
              </a:ext>
            </a:extLst>
          </p:cNvPr>
          <p:cNvCxnSpPr>
            <a:cxnSpLocks/>
          </p:cNvCxnSpPr>
          <p:nvPr/>
        </p:nvCxnSpPr>
        <p:spPr>
          <a:xfrm>
            <a:off x="9341355" y="4085675"/>
            <a:ext cx="485006" cy="3804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D9536BD-3C0D-5F8B-7EC1-807BC82B69E8}"/>
              </a:ext>
            </a:extLst>
          </p:cNvPr>
          <p:cNvSpPr txBox="1"/>
          <p:nvPr/>
        </p:nvSpPr>
        <p:spPr>
          <a:xfrm>
            <a:off x="10082904" y="5081420"/>
            <a:ext cx="7181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Zone 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820A271-336B-33F0-6A6E-32EFBC1125CF}"/>
              </a:ext>
            </a:extLst>
          </p:cNvPr>
          <p:cNvSpPr txBox="1"/>
          <p:nvPr/>
        </p:nvSpPr>
        <p:spPr>
          <a:xfrm>
            <a:off x="9826361" y="4495262"/>
            <a:ext cx="7181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Zone 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EA07A11-0236-375A-F006-58B3EEA03105}"/>
              </a:ext>
            </a:extLst>
          </p:cNvPr>
          <p:cNvSpPr txBox="1"/>
          <p:nvPr/>
        </p:nvSpPr>
        <p:spPr>
          <a:xfrm>
            <a:off x="7918516" y="3060144"/>
            <a:ext cx="7181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Zone 2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5" name="Picture 24" descr="A picture containing diagram&#10;&#10;Description automatically generated">
            <a:extLst>
              <a:ext uri="{FF2B5EF4-FFF2-40B4-BE49-F238E27FC236}">
                <a16:creationId xmlns:a16="http://schemas.microsoft.com/office/drawing/2014/main" id="{6EB65CB6-CCF0-0FF1-C21B-AB6006456DF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73722" y="455619"/>
            <a:ext cx="1652255" cy="154038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BC9FC99-753B-5CB5-D972-0B10FDDC1AEA}"/>
              </a:ext>
            </a:extLst>
          </p:cNvPr>
          <p:cNvSpPr txBox="1"/>
          <p:nvPr/>
        </p:nvSpPr>
        <p:spPr>
          <a:xfrm>
            <a:off x="10302571" y="455619"/>
            <a:ext cx="7181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Zone 3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7" name="759C7FD9">
            <a:hlinkClick r:id="" action="ppaction://media"/>
            <a:extLst>
              <a:ext uri="{FF2B5EF4-FFF2-40B4-BE49-F238E27FC236}">
                <a16:creationId xmlns:a16="http://schemas.microsoft.com/office/drawing/2014/main" id="{0F95FA05-D573-171D-CE02-6E8DA2CA155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790307" y="4734259"/>
            <a:ext cx="2704951" cy="1258453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0E95AB2-1AD2-A9A3-7649-0343BCA57FA1}"/>
              </a:ext>
            </a:extLst>
          </p:cNvPr>
          <p:cNvSpPr txBox="1"/>
          <p:nvPr/>
        </p:nvSpPr>
        <p:spPr>
          <a:xfrm>
            <a:off x="5710735" y="4797424"/>
            <a:ext cx="7181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Zone 3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0" name="D791D3AC">
            <a:hlinkClick r:id="" action="ppaction://media"/>
            <a:extLst>
              <a:ext uri="{FF2B5EF4-FFF2-40B4-BE49-F238E27FC236}">
                <a16:creationId xmlns:a16="http://schemas.microsoft.com/office/drawing/2014/main" id="{A739B71F-82C9-1233-41D4-B565EB3D2671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4794839" y="3345784"/>
            <a:ext cx="2704950" cy="1258453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30BC3B5-3452-62F8-A8D7-2AC4AB639BBF}"/>
              </a:ext>
            </a:extLst>
          </p:cNvPr>
          <p:cNvSpPr txBox="1"/>
          <p:nvPr/>
        </p:nvSpPr>
        <p:spPr>
          <a:xfrm>
            <a:off x="5783709" y="3345784"/>
            <a:ext cx="7181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Zone 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3" name="Cloud 32">
            <a:extLst>
              <a:ext uri="{FF2B5EF4-FFF2-40B4-BE49-F238E27FC236}">
                <a16:creationId xmlns:a16="http://schemas.microsoft.com/office/drawing/2014/main" id="{65D64EAC-82C9-C484-983A-4B0E703CC059}"/>
              </a:ext>
            </a:extLst>
          </p:cNvPr>
          <p:cNvSpPr/>
          <p:nvPr/>
        </p:nvSpPr>
        <p:spPr>
          <a:xfrm>
            <a:off x="10976693" y="1170161"/>
            <a:ext cx="839567" cy="621513"/>
          </a:xfrm>
          <a:prstGeom prst="cloud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D21C25D4">
            <a:hlinkClick r:id="" action="ppaction://media"/>
            <a:extLst>
              <a:ext uri="{FF2B5EF4-FFF2-40B4-BE49-F238E27FC236}">
                <a16:creationId xmlns:a16="http://schemas.microsoft.com/office/drawing/2014/main" id="{52690F07-F9B0-5523-93B1-096A19599521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4806132" y="1858548"/>
            <a:ext cx="2730028" cy="1357214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63C34020-67D8-46A8-AFD2-4DDB9EFE6B59}"/>
              </a:ext>
            </a:extLst>
          </p:cNvPr>
          <p:cNvSpPr txBox="1"/>
          <p:nvPr/>
        </p:nvSpPr>
        <p:spPr>
          <a:xfrm>
            <a:off x="6673644" y="2537190"/>
            <a:ext cx="7181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Zone 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2F84E11-1D9F-F07C-858C-47EC98499772}"/>
              </a:ext>
            </a:extLst>
          </p:cNvPr>
          <p:cNvSpPr txBox="1"/>
          <p:nvPr/>
        </p:nvSpPr>
        <p:spPr>
          <a:xfrm>
            <a:off x="4746431" y="6002569"/>
            <a:ext cx="27049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150 kW input power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A59EDC0-705C-E37F-CC87-825BBE41B2E6}"/>
              </a:ext>
            </a:extLst>
          </p:cNvPr>
          <p:cNvSpPr txBox="1"/>
          <p:nvPr/>
        </p:nvSpPr>
        <p:spPr>
          <a:xfrm>
            <a:off x="8057970" y="2208858"/>
            <a:ext cx="223588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</a:rPr>
              <a:t>https://edms.cern.ch/ui/file/194664/AE/lhcacsmc0069-vAE.pdf</a:t>
            </a:r>
          </a:p>
        </p:txBody>
      </p:sp>
      <p:pic>
        <p:nvPicPr>
          <p:cNvPr id="41" name="Picture 40" descr="Diagram, engineering drawing&#10;&#10;Description automatically generated">
            <a:extLst>
              <a:ext uri="{FF2B5EF4-FFF2-40B4-BE49-F238E27FC236}">
                <a16:creationId xmlns:a16="http://schemas.microsoft.com/office/drawing/2014/main" id="{5880D919-1F30-A106-2ADC-9D69CCDFFF7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82145" y="402287"/>
            <a:ext cx="2375275" cy="181047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EFB30784-E2A3-BFFA-FB70-E185F020FF90}"/>
              </a:ext>
            </a:extLst>
          </p:cNvPr>
          <p:cNvSpPr/>
          <p:nvPr/>
        </p:nvSpPr>
        <p:spPr>
          <a:xfrm>
            <a:off x="8940298" y="3695254"/>
            <a:ext cx="343102" cy="11226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128688-37E8-B585-6118-90B5828F7765}"/>
              </a:ext>
            </a:extLst>
          </p:cNvPr>
          <p:cNvSpPr txBox="1"/>
          <p:nvPr/>
        </p:nvSpPr>
        <p:spPr>
          <a:xfrm>
            <a:off x="9173400" y="3231996"/>
            <a:ext cx="7181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Zone 4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0F03948-0B3B-BF7E-2FA1-58A83006FD07}"/>
              </a:ext>
            </a:extLst>
          </p:cNvPr>
          <p:cNvCxnSpPr>
            <a:cxnSpLocks/>
            <a:endCxn id="44" idx="2"/>
          </p:cNvCxnSpPr>
          <p:nvPr/>
        </p:nvCxnSpPr>
        <p:spPr>
          <a:xfrm flipV="1">
            <a:off x="9259253" y="3508995"/>
            <a:ext cx="273220" cy="1792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graph of a graph&#10;&#10;AI-generated content may be incorrect.">
            <a:extLst>
              <a:ext uri="{FF2B5EF4-FFF2-40B4-BE49-F238E27FC236}">
                <a16:creationId xmlns:a16="http://schemas.microsoft.com/office/drawing/2014/main" id="{0E998E1E-86BB-D7F9-1AFF-D0F315C90B2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99994" y="3150234"/>
            <a:ext cx="3994115" cy="2944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86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99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999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999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998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999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3" repeatCount="indefinite" fill="remove" display="0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video>
              <p:cMediaNode vol="80000">
                <p:cTn id="19" repeatCount="indefinite" fill="remove" display="0">
                  <p:stCondLst>
                    <p:cond delay="indefinite"/>
                  </p:stCondLst>
                </p:cTn>
                <p:tgtEl>
                  <p:spTgt spid="30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video>
              <p:cMediaNode vol="80000">
                <p:cTn id="25" repeatCount="indefinite" fill="remove" display="0">
                  <p:stCondLst>
                    <p:cond delay="indefinite"/>
                  </p:stCondLst>
                </p:cTn>
                <p:tgtEl>
                  <p:spTgt spid="27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15964F-1C12-9F3F-F222-EF3361AC30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80" name="Picture 13379">
            <a:extLst>
              <a:ext uri="{FF2B5EF4-FFF2-40B4-BE49-F238E27FC236}">
                <a16:creationId xmlns:a16="http://schemas.microsoft.com/office/drawing/2014/main" id="{DBC51506-0037-4B09-A0A2-BB9063D32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8693" y="3567975"/>
            <a:ext cx="1009650" cy="1524000"/>
          </a:xfrm>
          <a:prstGeom prst="rect">
            <a:avLst/>
          </a:prstGeom>
        </p:spPr>
      </p:pic>
      <p:pic>
        <p:nvPicPr>
          <p:cNvPr id="13" name="Picture 12" descr="A yellow object with holes&#10;&#10;AI-generated content may be incorrect.">
            <a:extLst>
              <a:ext uri="{FF2B5EF4-FFF2-40B4-BE49-F238E27FC236}">
                <a16:creationId xmlns:a16="http://schemas.microsoft.com/office/drawing/2014/main" id="{C5E2E0F9-28A5-9463-A50A-7C00E3A4BA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596" y="3779436"/>
            <a:ext cx="1322289" cy="941131"/>
          </a:xfrm>
          <a:prstGeom prst="rect">
            <a:avLst/>
          </a:prstGeom>
        </p:spPr>
      </p:pic>
      <p:sp>
        <p:nvSpPr>
          <p:cNvPr id="13314" name="Titel 1">
            <a:extLst>
              <a:ext uri="{FF2B5EF4-FFF2-40B4-BE49-F238E27FC236}">
                <a16:creationId xmlns:a16="http://schemas.microsoft.com/office/drawing/2014/main" id="{5EF5EB88-08C3-ADB6-5BC1-CE5D4F180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364" y="368660"/>
            <a:ext cx="11269252" cy="679450"/>
          </a:xfrm>
        </p:spPr>
        <p:txBody>
          <a:bodyPr/>
          <a:lstStyle/>
          <a:p>
            <a:r>
              <a:rPr lang="en-US" altLang="de-DE" dirty="0"/>
              <a:t>Some cryomodule RF components</a:t>
            </a:r>
            <a:endParaRPr lang="de-DE" alt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A19585-0905-AD70-4FCC-D7FD2FB26FD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22/05/2025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2B89F1-A4D8-4156-1CF6-93B39BDE3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Shahnam Gorgi Zadeh | FCC-ee Power Coupler Design Overview</a:t>
            </a:r>
            <a:endParaRPr lang="de-DE" dirty="0"/>
          </a:p>
        </p:txBody>
      </p:sp>
      <p:sp>
        <p:nvSpPr>
          <p:cNvPr id="37" name="Slide Number Placeholder 8">
            <a:extLst>
              <a:ext uri="{FF2B5EF4-FFF2-40B4-BE49-F238E27FC236}">
                <a16:creationId xmlns:a16="http://schemas.microsoft.com/office/drawing/2014/main" id="{B4403D06-A44E-0CF8-76C8-D34727DDD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3359" name="Picture 13358">
            <a:extLst>
              <a:ext uri="{FF2B5EF4-FFF2-40B4-BE49-F238E27FC236}">
                <a16:creationId xmlns:a16="http://schemas.microsoft.com/office/drawing/2014/main" id="{1A8D574E-9698-8D62-EBC3-DBB9369AD8F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731" y="1559067"/>
            <a:ext cx="4653416" cy="2101178"/>
          </a:xfrm>
          <a:prstGeom prst="rect">
            <a:avLst/>
          </a:prstGeom>
        </p:spPr>
      </p:pic>
      <p:pic>
        <p:nvPicPr>
          <p:cNvPr id="3" name="Picture 2" descr="A drawing of a machine&#10;&#10;AI-generated content may be incorrect.">
            <a:extLst>
              <a:ext uri="{FF2B5EF4-FFF2-40B4-BE49-F238E27FC236}">
                <a16:creationId xmlns:a16="http://schemas.microsoft.com/office/drawing/2014/main" id="{1041FAA0-AAF3-BE50-0D47-A35303D393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5131" y="1231700"/>
            <a:ext cx="5724192" cy="23707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546EDE-5764-17E2-5BB8-840001590057}"/>
              </a:ext>
            </a:extLst>
          </p:cNvPr>
          <p:cNvSpPr txBox="1"/>
          <p:nvPr/>
        </p:nvSpPr>
        <p:spPr>
          <a:xfrm>
            <a:off x="1410485" y="1327054"/>
            <a:ext cx="21800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400 MHz cryomodule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B6ECA8-5F40-FA1B-3237-7DDA5154802E}"/>
              </a:ext>
            </a:extLst>
          </p:cNvPr>
          <p:cNvSpPr txBox="1"/>
          <p:nvPr/>
        </p:nvSpPr>
        <p:spPr>
          <a:xfrm>
            <a:off x="7117649" y="1437879"/>
            <a:ext cx="21800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800 MHz cryomodule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6922E80-1B25-3D8E-5B0F-33827D9215AD}"/>
              </a:ext>
            </a:extLst>
          </p:cNvPr>
          <p:cNvCxnSpPr>
            <a:cxnSpLocks/>
          </p:cNvCxnSpPr>
          <p:nvPr/>
        </p:nvCxnSpPr>
        <p:spPr>
          <a:xfrm>
            <a:off x="1352023" y="3111312"/>
            <a:ext cx="168668" cy="748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 close-up of a silver object&#10;&#10;AI-generated content may be incorrect.">
            <a:extLst>
              <a:ext uri="{FF2B5EF4-FFF2-40B4-BE49-F238E27FC236}">
                <a16:creationId xmlns:a16="http://schemas.microsoft.com/office/drawing/2014/main" id="{A184576A-89B0-873A-ADFD-C52CAA914C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6438" y="3550797"/>
            <a:ext cx="2120917" cy="945191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93D3EB8-DF47-4D13-28D1-B01852CF636B}"/>
              </a:ext>
            </a:extLst>
          </p:cNvPr>
          <p:cNvCxnSpPr>
            <a:cxnSpLocks/>
          </p:cNvCxnSpPr>
          <p:nvPr/>
        </p:nvCxnSpPr>
        <p:spPr>
          <a:xfrm>
            <a:off x="7205270" y="2904897"/>
            <a:ext cx="294112" cy="6975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7B851714-EE08-B224-E3BD-753CFBE92513}"/>
              </a:ext>
            </a:extLst>
          </p:cNvPr>
          <p:cNvSpPr/>
          <p:nvPr/>
        </p:nvSpPr>
        <p:spPr>
          <a:xfrm>
            <a:off x="1064611" y="4738907"/>
            <a:ext cx="112082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2-cell cavity</a:t>
            </a:r>
            <a:endParaRPr lang="en-GB" sz="16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7B4FA38-8EC3-BB06-744E-D90804581385}"/>
              </a:ext>
            </a:extLst>
          </p:cNvPr>
          <p:cNvSpPr/>
          <p:nvPr/>
        </p:nvSpPr>
        <p:spPr>
          <a:xfrm>
            <a:off x="7008744" y="4359201"/>
            <a:ext cx="112082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6-cell cavity</a:t>
            </a:r>
            <a:endParaRPr lang="en-GB" sz="16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8" name="Picture 37" descr="A metal pipe with a hook&#10;&#10;Description automatically generated">
            <a:extLst>
              <a:ext uri="{FF2B5EF4-FFF2-40B4-BE49-F238E27FC236}">
                <a16:creationId xmlns:a16="http://schemas.microsoft.com/office/drawing/2014/main" id="{B0F267CA-C2A1-B41F-B8A0-13D90D5C3C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30116" y="2871265"/>
            <a:ext cx="643301" cy="869683"/>
          </a:xfrm>
          <a:prstGeom prst="rect">
            <a:avLst/>
          </a:prstGeom>
        </p:spPr>
      </p:pic>
      <p:cxnSp>
        <p:nvCxnSpPr>
          <p:cNvPr id="13362" name="Straight Arrow Connector 13361">
            <a:extLst>
              <a:ext uri="{FF2B5EF4-FFF2-40B4-BE49-F238E27FC236}">
                <a16:creationId xmlns:a16="http://schemas.microsoft.com/office/drawing/2014/main" id="{69B4C567-8852-7EF3-400F-8A3C4BD537E8}"/>
              </a:ext>
            </a:extLst>
          </p:cNvPr>
          <p:cNvCxnSpPr>
            <a:cxnSpLocks/>
          </p:cNvCxnSpPr>
          <p:nvPr/>
        </p:nvCxnSpPr>
        <p:spPr>
          <a:xfrm>
            <a:off x="8917849" y="2417063"/>
            <a:ext cx="867186" cy="706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63" name="Rectangle 13362">
            <a:extLst>
              <a:ext uri="{FF2B5EF4-FFF2-40B4-BE49-F238E27FC236}">
                <a16:creationId xmlns:a16="http://schemas.microsoft.com/office/drawing/2014/main" id="{78EBE247-0774-1EF1-2735-F2EC02D21053}"/>
              </a:ext>
            </a:extLst>
          </p:cNvPr>
          <p:cNvSpPr/>
          <p:nvPr/>
        </p:nvSpPr>
        <p:spPr>
          <a:xfrm>
            <a:off x="10134102" y="3715616"/>
            <a:ext cx="123944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HOM coupler</a:t>
            </a:r>
            <a:endParaRPr lang="en-GB" sz="16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365" name="Picture 13364" descr="A diagram of a machine&#10;&#10;Description automatically generated">
            <a:extLst>
              <a:ext uri="{FF2B5EF4-FFF2-40B4-BE49-F238E27FC236}">
                <a16:creationId xmlns:a16="http://schemas.microsoft.com/office/drawing/2014/main" id="{9B2A27BC-10BD-2266-5D7B-98B2336A714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16453" y="2904897"/>
            <a:ext cx="825553" cy="818909"/>
          </a:xfrm>
          <a:prstGeom prst="rect">
            <a:avLst/>
          </a:prstGeom>
        </p:spPr>
      </p:pic>
      <p:pic>
        <p:nvPicPr>
          <p:cNvPr id="13367" name="Picture 13366" descr="A close-up of a pipe&#10;&#10;Description automatically generated">
            <a:extLst>
              <a:ext uri="{FF2B5EF4-FFF2-40B4-BE49-F238E27FC236}">
                <a16:creationId xmlns:a16="http://schemas.microsoft.com/office/drawing/2014/main" id="{C32224C6-6900-D5FD-6CD1-E7A2F765736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11034" y="3552386"/>
            <a:ext cx="500752" cy="1087454"/>
          </a:xfrm>
          <a:prstGeom prst="rect">
            <a:avLst/>
          </a:prstGeom>
        </p:spPr>
      </p:pic>
      <p:cxnSp>
        <p:nvCxnSpPr>
          <p:cNvPr id="13369" name="Straight Arrow Connector 13368">
            <a:extLst>
              <a:ext uri="{FF2B5EF4-FFF2-40B4-BE49-F238E27FC236}">
                <a16:creationId xmlns:a16="http://schemas.microsoft.com/office/drawing/2014/main" id="{099251F2-E411-307E-3326-CEEE184D86AB}"/>
              </a:ext>
            </a:extLst>
          </p:cNvPr>
          <p:cNvCxnSpPr>
            <a:cxnSpLocks/>
          </p:cNvCxnSpPr>
          <p:nvPr/>
        </p:nvCxnSpPr>
        <p:spPr>
          <a:xfrm>
            <a:off x="1520691" y="2816438"/>
            <a:ext cx="1403796" cy="1043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70" name="Rectangle 13369">
            <a:extLst>
              <a:ext uri="{FF2B5EF4-FFF2-40B4-BE49-F238E27FC236}">
                <a16:creationId xmlns:a16="http://schemas.microsoft.com/office/drawing/2014/main" id="{8026EE35-9E75-F933-062F-ECFA27E5CBEB}"/>
              </a:ext>
            </a:extLst>
          </p:cNvPr>
          <p:cNvSpPr/>
          <p:nvPr/>
        </p:nvSpPr>
        <p:spPr>
          <a:xfrm>
            <a:off x="2827554" y="4639840"/>
            <a:ext cx="123944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HOM coupler</a:t>
            </a:r>
            <a:endParaRPr lang="en-GB" sz="16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375" name="Picture 13374">
            <a:extLst>
              <a:ext uri="{FF2B5EF4-FFF2-40B4-BE49-F238E27FC236}">
                <a16:creationId xmlns:a16="http://schemas.microsoft.com/office/drawing/2014/main" id="{3BC33544-7D43-EDD6-4B93-35B9EA23EA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68845" y="3556378"/>
            <a:ext cx="1286392" cy="1336418"/>
          </a:xfrm>
          <a:prstGeom prst="rect">
            <a:avLst/>
          </a:prstGeom>
        </p:spPr>
      </p:pic>
      <p:sp>
        <p:nvSpPr>
          <p:cNvPr id="13376" name="Rectangle 13375">
            <a:extLst>
              <a:ext uri="{FF2B5EF4-FFF2-40B4-BE49-F238E27FC236}">
                <a16:creationId xmlns:a16="http://schemas.microsoft.com/office/drawing/2014/main" id="{0419206F-E984-39FD-B248-C62A5887E045}"/>
              </a:ext>
            </a:extLst>
          </p:cNvPr>
          <p:cNvSpPr/>
          <p:nvPr/>
        </p:nvSpPr>
        <p:spPr>
          <a:xfrm>
            <a:off x="9699018" y="4476412"/>
            <a:ext cx="152438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Fundamental Power coupler</a:t>
            </a:r>
            <a:endParaRPr lang="en-GB" sz="16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3382" name="Straight Arrow Connector 13381">
            <a:extLst>
              <a:ext uri="{FF2B5EF4-FFF2-40B4-BE49-F238E27FC236}">
                <a16:creationId xmlns:a16="http://schemas.microsoft.com/office/drawing/2014/main" id="{FB74C19E-D699-4BF7-3A4A-CCA993DCB7FC}"/>
              </a:ext>
            </a:extLst>
          </p:cNvPr>
          <p:cNvCxnSpPr>
            <a:cxnSpLocks/>
          </p:cNvCxnSpPr>
          <p:nvPr/>
        </p:nvCxnSpPr>
        <p:spPr>
          <a:xfrm>
            <a:off x="8567227" y="2481506"/>
            <a:ext cx="350495" cy="11209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83" name="Rectangle 13382">
            <a:extLst>
              <a:ext uri="{FF2B5EF4-FFF2-40B4-BE49-F238E27FC236}">
                <a16:creationId xmlns:a16="http://schemas.microsoft.com/office/drawing/2014/main" id="{D2FAEB41-11FC-6B6B-CC2C-9CDAAD12DC25}"/>
              </a:ext>
            </a:extLst>
          </p:cNvPr>
          <p:cNvSpPr/>
          <p:nvPr/>
        </p:nvSpPr>
        <p:spPr>
          <a:xfrm>
            <a:off x="4885656" y="4418648"/>
            <a:ext cx="152438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Fundamental Power coupler</a:t>
            </a:r>
            <a:endParaRPr lang="en-GB" sz="16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3384" name="Straight Arrow Connector 13383">
            <a:extLst>
              <a:ext uri="{FF2B5EF4-FFF2-40B4-BE49-F238E27FC236}">
                <a16:creationId xmlns:a16="http://schemas.microsoft.com/office/drawing/2014/main" id="{7738B175-794F-EF52-455B-A0F4381B40E9}"/>
              </a:ext>
            </a:extLst>
          </p:cNvPr>
          <p:cNvCxnSpPr>
            <a:cxnSpLocks/>
          </p:cNvCxnSpPr>
          <p:nvPr/>
        </p:nvCxnSpPr>
        <p:spPr>
          <a:xfrm>
            <a:off x="3662998" y="1941532"/>
            <a:ext cx="776818" cy="1565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FD462EC-2279-5FEE-10CE-A50A35F81D0B}"/>
              </a:ext>
            </a:extLst>
          </p:cNvPr>
          <p:cNvSpPr txBox="1"/>
          <p:nvPr/>
        </p:nvSpPr>
        <p:spPr>
          <a:xfrm>
            <a:off x="509600" y="5278697"/>
            <a:ext cx="11279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Fundamental power coupler is a critical component that transfers high levels of RF power from the generator to the cavity and ultimately to the beam.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Mainly RF aspects covered in this presentation.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7BA85E-4B48-B3A1-C29D-9CE5265C1AED}"/>
              </a:ext>
            </a:extLst>
          </p:cNvPr>
          <p:cNvSpPr/>
          <p:nvPr/>
        </p:nvSpPr>
        <p:spPr>
          <a:xfrm>
            <a:off x="4066996" y="3556378"/>
            <a:ext cx="2105392" cy="1464583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C936F14-8629-A5AB-BCB2-3E45F1243C31}"/>
              </a:ext>
            </a:extLst>
          </p:cNvPr>
          <p:cNvSpPr/>
          <p:nvPr/>
        </p:nvSpPr>
        <p:spPr>
          <a:xfrm>
            <a:off x="8675647" y="3614909"/>
            <a:ext cx="1009650" cy="1464583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584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4292A5-6452-056D-580A-F96916A2D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62DDE5ED-FE71-6ACC-0D3C-4F927B867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045" b="6150"/>
          <a:stretch/>
        </p:blipFill>
        <p:spPr>
          <a:xfrm>
            <a:off x="6844495" y="2010917"/>
            <a:ext cx="4828260" cy="416054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4E70302-C2D4-88F2-C91B-28BA5D569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FCC-ee power requirement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FDE63D-89FD-63FA-F492-829586489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5ED054-761C-6CA2-1F6C-DEA88FDB7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Shahnam Gorgi Zadeh | FCC-ee Power Coupler Design Overview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C589388-AFC2-4B2F-0931-4B1B50E931B5}"/>
                  </a:ext>
                </a:extLst>
              </p:cNvPr>
              <p:cNvSpPr txBox="1"/>
              <p:nvPr/>
            </p:nvSpPr>
            <p:spPr>
              <a:xfrm>
                <a:off x="748308" y="2063650"/>
                <a:ext cx="585885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solidFill>
                      <a:schemeClr val="tx2"/>
                    </a:solidFill>
                  </a:rPr>
                  <a:t>Input power necessary to establish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i="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cav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2"/>
                    </a:solidFill>
                  </a:rPr>
                  <a:t>​  in the cavity with a beam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C589388-AFC2-4B2F-0931-4B1B50E931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308" y="2063650"/>
                <a:ext cx="5858851" cy="646331"/>
              </a:xfrm>
              <a:prstGeom prst="rect">
                <a:avLst/>
              </a:prstGeom>
              <a:blipFill>
                <a:blip r:embed="rId3"/>
                <a:stretch>
                  <a:fillRect l="-937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74724BD5-AC0F-A648-B52E-ADFF7A8F9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8BBDF70-F2AB-8AC4-AEC3-FA95B59B0B44}"/>
              </a:ext>
            </a:extLst>
          </p:cNvPr>
          <p:cNvSpPr txBox="1"/>
          <p:nvPr/>
        </p:nvSpPr>
        <p:spPr>
          <a:xfrm>
            <a:off x="8916383" y="2213549"/>
            <a:ext cx="68448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Z, W, H</a:t>
            </a:r>
          </a:p>
          <a:p>
            <a:pPr algn="l"/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 MHz</a:t>
            </a:r>
            <a:endParaRPr lang="en-GB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88B36E0-AC5A-DF73-8DE0-0F6266C97453}"/>
              </a:ext>
            </a:extLst>
          </p:cNvPr>
          <p:cNvSpPr txBox="1"/>
          <p:nvPr/>
        </p:nvSpPr>
        <p:spPr>
          <a:xfrm>
            <a:off x="10517489" y="2513109"/>
            <a:ext cx="87363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err="1">
                <a:solidFill>
                  <a:srgbClr val="C4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sz="1400" dirty="0">
                <a:solidFill>
                  <a:srgbClr val="C4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400 MHz</a:t>
            </a:r>
            <a:endParaRPr lang="en-GB" sz="1400" dirty="0">
              <a:solidFill>
                <a:srgbClr val="C40A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DC31598-EF0C-D6E7-56DE-6942A0CE5F72}"/>
              </a:ext>
            </a:extLst>
          </p:cNvPr>
          <p:cNvSpPr txBox="1"/>
          <p:nvPr/>
        </p:nvSpPr>
        <p:spPr>
          <a:xfrm>
            <a:off x="8742627" y="3737687"/>
            <a:ext cx="87363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sz="1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800 MHz</a:t>
            </a:r>
            <a:endParaRPr lang="en-GB" sz="1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986A67D-65E9-9387-C3A2-110954498F38}"/>
              </a:ext>
            </a:extLst>
          </p:cNvPr>
          <p:cNvSpPr txBox="1"/>
          <p:nvPr/>
        </p:nvSpPr>
        <p:spPr>
          <a:xfrm>
            <a:off x="9910442" y="4891833"/>
            <a:ext cx="114242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Z, W, H booster</a:t>
            </a:r>
          </a:p>
          <a:p>
            <a:pPr algn="l"/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800 MHz</a:t>
            </a:r>
            <a:endParaRPr lang="en-GB" sz="1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02C1480-5AEE-85FC-3BDB-0DEEFCDDA97F}"/>
              </a:ext>
            </a:extLst>
          </p:cNvPr>
          <p:cNvSpPr txBox="1"/>
          <p:nvPr/>
        </p:nvSpPr>
        <p:spPr>
          <a:xfrm>
            <a:off x="8683819" y="5464457"/>
            <a:ext cx="91704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sz="1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booster</a:t>
            </a:r>
          </a:p>
          <a:p>
            <a:pPr algn="l"/>
            <a:r>
              <a:rPr lang="en-US" sz="1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800 MHz</a:t>
            </a:r>
            <a:endParaRPr lang="en-GB" sz="1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75255C2-AC3B-1D43-BB5E-FCA7749F4D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031" y="2818709"/>
            <a:ext cx="6179820" cy="580213"/>
          </a:xfrm>
          <a:prstGeom prst="rect">
            <a:avLst/>
          </a:prstGeom>
        </p:spPr>
      </p:pic>
      <p:sp>
        <p:nvSpPr>
          <p:cNvPr id="2" name="Right Brace 1">
            <a:extLst>
              <a:ext uri="{FF2B5EF4-FFF2-40B4-BE49-F238E27FC236}">
                <a16:creationId xmlns:a16="http://schemas.microsoft.com/office/drawing/2014/main" id="{502DC4F9-7827-0F7C-D5D7-570F76B8DA3C}"/>
              </a:ext>
            </a:extLst>
          </p:cNvPr>
          <p:cNvSpPr/>
          <p:nvPr/>
        </p:nvSpPr>
        <p:spPr>
          <a:xfrm rot="5400000">
            <a:off x="5245737" y="2515807"/>
            <a:ext cx="216024" cy="207206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77DF2B-0180-8C75-4286-395DF4061194}"/>
              </a:ext>
            </a:extLst>
          </p:cNvPr>
          <p:cNvSpPr txBox="1"/>
          <p:nvPr/>
        </p:nvSpPr>
        <p:spPr>
          <a:xfrm>
            <a:off x="4447981" y="3712008"/>
            <a:ext cx="210797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/>
                </a:solidFill>
              </a:rPr>
              <a:t>Make this term zero by right detuning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F3B22DA8-9FF2-0A09-30D9-822C10BCFABB}"/>
              </a:ext>
            </a:extLst>
          </p:cNvPr>
          <p:cNvSpPr/>
          <p:nvPr/>
        </p:nvSpPr>
        <p:spPr>
          <a:xfrm rot="5400000">
            <a:off x="2554089" y="2041001"/>
            <a:ext cx="216024" cy="301909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45DF83C-590D-D7FD-43E9-441526AEFD53}"/>
                  </a:ext>
                </a:extLst>
              </p:cNvPr>
              <p:cNvSpPr txBox="1"/>
              <p:nvPr/>
            </p:nvSpPr>
            <p:spPr>
              <a:xfrm>
                <a:off x="1676212" y="3705265"/>
                <a:ext cx="210797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sz="1400" dirty="0">
                    <a:solidFill>
                      <a:schemeClr val="tx2"/>
                    </a:solidFill>
                  </a:rPr>
                  <a:t>Make this term minimum by choosing optimum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4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endParaRPr lang="en-GB" sz="1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45DF83C-590D-D7FD-43E9-441526AEFD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212" y="3705265"/>
                <a:ext cx="2107979" cy="430887"/>
              </a:xfrm>
              <a:prstGeom prst="rect">
                <a:avLst/>
              </a:prstGeom>
              <a:blipFill>
                <a:blip r:embed="rId5"/>
                <a:stretch>
                  <a:fillRect l="-5202" t="-12676" b="-239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A51B0996-065C-B8B2-B438-0E022A3C372A}"/>
              </a:ext>
            </a:extLst>
          </p:cNvPr>
          <p:cNvSpPr txBox="1"/>
          <p:nvPr/>
        </p:nvSpPr>
        <p:spPr>
          <a:xfrm>
            <a:off x="11391126" y="4307026"/>
            <a:ext cx="78377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 err="1"/>
              <a:t>tt</a:t>
            </a:r>
            <a:r>
              <a:rPr lang="en-GB" sz="1400" baseline="-25000" dirty="0" err="1"/>
              <a:t>b</a:t>
            </a:r>
            <a:r>
              <a:rPr lang="en-GB" sz="1400" dirty="0"/>
              <a:t>: 10 Hz detuning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16BAC9F-A381-E0D7-DE09-2C6E209C94B6}"/>
              </a:ext>
            </a:extLst>
          </p:cNvPr>
          <p:cNvSpPr txBox="1"/>
          <p:nvPr/>
        </p:nvSpPr>
        <p:spPr>
          <a:xfrm>
            <a:off x="11391126" y="3173755"/>
            <a:ext cx="78377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 err="1"/>
              <a:t>tt</a:t>
            </a:r>
            <a:r>
              <a:rPr lang="en-GB" sz="1400" baseline="-25000" dirty="0" err="1"/>
              <a:t>b</a:t>
            </a:r>
            <a:r>
              <a:rPr lang="en-GB" sz="1400" dirty="0"/>
              <a:t>: 20 Hz detuning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8" name="Table 27">
                <a:extLst>
                  <a:ext uri="{FF2B5EF4-FFF2-40B4-BE49-F238E27FC236}">
                    <a16:creationId xmlns:a16="http://schemas.microsoft.com/office/drawing/2014/main" id="{05F3F670-FDC9-C6F7-FFC8-7CB6FE03335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709398"/>
                  </p:ext>
                </p:extLst>
              </p:nvPr>
            </p:nvGraphicFramePr>
            <p:xfrm>
              <a:off x="348682" y="4522470"/>
              <a:ext cx="6658102" cy="1590040"/>
            </p:xfrm>
            <a:graphic>
              <a:graphicData uri="http://schemas.openxmlformats.org/drawingml/2006/table">
                <a:tbl>
                  <a:tblPr firstRow="1" bandRow="1">
                    <a:tableStyleId>{D27102A9-8310-4765-A935-A1911B00CA55}</a:tableStyleId>
                  </a:tblPr>
                  <a:tblGrid>
                    <a:gridCol w="3110547">
                      <a:extLst>
                        <a:ext uri="{9D8B030D-6E8A-4147-A177-3AD203B41FA5}">
                          <a16:colId xmlns:a16="http://schemas.microsoft.com/office/drawing/2014/main" val="3021653528"/>
                        </a:ext>
                      </a:extLst>
                    </a:gridCol>
                    <a:gridCol w="3547555">
                      <a:extLst>
                        <a:ext uri="{9D8B030D-6E8A-4147-A177-3AD203B41FA5}">
                          <a16:colId xmlns:a16="http://schemas.microsoft.com/office/drawing/2014/main" val="1620623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b="1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GB" sz="1800" b="1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GB" sz="1800" b="1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𝟒𝟎𝟎</m:t>
                                </m:r>
                                <m:r>
                                  <a:rPr lang="en-GB" sz="1800" b="1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800" b="1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</m:oMath>
                            </m:oMathPara>
                          </a14:m>
                          <a:endParaRPr lang="en-GB" sz="1800" b="1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b="1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GB" sz="1800" b="1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GB" sz="1800" b="1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𝟖𝟎𝟎</m:t>
                                </m:r>
                                <m:r>
                                  <a:rPr lang="en-GB" sz="1800" b="1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800" b="1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</m:oMath>
                            </m:oMathPara>
                          </a14:m>
                          <a:endParaRPr lang="en-GB" sz="1800" b="1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99571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dirty="0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dirty="0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b="0" i="0" dirty="0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in</m:t>
                                    </m:r>
                                  </m:sub>
                                </m:sSub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=380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kW</m:t>
                                </m:r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to</m:t>
                                </m:r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 78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kW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2"/>
                            </a:solidFill>
                          </a:endParaRPr>
                        </a:p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dirty="0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dirty="0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GB" i="1" dirty="0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GB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r>
                                  <a:rPr lang="en-GB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r>
                                  <a:rPr lang="en-GB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5 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to</m:t>
                                </m:r>
                                <m:r>
                                  <a:rPr lang="en-GB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 4.5</m:t>
                                </m:r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2"/>
                            </a:solidFill>
                          </a:endParaRPr>
                        </a:p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GB" b="0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from</m:t>
                                </m:r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 −5.8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kHz</m:t>
                                </m:r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to</m:t>
                                </m:r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 −9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Hz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dirty="0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dirty="0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b="0" i="0" dirty="0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in</m:t>
                                    </m:r>
                                  </m:sub>
                                </m:sSub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=195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kW</m:t>
                                </m:r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to</m:t>
                                </m:r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b="0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kW</m:t>
                                </m:r>
                                <m:r>
                                  <a:rPr lang="en-GB" b="0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or</m:t>
                                </m:r>
                                <m:r>
                                  <a:rPr lang="en-GB" b="0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 12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kW</m:t>
                                </m:r>
                                <m:r>
                                  <a:rPr lang="en-GB" b="0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i="0" dirty="0">
                            <a:solidFill>
                              <a:schemeClr val="tx2"/>
                            </a:solidFill>
                          </a:endParaRPr>
                        </a:p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GB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n-GB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=4</m:t>
                              </m:r>
                              <m:r>
                                <a:rPr lang="en-GB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GB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6 </m:t>
                              </m:r>
                              <m:r>
                                <m:rPr>
                                  <m:sty m:val="p"/>
                                </m:rPr>
                                <a:rPr lang="en-GB" b="0" i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to</m:t>
                              </m:r>
                              <m:r>
                                <a:rPr lang="en-GB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1</m:t>
                              </m:r>
                              <m:r>
                                <a:rPr lang="en-GB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GB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8 (</m:t>
                              </m:r>
                              <m:r>
                                <m:rPr>
                                  <m:sty m:val="p"/>
                                </m:rPr>
                                <a:rPr lang="en-GB" b="0" i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or</m:t>
                              </m:r>
                              <m:r>
                                <a:rPr lang="en-GB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2.7</m:t>
                              </m:r>
                              <m:r>
                                <a:rPr lang="en-GB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US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  <m:r>
                                <a:rPr lang="en-GB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GB" dirty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</a:p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GB" b="0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from</m:t>
                                </m:r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 −734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Hz</m:t>
                                </m:r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to</m:t>
                                </m:r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 −2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Hz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4112666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8" name="Table 27">
                <a:extLst>
                  <a:ext uri="{FF2B5EF4-FFF2-40B4-BE49-F238E27FC236}">
                    <a16:creationId xmlns:a16="http://schemas.microsoft.com/office/drawing/2014/main" id="{05F3F670-FDC9-C6F7-FFC8-7CB6FE03335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709398"/>
                  </p:ext>
                </p:extLst>
              </p:nvPr>
            </p:nvGraphicFramePr>
            <p:xfrm>
              <a:off x="348682" y="4522470"/>
              <a:ext cx="6658102" cy="1590040"/>
            </p:xfrm>
            <a:graphic>
              <a:graphicData uri="http://schemas.openxmlformats.org/drawingml/2006/table">
                <a:tbl>
                  <a:tblPr firstRow="1" bandRow="1">
                    <a:tableStyleId>{D27102A9-8310-4765-A935-A1911B00CA55}</a:tableStyleId>
                  </a:tblPr>
                  <a:tblGrid>
                    <a:gridCol w="3110547">
                      <a:extLst>
                        <a:ext uri="{9D8B030D-6E8A-4147-A177-3AD203B41FA5}">
                          <a16:colId xmlns:a16="http://schemas.microsoft.com/office/drawing/2014/main" val="3021653528"/>
                        </a:ext>
                      </a:extLst>
                    </a:gridCol>
                    <a:gridCol w="3547555">
                      <a:extLst>
                        <a:ext uri="{9D8B030D-6E8A-4147-A177-3AD203B41FA5}">
                          <a16:colId xmlns:a16="http://schemas.microsoft.com/office/drawing/2014/main" val="1620623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t="-1639" r="-114090" b="-3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87801" t="-1639" r="-172" b="-3311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9957191"/>
                      </a:ext>
                    </a:extLst>
                  </a:tr>
                  <a:tr h="1219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t="-30846" r="-114090" b="-4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87801" t="-30846" r="-172" b="-49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112666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02746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DA47BB68-FA18-2B84-8FAA-7B703975B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13" y="2112173"/>
            <a:ext cx="3975247" cy="2834640"/>
          </a:xfrm>
          <a:prstGeom prst="rect">
            <a:avLst/>
          </a:prstGeom>
        </p:spPr>
      </p:pic>
      <p:pic>
        <p:nvPicPr>
          <p:cNvPr id="24" name="Picture 23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C3C4EF47-B413-8A4D-9BCD-4349D56A6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2306" y="2112173"/>
            <a:ext cx="4050755" cy="283464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B57BE30-3F16-51D3-D5F6-F36C7D5DD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 field in coaxial lines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6D5D27-F44B-7B1B-CF4C-B388617B8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518D4D-2C9A-D095-BC21-5C8F344A4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283FF-816F-AB2D-4CD5-0AF7A370E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A math equations with numbers and symbols&#10;&#10;AI-generated content may be incorrect.">
            <a:extLst>
              <a:ext uri="{FF2B5EF4-FFF2-40B4-BE49-F238E27FC236}">
                <a16:creationId xmlns:a16="http://schemas.microsoft.com/office/drawing/2014/main" id="{F86F682A-157A-C7E3-91D9-B016BD3A747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368" r="9152"/>
          <a:stretch/>
        </p:blipFill>
        <p:spPr>
          <a:xfrm>
            <a:off x="8283704" y="1539462"/>
            <a:ext cx="3295943" cy="28968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0D7D62-5EE8-8A1E-4B19-E4B4FFADE716}"/>
              </a:ext>
            </a:extLst>
          </p:cNvPr>
          <p:cNvSpPr txBox="1"/>
          <p:nvPr/>
        </p:nvSpPr>
        <p:spPr>
          <a:xfrm>
            <a:off x="8232759" y="5873175"/>
            <a:ext cx="374243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200" i="1" dirty="0">
                <a:solidFill>
                  <a:srgbClr val="6D246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E. </a:t>
            </a:r>
            <a:r>
              <a:rPr lang="en-US" sz="1200" i="1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Montesinos, RF power transport, CAS course on RF for Accelerators, Berlin July 2023</a:t>
            </a:r>
            <a:endParaRPr lang="en-GB" sz="1200" i="1" dirty="0">
              <a:solidFill>
                <a:schemeClr val="tx2"/>
              </a:solidFill>
            </a:endParaRPr>
          </a:p>
        </p:txBody>
      </p:sp>
      <p:pic>
        <p:nvPicPr>
          <p:cNvPr id="11" name="Picture 10" descr="A white background with blue text&#10;&#10;AI-generated content may be incorrect.">
            <a:extLst>
              <a:ext uri="{FF2B5EF4-FFF2-40B4-BE49-F238E27FC236}">
                <a16:creationId xmlns:a16="http://schemas.microsoft.com/office/drawing/2014/main" id="{B951F4D5-CBA8-78FC-51AB-2B5FBC59F3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43125" y="4381581"/>
            <a:ext cx="3140888" cy="149159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09B65B5-92AD-02EA-71CA-0BFDEAABBED2}"/>
              </a:ext>
            </a:extLst>
          </p:cNvPr>
          <p:cNvSpPr txBox="1"/>
          <p:nvPr/>
        </p:nvSpPr>
        <p:spPr>
          <a:xfrm>
            <a:off x="377333" y="5199279"/>
            <a:ext cx="732705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Minimum peak electric field occurs near 30 Ω impedance, while conductor losses are minimized around 77 Ω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chemeClr val="tx2"/>
                </a:solidFill>
              </a:rPr>
              <a:t>Multipacting</a:t>
            </a:r>
            <a:r>
              <a:rPr lang="en-GB" sz="1600" dirty="0">
                <a:solidFill>
                  <a:schemeClr val="tx2"/>
                </a:solidFill>
              </a:rPr>
              <a:t> onset power is higher at larger impedances, due to the increased gap between inner and outer conductors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20" name="Picture 19" descr="A close-up of a pipe&#10;&#10;AI-generated content may be incorrect.">
            <a:extLst>
              <a:ext uri="{FF2B5EF4-FFF2-40B4-BE49-F238E27FC236}">
                <a16:creationId xmlns:a16="http://schemas.microsoft.com/office/drawing/2014/main" id="{0D4A23CE-1387-4DE7-3DA5-1804C4B10F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11495" y="1442417"/>
            <a:ext cx="1239052" cy="7852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FBADA4A-2A22-2FA4-EFFB-D1F4586C5E2B}"/>
                  </a:ext>
                </a:extLst>
              </p:cNvPr>
              <p:cNvSpPr txBox="1"/>
              <p:nvPr/>
            </p:nvSpPr>
            <p:spPr>
              <a:xfrm>
                <a:off x="1022294" y="2195110"/>
                <a:ext cx="2244012" cy="3016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pk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of 500 kW</a:t>
                </a:r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FBADA4A-2A22-2FA4-EFFB-D1F4586C5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294" y="2195110"/>
                <a:ext cx="2244012" cy="301686"/>
              </a:xfrm>
              <a:prstGeom prst="rect">
                <a:avLst/>
              </a:prstGeom>
              <a:blipFill>
                <a:blip r:embed="rId8"/>
                <a:stretch>
                  <a:fillRect l="-3804" t="-26000" r="-4891" b="-3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D119363-85AD-26C2-4040-C74F9CA527CD}"/>
                  </a:ext>
                </a:extLst>
              </p:cNvPr>
              <p:cNvSpPr txBox="1"/>
              <p:nvPr/>
            </p:nvSpPr>
            <p:spPr>
              <a:xfrm>
                <a:off x="5387728" y="2195110"/>
                <a:ext cx="141654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=400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MHz</m:t>
                      </m:r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D119363-85AD-26C2-4040-C74F9CA527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7728" y="2195110"/>
                <a:ext cx="1416542" cy="276999"/>
              </a:xfrm>
              <a:prstGeom prst="rect">
                <a:avLst/>
              </a:prstGeom>
              <a:blipFill>
                <a:blip r:embed="rId9"/>
                <a:stretch>
                  <a:fillRect l="-3879" r="-2155" b="-34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5671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A graph of a function&#10;&#10;AI-generated content may be incorrect.">
            <a:extLst>
              <a:ext uri="{FF2B5EF4-FFF2-40B4-BE49-F238E27FC236}">
                <a16:creationId xmlns:a16="http://schemas.microsoft.com/office/drawing/2014/main" id="{B60F0596-93D0-6966-C829-90A89E9CFD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69"/>
          <a:stretch/>
        </p:blipFill>
        <p:spPr>
          <a:xfrm>
            <a:off x="5032520" y="4333939"/>
            <a:ext cx="4022080" cy="1851943"/>
          </a:xfrm>
          <a:prstGeom prst="rect">
            <a:avLst/>
          </a:prstGeom>
        </p:spPr>
      </p:pic>
      <p:pic>
        <p:nvPicPr>
          <p:cNvPr id="30" name="Picture 29" descr="A drawing of a machine&#10;&#10;AI-generated content may be incorrect.">
            <a:extLst>
              <a:ext uri="{FF2B5EF4-FFF2-40B4-BE49-F238E27FC236}">
                <a16:creationId xmlns:a16="http://schemas.microsoft.com/office/drawing/2014/main" id="{B8660012-315B-8D97-2AB2-E7469C94A5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5802" y="1272428"/>
            <a:ext cx="3275489" cy="3031894"/>
          </a:xfrm>
          <a:prstGeom prst="rect">
            <a:avLst/>
          </a:prstGeom>
        </p:spPr>
      </p:pic>
      <p:pic>
        <p:nvPicPr>
          <p:cNvPr id="38" name="Picture 37" descr="A multicolored object with a white background&#10;&#10;Description automatically generated">
            <a:extLst>
              <a:ext uri="{FF2B5EF4-FFF2-40B4-BE49-F238E27FC236}">
                <a16:creationId xmlns:a16="http://schemas.microsoft.com/office/drawing/2014/main" id="{D273D759-B127-14D7-7BDD-63DEE83E29C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8785" t="14749" r="24013" b="32334"/>
          <a:stretch/>
        </p:blipFill>
        <p:spPr>
          <a:xfrm>
            <a:off x="9053289" y="4171453"/>
            <a:ext cx="2446845" cy="124090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C8E20EA-A706-52B5-4BF2-73D6A646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Coaxial coupler update at 800 MHz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D8813-43C0-910E-9C3A-8C99867D2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1E438-D115-24EB-45B6-4E0E84B85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541F5-CA99-8560-3331-4F1E466E9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6" name="Picture 15" descr="A diagram of a piece of metal&#10;&#10;Description automatically generated">
            <a:extLst>
              <a:ext uri="{FF2B5EF4-FFF2-40B4-BE49-F238E27FC236}">
                <a16:creationId xmlns:a16="http://schemas.microsoft.com/office/drawing/2014/main" id="{E9CD76B3-AD91-9D47-14F9-2987FB900E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2333" y="1847888"/>
            <a:ext cx="3233051" cy="23800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4529CAA-E528-A5F8-353D-2CE73F76628A}"/>
                  </a:ext>
                </a:extLst>
              </p:cNvPr>
              <p:cNvSpPr txBox="1"/>
              <p:nvPr/>
            </p:nvSpPr>
            <p:spPr>
              <a:xfrm>
                <a:off x="10251292" y="5061036"/>
                <a:ext cx="1806007" cy="11347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1400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=801.58 MHz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i="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in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=250 kW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pk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chemeClr val="tx2"/>
                    </a:solidFill>
                  </a:rPr>
                  <a:t> coax air=280 kV/m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pk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chemeClr val="tx2"/>
                    </a:solidFill>
                  </a:rPr>
                  <a:t> WG air=392 kV/m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pk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chemeClr val="tx2"/>
                    </a:solidFill>
                  </a:rPr>
                  <a:t> window=</a:t>
                </a:r>
                <a:r>
                  <a:rPr lang="en-GB" sz="1400" dirty="0">
                    <a:solidFill>
                      <a:srgbClr val="2F2F2F"/>
                    </a:solidFill>
                  </a:rPr>
                  <a:t>134</a:t>
                </a:r>
                <a:r>
                  <a:rPr lang="en-GB" sz="1400" dirty="0">
                    <a:solidFill>
                      <a:schemeClr val="tx2"/>
                    </a:solidFill>
                  </a:rPr>
                  <a:t> kV/m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4529CAA-E528-A5F8-353D-2CE73F7662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1292" y="5061036"/>
                <a:ext cx="1806007" cy="1134734"/>
              </a:xfrm>
              <a:prstGeom prst="rect">
                <a:avLst/>
              </a:prstGeom>
              <a:blipFill>
                <a:blip r:embed="rId7"/>
                <a:stretch>
                  <a:fillRect l="-4730" t="-5376" r="-5068" b="-69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B17B899-F5BD-E652-8BD4-5DEEF0446C33}"/>
                  </a:ext>
                </a:extLst>
              </p:cNvPr>
              <p:cNvSpPr txBox="1"/>
              <p:nvPr/>
            </p:nvSpPr>
            <p:spPr>
              <a:xfrm>
                <a:off x="6803068" y="4384063"/>
                <a:ext cx="55784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GB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B17B899-F5BD-E652-8BD4-5DEEF0446C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068" y="4384063"/>
                <a:ext cx="557845" cy="276999"/>
              </a:xfrm>
              <a:prstGeom prst="rect">
                <a:avLst/>
              </a:prstGeom>
              <a:blipFill>
                <a:blip r:embed="rId8"/>
                <a:stretch>
                  <a:fillRect l="-8791" r="-8791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0A603C2-A8C3-DE2D-D84B-863C59EB2287}"/>
              </a:ext>
            </a:extLst>
          </p:cNvPr>
          <p:cNvSpPr txBox="1"/>
          <p:nvPr/>
        </p:nvSpPr>
        <p:spPr>
          <a:xfrm>
            <a:off x="11584561" y="4478835"/>
            <a:ext cx="320586" cy="3721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P1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F2ADC3F-71A0-62D1-3016-2627E9A10059}"/>
              </a:ext>
            </a:extLst>
          </p:cNvPr>
          <p:cNvSpPr txBox="1"/>
          <p:nvPr/>
        </p:nvSpPr>
        <p:spPr>
          <a:xfrm>
            <a:off x="9574631" y="5410504"/>
            <a:ext cx="320586" cy="3721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P2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B60DACD-0C30-D83F-B20B-0068CD8C89BA}"/>
              </a:ext>
            </a:extLst>
          </p:cNvPr>
          <p:cNvSpPr txBox="1"/>
          <p:nvPr/>
        </p:nvSpPr>
        <p:spPr>
          <a:xfrm>
            <a:off x="10044141" y="3577590"/>
            <a:ext cx="192360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i="1" u="sng" dirty="0"/>
              <a:t>Courtesy: S. Calvo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C998989-7985-5E79-FC02-E6BB28E6B8E8}"/>
              </a:ext>
            </a:extLst>
          </p:cNvPr>
          <p:cNvSpPr txBox="1"/>
          <p:nvPr/>
        </p:nvSpPr>
        <p:spPr>
          <a:xfrm>
            <a:off x="459397" y="1686945"/>
            <a:ext cx="4568983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Coaxial disk window is used in the coupler design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The cone shape helps lower peak fields on the window by reducing impedance to ~27 Ω on the upper part; the lower part maintains 75 Ω to reduce coaxial line losses on the vacuum side and avoid direct line-of-sight between the window and the cold cavity surface &amp; beam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Coupler shape, waveguide height, step, and window location are optimized as part of the matching section to ensure low transmission at 801.58 MHz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The bandwidth is wide enough to damp lower-order modes of the cavity in the 785 MHz to 800 MHz range</a:t>
            </a:r>
            <a:endParaRPr lang="en-US" sz="1600" dirty="0">
              <a:solidFill>
                <a:schemeClr val="tx2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2BDD4F5-0D49-30A8-DE26-1E8819479ADF}"/>
              </a:ext>
            </a:extLst>
          </p:cNvPr>
          <p:cNvCxnSpPr/>
          <p:nvPr/>
        </p:nvCxnSpPr>
        <p:spPr>
          <a:xfrm>
            <a:off x="6960096" y="3501008"/>
            <a:ext cx="400817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11EDEB1-A9E5-B4DD-A00F-C07C1EA89B6C}"/>
                  </a:ext>
                </a:extLst>
              </p:cNvPr>
              <p:cNvSpPr txBox="1"/>
              <p:nvPr/>
            </p:nvSpPr>
            <p:spPr>
              <a:xfrm>
                <a:off x="7467414" y="3362508"/>
                <a:ext cx="106721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=75 </m:t>
                      </m:r>
                      <m:r>
                        <a:rPr lang="el-GR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11EDEB1-A9E5-B4DD-A00F-C07C1EA89B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7414" y="3362508"/>
                <a:ext cx="1067215" cy="276999"/>
              </a:xfrm>
              <a:prstGeom prst="rect">
                <a:avLst/>
              </a:prstGeom>
              <a:blipFill>
                <a:blip r:embed="rId9"/>
                <a:stretch>
                  <a:fillRect l="-4571" r="-4000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>
            <a:extLst>
              <a:ext uri="{FF2B5EF4-FFF2-40B4-BE49-F238E27FC236}">
                <a16:creationId xmlns:a16="http://schemas.microsoft.com/office/drawing/2014/main" id="{BE5E1185-D3C8-23A0-0444-F51931997E71}"/>
              </a:ext>
            </a:extLst>
          </p:cNvPr>
          <p:cNvSpPr txBox="1"/>
          <p:nvPr/>
        </p:nvSpPr>
        <p:spPr>
          <a:xfrm>
            <a:off x="7843714" y="1813499"/>
            <a:ext cx="58490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tx2"/>
                </a:solidFill>
              </a:rPr>
              <a:t>WR1150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6A1FA8BB-D589-05CD-3F07-53FAF47187EB}"/>
              </a:ext>
            </a:extLst>
          </p:cNvPr>
          <p:cNvCxnSpPr/>
          <p:nvPr/>
        </p:nvCxnSpPr>
        <p:spPr>
          <a:xfrm flipV="1">
            <a:off x="8112224" y="1998165"/>
            <a:ext cx="0" cy="422723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2662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A diagram of a heat exchanger&#10;&#10;AI-generated content may be incorrect.">
            <a:extLst>
              <a:ext uri="{FF2B5EF4-FFF2-40B4-BE49-F238E27FC236}">
                <a16:creationId xmlns:a16="http://schemas.microsoft.com/office/drawing/2014/main" id="{6234AAB3-D207-8535-68AD-568813C5CC8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352" t="7143" r="19205" b="38781"/>
          <a:stretch/>
        </p:blipFill>
        <p:spPr>
          <a:xfrm>
            <a:off x="6659174" y="2535069"/>
            <a:ext cx="3965816" cy="1604787"/>
          </a:xfrm>
          <a:prstGeom prst="rect">
            <a:avLst/>
          </a:prstGeom>
        </p:spPr>
      </p:pic>
      <p:pic>
        <p:nvPicPr>
          <p:cNvPr id="49" name="Picture 48" descr="A graph with a line and a line&#10;&#10;AI-generated content may be incorrect.">
            <a:extLst>
              <a:ext uri="{FF2B5EF4-FFF2-40B4-BE49-F238E27FC236}">
                <a16:creationId xmlns:a16="http://schemas.microsoft.com/office/drawing/2014/main" id="{84F50670-5FA5-0869-2637-E8D93E81A3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095" y="3262498"/>
            <a:ext cx="5475207" cy="29992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A23D1C3F-156C-2410-DAE1-F689A22CD79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</m:oMath>
                </a14:m>
                <a:r>
                  <a:rPr lang="en-US" dirty="0"/>
                  <a:t> tuning of 800 MHz FPC</a:t>
                </a:r>
                <a:endParaRPr lang="en-GB" dirty="0"/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A23D1C3F-156C-2410-DAE1-F689A22CD79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5"/>
                <a:stretch>
                  <a:fillRect t="-18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9F24DC-A55E-10B0-F6C3-39135796C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9B4E9-9A58-7355-CD32-6379633A0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D52B9-2C4B-15AC-A639-E9E2E06D1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D609D25-5332-6484-0A4C-10BF8CF7CAB4}"/>
              </a:ext>
            </a:extLst>
          </p:cNvPr>
          <p:cNvCxnSpPr>
            <a:cxnSpLocks/>
          </p:cNvCxnSpPr>
          <p:nvPr/>
        </p:nvCxnSpPr>
        <p:spPr>
          <a:xfrm>
            <a:off x="1351845" y="3281548"/>
            <a:ext cx="0" cy="2560320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F879EB2-DC17-0720-6C59-F6D8D9D2D61A}"/>
              </a:ext>
            </a:extLst>
          </p:cNvPr>
          <p:cNvSpPr txBox="1"/>
          <p:nvPr/>
        </p:nvSpPr>
        <p:spPr>
          <a:xfrm>
            <a:off x="1739807" y="3321248"/>
            <a:ext cx="79508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Booster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cavities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180607C-EA61-FEE0-C3BF-34054F2CA937}"/>
              </a:ext>
            </a:extLst>
          </p:cNvPr>
          <p:cNvCxnSpPr>
            <a:cxnSpLocks/>
          </p:cNvCxnSpPr>
          <p:nvPr/>
        </p:nvCxnSpPr>
        <p:spPr>
          <a:xfrm>
            <a:off x="3864845" y="3287064"/>
            <a:ext cx="0" cy="2560320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281DB79-CB42-3D8F-FE8A-196005CCA024}"/>
              </a:ext>
            </a:extLst>
          </p:cNvPr>
          <p:cNvSpPr txBox="1"/>
          <p:nvPr/>
        </p:nvSpPr>
        <p:spPr>
          <a:xfrm>
            <a:off x="3917140" y="3250147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>
                <a:solidFill>
                  <a:schemeClr val="tx2"/>
                </a:solidFill>
              </a:rPr>
              <a:t>tt</a:t>
            </a:r>
            <a:r>
              <a:rPr lang="en-US" dirty="0">
                <a:solidFill>
                  <a:schemeClr val="tx2"/>
                </a:solidFill>
              </a:rPr>
              <a:t> collider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997CA0C-ABED-AD7C-327D-DCBE215AB603}"/>
              </a:ext>
            </a:extLst>
          </p:cNvPr>
          <p:cNvCxnSpPr>
            <a:cxnSpLocks/>
          </p:cNvCxnSpPr>
          <p:nvPr/>
        </p:nvCxnSpPr>
        <p:spPr>
          <a:xfrm>
            <a:off x="1687513" y="3281548"/>
            <a:ext cx="0" cy="2560320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4855A089-021B-9E6E-C763-71AEA9B2748A}"/>
              </a:ext>
            </a:extLst>
          </p:cNvPr>
          <p:cNvSpPr/>
          <p:nvPr/>
        </p:nvSpPr>
        <p:spPr>
          <a:xfrm>
            <a:off x="1351845" y="3281548"/>
            <a:ext cx="335668" cy="2560320"/>
          </a:xfrm>
          <a:prstGeom prst="rect">
            <a:avLst/>
          </a:prstGeom>
          <a:solidFill>
            <a:schemeClr val="tx2">
              <a:lumMod val="25000"/>
              <a:lumOff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6" name="Picture 35" descr="A diagram of a pipe&#10;&#10;AI-generated content may be incorrect.">
            <a:extLst>
              <a:ext uri="{FF2B5EF4-FFF2-40B4-BE49-F238E27FC236}">
                <a16:creationId xmlns:a16="http://schemas.microsoft.com/office/drawing/2014/main" id="{07E1DDB2-776F-BE66-6775-AABD7E59280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3900"/>
          <a:stretch/>
        </p:blipFill>
        <p:spPr>
          <a:xfrm>
            <a:off x="6610873" y="4393714"/>
            <a:ext cx="3964253" cy="16289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EF5941A-B0C3-C6E5-5C58-3605BE75971C}"/>
                  </a:ext>
                </a:extLst>
              </p:cNvPr>
              <p:cNvSpPr txBox="1"/>
              <p:nvPr/>
            </p:nvSpPr>
            <p:spPr>
              <a:xfrm>
                <a:off x="8728689" y="4075910"/>
                <a:ext cx="58528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 dirty="0" smtClean="0">
                              <a:latin typeface="Cambria Math" panose="02040503050406030204" pitchFamily="18" charset="0"/>
                            </a:rPr>
                            <m:t>tune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EF5941A-B0C3-C6E5-5C58-3605BE759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8689" y="4075910"/>
                <a:ext cx="585288" cy="276999"/>
              </a:xfrm>
              <a:prstGeom prst="rect">
                <a:avLst/>
              </a:prstGeom>
              <a:blipFill>
                <a:blip r:embed="rId7"/>
                <a:stretch>
                  <a:fillRect l="-7292" r="-1042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11267D4-4B6B-3399-DE95-66612B355C45}"/>
                  </a:ext>
                </a:extLst>
              </p:cNvPr>
              <p:cNvSpPr txBox="1"/>
              <p:nvPr/>
            </p:nvSpPr>
            <p:spPr>
              <a:xfrm>
                <a:off x="9681388" y="5800870"/>
                <a:ext cx="1433790" cy="3016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tip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=85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11267D4-4B6B-3399-DE95-66612B355C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1388" y="5800870"/>
                <a:ext cx="1433790" cy="301686"/>
              </a:xfrm>
              <a:prstGeom prst="rect">
                <a:avLst/>
              </a:prstGeom>
              <a:blipFill>
                <a:blip r:embed="rId8"/>
                <a:stretch>
                  <a:fillRect l="-2979" r="-1702" b="-2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" name="Picture 41" descr="A green and yellow bar graph&#10;&#10;AI-generated content may be incorrect.">
            <a:extLst>
              <a:ext uri="{FF2B5EF4-FFF2-40B4-BE49-F238E27FC236}">
                <a16:creationId xmlns:a16="http://schemas.microsoft.com/office/drawing/2014/main" id="{00504FFB-21A7-84AC-492B-BDA89E6FC9D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991179" y="1760146"/>
            <a:ext cx="615051" cy="2194077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CB45BC3D-8764-CE5A-B620-D919F4409E37}"/>
              </a:ext>
            </a:extLst>
          </p:cNvPr>
          <p:cNvSpPr txBox="1"/>
          <p:nvPr/>
        </p:nvSpPr>
        <p:spPr>
          <a:xfrm>
            <a:off x="10779731" y="4026291"/>
            <a:ext cx="118591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E field at U=1 J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5206A0F-F851-5954-879F-E5A71D0373A2}"/>
                  </a:ext>
                </a:extLst>
              </p:cNvPr>
              <p:cNvSpPr txBox="1"/>
              <p:nvPr/>
            </p:nvSpPr>
            <p:spPr>
              <a:xfrm>
                <a:off x="7182685" y="3267805"/>
                <a:ext cx="1750557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tx2"/>
                    </a:solidFill>
                  </a:rPr>
                  <a:t>U=169 J,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i="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2"/>
                    </a:solidFill>
                  </a:rPr>
                  <a:t>=4.3e6</a:t>
                </a: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5206A0F-F851-5954-879F-E5A71D0373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2685" y="3267805"/>
                <a:ext cx="1750557" cy="184666"/>
              </a:xfrm>
              <a:prstGeom prst="rect">
                <a:avLst/>
              </a:prstGeom>
              <a:blipFill>
                <a:blip r:embed="rId10"/>
                <a:stretch>
                  <a:fillRect t="-30000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8EE0E9D-CD55-2D01-738E-CEB0BE808C67}"/>
                  </a:ext>
                </a:extLst>
              </p:cNvPr>
              <p:cNvSpPr txBox="1"/>
              <p:nvPr/>
            </p:nvSpPr>
            <p:spPr>
              <a:xfrm>
                <a:off x="8370674" y="1970733"/>
                <a:ext cx="2409057" cy="4844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 i="0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avg</m:t>
                          </m:r>
                        </m:sub>
                      </m:sSub>
                      <m:r>
                        <a:rPr lang="en-US" sz="12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12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m:rPr>
                              <m:sty m:val="p"/>
                            </m:rPr>
                            <a:rPr lang="en-US" sz="1200" b="0" i="0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Re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1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2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p>
                                  <m:r>
                                    <a:rPr lang="en-US" sz="12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m:rPr>
                              <m:sty m:val="p"/>
                            </m:rPr>
                            <a:rPr lang="en-US" sz="1200" b="0" i="0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1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nary>
                      <m:r>
                        <a:rPr lang="en-US" sz="12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2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196 </m:t>
                      </m:r>
                      <m:r>
                        <m:rPr>
                          <m:sty m:val="p"/>
                        </m:rPr>
                        <a:rPr lang="en-US" sz="12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kW</m:t>
                      </m:r>
                    </m:oMath>
                  </m:oMathPara>
                </a14:m>
                <a:endParaRPr lang="en-GB" sz="1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8EE0E9D-CD55-2D01-738E-CEB0BE808C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0674" y="1970733"/>
                <a:ext cx="2409057" cy="484428"/>
              </a:xfrm>
              <a:prstGeom prst="rect">
                <a:avLst/>
              </a:prstGeom>
              <a:blipFill>
                <a:blip r:embed="rId11"/>
                <a:stretch>
                  <a:fillRect l="-2532" t="-156250" r="-1519" b="-21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C05C3F7-0700-6572-7111-1FA4DDC8F414}"/>
                  </a:ext>
                </a:extLst>
              </p:cNvPr>
              <p:cNvSpPr txBox="1"/>
              <p:nvPr/>
            </p:nvSpPr>
            <p:spPr>
              <a:xfrm>
                <a:off x="459396" y="1774834"/>
                <a:ext cx="7004749" cy="13789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just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i="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2"/>
                    </a:solidFill>
                  </a:rPr>
                  <a:t> tuning is performed by changing the length of the waveguide behind the FPC on the air side </a:t>
                </a:r>
              </a:p>
              <a:p>
                <a:pPr marL="285750" indent="-285750" algn="just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i="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tip</m:t>
                        </m:r>
                      </m:sub>
                    </m:sSub>
                    <m:r>
                      <a:rPr lang="en-GB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chemeClr val="tx2"/>
                    </a:solidFill>
                  </a:rPr>
                  <a:t>preferred for booster cavities to avoid steep tuning curve → requires different antenna length</a:t>
                </a:r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C05C3F7-0700-6572-7111-1FA4DDC8F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396" y="1774834"/>
                <a:ext cx="7004749" cy="1378904"/>
              </a:xfrm>
              <a:prstGeom prst="rect">
                <a:avLst/>
              </a:prstGeom>
              <a:blipFill>
                <a:blip r:embed="rId12"/>
                <a:stretch>
                  <a:fillRect l="-522" t="-2212" r="-783" b="-6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FACAB045-7385-441D-16E1-DBBFEFD497FB}"/>
              </a:ext>
            </a:extLst>
          </p:cNvPr>
          <p:cNvCxnSpPr/>
          <p:nvPr/>
        </p:nvCxnSpPr>
        <p:spPr>
          <a:xfrm flipV="1">
            <a:off x="10575126" y="2306469"/>
            <a:ext cx="0" cy="45720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6478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2768C4F-F849-4D3F-4E50-4123252B3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400 MHz power coupler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839FFD-3379-712F-AF55-1CAAC25E6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F53D0-B1E5-C2F2-880C-91686F555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0DEE7-575D-B6A6-6F0C-CB5673FAA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2" name="Content Placeholder 11" descr="A blue and grey metal structure&#10;&#10;AI-generated content may be incorrect.">
            <a:extLst>
              <a:ext uri="{FF2B5EF4-FFF2-40B4-BE49-F238E27FC236}">
                <a16:creationId xmlns:a16="http://schemas.microsoft.com/office/drawing/2014/main" id="{7F549430-ED62-7BB8-F296-D306C3D212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91542" y="1247824"/>
            <a:ext cx="3056631" cy="2355569"/>
          </a:xfrm>
        </p:spPr>
      </p:pic>
      <p:pic>
        <p:nvPicPr>
          <p:cNvPr id="14" name="Picture 13" descr="A diagram of a machine&#10;&#10;AI-generated content may be incorrect.">
            <a:extLst>
              <a:ext uri="{FF2B5EF4-FFF2-40B4-BE49-F238E27FC236}">
                <a16:creationId xmlns:a16="http://schemas.microsoft.com/office/drawing/2014/main" id="{A208EEF4-A77D-67B4-8D7C-0B7E03ADF4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2490" y="3357090"/>
            <a:ext cx="1557990" cy="212492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26A1586-FE0A-21F3-A1F5-88FD6C7B824E}"/>
              </a:ext>
            </a:extLst>
          </p:cNvPr>
          <p:cNvSpPr txBox="1"/>
          <p:nvPr/>
        </p:nvSpPr>
        <p:spPr>
          <a:xfrm>
            <a:off x="9460505" y="5644527"/>
            <a:ext cx="232077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i="1" u="sng" dirty="0">
                <a:solidFill>
                  <a:schemeClr val="tx2"/>
                </a:solidFill>
                <a:hlinkClick r:id="rId5"/>
              </a:rPr>
              <a:t>F. Gerigk, et al. The LINAC4 power coupler</a:t>
            </a:r>
            <a:endParaRPr lang="en-GB" sz="1400" i="1" u="sng" dirty="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04F39A-E61A-C888-F98A-EEAF65023779}"/>
              </a:ext>
            </a:extLst>
          </p:cNvPr>
          <p:cNvSpPr txBox="1"/>
          <p:nvPr/>
        </p:nvSpPr>
        <p:spPr>
          <a:xfrm>
            <a:off x="459396" y="1686945"/>
            <a:ext cx="778444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Disk window based on the LINAC4 window design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The matching is done by adjusting the waveguide height and length, window location and the step size in front of the window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Robust design with large bandwidth. Peak fields </a:t>
            </a:r>
            <a:r>
              <a:rPr lang="en-GB" sz="1600" dirty="0" err="1">
                <a:solidFill>
                  <a:schemeClr val="tx2"/>
                </a:solidFill>
              </a:rPr>
              <a:t>centered</a:t>
            </a:r>
            <a:r>
              <a:rPr lang="en-GB" sz="1600" dirty="0">
                <a:solidFill>
                  <a:schemeClr val="tx2"/>
                </a:solidFill>
              </a:rPr>
              <a:t>, away from brazing joints. High thermal losses at window demand air-side cooling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Challenging to integrate into cryostat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 see Karin’s presentation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21" name="Picture 20" descr="A rainbow colored object with a white background&#10;&#10;Description automatically generated">
            <a:extLst>
              <a:ext uri="{FF2B5EF4-FFF2-40B4-BE49-F238E27FC236}">
                <a16:creationId xmlns:a16="http://schemas.microsoft.com/office/drawing/2014/main" id="{57874B28-A4EE-4047-1A1A-618F5310E79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6323" t="7544" r="13973" b="19775"/>
          <a:stretch/>
        </p:blipFill>
        <p:spPr>
          <a:xfrm>
            <a:off x="4600735" y="4223939"/>
            <a:ext cx="3104601" cy="16360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70A5EEB-0A3D-DBA1-98DF-269AD8D49D22}"/>
                  </a:ext>
                </a:extLst>
              </p:cNvPr>
              <p:cNvSpPr txBox="1"/>
              <p:nvPr/>
            </p:nvSpPr>
            <p:spPr>
              <a:xfrm>
                <a:off x="5969541" y="5249059"/>
                <a:ext cx="1735796" cy="7882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200" dirty="0">
                    <a:solidFill>
                      <a:schemeClr val="tx2"/>
                    </a:solidFill>
                  </a:rPr>
                  <a:t>For 500 kW input power</a:t>
                </a:r>
                <a:endParaRPr lang="en-GB" sz="1200" dirty="0">
                  <a:solidFill>
                    <a:schemeClr val="tx2"/>
                  </a:solidFill>
                </a:endParaRP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i="0" dirty="0" smtClean="0">
                            <a:latin typeface="Cambria Math" panose="02040503050406030204" pitchFamily="18" charset="0"/>
                          </a:rPr>
                          <m:t>pk</m:t>
                        </m:r>
                      </m:sub>
                    </m:sSub>
                  </m:oMath>
                </a14:m>
                <a:r>
                  <a:rPr lang="en-US" sz="1200" dirty="0"/>
                  <a:t> on WG air=173 kV/m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i="0" dirty="0" smtClean="0">
                            <a:latin typeface="Cambria Math" panose="02040503050406030204" pitchFamily="18" charset="0"/>
                          </a:rPr>
                          <m:t>pk</m:t>
                        </m:r>
                      </m:sub>
                    </m:sSub>
                  </m:oMath>
                </a14:m>
                <a:r>
                  <a:rPr lang="en-US" sz="1200" dirty="0"/>
                  <a:t> in vacuum=355 kV/m</a:t>
                </a:r>
                <a:endParaRPr lang="en-GB" sz="12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i="0" dirty="0" smtClean="0">
                            <a:latin typeface="Cambria Math" panose="02040503050406030204" pitchFamily="18" charset="0"/>
                          </a:rPr>
                          <m:t>pk</m:t>
                        </m:r>
                      </m:sub>
                    </m:sSub>
                  </m:oMath>
                </a14:m>
                <a:r>
                  <a:rPr lang="en-US" sz="1200" dirty="0"/>
                  <a:t> on window=187 kV/m</a:t>
                </a:r>
                <a:endParaRPr lang="en-GB" sz="12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70A5EEB-0A3D-DBA1-98DF-269AD8D49D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541" y="5249059"/>
                <a:ext cx="1735796" cy="788293"/>
              </a:xfrm>
              <a:prstGeom prst="rect">
                <a:avLst/>
              </a:prstGeom>
              <a:blipFill>
                <a:blip r:embed="rId7"/>
                <a:stretch>
                  <a:fillRect l="-5263" t="-6977" r="-4912" b="-85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>
            <a:extLst>
              <a:ext uri="{FF2B5EF4-FFF2-40B4-BE49-F238E27FC236}">
                <a16:creationId xmlns:a16="http://schemas.microsoft.com/office/drawing/2014/main" id="{7C16014F-2532-CD55-2E06-C44F7DE415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6984" y="4323857"/>
            <a:ext cx="3610721" cy="17644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46E6C3A-C3F4-6A10-CB72-486B121271F5}"/>
                  </a:ext>
                </a:extLst>
              </p:cNvPr>
              <p:cNvSpPr txBox="1"/>
              <p:nvPr/>
            </p:nvSpPr>
            <p:spPr>
              <a:xfrm>
                <a:off x="2513489" y="4363104"/>
                <a:ext cx="410882" cy="2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1,1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46E6C3A-C3F4-6A10-CB72-486B121271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3489" y="4363104"/>
                <a:ext cx="410882" cy="289182"/>
              </a:xfrm>
              <a:prstGeom prst="rect">
                <a:avLst/>
              </a:prstGeom>
              <a:blipFill>
                <a:blip r:embed="rId9"/>
                <a:stretch>
                  <a:fillRect l="-11765" r="-4412" b="-127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85A69EB-EB2B-AAAA-148D-6932C8483C63}"/>
              </a:ext>
            </a:extLst>
          </p:cNvPr>
          <p:cNvCxnSpPr/>
          <p:nvPr/>
        </p:nvCxnSpPr>
        <p:spPr>
          <a:xfrm>
            <a:off x="9919857" y="2425608"/>
            <a:ext cx="352607" cy="10033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88CCED1-7BC4-C278-68F5-23F55146ED18}"/>
              </a:ext>
            </a:extLst>
          </p:cNvPr>
          <p:cNvCxnSpPr/>
          <p:nvPr/>
        </p:nvCxnSpPr>
        <p:spPr>
          <a:xfrm>
            <a:off x="5969540" y="4223939"/>
            <a:ext cx="2194560" cy="0"/>
          </a:xfrm>
          <a:prstGeom prst="straightConnector1">
            <a:avLst/>
          </a:prstGeom>
          <a:ln>
            <a:solidFill>
              <a:srgbClr val="30303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B6748F7-C7BC-0F90-9FA2-E59AB56D415B}"/>
              </a:ext>
            </a:extLst>
          </p:cNvPr>
          <p:cNvCxnSpPr/>
          <p:nvPr/>
        </p:nvCxnSpPr>
        <p:spPr>
          <a:xfrm>
            <a:off x="5969540" y="5093241"/>
            <a:ext cx="2194560" cy="0"/>
          </a:xfrm>
          <a:prstGeom prst="straightConnector1">
            <a:avLst/>
          </a:prstGeom>
          <a:ln>
            <a:solidFill>
              <a:srgbClr val="30303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0064040-1F19-A9DE-66B8-45425888659E}"/>
              </a:ext>
            </a:extLst>
          </p:cNvPr>
          <p:cNvCxnSpPr/>
          <p:nvPr/>
        </p:nvCxnSpPr>
        <p:spPr>
          <a:xfrm>
            <a:off x="8029372" y="4223939"/>
            <a:ext cx="0" cy="869302"/>
          </a:xfrm>
          <a:prstGeom prst="straightConnector1">
            <a:avLst/>
          </a:prstGeom>
          <a:ln>
            <a:solidFill>
              <a:srgbClr val="30303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5E96562-3856-5544-AD33-5EADDEDFC2FA}"/>
              </a:ext>
            </a:extLst>
          </p:cNvPr>
          <p:cNvCxnSpPr/>
          <p:nvPr/>
        </p:nvCxnSpPr>
        <p:spPr>
          <a:xfrm>
            <a:off x="5669775" y="5786494"/>
            <a:ext cx="0" cy="241333"/>
          </a:xfrm>
          <a:prstGeom prst="line">
            <a:avLst/>
          </a:prstGeom>
          <a:ln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DD556C9-DDA5-1F41-A716-9E571C50B512}"/>
              </a:ext>
            </a:extLst>
          </p:cNvPr>
          <p:cNvCxnSpPr/>
          <p:nvPr/>
        </p:nvCxnSpPr>
        <p:spPr>
          <a:xfrm>
            <a:off x="5242490" y="5775905"/>
            <a:ext cx="0" cy="241333"/>
          </a:xfrm>
          <a:prstGeom prst="line">
            <a:avLst/>
          </a:prstGeom>
          <a:ln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A917A3C-6B42-BE3F-47CA-F08878677941}"/>
              </a:ext>
            </a:extLst>
          </p:cNvPr>
          <p:cNvCxnSpPr>
            <a:cxnSpLocks/>
          </p:cNvCxnSpPr>
          <p:nvPr/>
        </p:nvCxnSpPr>
        <p:spPr>
          <a:xfrm flipH="1">
            <a:off x="5240110" y="5906096"/>
            <a:ext cx="422523" cy="0"/>
          </a:xfrm>
          <a:prstGeom prst="straightConnector1">
            <a:avLst/>
          </a:prstGeom>
          <a:ln>
            <a:solidFill>
              <a:srgbClr val="30303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462891F-2675-6262-5FE7-99CFEE790CAB}"/>
              </a:ext>
            </a:extLst>
          </p:cNvPr>
          <p:cNvSpPr txBox="1"/>
          <p:nvPr/>
        </p:nvSpPr>
        <p:spPr>
          <a:xfrm>
            <a:off x="8107933" y="4542925"/>
            <a:ext cx="64601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400 mm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4CE429D-300D-6330-A139-6529AA9E3604}"/>
              </a:ext>
            </a:extLst>
          </p:cNvPr>
          <p:cNvSpPr txBox="1"/>
          <p:nvPr/>
        </p:nvSpPr>
        <p:spPr>
          <a:xfrm>
            <a:off x="5142108" y="5980970"/>
            <a:ext cx="64601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200 mm</a:t>
            </a:r>
            <a:endParaRPr lang="en-GB" sz="14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ACB37E9-D35E-BEAE-A6C3-46D08596E580}"/>
                  </a:ext>
                </a:extLst>
              </p:cNvPr>
              <p:cNvSpPr txBox="1"/>
              <p:nvPr/>
            </p:nvSpPr>
            <p:spPr>
              <a:xfrm>
                <a:off x="4367685" y="5012501"/>
                <a:ext cx="82811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4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4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=75 </m:t>
                      </m:r>
                      <m:r>
                        <a:rPr lang="el-GR" sz="14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GB" sz="1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ACB37E9-D35E-BEAE-A6C3-46D08596E5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685" y="5012501"/>
                <a:ext cx="828112" cy="215444"/>
              </a:xfrm>
              <a:prstGeom prst="rect">
                <a:avLst/>
              </a:prstGeom>
              <a:blipFill>
                <a:blip r:embed="rId10"/>
                <a:stretch>
                  <a:fillRect l="-3676" r="-3676" b="-13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CC54C2C-0473-EAB9-E2E8-F8932EF01226}"/>
              </a:ext>
            </a:extLst>
          </p:cNvPr>
          <p:cNvCxnSpPr/>
          <p:nvPr/>
        </p:nvCxnSpPr>
        <p:spPr>
          <a:xfrm flipH="1" flipV="1">
            <a:off x="5061211" y="5249059"/>
            <a:ext cx="178899" cy="232956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652CC2F2-7BA7-D3DE-114E-936F5BDD3354}"/>
              </a:ext>
            </a:extLst>
          </p:cNvPr>
          <p:cNvSpPr txBox="1"/>
          <p:nvPr/>
        </p:nvSpPr>
        <p:spPr>
          <a:xfrm>
            <a:off x="7311277" y="3877443"/>
            <a:ext cx="138018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tx2"/>
                </a:solidFill>
              </a:rPr>
              <a:t>Half-height WR2300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CFA4474-274F-F84E-8A2D-28E663C966AC}"/>
              </a:ext>
            </a:extLst>
          </p:cNvPr>
          <p:cNvCxnSpPr/>
          <p:nvPr/>
        </p:nvCxnSpPr>
        <p:spPr>
          <a:xfrm flipV="1">
            <a:off x="7608168" y="4081401"/>
            <a:ext cx="0" cy="422723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53" descr="A blue and green oval&#10;&#10;AI-generated content may be incorrect.">
            <a:extLst>
              <a:ext uri="{FF2B5EF4-FFF2-40B4-BE49-F238E27FC236}">
                <a16:creationId xmlns:a16="http://schemas.microsoft.com/office/drawing/2014/main" id="{9DA0ED81-D091-24CF-90FD-AFF59A519DCD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29329" t="22348" r="48464" b="20606"/>
          <a:stretch/>
        </p:blipFill>
        <p:spPr>
          <a:xfrm>
            <a:off x="8153937" y="5014769"/>
            <a:ext cx="799358" cy="1061035"/>
          </a:xfrm>
          <a:prstGeom prst="rect">
            <a:avLst/>
          </a:prstGeom>
        </p:spPr>
      </p:pic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314DE40E-A3D6-6C17-CBC9-63C600CCA3C0}"/>
              </a:ext>
            </a:extLst>
          </p:cNvPr>
          <p:cNvCxnSpPr>
            <a:cxnSpLocks/>
          </p:cNvCxnSpPr>
          <p:nvPr/>
        </p:nvCxnSpPr>
        <p:spPr>
          <a:xfrm>
            <a:off x="6099170" y="4971815"/>
            <a:ext cx="2132366" cy="308860"/>
          </a:xfrm>
          <a:prstGeom prst="straightConnector1">
            <a:avLst/>
          </a:prstGeom>
          <a:ln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774D637-3535-7180-E4A1-F536F074BBF6}"/>
              </a:ext>
            </a:extLst>
          </p:cNvPr>
          <p:cNvSpPr txBox="1"/>
          <p:nvPr/>
        </p:nvSpPr>
        <p:spPr>
          <a:xfrm>
            <a:off x="10096160" y="2475851"/>
            <a:ext cx="192360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i="1" u="sng" dirty="0"/>
              <a:t>Courtesy: S. Calvo</a:t>
            </a:r>
          </a:p>
        </p:txBody>
      </p:sp>
    </p:spTree>
    <p:extLst>
      <p:ext uri="{BB962C8B-B14F-4D97-AF65-F5344CB8AC3E}">
        <p14:creationId xmlns:p14="http://schemas.microsoft.com/office/powerpoint/2010/main" val="606387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diagram of a pipe&#10;&#10;AI-generated content may be incorrect.">
            <a:extLst>
              <a:ext uri="{FF2B5EF4-FFF2-40B4-BE49-F238E27FC236}">
                <a16:creationId xmlns:a16="http://schemas.microsoft.com/office/drawing/2014/main" id="{B8EC02D3-E176-57C6-7F5E-8569912CD8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42" t="4374" r="31142" b="4374"/>
          <a:stretch/>
        </p:blipFill>
        <p:spPr>
          <a:xfrm>
            <a:off x="9069023" y="4130647"/>
            <a:ext cx="2947234" cy="17918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CE40CDB5-7586-DD15-0C95-E4042EF6A8F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</m:oMath>
                </a14:m>
                <a:r>
                  <a:rPr lang="en-US" dirty="0"/>
                  <a:t> tuning of 400 MHz FPC</a:t>
                </a:r>
                <a:endParaRPr lang="en-GB" dirty="0"/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CE40CDB5-7586-DD15-0C95-E4042EF6A8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t="-18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0A45C2-08AF-B4E5-AFDD-3EC823D8B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04B9E-47C7-7110-0526-8C2B4FD22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83C8FF-EE5B-EED1-698F-665E20206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D3AA642-1DAD-87B0-FA7B-A63EF208E697}"/>
              </a:ext>
            </a:extLst>
          </p:cNvPr>
          <p:cNvGrpSpPr/>
          <p:nvPr/>
        </p:nvGrpSpPr>
        <p:grpSpPr>
          <a:xfrm>
            <a:off x="7789667" y="988569"/>
            <a:ext cx="3788567" cy="2320835"/>
            <a:chOff x="7244945" y="3891726"/>
            <a:chExt cx="3788567" cy="2320835"/>
          </a:xfrm>
        </p:grpSpPr>
        <p:pic>
          <p:nvPicPr>
            <p:cNvPr id="7" name="Picture 6" descr="A blue pipe with a screw&#10;&#10;Description automatically generated">
              <a:extLst>
                <a:ext uri="{FF2B5EF4-FFF2-40B4-BE49-F238E27FC236}">
                  <a16:creationId xmlns:a16="http://schemas.microsoft.com/office/drawing/2014/main" id="{D4C38735-53B2-3873-E0D8-C2E16D2DEF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44945" y="4149781"/>
              <a:ext cx="3511115" cy="206278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D95F177-1083-0F6A-862A-55A55B4F25E7}"/>
                    </a:ext>
                  </a:extLst>
                </p:cNvPr>
                <p:cNvSpPr txBox="1"/>
                <p:nvPr/>
              </p:nvSpPr>
              <p:spPr>
                <a:xfrm>
                  <a:off x="10438710" y="3891726"/>
                  <a:ext cx="56579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i="0" dirty="0" smtClean="0">
                                <a:latin typeface="Cambria Math" panose="02040503050406030204" pitchFamily="18" charset="0"/>
                              </a:rPr>
                              <m:t>tune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D95F177-1083-0F6A-862A-55A55B4F25E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38710" y="3891726"/>
                  <a:ext cx="565796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8602" r="-2151" b="-1521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18234984-4CBD-1252-AC37-CD0F3BE9999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252236" y="4714835"/>
              <a:ext cx="161061" cy="432048"/>
            </a:xfrm>
            <a:prstGeom prst="straightConnector1">
              <a:avLst/>
            </a:prstGeom>
            <a:ln w="38100">
              <a:solidFill>
                <a:srgbClr val="30303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CE29001-A19D-F040-954F-8DE9AD7C8E8F}"/>
                </a:ext>
              </a:extLst>
            </p:cNvPr>
            <p:cNvSpPr txBox="1"/>
            <p:nvPr/>
          </p:nvSpPr>
          <p:spPr>
            <a:xfrm>
              <a:off x="10264071" y="5264223"/>
              <a:ext cx="76944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tx2"/>
                  </a:solidFill>
                </a:rPr>
                <a:t>Air side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8ED1D64-C448-BFF4-AA0D-7FB59A8741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68060" y="4651211"/>
              <a:ext cx="162335" cy="207640"/>
            </a:xfrm>
            <a:prstGeom prst="straightConnector1">
              <a:avLst/>
            </a:prstGeom>
            <a:ln w="38100">
              <a:solidFill>
                <a:srgbClr val="30303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9E5EE51-BA1E-B5A6-1F71-74300F58A984}"/>
                </a:ext>
              </a:extLst>
            </p:cNvPr>
            <p:cNvSpPr txBox="1"/>
            <p:nvPr/>
          </p:nvSpPr>
          <p:spPr>
            <a:xfrm>
              <a:off x="7749001" y="4858851"/>
              <a:ext cx="131657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tx2"/>
                  </a:solidFill>
                </a:rPr>
                <a:t>Vacuum side</a:t>
              </a:r>
              <a:endParaRPr lang="en-GB" dirty="0">
                <a:solidFill>
                  <a:schemeClr val="tx2"/>
                </a:solidFill>
              </a:endParaRPr>
            </a:p>
          </p:txBody>
        </p:sp>
      </p:grpSp>
      <p:pic>
        <p:nvPicPr>
          <p:cNvPr id="29" name="Content Placeholder 28" descr="A graph of a graph&#10;&#10;AI-generated content may be incorrect.">
            <a:extLst>
              <a:ext uri="{FF2B5EF4-FFF2-40B4-BE49-F238E27FC236}">
                <a16:creationId xmlns:a16="http://schemas.microsoft.com/office/drawing/2014/main" id="{F930C199-B133-E3F0-74EA-F46CAF8E71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600376" y="3107098"/>
            <a:ext cx="5508592" cy="301752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2BD7656-A83A-8028-57FA-D9F89D92C651}"/>
                  </a:ext>
                </a:extLst>
              </p:cNvPr>
              <p:cNvSpPr txBox="1"/>
              <p:nvPr/>
            </p:nvSpPr>
            <p:spPr>
              <a:xfrm>
                <a:off x="449948" y="1685377"/>
                <a:ext cx="7238277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just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i="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2"/>
                    </a:solidFill>
                  </a:rPr>
                  <a:t> is tuned by changing the stub tuner length</a:t>
                </a:r>
                <a:r>
                  <a:rPr lang="en-US" dirty="0">
                    <a:solidFill>
                      <a:schemeClr val="tx2"/>
                    </a:solidFill>
                  </a:rPr>
                  <a:t> on the air side</a:t>
                </a:r>
              </a:p>
              <a:p>
                <a:pPr marL="285750" indent="-285750" algn="just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i="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2"/>
                    </a:solidFill>
                  </a:rPr>
                  <a:t> of the 0-mode in the FM passband is similar to that of the fundamental mode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2BD7656-A83A-8028-57FA-D9F89D92C6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48" y="1685377"/>
                <a:ext cx="7238277" cy="1077218"/>
              </a:xfrm>
              <a:prstGeom prst="rect">
                <a:avLst/>
              </a:prstGeom>
              <a:blipFill>
                <a:blip r:embed="rId7"/>
                <a:stretch>
                  <a:fillRect l="-590" t="-2825" r="-674" b="-79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8A169CB-F804-F7DF-2E5F-5D42B0803F1C}"/>
              </a:ext>
            </a:extLst>
          </p:cNvPr>
          <p:cNvCxnSpPr>
            <a:cxnSpLocks/>
          </p:cNvCxnSpPr>
          <p:nvPr/>
        </p:nvCxnSpPr>
        <p:spPr>
          <a:xfrm>
            <a:off x="3544586" y="3129379"/>
            <a:ext cx="0" cy="2560320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AFF334A-D278-39B5-5A1A-9ADB9BCB4ED3}"/>
              </a:ext>
            </a:extLst>
          </p:cNvPr>
          <p:cNvSpPr txBox="1"/>
          <p:nvPr/>
        </p:nvSpPr>
        <p:spPr>
          <a:xfrm>
            <a:off x="2686944" y="3193875"/>
            <a:ext cx="82073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err="1">
                <a:solidFill>
                  <a:schemeClr val="tx2"/>
                </a:solidFill>
              </a:rPr>
              <a:t>tt</a:t>
            </a:r>
            <a:r>
              <a:rPr lang="en-US" sz="1600" dirty="0">
                <a:solidFill>
                  <a:schemeClr val="tx2"/>
                </a:solidFill>
              </a:rPr>
              <a:t> collider</a:t>
            </a:r>
            <a:endParaRPr lang="en-GB" sz="1600" dirty="0">
              <a:solidFill>
                <a:schemeClr val="tx2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4525CCF-1138-9F2E-0B9F-308570FD0329}"/>
              </a:ext>
            </a:extLst>
          </p:cNvPr>
          <p:cNvCxnSpPr>
            <a:cxnSpLocks/>
          </p:cNvCxnSpPr>
          <p:nvPr/>
        </p:nvCxnSpPr>
        <p:spPr>
          <a:xfrm>
            <a:off x="2003543" y="3126348"/>
            <a:ext cx="0" cy="2560320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D4F1E97-82C7-8260-0C81-08CAF6EF028D}"/>
              </a:ext>
            </a:extLst>
          </p:cNvPr>
          <p:cNvSpPr txBox="1"/>
          <p:nvPr/>
        </p:nvSpPr>
        <p:spPr>
          <a:xfrm>
            <a:off x="2020159" y="4019315"/>
            <a:ext cx="133357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Z,W, H collider</a:t>
            </a:r>
            <a:endParaRPr lang="en-GB" sz="1600" dirty="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AEB2499-5931-2958-1CD6-7316A6B2499B}"/>
              </a:ext>
            </a:extLst>
          </p:cNvPr>
          <p:cNvGrpSpPr/>
          <p:nvPr/>
        </p:nvGrpSpPr>
        <p:grpSpPr>
          <a:xfrm>
            <a:off x="6145872" y="3825763"/>
            <a:ext cx="3148077" cy="2057395"/>
            <a:chOff x="6116686" y="3337348"/>
            <a:chExt cx="3148077" cy="2057395"/>
          </a:xfrm>
        </p:grpSpPr>
        <p:pic>
          <p:nvPicPr>
            <p:cNvPr id="20" name="Picture 19" descr="A diagram of a machine&#10;&#10;AI-generated content may be incorrect.">
              <a:extLst>
                <a:ext uri="{FF2B5EF4-FFF2-40B4-BE49-F238E27FC236}">
                  <a16:creationId xmlns:a16="http://schemas.microsoft.com/office/drawing/2014/main" id="{2EE4300C-7ECA-F024-21AC-516C664BF9C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23040" t="6086" r="14563" b="4715"/>
            <a:stretch/>
          </p:blipFill>
          <p:spPr>
            <a:xfrm>
              <a:off x="6488797" y="3772487"/>
              <a:ext cx="2636709" cy="162225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DB7CF0A7-192B-BC9A-7169-718220518DA6}"/>
                    </a:ext>
                  </a:extLst>
                </p:cNvPr>
                <p:cNvSpPr txBox="1"/>
                <p:nvPr/>
              </p:nvSpPr>
              <p:spPr>
                <a:xfrm>
                  <a:off x="6116686" y="4168842"/>
                  <a:ext cx="1750557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chemeClr val="tx2"/>
                      </a:solidFill>
                    </a:rPr>
                    <a:t>U=144 J</a:t>
                  </a:r>
                </a:p>
                <a:p>
                  <a:pPr algn="ctr"/>
                  <a:r>
                    <a:rPr lang="en-US" sz="1400" dirty="0">
                      <a:solidFill>
                        <a:schemeClr val="tx2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 i="0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</m:oMath>
                  </a14:m>
                  <a:r>
                    <a:rPr lang="en-US" sz="1400" dirty="0">
                      <a:solidFill>
                        <a:schemeClr val="tx2"/>
                      </a:solidFill>
                    </a:rPr>
                    <a:t>=9.49e5</a:t>
                  </a: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DB7CF0A7-192B-BC9A-7169-718220518D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16686" y="4168842"/>
                  <a:ext cx="1750557" cy="430887"/>
                </a:xfrm>
                <a:prstGeom prst="rect">
                  <a:avLst/>
                </a:prstGeom>
                <a:blipFill>
                  <a:blip r:embed="rId9"/>
                  <a:stretch>
                    <a:fillRect t="-12676" b="-2394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D31D7942-D383-8342-478C-79BC269A4C1D}"/>
                    </a:ext>
                  </a:extLst>
                </p:cNvPr>
                <p:cNvSpPr txBox="1"/>
                <p:nvPr/>
              </p:nvSpPr>
              <p:spPr>
                <a:xfrm>
                  <a:off x="6855706" y="3337348"/>
                  <a:ext cx="2409057" cy="48442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 i="0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avg</m:t>
                            </m:r>
                          </m:sub>
                        </m:sSub>
                        <m:r>
                          <a:rPr lang="en-US" sz="12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20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sz="120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m:rPr>
                                <m:sty m:val="p"/>
                              </m:rPr>
                              <a:rPr lang="en-US" sz="1200" b="0" i="0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Re</m:t>
                            </m:r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1200" b="0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200" b="0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en-US" sz="1200" b="0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1200" b="0" i="1" dirty="0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dirty="0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p>
                                    <m:r>
                                      <a:rPr lang="en-US" sz="1200" b="0" i="1" dirty="0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e>
                            </m:d>
                            <m:r>
                              <m:rPr>
                                <m:sty m:val="p"/>
                              </m:rPr>
                              <a:rPr lang="en-US" sz="1200" b="0" i="0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  <m:r>
                              <a:rPr lang="en-US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nary>
                        <m:r>
                          <a:rPr lang="en-US" sz="12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>
                          <a:rPr lang="en-US" sz="1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382 </m:t>
                        </m:r>
                        <m:r>
                          <m:rPr>
                            <m:sty m:val="p"/>
                          </m:rPr>
                          <a:rPr lang="en-US" sz="1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kW</m:t>
                        </m:r>
                      </m:oMath>
                    </m:oMathPara>
                  </a14:m>
                  <a:endParaRPr lang="en-GB" sz="1200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D31D7942-D383-8342-478C-79BC269A4C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55706" y="3337348"/>
                  <a:ext cx="2409057" cy="484428"/>
                </a:xfrm>
                <a:prstGeom prst="rect">
                  <a:avLst/>
                </a:prstGeom>
                <a:blipFill>
                  <a:blip r:embed="rId10"/>
                  <a:stretch>
                    <a:fillRect l="-2525" t="-159494" r="-1263" b="-22025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D3947D65-5CDF-9F4D-B72C-7E92190EB3F0}"/>
                </a:ext>
              </a:extLst>
            </p:cNvPr>
            <p:cNvCxnSpPr/>
            <p:nvPr/>
          </p:nvCxnSpPr>
          <p:spPr>
            <a:xfrm flipV="1">
              <a:off x="9114076" y="3657711"/>
              <a:ext cx="0" cy="328130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3A2F84B-7595-1F8E-7765-6F5FD772FECB}"/>
                  </a:ext>
                </a:extLst>
              </p:cNvPr>
              <p:cNvSpPr txBox="1"/>
              <p:nvPr/>
            </p:nvSpPr>
            <p:spPr>
              <a:xfrm>
                <a:off x="6829631" y="5891980"/>
                <a:ext cx="143148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FM: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r>
                      <a:rPr lang="en-GB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GB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mode</m:t>
                    </m:r>
                  </m:oMath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3A2F84B-7595-1F8E-7765-6F5FD772FE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9631" y="5891980"/>
                <a:ext cx="1431482" cy="276999"/>
              </a:xfrm>
              <a:prstGeom prst="rect">
                <a:avLst/>
              </a:prstGeom>
              <a:blipFill>
                <a:blip r:embed="rId11"/>
                <a:stretch>
                  <a:fillRect l="-9787" t="-28889" r="-5532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AAC52EA-48B5-7DE8-CE95-E40BFA8D0ABB}"/>
                  </a:ext>
                </a:extLst>
              </p:cNvPr>
              <p:cNvSpPr txBox="1"/>
              <p:nvPr/>
            </p:nvSpPr>
            <p:spPr>
              <a:xfrm>
                <a:off x="9834109" y="5922531"/>
                <a:ext cx="10503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0−</m:t>
                      </m:r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mode</m:t>
                      </m:r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AAC52EA-48B5-7DE8-CE95-E40BFA8D0A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4109" y="5922531"/>
                <a:ext cx="1050352" cy="276999"/>
              </a:xfrm>
              <a:prstGeom prst="rect">
                <a:avLst/>
              </a:prstGeom>
              <a:blipFill>
                <a:blip r:embed="rId12"/>
                <a:stretch>
                  <a:fillRect l="-2890" r="-3468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44BBF16-9587-E225-3E4E-E3AC8C8DC140}"/>
                  </a:ext>
                </a:extLst>
              </p:cNvPr>
              <p:cNvSpPr txBox="1"/>
              <p:nvPr/>
            </p:nvSpPr>
            <p:spPr>
              <a:xfrm>
                <a:off x="9116960" y="4583204"/>
                <a:ext cx="1750557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4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397.6 </m:t>
                      </m:r>
                      <m:r>
                        <m:rPr>
                          <m:sty m:val="p"/>
                        </m:rPr>
                        <a:rPr lang="en-GB" sz="1400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MHz</m:t>
                      </m:r>
                      <m:r>
                        <a:rPr lang="en-US" sz="14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40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 i="0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  <m:r>
                        <a:rPr lang="en-US" sz="14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=9.</m:t>
                      </m:r>
                      <m:r>
                        <a:rPr lang="en-GB" sz="14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sz="14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sz="14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sz="14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US" sz="1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44BBF16-9587-E225-3E4E-E3AC8C8DC1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960" y="4583204"/>
                <a:ext cx="1750557" cy="430887"/>
              </a:xfrm>
              <a:prstGeom prst="rect">
                <a:avLst/>
              </a:prstGeom>
              <a:blipFill>
                <a:blip r:embed="rId13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3002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28CA37C-2CDE-F050-B773-DF80FA432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outlook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007455-3B18-51E5-60E9-C0458986E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35DEFE-1733-B6DA-BC9D-47B2D4B5D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Shahnam Gorgi Zadeh | FCC-ee Power Coupler Design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B67B45-673C-3C9F-0132-CA77F89FF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4CAE813-C02F-648C-8C66-77F82359B5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0171" y="3989916"/>
            <a:ext cx="2232248" cy="22033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4B4618C-6CF1-A601-4614-A2E533E74D45}"/>
                  </a:ext>
                </a:extLst>
              </p:cNvPr>
              <p:cNvSpPr txBox="1"/>
              <p:nvPr/>
            </p:nvSpPr>
            <p:spPr>
              <a:xfrm>
                <a:off x="623392" y="3839239"/>
                <a:ext cx="7200800" cy="21852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spcBef>
                    <a:spcPts val="600"/>
                  </a:spcBef>
                  <a:buNone/>
                </a:pPr>
                <a:r>
                  <a:rPr lang="en-GB" sz="1800" b="1" dirty="0">
                    <a:solidFill>
                      <a:schemeClr val="tx2"/>
                    </a:solidFill>
                  </a:rPr>
                  <a:t>Outlook</a:t>
                </a:r>
              </a:p>
              <a:p>
                <a:pPr marL="285750" indent="-285750" algn="just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GB" sz="1800" b="0" dirty="0">
                    <a:solidFill>
                      <a:schemeClr val="tx2"/>
                    </a:solidFill>
                  </a:rPr>
                  <a:t>Detailed mechanical design and thermal (cool-down) requirements are ongoing</a:t>
                </a:r>
              </a:p>
              <a:p>
                <a:pPr marL="285750" indent="-285750" algn="just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The difficulties with space constraints and cryomodule integration have created a strong drive for more compact design solutions. </a:t>
                </a:r>
                <a:r>
                  <a:rPr lang="en-GB" sz="1800" b="0" dirty="0">
                    <a:solidFill>
                      <a:schemeClr val="tx2"/>
                    </a:solidFill>
                  </a:rPr>
                  <a:t>The relatively lower power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800" b="0" i="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</m:oMath>
                </a14:m>
                <a:r>
                  <a:rPr lang="en-GB" sz="1800" b="0" dirty="0">
                    <a:solidFill>
                      <a:schemeClr val="tx2"/>
                    </a:solidFill>
                  </a:rPr>
                  <a:t> tuning range in RPO facilitate this design shift. A more compact coupler design is being explored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4B4618C-6CF1-A601-4614-A2E533E74D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392" y="3839239"/>
                <a:ext cx="7200800" cy="2185214"/>
              </a:xfrm>
              <a:prstGeom prst="rect">
                <a:avLst/>
              </a:prstGeom>
              <a:blipFill>
                <a:blip r:embed="rId3"/>
                <a:stretch>
                  <a:fillRect l="-677" t="-1676" r="-762" b="-36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649FD90-7B19-6E3E-83D9-1AD42948F668}"/>
                  </a:ext>
                </a:extLst>
              </p:cNvPr>
              <p:cNvSpPr txBox="1"/>
              <p:nvPr/>
            </p:nvSpPr>
            <p:spPr>
              <a:xfrm>
                <a:off x="623391" y="1268760"/>
                <a:ext cx="11096193" cy="26161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spcBef>
                    <a:spcPts val="600"/>
                  </a:spcBef>
                  <a:buNone/>
                </a:pPr>
                <a:r>
                  <a:rPr lang="en-GB" sz="1800" b="1" dirty="0">
                    <a:solidFill>
                      <a:schemeClr val="tx2"/>
                    </a:solidFill>
                  </a:rPr>
                  <a:t>Summary</a:t>
                </a:r>
              </a:p>
              <a:p>
                <a:pPr marL="285750" indent="-285750" algn="just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GB" sz="1800" b="0" dirty="0">
                    <a:solidFill>
                      <a:schemeClr val="tx2"/>
                    </a:solidFill>
                  </a:rPr>
                  <a:t>800 MHz: coaxial disk window with conical shape to reduce peak electric fields on the window and “hide” window from the cold cavity surface</a:t>
                </a:r>
              </a:p>
              <a:p>
                <a:pPr marL="285750" indent="-285750" algn="just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GB" sz="1800" b="0" dirty="0">
                    <a:solidFill>
                      <a:schemeClr val="tx2"/>
                    </a:solidFill>
                  </a:rPr>
                  <a:t>400 MHz: Linac4-style disk window on the waveg</a:t>
                </a:r>
                <a:r>
                  <a:rPr lang="en-GB" dirty="0">
                    <a:solidFill>
                      <a:schemeClr val="tx2"/>
                    </a:solidFill>
                  </a:rPr>
                  <a:t>uide for high power handling at 400 MHz</a:t>
                </a:r>
                <a:endParaRPr lang="en-GB" sz="1800" b="0" dirty="0">
                  <a:solidFill>
                    <a:schemeClr val="tx2"/>
                  </a:solidFill>
                </a:endParaRPr>
              </a:p>
              <a:p>
                <a:pPr marL="285750" indent="-285750" algn="just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GB" sz="1800" b="0" dirty="0">
                    <a:solidFill>
                      <a:schemeClr val="tx2"/>
                    </a:solidFill>
                  </a:rPr>
                  <a:t>Both designs use 75 Ω impedance in the lower coaxial section to reduce losses and intensity of </a:t>
                </a:r>
                <a:r>
                  <a:rPr lang="en-GB" sz="1800" b="0" dirty="0" err="1">
                    <a:solidFill>
                      <a:schemeClr val="tx2"/>
                    </a:solidFill>
                  </a:rPr>
                  <a:t>multipacting</a:t>
                </a:r>
                <a:endParaRPr lang="en-GB" sz="1800" b="0" dirty="0">
                  <a:solidFill>
                    <a:schemeClr val="tx2"/>
                  </a:solidFill>
                </a:endParaRPr>
              </a:p>
              <a:p>
                <a:pPr marL="285750" indent="-285750" algn="just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800" b="0" i="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</m:oMath>
                </a14:m>
                <a:r>
                  <a:rPr lang="en-GB" sz="1800" b="0" dirty="0">
                    <a:solidFill>
                      <a:schemeClr val="tx2"/>
                    </a:solidFill>
                  </a:rPr>
                  <a:t> tuning achieved via air-side waveguide geometry modifications and bandwidths are sufficient to cover lower-order modes within the FM passband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649FD90-7B19-6E3E-83D9-1AD42948F6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391" y="1268760"/>
                <a:ext cx="11096193" cy="2616101"/>
              </a:xfrm>
              <a:prstGeom prst="rect">
                <a:avLst/>
              </a:prstGeom>
              <a:blipFill>
                <a:blip r:embed="rId4"/>
                <a:stretch>
                  <a:fillRect l="-439" t="-1166" r="-439" b="-2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82018D16-9C2B-369B-6AEB-D5C26316C60D}"/>
              </a:ext>
            </a:extLst>
          </p:cNvPr>
          <p:cNvSpPr txBox="1"/>
          <p:nvPr/>
        </p:nvSpPr>
        <p:spPr>
          <a:xfrm>
            <a:off x="9323772" y="4931845"/>
            <a:ext cx="192360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i="1" u="sng" dirty="0"/>
              <a:t>Courtesy: S. Calvo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2E76B0-9C47-4385-6339-6CEC83918B75}"/>
              </a:ext>
            </a:extLst>
          </p:cNvPr>
          <p:cNvSpPr txBox="1"/>
          <p:nvPr/>
        </p:nvSpPr>
        <p:spPr>
          <a:xfrm>
            <a:off x="9323773" y="5399378"/>
            <a:ext cx="223224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400 MHz FPC concept similar to the 800 MHz FPC design</a:t>
            </a:r>
          </a:p>
        </p:txBody>
      </p:sp>
    </p:spTree>
    <p:extLst>
      <p:ext uri="{BB962C8B-B14F-4D97-AF65-F5344CB8AC3E}">
        <p14:creationId xmlns:p14="http://schemas.microsoft.com/office/powerpoint/2010/main" val="3850189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SWELL_eigenmodes</Template>
  <TotalTime>98106</TotalTime>
  <Words>1605</Words>
  <Application>Microsoft Office PowerPoint</Application>
  <PresentationFormat>Widescreen</PresentationFormat>
  <Paragraphs>251</Paragraphs>
  <Slides>17</Slides>
  <Notes>7</Notes>
  <HiddenSlides>0</HiddenSlides>
  <MMClips>5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 Math</vt:lpstr>
      <vt:lpstr>Times New Roman</vt:lpstr>
      <vt:lpstr>Wingdings</vt:lpstr>
      <vt:lpstr>Office Theme</vt:lpstr>
      <vt:lpstr>FCC-ee Power Coupler Design Overview</vt:lpstr>
      <vt:lpstr>Some cryomodule RF components</vt:lpstr>
      <vt:lpstr>FCC-ee power requirement</vt:lpstr>
      <vt:lpstr>Peak field in coaxial lines</vt:lpstr>
      <vt:lpstr>Coaxial coupler update at 800 MHz</vt:lpstr>
      <vt:lpstr>Q_ext tuning of 800 MHz FPC</vt:lpstr>
      <vt:lpstr>400 MHz power coupler</vt:lpstr>
      <vt:lpstr>Q_ext tuning of 400 MHz FPC</vt:lpstr>
      <vt:lpstr>Summary and outlook</vt:lpstr>
      <vt:lpstr>PowerPoint Presentation</vt:lpstr>
      <vt:lpstr>Window families at CERN</vt:lpstr>
      <vt:lpstr>800 MHz FM passband</vt:lpstr>
      <vt:lpstr>Lower order modes (I)</vt:lpstr>
      <vt:lpstr>LOM frequency shift</vt:lpstr>
      <vt:lpstr>MP in conical coax</vt:lpstr>
      <vt:lpstr>Multipacting analysis of the disk window</vt:lpstr>
      <vt:lpstr>MP in different LHC coupler zones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FM passband</dc:title>
  <dc:creator>Shahnam Gorgi Zadeh</dc:creator>
  <cp:lastModifiedBy>Shahnam Gorgi Zadeh</cp:lastModifiedBy>
  <cp:revision>927</cp:revision>
  <cp:lastPrinted>2020-01-30T13:49:18Z</cp:lastPrinted>
  <dcterms:created xsi:type="dcterms:W3CDTF">2021-12-15T19:36:24Z</dcterms:created>
  <dcterms:modified xsi:type="dcterms:W3CDTF">2025-10-24T15:30:06Z</dcterms:modified>
</cp:coreProperties>
</file>