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8" r:id="rId3"/>
  </p:sldMasterIdLst>
  <p:notesMasterIdLst>
    <p:notesMasterId r:id="rId26"/>
  </p:notesMasterIdLst>
  <p:sldIdLst>
    <p:sldId id="257" r:id="rId4"/>
    <p:sldId id="335" r:id="rId5"/>
    <p:sldId id="331" r:id="rId6"/>
    <p:sldId id="338" r:id="rId7"/>
    <p:sldId id="373" r:id="rId8"/>
    <p:sldId id="374" r:id="rId9"/>
    <p:sldId id="385" r:id="rId10"/>
    <p:sldId id="379" r:id="rId11"/>
    <p:sldId id="326" r:id="rId12"/>
    <p:sldId id="397" r:id="rId13"/>
    <p:sldId id="382" r:id="rId14"/>
    <p:sldId id="401" r:id="rId15"/>
    <p:sldId id="405" r:id="rId16"/>
    <p:sldId id="402" r:id="rId17"/>
    <p:sldId id="378" r:id="rId18"/>
    <p:sldId id="330" r:id="rId19"/>
    <p:sldId id="388" r:id="rId20"/>
    <p:sldId id="389" r:id="rId21"/>
    <p:sldId id="406" r:id="rId22"/>
    <p:sldId id="395" r:id="rId23"/>
    <p:sldId id="398" r:id="rId24"/>
    <p:sldId id="399" r:id="rId25"/>
  </p:sldIdLst>
  <p:sldSz cx="12192000" cy="6858000"/>
  <p:notesSz cx="7010400" cy="9236075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470D6457-9F08-45E5-AD30-5E04D0DF8F52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03829D36-F8DB-47BA-AA82-42CCDBC1C8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17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29D36-F8DB-47BA-AA82-42CCDBC1C8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612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1449892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19523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4423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4204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0588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158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217112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22601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88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03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27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39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33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87546"/>
            <a:ext cx="385972" cy="22676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0177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0786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2787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9362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7683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-4763" y="-4763"/>
            <a:ext cx="1224534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7288" y="87546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5" name="Textplatzhalter 5">
            <a:extLst>
              <a:ext uri="{FF2B5EF4-FFF2-40B4-BE49-F238E27FC236}">
                <a16:creationId xmlns:a16="http://schemas.microsoft.com/office/drawing/2014/main" id="{40D0FE22-CC60-05AF-FF8B-4F9ABC63B83D}"/>
              </a:ext>
            </a:extLst>
          </p:cNvPr>
          <p:cNvSpPr txBox="1">
            <a:spLocks/>
          </p:cNvSpPr>
          <p:nvPr userDrawn="1"/>
        </p:nvSpPr>
        <p:spPr>
          <a:xfrm>
            <a:off x="937260" y="102591"/>
            <a:ext cx="10411165" cy="3756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>
                <a:solidFill>
                  <a:schemeClr val="bg1"/>
                </a:solidFill>
              </a:rPr>
              <a:t>Lina VALLE,		Beam dynamics and RF requirements for the </a:t>
            </a:r>
            <a:r>
              <a:rPr lang="en-US" sz="1200" noProof="0" dirty="0">
                <a:solidFill>
                  <a:schemeClr val="bg1"/>
                </a:solidFill>
              </a:rPr>
              <a:t>high-energy</a:t>
            </a:r>
            <a:r>
              <a:rPr lang="de-DE" sz="1200" dirty="0">
                <a:solidFill>
                  <a:schemeClr val="bg1"/>
                </a:solidFill>
              </a:rPr>
              <a:t> booster		FCC Week 2025	22/05/2025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0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3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7" Type="http://schemas.openxmlformats.org/officeDocument/2006/relationships/image" Target="../media/image2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event/1526568/contributions/6436488/attachments/3038176/5366053/FCC_WP1_25_03_2025.pdf" TargetMode="External"/><Relationship Id="rId5" Type="http://schemas.openxmlformats.org/officeDocument/2006/relationships/hyperlink" Target="https://indico.cern.ch/event/1539102/" TargetMode="External"/><Relationship Id="rId4" Type="http://schemas.openxmlformats.org/officeDocument/2006/relationships/hyperlink" Target="https://docs.google.com/spreadsheets/d/1qPyr8YWQChVHC_QEGvX3FsmE-Br0H4WD5py4XfcKQMg/edit?gid=0#gid=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1949/contributions/6286611/attachments/2999623/5285596/Six_Cell_800MHz_Design_Update.pd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hyperlink" Target="https://indico.cern.ch/event/1526568/contributions/6436488/attachments/3038176/5366053/FCC_WP1_25_03_2025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indico.cern.ch/event/1526568/contributions/6436488/attachments/3038176/5366053/FCC_WP1_25_03_2025.pdf" TargetMode="External"/><Relationship Id="rId4" Type="http://schemas.openxmlformats.org/officeDocument/2006/relationships/hyperlink" Target="https://indico.cern.ch/event/1491949/contributions/6286611/attachments/2999623/5285596/Six_Cell_800MHz_Design_Update.pd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dico.cern.ch/event/1539102/" TargetMode="External"/><Relationship Id="rId4" Type="http://schemas.openxmlformats.org/officeDocument/2006/relationships/hyperlink" Target="https://docs.google.com/spreadsheets/d/1qPyr8YWQChVHC_QEGvX3FsmE-Br0H4WD5py4XfcKQMg/edit?gid=0#gid=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cern.ch/event/1498720/contributions/6384888/attachments/3022922/5334346/FCC_optics_meeting_27022025_IK.pdf" TargetMode="External"/><Relationship Id="rId5" Type="http://schemas.openxmlformats.org/officeDocument/2006/relationships/hyperlink" Target="https://indico.cern.ch/event/1491949/contributions/6286611/attachments/2999623/5285596/Six_Cell_800MHz_Design_Update.pdf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png"/><Relationship Id="rId7" Type="http://schemas.openxmlformats.org/officeDocument/2006/relationships/hyperlink" Target="https://indico.cern.ch/event/1498720/contributions/6384888/attachments/3022922/5334346/FCC_optics_meeting_27022025_IK.pd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cern.ch/event/1491949/contributions/6286611/attachments/2999623/5285596/Six_Cell_800MHz_Design_Update.pdf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20.png"/><Relationship Id="rId7" Type="http://schemas.openxmlformats.org/officeDocument/2006/relationships/image" Target="../media/image18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39166-CAA4-D077-B529-E6D82AD12C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Beam dynamics and RF requirements for the high-energy booster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4FD63-5E3E-665A-9FC2-54277AC4FD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Lina Valle</a:t>
            </a:r>
            <a:r>
              <a:rPr lang="en-US" dirty="0"/>
              <a:t>, Ivan Karpov, Antoine Chance, Frank Peaguer, Heiko </a:t>
            </a:r>
            <a:r>
              <a:rPr lang="en-US" dirty="0" err="1"/>
              <a:t>Damerau</a:t>
            </a:r>
            <a:r>
              <a:rPr lang="en-US" dirty="0"/>
              <a:t>, Rama </a:t>
            </a:r>
            <a:r>
              <a:rPr lang="en-US" dirty="0" err="1"/>
              <a:t>Calaga</a:t>
            </a:r>
            <a:r>
              <a:rPr lang="en-US" dirty="0"/>
              <a:t> …….</a:t>
            </a:r>
          </a:p>
          <a:p>
            <a:r>
              <a:rPr lang="en-US" b="1" u="sng" dirty="0"/>
              <a:t>Acknowledgments</a:t>
            </a:r>
            <a:r>
              <a:rPr lang="en-US" dirty="0"/>
              <a:t>: Elleanor Lamb, Luke von </a:t>
            </a:r>
            <a:r>
              <a:rPr lang="en-US" dirty="0" err="1"/>
              <a:t>Freeden</a:t>
            </a:r>
            <a:r>
              <a:rPr lang="en-US" dirty="0"/>
              <a:t>, Yann Dutheil, …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B26DB-4F04-B2FC-35D8-C0187E859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20349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37B83-9CBF-40C7-5A6E-7C58300F8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energy gain and vertical energy gain&#10;&#10;AI-generated content may be incorrect.">
            <a:extLst>
              <a:ext uri="{FF2B5EF4-FFF2-40B4-BE49-F238E27FC236}">
                <a16:creationId xmlns:a16="http://schemas.microsoft.com/office/drawing/2014/main" id="{CBCB758C-DA53-E5B3-BA12-EEC16A5C3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802" y="1575722"/>
            <a:ext cx="4453493" cy="44534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BECBD4-4770-4453-AAB4-16C2745A4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AA9DB5C-D269-F182-39C1-1FB6E7323814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5364000" cy="3746205"/>
              </a:xfrm>
            </p:spPr>
            <p:txBody>
              <a:bodyPr/>
              <a:lstStyle/>
              <a:p>
                <a:r>
                  <a:rPr lang="en-US" b="0" dirty="0"/>
                  <a:t>Transverse emittances requirements at extraction energy (45.6 GeV)*:</a:t>
                </a:r>
              </a:p>
              <a:p>
                <a:pPr algn="ctr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GB" b="1" i="1" dirty="0" err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𝑹𝑴𝑺</m:t>
                        </m:r>
                      </m:sub>
                    </m:sSub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nm.rad 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𝑹𝑴𝑺</m:t>
                        </m:r>
                      </m:sub>
                    </m:sSub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pm.rad </a:t>
                </a:r>
                <a:br>
                  <a:rPr lang="en-GB" b="1" dirty="0">
                    <a:solidFill>
                      <a:srgbClr val="FF0000"/>
                    </a:solidFill>
                  </a:rPr>
                </a:br>
                <a:r>
                  <a:rPr lang="en-GB" dirty="0"/>
                  <a:t>and</a:t>
                </a:r>
                <a:r>
                  <a:rPr lang="en-US" b="1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𝟑𝟖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b="0" dirty="0"/>
                  <a:t> </a:t>
                </a:r>
                <a:endParaRPr lang="en-US" dirty="0"/>
              </a:p>
              <a:p>
                <a:r>
                  <a:rPr lang="en-US" b="0" dirty="0"/>
                  <a:t>Acceleration during 0,7s (total cycle 1/1.14s) for large damping times.</a:t>
                </a:r>
              </a:p>
              <a:p>
                <a:endParaRPr lang="en-US" b="0" dirty="0"/>
              </a:p>
              <a:p>
                <a:endParaRPr lang="en-US" b="0" dirty="0"/>
              </a:p>
              <a:p>
                <a:r>
                  <a:rPr lang="en-US" b="0" dirty="0"/>
                  <a:t>A boost of synchrotron radiation is required to reach the target beam sizes at extraction.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E728291-DB27-E9D1-D4C1-4F328A5FD8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5364000" cy="3746205"/>
              </a:xfrm>
              <a:blipFill>
                <a:blip r:embed="rId3"/>
                <a:stretch>
                  <a:fillRect l="-1023" t="-1951" b="-1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FD1B929-8E5E-B9EA-5FA1-AA32D7F17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ramping strategies for Z mode</a:t>
            </a:r>
            <a:endParaRPr lang="en-GB" dirty="0"/>
          </a:p>
        </p:txBody>
      </p:sp>
      <p:sp>
        <p:nvSpPr>
          <p:cNvPr id="6" name="ZoneTexte 9">
            <a:extLst>
              <a:ext uri="{FF2B5EF4-FFF2-40B4-BE49-F238E27FC236}">
                <a16:creationId xmlns:a16="http://schemas.microsoft.com/office/drawing/2014/main" id="{64D655E0-DA96-CF40-BAE3-67F5B9D7C657}"/>
              </a:ext>
            </a:extLst>
          </p:cNvPr>
          <p:cNvSpPr txBox="1"/>
          <p:nvPr/>
        </p:nvSpPr>
        <p:spPr>
          <a:xfrm>
            <a:off x="618092" y="5908744"/>
            <a:ext cx="5364000" cy="607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* Specified by Y. Dutheil, </a:t>
            </a:r>
            <a:r>
              <a:rPr lang="en-GB" sz="1050" dirty="0">
                <a:hlinkClick r:id="rId4"/>
              </a:rPr>
              <a:t>FCCee injectors parameters - Google Sheets</a:t>
            </a:r>
            <a:r>
              <a:rPr lang="en-GB" sz="1050" dirty="0"/>
              <a:t> and presented in </a:t>
            </a:r>
            <a:r>
              <a:rPr lang="en-GB" sz="1050" dirty="0">
                <a:hlinkClick r:id="rId5"/>
              </a:rPr>
              <a:t>3rd Meeting of the FCC-ee Layout and Optics Design (30 </a:t>
            </a:r>
            <a:r>
              <a:rPr lang="en-GB" sz="1050" dirty="0" err="1">
                <a:hlinkClick r:id="rId5"/>
              </a:rPr>
              <a:t>avril</a:t>
            </a:r>
            <a:r>
              <a:rPr lang="en-GB" sz="1050" dirty="0">
                <a:hlinkClick r:id="rId5"/>
              </a:rPr>
              <a:t> 2025) · Indico</a:t>
            </a:r>
            <a:r>
              <a:rPr lang="en-GB" sz="900" dirty="0"/>
              <a:t> </a:t>
            </a:r>
          </a:p>
          <a:p>
            <a:r>
              <a:rPr lang="en-US" sz="1100" dirty="0"/>
              <a:t>** L.Valle, </a:t>
            </a:r>
            <a:r>
              <a:rPr lang="en-GB" sz="1100" dirty="0">
                <a:hlinkClick r:id="rId6"/>
              </a:rPr>
              <a:t>FCC_WP1_25_03_2025.pdf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2E92DACF-75E6-7BDF-53E7-D3C85BF48CD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552091" y="3996401"/>
              <a:ext cx="3267197" cy="93122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23340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5329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  <a:gridCol w="990566">
                      <a:extLst>
                        <a:ext uri="{9D8B030D-6E8A-4147-A177-3AD203B41FA5}">
                          <a16:colId xmlns:a16="http://schemas.microsoft.com/office/drawing/2014/main" val="971543180"/>
                        </a:ext>
                      </a:extLst>
                    </a:gridCol>
                  </a:tblGrid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Damping times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 GeV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45.6 GeV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9.05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0.74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4.52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0.37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73FE47EF-841C-8601-B3F0-1A360F5F61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18720966"/>
                  </p:ext>
                </p:extLst>
              </p:nvPr>
            </p:nvGraphicFramePr>
            <p:xfrm>
              <a:off x="1552091" y="3996401"/>
              <a:ext cx="3267197" cy="93122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23340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5329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  <a:gridCol w="990566">
                      <a:extLst>
                        <a:ext uri="{9D8B030D-6E8A-4147-A177-3AD203B41FA5}">
                          <a16:colId xmlns:a16="http://schemas.microsoft.com/office/drawing/2014/main" val="971543180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Damping times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 GeV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45.6 GeV</a:t>
                          </a:r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459" t="-94444" r="-147248" b="-1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9.05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0.74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459" t="-210000" r="-147248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4.52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0.37</a:t>
                          </a:r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3EB16E4-4FDB-4730-5751-56F3A3470AA7}"/>
              </a:ext>
            </a:extLst>
          </p:cNvPr>
          <p:cNvSpPr txBox="1"/>
          <p:nvPr/>
        </p:nvSpPr>
        <p:spPr>
          <a:xfrm>
            <a:off x="9053384" y="4276849"/>
            <a:ext cx="20429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Horizontal emittance remains above requirements.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F0A261-E91A-A304-78EC-620E34860DA6}"/>
              </a:ext>
            </a:extLst>
          </p:cNvPr>
          <p:cNvSpPr txBox="1"/>
          <p:nvPr/>
        </p:nvSpPr>
        <p:spPr>
          <a:xfrm>
            <a:off x="9622599" y="929391"/>
            <a:ext cx="2602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5"/>
                </a:solidFill>
              </a:rPr>
              <a:t>Maximum energy gain: 100 GeV/s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6EA8F2F3-643C-FE7D-6734-EF7EFFFD9E03}"/>
              </a:ext>
            </a:extLst>
          </p:cNvPr>
          <p:cNvSpPr txBox="1">
            <a:spLocks/>
          </p:cNvSpPr>
          <p:nvPr/>
        </p:nvSpPr>
        <p:spPr>
          <a:xfrm>
            <a:off x="6240015" y="6029215"/>
            <a:ext cx="5985069" cy="455400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Optimized overshoot energy ramp with Particle Swarm Optimization (PSO)**</a:t>
            </a:r>
          </a:p>
          <a:p>
            <a:pPr algn="ctr"/>
            <a:r>
              <a:rPr lang="en-US" sz="1200" b="1" dirty="0"/>
              <a:t> for lower transverse emittances at extraction</a:t>
            </a:r>
            <a:endParaRPr lang="en-GB" sz="1200" b="1" u="sng" dirty="0"/>
          </a:p>
        </p:txBody>
      </p:sp>
    </p:spTree>
    <p:extLst>
      <p:ext uri="{BB962C8B-B14F-4D97-AF65-F5344CB8AC3E}">
        <p14:creationId xmlns:p14="http://schemas.microsoft.com/office/powerpoint/2010/main" val="1743730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5422AF-E6C1-C5A8-BE4C-BFC8CBC727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C07AAF-BA2E-2C5D-CC44-F24CF01356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Adding damping wigglers…</a:t>
            </a:r>
            <a:endParaRPr lang="en-GB" sz="2000" dirty="0"/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FC22DF4-CB30-4C5C-0868-DF82667BC17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399" y="2327400"/>
                <a:ext cx="5985069" cy="1643238"/>
              </a:xfrm>
            </p:spPr>
            <p:txBody>
              <a:bodyPr/>
              <a:lstStyle/>
              <a:p>
                <a:r>
                  <a:rPr lang="en-US" dirty="0"/>
                  <a:t>Already considered for stability considerations at injection. *</a:t>
                </a:r>
              </a:p>
              <a:p>
                <a:endParaRPr lang="en-US" u="sng" dirty="0"/>
              </a:p>
              <a:p>
                <a:r>
                  <a:rPr lang="en-US" u="sng" dirty="0"/>
                  <a:t>First approach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 wigglers of constant magnetic field (1T), 4.925m long, 43 95mm-long poles, gap of 20mm (collider specifications)</a:t>
                </a:r>
              </a:p>
              <a:p>
                <a:endParaRPr lang="en-US" dirty="0"/>
              </a:p>
              <a:p>
                <a:pPr algn="ctr"/>
                <a:r>
                  <a:rPr lang="en-US" dirty="0"/>
                  <a:t>Natural energy spread at 45.6 GeV blows up from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𝟑𝟖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dirty="0"/>
                  <a:t> to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) 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𝟒𝟒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FC22DF4-CB30-4C5C-0868-DF82667BC1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399" y="2327400"/>
                <a:ext cx="5985069" cy="1643238"/>
              </a:xfrm>
              <a:blipFill>
                <a:blip r:embed="rId2"/>
                <a:stretch>
                  <a:fillRect l="-611" t="-1115" b="-282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74D439F4-35C0-ABBD-EC13-F6C680ED4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ramping strategies for Z mode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16C3C6-1670-A30E-539C-494CC30694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100" dirty="0"/>
              <a:t>* </a:t>
            </a:r>
            <a:r>
              <a:rPr lang="en-GB" sz="1100" dirty="0"/>
              <a:t>S. Gorgi Zadeh,  </a:t>
            </a:r>
            <a:r>
              <a:rPr lang="en-GB" sz="1100" dirty="0">
                <a:hlinkClick r:id="rId3"/>
              </a:rPr>
              <a:t>FM passband</a:t>
            </a:r>
            <a:br>
              <a:rPr lang="en-US" sz="1100" dirty="0"/>
            </a:br>
            <a:r>
              <a:rPr lang="en-US" sz="1100" dirty="0"/>
              <a:t>**L.Valle, </a:t>
            </a:r>
            <a:r>
              <a:rPr lang="en-GB" sz="1100" dirty="0">
                <a:hlinkClick r:id="rId4"/>
              </a:rPr>
              <a:t>FCC_WP1_25_03_2025.pdf</a:t>
            </a:r>
            <a:endParaRPr lang="en-US" sz="1100" dirty="0"/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578DCD-2F36-B147-323A-56CB04B0A7CF}"/>
              </a:ext>
            </a:extLst>
          </p:cNvPr>
          <p:cNvSpPr txBox="1"/>
          <p:nvPr/>
        </p:nvSpPr>
        <p:spPr>
          <a:xfrm>
            <a:off x="9622599" y="929391"/>
            <a:ext cx="2602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5"/>
                </a:solidFill>
              </a:rPr>
              <a:t>Maximum energy gain: 100 GeV/s</a:t>
            </a:r>
          </a:p>
        </p:txBody>
      </p:sp>
      <p:pic>
        <p:nvPicPr>
          <p:cNvPr id="21" name="Picture 20" descr="A graph of energy levels&#10;&#10;AI-generated content may be incorrect.">
            <a:extLst>
              <a:ext uri="{FF2B5EF4-FFF2-40B4-BE49-F238E27FC236}">
                <a16:creationId xmlns:a16="http://schemas.microsoft.com/office/drawing/2014/main" id="{CA60BF6C-2DC6-B9DD-BEA8-B102847E4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625" y="1637752"/>
            <a:ext cx="4449848" cy="4449848"/>
          </a:xfrm>
          <a:prstGeom prst="rect">
            <a:avLst/>
          </a:prstGeom>
        </p:spPr>
      </p:pic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A0F9893-758B-57CD-5DC8-67B4A0DDF87F}"/>
              </a:ext>
            </a:extLst>
          </p:cNvPr>
          <p:cNvSpPr txBox="1">
            <a:spLocks/>
          </p:cNvSpPr>
          <p:nvPr/>
        </p:nvSpPr>
        <p:spPr>
          <a:xfrm>
            <a:off x="6240015" y="6029215"/>
            <a:ext cx="5985069" cy="455400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Optimized overshoot energy ramp with Particle Swarm Optimization (PSO)**</a:t>
            </a:r>
          </a:p>
          <a:p>
            <a:pPr algn="ctr"/>
            <a:r>
              <a:rPr lang="en-US" sz="1200" b="1" dirty="0"/>
              <a:t> including </a:t>
            </a:r>
            <a:r>
              <a:rPr lang="en-US" sz="1200" b="1" u="sng" dirty="0"/>
              <a:t>two damping wigglers</a:t>
            </a:r>
            <a:endParaRPr lang="en-GB" sz="1200" b="1" u="sng" dirty="0"/>
          </a:p>
        </p:txBody>
      </p:sp>
    </p:spTree>
    <p:extLst>
      <p:ext uri="{BB962C8B-B14F-4D97-AF65-F5344CB8AC3E}">
        <p14:creationId xmlns:p14="http://schemas.microsoft.com/office/powerpoint/2010/main" val="1231251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30A95-1412-04B9-CA80-D85CB5EC9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2BC850-DEF9-2225-8CDB-4EAFF9BED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D0850-AA8A-233D-7F16-2FF052450C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Adding damping wigglers…</a:t>
            </a:r>
            <a:endParaRPr lang="en-GB" sz="2000" dirty="0"/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D98AC0-4DF3-AF75-20D3-1B0DC225C246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399" y="2327400"/>
                <a:ext cx="5985069" cy="1643238"/>
              </a:xfrm>
            </p:spPr>
            <p:txBody>
              <a:bodyPr/>
              <a:lstStyle/>
              <a:p>
                <a:r>
                  <a:rPr lang="en-US" dirty="0"/>
                  <a:t>Already considered for stability considerations at injection. *</a:t>
                </a:r>
              </a:p>
              <a:p>
                <a:endParaRPr lang="en-US" u="sng" dirty="0"/>
              </a:p>
              <a:p>
                <a:r>
                  <a:rPr lang="en-US" u="sng" dirty="0"/>
                  <a:t>First approach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 wigglers of constant magnetic field (1T), 4.925m long, 43 95mm-long poles, gap of 20mm (collider specifications)</a:t>
                </a:r>
              </a:p>
              <a:p>
                <a:endParaRPr lang="en-US" dirty="0"/>
              </a:p>
              <a:p>
                <a:pPr algn="ctr"/>
                <a:r>
                  <a:rPr lang="en-US" dirty="0"/>
                  <a:t>Natural energy spread at 45.6 GeV blows up from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𝟑𝟖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dirty="0"/>
                  <a:t> to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) 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𝟒𝟒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D98AC0-4DF3-AF75-20D3-1B0DC225C2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399" y="2327400"/>
                <a:ext cx="5985069" cy="1643238"/>
              </a:xfrm>
              <a:blipFill>
                <a:blip r:embed="rId2"/>
                <a:stretch>
                  <a:fillRect l="-611" t="-1115" b="-282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6232F12D-5922-6769-F786-9E66C568C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ramping strategies for Z mode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2381A5-9B5D-11F6-6C62-863498694C5F}"/>
              </a:ext>
            </a:extLst>
          </p:cNvPr>
          <p:cNvSpPr txBox="1"/>
          <p:nvPr/>
        </p:nvSpPr>
        <p:spPr>
          <a:xfrm>
            <a:off x="9622599" y="929391"/>
            <a:ext cx="2602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5"/>
                </a:solidFill>
              </a:rPr>
              <a:t>Maximum energy gain: 100 GeV/s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F6A4CD-52C9-2245-A2F5-C84BF94145FC}"/>
              </a:ext>
            </a:extLst>
          </p:cNvPr>
          <p:cNvSpPr txBox="1"/>
          <p:nvPr/>
        </p:nvSpPr>
        <p:spPr>
          <a:xfrm>
            <a:off x="590400" y="4455550"/>
            <a:ext cx="59850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u="sng" dirty="0"/>
              <a:t>Idea</a:t>
            </a:r>
            <a:r>
              <a:rPr lang="en-GB" sz="1600" dirty="0"/>
              <a:t>: Switch the wigglers off during the ramp to restore the expected natural energy spread or move the beam away from the wiggler. </a:t>
            </a:r>
          </a:p>
          <a:p>
            <a:pPr algn="just"/>
            <a:r>
              <a:rPr lang="en-GB" sz="1600" dirty="0"/>
              <a:t>Acceleration and deceleration in 1.14s 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A0EA13B-EB07-5E6A-C92E-9DBD40A6D1EA}"/>
              </a:ext>
            </a:extLst>
          </p:cNvPr>
          <p:cNvSpPr txBox="1">
            <a:spLocks/>
          </p:cNvSpPr>
          <p:nvPr/>
        </p:nvSpPr>
        <p:spPr>
          <a:xfrm>
            <a:off x="6240015" y="6029215"/>
            <a:ext cx="5985069" cy="455400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Optimized overshoot energy ramp with Particle Swarm Optimization (PSO)**</a:t>
            </a:r>
          </a:p>
          <a:p>
            <a:pPr algn="ctr"/>
            <a:r>
              <a:rPr lang="en-US" sz="1200" b="1" dirty="0"/>
              <a:t> including </a:t>
            </a:r>
            <a:r>
              <a:rPr lang="en-US" sz="1200" b="1" u="sng" dirty="0"/>
              <a:t>two damping wigglers disabled during the ramp</a:t>
            </a:r>
            <a:endParaRPr lang="en-GB" sz="1200" b="1" u="sng" dirty="0"/>
          </a:p>
        </p:txBody>
      </p:sp>
      <p:pic>
        <p:nvPicPr>
          <p:cNvPr id="15" name="Picture 14" descr="A graph of energy levels&#10;&#10;AI-generated content may be incorrect.">
            <a:extLst>
              <a:ext uri="{FF2B5EF4-FFF2-40B4-BE49-F238E27FC236}">
                <a16:creationId xmlns:a16="http://schemas.microsoft.com/office/drawing/2014/main" id="{63622F3D-94EF-3549-E38F-9F4D7E2B88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924" y="1606442"/>
            <a:ext cx="4469250" cy="44692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C513DA2-D8AB-518B-6770-B3501BC783CD}"/>
              </a:ext>
            </a:extLst>
          </p:cNvPr>
          <p:cNvSpPr txBox="1"/>
          <p:nvPr/>
        </p:nvSpPr>
        <p:spPr>
          <a:xfrm>
            <a:off x="669913" y="5596325"/>
            <a:ext cx="5030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Getting closer to the target parameters. Wiggler parameters to be optimized.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2E5A9ED-0E92-06BC-253B-DEC2CECD2AE6}"/>
              </a:ext>
            </a:extLst>
          </p:cNvPr>
          <p:cNvSpPr txBox="1">
            <a:spLocks/>
          </p:cNvSpPr>
          <p:nvPr/>
        </p:nvSpPr>
        <p:spPr>
          <a:xfrm>
            <a:off x="742951" y="6317400"/>
            <a:ext cx="5364163" cy="45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* </a:t>
            </a:r>
            <a:r>
              <a:rPr lang="en-GB" sz="1100" dirty="0"/>
              <a:t>S. Gorgi Zadeh,  </a:t>
            </a:r>
            <a:r>
              <a:rPr lang="en-GB" sz="1100" dirty="0">
                <a:hlinkClick r:id="rId4"/>
              </a:rPr>
              <a:t>FM passband</a:t>
            </a:r>
            <a:br>
              <a:rPr lang="en-US" sz="1100" dirty="0"/>
            </a:br>
            <a:r>
              <a:rPr lang="en-US" sz="1100" dirty="0"/>
              <a:t>**L.Valle, </a:t>
            </a:r>
            <a:r>
              <a:rPr lang="en-GB" sz="1100" dirty="0">
                <a:hlinkClick r:id="rId5"/>
              </a:rPr>
              <a:t>FCC_WP1_25_03_2025.pdf</a:t>
            </a:r>
            <a:endParaRPr lang="en-US" sz="1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24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002CA-4E2F-19E1-5BD2-6806F197A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graph with a red circle and a blue dot&#10;&#10;AI-generated content may be incorrect.">
            <a:extLst>
              <a:ext uri="{FF2B5EF4-FFF2-40B4-BE49-F238E27FC236}">
                <a16:creationId xmlns:a16="http://schemas.microsoft.com/office/drawing/2014/main" id="{C5E6BAFA-33D7-7E8C-6E4B-D1FE0E855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83" y="1376442"/>
            <a:ext cx="1924403" cy="24055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94B88B-6251-8C19-74E6-6659E5883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628" y="3809052"/>
            <a:ext cx="3782175" cy="28366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7C0B67-DFC5-034B-EFCC-79B3F20347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A47AA0-82D1-2FB2-6799-C9BD2371C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error in the booster: Z ramp</a:t>
            </a:r>
            <a:endParaRPr lang="en-GB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7B8FF4E-BB06-8C85-AB31-02E3B00E7677}"/>
              </a:ext>
            </a:extLst>
          </p:cNvPr>
          <p:cNvSpPr txBox="1">
            <a:spLocks/>
          </p:cNvSpPr>
          <p:nvPr/>
        </p:nvSpPr>
        <p:spPr>
          <a:xfrm>
            <a:off x="590400" y="1535043"/>
            <a:ext cx="5364000" cy="283411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Acceleration of an early-injected bunch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D4C7C9D1-88BF-DE21-A87F-D0667E5DFB2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1889353"/>
                <a:ext cx="5587978" cy="1509249"/>
              </a:xfrm>
            </p:spPr>
            <p:txBody>
              <a:bodyPr/>
              <a:lstStyle/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Maximum jitter implemented in the BLonD simulation of the acceleration:</a:t>
                </a:r>
              </a:p>
              <a:p>
                <a:pPr marL="609742" marR="0" lvl="1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50ps time jitter</a:t>
                </a:r>
              </a:p>
              <a:p>
                <a:pPr marL="609742" marR="0" lvl="1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F12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3∗</m:t>
                    </m:r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−3</m:t>
                        </m:r>
                      </m:sup>
                    </m:sSup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relative energy error</a:t>
                </a:r>
              </a:p>
              <a:p>
                <a:pPr marL="609742" marR="0" lvl="1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en-GB" sz="1600" dirty="0">
                    <a:solidFill>
                      <a:srgbClr val="0F124A"/>
                    </a:solidFill>
                    <a:latin typeface="Arial"/>
                  </a:rPr>
                  <a:t>Slight oscillations remaining at extraction, almost fully damped with the wigglers.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D4C7C9D1-88BF-DE21-A87F-D0667E5DFB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1889353"/>
                <a:ext cx="5587978" cy="1509249"/>
              </a:xfrm>
              <a:blipFill>
                <a:blip r:embed="rId4"/>
                <a:stretch>
                  <a:fillRect l="-654" t="-1210" b="-23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with blue lines and orange lines&#10;&#10;AI-generated content may be incorrect.">
            <a:extLst>
              <a:ext uri="{FF2B5EF4-FFF2-40B4-BE49-F238E27FC236}">
                <a16:creationId xmlns:a16="http://schemas.microsoft.com/office/drawing/2014/main" id="{24C643DD-43F0-2333-B028-2A0F4C8498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45" y="3769986"/>
            <a:ext cx="3834265" cy="2875698"/>
          </a:xfrm>
          <a:prstGeom prst="rect">
            <a:avLst/>
          </a:prstGeom>
        </p:spPr>
      </p:pic>
      <p:pic>
        <p:nvPicPr>
          <p:cNvPr id="4" name="Picture 3" descr="A graph with blue lines and orange lines&#10;&#10;AI-generated content may be incorrect.">
            <a:extLst>
              <a:ext uri="{FF2B5EF4-FFF2-40B4-BE49-F238E27FC236}">
                <a16:creationId xmlns:a16="http://schemas.microsoft.com/office/drawing/2014/main" id="{2C2FFA91-05DA-C065-A84A-56A3FC48AC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80" y="3769986"/>
            <a:ext cx="3834265" cy="28756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14">
                <a:extLst>
                  <a:ext uri="{FF2B5EF4-FFF2-40B4-BE49-F238E27FC236}">
                    <a16:creationId xmlns:a16="http://schemas.microsoft.com/office/drawing/2014/main" id="{35FAD68B-B613-EA60-AF58-3FB6AD0338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68140" y="3800295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sub>
                      </m:sSub>
                      <m:r>
                        <a:rPr kumimoji="0" lang="fr-F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6" name="Text Placeholder 14">
                <a:extLst>
                  <a:ext uri="{FF2B5EF4-FFF2-40B4-BE49-F238E27FC236}">
                    <a16:creationId xmlns:a16="http://schemas.microsoft.com/office/drawing/2014/main" id="{35FAD68B-B613-EA60-AF58-3FB6AD0338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8140" y="3800295"/>
                <a:ext cx="2922396" cy="283411"/>
              </a:xfrm>
              <a:prstGeom prst="rect">
                <a:avLst/>
              </a:prstGeom>
              <a:blipFill>
                <a:blip r:embed="rId7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14">
                <a:extLst>
                  <a:ext uri="{FF2B5EF4-FFF2-40B4-BE49-F238E27FC236}">
                    <a16:creationId xmlns:a16="http://schemas.microsoft.com/office/drawing/2014/main" id="{FCFD7861-F332-F5EB-AE4A-FFD5994CB8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19941" y="3793905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sub>
                      </m:sSub>
                      <m:r>
                        <a:rPr kumimoji="0" lang="fr-F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=2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7" name="Text Placeholder 14">
                <a:extLst>
                  <a:ext uri="{FF2B5EF4-FFF2-40B4-BE49-F238E27FC236}">
                    <a16:creationId xmlns:a16="http://schemas.microsoft.com/office/drawing/2014/main" id="{FCFD7861-F332-F5EB-AE4A-FFD5994CB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941" y="3793905"/>
                <a:ext cx="2922396" cy="283411"/>
              </a:xfrm>
              <a:prstGeom prst="rect">
                <a:avLst/>
              </a:prstGeom>
              <a:blipFill>
                <a:blip r:embed="rId8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graph with a red circle and a blue dot&#10;&#10;AI-generated content may be incorrect.">
            <a:extLst>
              <a:ext uri="{FF2B5EF4-FFF2-40B4-BE49-F238E27FC236}">
                <a16:creationId xmlns:a16="http://schemas.microsoft.com/office/drawing/2014/main" id="{FAD72A43-D868-DD98-A102-5D571A7806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00" y="1364482"/>
            <a:ext cx="1924402" cy="24055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Placeholder 14">
                <a:extLst>
                  <a:ext uri="{FF2B5EF4-FFF2-40B4-BE49-F238E27FC236}">
                    <a16:creationId xmlns:a16="http://schemas.microsoft.com/office/drawing/2014/main" id="{865337E7-C61F-3686-1CCB-83250E05B1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01195" y="3481015"/>
                <a:ext cx="1330353" cy="6097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4A2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fr-F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4A2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  <m:sub>
                        <m:r>
                          <a:rPr kumimoji="0" lang="fr-F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4A2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sub>
                    </m:sSub>
                    <m:r>
                      <a:rPr kumimoji="0" lang="fr-F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4A29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=2</m:t>
                    </m:r>
                  </m:oMath>
                </a14:m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4A29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4A29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disabled</a:t>
                </a:r>
                <a:r>
                  <a:rPr kumimoji="0" lang="en-GB" sz="1100" b="0" i="0" u="none" strike="noStrike" kern="1200" cap="none" spc="0" normalizeH="0" noProof="0" dirty="0">
                    <a:ln>
                      <a:noFill/>
                    </a:ln>
                    <a:solidFill>
                      <a:srgbClr val="FF4A29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at t = 0.4s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9" name="Text Placeholder 14">
                <a:extLst>
                  <a:ext uri="{FF2B5EF4-FFF2-40B4-BE49-F238E27FC236}">
                    <a16:creationId xmlns:a16="http://schemas.microsoft.com/office/drawing/2014/main" id="{865337E7-C61F-3686-1CCB-83250E05B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1195" y="3481015"/>
                <a:ext cx="1330353" cy="6097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 Placeholder 14">
                <a:extLst>
                  <a:ext uri="{FF2B5EF4-FFF2-40B4-BE49-F238E27FC236}">
                    <a16:creationId xmlns:a16="http://schemas.microsoft.com/office/drawing/2014/main" id="{BAB44BDC-8D00-7A8C-A7E3-09B2CBCA7F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34802" y="1612979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sub>
                      </m:sSub>
                      <m:r>
                        <a:rPr kumimoji="0" lang="fr-F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=2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9" name="Text Placeholder 14">
                <a:extLst>
                  <a:ext uri="{FF2B5EF4-FFF2-40B4-BE49-F238E27FC236}">
                    <a16:creationId xmlns:a16="http://schemas.microsoft.com/office/drawing/2014/main" id="{BAB44BDC-8D00-7A8C-A7E3-09B2CBCA7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802" y="1612979"/>
                <a:ext cx="2922396" cy="283411"/>
              </a:xfrm>
              <a:prstGeom prst="rect">
                <a:avLst/>
              </a:prstGeom>
              <a:blipFill>
                <a:blip r:embed="rId11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 Placeholder 14">
                <a:extLst>
                  <a:ext uri="{FF2B5EF4-FFF2-40B4-BE49-F238E27FC236}">
                    <a16:creationId xmlns:a16="http://schemas.microsoft.com/office/drawing/2014/main" id="{B751BE3E-9FD4-1ED9-1DDE-115456121D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92444" y="1629861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sub>
                      </m:sSub>
                      <m:r>
                        <a:rPr kumimoji="0" lang="fr-F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31" name="Text Placeholder 14">
                <a:extLst>
                  <a:ext uri="{FF2B5EF4-FFF2-40B4-BE49-F238E27FC236}">
                    <a16:creationId xmlns:a16="http://schemas.microsoft.com/office/drawing/2014/main" id="{B751BE3E-9FD4-1ED9-1DDE-115456121D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444" y="1629861"/>
                <a:ext cx="2922396" cy="283411"/>
              </a:xfrm>
              <a:prstGeom prst="rect">
                <a:avLst/>
              </a:prstGeom>
              <a:blipFill>
                <a:blip r:embed="rId7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 descr="A red circle with a blue dot in the center&#10;&#10;AI-generated content may be incorrect.">
            <a:extLst>
              <a:ext uri="{FF2B5EF4-FFF2-40B4-BE49-F238E27FC236}">
                <a16:creationId xmlns:a16="http://schemas.microsoft.com/office/drawing/2014/main" id="{564C847B-69E6-0F3E-7D59-AA55A60C00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367" y="1376443"/>
            <a:ext cx="1924402" cy="240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9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53257-12E4-CE5F-CA9E-A4DEBE4E3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811198-A343-4374-46C0-927BB7A6D2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C9C4F9-C02F-6C75-70E9-89C5DC39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losses for cryogenics of all presented ramps</a:t>
            </a:r>
            <a:endParaRPr lang="en-GB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C5FC83E-2946-C05D-7C9A-37BD1F12CC0B}"/>
              </a:ext>
            </a:extLst>
          </p:cNvPr>
          <p:cNvSpPr txBox="1">
            <a:spLocks/>
          </p:cNvSpPr>
          <p:nvPr/>
        </p:nvSpPr>
        <p:spPr>
          <a:xfrm>
            <a:off x="6632242" y="3860238"/>
            <a:ext cx="5130831" cy="64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50" b="1" dirty="0"/>
              <a:t>Dynamic power losses for shown Z mode energy ramps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3E1DED2-339C-A089-9FF2-EBD22EF5A7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941018"/>
                  </p:ext>
                </p:extLst>
              </p:nvPr>
            </p:nvGraphicFramePr>
            <p:xfrm>
              <a:off x="6632242" y="4504500"/>
              <a:ext cx="5130831" cy="14859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48231">
                      <a:extLst>
                        <a:ext uri="{9D8B030D-6E8A-4147-A177-3AD203B41FA5}">
                          <a16:colId xmlns:a16="http://schemas.microsoft.com/office/drawing/2014/main" val="4208920326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644279136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880597130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3243972124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042739708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3649881173"/>
                        </a:ext>
                      </a:extLst>
                    </a:gridCol>
                  </a:tblGrid>
                  <a:tr h="252107"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SE</a:t>
                          </a:r>
                          <a:endParaRPr lang="en-GB" sz="1050" dirty="0"/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  <m:r>
                                  <a:rPr lang="en-US" sz="105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  <m:r>
                                  <a:rPr lang="en-US" sz="105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05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en-GB" sz="1050" dirty="0"/>
                            <a:t>, disabled</a:t>
                          </a:r>
                          <a:r>
                            <a:rPr lang="en-GB" sz="1050" baseline="0" dirty="0"/>
                            <a:t> at 0.4s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…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10309797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Peak [W]</a:t>
                          </a:r>
                          <a:endParaRPr lang="en-GB" sz="105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1.3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2.2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14.5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10.5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6909811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Average [W]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0.57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1.2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7.4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3.6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993275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Duty factor (average/peak)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0.44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0.54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0.51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0.34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037721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3E1DED2-339C-A089-9FF2-EBD22EF5A7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941018"/>
                  </p:ext>
                </p:extLst>
              </p:nvPr>
            </p:nvGraphicFramePr>
            <p:xfrm>
              <a:off x="6632242" y="4504500"/>
              <a:ext cx="5130831" cy="14859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48231">
                      <a:extLst>
                        <a:ext uri="{9D8B030D-6E8A-4147-A177-3AD203B41FA5}">
                          <a16:colId xmlns:a16="http://schemas.microsoft.com/office/drawing/2014/main" val="4208920326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644279136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880597130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3243972124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2042739708"/>
                        </a:ext>
                      </a:extLst>
                    </a:gridCol>
                    <a:gridCol w="696520">
                      <a:extLst>
                        <a:ext uri="{9D8B030D-6E8A-4147-A177-3AD203B41FA5}">
                          <a16:colId xmlns:a16="http://schemas.microsoft.com/office/drawing/2014/main" val="3649881173"/>
                        </a:ext>
                      </a:extLst>
                    </a:gridCol>
                  </a:tblGrid>
                  <a:tr h="571500"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SE</a:t>
                          </a:r>
                          <a:endParaRPr lang="en-GB" sz="1050" dirty="0"/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335652" t="-1064" r="-300000" b="-1670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439474" t="-1064" r="-202632" b="-1670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534783" t="-1064" r="-100870" b="-1670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…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1030979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Peak [W]</a:t>
                          </a:r>
                          <a:endParaRPr lang="en-GB" sz="105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1.3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2.2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14.5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10.5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6909811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Average [W]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0.57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1.2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7.4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3.6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993275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Duty factor (average/peak)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0.44</a:t>
                          </a:r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0.54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0.51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0.34</a:t>
                          </a:r>
                          <a:endParaRPr lang="en-GB" sz="105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037721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D01CBA8-D201-5D79-BB2C-F4B88BE27999}"/>
              </a:ext>
            </a:extLst>
          </p:cNvPr>
          <p:cNvSpPr txBox="1">
            <a:spLocks/>
          </p:cNvSpPr>
          <p:nvPr/>
        </p:nvSpPr>
        <p:spPr>
          <a:xfrm>
            <a:off x="6632242" y="1687670"/>
            <a:ext cx="5130831" cy="380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1851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9984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5273868" algn="r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93963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5273868" algn="r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963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5273868" algn="r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3963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5273868" algn="r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50" dirty="0"/>
              <a:t>Dynamic power losses during a total cycle</a:t>
            </a:r>
          </a:p>
          <a:p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4DA54E-5127-9CAC-7EFF-951592DB4F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936311"/>
              </p:ext>
            </p:extLst>
          </p:nvPr>
        </p:nvGraphicFramePr>
        <p:xfrm>
          <a:off x="6632242" y="2197353"/>
          <a:ext cx="5130831" cy="10064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7127">
                  <a:extLst>
                    <a:ext uri="{9D8B030D-6E8A-4147-A177-3AD203B41FA5}">
                      <a16:colId xmlns:a16="http://schemas.microsoft.com/office/drawing/2014/main" val="4208920326"/>
                    </a:ext>
                  </a:extLst>
                </a:gridCol>
                <a:gridCol w="805926">
                  <a:extLst>
                    <a:ext uri="{9D8B030D-6E8A-4147-A177-3AD203B41FA5}">
                      <a16:colId xmlns:a16="http://schemas.microsoft.com/office/drawing/2014/main" val="2644279136"/>
                    </a:ext>
                  </a:extLst>
                </a:gridCol>
                <a:gridCol w="805926">
                  <a:extLst>
                    <a:ext uri="{9D8B030D-6E8A-4147-A177-3AD203B41FA5}">
                      <a16:colId xmlns:a16="http://schemas.microsoft.com/office/drawing/2014/main" val="3243972124"/>
                    </a:ext>
                  </a:extLst>
                </a:gridCol>
                <a:gridCol w="805926">
                  <a:extLst>
                    <a:ext uri="{9D8B030D-6E8A-4147-A177-3AD203B41FA5}">
                      <a16:colId xmlns:a16="http://schemas.microsoft.com/office/drawing/2014/main" val="2042739708"/>
                    </a:ext>
                  </a:extLst>
                </a:gridCol>
                <a:gridCol w="805926">
                  <a:extLst>
                    <a:ext uri="{9D8B030D-6E8A-4147-A177-3AD203B41FA5}">
                      <a16:colId xmlns:a16="http://schemas.microsoft.com/office/drawing/2014/main" val="3649881173"/>
                    </a:ext>
                  </a:extLst>
                </a:gridCol>
              </a:tblGrid>
              <a:tr h="252107">
                <a:tc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Z</a:t>
                      </a:r>
                      <a:endParaRPr lang="en-GB" sz="105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WW</a:t>
                      </a:r>
                      <a:endParaRPr lang="en-GB" sz="105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ZH</a:t>
                      </a:r>
                      <a:endParaRPr lang="en-GB" sz="105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ttbar</a:t>
                      </a:r>
                      <a:endParaRPr lang="en-GB" sz="1050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910309797"/>
                  </a:ext>
                </a:extLst>
              </a:tr>
              <a:tr h="20967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Peak [W]</a:t>
                      </a:r>
                      <a:endParaRPr lang="en-GB" sz="1050" dirty="0"/>
                    </a:p>
                  </a:txBody>
                  <a:tcPr marL="45720" marR="4572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…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9.29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16.2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25.7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909811"/>
                  </a:ext>
                </a:extLst>
              </a:tr>
              <a:tr h="20967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Average [W]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…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4.54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5.9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6.4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93275"/>
                  </a:ext>
                </a:extLst>
              </a:tr>
              <a:tr h="20967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Duty factor (average/peak)</a:t>
                      </a:r>
                      <a:endParaRPr lang="en-GB" sz="105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…</a:t>
                      </a:r>
                      <a:endParaRPr lang="en-GB" sz="1050" dirty="0"/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0.49</a:t>
                      </a:r>
                      <a:endParaRPr lang="en-GB" sz="105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0.37</a:t>
                      </a:r>
                      <a:endParaRPr lang="en-GB" sz="105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0.25</a:t>
                      </a:r>
                      <a:endParaRPr lang="en-GB" sz="1050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37721004"/>
                  </a:ext>
                </a:extLst>
              </a:tr>
            </a:tbl>
          </a:graphicData>
        </a:graphic>
      </p:graphicFrame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D6152890-0E77-A001-4893-467B1A3D0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40" y="1842488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07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26E481-56C1-B25C-9491-A181845F5A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8905C8-D2B0-7E4F-B46B-E02B17C64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EB038BC-87F8-DA71-B357-90E2E2C58587}"/>
              </a:ext>
            </a:extLst>
          </p:cNvPr>
          <p:cNvSpPr txBox="1">
            <a:spLocks/>
          </p:cNvSpPr>
          <p:nvPr/>
        </p:nvSpPr>
        <p:spPr>
          <a:xfrm>
            <a:off x="6249600" y="1872797"/>
            <a:ext cx="5364000" cy="538691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/>
              <a:t>Next steps…</a:t>
            </a:r>
            <a:endParaRPr lang="en-GB" sz="1800" b="1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5F59EC1-8561-34EB-005F-6C124EC49678}"/>
              </a:ext>
            </a:extLst>
          </p:cNvPr>
          <p:cNvSpPr txBox="1">
            <a:spLocks/>
          </p:cNvSpPr>
          <p:nvPr/>
        </p:nvSpPr>
        <p:spPr>
          <a:xfrm>
            <a:off x="578400" y="1875238"/>
            <a:ext cx="5364000" cy="53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/>
              <a:t>Summary</a:t>
            </a:r>
            <a:endParaRPr lang="en-GB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4">
                <a:extLst>
                  <a:ext uri="{FF2B5EF4-FFF2-40B4-BE49-F238E27FC236}">
                    <a16:creationId xmlns:a16="http://schemas.microsoft.com/office/drawing/2014/main" id="{C4C1D224-5F43-B53D-D27C-AF00047035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8399" y="2327399"/>
                <a:ext cx="5431413" cy="35888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Analytical tools </a:t>
                </a:r>
                <a:r>
                  <a:rPr lang="en-US" b="0" dirty="0"/>
                  <a:t>to compute the energy and voltage ramps of the high-energy booster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Faster optimization</a:t>
                </a:r>
                <a:r>
                  <a:rPr lang="en-US" b="0" dirty="0"/>
                  <a:t> including dynamic effects. Ongoing process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Single bunch, no intensity effect, no beam loading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Double </a:t>
                </a:r>
                <a:r>
                  <a:rPr lang="en-GB" dirty="0"/>
                  <a:t>parabolic energy ramps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modes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Longitudinal simulations including jitters for all modes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Different methods were explored to reach the beam sizes requirements at extraction for Z mode</a:t>
                </a:r>
              </a:p>
            </p:txBody>
          </p:sp>
        </mc:Choice>
        <mc:Fallback>
          <p:sp>
            <p:nvSpPr>
              <p:cNvPr id="8" name="Text Placeholder 4">
                <a:extLst>
                  <a:ext uri="{FF2B5EF4-FFF2-40B4-BE49-F238E27FC236}">
                    <a16:creationId xmlns:a16="http://schemas.microsoft.com/office/drawing/2014/main" id="{C4C1D224-5F43-B53D-D27C-AF0004703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99" y="2327399"/>
                <a:ext cx="5431413" cy="3588847"/>
              </a:xfrm>
              <a:prstGeom prst="rect">
                <a:avLst/>
              </a:prstGeom>
              <a:blipFill>
                <a:blip r:embed="rId2"/>
                <a:stretch>
                  <a:fillRect l="-449" t="-509" r="-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727F488-3B66-2730-CAF2-EF96EB7787AA}"/>
              </a:ext>
            </a:extLst>
          </p:cNvPr>
          <p:cNvSpPr txBox="1">
            <a:spLocks/>
          </p:cNvSpPr>
          <p:nvPr/>
        </p:nvSpPr>
        <p:spPr>
          <a:xfrm>
            <a:off x="6489387" y="2327399"/>
            <a:ext cx="5364000" cy="3588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Further optimisation of all energy ramps </a:t>
            </a:r>
            <a:r>
              <a:rPr lang="en-GB" dirty="0"/>
              <a:t>to homogenise RF requirements through all modes</a:t>
            </a:r>
          </a:p>
          <a:p>
            <a:endParaRPr lang="en-GB" b="1" dirty="0"/>
          </a:p>
          <a:p>
            <a:r>
              <a:rPr lang="en-GB" dirty="0"/>
              <a:t>Study</a:t>
            </a:r>
            <a:r>
              <a:rPr lang="en-GB" b="1" dirty="0"/>
              <a:t> RF power transient </a:t>
            </a:r>
            <a:r>
              <a:rPr lang="en-GB" dirty="0"/>
              <a:t>during injection in the booster</a:t>
            </a:r>
          </a:p>
          <a:p>
            <a:endParaRPr lang="en-GB" b="1" dirty="0"/>
          </a:p>
          <a:p>
            <a:r>
              <a:rPr lang="en-GB" b="1" dirty="0"/>
              <a:t>Energy ramp for Z mode in progress.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609742" lvl="1" indent="-285750"/>
            <a:r>
              <a:rPr lang="en-GB" dirty="0"/>
              <a:t>Overshoot energy to be mitigated with maximum energy gain,</a:t>
            </a:r>
          </a:p>
          <a:p>
            <a:pPr marL="609742" lvl="1" indent="-285750"/>
            <a:r>
              <a:rPr lang="en-GB" dirty="0"/>
              <a:t>Damping wigglers requirements to meet the extraction targets to be determined, </a:t>
            </a:r>
          </a:p>
          <a:p>
            <a:pPr marL="609742" lvl="1" indent="-285750"/>
            <a:r>
              <a:rPr lang="en-GB" dirty="0"/>
              <a:t>Bunch rotation at flat top to transfer energy spread into bunch length,</a:t>
            </a:r>
          </a:p>
          <a:p>
            <a:pPr marL="285750" indent="-2857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08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0853B-36B2-9EE4-106F-9CF130579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480C16-E7E9-F1BA-0436-8E056E70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549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5C399A-7921-5B94-88E6-05D8C2A874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E4070-1231-DC6B-68C1-57412E5586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A8A49-5E4D-2396-6789-7EEC2983DB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6BD643-D068-9752-F32A-31AD5D73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WW voltage per cavity for RPO and RF power </a:t>
            </a:r>
            <a:endParaRPr lang="en-GB" dirty="0"/>
          </a:p>
        </p:txBody>
      </p:sp>
      <p:pic>
        <p:nvPicPr>
          <p:cNvPr id="7" name="Picture 6" descr="A diagram of a voltage&#10;&#10;AI-generated content may be incorrect.">
            <a:extLst>
              <a:ext uri="{FF2B5EF4-FFF2-40B4-BE49-F238E27FC236}">
                <a16:creationId xmlns:a16="http://schemas.microsoft.com/office/drawing/2014/main" id="{5FBD9620-4832-AE2A-CBE9-FD2214E24B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35" y="1645193"/>
            <a:ext cx="5486411" cy="45720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E90914-3325-B3CD-00FB-464F3DB87248}"/>
              </a:ext>
            </a:extLst>
          </p:cNvPr>
          <p:cNvSpPr txBox="1"/>
          <p:nvPr/>
        </p:nvSpPr>
        <p:spPr>
          <a:xfrm>
            <a:off x="6525172" y="6217203"/>
            <a:ext cx="50830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4.5% RF power overshoot at flat top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4E6D22F-A0DA-6D72-FD74-9E3ADF038346}"/>
              </a:ext>
            </a:extLst>
          </p:cNvPr>
          <p:cNvSpPr txBox="1">
            <a:spLocks/>
          </p:cNvSpPr>
          <p:nvPr/>
        </p:nvSpPr>
        <p:spPr>
          <a:xfrm>
            <a:off x="3344156" y="3931197"/>
            <a:ext cx="518985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RPO</a:t>
            </a:r>
            <a:endParaRPr lang="en-GB" sz="1800" dirty="0"/>
          </a:p>
          <a:p>
            <a:endParaRPr lang="en-GB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576A50A-6A6A-0099-41CE-D09B9503D677}"/>
              </a:ext>
            </a:extLst>
          </p:cNvPr>
          <p:cNvSpPr txBox="1">
            <a:spLocks/>
          </p:cNvSpPr>
          <p:nvPr/>
        </p:nvSpPr>
        <p:spPr>
          <a:xfrm>
            <a:off x="4217773" y="3314239"/>
            <a:ext cx="1128584" cy="58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Phase reset</a:t>
            </a:r>
            <a:endParaRPr lang="en-GB" sz="1800" dirty="0"/>
          </a:p>
          <a:p>
            <a:endParaRPr lang="en-GB" dirty="0"/>
          </a:p>
        </p:txBody>
      </p:sp>
      <p:pic>
        <p:nvPicPr>
          <p:cNvPr id="8" name="Picture 7" descr="A graph of power and detowing&#10;&#10;AI-generated content may be incorrect.">
            <a:extLst>
              <a:ext uri="{FF2B5EF4-FFF2-40B4-BE49-F238E27FC236}">
                <a16:creationId xmlns:a16="http://schemas.microsoft.com/office/drawing/2014/main" id="{78F4AE37-280F-794B-6B21-F974DFF39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94" y="1645192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53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88052-93B1-6659-2672-3951929D4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diagram of a voltage&#10;&#10;AI-generated content may be incorrect.">
            <a:extLst>
              <a:ext uri="{FF2B5EF4-FFF2-40B4-BE49-F238E27FC236}">
                <a16:creationId xmlns:a16="http://schemas.microsoft.com/office/drawing/2014/main" id="{A3352543-19C9-0A07-BA63-0A5DDB933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5" y="1418391"/>
            <a:ext cx="5486411" cy="45720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271036-523F-7197-743B-8F674F93F1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7526-7C77-4527-954F-19F2431588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D0D58B-9A73-F0E2-951A-C88FA599F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ZH voltage per cavity for RPO and RF power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44DCF-C481-D0F6-03F3-2C6F382A5CBD}"/>
              </a:ext>
            </a:extLst>
          </p:cNvPr>
          <p:cNvSpPr txBox="1"/>
          <p:nvPr/>
        </p:nvSpPr>
        <p:spPr>
          <a:xfrm>
            <a:off x="6525172" y="6217203"/>
            <a:ext cx="50830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5% RF power overshoot at flat top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4944144-F64E-7C82-8C55-5D0F698E8C32}"/>
              </a:ext>
            </a:extLst>
          </p:cNvPr>
          <p:cNvSpPr txBox="1">
            <a:spLocks/>
          </p:cNvSpPr>
          <p:nvPr/>
        </p:nvSpPr>
        <p:spPr>
          <a:xfrm>
            <a:off x="3422415" y="6094764"/>
            <a:ext cx="987315" cy="58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Constant voltage</a:t>
            </a:r>
            <a:endParaRPr lang="en-GB" sz="1800" dirty="0"/>
          </a:p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CD7BC0C-2880-5DDF-F5D5-EED63D948D2A}"/>
              </a:ext>
            </a:extLst>
          </p:cNvPr>
          <p:cNvSpPr txBox="1">
            <a:spLocks/>
          </p:cNvSpPr>
          <p:nvPr/>
        </p:nvSpPr>
        <p:spPr>
          <a:xfrm rot="16200000">
            <a:off x="2658680" y="4112430"/>
            <a:ext cx="518985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RPO</a:t>
            </a:r>
            <a:endParaRPr lang="en-GB" sz="1800" dirty="0"/>
          </a:p>
          <a:p>
            <a:endParaRPr lang="en-GB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701B8AF-9DBF-0C4A-EFC0-FA4454CA68B7}"/>
              </a:ext>
            </a:extLst>
          </p:cNvPr>
          <p:cNvSpPr txBox="1">
            <a:spLocks/>
          </p:cNvSpPr>
          <p:nvPr/>
        </p:nvSpPr>
        <p:spPr>
          <a:xfrm>
            <a:off x="3937686" y="3314239"/>
            <a:ext cx="1408671" cy="58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Phase reset</a:t>
            </a:r>
            <a:endParaRPr lang="en-GB" sz="1800" dirty="0"/>
          </a:p>
          <a:p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AB9F0B-B8A2-03F3-FC1A-462A3A51B867}"/>
              </a:ext>
            </a:extLst>
          </p:cNvPr>
          <p:cNvCxnSpPr/>
          <p:nvPr/>
        </p:nvCxnSpPr>
        <p:spPr>
          <a:xfrm flipH="1" flipV="1">
            <a:off x="3422415" y="5389200"/>
            <a:ext cx="399941" cy="601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79BF4E3-F226-4CBC-4029-AA286463D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175" y="1418390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83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A4A0DB-ED3C-4FA8-0D0F-13E24E2F62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BD212-12BD-D657-BAFB-D0901EDCC3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611765-CA6A-4F4D-01C6-A5B01A64BB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5760" y="1872000"/>
            <a:ext cx="4897840" cy="4118400"/>
          </a:xfrm>
        </p:spPr>
        <p:txBody>
          <a:bodyPr/>
          <a:lstStyle/>
          <a:p>
            <a:r>
              <a:rPr lang="en-US" dirty="0"/>
              <a:t>Overshoot energy ramp could meet the requirements on the extraction transverse emittance…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with at least 850 GeV/s energy gain in less than 0.05s!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6583DF-FFA4-6248-DCA4-B0013D99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mode overshoot</a:t>
            </a:r>
            <a:endParaRPr lang="en-GB" dirty="0"/>
          </a:p>
        </p:txBody>
      </p:sp>
      <p:pic>
        <p:nvPicPr>
          <p:cNvPr id="7" name="Picture 6" descr="A diagram of energy and voltage&#10;&#10;AI-generated content may be incorrect.">
            <a:extLst>
              <a:ext uri="{FF2B5EF4-FFF2-40B4-BE49-F238E27FC236}">
                <a16:creationId xmlns:a16="http://schemas.microsoft.com/office/drawing/2014/main" id="{86B09390-F3CE-9C9C-285F-C1B940580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99" y="1679466"/>
            <a:ext cx="6069535" cy="455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3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5CE37A-FC6A-B6DD-FB5F-6A52419069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55F0066-2B91-7095-1889-24AB4545E6F9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7128212" cy="41184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400" dirty="0"/>
                  <a:t>Introduction</a:t>
                </a:r>
                <a:br>
                  <a:rPr lang="fr-FR" sz="2400" dirty="0"/>
                </a:br>
                <a:endParaRPr lang="fr-FR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400" dirty="0"/>
                  <a:t>Energy ramps for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𝒁𝑯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𝑾𝑾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br>
                  <a:rPr lang="fr-FR" sz="2400" dirty="0"/>
                </a:b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Requirements for Z mode</a:t>
                </a:r>
                <a:br>
                  <a:rPr lang="en-GB" sz="2400" dirty="0"/>
                </a:b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Conclusion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55F0066-2B91-7095-1889-24AB4545E6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7128212" cy="4118400"/>
              </a:xfrm>
              <a:blipFill>
                <a:blip r:embed="rId2"/>
                <a:stretch>
                  <a:fillRect l="-1198" t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9DADAE1-C76E-AFD9-B7A3-99C61A508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379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B7845-C46A-3A05-82D5-DB8F7A1A1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930976-6EF3-B5EE-8E68-BF7969EC3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520E94-C279-6664-EC0A-E28D7D363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voltage per cavity for RPO and RF power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F2AE23-83ED-F266-AF7A-6A21BBA4B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990164"/>
            <a:ext cx="5715000" cy="4762500"/>
          </a:xfrm>
          <a:prstGeom prst="rect">
            <a:avLst/>
          </a:prstGeom>
        </p:spPr>
      </p:pic>
      <p:pic>
        <p:nvPicPr>
          <p:cNvPr id="14" name="Picture 13" descr="A diagram of a voltage&#10;&#10;AI-generated content may be incorrect.">
            <a:extLst>
              <a:ext uri="{FF2B5EF4-FFF2-40B4-BE49-F238E27FC236}">
                <a16:creationId xmlns:a16="http://schemas.microsoft.com/office/drawing/2014/main" id="{CCB0506B-6C60-B66E-062C-990AD3266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9" y="1990164"/>
            <a:ext cx="5715000" cy="4762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FBC1C6-F6BB-B937-B01B-20D02E88A18C}"/>
              </a:ext>
            </a:extLst>
          </p:cNvPr>
          <p:cNvSpPr txBox="1"/>
          <p:nvPr/>
        </p:nvSpPr>
        <p:spPr>
          <a:xfrm>
            <a:off x="590399" y="1502668"/>
            <a:ext cx="798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Optimized overshoot, no wigglers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D241FF-FCD9-99FB-B0EB-6AE43989615A}"/>
              </a:ext>
            </a:extLst>
          </p:cNvPr>
          <p:cNvCxnSpPr>
            <a:cxnSpLocks/>
          </p:cNvCxnSpPr>
          <p:nvPr/>
        </p:nvCxnSpPr>
        <p:spPr>
          <a:xfrm flipH="1">
            <a:off x="10462054" y="2148999"/>
            <a:ext cx="156519" cy="4706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62AD22-58E6-29AB-DA62-FB18B91F1270}"/>
              </a:ext>
            </a:extLst>
          </p:cNvPr>
          <p:cNvSpPr txBox="1"/>
          <p:nvPr/>
        </p:nvSpPr>
        <p:spPr>
          <a:xfrm>
            <a:off x="9243446" y="1220813"/>
            <a:ext cx="30418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Clamp at 50kW per cavity </a:t>
            </a:r>
          </a:p>
          <a:p>
            <a:pPr algn="ctr"/>
            <a:r>
              <a:rPr lang="en-US" sz="1800" b="1" dirty="0">
                <a:solidFill>
                  <a:srgbClr val="FF0000"/>
                </a:solidFill>
              </a:rPr>
              <a:t>(overshot to be verified dynamically)</a:t>
            </a:r>
          </a:p>
        </p:txBody>
      </p:sp>
    </p:spTree>
    <p:extLst>
      <p:ext uri="{BB962C8B-B14F-4D97-AF65-F5344CB8AC3E}">
        <p14:creationId xmlns:p14="http://schemas.microsoft.com/office/powerpoint/2010/main" val="2432314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71651-0521-BFD5-A23B-EAD7604A5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2054B-7ECE-92FF-A3C7-BD8C5174BB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59A4E7-106B-E3E8-9305-3B323303C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voltage per cavity for RPO and RF power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7B7595-5D96-F36C-17F9-A7CB2CEB00FC}"/>
              </a:ext>
            </a:extLst>
          </p:cNvPr>
          <p:cNvSpPr txBox="1"/>
          <p:nvPr/>
        </p:nvSpPr>
        <p:spPr>
          <a:xfrm>
            <a:off x="590399" y="1502668"/>
            <a:ext cx="798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Optimized overshoot, two wigglers</a:t>
            </a:r>
          </a:p>
        </p:txBody>
      </p:sp>
      <p:pic>
        <p:nvPicPr>
          <p:cNvPr id="3" name="Picture 2" descr="A graph of a power line&#10;&#10;AI-generated content may be incorrect.">
            <a:extLst>
              <a:ext uri="{FF2B5EF4-FFF2-40B4-BE49-F238E27FC236}">
                <a16:creationId xmlns:a16="http://schemas.microsoft.com/office/drawing/2014/main" id="{A8DB6A50-6DE7-58CC-41F0-47EA18ABD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815" y="1872000"/>
            <a:ext cx="5486411" cy="4572009"/>
          </a:xfrm>
          <a:prstGeom prst="rect">
            <a:avLst/>
          </a:prstGeom>
        </p:spPr>
      </p:pic>
      <p:pic>
        <p:nvPicPr>
          <p:cNvPr id="4" name="Picture 3" descr="A graph of a voltage&#10;&#10;AI-generated content may be incorrect.">
            <a:extLst>
              <a:ext uri="{FF2B5EF4-FFF2-40B4-BE49-F238E27FC236}">
                <a16:creationId xmlns:a16="http://schemas.microsoft.com/office/drawing/2014/main" id="{34459274-8011-7387-DB5D-7E4865EA8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15" y="1872000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32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08013-680C-223F-2553-6C581F23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A739E3-1165-E8D4-E045-BCEF0C019B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38B53C-E87F-BDA7-F838-942282213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voltage per cavity for RPO and RF power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285F93-B64F-1F19-01E1-A9F5BBB333E9}"/>
              </a:ext>
            </a:extLst>
          </p:cNvPr>
          <p:cNvSpPr txBox="1"/>
          <p:nvPr/>
        </p:nvSpPr>
        <p:spPr>
          <a:xfrm>
            <a:off x="590399" y="1502668"/>
            <a:ext cx="798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Optimized overshoot, two wigglers, disabled at 0.20s </a:t>
            </a:r>
          </a:p>
        </p:txBody>
      </p:sp>
      <p:pic>
        <p:nvPicPr>
          <p:cNvPr id="12" name="Picture 11" descr="A graph of a power line&#10;&#10;AI-generated content may be incorrect.">
            <a:extLst>
              <a:ext uri="{FF2B5EF4-FFF2-40B4-BE49-F238E27FC236}">
                <a16:creationId xmlns:a16="http://schemas.microsoft.com/office/drawing/2014/main" id="{4DF3D7A3-F0EC-D872-74E1-7E76C16FE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962" y="1872000"/>
            <a:ext cx="5486411" cy="4572009"/>
          </a:xfrm>
          <a:prstGeom prst="rect">
            <a:avLst/>
          </a:prstGeom>
        </p:spPr>
      </p:pic>
      <p:pic>
        <p:nvPicPr>
          <p:cNvPr id="14" name="Picture 13" descr="A graph of a diagram&#10;&#10;AI-generated content may be incorrect.">
            <a:extLst>
              <a:ext uri="{FF2B5EF4-FFF2-40B4-BE49-F238E27FC236}">
                <a16:creationId xmlns:a16="http://schemas.microsoft.com/office/drawing/2014/main" id="{D1ECD70D-A0B6-18D4-206A-8E8EC30A96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03" y="1842488"/>
            <a:ext cx="5486411" cy="457200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A851B7-B9C7-31EE-B3AC-E08415AA76B4}"/>
              </a:ext>
            </a:extLst>
          </p:cNvPr>
          <p:cNvCxnSpPr>
            <a:cxnSpLocks/>
          </p:cNvCxnSpPr>
          <p:nvPr/>
        </p:nvCxnSpPr>
        <p:spPr>
          <a:xfrm flipH="1">
            <a:off x="10865708" y="2144143"/>
            <a:ext cx="156519" cy="3840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C57D67-04C8-DA8E-9AD0-9476052E1D68}"/>
              </a:ext>
            </a:extLst>
          </p:cNvPr>
          <p:cNvSpPr txBox="1"/>
          <p:nvPr/>
        </p:nvSpPr>
        <p:spPr>
          <a:xfrm>
            <a:off x="9243446" y="1220813"/>
            <a:ext cx="30418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Clamp at 50kW per cavity </a:t>
            </a:r>
          </a:p>
          <a:p>
            <a:pPr algn="ctr"/>
            <a:r>
              <a:rPr lang="en-US" sz="1800" b="1" dirty="0">
                <a:solidFill>
                  <a:srgbClr val="FF0000"/>
                </a:solidFill>
              </a:rPr>
              <a:t>(overshot to be verified dynamically)</a:t>
            </a:r>
          </a:p>
        </p:txBody>
      </p:sp>
    </p:spTree>
    <p:extLst>
      <p:ext uri="{BB962C8B-B14F-4D97-AF65-F5344CB8AC3E}">
        <p14:creationId xmlns:p14="http://schemas.microsoft.com/office/powerpoint/2010/main" val="3359334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7BB42B-F408-675F-F960-30A7675BEC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2DD97C-52C4-5BF4-FEEF-02ED41428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from FCC week 2024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6F47C8E-16FA-2092-2184-2167142F98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446638"/>
            <a:ext cx="5364000" cy="3426940"/>
          </a:xfrm>
        </p:spPr>
        <p:txBody>
          <a:bodyPr/>
          <a:lstStyle/>
          <a:p>
            <a:pPr algn="just"/>
            <a:r>
              <a:rPr lang="en-US" dirty="0"/>
              <a:t>Motivation:</a:t>
            </a:r>
            <a:r>
              <a:rPr lang="en-US" b="0" dirty="0"/>
              <a:t> Optimization of the energy and voltage ramps for all four modes, including Reverse Phase Operation (RPO)*, homogenize dynamic losses and reduce RF requirements.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Analytical tools </a:t>
            </a:r>
            <a:r>
              <a:rPr lang="en-US" b="0" dirty="0"/>
              <a:t>to compute the energy and voltage ramps of the high-energy booster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Faster optimization</a:t>
            </a:r>
            <a:r>
              <a:rPr lang="en-US" b="0" dirty="0"/>
              <a:t> including dynamic effects.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Single bunch, no intensity effect, no beam loading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9B406-9363-D2CB-41E0-9874DCE23421}"/>
              </a:ext>
            </a:extLst>
          </p:cNvPr>
          <p:cNvSpPr txBox="1">
            <a:spLocks/>
          </p:cNvSpPr>
          <p:nvPr/>
        </p:nvSpPr>
        <p:spPr>
          <a:xfrm>
            <a:off x="590400" y="1872797"/>
            <a:ext cx="5364000" cy="283411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Energy ramps for the high-energy booster</a:t>
            </a:r>
          </a:p>
          <a:p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au 5">
                <a:extLst>
                  <a:ext uri="{FF2B5EF4-FFF2-40B4-BE49-F238E27FC236}">
                    <a16:creationId xmlns:a16="http://schemas.microsoft.com/office/drawing/2014/main" id="{C115D539-529C-7D66-AD06-903F5024B0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0562419"/>
                  </p:ext>
                </p:extLst>
              </p:nvPr>
            </p:nvGraphicFramePr>
            <p:xfrm>
              <a:off x="6277783" y="2363248"/>
              <a:ext cx="5575604" cy="359371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80960">
                      <a:extLst>
                        <a:ext uri="{9D8B030D-6E8A-4147-A177-3AD203B41FA5}">
                          <a16:colId xmlns:a16="http://schemas.microsoft.com/office/drawing/2014/main" val="315758859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4260582082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1104378119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4130086726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2184206014"/>
                        </a:ext>
                      </a:extLst>
                    </a:gridCol>
                  </a:tblGrid>
                  <a:tr h="128135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marL="45720" marR="4572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Z</a:t>
                          </a:r>
                          <a:endParaRPr lang="en-GB" sz="1200" dirty="0"/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WW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ZH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ttbar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671403300"/>
                      </a:ext>
                    </a:extLst>
                  </a:tr>
                  <a:tr h="209675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Characteristics of the ramp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683025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Injection energy [GeV]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3293697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Extraction energy [GeV]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45.2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80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182.5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164357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Accumulation time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2.8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2.32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758815227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Total ramping time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 (</a:t>
                          </a:r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1.14s</a:t>
                          </a:r>
                          <a:r>
                            <a:rPr lang="en-US" sz="1200" dirty="0"/>
                            <a:t>)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4.3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97924769"/>
                      </a:ext>
                    </a:extLst>
                  </a:tr>
                  <a:tr h="1281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Cycle length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3.8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3.92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4.94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664766906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Bunches per cycle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928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300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17904832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Number of cavities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 + 336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276331187"/>
                      </a:ext>
                    </a:extLst>
                  </a:tr>
                  <a:tr h="209675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Extraction requirements**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927398681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en-GB" sz="1200" dirty="0"/>
                            <a:t> [nm.rad, </a:t>
                          </a:r>
                          <a:r>
                            <a:rPr lang="en-GB" sz="1200" dirty="0" err="1"/>
                            <a:t>pm.rad</a:t>
                          </a:r>
                          <a:r>
                            <a:rPr lang="en-GB" sz="1200" dirty="0"/>
                            <a:t>]</a:t>
                          </a:r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(0.12, 10)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(0.27, 5)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(0.6, 12)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(1.4, 28)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491466627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Energy spread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</m:sSub>
                            </m:oMath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0.38 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0.67 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 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1.5 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61948236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RMS bunch length [mm]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2.43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2.56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2.26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0338744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au 5">
                <a:extLst>
                  <a:ext uri="{FF2B5EF4-FFF2-40B4-BE49-F238E27FC236}">
                    <a16:creationId xmlns:a16="http://schemas.microsoft.com/office/drawing/2014/main" id="{C115D539-529C-7D66-AD06-903F5024B0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0562419"/>
                  </p:ext>
                </p:extLst>
              </p:nvPr>
            </p:nvGraphicFramePr>
            <p:xfrm>
              <a:off x="6277783" y="2363248"/>
              <a:ext cx="5575604" cy="359371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80960">
                      <a:extLst>
                        <a:ext uri="{9D8B030D-6E8A-4147-A177-3AD203B41FA5}">
                          <a16:colId xmlns:a16="http://schemas.microsoft.com/office/drawing/2014/main" val="315758859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4260582082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1104378119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4130086726"/>
                        </a:ext>
                      </a:extLst>
                    </a:gridCol>
                    <a:gridCol w="898661">
                      <a:extLst>
                        <a:ext uri="{9D8B030D-6E8A-4147-A177-3AD203B41FA5}">
                          <a16:colId xmlns:a16="http://schemas.microsoft.com/office/drawing/2014/main" val="2184206014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marL="45720" marR="4572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Z</a:t>
                          </a:r>
                          <a:endParaRPr lang="en-GB" sz="1200" dirty="0"/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WW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ZH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ttbar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671403300"/>
                      </a:ext>
                    </a:extLst>
                  </a:tr>
                  <a:tr h="274320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Characteristics of the ramp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68302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Injection energy [GeV]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329369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Extraction energy [GeV]</a:t>
                          </a:r>
                          <a:endParaRPr lang="en-GB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45.2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80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182.5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16435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Accumulation time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2.8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2.32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75881522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Total ramping time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 (</a:t>
                          </a:r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1.14s</a:t>
                          </a:r>
                          <a:r>
                            <a:rPr lang="en-US" sz="1200" dirty="0"/>
                            <a:t>)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4.3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9792476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Cycle length [s]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3.8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3.92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5.6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4.94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66476690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Bunches per cycle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1120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928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300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64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17904832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Number of cavities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112 + 336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276331187"/>
                      </a:ext>
                    </a:extLst>
                  </a:tr>
                  <a:tr h="274320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Extraction requirements**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927398681"/>
                      </a:ext>
                    </a:extLst>
                  </a:tr>
                  <a:tr h="3018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308" t="-904000" r="-182462" b="-1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(0.12, 10)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(0.27, 5)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(0.6, 12)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(1.4, 28)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49146662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308" t="-1115556" r="-182462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220270" t="-1115556" r="-300676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320270" t="-1115556" r="-200676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423129" t="-1115556" r="-102041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3"/>
                          <a:stretch>
                            <a:fillRect l="-519595" t="-1115556" r="-1351" b="-1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948236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RMS bunch length [mm]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2.43</a:t>
                          </a:r>
                          <a:endParaRPr lang="en-GB" sz="1200" dirty="0"/>
                        </a:p>
                      </a:txBody>
                      <a:tcPr marL="45720" marR="45720" anchor="ctr">
                        <a:solidFill>
                          <a:schemeClr val="tx1">
                            <a:lumMod val="10000"/>
                            <a:lumOff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2.56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2.26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0338744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ZoneTexte 3">
            <a:extLst>
              <a:ext uri="{FF2B5EF4-FFF2-40B4-BE49-F238E27FC236}">
                <a16:creationId xmlns:a16="http://schemas.microsoft.com/office/drawing/2014/main" id="{BE73976D-241A-1D85-4F86-A46FCCD5A4A7}"/>
              </a:ext>
            </a:extLst>
          </p:cNvPr>
          <p:cNvSpPr txBox="1"/>
          <p:nvPr/>
        </p:nvSpPr>
        <p:spPr>
          <a:xfrm>
            <a:off x="6277783" y="1829836"/>
            <a:ext cx="5575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Booster operation mode selected parameters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4D8DD23-AF8A-4B87-7A9A-0AB136971369}"/>
              </a:ext>
            </a:extLst>
          </p:cNvPr>
          <p:cNvSpPr txBox="1">
            <a:spLocks/>
          </p:cNvSpPr>
          <p:nvPr/>
        </p:nvSpPr>
        <p:spPr>
          <a:xfrm>
            <a:off x="590551" y="6120551"/>
            <a:ext cx="11455822" cy="763022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* I. Karpov, FCC week 2025, 21/05/2025</a:t>
            </a:r>
          </a:p>
          <a:p>
            <a:r>
              <a:rPr lang="en-GB" sz="1200" dirty="0"/>
              <a:t>** </a:t>
            </a:r>
            <a:r>
              <a:rPr lang="en-US" sz="1200" dirty="0"/>
              <a:t>Specified by Y. Dutheil, </a:t>
            </a:r>
            <a:r>
              <a:rPr lang="en-GB" sz="1200" dirty="0">
                <a:hlinkClick r:id="rId4"/>
              </a:rPr>
              <a:t>FCCee injectors parameters - Google Sheets</a:t>
            </a:r>
            <a:r>
              <a:rPr lang="en-GB" sz="1200" dirty="0"/>
              <a:t> and presented in </a:t>
            </a:r>
            <a:r>
              <a:rPr lang="en-GB" sz="1200" dirty="0">
                <a:hlinkClick r:id="rId5"/>
              </a:rPr>
              <a:t>3rd Meeting of the FCC-ee Layout and Optics Design (30 </a:t>
            </a:r>
            <a:r>
              <a:rPr lang="en-GB" sz="1200" dirty="0" err="1">
                <a:hlinkClick r:id="rId5"/>
              </a:rPr>
              <a:t>avril</a:t>
            </a:r>
            <a:r>
              <a:rPr lang="en-GB" sz="1200" dirty="0">
                <a:hlinkClick r:id="rId5"/>
              </a:rPr>
              <a:t> 2025) · Indico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602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34C37-7ADB-AB8A-DD0C-C1BC7EEF4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9593C-B373-E241-0730-74750855D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Energy ramps for all modes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C7742-8874-5BD3-ED2F-70BA9F1791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553E4D-2BE8-D9AA-5BB3-437F667B6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585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9B4546F-87D9-D69B-AE0E-E1A46497ED68}"/>
              </a:ext>
            </a:extLst>
          </p:cNvPr>
          <p:cNvGrpSpPr/>
          <p:nvPr/>
        </p:nvGrpSpPr>
        <p:grpSpPr>
          <a:xfrm>
            <a:off x="6076022" y="1945394"/>
            <a:ext cx="5432597" cy="4142206"/>
            <a:chOff x="6076022" y="1945394"/>
            <a:chExt cx="5432597" cy="4142206"/>
          </a:xfrm>
        </p:grpSpPr>
        <p:pic>
          <p:nvPicPr>
            <p:cNvPr id="13" name="Picture 12" descr="A graph of energy and energy gain&#10;&#10;AI-generated content may be incorrect.">
              <a:extLst>
                <a:ext uri="{FF2B5EF4-FFF2-40B4-BE49-F238E27FC236}">
                  <a16:creationId xmlns:a16="http://schemas.microsoft.com/office/drawing/2014/main" id="{A2059D2A-7F69-BC8A-B0B2-A512B31BE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168"/>
            <a:stretch/>
          </p:blipFill>
          <p:spPr>
            <a:xfrm>
              <a:off x="6076022" y="1945394"/>
              <a:ext cx="5432597" cy="4142206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18252E1-06E4-141D-0915-1053BCA74198}"/>
                </a:ext>
              </a:extLst>
            </p:cNvPr>
            <p:cNvSpPr/>
            <p:nvPr/>
          </p:nvSpPr>
          <p:spPr>
            <a:xfrm>
              <a:off x="6499654" y="3437238"/>
              <a:ext cx="172995" cy="885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035E46-F0CB-DCE4-674F-397B6BD30D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E1F43-52A9-EFA2-A42C-D3AF32B684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“Double parabolic” energy ramps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E5F3C8-0E2C-505B-26D1-0A32D38E2E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Double parabolic for adiabatic acceleration</a:t>
            </a:r>
            <a:r>
              <a:rPr lang="en-US" sz="1800" b="0" dirty="0"/>
              <a:t> at the start and end of the ramp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Energy gain dominated by the compensation of </a:t>
            </a:r>
            <a:r>
              <a:rPr lang="en-US" sz="1800" dirty="0"/>
              <a:t>synchrotron radiation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Larger filling factor at the beginning of the ramp for ‘adiabatic capture’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r>
              <a:rPr lang="en-US" sz="1800" b="1" dirty="0"/>
              <a:t>Natural transverse emittances and natural energy spread </a:t>
            </a:r>
            <a:r>
              <a:rPr lang="en-US" sz="1800" dirty="0"/>
              <a:t>reached</a:t>
            </a:r>
            <a:r>
              <a:rPr lang="en-US" sz="1800" b="0" dirty="0"/>
              <a:t> by the end of the ramp</a:t>
            </a:r>
          </a:p>
          <a:p>
            <a:endParaRPr lang="en-US" sz="1800" b="0" dirty="0"/>
          </a:p>
          <a:p>
            <a:r>
              <a:rPr lang="en-US" sz="1800" b="0" dirty="0"/>
              <a:t>Voltage at flat top </a:t>
            </a:r>
            <a:r>
              <a:rPr lang="en-US" sz="1800" b="1" dirty="0"/>
              <a:t>adjusted to match bunch length requirements</a:t>
            </a:r>
            <a:endParaRPr lang="en-GB" sz="1800" b="1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BF2C6242-00E3-9C2A-DC60-D0116128B2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Energy ramp proposal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BF2C6242-00E3-9C2A-DC60-D0116128B2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992" t="-19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27C297C-0C45-F81E-E328-4E56B412F284}"/>
              </a:ext>
            </a:extLst>
          </p:cNvPr>
          <p:cNvSpPr txBox="1">
            <a:spLocks/>
          </p:cNvSpPr>
          <p:nvPr/>
        </p:nvSpPr>
        <p:spPr>
          <a:xfrm>
            <a:off x="6729260" y="1869373"/>
            <a:ext cx="4779359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Example of 𝑡𝑡 ̅ </a:t>
            </a:r>
            <a:endParaRPr lang="en-GB" sz="2000" dirty="0"/>
          </a:p>
          <a:p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0379CC3-5B09-A323-AD4D-4740BE63FE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7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CB226E-C10C-BE6C-A13B-BA4CA1D520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F06C4D1-FA30-162A-C433-36A4E8233582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sz="2000" dirty="0"/>
                  <a:t>Voltage per cavity during the ramp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2000" dirty="0"/>
                  <a:t>)</a:t>
                </a:r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F06C4D1-FA30-162A-C433-36A4E82335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2"/>
                <a:stretch>
                  <a:fillRect l="-1136" t="-31915" b="-55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89EFDC58-3F04-9263-03F3-B189F7B67986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249600" y="2327400"/>
                <a:ext cx="5364000" cy="4172254"/>
              </a:xfrm>
            </p:spPr>
            <p:txBody>
              <a:bodyPr/>
              <a:lstStyle/>
              <a:p>
                <a:pPr marL="609742" lvl="1" indent="-285750"/>
                <a:r>
                  <a:rPr lang="en-US" dirty="0"/>
                  <a:t>Reverse Phase Operation* to maintain a minimum voltage per cavity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MV</m:t>
                        </m:r>
                      </m:e>
                    </m:d>
                  </m:oMath>
                </a14:m>
                <a:r>
                  <a:rPr lang="en-US" dirty="0"/>
                  <a:t>** </a:t>
                </a:r>
              </a:p>
              <a:p>
                <a:pPr marL="609742" lvl="1" indent="-285750"/>
                <a:endParaRPr lang="en-US" dirty="0"/>
              </a:p>
              <a:p>
                <a:pPr marL="609742" lvl="1" indent="-28575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dirty="0"/>
                  <a:t> between focusing and defocusing cavities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89EFDC58-3F04-9263-03F3-B189F7B679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249600" y="2327400"/>
                <a:ext cx="5364000" cy="4172254"/>
              </a:xfrm>
              <a:blipFill>
                <a:blip r:embed="rId3"/>
                <a:stretch>
                  <a:fillRect t="-439" r="-7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58E00E05-11AB-9F87-23DD-E3DB0BC33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399" y="770400"/>
            <a:ext cx="11290537" cy="1072088"/>
          </a:xfrm>
        </p:spPr>
        <p:txBody>
          <a:bodyPr/>
          <a:lstStyle/>
          <a:p>
            <a:r>
              <a:rPr lang="en-US" dirty="0"/>
              <a:t>Voltage per cavity with Reverse Phase Operation</a:t>
            </a:r>
            <a:endParaRPr lang="en-GB" dirty="0"/>
          </a:p>
        </p:txBody>
      </p:sp>
      <p:pic>
        <p:nvPicPr>
          <p:cNvPr id="19" name="Picture 18" descr="A diagram of a voltage&#10;&#10;AI-generated content may be incorrect.">
            <a:extLst>
              <a:ext uri="{FF2B5EF4-FFF2-40B4-BE49-F238E27FC236}">
                <a16:creationId xmlns:a16="http://schemas.microsoft.com/office/drawing/2014/main" id="{8246BC84-1387-9059-7EAB-C6E2BC30D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57" y="1515591"/>
            <a:ext cx="5486411" cy="4572009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4960AF10-1F35-04C8-D2BC-3D0C3B116F67}"/>
              </a:ext>
            </a:extLst>
          </p:cNvPr>
          <p:cNvSpPr txBox="1">
            <a:spLocks/>
          </p:cNvSpPr>
          <p:nvPr/>
        </p:nvSpPr>
        <p:spPr>
          <a:xfrm>
            <a:off x="1457692" y="3021527"/>
            <a:ext cx="987315" cy="58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Constant voltage</a:t>
            </a:r>
            <a:endParaRPr lang="en-GB" sz="1800" dirty="0"/>
          </a:p>
          <a:p>
            <a:endParaRPr lang="en-GB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D63A6AE-EDFE-BA95-E508-BC86329BF541}"/>
              </a:ext>
            </a:extLst>
          </p:cNvPr>
          <p:cNvSpPr txBox="1">
            <a:spLocks/>
          </p:cNvSpPr>
          <p:nvPr/>
        </p:nvSpPr>
        <p:spPr>
          <a:xfrm>
            <a:off x="946946" y="3539927"/>
            <a:ext cx="518985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RPO</a:t>
            </a:r>
            <a:endParaRPr lang="en-GB" sz="1800" dirty="0"/>
          </a:p>
          <a:p>
            <a:endParaRPr lang="en-GB" dirty="0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186F0183-A40B-EFCA-6EC0-85AA673385F3}"/>
              </a:ext>
            </a:extLst>
          </p:cNvPr>
          <p:cNvSpPr txBox="1">
            <a:spLocks/>
          </p:cNvSpPr>
          <p:nvPr/>
        </p:nvSpPr>
        <p:spPr>
          <a:xfrm>
            <a:off x="2965713" y="3314239"/>
            <a:ext cx="2380644" cy="58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Phase reset</a:t>
            </a:r>
            <a:endParaRPr lang="en-GB" sz="1800" dirty="0"/>
          </a:p>
          <a:p>
            <a:endParaRPr lang="en-GB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7F1C69DA-B98E-BA22-10F8-C111B0F944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0878"/>
            <a:ext cx="8677017" cy="540600"/>
          </a:xfrm>
        </p:spPr>
        <p:txBody>
          <a:bodyPr/>
          <a:lstStyle/>
          <a:p>
            <a:r>
              <a:rPr lang="en-US" dirty="0"/>
              <a:t>* I. Karpov, </a:t>
            </a:r>
            <a:r>
              <a:rPr lang="en-GB" dirty="0"/>
              <a:t>FCC_optics_meeting_08082024_IK.pdf</a:t>
            </a:r>
          </a:p>
          <a:p>
            <a:r>
              <a:rPr lang="en-GB" dirty="0"/>
              <a:t>** S. Gorgi Zadeh,  </a:t>
            </a:r>
            <a:r>
              <a:rPr lang="en-GB" dirty="0">
                <a:hlinkClick r:id="rId5"/>
              </a:rPr>
              <a:t>FM passband</a:t>
            </a:r>
            <a:br>
              <a:rPr lang="en-GB" dirty="0"/>
            </a:br>
            <a:r>
              <a:rPr lang="en-US" b="1" dirty="0"/>
              <a:t>*** </a:t>
            </a:r>
            <a:r>
              <a:rPr lang="en-US" dirty="0"/>
              <a:t>I. Karpov, </a:t>
            </a:r>
            <a:r>
              <a:rPr lang="en-GB" dirty="0">
                <a:hlinkClick r:id="rId6"/>
              </a:rPr>
              <a:t>FCC_optics_meeting_27022025_IK.pdf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899A6347-3BB5-81B7-B22C-8C8FC10995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334812"/>
                  </p:ext>
                </p:extLst>
              </p:nvPr>
            </p:nvGraphicFramePr>
            <p:xfrm>
              <a:off x="7265428" y="3740916"/>
              <a:ext cx="3632885" cy="1402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8504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88570">
                      <a:extLst>
                        <a:ext uri="{9D8B030D-6E8A-4147-A177-3AD203B41FA5}">
                          <a16:colId xmlns:a16="http://schemas.microsoft.com/office/drawing/2014/main" val="26899753"/>
                        </a:ext>
                      </a:extLst>
                    </a:gridCol>
                    <a:gridCol w="138581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</a:tblGrid>
                  <a:tr h="209675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Calculation quantities</a:t>
                          </a:r>
                          <a:endParaRPr lang="en-GB" sz="1400" b="1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20967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R/Q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315.2 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209675"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US" sz="1200" dirty="0"/>
                            <a:t>***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oMath>
                          </a14:m>
                          <a:r>
                            <a:rPr lang="en-GB" sz="120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𝑊𝑊</m:t>
                              </m:r>
                            </m:oMath>
                          </a14:m>
                          <a:r>
                            <a:rPr lang="en-GB" sz="120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𝑍𝐻</m:t>
                              </m:r>
                            </m:oMath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  <a:tr h="209675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2.7∗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67705395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3∗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8160238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899A6347-3BB5-81B7-B22C-8C8FC10995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334812"/>
                  </p:ext>
                </p:extLst>
              </p:nvPr>
            </p:nvGraphicFramePr>
            <p:xfrm>
              <a:off x="7265428" y="3740916"/>
              <a:ext cx="3632885" cy="1402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8504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88570">
                      <a:extLst>
                        <a:ext uri="{9D8B030D-6E8A-4147-A177-3AD203B41FA5}">
                          <a16:colId xmlns:a16="http://schemas.microsoft.com/office/drawing/2014/main" val="26899753"/>
                        </a:ext>
                      </a:extLst>
                    </a:gridCol>
                    <a:gridCol w="138581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Calculation quantities</a:t>
                          </a:r>
                          <a:endParaRPr lang="en-GB" sz="1400" b="1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R/Q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162281" t="-113333" r="-877" b="-3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274320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483" t="-105495" r="-189372" b="-516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128395" t="-208696" r="-14197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162281" t="-208696" r="-877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128395" t="-315556" r="-141975" b="-1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162281" t="-315556" r="-877" b="-10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705395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483" t="-415556" r="-189372" b="-4444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7"/>
                          <a:stretch>
                            <a:fillRect l="-53333" t="-415556" r="-513" b="-444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81602389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22010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29CF2-B9BA-0056-6D0A-C2E59F84F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52CE077-1057-42B0-89EB-3C06B1033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98378"/>
            <a:ext cx="5715000" cy="4762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77B14E-5856-254B-15D4-EF7C461C13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C61F78-61BC-5EE7-9F04-63F5A2B435CE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sz="2000" dirty="0"/>
                  <a:t>Voltage per cavity during the ramp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2000" dirty="0"/>
                  <a:t>)</a:t>
                </a:r>
                <a:endParaRPr lang="en-GB" sz="2000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C61F78-61BC-5EE7-9F04-63F5A2B435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3"/>
                <a:stretch>
                  <a:fillRect l="-1136" t="-31915" b="-55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6E3701D-26BC-3B5A-4C67-E2DFE6FA62DF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249600" y="2327400"/>
                <a:ext cx="5364000" cy="1272804"/>
              </a:xfrm>
            </p:spPr>
            <p:txBody>
              <a:bodyPr/>
              <a:lstStyle/>
              <a:p>
                <a:pPr marL="609742" lvl="1" indent="-285750"/>
                <a:r>
                  <a:rPr lang="en-US" dirty="0"/>
                  <a:t>Reverse Phase Operation* to maintain a minimum voltage per cavity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e>
                    </m:d>
                  </m:oMath>
                </a14:m>
                <a:r>
                  <a:rPr lang="en-US" dirty="0"/>
                  <a:t>**  </a:t>
                </a:r>
              </a:p>
              <a:p>
                <a:pPr marL="609742" lvl="1" indent="-285750"/>
                <a:endParaRPr lang="en-US" dirty="0"/>
              </a:p>
              <a:p>
                <a:pPr marL="609742" lvl="1" indent="-28575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dirty="0"/>
                  <a:t> between focusing and defocusing cavities </a:t>
                </a:r>
              </a:p>
              <a:p>
                <a:pPr marL="609742" lvl="1" indent="-285750"/>
                <a:endParaRPr lang="en-US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6E3701D-26BC-3B5A-4C67-E2DFE6FA62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249600" y="2327400"/>
                <a:ext cx="5364000" cy="1272804"/>
              </a:xfrm>
              <a:blipFill>
                <a:blip r:embed="rId4"/>
                <a:stretch>
                  <a:fillRect t="-1435" r="-795" b="-81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282611E-2D5E-EAD1-E30C-8E7995F823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RF power requirements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/>
                  <a:t> mode</a:t>
                </a:r>
              </a:p>
            </p:txBody>
          </p:sp>
        </mc:Choice>
        <mc:Fallback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282611E-2D5E-EAD1-E30C-8E7995F823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1992" t="-19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C994FA-BC3B-84DB-6F07-20514DEBAA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0878"/>
            <a:ext cx="8677017" cy="540600"/>
          </a:xfrm>
        </p:spPr>
        <p:txBody>
          <a:bodyPr/>
          <a:lstStyle/>
          <a:p>
            <a:r>
              <a:rPr lang="en-US" dirty="0"/>
              <a:t>* I. Karpov, </a:t>
            </a:r>
            <a:r>
              <a:rPr lang="en-GB" dirty="0"/>
              <a:t>FCC_optics_meeting_08082024_IK.pdf</a:t>
            </a:r>
          </a:p>
          <a:p>
            <a:r>
              <a:rPr lang="en-GB" dirty="0"/>
              <a:t>** S. Gorgi Zadeh,  </a:t>
            </a:r>
            <a:r>
              <a:rPr lang="en-GB" dirty="0">
                <a:hlinkClick r:id="rId6"/>
              </a:rPr>
              <a:t>FM passband</a:t>
            </a:r>
            <a:br>
              <a:rPr lang="en-GB" dirty="0"/>
            </a:br>
            <a:r>
              <a:rPr lang="en-US" b="1" dirty="0"/>
              <a:t>*** </a:t>
            </a:r>
            <a:r>
              <a:rPr lang="en-US" dirty="0"/>
              <a:t>I. Karpov, </a:t>
            </a:r>
            <a:r>
              <a:rPr lang="en-GB" dirty="0">
                <a:hlinkClick r:id="rId7"/>
              </a:rPr>
              <a:t>FCC_optics_meeting_27022025_IK.pdf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9EC8C1A-45FE-18FC-8701-8E1A45C4A6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7974844"/>
                  </p:ext>
                </p:extLst>
              </p:nvPr>
            </p:nvGraphicFramePr>
            <p:xfrm>
              <a:off x="7265428" y="3740916"/>
              <a:ext cx="3632885" cy="1402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8504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88570">
                      <a:extLst>
                        <a:ext uri="{9D8B030D-6E8A-4147-A177-3AD203B41FA5}">
                          <a16:colId xmlns:a16="http://schemas.microsoft.com/office/drawing/2014/main" val="26899753"/>
                        </a:ext>
                      </a:extLst>
                    </a:gridCol>
                    <a:gridCol w="138581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</a:tblGrid>
                  <a:tr h="209675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Calculation quantities</a:t>
                          </a:r>
                          <a:endParaRPr lang="en-GB" sz="1400" b="1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20967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R/Q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315.2 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209675"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US" sz="1200" dirty="0"/>
                            <a:t>***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oMath>
                          </a14:m>
                          <a:r>
                            <a:rPr lang="en-GB" sz="120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𝑊𝑊</m:t>
                              </m:r>
                            </m:oMath>
                          </a14:m>
                          <a:r>
                            <a:rPr lang="en-GB" sz="120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𝑍𝐻</m:t>
                              </m:r>
                            </m:oMath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  <a:tr h="209675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2.7∗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677053959"/>
                      </a:ext>
                    </a:extLst>
                  </a:tr>
                  <a:tr h="2096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3∗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8160238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9EC8C1A-45FE-18FC-8701-8E1A45C4A6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7974844"/>
                  </p:ext>
                </p:extLst>
              </p:nvPr>
            </p:nvGraphicFramePr>
            <p:xfrm>
              <a:off x="7265428" y="3740916"/>
              <a:ext cx="3632885" cy="1402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8504">
                      <a:extLst>
                        <a:ext uri="{9D8B030D-6E8A-4147-A177-3AD203B41FA5}">
                          <a16:colId xmlns:a16="http://schemas.microsoft.com/office/drawing/2014/main" val="4170784518"/>
                        </a:ext>
                      </a:extLst>
                    </a:gridCol>
                    <a:gridCol w="988570">
                      <a:extLst>
                        <a:ext uri="{9D8B030D-6E8A-4147-A177-3AD203B41FA5}">
                          <a16:colId xmlns:a16="http://schemas.microsoft.com/office/drawing/2014/main" val="26899753"/>
                        </a:ext>
                      </a:extLst>
                    </a:gridCol>
                    <a:gridCol w="1385811">
                      <a:extLst>
                        <a:ext uri="{9D8B030D-6E8A-4147-A177-3AD203B41FA5}">
                          <a16:colId xmlns:a16="http://schemas.microsoft.com/office/drawing/2014/main" val="1705354160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Calculation quantities</a:t>
                          </a:r>
                          <a:endParaRPr lang="en-GB" sz="1400" b="1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6165110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R/Q</a:t>
                          </a:r>
                          <a:endParaRPr lang="en-GB" sz="1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162281" t="-113333" r="-877" b="-3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4988838"/>
                      </a:ext>
                    </a:extLst>
                  </a:tr>
                  <a:tr h="274320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483" t="-105495" r="-189372" b="-516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128395" t="-208696" r="-14197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162281" t="-208696" r="-877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61904618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128395" t="-315556" r="-141975" b="-1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162281" t="-315556" r="-877" b="-10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705395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483" t="-415556" r="-189372" b="-4444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8"/>
                          <a:stretch>
                            <a:fillRect l="-53333" t="-415556" r="-513" b="-444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8160238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E4CBC63-400E-FFBF-4BDC-25AA8079B1AE}"/>
              </a:ext>
            </a:extLst>
          </p:cNvPr>
          <p:cNvSpPr txBox="1"/>
          <p:nvPr/>
        </p:nvSpPr>
        <p:spPr>
          <a:xfrm>
            <a:off x="3048391" y="4268963"/>
            <a:ext cx="21908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43% RF power overshoot at flat top</a:t>
            </a:r>
          </a:p>
        </p:txBody>
      </p:sp>
    </p:spTree>
    <p:extLst>
      <p:ext uri="{BB962C8B-B14F-4D97-AF65-F5344CB8AC3E}">
        <p14:creationId xmlns:p14="http://schemas.microsoft.com/office/powerpoint/2010/main" val="1609635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3FB1B775-E9BD-EACF-0CCF-F7F45C0D0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292" y="3819128"/>
            <a:ext cx="3935101" cy="2951326"/>
          </a:xfrm>
          <a:prstGeom prst="rect">
            <a:avLst/>
          </a:prstGeom>
        </p:spPr>
      </p:pic>
      <p:pic>
        <p:nvPicPr>
          <p:cNvPr id="28" name="Picture 27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08617FAA-E952-003F-E7AD-C1FD2B352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72" y="3827057"/>
            <a:ext cx="3971855" cy="2978891"/>
          </a:xfrm>
          <a:prstGeom prst="rect">
            <a:avLst/>
          </a:prstGeom>
        </p:spPr>
      </p:pic>
      <p:pic>
        <p:nvPicPr>
          <p:cNvPr id="30" name="Picture 29" descr="A graph with blue lines and orange line&#10;&#10;AI-generated content may be incorrect.">
            <a:extLst>
              <a:ext uri="{FF2B5EF4-FFF2-40B4-BE49-F238E27FC236}">
                <a16:creationId xmlns:a16="http://schemas.microsoft.com/office/drawing/2014/main" id="{1EC40537-AEF7-FCBC-18CD-F591A90636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06" y="3827056"/>
            <a:ext cx="3971854" cy="29788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9B4934-8213-C253-0DA7-DDF0CCC4E7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D1B05D-0BAF-66E5-FFF5-1CE5CFE1D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error in the booster: WW ramp</a:t>
            </a:r>
            <a:endParaRPr lang="en-GB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69D352-DE4D-440F-A175-5D8286F8A584}"/>
              </a:ext>
            </a:extLst>
          </p:cNvPr>
          <p:cNvSpPr txBox="1">
            <a:spLocks/>
          </p:cNvSpPr>
          <p:nvPr/>
        </p:nvSpPr>
        <p:spPr>
          <a:xfrm>
            <a:off x="590400" y="1659855"/>
            <a:ext cx="5364000" cy="283411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Acceleration of an early-injected bunch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952550F3-5876-59BF-FC8F-790EE8695253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2014165"/>
                <a:ext cx="5364000" cy="1509249"/>
              </a:xfrm>
            </p:spPr>
            <p:txBody>
              <a:bodyPr/>
              <a:lstStyle/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Maximum jitter implemented in the BLonD simulation of the acceleration: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609742" marR="0" lvl="1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50ps time jitter</a:t>
                </a:r>
              </a:p>
              <a:p>
                <a:pPr marL="609742" marR="0" lvl="1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F12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3∗</m:t>
                    </m:r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−3</m:t>
                        </m:r>
                      </m:sup>
                    </m:sSup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relative energy error</a:t>
                </a:r>
              </a:p>
              <a:p>
                <a:pPr marL="285750" marR="0" lvl="0" indent="-28575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en-GB" sz="1600" dirty="0">
                    <a:solidFill>
                      <a:srgbClr val="0F124A"/>
                    </a:solidFill>
                    <a:latin typeface="Arial"/>
                  </a:rPr>
                  <a:t>No remaining oscillations by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extraction</a:t>
                </a:r>
              </a:p>
            </p:txBody>
          </p:sp>
        </mc:Choice>
        <mc:Fallback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952550F3-5876-59BF-FC8F-790EE86952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2014165"/>
                <a:ext cx="5364000" cy="1509249"/>
              </a:xfrm>
              <a:blipFill>
                <a:blip r:embed="rId5"/>
                <a:stretch>
                  <a:fillRect l="-682" t="-1210" b="-7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Placeholder 14">
                <a:extLst>
                  <a:ext uri="{FF2B5EF4-FFF2-40B4-BE49-F238E27FC236}">
                    <a16:creationId xmlns:a16="http://schemas.microsoft.com/office/drawing/2014/main" id="{002F5E71-093D-5CD5-5692-CCCAA00682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8031" y="3736356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𝑊𝑊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 Placeholder 14">
                <a:extLst>
                  <a:ext uri="{FF2B5EF4-FFF2-40B4-BE49-F238E27FC236}">
                    <a16:creationId xmlns:a16="http://schemas.microsoft.com/office/drawing/2014/main" id="{002F5E71-093D-5CD5-5692-CCCAA0068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31" y="3736356"/>
                <a:ext cx="2922396" cy="283411"/>
              </a:xfrm>
              <a:prstGeom prst="rect">
                <a:avLst/>
              </a:prstGeom>
              <a:blipFill>
                <a:blip r:embed="rId6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Placeholder 14">
                <a:extLst>
                  <a:ext uri="{FF2B5EF4-FFF2-40B4-BE49-F238E27FC236}">
                    <a16:creationId xmlns:a16="http://schemas.microsoft.com/office/drawing/2014/main" id="{DA946AA9-814D-3CE0-ECCD-149F721511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35906" y="3736355"/>
                <a:ext cx="2922396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𝑍𝐻</m:t>
                      </m:r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 Placeholder 14">
                <a:extLst>
                  <a:ext uri="{FF2B5EF4-FFF2-40B4-BE49-F238E27FC236}">
                    <a16:creationId xmlns:a16="http://schemas.microsoft.com/office/drawing/2014/main" id="{DA946AA9-814D-3CE0-ECCD-149F72151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906" y="3736355"/>
                <a:ext cx="2922396" cy="283411"/>
              </a:xfrm>
              <a:prstGeom prst="rect">
                <a:avLst/>
              </a:prstGeom>
              <a:blipFill>
                <a:blip r:embed="rId7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Placeholder 14">
                <a:extLst>
                  <a:ext uri="{FF2B5EF4-FFF2-40B4-BE49-F238E27FC236}">
                    <a16:creationId xmlns:a16="http://schemas.microsoft.com/office/drawing/2014/main" id="{E244C160-95F6-215B-5057-FC801DD08B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902" y="3736354"/>
                <a:ext cx="3667883" cy="28341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23992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7984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71976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5968" indent="-323992" algn="l" defTabSz="914377" rtl="0" eaLnBrk="1" latinLnBrk="0" hangingPunct="1">
                  <a:lnSpc>
                    <a:spcPts val="1851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18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4A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4A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4A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 Placeholder 14">
                <a:extLst>
                  <a:ext uri="{FF2B5EF4-FFF2-40B4-BE49-F238E27FC236}">
                    <a16:creationId xmlns:a16="http://schemas.microsoft.com/office/drawing/2014/main" id="{E244C160-95F6-215B-5057-FC801DD08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9902" y="3736354"/>
                <a:ext cx="3667883" cy="283411"/>
              </a:xfrm>
              <a:prstGeom prst="rect">
                <a:avLst/>
              </a:prstGeom>
              <a:blipFill>
                <a:blip r:embed="rId8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 descr="A red circle with a blue dot in the center&#10;&#10;AI-generated content may be incorrect.">
            <a:extLst>
              <a:ext uri="{FF2B5EF4-FFF2-40B4-BE49-F238E27FC236}">
                <a16:creationId xmlns:a16="http://schemas.microsoft.com/office/drawing/2014/main" id="{F93627A3-5175-5A0F-C780-7E3BAA44EF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121" y="1417556"/>
            <a:ext cx="44958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98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57D2D-6742-7035-C974-98097A60BD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Booster ramping strategies for Z mode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CD55BF-42FB-CB31-5670-89F272D503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ED378-6D9E-DEA8-7C28-64DE42F0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857121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Template_CERN_FCC</Template>
  <TotalTime>23852</TotalTime>
  <Words>1600</Words>
  <Application>Microsoft Office PowerPoint</Application>
  <PresentationFormat>Widescreen</PresentationFormat>
  <Paragraphs>306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Arial</vt:lpstr>
      <vt:lpstr>Cambria Math</vt:lpstr>
      <vt:lpstr>Introslides</vt:lpstr>
      <vt:lpstr>Titleslides, Conclusion</vt:lpstr>
      <vt:lpstr>Content Slides - Deep Blue</vt:lpstr>
      <vt:lpstr>Beam dynamics and RF requirements for the high-energy booster</vt:lpstr>
      <vt:lpstr>Outline</vt:lpstr>
      <vt:lpstr>Changes from FCC week 2024</vt:lpstr>
      <vt:lpstr>Energy ramps for all modes</vt:lpstr>
      <vt:lpstr>Energy ramp proposal for ZH, WW and tt ̅</vt:lpstr>
      <vt:lpstr>Voltage per cavity with Reverse Phase Operation</vt:lpstr>
      <vt:lpstr>RF power requirements for tt ̅ mode</vt:lpstr>
      <vt:lpstr>Injection error in the booster: WW ramp</vt:lpstr>
      <vt:lpstr>Booster ramping strategies for Z mode</vt:lpstr>
      <vt:lpstr>Booster ramping strategies for Z mode</vt:lpstr>
      <vt:lpstr>Booster ramping strategies for Z mode</vt:lpstr>
      <vt:lpstr>Booster ramping strategies for Z mode</vt:lpstr>
      <vt:lpstr>Injection error in the booster: Z ramp</vt:lpstr>
      <vt:lpstr>Dynamic losses for cryogenics of all presented ramps</vt:lpstr>
      <vt:lpstr>Conclusions</vt:lpstr>
      <vt:lpstr>THANK YOU</vt:lpstr>
      <vt:lpstr>WW voltage per cavity for RPO and RF power </vt:lpstr>
      <vt:lpstr>ZH voltage per cavity for RPO and RF power </vt:lpstr>
      <vt:lpstr>Z mode overshoot</vt:lpstr>
      <vt:lpstr>Z voltage per cavity for RPO and RF power </vt:lpstr>
      <vt:lpstr>Z voltage per cavity for RPO and RF power </vt:lpstr>
      <vt:lpstr>Z voltage per cavity for RPO and RF power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Lina Valle</dc:creator>
  <cp:lastModifiedBy>Lina Valle</cp:lastModifiedBy>
  <cp:revision>337</cp:revision>
  <cp:lastPrinted>2025-05-16T12:31:20Z</cp:lastPrinted>
  <dcterms:created xsi:type="dcterms:W3CDTF">2025-04-15T13:26:18Z</dcterms:created>
  <dcterms:modified xsi:type="dcterms:W3CDTF">2025-05-16T18:23:08Z</dcterms:modified>
</cp:coreProperties>
</file>