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21"/>
  </p:notesMasterIdLst>
  <p:sldIdLst>
    <p:sldId id="256" r:id="rId3"/>
    <p:sldId id="257" r:id="rId4"/>
    <p:sldId id="433" r:id="rId5"/>
    <p:sldId id="419" r:id="rId6"/>
    <p:sldId id="420" r:id="rId7"/>
    <p:sldId id="422" r:id="rId8"/>
    <p:sldId id="423" r:id="rId9"/>
    <p:sldId id="431" r:id="rId10"/>
    <p:sldId id="424" r:id="rId11"/>
    <p:sldId id="429" r:id="rId12"/>
    <p:sldId id="425" r:id="rId13"/>
    <p:sldId id="436" r:id="rId14"/>
    <p:sldId id="426" r:id="rId15"/>
    <p:sldId id="428" r:id="rId16"/>
    <p:sldId id="427" r:id="rId17"/>
    <p:sldId id="430" r:id="rId18"/>
    <p:sldId id="435" r:id="rId19"/>
    <p:sldId id="432" r:id="rId20"/>
  </p:sldIdLst>
  <p:sldSz cx="12192000" cy="6858000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hnam Zadeh" initials="SZ" lastIdx="20" clrIdx="0">
    <p:extLst>
      <p:ext uri="{19B8F6BF-5375-455C-9EA6-DF929625EA0E}">
        <p15:presenceInfo xmlns:p15="http://schemas.microsoft.com/office/powerpoint/2012/main" userId="Shahnam Zade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99"/>
    <a:srgbClr val="BE4094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52" autoAdjust="0"/>
    <p:restoredTop sz="94869" autoAdjust="0"/>
  </p:normalViewPr>
  <p:slideViewPr>
    <p:cSldViewPr snapToGrid="0">
      <p:cViewPr varScale="1">
        <p:scale>
          <a:sx n="76" d="100"/>
          <a:sy n="76" d="100"/>
        </p:scale>
        <p:origin x="91" y="10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1D4BF-CD18-42BF-9BCC-B33A7157C32D}" type="datetimeFigureOut">
              <a:rPr lang="en-GB" smtClean="0"/>
              <a:t>22/05/2025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363C6-5832-495C-8660-0D37FE1C85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576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schwarz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0"/>
          <p:cNvSpPr>
            <a:spLocks/>
          </p:cNvSpPr>
          <p:nvPr/>
        </p:nvSpPr>
        <p:spPr bwMode="auto">
          <a:xfrm>
            <a:off x="5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 w="635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5" name="Rechteck 14"/>
          <p:cNvSpPr/>
          <p:nvPr/>
        </p:nvSpPr>
        <p:spPr>
          <a:xfrm>
            <a:off x="5" y="6570000"/>
            <a:ext cx="11713633" cy="28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8337" y="1808170"/>
            <a:ext cx="7752383" cy="89057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14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598333" y="3136903"/>
            <a:ext cx="6278048" cy="309573"/>
          </a:xfrm>
          <a:prstGeom prst="rect">
            <a:avLst/>
          </a:prstGeom>
        </p:spPr>
        <p:txBody>
          <a:bodyPr lIns="0" tIns="0"/>
          <a:lstStyle>
            <a:lvl1pPr marL="0" indent="0" algn="l">
              <a:buNone/>
              <a:defRPr sz="1350" b="0" i="1">
                <a:solidFill>
                  <a:schemeClr val="tx1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Referent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09995-2A96-4E82-944B-73E89F2C9D4A}" type="datetime1">
              <a:rPr lang="en-US" smtClean="0"/>
              <a:t>5/22/2025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 ROSTOCK | Fakultät für Informatik und Elektrotechnik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9EA2-A686-4290-92D2-14863B8024A4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5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6245162-93FD-2082-5DFC-DB863EC99E79}"/>
              </a:ext>
            </a:extLst>
          </p:cNvPr>
          <p:cNvSpPr/>
          <p:nvPr userDrawn="1"/>
        </p:nvSpPr>
        <p:spPr>
          <a:xfrm>
            <a:off x="0" y="1268413"/>
            <a:ext cx="11713633" cy="5256930"/>
          </a:xfrm>
          <a:prstGeom prst="rect">
            <a:avLst/>
          </a:prstGeom>
          <a:solidFill>
            <a:srgbClr val="FFFFFF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91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half" idx="2"/>
          </p:nvPr>
        </p:nvSpPr>
        <p:spPr>
          <a:xfrm>
            <a:off x="323274" y="2299855"/>
            <a:ext cx="11028416" cy="400411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50">
                <a:latin typeface="Arial Narrow" pitchFamily="34" charset="0"/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323272" y="1921164"/>
            <a:ext cx="11028415" cy="3786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50" b="1">
                <a:latin typeface="Arial Narrow" pitchFamily="34" charset="0"/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323273" y="1295959"/>
            <a:ext cx="11028416" cy="625204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E60AA95-9A3E-4308-A5CE-BC712F204853}" type="datetime1">
              <a:rPr lang="en-US" smtClean="0"/>
              <a:t>5/22/2025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UNIVERSITÄT ROSTOCK | Fakultät für Informatik und Elektrotechnik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F989EA2-A686-4290-92D2-14863B802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167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-/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3"/>
          <p:cNvSpPr>
            <a:spLocks noGrp="1"/>
          </p:cNvSpPr>
          <p:nvPr>
            <p:ph type="body" sz="half" idx="2"/>
          </p:nvPr>
        </p:nvSpPr>
        <p:spPr>
          <a:xfrm>
            <a:off x="341558" y="2385226"/>
            <a:ext cx="7553631" cy="39187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50">
                <a:latin typeface="Arial Narrow" pitchFamily="34" charset="0"/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339439" y="2016943"/>
            <a:ext cx="10104967" cy="3651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50" b="1">
                <a:latin typeface="Arial Narrow" pitchFamily="34" charset="0"/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>
          <a:xfrm>
            <a:off x="7897308" y="1493811"/>
            <a:ext cx="3816325" cy="4746690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35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341558" y="1289836"/>
            <a:ext cx="10104967" cy="723954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70BA09C-D946-4C5E-BCD3-8E2AF5318C9F}" type="datetime1">
              <a:rPr lang="en-US" smtClean="0"/>
              <a:t>5/22/2025</a:t>
            </a:fld>
            <a:endParaRPr lang="en-GB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UNIVERSITÄT ROSTOCK | Fakultät für Informatik und Elektrotechnik</a:t>
            </a:r>
            <a:endParaRPr lang="en-GB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F989EA2-A686-4290-92D2-14863B802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7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-/Bildfolie Universitä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>
          <a:xfrm>
            <a:off x="372596" y="2303287"/>
            <a:ext cx="7594121" cy="196551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50">
                <a:latin typeface="Arial Narrow" pitchFamily="34" charset="0"/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372595" y="1785046"/>
            <a:ext cx="6720000" cy="5182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50" b="1">
                <a:latin typeface="Arial Narrow" pitchFamily="34" charset="0"/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1"/>
          </p:nvPr>
        </p:nvSpPr>
        <p:spPr>
          <a:xfrm>
            <a:off x="8968359" y="2005000"/>
            <a:ext cx="2940012" cy="1497033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35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4"/>
          </p:nvPr>
        </p:nvSpPr>
        <p:spPr>
          <a:xfrm>
            <a:off x="8286783" y="3538540"/>
            <a:ext cx="2190780" cy="2765424"/>
          </a:xfrm>
          <a:prstGeom prst="rect">
            <a:avLst/>
          </a:prstGeom>
          <a:ln cap="rnd">
            <a:solidFill>
              <a:schemeClr val="tx1"/>
            </a:solidFill>
          </a:ln>
        </p:spPr>
        <p:txBody>
          <a:bodyPr lIns="0" tIns="0" rIns="0" bIns="0"/>
          <a:lstStyle>
            <a:lvl1pPr marL="0" indent="0">
              <a:buNone/>
              <a:defRPr sz="135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 dirty="0"/>
          </a:p>
        </p:txBody>
      </p:sp>
      <p:sp>
        <p:nvSpPr>
          <p:cNvPr id="10" name="Inhaltsplatzhalter 2"/>
          <p:cNvSpPr>
            <a:spLocks noGrp="1"/>
          </p:cNvSpPr>
          <p:nvPr>
            <p:ph sz="half" idx="15"/>
          </p:nvPr>
        </p:nvSpPr>
        <p:spPr>
          <a:xfrm>
            <a:off x="372595" y="4268801"/>
            <a:ext cx="7594121" cy="2035162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chemeClr val="accent1"/>
              </a:buClr>
              <a:buFont typeface="Wingdings" pitchFamily="2" charset="2"/>
              <a:buChar char=""/>
              <a:defRPr sz="1350">
                <a:latin typeface="+mn-lt"/>
              </a:defRPr>
            </a:lvl1pPr>
            <a:lvl2pPr>
              <a:buClr>
                <a:schemeClr val="accent1"/>
              </a:buClr>
              <a:buSzPct val="50000"/>
              <a:buFont typeface="Wingdings" pitchFamily="2" charset="2"/>
              <a:buChar char=""/>
              <a:defRPr sz="1350">
                <a:latin typeface="+mn-lt"/>
              </a:defRPr>
            </a:lvl2pPr>
            <a:lvl3pPr>
              <a:buClr>
                <a:schemeClr val="accent1"/>
              </a:buClr>
              <a:buFont typeface="Symbol" pitchFamily="18" charset="2"/>
              <a:buChar char="-"/>
              <a:defRPr sz="1350">
                <a:latin typeface="+mn-lt"/>
              </a:defRPr>
            </a:lvl3pPr>
            <a:lvl4pPr>
              <a:buClr>
                <a:srgbClr val="004A99"/>
              </a:buClr>
              <a:buFont typeface="Arial" pitchFamily="34" charset="0"/>
              <a:buChar char="•"/>
              <a:defRPr sz="1350"/>
            </a:lvl4pPr>
            <a:lvl5pPr>
              <a:buClr>
                <a:srgbClr val="004A99"/>
              </a:buClr>
              <a:buFont typeface="Arial" pitchFamily="34" charset="0"/>
              <a:buChar char="•"/>
              <a:defRPr sz="1350">
                <a:latin typeface="+mn-lt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>
          <a:xfrm>
            <a:off x="372596" y="1266805"/>
            <a:ext cx="10104967" cy="518241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dirty="0"/>
              <a:t>Musterüberschrift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FE2167A-EE18-4F54-A90B-C9DA5BE3C713}" type="datetime1">
              <a:rPr lang="en-US" smtClean="0"/>
              <a:t>5/22/2025</a:t>
            </a:fld>
            <a:endParaRPr lang="en-GB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UNIVERSITÄT ROSTOCK | Fakultät für Informatik und Elektrotechnik</a:t>
            </a:r>
            <a:endParaRPr lang="en-GB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F989EA2-A686-4290-92D2-14863B802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83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F4415-C68D-4840-8114-79D88A7D8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7928" y="1279381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ADCBA0-D031-451B-B29E-9272EDEFC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9964"/>
            <a:ext cx="9144000" cy="150783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8D78F-73FE-4835-8663-6F66C82FF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8AF60-48DE-46B1-AAAB-19251284FB4E}" type="datetime1">
              <a:rPr lang="en-US" smtClean="0"/>
              <a:t>5/22/2025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12BC9-E64A-478F-A789-CDB3744AC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 ROSTOCK | Fakultät für Informatik und Elektrotechnik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41606-3FF5-4AD4-AB7C-099232FAE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9EA2-A686-4290-92D2-14863B802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62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4B35E-E465-43E4-932E-3A7ADDAC4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490" y="1325707"/>
            <a:ext cx="11224492" cy="832512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80EED-AD03-4B69-997A-FB759164E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489" y="2158219"/>
            <a:ext cx="11224491" cy="401874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E0905-3A22-4926-813D-C2D11CF3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B324-393F-4665-BD89-7A1C8D1CBA98}" type="datetime1">
              <a:rPr lang="en-US" smtClean="0"/>
              <a:t>5/22/2025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10795-032F-4210-80EA-F993D488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 ROSTOCK | Fakultät für Informatik und Elektrotechnik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2B404-D726-4E39-8B7F-AFCBC74BF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9EA2-A686-4290-92D2-14863B802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094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FD9CB-1422-44E0-8233-82E701C58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842" y="1311727"/>
            <a:ext cx="11060545" cy="63407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DB0B8F-6E0F-440F-8582-560934A6CC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843" y="2067193"/>
            <a:ext cx="5157787" cy="5161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78DADF-C03C-42CF-894F-9288F1D196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4844" y="2583321"/>
            <a:ext cx="5702732" cy="36063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36CDC5-F483-4104-85A5-01B6141305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2006497"/>
            <a:ext cx="5183188" cy="51612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E95DFB-B89B-402E-BF2F-810B725890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22625"/>
            <a:ext cx="5183188" cy="36670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779748-14B4-4989-AAAF-C5BF6EE8A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A67BC-2ED5-4C98-9282-1C12F2641438}" type="datetime1">
              <a:rPr lang="en-US" smtClean="0"/>
              <a:t>5/22/2025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BBE56B-72DF-42D1-A7E5-1A33EDF4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UNIVERSITÄT ROSTOCK | Fakultät für Informatik und Elektrotechnik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5EA002-1BCE-4DF6-9CC5-4D0EC2064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9EA2-A686-4290-92D2-14863B802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01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398428"/>
            <a:ext cx="11089216" cy="69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pPr lvl="0"/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9" name="Textplatzhalter 3"/>
          <p:cNvSpPr>
            <a:spLocks noGrp="1"/>
          </p:cNvSpPr>
          <p:nvPr>
            <p:ph type="body" sz="half" idx="10" hasCustomPrompt="1"/>
          </p:nvPr>
        </p:nvSpPr>
        <p:spPr>
          <a:xfrm>
            <a:off x="624417" y="1107395"/>
            <a:ext cx="11089216" cy="4904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50" b="1">
                <a:latin typeface="Arial Narrow" pitchFamily="34" charset="0"/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de-DE" dirty="0"/>
              <a:t>Musterfließtextheadline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half" idx="13" hasCustomPrompt="1"/>
          </p:nvPr>
        </p:nvSpPr>
        <p:spPr>
          <a:xfrm>
            <a:off x="624417" y="1597891"/>
            <a:ext cx="11089216" cy="456958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350">
                <a:latin typeface="+mn-lt"/>
              </a:defRPr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de-DE" dirty="0"/>
              <a:t>Textmasterformate durch Klicken bearbeiten ---nur für viel Text---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algn="ctr">
              <a:defRPr sz="1200"/>
            </a:lvl1pPr>
          </a:lstStyle>
          <a:p>
            <a:fld id="{C6962AA7-87AB-423C-97E6-FDB09EB03F97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ctr">
              <a:defRPr sz="1200"/>
            </a:lvl1pPr>
          </a:lstStyle>
          <a:p>
            <a:pPr marL="389325" indent="-389325">
              <a:tabLst>
                <a:tab pos="804843" algn="l"/>
              </a:tabLst>
            </a:pPr>
            <a:r>
              <a:rPr lang="de-DE"/>
              <a:t>UNIVERSITÄT ROSTOCK | Fakultät für Informatik und Elektrotechnik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890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17" y="1453406"/>
            <a:ext cx="10727267" cy="6794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4417" y="2712063"/>
            <a:ext cx="10727267" cy="26971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FAF71-3E7D-4660-B669-990E4ED1AF8B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68427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5" y="6575425"/>
            <a:ext cx="11713633" cy="28799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46722" y="1822431"/>
            <a:ext cx="10104967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Hier steht eine Musterüberschrift</a:t>
            </a: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2"/>
          </p:nvPr>
        </p:nvSpPr>
        <p:spPr>
          <a:xfrm>
            <a:off x="478362" y="6525344"/>
            <a:ext cx="1041347" cy="33265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FDCC2CE8-F252-452C-BA42-FA97523057FB}" type="datetime1">
              <a:rPr lang="en-US" smtClean="0"/>
              <a:t>5/22/2025</a:t>
            </a:fld>
            <a:endParaRPr lang="en-GB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3"/>
          </p:nvPr>
        </p:nvSpPr>
        <p:spPr>
          <a:xfrm>
            <a:off x="1519705" y="6569118"/>
            <a:ext cx="9590747" cy="288882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/>
              <a:t>UNIVERSITÄT ROSTOCK | Fakultät für Informatik und Elektrotechnik</a:t>
            </a:r>
            <a:endParaRPr lang="en-GB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4"/>
          </p:nvPr>
        </p:nvSpPr>
        <p:spPr>
          <a:xfrm>
            <a:off x="11110456" y="6569118"/>
            <a:ext cx="603181" cy="2888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F989EA2-A686-4290-92D2-14863B8024A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5" y="1268413"/>
            <a:ext cx="11713633" cy="5310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3" y="0"/>
              </a:cxn>
              <a:cxn ang="0">
                <a:pos x="691" y="19"/>
              </a:cxn>
              <a:cxn ang="0">
                <a:pos x="691" y="418"/>
              </a:cxn>
              <a:cxn ang="0">
                <a:pos x="0" y="418"/>
              </a:cxn>
              <a:cxn ang="0">
                <a:pos x="0" y="0"/>
              </a:cxn>
            </a:cxnLst>
            <a:rect l="0" t="0" r="r" b="b"/>
            <a:pathLst>
              <a:path w="691" h="418">
                <a:moveTo>
                  <a:pt x="0" y="0"/>
                </a:moveTo>
                <a:lnTo>
                  <a:pt x="673" y="0"/>
                </a:lnTo>
                <a:cubicBezTo>
                  <a:pt x="683" y="0"/>
                  <a:pt x="691" y="9"/>
                  <a:pt x="691" y="19"/>
                </a:cubicBezTo>
                <a:lnTo>
                  <a:pt x="691" y="418"/>
                </a:lnTo>
                <a:lnTo>
                  <a:pt x="0" y="418"/>
                </a:lnTo>
                <a:lnTo>
                  <a:pt x="0" y="0"/>
                </a:lnTo>
                <a:close/>
              </a:path>
            </a:pathLst>
          </a:custGeom>
          <a:noFill/>
          <a:ln w="635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pic>
        <p:nvPicPr>
          <p:cNvPr id="8" name="Grafik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18" y="332656"/>
            <a:ext cx="3588768" cy="65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tx2"/>
          </a:solidFill>
          <a:latin typeface="Verdana" pitchFamily="34" charset="0"/>
        </a:defRPr>
      </a:lvl5pPr>
      <a:lvl6pPr marL="342892"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tx2"/>
          </a:solidFill>
          <a:latin typeface="Verdana" pitchFamily="34" charset="0"/>
        </a:defRPr>
      </a:lvl6pPr>
      <a:lvl7pPr marL="685783"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tx2"/>
          </a:solidFill>
          <a:latin typeface="Verdana" pitchFamily="34" charset="0"/>
        </a:defRPr>
      </a:lvl7pPr>
      <a:lvl8pPr marL="1028675"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tx2"/>
          </a:solidFill>
          <a:latin typeface="Verdana" pitchFamily="34" charset="0"/>
        </a:defRPr>
      </a:lvl8pPr>
      <a:lvl9pPr marL="1371566" algn="l" rtl="0" eaLnBrk="1" fontAlgn="base" hangingPunct="1">
        <a:spcBef>
          <a:spcPct val="0"/>
        </a:spcBef>
        <a:spcAft>
          <a:spcPct val="0"/>
        </a:spcAft>
        <a:defRPr sz="1650">
          <a:solidFill>
            <a:schemeClr val="tx2"/>
          </a:solidFill>
          <a:latin typeface="Verdana" pitchFamily="34" charset="0"/>
        </a:defRPr>
      </a:lvl9pPr>
    </p:titleStyle>
    <p:bodyStyle>
      <a:lvl1pPr marL="257168" indent="-257168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1" fontAlgn="base" hangingPunct="1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28" indent="-171446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20" indent="-171446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12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6296825"/>
            <a:ext cx="11713633" cy="557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63" y="0"/>
              </a:cxn>
              <a:cxn ang="0">
                <a:pos x="4376" y="2"/>
              </a:cxn>
              <a:cxn ang="0">
                <a:pos x="4389" y="6"/>
              </a:cxn>
              <a:cxn ang="0">
                <a:pos x="4400" y="13"/>
              </a:cxn>
              <a:cxn ang="0">
                <a:pos x="4409" y="21"/>
              </a:cxn>
              <a:cxn ang="0">
                <a:pos x="4417" y="30"/>
              </a:cxn>
              <a:cxn ang="0">
                <a:pos x="4424" y="41"/>
              </a:cxn>
              <a:cxn ang="0">
                <a:pos x="4428" y="54"/>
              </a:cxn>
              <a:cxn ang="0">
                <a:pos x="4428" y="67"/>
              </a:cxn>
              <a:cxn ang="0">
                <a:pos x="4428" y="729"/>
              </a:cxn>
              <a:cxn ang="0">
                <a:pos x="0" y="729"/>
              </a:cxn>
              <a:cxn ang="0">
                <a:pos x="0" y="0"/>
              </a:cxn>
            </a:cxnLst>
            <a:rect l="0" t="0" r="r" b="b"/>
            <a:pathLst>
              <a:path w="4428" h="729">
                <a:moveTo>
                  <a:pt x="0" y="0"/>
                </a:moveTo>
                <a:lnTo>
                  <a:pt x="4363" y="0"/>
                </a:lnTo>
                <a:lnTo>
                  <a:pt x="4376" y="2"/>
                </a:lnTo>
                <a:lnTo>
                  <a:pt x="4389" y="6"/>
                </a:lnTo>
                <a:lnTo>
                  <a:pt x="4400" y="13"/>
                </a:lnTo>
                <a:lnTo>
                  <a:pt x="4409" y="21"/>
                </a:lnTo>
                <a:lnTo>
                  <a:pt x="4417" y="30"/>
                </a:lnTo>
                <a:lnTo>
                  <a:pt x="4424" y="41"/>
                </a:lnTo>
                <a:lnTo>
                  <a:pt x="4428" y="54"/>
                </a:lnTo>
                <a:lnTo>
                  <a:pt x="4428" y="67"/>
                </a:lnTo>
                <a:lnTo>
                  <a:pt x="4428" y="729"/>
                </a:lnTo>
                <a:lnTo>
                  <a:pt x="0" y="729"/>
                </a:lnTo>
                <a:lnTo>
                  <a:pt x="0" y="0"/>
                </a:lnTo>
                <a:close/>
              </a:path>
            </a:pathLst>
          </a:custGeom>
          <a:solidFill>
            <a:srgbClr val="004A99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sz="1350" dirty="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4417" y="468320"/>
            <a:ext cx="11089216" cy="4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dirty="0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2"/>
          </p:nvPr>
        </p:nvSpPr>
        <p:spPr>
          <a:xfrm>
            <a:off x="326949" y="6411957"/>
            <a:ext cx="924996" cy="266700"/>
          </a:xfrm>
          <a:prstGeom prst="rect">
            <a:avLst/>
          </a:prstGeom>
        </p:spPr>
        <p:txBody>
          <a:bodyPr vert="horz" lIns="0" tIns="0" rIns="0" bIns="45720" rtlCol="0" anchor="ctr"/>
          <a:lstStyle>
            <a:lvl1pPr algn="ctr">
              <a:defRPr sz="12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BE5BE08-F71B-48CE-B608-515632509718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992396" y="6429461"/>
            <a:ext cx="6328921" cy="249196"/>
          </a:xfrm>
          <a:prstGeom prst="rect">
            <a:avLst/>
          </a:prstGeom>
        </p:spPr>
        <p:txBody>
          <a:bodyPr vert="horz" lIns="0" tIns="45720" rIns="0" bIns="45720" rtlCol="0" anchor="t" anchorCtr="0"/>
          <a:lstStyle>
            <a:lvl1pPr marL="0" indent="0" algn="ctr">
              <a:defRPr sz="12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389325" indent="-389325">
              <a:tabLst>
                <a:tab pos="804843" algn="l"/>
              </a:tabLst>
            </a:pPr>
            <a:r>
              <a:rPr lang="de-DE"/>
              <a:t>UNIVERSITÄT ROSTOCK | Fakultät für Informatik und Elektrotechnik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61769" y="6411957"/>
            <a:ext cx="651864" cy="266700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D75E278-B7A8-46AD-AE70-60A8FF4239F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609604" y="1268414"/>
            <a:ext cx="11104033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3513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/>
  <p:txStyles>
    <p:titleStyle>
      <a:lvl1pPr algn="l" defTabSz="685783" rtl="0" eaLnBrk="1" latinLnBrk="0" hangingPunct="1">
        <a:spcBef>
          <a:spcPct val="0"/>
        </a:spcBef>
        <a:buNone/>
        <a:defRPr lang="de-DE" sz="165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44B5F-3E06-4172-A899-94951E147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7159" y="1818002"/>
            <a:ext cx="10764456" cy="2557228"/>
          </a:xfrm>
        </p:spPr>
        <p:txBody>
          <a:bodyPr>
            <a:noAutofit/>
          </a:bodyPr>
          <a:lstStyle/>
          <a:p>
            <a:r>
              <a:rPr lang="en-GB" sz="4400" dirty="0"/>
              <a:t>HOM coupler sensitivity analysis and uncertainty quantification for FCC-ee operation points’ cavity assemblies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A27B9E-6F77-40A1-8BE7-42288EDA2F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9977" y="5206798"/>
            <a:ext cx="8816297" cy="1100801"/>
          </a:xfrm>
        </p:spPr>
        <p:txBody>
          <a:bodyPr/>
          <a:lstStyle/>
          <a:p>
            <a:pPr algn="ctr"/>
            <a:r>
              <a:rPr lang="en-GB" sz="2800" dirty="0"/>
              <a:t>Sosoho-Abasi Udongwo, Shahnam Gorgi Zadeh, </a:t>
            </a:r>
          </a:p>
          <a:p>
            <a:pPr algn="ctr"/>
            <a:r>
              <a:rPr lang="en-GB" sz="2800" dirty="0"/>
              <a:t>Ursula van Rienen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EBDC-C896-6167-C249-F8D73307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9B82-34FB-490C-B2C2-D7CE6938653D}" type="datetime1">
              <a:rPr lang="en-US" smtClean="0"/>
              <a:t>5/22/2025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D9AA6B-7B6B-B4E6-310E-18C00D25C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UNIVERSITÄT ROSTOCK | Fakultät für Informatik und Elektrotechnik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538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80793-2F68-B1D0-F019-4644BE477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E39C5-6676-30D2-8C06-5E004F0DA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FM </a:t>
            </a:r>
            <a:r>
              <a:rPr lang="en-GB" sz="4000" dirty="0" err="1"/>
              <a:t>Qext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BFB2F-1A96-AD1E-8C61-3077677CB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B4F258-38C3-F6C9-01F2-1D22952CC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EB95D-A287-95FB-8916-013C120BE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10</a:t>
            </a:fld>
            <a:endParaRPr lang="de-DE" alt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6">
                <a:extLst>
                  <a:ext uri="{FF2B5EF4-FFF2-40B4-BE49-F238E27FC236}">
                    <a16:creationId xmlns:a16="http://schemas.microsoft.com/office/drawing/2014/main" id="{491CFB72-04AD-376F-9C9F-50E856CD51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932972"/>
                <a:ext cx="4340873" cy="30209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Negligible effect on the fundamental mode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i="0" dirty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sz="2800" dirty="0"/>
                  <a:t> in the same order of magnitude as the nominal value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1.01</m:t>
                    </m:r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Content Placeholder 6">
                <a:extLst>
                  <a:ext uri="{FF2B5EF4-FFF2-40B4-BE49-F238E27FC236}">
                    <a16:creationId xmlns:a16="http://schemas.microsoft.com/office/drawing/2014/main" id="{491CFB72-04AD-376F-9C9F-50E856CD51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932972"/>
                <a:ext cx="4340873" cy="3020993"/>
              </a:xfrm>
              <a:prstGeom prst="rect">
                <a:avLst/>
              </a:prstGeom>
              <a:blipFill>
                <a:blip r:embed="rId2"/>
                <a:stretch>
                  <a:fillRect l="-2525" t="-2016" r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0E31AED-997F-D2E3-F1BB-D51DC87F6F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385" y="766185"/>
            <a:ext cx="6673620" cy="5338898"/>
          </a:xfrm>
        </p:spPr>
      </p:pic>
    </p:spTree>
    <p:extLst>
      <p:ext uri="{BB962C8B-B14F-4D97-AF65-F5344CB8AC3E}">
        <p14:creationId xmlns:p14="http://schemas.microsoft.com/office/powerpoint/2010/main" val="398794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F4932-0348-BA05-A31E-4D2CBDC62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8291-DE11-E593-8C51-C26E36572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53" y="278730"/>
            <a:ext cx="11355380" cy="1168391"/>
          </a:xfrm>
        </p:spPr>
        <p:txBody>
          <a:bodyPr/>
          <a:lstStyle/>
          <a:p>
            <a:r>
              <a:rPr lang="en-GB" sz="4000" dirty="0"/>
              <a:t>Max Transverse Impedance – First HOM Dip. Passband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2A52C-7CF9-430B-E0C7-7DDC69D3A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ED16E-A82F-354E-1186-FD82FE8E8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C2D69-6BE2-1444-1616-68DD6596D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11</a:t>
            </a:fld>
            <a:endParaRPr lang="de-DE" altLang="de-D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5A35D20-EA02-C977-4392-FBB08C982C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744" y="1137161"/>
            <a:ext cx="6347889" cy="507831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6">
                <a:extLst>
                  <a:ext uri="{FF2B5EF4-FFF2-40B4-BE49-F238E27FC236}">
                    <a16:creationId xmlns:a16="http://schemas.microsoft.com/office/drawing/2014/main" id="{AD0BF866-FD87-57C9-427D-C8E10BA477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643606"/>
                <a:ext cx="4340873" cy="393539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Non-negligible effect on the maximum first dipole passband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 b="0" i="1" smtClean="0">
                            <a:latin typeface="Cambria Math" panose="02040503050406030204" pitchFamily="18" charset="0"/>
                          </a:rPr>
                          <m:t>max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Impedance value can go as high as 3.5 times the nominal value</a:t>
                </a:r>
              </a:p>
            </p:txBody>
          </p:sp>
        </mc:Choice>
        <mc:Fallback xmlns="">
          <p:sp>
            <p:nvSpPr>
              <p:cNvPr id="10" name="Content Placeholder 6">
                <a:extLst>
                  <a:ext uri="{FF2B5EF4-FFF2-40B4-BE49-F238E27FC236}">
                    <a16:creationId xmlns:a16="http://schemas.microsoft.com/office/drawing/2014/main" id="{AD0BF866-FD87-57C9-427D-C8E10BA477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643606"/>
                <a:ext cx="4340873" cy="3935392"/>
              </a:xfrm>
              <a:prstGeom prst="rect">
                <a:avLst/>
              </a:prstGeom>
              <a:blipFill>
                <a:blip r:embed="rId3"/>
                <a:stretch>
                  <a:fillRect l="-2525" t="-1705" r="-21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957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5D94E-253D-6355-57A2-63405856E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0B76482B-A64B-3D41-22E2-BD1F624059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102" y="285136"/>
            <a:ext cx="7538322" cy="587052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7D2EBF-15BF-0037-3862-3AC3A3037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7498" y="2548321"/>
            <a:ext cx="8137003" cy="672077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GB" sz="4800" dirty="0"/>
              <a:t>6-Cell Cavity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8D216-D482-4E4E-B87F-7F5A10681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158499-F68D-C934-3180-936710DBE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12F97-19F9-9872-8940-E8103BFEA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85127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B4647-A96D-C0B2-4C20-096E3D2CD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12236-B4F6-8B7A-50AB-A409BE5B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FM Frequency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C657C-C0EA-C16B-C4E1-1B2131E9B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9F347-B728-D2B1-94F1-06ABFB2CC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E1EBB-59C9-4F26-9EFB-9E6B9B93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13</a:t>
            </a:fld>
            <a:endParaRPr lang="de-DE" alt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ontent Placeholder 6">
                <a:extLst>
                  <a:ext uri="{FF2B5EF4-FFF2-40B4-BE49-F238E27FC236}">
                    <a16:creationId xmlns:a16="http://schemas.microsoft.com/office/drawing/2014/main" id="{CA9ED4A4-98EE-0838-B740-B1B24C2B58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932973"/>
                <a:ext cx="4340873" cy="34145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FM frequency change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smtClean="0">
                            <a:latin typeface="Cambria Math" panose="02040503050406030204" pitchFamily="18" charset="0"/>
                          </a:rPr>
                          <m:t>FM</m:t>
                        </m:r>
                      </m:sub>
                    </m:sSub>
                  </m:oMath>
                </a14:m>
                <a:r>
                  <a:rPr lang="en-GB" sz="2800" dirty="0"/>
                  <a:t> in tens of kilohertz*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Maximum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n-GB" sz="2800" i="1" dirty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GB" sz="2800" i="1" dirty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⁡|</m:t>
                    </m:r>
                  </m:oMath>
                </a14:m>
                <a:r>
                  <a:rPr lang="en-GB" sz="2800" dirty="0"/>
                  <a:t> FM frequency change across all variables is about 8 kHz</a:t>
                </a:r>
              </a:p>
            </p:txBody>
          </p:sp>
        </mc:Choice>
        <mc:Fallback>
          <p:sp>
            <p:nvSpPr>
              <p:cNvPr id="21" name="Content Placeholder 6">
                <a:extLst>
                  <a:ext uri="{FF2B5EF4-FFF2-40B4-BE49-F238E27FC236}">
                    <a16:creationId xmlns:a16="http://schemas.microsoft.com/office/drawing/2014/main" id="{CA9ED4A4-98EE-0838-B740-B1B24C2B5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932973"/>
                <a:ext cx="4340873" cy="3414532"/>
              </a:xfrm>
              <a:prstGeom prst="rect">
                <a:avLst/>
              </a:prstGeom>
              <a:blipFill>
                <a:blip r:embed="rId2"/>
                <a:stretch>
                  <a:fillRect l="-2525" t="-1786" r="-1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D08B08B7-0271-DB48-5ECE-49EBEF98A4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184" y="595307"/>
            <a:ext cx="7055898" cy="564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3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92E14C-F08D-C711-F6F2-FF34519E0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0C097-203E-90F7-2693-C7BA3E361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FM </a:t>
            </a:r>
            <a:r>
              <a:rPr lang="en-GB" sz="4000" dirty="0" err="1"/>
              <a:t>Qext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6DE8C-1748-5FDA-0980-F37080206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DAFDA-CE4C-D846-0231-417BA6FA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C7E2A-70CD-C5D8-E2F1-9FE831DE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14</a:t>
            </a:fld>
            <a:endParaRPr lang="de-DE" alt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7">
                <a:extLst>
                  <a:ext uri="{FF2B5EF4-FFF2-40B4-BE49-F238E27FC236}">
                    <a16:creationId xmlns:a16="http://schemas.microsoft.com/office/drawing/2014/main" id="{7B18AC9C-84DF-732F-AB8E-A94FCF8A65F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805651"/>
                <a:ext cx="4387081" cy="31367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Negligible effect on the fundamental mode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i="0" dirty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sz="2800" dirty="0"/>
                  <a:t> in the same order of magnitude as the nominal value 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.98</m:t>
                    </m:r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Content Placeholder 17">
                <a:extLst>
                  <a:ext uri="{FF2B5EF4-FFF2-40B4-BE49-F238E27FC236}">
                    <a16:creationId xmlns:a16="http://schemas.microsoft.com/office/drawing/2014/main" id="{7B18AC9C-84DF-732F-AB8E-A94FCF8A6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805651"/>
                <a:ext cx="4387081" cy="3136739"/>
              </a:xfrm>
              <a:prstGeom prst="rect">
                <a:avLst/>
              </a:prstGeom>
              <a:blipFill>
                <a:blip r:embed="rId2"/>
                <a:stretch>
                  <a:fillRect l="-2500" t="-19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0EEFDB8-A5B2-720F-47AF-56B5A39CC6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781" y="763648"/>
            <a:ext cx="6800475" cy="5440381"/>
          </a:xfrm>
        </p:spPr>
      </p:pic>
    </p:spTree>
    <p:extLst>
      <p:ext uri="{BB962C8B-B14F-4D97-AF65-F5344CB8AC3E}">
        <p14:creationId xmlns:p14="http://schemas.microsoft.com/office/powerpoint/2010/main" val="49677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91115A-EA64-E87F-C632-F612EB18C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B31CB-DEA7-D663-9289-CDAFA36E6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949" y="255581"/>
            <a:ext cx="11766728" cy="1199589"/>
          </a:xfrm>
        </p:spPr>
        <p:txBody>
          <a:bodyPr/>
          <a:lstStyle/>
          <a:p>
            <a:r>
              <a:rPr lang="en-GB" sz="4000" dirty="0"/>
              <a:t>Max Long. Impedance – First HOM Mon. Passband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BEA05-B493-5233-DC23-1847307A6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8F23C-0DAC-DEAA-2038-3F30E1D2C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81DC1-A0BD-ABF2-51E4-5D61FDD8C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44A9E17-E00E-7AA7-9510-C81ED92730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470" y="1142820"/>
            <a:ext cx="6416163" cy="513293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7">
                <a:extLst>
                  <a:ext uri="{FF2B5EF4-FFF2-40B4-BE49-F238E27FC236}">
                    <a16:creationId xmlns:a16="http://schemas.microsoft.com/office/drawing/2014/main" id="{42584A4B-5F81-D944-CB20-3F168FDCA6B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944547"/>
                <a:ext cx="4387081" cy="395854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Max longitudinal impedance sensitive to penetration depth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Maximum value attained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34 </m:t>
                    </m:r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kΩ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2800" dirty="0"/>
                  <a:t>, which is about a 15% increase from the nominal value</a:t>
                </a:r>
              </a:p>
            </p:txBody>
          </p:sp>
        </mc:Choice>
        <mc:Fallback xmlns="">
          <p:sp>
            <p:nvSpPr>
              <p:cNvPr id="13" name="Content Placeholder 17">
                <a:extLst>
                  <a:ext uri="{FF2B5EF4-FFF2-40B4-BE49-F238E27FC236}">
                    <a16:creationId xmlns:a16="http://schemas.microsoft.com/office/drawing/2014/main" id="{42584A4B-5F81-D944-CB20-3F168FDCA6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944547"/>
                <a:ext cx="4387081" cy="3958542"/>
              </a:xfrm>
              <a:prstGeom prst="rect">
                <a:avLst/>
              </a:prstGeom>
              <a:blipFill>
                <a:blip r:embed="rId3"/>
                <a:stretch>
                  <a:fillRect l="-2500" t="-1695" r="-15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026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B5679-C3E0-F3AA-672A-D4B36C734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F1988-097B-C3C4-2292-5A24CE297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950" y="306365"/>
            <a:ext cx="11579916" cy="641851"/>
          </a:xfrm>
        </p:spPr>
        <p:txBody>
          <a:bodyPr/>
          <a:lstStyle/>
          <a:p>
            <a:r>
              <a:rPr lang="en-GB" sz="4000" dirty="0"/>
              <a:t>Max Trans. Impedance – First HOM Dipole Passband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F999E-74B5-E1E8-4CCA-6D6AA70A3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DA487-5302-2940-5B62-7D26B8B36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D9C6A-1B02-2C49-D037-133C1A73C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16</a:t>
            </a:fld>
            <a:endParaRPr lang="de-DE" alt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7">
                <a:extLst>
                  <a:ext uri="{FF2B5EF4-FFF2-40B4-BE49-F238E27FC236}">
                    <a16:creationId xmlns:a16="http://schemas.microsoft.com/office/drawing/2014/main" id="{10E3D2BE-E778-E7BC-B176-40C1E22D58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956122"/>
                <a:ext cx="4387081" cy="38196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Negligible effect on the maximum first HOM dipole passband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 b="0" i="1" smtClean="0">
                            <a:latin typeface="Cambria Math" panose="02040503050406030204" pitchFamily="18" charset="0"/>
                          </a:rPr>
                          <m:t>max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⊥,1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Overall maximum impedance value only about 0.3% the nominal value</a:t>
                </a:r>
              </a:p>
            </p:txBody>
          </p:sp>
        </mc:Choice>
        <mc:Fallback xmlns="">
          <p:sp>
            <p:nvSpPr>
              <p:cNvPr id="9" name="Content Placeholder 17">
                <a:extLst>
                  <a:ext uri="{FF2B5EF4-FFF2-40B4-BE49-F238E27FC236}">
                    <a16:creationId xmlns:a16="http://schemas.microsoft.com/office/drawing/2014/main" id="{10E3D2BE-E778-E7BC-B176-40C1E22D58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956122"/>
                <a:ext cx="4387081" cy="3819645"/>
              </a:xfrm>
              <a:prstGeom prst="rect">
                <a:avLst/>
              </a:prstGeom>
              <a:blipFill>
                <a:blip r:embed="rId2"/>
                <a:stretch>
                  <a:fillRect l="-2500" t="-1757" r="-833" b="-1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717D14BD-FCB4-B71E-89D5-561DFEC456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672" y="1203505"/>
            <a:ext cx="6267622" cy="5014098"/>
          </a:xfrm>
        </p:spPr>
      </p:pic>
    </p:spTree>
    <p:extLst>
      <p:ext uri="{BB962C8B-B14F-4D97-AF65-F5344CB8AC3E}">
        <p14:creationId xmlns:p14="http://schemas.microsoft.com/office/powerpoint/2010/main" val="116952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8D66F-5AB3-1740-58CE-275C3AB6B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29118-F99A-DFB6-E0ED-A1E61AA79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950" y="306365"/>
            <a:ext cx="11579916" cy="641851"/>
          </a:xfrm>
        </p:spPr>
        <p:txBody>
          <a:bodyPr/>
          <a:lstStyle/>
          <a:p>
            <a:r>
              <a:rPr lang="en-GB" sz="4000" dirty="0"/>
              <a:t>Max Trans. Impedance – 2nd Dip. Passband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8CBEE-217A-6B0C-2843-E8C9317DF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433DD-2572-1533-64EA-8736ECEA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5B679-EDB0-ECF8-F3FA-329E1EBF5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17</a:t>
            </a:fld>
            <a:endParaRPr lang="de-DE" alt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7">
                <a:extLst>
                  <a:ext uri="{FF2B5EF4-FFF2-40B4-BE49-F238E27FC236}">
                    <a16:creationId xmlns:a16="http://schemas.microsoft.com/office/drawing/2014/main" id="{D36BDC57-D3D8-70DD-C085-BFD4707FE9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120877"/>
                <a:ext cx="4387081" cy="48396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Negligible effect on the maximum first HOM dipole passband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800" b="0" i="1" smtClean="0">
                            <a:latin typeface="Cambria Math" panose="02040503050406030204" pitchFamily="18" charset="0"/>
                          </a:rPr>
                          <m:t>max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⊥,2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Overall maximum impedance value only about 5% the nominal value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Penetration depth has the most influence</a:t>
                </a:r>
              </a:p>
            </p:txBody>
          </p:sp>
        </mc:Choice>
        <mc:Fallback xmlns="">
          <p:sp>
            <p:nvSpPr>
              <p:cNvPr id="9" name="Content Placeholder 17">
                <a:extLst>
                  <a:ext uri="{FF2B5EF4-FFF2-40B4-BE49-F238E27FC236}">
                    <a16:creationId xmlns:a16="http://schemas.microsoft.com/office/drawing/2014/main" id="{D36BDC57-D3D8-70DD-C085-BFD4707FE9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120877"/>
                <a:ext cx="4387081" cy="4839690"/>
              </a:xfrm>
              <a:prstGeom prst="rect">
                <a:avLst/>
              </a:prstGeom>
              <a:blipFill>
                <a:blip r:embed="rId2"/>
                <a:stretch>
                  <a:fillRect l="-2500" t="-2267" r="-833" b="-1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4854928-1B1F-89E1-2D97-DED5B80BB5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354" y="1120877"/>
            <a:ext cx="6328921" cy="5063137"/>
          </a:xfrm>
        </p:spPr>
      </p:pic>
    </p:spTree>
    <p:extLst>
      <p:ext uri="{BB962C8B-B14F-4D97-AF65-F5344CB8AC3E}">
        <p14:creationId xmlns:p14="http://schemas.microsoft.com/office/powerpoint/2010/main" val="306631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0BB78-5AF6-6F61-B7D9-50C47E83A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4EA02-9D86-1A6F-7042-F95259342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A9343-F3B7-0ADD-429C-B3EE6170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68A05-05EC-5B0A-6FAB-3421EBECD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7F729-66AC-11A0-BFBC-78D172A0F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18</a:t>
            </a:fld>
            <a:endParaRPr lang="de-DE" altLang="de-DE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A323248-EAB2-B5F2-5B11-CD8851FB4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417" y="1516283"/>
            <a:ext cx="10727267" cy="3892943"/>
          </a:xfrm>
        </p:spPr>
        <p:txBody>
          <a:bodyPr>
            <a:normAutofit/>
          </a:bodyPr>
          <a:lstStyle/>
          <a:p>
            <a:r>
              <a:rPr lang="en-GB" sz="2800" dirty="0"/>
              <a:t>For almost all of the considered quantities, deviations in the considered HOM coupler geometric parameters do not lead to a substantial change in the analysed quantities of interest  </a:t>
            </a:r>
          </a:p>
          <a:p>
            <a:endParaRPr lang="en-GB" sz="2800" dirty="0"/>
          </a:p>
          <a:p>
            <a:r>
              <a:rPr lang="en-GB" sz="2800" dirty="0"/>
              <a:t> The maximum transverse impedance due to perturbation of the 2-cell cavity assembly is 3.5 times the design value. This may be problematic if the mode is the performance-limiting mode</a:t>
            </a:r>
          </a:p>
        </p:txBody>
      </p:sp>
    </p:spTree>
    <p:extLst>
      <p:ext uri="{BB962C8B-B14F-4D97-AF65-F5344CB8AC3E}">
        <p14:creationId xmlns:p14="http://schemas.microsoft.com/office/powerpoint/2010/main" val="73064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3BC41-CB6B-43FB-A9D1-CEE7D4A4D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Motivation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A0220-A73A-EEBF-F5B3-694501941503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24417" y="1089892"/>
            <a:ext cx="9935428" cy="366720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8C3A2F-2BB8-A6B7-24DE-E35357FA478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B3FE27-308A-48BD-81C1-C910295ADEDD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233D9-3C26-54C1-8475-08377DEC868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389325" indent="-389325">
              <a:tabLst>
                <a:tab pos="804843" algn="l"/>
              </a:tabLst>
            </a:pPr>
            <a:r>
              <a:rPr lang="de-DE"/>
              <a:t>UNIVERSITÄT ROSTOCK | Fakultät für Informatik und Elektrotechnik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F5422-8AD9-EBCA-F7C6-1C4348852E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D75E278-B7A8-46AD-AE70-60A8FF4239F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D75107E5-524E-4969-D95B-5044839ECBFD}"/>
              </a:ext>
            </a:extLst>
          </p:cNvPr>
          <p:cNvSpPr txBox="1">
            <a:spLocks/>
          </p:cNvSpPr>
          <p:nvPr/>
        </p:nvSpPr>
        <p:spPr>
          <a:xfrm>
            <a:off x="624416" y="1089891"/>
            <a:ext cx="9935427" cy="51951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68" indent="-257168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199" indent="-214308" algn="l" defTabSz="68578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GB" sz="2800" dirty="0"/>
              <a:t>Coaxial higher-order mode (HOM) couplers can be designed to high precision, which would reduce errors due to uncertainties. However,</a:t>
            </a:r>
          </a:p>
          <a:p>
            <a:pPr fontAlgn="auto">
              <a:spcAft>
                <a:spcPts val="0"/>
              </a:spcAft>
            </a:pPr>
            <a:endParaRPr lang="en-GB" sz="2800" dirty="0"/>
          </a:p>
          <a:p>
            <a:pPr fontAlgn="auto">
              <a:spcAft>
                <a:spcPts val="0"/>
              </a:spcAft>
            </a:pPr>
            <a:r>
              <a:rPr lang="en-GB" sz="2800" dirty="0"/>
              <a:t>Some geometric perturbations may occur </a:t>
            </a:r>
          </a:p>
          <a:p>
            <a:pPr lvl="1" fontAlgn="auto">
              <a:spcAft>
                <a:spcPts val="0"/>
              </a:spcAft>
            </a:pPr>
            <a:r>
              <a:rPr lang="en-GB" sz="2800" dirty="0"/>
              <a:t> during the installation</a:t>
            </a:r>
          </a:p>
          <a:p>
            <a:pPr lvl="1" fontAlgn="auto">
              <a:spcAft>
                <a:spcPts val="0"/>
              </a:spcAft>
            </a:pPr>
            <a:r>
              <a:rPr lang="en-GB" sz="2800" dirty="0"/>
              <a:t> during operation, due to background vibrations or </a:t>
            </a:r>
          </a:p>
          <a:p>
            <a:pPr lvl="1" fontAlgn="auto">
              <a:spcAft>
                <a:spcPts val="0"/>
              </a:spcAft>
            </a:pPr>
            <a:r>
              <a:rPr lang="en-GB" sz="2800" dirty="0"/>
              <a:t> electromagnetic pressure due to the Lorentz force</a:t>
            </a:r>
            <a:endParaRPr lang="en-GB" sz="2800" dirty="0">
              <a:latin typeface="+mn-lt"/>
            </a:endParaRPr>
          </a:p>
          <a:p>
            <a:pPr fontAlgn="auto">
              <a:spcAft>
                <a:spcPts val="0"/>
              </a:spcAft>
            </a:pPr>
            <a:endParaRPr lang="en-GB" sz="2800" dirty="0">
              <a:latin typeface="+mn-lt"/>
            </a:endParaRPr>
          </a:p>
          <a:p>
            <a:pPr fontAlgn="auto">
              <a:spcAft>
                <a:spcPts val="0"/>
              </a:spcAft>
            </a:pPr>
            <a:r>
              <a:rPr lang="en-GB" sz="2800" dirty="0"/>
              <a:t>Owing to the orientation of the HOM coupler on the cavity, there may be some deflections induced by gravity</a:t>
            </a:r>
          </a:p>
          <a:p>
            <a:pPr fontAlgn="auto">
              <a:spcAft>
                <a:spcPts val="0"/>
              </a:spcAft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0559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A1C3E-DAEE-5465-40EF-82CEABE9D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B5CFD-380D-C6CA-6B99-D59204056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Aim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FB104-4E99-04D3-FE3D-950BEABBC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54A76-B890-BC5D-2648-0F37B28A5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2F69C-8FF9-6E71-FE2E-9A60228B9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3B0FDD6-D4D6-25FE-6647-3BDC91B0FB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292" y="3212292"/>
            <a:ext cx="3794580" cy="295505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6">
                <a:extLst>
                  <a:ext uri="{FF2B5EF4-FFF2-40B4-BE49-F238E27FC236}">
                    <a16:creationId xmlns:a16="http://schemas.microsoft.com/office/drawing/2014/main" id="{4990D6AF-9FF2-2B87-9B0B-4FE8796B18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935032"/>
                <a:ext cx="5695360" cy="523231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en-GB" sz="2800" dirty="0"/>
                  <a:t>Sensitivity analysis of FCC-ee cavity assemblies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>
                    <a:latin typeface="+mn-lt"/>
                  </a:rPr>
                  <a:t>2-cell 400 MHz cavity equipped with two hook-type HOM couplers for the Z, W and H operating points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>
                  <a:latin typeface="+mn-lt"/>
                </a:endParaRPr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6-cell 800 MHz  cavity equipped with four double quarter-wave (DQW) HOM couplers for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sz="2800" dirty="0"/>
                  <a:t> operating point</a:t>
                </a:r>
              </a:p>
            </p:txBody>
          </p:sp>
        </mc:Choice>
        <mc:Fallback xmlns="">
          <p:sp>
            <p:nvSpPr>
              <p:cNvPr id="8" name="Content Placeholder 6">
                <a:extLst>
                  <a:ext uri="{FF2B5EF4-FFF2-40B4-BE49-F238E27FC236}">
                    <a16:creationId xmlns:a16="http://schemas.microsoft.com/office/drawing/2014/main" id="{4990D6AF-9FF2-2B87-9B0B-4FE8796B1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935032"/>
                <a:ext cx="5695360" cy="5232318"/>
              </a:xfrm>
              <a:prstGeom prst="rect">
                <a:avLst/>
              </a:prstGeom>
              <a:blipFill>
                <a:blip r:embed="rId3"/>
                <a:stretch>
                  <a:fillRect l="-2139" t="-1164" r="-23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>
            <a:extLst>
              <a:ext uri="{FF2B5EF4-FFF2-40B4-BE49-F238E27FC236}">
                <a16:creationId xmlns:a16="http://schemas.microsoft.com/office/drawing/2014/main" id="{E88FFB7B-E540-04D1-FEE2-37B804B7A1F2}"/>
              </a:ext>
            </a:extLst>
          </p:cNvPr>
          <p:cNvGrpSpPr/>
          <p:nvPr/>
        </p:nvGrpSpPr>
        <p:grpSpPr>
          <a:xfrm>
            <a:off x="902825" y="390740"/>
            <a:ext cx="9299329" cy="2641827"/>
            <a:chOff x="902825" y="390740"/>
            <a:chExt cx="9299329" cy="2641827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272DE928-A4A6-9A00-0089-1F1B554F9D3C}"/>
                </a:ext>
              </a:extLst>
            </p:cNvPr>
            <p:cNvSpPr/>
            <p:nvPr/>
          </p:nvSpPr>
          <p:spPr>
            <a:xfrm>
              <a:off x="902825" y="2419108"/>
              <a:ext cx="2893671" cy="46298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DF7624C-8B07-EFC0-78A6-7D3C9B93BBD9}"/>
                </a:ext>
              </a:extLst>
            </p:cNvPr>
            <p:cNvGrpSpPr/>
            <p:nvPr/>
          </p:nvGrpSpPr>
          <p:grpSpPr>
            <a:xfrm>
              <a:off x="6676300" y="390740"/>
              <a:ext cx="3525854" cy="2641827"/>
              <a:chOff x="6676300" y="390740"/>
              <a:chExt cx="3525854" cy="264182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A5E259B-0685-C9CA-E0D5-F4D90FE4AB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54617" y="390740"/>
                <a:ext cx="3347537" cy="2641827"/>
              </a:xfrm>
              <a:prstGeom prst="rect">
                <a:avLst/>
              </a:prstGeom>
            </p:spPr>
          </p:pic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25963C30-C4C8-3EAB-378F-8EF126E452F5}"/>
                  </a:ext>
                </a:extLst>
              </p:cNvPr>
              <p:cNvSpPr/>
              <p:nvPr/>
            </p:nvSpPr>
            <p:spPr>
              <a:xfrm>
                <a:off x="6676300" y="390740"/>
                <a:ext cx="3520428" cy="2641827"/>
              </a:xfrm>
              <a:prstGeom prst="roundRect">
                <a:avLst>
                  <a:gd name="adj" fmla="val 8979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5C053F8-CA57-2690-0928-A0ED9D61B273}"/>
              </a:ext>
            </a:extLst>
          </p:cNvPr>
          <p:cNvGrpSpPr/>
          <p:nvPr/>
        </p:nvGrpSpPr>
        <p:grpSpPr>
          <a:xfrm>
            <a:off x="902824" y="3219258"/>
            <a:ext cx="9554048" cy="3042646"/>
            <a:chOff x="902824" y="3219258"/>
            <a:chExt cx="9554048" cy="3042646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F72A5E14-0C49-B128-D474-6D40ED46AB46}"/>
                </a:ext>
              </a:extLst>
            </p:cNvPr>
            <p:cNvSpPr/>
            <p:nvPr/>
          </p:nvSpPr>
          <p:spPr>
            <a:xfrm>
              <a:off x="902824" y="4342575"/>
              <a:ext cx="2974695" cy="462988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E00AA07B-F7B6-7A64-16B4-15C093B0E853}"/>
                </a:ext>
              </a:extLst>
            </p:cNvPr>
            <p:cNvSpPr/>
            <p:nvPr/>
          </p:nvSpPr>
          <p:spPr>
            <a:xfrm>
              <a:off x="6662292" y="3219258"/>
              <a:ext cx="3794580" cy="3042646"/>
            </a:xfrm>
            <a:prstGeom prst="roundRect">
              <a:avLst>
                <a:gd name="adj" fmla="val 6776"/>
              </a:avLst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634A4C2-E033-A97C-D231-D560DE24B8C1}"/>
              </a:ext>
            </a:extLst>
          </p:cNvPr>
          <p:cNvGrpSpPr/>
          <p:nvPr/>
        </p:nvGrpSpPr>
        <p:grpSpPr>
          <a:xfrm>
            <a:off x="1539433" y="3167356"/>
            <a:ext cx="10546464" cy="3094547"/>
            <a:chOff x="1539433" y="3167356"/>
            <a:chExt cx="10546464" cy="309454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491E67-8CA0-2AC4-148C-2969123E5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15786" y="3212292"/>
              <a:ext cx="1269651" cy="2328976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A1B528C-D841-2E0F-00F5-2B2544BE23BA}"/>
                </a:ext>
              </a:extLst>
            </p:cNvPr>
            <p:cNvGrpSpPr/>
            <p:nvPr/>
          </p:nvGrpSpPr>
          <p:grpSpPr>
            <a:xfrm>
              <a:off x="1539433" y="3167356"/>
              <a:ext cx="10546464" cy="3094547"/>
              <a:chOff x="1539433" y="3167356"/>
              <a:chExt cx="10546464" cy="3094547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3ED7793F-63D8-2C58-6F15-B7462E435FE5}"/>
                  </a:ext>
                </a:extLst>
              </p:cNvPr>
              <p:cNvSpPr/>
              <p:nvPr/>
            </p:nvSpPr>
            <p:spPr>
              <a:xfrm>
                <a:off x="1539433" y="4791972"/>
                <a:ext cx="3715473" cy="462988"/>
              </a:xfrm>
              <a:prstGeom prst="roundRect">
                <a:avLst/>
              </a:prstGeom>
              <a:noFill/>
              <a:ln>
                <a:solidFill>
                  <a:srgbClr val="BE40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4CCA5B1F-37AC-9D7D-670E-8BCFC4CB8B15}"/>
                  </a:ext>
                </a:extLst>
              </p:cNvPr>
              <p:cNvSpPr/>
              <p:nvPr/>
            </p:nvSpPr>
            <p:spPr>
              <a:xfrm>
                <a:off x="10558676" y="3167356"/>
                <a:ext cx="1527221" cy="3094547"/>
              </a:xfrm>
              <a:prstGeom prst="roundRect">
                <a:avLst/>
              </a:prstGeom>
              <a:noFill/>
              <a:ln>
                <a:solidFill>
                  <a:srgbClr val="BE40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98813647-2C65-C1FC-E6ED-7BEC1A458E46}"/>
                  </a:ext>
                </a:extLst>
              </p:cNvPr>
              <p:cNvSpPr/>
              <p:nvPr/>
            </p:nvSpPr>
            <p:spPr>
              <a:xfrm>
                <a:off x="9433367" y="3294679"/>
                <a:ext cx="763361" cy="837484"/>
              </a:xfrm>
              <a:prstGeom prst="roundRect">
                <a:avLst/>
              </a:prstGeom>
              <a:noFill/>
              <a:ln>
                <a:solidFill>
                  <a:srgbClr val="BE40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BD310929-58E1-9453-6EC3-A1E8F6D51DD7}"/>
                  </a:ext>
                </a:extLst>
              </p:cNvPr>
              <p:cNvSpPr/>
              <p:nvPr/>
            </p:nvSpPr>
            <p:spPr>
              <a:xfrm>
                <a:off x="6662292" y="4778349"/>
                <a:ext cx="763361" cy="837484"/>
              </a:xfrm>
              <a:prstGeom prst="roundRect">
                <a:avLst/>
              </a:prstGeom>
              <a:noFill/>
              <a:ln>
                <a:solidFill>
                  <a:srgbClr val="BE40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E1E532C-0421-F49D-B8B8-8F6703D343AE}"/>
                  </a:ext>
                </a:extLst>
              </p:cNvPr>
              <p:cNvSpPr/>
              <p:nvPr/>
            </p:nvSpPr>
            <p:spPr>
              <a:xfrm>
                <a:off x="7159029" y="5412778"/>
                <a:ext cx="763361" cy="837484"/>
              </a:xfrm>
              <a:prstGeom prst="roundRect">
                <a:avLst/>
              </a:prstGeom>
              <a:noFill/>
              <a:ln>
                <a:solidFill>
                  <a:srgbClr val="BE409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214F065-5248-2146-6035-4934E1C12A87}"/>
              </a:ext>
            </a:extLst>
          </p:cNvPr>
          <p:cNvGrpSpPr/>
          <p:nvPr/>
        </p:nvGrpSpPr>
        <p:grpSpPr>
          <a:xfrm>
            <a:off x="902824" y="348504"/>
            <a:ext cx="11090475" cy="3050347"/>
            <a:chOff x="902824" y="348504"/>
            <a:chExt cx="11090475" cy="305034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F837D8A-0317-1735-CC72-CCE64ED5F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8677" y="390739"/>
              <a:ext cx="1326760" cy="2383283"/>
            </a:xfrm>
            <a:prstGeom prst="rect">
              <a:avLst/>
            </a:prstGeom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FBF4ECE-B628-B6B0-D597-21697B7EAA68}"/>
                </a:ext>
              </a:extLst>
            </p:cNvPr>
            <p:cNvGrpSpPr/>
            <p:nvPr/>
          </p:nvGrpSpPr>
          <p:grpSpPr>
            <a:xfrm>
              <a:off x="902824" y="348504"/>
              <a:ext cx="11090475" cy="3050347"/>
              <a:chOff x="902824" y="348504"/>
              <a:chExt cx="11090475" cy="3050347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BBB1C72D-7323-8F7B-D41D-F239EB98A17E}"/>
                  </a:ext>
                </a:extLst>
              </p:cNvPr>
              <p:cNvSpPr/>
              <p:nvPr/>
            </p:nvSpPr>
            <p:spPr>
              <a:xfrm>
                <a:off x="902824" y="2905246"/>
                <a:ext cx="3345085" cy="493605"/>
              </a:xfrm>
              <a:prstGeom prst="roundRect">
                <a:avLst/>
              </a:prstGeom>
              <a:noFill/>
              <a:ln>
                <a:solidFill>
                  <a:srgbClr val="004A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1F44AB9-4A7F-7D09-46D9-A4818752B883}"/>
                  </a:ext>
                </a:extLst>
              </p:cNvPr>
              <p:cNvSpPr/>
              <p:nvPr/>
            </p:nvSpPr>
            <p:spPr>
              <a:xfrm>
                <a:off x="10305595" y="348504"/>
                <a:ext cx="1687704" cy="2684063"/>
              </a:xfrm>
              <a:prstGeom prst="roundRect">
                <a:avLst/>
              </a:prstGeom>
              <a:noFill/>
              <a:ln>
                <a:solidFill>
                  <a:srgbClr val="004A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1EF0EDF-6F38-F835-E4A2-1A4470AAC21F}"/>
                  </a:ext>
                </a:extLst>
              </p:cNvPr>
              <p:cNvSpPr/>
              <p:nvPr/>
            </p:nvSpPr>
            <p:spPr>
              <a:xfrm>
                <a:off x="6967959" y="1569461"/>
                <a:ext cx="856527" cy="849648"/>
              </a:xfrm>
              <a:prstGeom prst="roundRect">
                <a:avLst/>
              </a:prstGeom>
              <a:noFill/>
              <a:ln>
                <a:solidFill>
                  <a:srgbClr val="004A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94669904-A3AC-C954-7950-738F4CCA141C}"/>
                  </a:ext>
                </a:extLst>
              </p:cNvPr>
              <p:cNvSpPr/>
              <p:nvPr/>
            </p:nvSpPr>
            <p:spPr>
              <a:xfrm>
                <a:off x="8576840" y="421417"/>
                <a:ext cx="856527" cy="1025417"/>
              </a:xfrm>
              <a:prstGeom prst="roundRect">
                <a:avLst/>
              </a:prstGeom>
              <a:noFill/>
              <a:ln>
                <a:solidFill>
                  <a:srgbClr val="004A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D9DFF62-F7E1-C978-41AE-F857E25EDB23}"/>
              </a:ext>
            </a:extLst>
          </p:cNvPr>
          <p:cNvSpPr txBox="1"/>
          <p:nvPr/>
        </p:nvSpPr>
        <p:spPr>
          <a:xfrm>
            <a:off x="8929652" y="5781106"/>
            <a:ext cx="109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i="1" dirty="0">
                <a:latin typeface="+mn-lt"/>
              </a:rPr>
              <a:t>Shahnam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B2BF2B-F9C7-F608-EC29-73D73C0FBD55}"/>
              </a:ext>
            </a:extLst>
          </p:cNvPr>
          <p:cNvSpPr txBox="1"/>
          <p:nvPr/>
        </p:nvSpPr>
        <p:spPr>
          <a:xfrm>
            <a:off x="8929652" y="2589356"/>
            <a:ext cx="1099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i="1" dirty="0">
                <a:latin typeface="+mn-lt"/>
              </a:rPr>
              <a:t>Shahnam</a:t>
            </a:r>
          </a:p>
        </p:txBody>
      </p:sp>
    </p:spTree>
    <p:extLst>
      <p:ext uri="{BB962C8B-B14F-4D97-AF65-F5344CB8AC3E}">
        <p14:creationId xmlns:p14="http://schemas.microsoft.com/office/powerpoint/2010/main" val="70388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B9DCC-56C4-E911-A3D9-51CC4BD76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08C67-AD3B-B018-1A95-DB11A1FAA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Quantities of interest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09994-E33D-029E-1A77-078D5F2FD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C17FB-F3BB-94AC-6B49-4E009B84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8D04D-500E-7F4B-CC18-EB2BBAB50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30D97AEF-354C-DC1A-4FA2-5B9B71CF64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066" y="1187108"/>
            <a:ext cx="7874949" cy="472497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17">
                <a:extLst>
                  <a:ext uri="{FF2B5EF4-FFF2-40B4-BE49-F238E27FC236}">
                    <a16:creationId xmlns:a16="http://schemas.microsoft.com/office/drawing/2014/main" id="{F37A1D4F-D6D7-D4BC-7CBE-654AEC8CE4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187107"/>
                <a:ext cx="3545649" cy="456054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Fundamental mode (FM)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</m:sub>
                    </m:sSub>
                  </m:oMath>
                </a14:m>
                <a:r>
                  <a:rPr lang="en-GB" sz="2800" dirty="0"/>
                  <a:t> and external quality factor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i="0" dirty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sz="2800" dirty="0"/>
                  <a:t>)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Max longitudinal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en-GB" sz="2800" dirty="0"/>
                  <a:t> in first higher-order (HOM) monopole passband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</p:txBody>
          </p:sp>
        </mc:Choice>
        <mc:Fallback xmlns="">
          <p:sp>
            <p:nvSpPr>
              <p:cNvPr id="19" name="Content Placeholder 17">
                <a:extLst>
                  <a:ext uri="{FF2B5EF4-FFF2-40B4-BE49-F238E27FC236}">
                    <a16:creationId xmlns:a16="http://schemas.microsoft.com/office/drawing/2014/main" id="{F37A1D4F-D6D7-D4BC-7CBE-654AEC8CE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187107"/>
                <a:ext cx="3545649" cy="4560549"/>
              </a:xfrm>
              <a:prstGeom prst="rect">
                <a:avLst/>
              </a:prstGeom>
              <a:blipFill>
                <a:blip r:embed="rId3"/>
                <a:stretch>
                  <a:fillRect l="-3093" t="-1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F3062D2-7177-A758-9939-05D98686CF18}"/>
              </a:ext>
            </a:extLst>
          </p:cNvPr>
          <p:cNvSpPr/>
          <p:nvPr/>
        </p:nvSpPr>
        <p:spPr>
          <a:xfrm>
            <a:off x="7905509" y="1452415"/>
            <a:ext cx="3970116" cy="3524699"/>
          </a:xfrm>
          <a:prstGeom prst="roundRect">
            <a:avLst>
              <a:gd name="adj" fmla="val 897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03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9639F-0C54-FD3B-E6A6-8CA63935C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06278-C79B-F5C0-CA2D-B609C6828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Quantities of interest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1095D-2B95-506E-ACF2-9137E4DE9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66D45-E62D-CC73-4B2B-9D794F08C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20B89-10C5-24E2-ABE2-147E5C2FF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5</a:t>
            </a:fld>
            <a:endParaRPr lang="de-DE" altLang="de-DE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ACAE514-0A1C-546A-A2C5-6E6DA43C01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355" y="1184854"/>
            <a:ext cx="7716949" cy="463017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7">
                <a:extLst>
                  <a:ext uri="{FF2B5EF4-FFF2-40B4-BE49-F238E27FC236}">
                    <a16:creationId xmlns:a16="http://schemas.microsoft.com/office/drawing/2014/main" id="{F51B77B5-5521-9B1C-01B5-73275CCCAF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1120877"/>
                <a:ext cx="3605938" cy="483969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Max transversal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⊥,1</m:t>
                        </m:r>
                      </m:sub>
                    </m:sSub>
                  </m:oMath>
                </a14:m>
                <a:r>
                  <a:rPr lang="en-GB" sz="2800" dirty="0"/>
                  <a:t> in first higher-order dipole passband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Max transversal impedance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⊥,2</m:t>
                        </m:r>
                      </m:sub>
                    </m:sSub>
                  </m:oMath>
                </a14:m>
                <a:r>
                  <a:rPr lang="en-GB" sz="2800" dirty="0"/>
                  <a:t> in second higher-order dipole passband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</p:txBody>
          </p:sp>
        </mc:Choice>
        <mc:Fallback xmlns="">
          <p:sp>
            <p:nvSpPr>
              <p:cNvPr id="3" name="Content Placeholder 17">
                <a:extLst>
                  <a:ext uri="{FF2B5EF4-FFF2-40B4-BE49-F238E27FC236}">
                    <a16:creationId xmlns:a16="http://schemas.microsoft.com/office/drawing/2014/main" id="{F51B77B5-5521-9B1C-01B5-73275CCCAF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1120877"/>
                <a:ext cx="3605938" cy="4839690"/>
              </a:xfrm>
              <a:prstGeom prst="rect">
                <a:avLst/>
              </a:prstGeom>
              <a:blipFill>
                <a:blip r:embed="rId3"/>
                <a:stretch>
                  <a:fillRect l="-3041" t="-1385" r="-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7C12B93-E0AB-9802-DDDD-5C405AD6A041}"/>
              </a:ext>
            </a:extLst>
          </p:cNvPr>
          <p:cNvSpPr/>
          <p:nvPr/>
        </p:nvSpPr>
        <p:spPr>
          <a:xfrm>
            <a:off x="7905509" y="1452416"/>
            <a:ext cx="3970116" cy="1846370"/>
          </a:xfrm>
          <a:prstGeom prst="roundRect">
            <a:avLst>
              <a:gd name="adj" fmla="val 897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025FDBB-3DCB-F5A4-83EC-089F37DCB0A3}"/>
              </a:ext>
            </a:extLst>
          </p:cNvPr>
          <p:cNvSpPr/>
          <p:nvPr/>
        </p:nvSpPr>
        <p:spPr>
          <a:xfrm>
            <a:off x="7905510" y="3343936"/>
            <a:ext cx="3970116" cy="1968844"/>
          </a:xfrm>
          <a:prstGeom prst="roundRect">
            <a:avLst>
              <a:gd name="adj" fmla="val 8979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28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49A2F-B9B5-ECF7-EDE5-07DF40FFB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99219-07E6-5C2E-A0C9-7D2795C06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Geometric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DAB9E-807C-2953-D04E-7E18D518F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6ABE2-94F5-EA38-9E4F-E381EDF43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FE9F0-7170-C55D-14A8-EB325514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6</a:t>
            </a:fld>
            <a:endParaRPr lang="de-DE" altLang="de-DE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E8ED59B-2272-1369-8085-B63B4C71AE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04" y="1416816"/>
            <a:ext cx="4248090" cy="3657185"/>
          </a:xfrm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5C198DD7-9FC5-9160-C538-7A567E92C520}"/>
              </a:ext>
            </a:extLst>
          </p:cNvPr>
          <p:cNvGrpSpPr/>
          <p:nvPr/>
        </p:nvGrpSpPr>
        <p:grpSpPr>
          <a:xfrm>
            <a:off x="3519948" y="3073811"/>
            <a:ext cx="1803992" cy="2644875"/>
            <a:chOff x="3519948" y="3073811"/>
            <a:chExt cx="1803992" cy="2644875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4F3AC4E-C272-BABC-7683-BC73F5ACE176}"/>
                </a:ext>
              </a:extLst>
            </p:cNvPr>
            <p:cNvCxnSpPr>
              <a:cxnSpLocks/>
            </p:cNvCxnSpPr>
            <p:nvPr/>
          </p:nvCxnSpPr>
          <p:spPr>
            <a:xfrm>
              <a:off x="3519948" y="4572004"/>
              <a:ext cx="121194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1FE954B-CD52-D035-E274-0B8A0154EF05}"/>
                </a:ext>
              </a:extLst>
            </p:cNvPr>
            <p:cNvCxnSpPr>
              <a:cxnSpLocks/>
            </p:cNvCxnSpPr>
            <p:nvPr/>
          </p:nvCxnSpPr>
          <p:spPr>
            <a:xfrm>
              <a:off x="4731894" y="3761744"/>
              <a:ext cx="0" cy="1620520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A6726B3-27E5-35A9-E2F2-2C2384E6A841}"/>
                    </a:ext>
                  </a:extLst>
                </p:cNvPr>
                <p:cNvSpPr txBox="1"/>
                <p:nvPr/>
              </p:nvSpPr>
              <p:spPr>
                <a:xfrm rot="16200000">
                  <a:off x="3739892" y="4134639"/>
                  <a:ext cx="264487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−1,1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GB" sz="2800">
                            <a:latin typeface="Cambria Math" panose="02040503050406030204" pitchFamily="18" charset="0"/>
                          </a:rPr>
                          <m:t>mm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A6726B3-27E5-35A9-E2F2-2C2384E6A8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739892" y="4134639"/>
                  <a:ext cx="2644875" cy="52322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4B5AEC0-424A-E7F5-8C89-B2A34C6F2E17}"/>
              </a:ext>
            </a:extLst>
          </p:cNvPr>
          <p:cNvGrpSpPr/>
          <p:nvPr/>
        </p:nvGrpSpPr>
        <p:grpSpPr>
          <a:xfrm>
            <a:off x="1410167" y="982503"/>
            <a:ext cx="2880482" cy="1250008"/>
            <a:chOff x="1410167" y="982503"/>
            <a:chExt cx="2880482" cy="1250008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4951C64-9176-925D-3070-8F4837AEA948}"/>
                </a:ext>
              </a:extLst>
            </p:cNvPr>
            <p:cNvCxnSpPr>
              <a:cxnSpLocks/>
            </p:cNvCxnSpPr>
            <p:nvPr/>
          </p:nvCxnSpPr>
          <p:spPr>
            <a:xfrm>
              <a:off x="2621088" y="1470675"/>
              <a:ext cx="0" cy="76183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3EF62E5-FB15-862F-9B22-8D510E7F78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2485" y="1521898"/>
              <a:ext cx="1666732" cy="0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8F9F0817-5998-3208-53B4-AD9541F84D8A}"/>
                    </a:ext>
                  </a:extLst>
                </p:cNvPr>
                <p:cNvSpPr txBox="1"/>
                <p:nvPr/>
              </p:nvSpPr>
              <p:spPr>
                <a:xfrm>
                  <a:off x="1410167" y="982503"/>
                  <a:ext cx="288048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𝑐h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−1,1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8F9F0817-5998-3208-53B4-AD9541F84D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10167" y="982503"/>
                  <a:ext cx="2880482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0282017E-10DA-9116-AB1D-E3D3FFB936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269" y="1416816"/>
            <a:ext cx="2885113" cy="3657185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1DF046C8-C672-CE7B-93CF-F557D5F6B3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0994" y="769051"/>
            <a:ext cx="2827202" cy="4340268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1773FFB6-AB15-34DB-F292-EB4D88A7AFE5}"/>
              </a:ext>
            </a:extLst>
          </p:cNvPr>
          <p:cNvGrpSpPr/>
          <p:nvPr/>
        </p:nvGrpSpPr>
        <p:grpSpPr>
          <a:xfrm>
            <a:off x="9849823" y="2106561"/>
            <a:ext cx="2008464" cy="2644875"/>
            <a:chOff x="9849823" y="2106561"/>
            <a:chExt cx="2008464" cy="2644875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31A8BB4-F7B0-5BDA-9439-A71D9EB29AF8}"/>
                </a:ext>
              </a:extLst>
            </p:cNvPr>
            <p:cNvCxnSpPr>
              <a:cxnSpLocks/>
            </p:cNvCxnSpPr>
            <p:nvPr/>
          </p:nvCxnSpPr>
          <p:spPr>
            <a:xfrm>
              <a:off x="9849823" y="3626629"/>
              <a:ext cx="1416898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0C3AAD36-6C2D-BB92-EC0B-404ACCC0E17C}"/>
                </a:ext>
              </a:extLst>
            </p:cNvPr>
            <p:cNvCxnSpPr>
              <a:cxnSpLocks/>
            </p:cNvCxnSpPr>
            <p:nvPr/>
          </p:nvCxnSpPr>
          <p:spPr>
            <a:xfrm>
              <a:off x="11266721" y="2816369"/>
              <a:ext cx="0" cy="1620520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AF944D41-F54B-56DB-A8BE-955DEC2D2A70}"/>
                    </a:ext>
                  </a:extLst>
                </p:cNvPr>
                <p:cNvSpPr txBox="1"/>
                <p:nvPr/>
              </p:nvSpPr>
              <p:spPr>
                <a:xfrm rot="16200000">
                  <a:off x="10274239" y="3167389"/>
                  <a:ext cx="264487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−1,1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GB" sz="2800">
                            <a:latin typeface="Cambria Math" panose="02040503050406030204" pitchFamily="18" charset="0"/>
                          </a:rPr>
                          <m:t>mm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AF944D41-F54B-56DB-A8BE-955DEC2D2A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0274239" y="3167389"/>
                  <a:ext cx="2644875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6635A65-BE46-8743-0E8F-7C1D35F2A3FD}"/>
              </a:ext>
            </a:extLst>
          </p:cNvPr>
          <p:cNvGrpSpPr/>
          <p:nvPr/>
        </p:nvGrpSpPr>
        <p:grpSpPr>
          <a:xfrm>
            <a:off x="8870677" y="595307"/>
            <a:ext cx="1687595" cy="2880482"/>
            <a:chOff x="8870677" y="595307"/>
            <a:chExt cx="1687595" cy="2880482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135022F-3D01-3ABD-5FC9-B0825854B6FF}"/>
                </a:ext>
              </a:extLst>
            </p:cNvPr>
            <p:cNvCxnSpPr>
              <a:cxnSpLocks/>
            </p:cNvCxnSpPr>
            <p:nvPr/>
          </p:nvCxnSpPr>
          <p:spPr>
            <a:xfrm>
              <a:off x="9477250" y="1916922"/>
              <a:ext cx="108102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95AC98C8-61A5-6491-7610-5E3CF0636A1E}"/>
                </a:ext>
              </a:extLst>
            </p:cNvPr>
            <p:cNvCxnSpPr>
              <a:cxnSpLocks/>
            </p:cNvCxnSpPr>
            <p:nvPr/>
          </p:nvCxnSpPr>
          <p:spPr>
            <a:xfrm>
              <a:off x="9477250" y="1327355"/>
              <a:ext cx="0" cy="1288854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D2103832-99BF-5FD8-0505-FCE8D0EA4B7B}"/>
                    </a:ext>
                  </a:extLst>
                </p:cNvPr>
                <p:cNvSpPr txBox="1"/>
                <p:nvPr/>
              </p:nvSpPr>
              <p:spPr>
                <a:xfrm rot="16200000">
                  <a:off x="7692046" y="1773938"/>
                  <a:ext cx="288048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𝑐h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−1,1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mm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D2103832-99BF-5FD8-0505-FCE8D0EA4B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7692046" y="1773938"/>
                  <a:ext cx="2880482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8D57696-A15A-59BC-657E-760C74C7DC1A}"/>
              </a:ext>
            </a:extLst>
          </p:cNvPr>
          <p:cNvGrpSpPr/>
          <p:nvPr/>
        </p:nvGrpSpPr>
        <p:grpSpPr>
          <a:xfrm>
            <a:off x="5075308" y="716668"/>
            <a:ext cx="3313958" cy="4357333"/>
            <a:chOff x="5075308" y="716668"/>
            <a:chExt cx="3313958" cy="4357333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FEBE19B2-88AA-7ECA-1EE5-2398243488DA}"/>
                </a:ext>
              </a:extLst>
            </p:cNvPr>
            <p:cNvGrpSpPr/>
            <p:nvPr/>
          </p:nvGrpSpPr>
          <p:grpSpPr>
            <a:xfrm>
              <a:off x="5075308" y="716668"/>
              <a:ext cx="3313958" cy="4357333"/>
              <a:chOff x="5075308" y="716668"/>
              <a:chExt cx="3313958" cy="4357333"/>
            </a:xfrm>
          </p:grpSpPr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130293EE-EFFA-AFED-4D01-80701181A2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0272" y="1612490"/>
                <a:ext cx="0" cy="346151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CCEA5BEE-4518-606B-ACD7-B4D266C639E5}"/>
                  </a:ext>
                </a:extLst>
              </p:cNvPr>
              <p:cNvSpPr/>
              <p:nvPr/>
            </p:nvSpPr>
            <p:spPr>
              <a:xfrm>
                <a:off x="6091951" y="716668"/>
                <a:ext cx="1556641" cy="1556641"/>
              </a:xfrm>
              <a:prstGeom prst="arc">
                <a:avLst>
                  <a:gd name="adj1" fmla="val 684900"/>
                  <a:gd name="adj2" fmla="val 10104272"/>
                </a:avLst>
              </a:prstGeom>
              <a:ln w="57150"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9F7F8955-C251-2A79-DF56-CB71AD7BC7DC}"/>
                      </a:ext>
                    </a:extLst>
                  </p:cNvPr>
                  <p:cNvSpPr txBox="1"/>
                  <p:nvPr/>
                </p:nvSpPr>
                <p:spPr>
                  <a:xfrm>
                    <a:off x="5075308" y="2354599"/>
                    <a:ext cx="3313958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0.3</m:t>
                                  </m:r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0.3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∘</m:t>
                              </m:r>
                            </m:sup>
                          </m:s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GB" sz="2800" dirty="0"/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9F7F8955-C251-2A79-DF56-CB71AD7BC7D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75308" y="2354599"/>
                    <a:ext cx="3313958" cy="52322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B79210CC-AC27-5FEE-BA17-E3156C932284}"/>
                </a:ext>
              </a:extLst>
            </p:cNvPr>
            <p:cNvSpPr/>
            <p:nvPr/>
          </p:nvSpPr>
          <p:spPr>
            <a:xfrm>
              <a:off x="6783399" y="1525890"/>
              <a:ext cx="173744" cy="17374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4A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9816542A-A129-1E03-D0C6-9474BB26BAF5}"/>
              </a:ext>
            </a:extLst>
          </p:cNvPr>
          <p:cNvSpPr txBox="1"/>
          <p:nvPr/>
        </p:nvSpPr>
        <p:spPr>
          <a:xfrm>
            <a:off x="2717615" y="5679667"/>
            <a:ext cx="4715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+mn-lt"/>
              </a:rPr>
              <a:t>Double Quarter-Wave HOM Coupler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46E176D-3884-E9DB-BE4F-A659D1ACF2BA}"/>
              </a:ext>
            </a:extLst>
          </p:cNvPr>
          <p:cNvSpPr txBox="1"/>
          <p:nvPr/>
        </p:nvSpPr>
        <p:spPr>
          <a:xfrm>
            <a:off x="8681048" y="5684708"/>
            <a:ext cx="3148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+mn-lt"/>
              </a:rPr>
              <a:t>Hook-Type HOM Coupler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9FF42F6-CB9B-B645-32D3-2C0BE9BCAAA7}"/>
              </a:ext>
            </a:extLst>
          </p:cNvPr>
          <p:cNvGrpSpPr/>
          <p:nvPr/>
        </p:nvGrpSpPr>
        <p:grpSpPr>
          <a:xfrm>
            <a:off x="9462897" y="-337740"/>
            <a:ext cx="1873668" cy="5817321"/>
            <a:chOff x="9462897" y="-337740"/>
            <a:chExt cx="1873668" cy="5817321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25868114-0394-2A24-47CA-89EC3D94C652}"/>
                </a:ext>
              </a:extLst>
            </p:cNvPr>
            <p:cNvGrpSpPr/>
            <p:nvPr/>
          </p:nvGrpSpPr>
          <p:grpSpPr>
            <a:xfrm>
              <a:off x="9462897" y="-337740"/>
              <a:ext cx="1873668" cy="5817321"/>
              <a:chOff x="9462897" y="-337740"/>
              <a:chExt cx="1873668" cy="5817321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164651E-7B34-A78A-F446-D886A45B7D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55267" y="2018070"/>
                <a:ext cx="0" cy="3461511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Arc 74">
                <a:extLst>
                  <a:ext uri="{FF2B5EF4-FFF2-40B4-BE49-F238E27FC236}">
                    <a16:creationId xmlns:a16="http://schemas.microsoft.com/office/drawing/2014/main" id="{01E105C6-F59F-1656-4EDA-137C7F254EA0}"/>
                  </a:ext>
                </a:extLst>
              </p:cNvPr>
              <p:cNvSpPr/>
              <p:nvPr/>
            </p:nvSpPr>
            <p:spPr>
              <a:xfrm>
                <a:off x="9462897" y="1034933"/>
                <a:ext cx="1556641" cy="1556641"/>
              </a:xfrm>
              <a:prstGeom prst="arc">
                <a:avLst>
                  <a:gd name="adj1" fmla="val 2123182"/>
                  <a:gd name="adj2" fmla="val 8391996"/>
                </a:avLst>
              </a:prstGeom>
              <a:ln w="57150"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E5D1507B-C8E0-98F1-F174-D8D132814F5F}"/>
                      </a:ext>
                    </a:extLst>
                  </p:cNvPr>
                  <p:cNvSpPr txBox="1"/>
                  <p:nvPr/>
                </p:nvSpPr>
                <p:spPr>
                  <a:xfrm rot="18000000">
                    <a:off x="9417976" y="1057629"/>
                    <a:ext cx="3313958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0.3</m:t>
                                  </m:r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0.3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∘</m:t>
                              </m:r>
                            </m:sup>
                          </m:s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GB" sz="2800" dirty="0"/>
                  </a:p>
                </p:txBody>
              </p:sp>
            </mc:Choice>
            <mc:Fallback xmlns=""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E5D1507B-C8E0-98F1-F174-D8D132814F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8000000">
                    <a:off x="9417976" y="1057629"/>
                    <a:ext cx="3313958" cy="52322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675243D-30C2-910A-B422-FF37AF185C98}"/>
                </a:ext>
              </a:extLst>
            </p:cNvPr>
            <p:cNvSpPr/>
            <p:nvPr/>
          </p:nvSpPr>
          <p:spPr>
            <a:xfrm>
              <a:off x="10207536" y="1996333"/>
              <a:ext cx="95461" cy="954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04A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573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8E77B5-1C68-679C-BB23-F2F8815EB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C5007-3400-B444-7902-598B4F989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7308B-73B6-55C1-D857-25B21A1A7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37E4D-6B31-2D42-FC10-C4971F85F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E5F7C-4F8C-CF91-BECF-5194B7143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5E3D9B3-4CE5-A5B3-EB73-8927944FD3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6856" y="5583308"/>
            <a:ext cx="5769684" cy="53948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6">
                <a:extLst>
                  <a:ext uri="{FF2B5EF4-FFF2-40B4-BE49-F238E27FC236}">
                    <a16:creationId xmlns:a16="http://schemas.microsoft.com/office/drawing/2014/main" id="{1EABA001-6957-488F-A2AA-F00B1BF8C6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7" y="935032"/>
                <a:ext cx="4896707" cy="51700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57168" indent="-25716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199" indent="-214308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28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20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12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03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95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86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77" indent="-171446" algn="l" defTabSz="68578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A tensor product is constructed from Gaussian quadrature points for the three geometric parameters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Each dimension has four Gaussian nodes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dirty="0"/>
                  <a:t> 64 total design points</a:t>
                </a:r>
              </a:p>
              <a:p>
                <a:pPr fontAlgn="auto">
                  <a:spcAft>
                    <a:spcPts val="0"/>
                  </a:spcAft>
                </a:pPr>
                <a:endParaRPr lang="en-GB" sz="2800" dirty="0"/>
              </a:p>
              <a:p>
                <a:pPr fontAlgn="auto">
                  <a:spcAft>
                    <a:spcPts val="0"/>
                  </a:spcAft>
                </a:pPr>
                <a:r>
                  <a:rPr lang="en-GB" sz="2800" dirty="0"/>
                  <a:t>Guarantees integration accuracy up to polynomial order 7</a:t>
                </a:r>
              </a:p>
            </p:txBody>
          </p:sp>
        </mc:Choice>
        <mc:Fallback xmlns="">
          <p:sp>
            <p:nvSpPr>
              <p:cNvPr id="13" name="Content Placeholder 6">
                <a:extLst>
                  <a:ext uri="{FF2B5EF4-FFF2-40B4-BE49-F238E27FC236}">
                    <a16:creationId xmlns:a16="http://schemas.microsoft.com/office/drawing/2014/main" id="{1EABA001-6957-488F-A2AA-F00B1BF8C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7" y="935032"/>
                <a:ext cx="4896707" cy="5170051"/>
              </a:xfrm>
              <a:prstGeom prst="rect">
                <a:avLst/>
              </a:prstGeom>
              <a:blipFill>
                <a:blip r:embed="rId3"/>
                <a:stretch>
                  <a:fillRect l="-2239" t="-1179" b="-24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603D891D-A677-2F13-7087-F82A63E91004}"/>
              </a:ext>
            </a:extLst>
          </p:cNvPr>
          <p:cNvGrpSpPr/>
          <p:nvPr/>
        </p:nvGrpSpPr>
        <p:grpSpPr>
          <a:xfrm>
            <a:off x="6400800" y="777240"/>
            <a:ext cx="5312833" cy="4686242"/>
            <a:chOff x="6400800" y="777240"/>
            <a:chExt cx="5312833" cy="468624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51C0A7B-1856-7B08-A6EC-4A6F3E38C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64" t="890"/>
            <a:stretch/>
          </p:blipFill>
          <p:spPr>
            <a:xfrm>
              <a:off x="6400800" y="777240"/>
              <a:ext cx="5312833" cy="4686242"/>
            </a:xfrm>
            <a:prstGeom prst="rect">
              <a:avLst/>
            </a:prstGeom>
          </p:spPr>
        </p:pic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DF5C40E-FB20-A404-F7DB-FB8E355741CF}"/>
                </a:ext>
              </a:extLst>
            </p:cNvPr>
            <p:cNvCxnSpPr>
              <a:cxnSpLocks/>
            </p:cNvCxnSpPr>
            <p:nvPr/>
          </p:nvCxnSpPr>
          <p:spPr>
            <a:xfrm>
              <a:off x="7626699" y="4614706"/>
              <a:ext cx="1837341" cy="661937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A5B30C4-5944-BF96-7177-7F319BCFD3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64040" y="3362506"/>
              <a:ext cx="0" cy="191413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4391813-DBB6-A032-85E0-A221754A6D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56420" y="2723025"/>
              <a:ext cx="731059" cy="63948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F1ACF99-E022-179F-DAC8-C68426A00AB9}"/>
                </a:ext>
              </a:extLst>
            </p:cNvPr>
            <p:cNvSpPr/>
            <p:nvPr/>
          </p:nvSpPr>
          <p:spPr>
            <a:xfrm>
              <a:off x="10127523" y="2603199"/>
              <a:ext cx="180871" cy="180871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354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054C365-3822-80E0-C9BC-A2B7DC369B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8756" y="0"/>
            <a:ext cx="7630058" cy="602153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933602-6498-49F0-6BB9-ACDE32DAF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7777" y="2336594"/>
            <a:ext cx="8530542" cy="672077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GB" sz="4800" dirty="0"/>
              <a:t>2-Cell Cavity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9544C-0A18-9B16-91A2-77B262080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24BBB-28C5-D995-0DA2-D7CA54AFF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68B50-8B15-A578-C188-08B8AA63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859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BFD38-CCA5-526A-348B-A7085B9AD4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659B7-B571-4490-B587-F8822F607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7" y="255582"/>
            <a:ext cx="10727267" cy="679450"/>
          </a:xfrm>
        </p:spPr>
        <p:txBody>
          <a:bodyPr/>
          <a:lstStyle/>
          <a:p>
            <a:r>
              <a:rPr lang="en-GB" sz="4000" dirty="0"/>
              <a:t>FM Frequency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8D664-B690-6418-9FDF-4896C376F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8A9F17-54C6-43E4-BC01-AA9C563B633C}" type="datetime1">
              <a:rPr lang="en-US" smtClean="0"/>
              <a:t>5/22/2025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C63E49-FDE3-C7FD-76CF-67C2F6531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UNIVERSITÄT ROSTOCK | Fakultät für Informatik und Elektrotechnik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D4B39-F88B-EEEE-B100-615EC5852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FAF71-3E7D-4660-B669-990E4ED1AF8B}" type="slidenum">
              <a:rPr lang="de-DE" altLang="de-DE" smtClean="0"/>
              <a:pPr>
                <a:defRPr/>
              </a:pPr>
              <a:t>9</a:t>
            </a:fld>
            <a:endParaRPr lang="de-DE" alt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CA6BD9A-F08F-8641-34B8-281C18CFA5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4417" y="1932973"/>
                <a:ext cx="4340873" cy="3414532"/>
              </a:xfrm>
            </p:spPr>
            <p:txBody>
              <a:bodyPr>
                <a:normAutofit/>
              </a:bodyPr>
              <a:lstStyle/>
              <a:p>
                <a:r>
                  <a:rPr lang="en-GB" sz="2800" dirty="0"/>
                  <a:t>FM f</a:t>
                </a:r>
                <a:r>
                  <a:rPr lang="en-GB" sz="2800" b="0" dirty="0"/>
                  <a:t>requency change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FM</m:t>
                        </m:r>
                      </m:sub>
                    </m:sSub>
                  </m:oMath>
                </a14:m>
                <a:r>
                  <a:rPr lang="en-GB" sz="2800" dirty="0"/>
                  <a:t> in tens of kilohertz</a:t>
                </a:r>
              </a:p>
              <a:p>
                <a:endParaRPr lang="en-GB" sz="2800" dirty="0"/>
              </a:p>
              <a:p>
                <a:r>
                  <a:rPr lang="en-GB" sz="2800" dirty="0"/>
                  <a:t>Maximum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n-GB" sz="2800" i="1" dirty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GB" sz="2800" i="1" dirty="0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⁡|</m:t>
                    </m:r>
                  </m:oMath>
                </a14:m>
                <a:r>
                  <a:rPr lang="en-GB" sz="2800" dirty="0"/>
                  <a:t> FM frequency change across all variables is about 10 kHz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6CA6BD9A-F08F-8641-34B8-281C18CFA5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4417" y="1932973"/>
                <a:ext cx="4340873" cy="3414532"/>
              </a:xfrm>
              <a:blipFill>
                <a:blip r:embed="rId3"/>
                <a:stretch>
                  <a:fillRect l="-2525" t="-1786" r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57B0343-15CB-1664-E000-73672E681B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89" y="841028"/>
            <a:ext cx="6660825" cy="532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1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Universitä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ehr viel Text">
  <a:themeElements>
    <a:clrScheme name="Universität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4A99"/>
      </a:accent1>
      <a:accent2>
        <a:srgbClr val="1957A0"/>
      </a:accent2>
      <a:accent3>
        <a:srgbClr val="4066AA"/>
      </a:accent3>
      <a:accent4>
        <a:srgbClr val="5C77B4"/>
      </a:accent4>
      <a:accent5>
        <a:srgbClr val="7588BF"/>
      </a:accent5>
      <a:accent6>
        <a:srgbClr val="8E9AC9"/>
      </a:accent6>
      <a:hlink>
        <a:srgbClr val="A5AED5"/>
      </a:hlink>
      <a:folHlink>
        <a:srgbClr val="BCC3E0"/>
      </a:folHlink>
    </a:clrScheme>
    <a:fontScheme name="Uni_Powerpoint_praesi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latin typeface="+mn-lt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</Template>
  <TotalTime>2533</TotalTime>
  <Words>753</Words>
  <Application>Microsoft Office PowerPoint</Application>
  <PresentationFormat>Widescreen</PresentationFormat>
  <Paragraphs>136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Arial Narrow</vt:lpstr>
      <vt:lpstr>Calibri</vt:lpstr>
      <vt:lpstr>Cambria Math</vt:lpstr>
      <vt:lpstr>Symbol</vt:lpstr>
      <vt:lpstr>Times New Roman</vt:lpstr>
      <vt:lpstr>Verdana</vt:lpstr>
      <vt:lpstr>Wingdings</vt:lpstr>
      <vt:lpstr>1_Universität</vt:lpstr>
      <vt:lpstr>1_sehr viel Text</vt:lpstr>
      <vt:lpstr>HOM coupler sensitivity analysis and uncertainty quantification for FCC-ee operation points’ cavity assemblies</vt:lpstr>
      <vt:lpstr>Motivation</vt:lpstr>
      <vt:lpstr>Aim</vt:lpstr>
      <vt:lpstr>Quantities of interest</vt:lpstr>
      <vt:lpstr>Quantities of interest</vt:lpstr>
      <vt:lpstr>Geometric parameters</vt:lpstr>
      <vt:lpstr>Method</vt:lpstr>
      <vt:lpstr>2-Cell Cavity Assembly</vt:lpstr>
      <vt:lpstr>FM Frequency</vt:lpstr>
      <vt:lpstr>FM Qext</vt:lpstr>
      <vt:lpstr>Max Transverse Impedance – First HOM Dip. Passband</vt:lpstr>
      <vt:lpstr>6-Cell Cavity Assembly</vt:lpstr>
      <vt:lpstr>FM Frequency</vt:lpstr>
      <vt:lpstr>FM Qext</vt:lpstr>
      <vt:lpstr>Max Long. Impedance – First HOM Mon. Passband</vt:lpstr>
      <vt:lpstr>Max Trans. Impedance – First HOM Dipole Passband</vt:lpstr>
      <vt:lpstr>Max Trans. Impedance – 2nd Dip. Passband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modes trapped in the beam-pipes of an accelerating cavity module</dc:title>
  <dc:creator>Sosoho-Abasi Udongwo</dc:creator>
  <cp:lastModifiedBy>Sosoho-Abasi Udongwo</cp:lastModifiedBy>
  <cp:revision>408</cp:revision>
  <dcterms:created xsi:type="dcterms:W3CDTF">2020-02-27T11:12:47Z</dcterms:created>
  <dcterms:modified xsi:type="dcterms:W3CDTF">2025-05-22T06:44:48Z</dcterms:modified>
</cp:coreProperties>
</file>