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9" r:id="rId2"/>
    <p:sldMasterId id="2147483654" r:id="rId3"/>
    <p:sldMasterId id="2147483667" r:id="rId4"/>
  </p:sldMasterIdLst>
  <p:notesMasterIdLst>
    <p:notesMasterId r:id="rId21"/>
  </p:notesMasterIdLst>
  <p:sldIdLst>
    <p:sldId id="434" r:id="rId5"/>
    <p:sldId id="268" r:id="rId6"/>
    <p:sldId id="3807" r:id="rId7"/>
    <p:sldId id="3746" r:id="rId8"/>
    <p:sldId id="3808" r:id="rId9"/>
    <p:sldId id="3814" r:id="rId10"/>
    <p:sldId id="3769" r:id="rId11"/>
    <p:sldId id="3821" r:id="rId12"/>
    <p:sldId id="3823" r:id="rId13"/>
    <p:sldId id="3824" r:id="rId14"/>
    <p:sldId id="3756" r:id="rId15"/>
    <p:sldId id="3800" r:id="rId16"/>
    <p:sldId id="3762" r:id="rId17"/>
    <p:sldId id="3810" r:id="rId18"/>
    <p:sldId id="3817" r:id="rId19"/>
    <p:sldId id="3764" r:id="rId20"/>
  </p:sldIdLst>
  <p:sldSz cx="9144000" cy="6858000" type="screen4x3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Baumgartner" initials="TB" lastIdx="28" clrIdx="0"/>
  <p:cmAuthor id="2" name="Bernardi" initials="jb" lastIdx="1" clrIdx="1"/>
  <p:cmAuthor id="3" name="Johannes" initials="J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C0504D"/>
    <a:srgbClr val="00B050"/>
    <a:srgbClr val="FD0101"/>
    <a:srgbClr val="4F81BD"/>
    <a:srgbClr val="92D050"/>
    <a:srgbClr val="659865"/>
    <a:srgbClr val="D2DEE1"/>
    <a:srgbClr val="F5D9C5"/>
    <a:srgbClr val="51D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5640" autoAdjust="0"/>
  </p:normalViewPr>
  <p:slideViewPr>
    <p:cSldViewPr>
      <p:cViewPr varScale="1">
        <p:scale>
          <a:sx n="98" d="100"/>
          <a:sy n="98" d="100"/>
        </p:scale>
        <p:origin x="63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-2154"/>
    </p:cViewPr>
  </p:sorterViewPr>
  <p:notesViewPr>
    <p:cSldViewPr>
      <p:cViewPr varScale="1">
        <p:scale>
          <a:sx n="59" d="100"/>
          <a:sy n="59" d="100"/>
        </p:scale>
        <p:origin x="29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8427" cy="511731"/>
          </a:xfrm>
          <a:prstGeom prst="rect">
            <a:avLst/>
          </a:prstGeom>
        </p:spPr>
        <p:txBody>
          <a:bodyPr vert="horz" lIns="99058" tIns="49530" rIns="99058" bIns="4953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3" y="3"/>
            <a:ext cx="3078427" cy="511731"/>
          </a:xfrm>
          <a:prstGeom prst="rect">
            <a:avLst/>
          </a:prstGeom>
        </p:spPr>
        <p:txBody>
          <a:bodyPr vert="horz" lIns="99058" tIns="49530" rIns="99058" bIns="4953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FF471F0-898B-49AC-A4EF-6F23148AC22B}" type="datetimeFigureOut">
              <a:rPr lang="de-DE"/>
              <a:pPr>
                <a:defRPr/>
              </a:pPr>
              <a:t>21.05.2025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8" tIns="49530" rIns="99058" bIns="4953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58" tIns="49530" rIns="99058" bIns="4953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9"/>
            <a:ext cx="3078427" cy="511731"/>
          </a:xfrm>
          <a:prstGeom prst="rect">
            <a:avLst/>
          </a:prstGeom>
        </p:spPr>
        <p:txBody>
          <a:bodyPr vert="horz" lIns="99058" tIns="49530" rIns="99058" bIns="4953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3" y="9721109"/>
            <a:ext cx="3078427" cy="511731"/>
          </a:xfrm>
          <a:prstGeom prst="rect">
            <a:avLst/>
          </a:prstGeom>
        </p:spPr>
        <p:txBody>
          <a:bodyPr vert="horz" lIns="99058" tIns="49530" rIns="99058" bIns="4953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52D0741-8ECF-481D-B275-23A579D207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03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F7DCE8-5A96-4086-8A68-8C1400EA0063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22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TU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+mj-lt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+Untertit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357958"/>
            <a:ext cx="4376737" cy="363517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EDA-FF9D-4AA9-BDDA-3D0494D9032B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3FCC0DA1-D136-4251-B267-C519A4E0B1DB}"/>
              </a:ext>
            </a:extLst>
          </p:cNvPr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5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 descr="Logo der Technischen Universität Wien">
            <a:extLst>
              <a:ext uri="{FF2B5EF4-FFF2-40B4-BE49-F238E27FC236}">
                <a16:creationId xmlns:a16="http://schemas.microsoft.com/office/drawing/2014/main" id="{98735E1B-0541-4A0E-9FE3-B087FEBC9257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1215" y="466725"/>
            <a:ext cx="1454912" cy="73488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FE97BF-50D8-4DF7-BDB0-2CE0DB6CB7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80299" y="1549400"/>
            <a:ext cx="6967124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981076" y="2628901"/>
            <a:ext cx="6966347" cy="3095625"/>
          </a:xfrm>
        </p:spPr>
        <p:txBody>
          <a:bodyPr/>
          <a:lstStyle>
            <a:lvl1pPr>
              <a:buClr>
                <a:schemeClr val="accent1"/>
              </a:buClr>
              <a:defRPr lang="de-AT" dirty="0"/>
            </a:lvl1pPr>
            <a:lvl2pPr>
              <a:buClr>
                <a:schemeClr val="accent1"/>
              </a:buClr>
              <a:defRPr lang="de-AT" dirty="0"/>
            </a:lvl2pPr>
            <a:lvl3pPr>
              <a:buClr>
                <a:schemeClr val="accent1"/>
              </a:buClr>
              <a:defRPr lang="de-AT" dirty="0"/>
            </a:lvl3pPr>
            <a:lvl4pPr>
              <a:buClr>
                <a:schemeClr val="accent1"/>
              </a:buClr>
              <a:defRPr lang="de-AT" dirty="0"/>
            </a:lvl4pPr>
            <a:lvl5pPr>
              <a:buClr>
                <a:schemeClr val="accent1"/>
              </a:buClr>
              <a:defRPr lang="de-AT" dirty="0"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77074FA5-E8DE-450A-8C4B-14FFFA7F97CB}"/>
              </a:ext>
            </a:extLst>
          </p:cNvPr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29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weißer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+mj-lt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+Untertit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000750"/>
            <a:ext cx="4376737" cy="7207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000240"/>
            <a:ext cx="7429552" cy="412592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422D97-BB16-4CD6-B603-D3B2405CCA79}" type="slidenum">
              <a:rPr/>
              <a:pPr>
                <a:defRPr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43063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CF8C74EA-1B0D-44E4-AA7B-C04C6F041E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000240"/>
            <a:ext cx="7429552" cy="412592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7BC69C5E-0E5A-4938-8AAD-20A91974E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BB367-8339-4903-92A0-DD7D78E7F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D7D5B568-6FBD-4A92-9540-6F8FD7FF5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BB367-8339-4903-92A0-DD7D78E7F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1492" y="901154"/>
            <a:ext cx="7787208" cy="61753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49030BF2-368B-40CB-937D-78C5F99A2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BB367-8339-4903-92A0-DD7D78E7F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24424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klein -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CC3861D-6A0E-4D97-BCA6-9F478718F38A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6472" y="468438"/>
            <a:ext cx="366620" cy="48882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FE97BF-50D8-4DF7-BDB0-2CE0DB6CB7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80299" y="468439"/>
            <a:ext cx="6967124" cy="828675"/>
          </a:xfrm>
        </p:spPr>
        <p:txBody>
          <a:bodyPr anchor="t"/>
          <a:lstStyle>
            <a:lvl1pPr>
              <a:lnSpc>
                <a:spcPct val="90000"/>
              </a:lnSpc>
              <a:defRPr sz="21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981076" y="1549401"/>
            <a:ext cx="6966347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E5224C-410D-4B9F-BF59-7C006D98BAB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1938D80-B2CE-4382-9CBE-9B3052CDE8F0}"/>
              </a:ext>
            </a:extLst>
          </p:cNvPr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3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 descr="TU_rendering.mini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uppieren 14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7274688B-A834-40B7-82AC-F5DB2FD4A8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3528" y="260648"/>
            <a:ext cx="2280863" cy="864096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F1CC62D-7C92-49D6-BAEB-37411D39F1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260648"/>
            <a:ext cx="1012825" cy="35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7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212F8333-5BCB-4495-A346-5035E75B5FF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3528" y="260648"/>
            <a:ext cx="2280863" cy="864096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50D79B19-F916-44CD-B4CD-0FA90A6A7D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260648"/>
            <a:ext cx="1012825" cy="35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C992DE-AB8B-47D3-99B4-F57E6AB4F5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A3C7A955-56E6-4935-8E71-74F2EC0496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1520" y="204807"/>
            <a:ext cx="1224136" cy="463759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E7127C3D-CDFF-4D37-B953-450089784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2845" y="204807"/>
            <a:ext cx="543582" cy="19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rgbClr val="DEE7EC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177871DE-3618-40EC-9F22-852F8271BA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204807"/>
            <a:ext cx="1224136" cy="463759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51CD8CD5-9FEF-4570-A838-4D27345DBD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2845" y="204807"/>
            <a:ext cx="543582" cy="19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BB367-8339-4903-92A0-DD7D78E7F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7" r:id="rId4"/>
    <p:sldLayoutId id="2147483708" r:id="rId5"/>
    <p:sldLayoutId id="2147483709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.xlsx"/><Relationship Id="rId11" Type="http://schemas.openxmlformats.org/officeDocument/2006/relationships/image" Target="../media/image37.emf"/><Relationship Id="rId5" Type="http://schemas.openxmlformats.org/officeDocument/2006/relationships/image" Target="../media/image39.png"/><Relationship Id="rId10" Type="http://schemas.openxmlformats.org/officeDocument/2006/relationships/package" Target="../embeddings/Microsoft_Excel_Worksheet1.xlsx"/><Relationship Id="rId4" Type="http://schemas.microsoft.com/office/2007/relationships/hdphoto" Target="../media/hdphoto11.wdp"/><Relationship Id="rId9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3.png"/><Relationship Id="rId18" Type="http://schemas.openxmlformats.org/officeDocument/2006/relationships/package" Target="../embeddings/Microsoft_Excel_Worksheet2.xlsx"/><Relationship Id="rId3" Type="http://schemas.openxmlformats.org/officeDocument/2006/relationships/image" Target="../media/image47.jpeg"/><Relationship Id="rId7" Type="http://schemas.microsoft.com/office/2007/relationships/hdphoto" Target="../media/hdphoto14.wdp"/><Relationship Id="rId12" Type="http://schemas.openxmlformats.org/officeDocument/2006/relationships/image" Target="../media/image52.png"/><Relationship Id="rId17" Type="http://schemas.openxmlformats.org/officeDocument/2006/relationships/image" Target="../media/image56.jpe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55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49.png"/><Relationship Id="rId11" Type="http://schemas.microsoft.com/office/2007/relationships/hdphoto" Target="../media/hdphoto16.wdp"/><Relationship Id="rId5" Type="http://schemas.microsoft.com/office/2007/relationships/hdphoto" Target="../media/hdphoto13.wdp"/><Relationship Id="rId15" Type="http://schemas.openxmlformats.org/officeDocument/2006/relationships/image" Target="../media/image54.png"/><Relationship Id="rId10" Type="http://schemas.openxmlformats.org/officeDocument/2006/relationships/image" Target="../media/image51.png"/><Relationship Id="rId19" Type="http://schemas.openxmlformats.org/officeDocument/2006/relationships/image" Target="../media/image46.emf"/><Relationship Id="rId4" Type="http://schemas.openxmlformats.org/officeDocument/2006/relationships/image" Target="../media/image48.png"/><Relationship Id="rId9" Type="http://schemas.microsoft.com/office/2007/relationships/hdphoto" Target="../media/hdphoto15.wdp"/><Relationship Id="rId14" Type="http://schemas.microsoft.com/office/2007/relationships/hdphoto" Target="../media/hdphoto17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microsoft.com/office/2007/relationships/hdphoto" Target="../media/hdphoto18.wdp"/><Relationship Id="rId7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6" Type="http://schemas.microsoft.com/office/2007/relationships/hdphoto" Target="../media/hdphoto19.wdp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0.wdp"/><Relationship Id="rId3" Type="http://schemas.openxmlformats.org/officeDocument/2006/relationships/image" Target="../media/image64.emf"/><Relationship Id="rId7" Type="http://schemas.openxmlformats.org/officeDocument/2006/relationships/image" Target="../media/image68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microsoft.com/office/2007/relationships/hdphoto" Target="../media/hdphoto21.wdp"/><Relationship Id="rId7" Type="http://schemas.openxmlformats.org/officeDocument/2006/relationships/image" Target="../media/image72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jpeg"/><Relationship Id="rId5" Type="http://schemas.microsoft.com/office/2007/relationships/hdphoto" Target="../media/hdphoto22.wdp"/><Relationship Id="rId4" Type="http://schemas.openxmlformats.org/officeDocument/2006/relationships/image" Target="../media/image70.png"/><Relationship Id="rId9" Type="http://schemas.openxmlformats.org/officeDocument/2006/relationships/image" Target="../media/image7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svg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microsoft.com/office/2007/relationships/hdphoto" Target="../media/hdphoto8.wdp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jpeg"/><Relationship Id="rId5" Type="http://schemas.microsoft.com/office/2007/relationships/hdphoto" Target="../media/hdphoto10.wdp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ctrTitle"/>
          </p:nvPr>
        </p:nvSpPr>
        <p:spPr bwMode="auto">
          <a:xfrm>
            <a:off x="986989" y="2870981"/>
            <a:ext cx="6969387" cy="85856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/>
              <a:t>TEM analysis of coatings for RF cavities</a:t>
            </a:r>
            <a:endParaRPr lang="de-DE" sz="5400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52425B5E-12FD-49D5-8F09-F6A310D4808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007205" y="3744394"/>
            <a:ext cx="6949171" cy="1628822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kern="1200" baseline="0">
                <a:solidFill>
                  <a:schemeClr val="bg1"/>
                </a:solidFill>
                <a:latin typeface="+Untertitel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/>
              <a:t>J. Bernardi, A. Steiger-</a:t>
            </a:r>
            <a:r>
              <a:rPr lang="en-GB"/>
              <a:t>Thirsfeld</a:t>
            </a:r>
            <a:r>
              <a:rPr lang="de-AT"/>
              <a:t> – USTEM / TU Wien</a:t>
            </a:r>
          </a:p>
          <a:p>
            <a:r>
              <a:rPr lang="de-AT"/>
              <a:t>S. Leith, G. Rosaz, C. P. A. Carlos - CERN</a:t>
            </a:r>
          </a:p>
          <a:p>
            <a:r>
              <a:rPr lang="de-AT"/>
              <a:t>F. Semper, M. Asiyaban and M. Eisterer –Atominstitut / TU Wien</a:t>
            </a:r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8B39436-F9E4-40B7-865B-02CCE830C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5085184"/>
            <a:ext cx="3160260" cy="13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95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532ED-83EE-48F6-B3EF-64CE25F4E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Homogeneity of Nb</a:t>
            </a:r>
            <a:r>
              <a:rPr lang="de-DE" baseline="-25000"/>
              <a:t>3</a:t>
            </a:r>
            <a:r>
              <a:rPr lang="de-DE"/>
              <a:t>Sn film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5FC5C38-1211-4CE2-8A77-9DCA225A18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l="823" r="5252"/>
          <a:stretch/>
        </p:blipFill>
        <p:spPr>
          <a:xfrm>
            <a:off x="323528" y="4761136"/>
            <a:ext cx="1674925" cy="178327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21BCF36-5637-46E3-8A25-8FA941341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628800"/>
            <a:ext cx="3658111" cy="302222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99F26F6-1E1C-46F3-8466-8A09F520A1A3}"/>
              </a:ext>
            </a:extLst>
          </p:cNvPr>
          <p:cNvSpPr txBox="1"/>
          <p:nvPr/>
        </p:nvSpPr>
        <p:spPr>
          <a:xfrm>
            <a:off x="2928897" y="1650981"/>
            <a:ext cx="66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FFFF00"/>
                </a:solidFill>
              </a:rPr>
              <a:t>Nb:Sn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24F803E-6D35-42E6-8F4B-F06667BEAFEE}"/>
              </a:ext>
            </a:extLst>
          </p:cNvPr>
          <p:cNvSpPr txBox="1"/>
          <p:nvPr/>
        </p:nvSpPr>
        <p:spPr>
          <a:xfrm>
            <a:off x="3387908" y="4028439"/>
            <a:ext cx="586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3.03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0690072-2AF6-42BD-97F6-1D9B4FDD3FA4}"/>
              </a:ext>
            </a:extLst>
          </p:cNvPr>
          <p:cNvSpPr txBox="1"/>
          <p:nvPr/>
        </p:nvSpPr>
        <p:spPr>
          <a:xfrm>
            <a:off x="3210116" y="3510701"/>
            <a:ext cx="586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3.05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CF11246-8BF2-488F-AFBD-380D1A9ABCE8}"/>
              </a:ext>
            </a:extLst>
          </p:cNvPr>
          <p:cNvSpPr txBox="1"/>
          <p:nvPr/>
        </p:nvSpPr>
        <p:spPr>
          <a:xfrm>
            <a:off x="2623568" y="2924372"/>
            <a:ext cx="586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3.2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B577866-DAD4-45AE-B094-D52F918FFDE4}"/>
              </a:ext>
            </a:extLst>
          </p:cNvPr>
          <p:cNvSpPr txBox="1"/>
          <p:nvPr/>
        </p:nvSpPr>
        <p:spPr>
          <a:xfrm>
            <a:off x="2402706" y="2448807"/>
            <a:ext cx="586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3.2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4525172-B63E-464D-8A12-38DCC6576C59}"/>
              </a:ext>
            </a:extLst>
          </p:cNvPr>
          <p:cNvSpPr txBox="1"/>
          <p:nvPr/>
        </p:nvSpPr>
        <p:spPr>
          <a:xfrm>
            <a:off x="2181844" y="1973243"/>
            <a:ext cx="586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3.5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8AACA24-58B0-4BF5-B67A-3DA4E053537C}"/>
              </a:ext>
            </a:extLst>
          </p:cNvPr>
          <p:cNvSpPr txBox="1"/>
          <p:nvPr/>
        </p:nvSpPr>
        <p:spPr>
          <a:xfrm>
            <a:off x="1083019" y="4750229"/>
            <a:ext cx="972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A6D5EC"/>
                </a:solidFill>
              </a:rPr>
              <a:t>DarkField</a:t>
            </a:r>
            <a:endParaRPr lang="de-DE" sz="1200" b="1" dirty="0">
              <a:solidFill>
                <a:srgbClr val="A6D5EC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D35E1A8-108E-4B1F-AB90-78AAAF5EAE17}"/>
              </a:ext>
            </a:extLst>
          </p:cNvPr>
          <p:cNvSpPr txBox="1"/>
          <p:nvPr/>
        </p:nvSpPr>
        <p:spPr>
          <a:xfrm>
            <a:off x="1337806" y="1650981"/>
            <a:ext cx="49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8BEC555-185E-4744-89CC-1C66D868C22F}"/>
              </a:ext>
            </a:extLst>
          </p:cNvPr>
          <p:cNvSpPr txBox="1"/>
          <p:nvPr/>
        </p:nvSpPr>
        <p:spPr>
          <a:xfrm>
            <a:off x="668100" y="1650981"/>
            <a:ext cx="49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FFFF00"/>
                </a:solidFill>
              </a:rPr>
              <a:t>Cu</a:t>
            </a:r>
            <a:endParaRPr lang="de-DE" sz="1200" b="1" dirty="0">
              <a:solidFill>
                <a:srgbClr val="FFFF00"/>
              </a:solidFill>
            </a:endParaRPr>
          </a:p>
        </p:txBody>
      </p:sp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id="{B0F2C4E3-6A9C-4DC1-88E1-1A213C1F3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94367"/>
              </p:ext>
            </p:extLst>
          </p:nvPr>
        </p:nvGraphicFramePr>
        <p:xfrm>
          <a:off x="4067944" y="1634728"/>
          <a:ext cx="3823017" cy="485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Worksheet" r:id="rId6" imgW="4572000" imgH="581198" progId="Excel.Sheet.12">
                  <p:embed/>
                </p:oleObj>
              </mc:Choice>
              <mc:Fallback>
                <p:oleObj name="Worksheet" r:id="rId6" imgW="4572000" imgH="581198" progId="Excel.Sheet.12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A0F8B935-8E01-4AAC-B518-D391C75770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67944" y="1634728"/>
                        <a:ext cx="3823017" cy="4858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59CE8D55-7B71-4F71-AF6D-CBDB15ED479C}"/>
              </a:ext>
            </a:extLst>
          </p:cNvPr>
          <p:cNvSpPr txBox="1"/>
          <p:nvPr/>
        </p:nvSpPr>
        <p:spPr>
          <a:xfrm>
            <a:off x="402315" y="5032566"/>
            <a:ext cx="586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F4D98D7-14F6-4BF2-955B-D2C83574D788}"/>
              </a:ext>
            </a:extLst>
          </p:cNvPr>
          <p:cNvSpPr txBox="1"/>
          <p:nvPr/>
        </p:nvSpPr>
        <p:spPr>
          <a:xfrm>
            <a:off x="1146613" y="5032566"/>
            <a:ext cx="79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Nb</a:t>
            </a:r>
            <a:r>
              <a:rPr lang="de-DE" sz="1400" baseline="-25000">
                <a:solidFill>
                  <a:srgbClr val="FFFF00"/>
                </a:solidFill>
              </a:rPr>
              <a:t>3</a:t>
            </a:r>
            <a:r>
              <a:rPr lang="de-DE" sz="1400">
                <a:solidFill>
                  <a:srgbClr val="FFFF00"/>
                </a:solidFill>
              </a:rPr>
              <a:t>Sn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812516E-A19F-4832-BA53-65CA907149A4}"/>
              </a:ext>
            </a:extLst>
          </p:cNvPr>
          <p:cNvGrpSpPr/>
          <p:nvPr/>
        </p:nvGrpSpPr>
        <p:grpSpPr>
          <a:xfrm>
            <a:off x="5274041" y="2564904"/>
            <a:ext cx="3135414" cy="2590390"/>
            <a:chOff x="538116" y="1925188"/>
            <a:chExt cx="4086342" cy="33760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6590B527-C9D0-4401-81D1-5177B4162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3000" contrast="-6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8116" y="1925188"/>
              <a:ext cx="4086342" cy="3376020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B27E123-B275-4E37-A345-BBFAB975FB6A}"/>
                </a:ext>
              </a:extLst>
            </p:cNvPr>
            <p:cNvSpPr txBox="1"/>
            <p:nvPr/>
          </p:nvSpPr>
          <p:spPr>
            <a:xfrm>
              <a:off x="577952" y="1953080"/>
              <a:ext cx="497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Ta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9DC65D30-49B2-42D8-9DD9-9F2829D3C139}"/>
                </a:ext>
              </a:extLst>
            </p:cNvPr>
            <p:cNvSpPr txBox="1"/>
            <p:nvPr/>
          </p:nvSpPr>
          <p:spPr>
            <a:xfrm>
              <a:off x="1143295" y="1953080"/>
              <a:ext cx="915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Nb</a:t>
              </a:r>
              <a:r>
                <a:rPr lang="de-DE" sz="1200" b="1" baseline="-25000" dirty="0">
                  <a:solidFill>
                    <a:srgbClr val="FFFF00"/>
                  </a:solidFill>
                </a:rPr>
                <a:t>3</a:t>
              </a:r>
              <a:r>
                <a:rPr lang="de-DE" sz="1200" b="1" dirty="0">
                  <a:solidFill>
                    <a:srgbClr val="FFFF00"/>
                  </a:solidFill>
                </a:rPr>
                <a:t>Sn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FBB7BD46-6524-4E26-991B-31FA3050DFB3}"/>
                </a:ext>
              </a:extLst>
            </p:cNvPr>
            <p:cNvSpPr txBox="1"/>
            <p:nvPr/>
          </p:nvSpPr>
          <p:spPr>
            <a:xfrm>
              <a:off x="2933032" y="4219747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3.0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C360595-8E4B-498E-8D25-66243080B541}"/>
                </a:ext>
              </a:extLst>
            </p:cNvPr>
            <p:cNvSpPr txBox="1"/>
            <p:nvPr/>
          </p:nvSpPr>
          <p:spPr>
            <a:xfrm>
              <a:off x="2933032" y="2088260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2.9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13670585-28E9-40FF-9AE3-7A06A0053377}"/>
                </a:ext>
              </a:extLst>
            </p:cNvPr>
            <p:cNvSpPr txBox="1"/>
            <p:nvPr/>
          </p:nvSpPr>
          <p:spPr>
            <a:xfrm>
              <a:off x="1505815" y="2604430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2.9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7B8A4A80-2EBF-4FDF-A990-289434CDCE26}"/>
                </a:ext>
              </a:extLst>
            </p:cNvPr>
            <p:cNvSpPr txBox="1"/>
            <p:nvPr/>
          </p:nvSpPr>
          <p:spPr>
            <a:xfrm>
              <a:off x="2427523" y="2860176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2.8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2FE34C91-BE7C-4010-9B1F-D5FB9B9C5FB3}"/>
                </a:ext>
              </a:extLst>
            </p:cNvPr>
            <p:cNvSpPr txBox="1"/>
            <p:nvPr/>
          </p:nvSpPr>
          <p:spPr>
            <a:xfrm>
              <a:off x="2720796" y="3398429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2.8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19DF4DDD-A475-40FA-B743-5890DAE95689}"/>
                </a:ext>
              </a:extLst>
            </p:cNvPr>
            <p:cNvSpPr txBox="1"/>
            <p:nvPr/>
          </p:nvSpPr>
          <p:spPr>
            <a:xfrm>
              <a:off x="2126484" y="3722632"/>
              <a:ext cx="586547" cy="36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</a:rPr>
                <a:t>2.9</a:t>
              </a:r>
            </a:p>
          </p:txBody>
        </p:sp>
      </p:grpSp>
      <p:graphicFrame>
        <p:nvGraphicFramePr>
          <p:cNvPr id="27" name="Objekt 26">
            <a:extLst>
              <a:ext uri="{FF2B5EF4-FFF2-40B4-BE49-F238E27FC236}">
                <a16:creationId xmlns:a16="http://schemas.microsoft.com/office/drawing/2014/main" id="{2566874A-C693-4859-BA6E-F383CB6511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238042"/>
              </p:ext>
            </p:extLst>
          </p:nvPr>
        </p:nvGraphicFramePr>
        <p:xfrm>
          <a:off x="4622977" y="5181522"/>
          <a:ext cx="4341511" cy="551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Worksheet" r:id="rId10" imgW="4572000" imgH="581198" progId="Excel.Sheet.12">
                  <p:embed/>
                </p:oleObj>
              </mc:Choice>
              <mc:Fallback>
                <p:oleObj name="Worksheet" r:id="rId10" imgW="4572000" imgH="581198" progId="Excel.Sheet.12">
                  <p:embed/>
                  <p:pic>
                    <p:nvPicPr>
                      <p:cNvPr id="23" name="Objekt 22">
                        <a:extLst>
                          <a:ext uri="{FF2B5EF4-FFF2-40B4-BE49-F238E27FC236}">
                            <a16:creationId xmlns:a16="http://schemas.microsoft.com/office/drawing/2014/main" id="{876DC296-1038-4621-A2FF-6C8A285167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22977" y="5181522"/>
                        <a:ext cx="4341511" cy="5517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Ellipse 27">
            <a:extLst>
              <a:ext uri="{FF2B5EF4-FFF2-40B4-BE49-F238E27FC236}">
                <a16:creationId xmlns:a16="http://schemas.microsoft.com/office/drawing/2014/main" id="{34FA1649-6AE4-4C34-8AA5-F13175438D17}"/>
              </a:ext>
            </a:extLst>
          </p:cNvPr>
          <p:cNvSpPr/>
          <p:nvPr/>
        </p:nvSpPr>
        <p:spPr>
          <a:xfrm>
            <a:off x="6597754" y="5509034"/>
            <a:ext cx="576064" cy="2534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C34F525-1FF2-46F7-B845-369603691264}"/>
              </a:ext>
            </a:extLst>
          </p:cNvPr>
          <p:cNvSpPr/>
          <p:nvPr/>
        </p:nvSpPr>
        <p:spPr>
          <a:xfrm>
            <a:off x="5796136" y="1913125"/>
            <a:ext cx="576064" cy="2534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1233654-A789-4275-99D2-B4B8EE962356}"/>
              </a:ext>
            </a:extLst>
          </p:cNvPr>
          <p:cNvSpPr txBox="1"/>
          <p:nvPr/>
        </p:nvSpPr>
        <p:spPr>
          <a:xfrm>
            <a:off x="2048945" y="4761137"/>
            <a:ext cx="2811087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1600"/>
              <a:t>Smooth surface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1600"/>
              <a:t>Large columnar grains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1600"/>
              <a:t>No Cu at GB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1600"/>
              <a:t>But: Inhomogeneous Nb:Sn ratio</a:t>
            </a:r>
            <a:endParaRPr lang="de-DE" sz="1600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E85FD0F-C58F-48A6-A5EB-F58BD509BDFD}"/>
              </a:ext>
            </a:extLst>
          </p:cNvPr>
          <p:cNvSpPr txBox="1"/>
          <p:nvPr/>
        </p:nvSpPr>
        <p:spPr>
          <a:xfrm>
            <a:off x="4994341" y="5815446"/>
            <a:ext cx="3654359" cy="9592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marL="214313" indent="-214313">
              <a:spcAft>
                <a:spcPts val="450"/>
              </a:spcAft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de-DE"/>
              <a:t>Rougher surface</a:t>
            </a:r>
          </a:p>
          <a:p>
            <a:r>
              <a:rPr lang="de-DE"/>
              <a:t>Defects on Cu </a:t>
            </a:r>
            <a:r>
              <a:rPr lang="de-DE">
                <a:sym typeface="Wingdings" panose="05000000000000000000" pitchFamily="2" charset="2"/>
              </a:rPr>
              <a:t> surface defects</a:t>
            </a:r>
            <a:endParaRPr lang="de-DE"/>
          </a:p>
          <a:p>
            <a:r>
              <a:rPr lang="de-DE"/>
              <a:t>Homogeneous Nb:Sn ratio</a:t>
            </a:r>
            <a:endParaRPr lang="de-DE" dirty="0"/>
          </a:p>
        </p:txBody>
      </p:sp>
      <p:sp>
        <p:nvSpPr>
          <p:cNvPr id="30" name="Foliennummernplatzhalter 29">
            <a:extLst>
              <a:ext uri="{FF2B5EF4-FFF2-40B4-BE49-F238E27FC236}">
                <a16:creationId xmlns:a16="http://schemas.microsoft.com/office/drawing/2014/main" id="{52352618-5D96-4116-A5F3-7EAC39019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71666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E2892-5A1E-4AB4-8C21-FFC9CF16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cs typeface="Times New Roman" panose="02020603050405020304" pitchFamily="18" charset="0"/>
              </a:rPr>
              <a:t>Remnant (trapped) field at one edge</a:t>
            </a:r>
            <a:endParaRPr lang="de-DE" sz="3200" dirty="0"/>
          </a:p>
        </p:txBody>
      </p:sp>
      <p:pic>
        <p:nvPicPr>
          <p:cNvPr id="6" name="Picture Placeholder 11">
            <a:extLst>
              <a:ext uri="{FF2B5EF4-FFF2-40B4-BE49-F238E27FC236}">
                <a16:creationId xmlns:a16="http://schemas.microsoft.com/office/drawing/2014/main" id="{2BABF513-01D2-4F01-BE81-B96C815DFC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3" t="44274" r="20465" b="44274"/>
          <a:stretch/>
        </p:blipFill>
        <p:spPr bwMode="gray">
          <a:xfrm>
            <a:off x="2259589" y="5659799"/>
            <a:ext cx="5678678" cy="537341"/>
          </a:xfrm>
          <a:prstGeom prst="rect">
            <a:avLst/>
          </a:prstGeom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AC5DF785-E6C8-4D77-8B1B-8A0F614FAE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" r="5822"/>
          <a:stretch/>
        </p:blipFill>
        <p:spPr>
          <a:xfrm>
            <a:off x="2259590" y="4183487"/>
            <a:ext cx="5643692" cy="1086165"/>
          </a:xfrm>
          <a:prstGeom prst="rect">
            <a:avLst/>
          </a:prstGeom>
        </p:spPr>
      </p:pic>
      <p:cxnSp>
        <p:nvCxnSpPr>
          <p:cNvPr id="8" name="Straight Arrow Connector 15">
            <a:extLst>
              <a:ext uri="{FF2B5EF4-FFF2-40B4-BE49-F238E27FC236}">
                <a16:creationId xmlns:a16="http://schemas.microsoft.com/office/drawing/2014/main" id="{DA6B5360-6043-48E4-B7B6-221E4ACD47DD}"/>
              </a:ext>
            </a:extLst>
          </p:cNvPr>
          <p:cNvCxnSpPr>
            <a:cxnSpLocks/>
          </p:cNvCxnSpPr>
          <p:nvPr/>
        </p:nvCxnSpPr>
        <p:spPr>
          <a:xfrm flipH="1">
            <a:off x="4870663" y="4822041"/>
            <a:ext cx="57149" cy="9579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6">
            <a:extLst>
              <a:ext uri="{FF2B5EF4-FFF2-40B4-BE49-F238E27FC236}">
                <a16:creationId xmlns:a16="http://schemas.microsoft.com/office/drawing/2014/main" id="{0B85ACFE-13D0-4A41-80B2-EAAF9A20B3A7}"/>
              </a:ext>
            </a:extLst>
          </p:cNvPr>
          <p:cNvCxnSpPr>
            <a:cxnSpLocks/>
          </p:cNvCxnSpPr>
          <p:nvPr/>
        </p:nvCxnSpPr>
        <p:spPr>
          <a:xfrm flipH="1">
            <a:off x="5385809" y="4822041"/>
            <a:ext cx="51112" cy="9579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7">
            <a:extLst>
              <a:ext uri="{FF2B5EF4-FFF2-40B4-BE49-F238E27FC236}">
                <a16:creationId xmlns:a16="http://schemas.microsoft.com/office/drawing/2014/main" id="{B79F1F93-BE13-441B-9FBE-62A589D6D3F9}"/>
              </a:ext>
            </a:extLst>
          </p:cNvPr>
          <p:cNvCxnSpPr>
            <a:cxnSpLocks/>
          </p:cNvCxnSpPr>
          <p:nvPr/>
        </p:nvCxnSpPr>
        <p:spPr>
          <a:xfrm>
            <a:off x="6532731" y="4822041"/>
            <a:ext cx="0" cy="95791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9">
            <a:extLst>
              <a:ext uri="{FF2B5EF4-FFF2-40B4-BE49-F238E27FC236}">
                <a16:creationId xmlns:a16="http://schemas.microsoft.com/office/drawing/2014/main" id="{755ADE95-66D5-4D50-916E-5CA6E57A5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12" t="-1132" r="1277" b="1132"/>
          <a:stretch/>
        </p:blipFill>
        <p:spPr>
          <a:xfrm>
            <a:off x="8083045" y="4518888"/>
            <a:ext cx="511757" cy="1699667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3DFC6E9-FC95-4A9A-8690-0F7884421C70}"/>
              </a:ext>
            </a:extLst>
          </p:cNvPr>
          <p:cNvSpPr txBox="1">
            <a:spLocks/>
          </p:cNvSpPr>
          <p:nvPr/>
        </p:nvSpPr>
        <p:spPr>
          <a:xfrm>
            <a:off x="599157" y="5351108"/>
            <a:ext cx="1464626" cy="928929"/>
          </a:xfrm>
          <a:prstGeom prst="rect">
            <a:avLst/>
          </a:prstGeom>
        </p:spPr>
        <p:txBody>
          <a:bodyPr>
            <a:norm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2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7146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937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500">
                <a:latin typeface="+mj-lt"/>
                <a:cs typeface="Times New Roman" panose="02020603050405020304" pitchFamily="18" charset="0"/>
              </a:rPr>
              <a:t>Applied </a:t>
            </a:r>
            <a:r>
              <a:rPr lang="en-US" sz="1500" dirty="0">
                <a:latin typeface="+mj-lt"/>
                <a:cs typeface="Times New Roman" panose="02020603050405020304" pitchFamily="18" charset="0"/>
              </a:rPr>
              <a:t>Field</a:t>
            </a:r>
            <a:r>
              <a:rPr lang="en-US" sz="1500">
                <a:latin typeface="+mj-lt"/>
                <a:cs typeface="Times New Roman" panose="02020603050405020304" pitchFamily="18" charset="0"/>
              </a:rPr>
              <a:t>: </a:t>
            </a:r>
          </a:p>
          <a:p>
            <a:pPr marL="0" indent="0" algn="r">
              <a:buNone/>
            </a:pPr>
            <a:r>
              <a:rPr lang="en-US" sz="1500">
                <a:latin typeface="+mj-lt"/>
                <a:cs typeface="Times New Roman" panose="02020603050405020304" pitchFamily="18" charset="0"/>
              </a:rPr>
              <a:t>10 </a:t>
            </a:r>
            <a:r>
              <a:rPr lang="en-US" sz="1500" dirty="0" err="1">
                <a:latin typeface="+mj-lt"/>
                <a:cs typeface="Times New Roman" panose="02020603050405020304" pitchFamily="18" charset="0"/>
              </a:rPr>
              <a:t>mT</a:t>
            </a:r>
            <a:endParaRPr lang="en-US" sz="1500" dirty="0"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n-US" sz="1500" dirty="0">
                <a:latin typeface="+mj-lt"/>
                <a:cs typeface="Times New Roman" panose="02020603050405020304" pitchFamily="18" charset="0"/>
              </a:rPr>
              <a:t>T: </a:t>
            </a:r>
            <a:r>
              <a:rPr lang="en-US" sz="1500">
                <a:latin typeface="+mj-lt"/>
                <a:cs typeface="Times New Roman" panose="02020603050405020304" pitchFamily="18" charset="0"/>
              </a:rPr>
              <a:t>5 K</a:t>
            </a:r>
            <a:endParaRPr lang="en-US" sz="15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8">
            <a:extLst>
              <a:ext uri="{FF2B5EF4-FFF2-40B4-BE49-F238E27FC236}">
                <a16:creationId xmlns:a16="http://schemas.microsoft.com/office/drawing/2014/main" id="{9E7A99E8-BD80-4FFB-84E3-23CBE5212B31}"/>
              </a:ext>
            </a:extLst>
          </p:cNvPr>
          <p:cNvCxnSpPr>
            <a:cxnSpLocks/>
          </p:cNvCxnSpPr>
          <p:nvPr/>
        </p:nvCxnSpPr>
        <p:spPr>
          <a:xfrm>
            <a:off x="2381892" y="3879853"/>
            <a:ext cx="0" cy="259219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1">
            <a:extLst>
              <a:ext uri="{FF2B5EF4-FFF2-40B4-BE49-F238E27FC236}">
                <a16:creationId xmlns:a16="http://schemas.microsoft.com/office/drawing/2014/main" id="{E5181F58-2CFE-466C-A8BA-17C1C83EDF4B}"/>
              </a:ext>
            </a:extLst>
          </p:cNvPr>
          <p:cNvCxnSpPr>
            <a:cxnSpLocks/>
          </p:cNvCxnSpPr>
          <p:nvPr/>
        </p:nvCxnSpPr>
        <p:spPr>
          <a:xfrm>
            <a:off x="7780981" y="3858194"/>
            <a:ext cx="0" cy="271452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9">
            <a:extLst>
              <a:ext uri="{FF2B5EF4-FFF2-40B4-BE49-F238E27FC236}">
                <a16:creationId xmlns:a16="http://schemas.microsoft.com/office/drawing/2014/main" id="{614259E9-50EC-43CD-8734-B20B7A58A793}"/>
              </a:ext>
            </a:extLst>
          </p:cNvPr>
          <p:cNvSpPr txBox="1"/>
          <p:nvPr/>
        </p:nvSpPr>
        <p:spPr>
          <a:xfrm>
            <a:off x="767300" y="4691589"/>
            <a:ext cx="15011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>
                <a:latin typeface="+mj-lt"/>
                <a:cs typeface="Times New Roman" panose="02020603050405020304" pitchFamily="18" charset="0"/>
              </a:rPr>
              <a:t>Superconducting</a:t>
            </a:r>
          </a:p>
          <a:p>
            <a:pPr algn="r"/>
            <a:r>
              <a:rPr lang="en-US" sz="1500">
                <a:latin typeface="+mj-lt"/>
                <a:cs typeface="Times New Roman" panose="02020603050405020304" pitchFamily="18" charset="0"/>
              </a:rPr>
              <a:t>Surface</a:t>
            </a:r>
            <a:endParaRPr lang="en-US" sz="15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40">
            <a:extLst>
              <a:ext uri="{FF2B5EF4-FFF2-40B4-BE49-F238E27FC236}">
                <a16:creationId xmlns:a16="http://schemas.microsoft.com/office/drawing/2014/main" id="{A8651573-7B65-4BC9-9CD1-BC5371E5CE62}"/>
              </a:ext>
            </a:extLst>
          </p:cNvPr>
          <p:cNvSpPr txBox="1"/>
          <p:nvPr/>
        </p:nvSpPr>
        <p:spPr>
          <a:xfrm>
            <a:off x="1099250" y="4276751"/>
            <a:ext cx="11691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latin typeface="+mj-lt"/>
                <a:cs typeface="Times New Roman" panose="02020603050405020304" pitchFamily="18" charset="0"/>
              </a:rPr>
              <a:t>Cu Substrate</a:t>
            </a:r>
          </a:p>
        </p:txBody>
      </p:sp>
      <p:sp>
        <p:nvSpPr>
          <p:cNvPr id="19" name="Rectangle: Rounded Corners 45">
            <a:extLst>
              <a:ext uri="{FF2B5EF4-FFF2-40B4-BE49-F238E27FC236}">
                <a16:creationId xmlns:a16="http://schemas.microsoft.com/office/drawing/2014/main" id="{A67F8EEF-7F5C-48B2-9359-353BDEC834F5}"/>
              </a:ext>
            </a:extLst>
          </p:cNvPr>
          <p:cNvSpPr/>
          <p:nvPr/>
        </p:nvSpPr>
        <p:spPr>
          <a:xfrm>
            <a:off x="4670809" y="4521611"/>
            <a:ext cx="475298" cy="36334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0" name="Straight Arrow Connector 49">
            <a:extLst>
              <a:ext uri="{FF2B5EF4-FFF2-40B4-BE49-F238E27FC236}">
                <a16:creationId xmlns:a16="http://schemas.microsoft.com/office/drawing/2014/main" id="{536B7C3E-B499-4B58-A513-CAE3519EB230}"/>
              </a:ext>
            </a:extLst>
          </p:cNvPr>
          <p:cNvCxnSpPr>
            <a:cxnSpLocks/>
          </p:cNvCxnSpPr>
          <p:nvPr/>
        </p:nvCxnSpPr>
        <p:spPr>
          <a:xfrm flipH="1" flipV="1">
            <a:off x="4792176" y="3879853"/>
            <a:ext cx="16136" cy="64586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2">
            <a:extLst>
              <a:ext uri="{FF2B5EF4-FFF2-40B4-BE49-F238E27FC236}">
                <a16:creationId xmlns:a16="http://schemas.microsoft.com/office/drawing/2014/main" id="{BBAD7A8C-B523-46DD-B124-D6B118273458}"/>
              </a:ext>
            </a:extLst>
          </p:cNvPr>
          <p:cNvSpPr txBox="1"/>
          <p:nvPr/>
        </p:nvSpPr>
        <p:spPr>
          <a:xfrm>
            <a:off x="2750447" y="3519793"/>
            <a:ext cx="2016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  <a:cs typeface="Times New Roman" panose="02020603050405020304" pitchFamily="18" charset="0"/>
              </a:rPr>
              <a:t>Damages </a:t>
            </a:r>
            <a:r>
              <a:rPr lang="en-US">
                <a:latin typeface="+mj-lt"/>
                <a:cs typeface="Times New Roman" panose="02020603050405020304" pitchFamily="18" charset="0"/>
              </a:rPr>
              <a:t>due to </a:t>
            </a:r>
          </a:p>
          <a:p>
            <a:r>
              <a:rPr lang="en-US">
                <a:latin typeface="+mj-lt"/>
                <a:cs typeface="Times New Roman" panose="02020603050405020304" pitchFamily="18" charset="0"/>
              </a:rPr>
              <a:t>sample preparation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54">
            <a:extLst>
              <a:ext uri="{FF2B5EF4-FFF2-40B4-BE49-F238E27FC236}">
                <a16:creationId xmlns:a16="http://schemas.microsoft.com/office/drawing/2014/main" id="{B57AD69C-3B8F-4807-A3DC-9412DB73AFF4}"/>
              </a:ext>
            </a:extLst>
          </p:cNvPr>
          <p:cNvSpPr txBox="1"/>
          <p:nvPr/>
        </p:nvSpPr>
        <p:spPr>
          <a:xfrm>
            <a:off x="1280426" y="6312346"/>
            <a:ext cx="166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cs typeface="Times New Roman" panose="02020603050405020304" pitchFamily="18" charset="0"/>
              </a:rPr>
              <a:t>Superconductor</a:t>
            </a:r>
          </a:p>
        </p:txBody>
      </p:sp>
      <p:cxnSp>
        <p:nvCxnSpPr>
          <p:cNvPr id="23" name="Connector: Curved 55">
            <a:extLst>
              <a:ext uri="{FF2B5EF4-FFF2-40B4-BE49-F238E27FC236}">
                <a16:creationId xmlns:a16="http://schemas.microsoft.com/office/drawing/2014/main" id="{393DFBCF-F3F2-42FD-8BF3-6E529034349E}"/>
              </a:ext>
            </a:extLst>
          </p:cNvPr>
          <p:cNvCxnSpPr>
            <a:cxnSpLocks/>
          </p:cNvCxnSpPr>
          <p:nvPr/>
        </p:nvCxnSpPr>
        <p:spPr>
          <a:xfrm rot="10800000" flipV="1">
            <a:off x="2776913" y="6009172"/>
            <a:ext cx="485764" cy="349275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A close up of a surface&#10;&#10;Description automatically generated">
            <a:extLst>
              <a:ext uri="{FF2B5EF4-FFF2-40B4-BE49-F238E27FC236}">
                <a16:creationId xmlns:a16="http://schemas.microsoft.com/office/drawing/2014/main" id="{EC116F32-C09D-4CBA-B40F-51463E79BB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95" y="2476947"/>
            <a:ext cx="1962340" cy="16246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5" name="Oval 5">
            <a:extLst>
              <a:ext uri="{FF2B5EF4-FFF2-40B4-BE49-F238E27FC236}">
                <a16:creationId xmlns:a16="http://schemas.microsoft.com/office/drawing/2014/main" id="{07900919-4D3D-4706-824D-99D94C7A3301}"/>
              </a:ext>
            </a:extLst>
          </p:cNvPr>
          <p:cNvSpPr/>
          <p:nvPr/>
        </p:nvSpPr>
        <p:spPr>
          <a:xfrm>
            <a:off x="5235061" y="4559252"/>
            <a:ext cx="386804" cy="3633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6" name="Connector: Curved 7">
            <a:extLst>
              <a:ext uri="{FF2B5EF4-FFF2-40B4-BE49-F238E27FC236}">
                <a16:creationId xmlns:a16="http://schemas.microsoft.com/office/drawing/2014/main" id="{A16AFF7D-C08C-4F36-B878-D87B8698B2A8}"/>
              </a:ext>
            </a:extLst>
          </p:cNvPr>
          <p:cNvCxnSpPr>
            <a:stCxn id="25" idx="7"/>
          </p:cNvCxnSpPr>
          <p:nvPr/>
        </p:nvCxnSpPr>
        <p:spPr>
          <a:xfrm rot="5400000" flipH="1" flipV="1">
            <a:off x="5644638" y="4022208"/>
            <a:ext cx="510836" cy="669676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52">
            <a:extLst>
              <a:ext uri="{FF2B5EF4-FFF2-40B4-BE49-F238E27FC236}">
                <a16:creationId xmlns:a16="http://schemas.microsoft.com/office/drawing/2014/main" id="{C66385F1-3A21-454A-B35D-6BB7B7F65FD9}"/>
              </a:ext>
            </a:extLst>
          </p:cNvPr>
          <p:cNvSpPr txBox="1"/>
          <p:nvPr/>
        </p:nvSpPr>
        <p:spPr>
          <a:xfrm>
            <a:off x="6471159" y="3486236"/>
            <a:ext cx="15119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Porosity</a:t>
            </a:r>
            <a:r>
              <a:rPr lang="de-DE" sz="9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900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of</a:t>
            </a:r>
            <a:r>
              <a:rPr lang="de-DE" sz="9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900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copper</a:t>
            </a:r>
            <a:r>
              <a:rPr lang="de-DE" sz="9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900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substrate</a:t>
            </a:r>
            <a:endParaRPr lang="en-US" sz="9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11F98B5-41E3-4819-8273-31EEB906E79A}"/>
              </a:ext>
            </a:extLst>
          </p:cNvPr>
          <p:cNvCxnSpPr>
            <a:cxnSpLocks/>
          </p:cNvCxnSpPr>
          <p:nvPr/>
        </p:nvCxnSpPr>
        <p:spPr>
          <a:xfrm flipV="1">
            <a:off x="3880789" y="5946495"/>
            <a:ext cx="0" cy="3648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E073CAD9-0608-4302-9A6C-29ECD0828185}"/>
              </a:ext>
            </a:extLst>
          </p:cNvPr>
          <p:cNvSpPr txBox="1"/>
          <p:nvPr/>
        </p:nvSpPr>
        <p:spPr>
          <a:xfrm>
            <a:off x="3416893" y="6311385"/>
            <a:ext cx="141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Trapped field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B7C340B-D06B-4FC1-B508-8BAE7477F67E}"/>
              </a:ext>
            </a:extLst>
          </p:cNvPr>
          <p:cNvCxnSpPr>
            <a:cxnSpLocks/>
          </p:cNvCxnSpPr>
          <p:nvPr/>
        </p:nvCxnSpPr>
        <p:spPr>
          <a:xfrm flipH="1" flipV="1">
            <a:off x="4927813" y="5963545"/>
            <a:ext cx="578537" cy="420809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738E221-668E-4BA4-9BE1-7BB0FA7DBDC8}"/>
              </a:ext>
            </a:extLst>
          </p:cNvPr>
          <p:cNvCxnSpPr>
            <a:cxnSpLocks/>
          </p:cNvCxnSpPr>
          <p:nvPr/>
        </p:nvCxnSpPr>
        <p:spPr>
          <a:xfrm flipH="1" flipV="1">
            <a:off x="5419708" y="5937637"/>
            <a:ext cx="379077" cy="420809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3AAC1513-064B-47DC-B254-1846938C3389}"/>
              </a:ext>
            </a:extLst>
          </p:cNvPr>
          <p:cNvCxnSpPr>
            <a:cxnSpLocks/>
          </p:cNvCxnSpPr>
          <p:nvPr/>
        </p:nvCxnSpPr>
        <p:spPr>
          <a:xfrm flipV="1">
            <a:off x="6250819" y="5941843"/>
            <a:ext cx="268811" cy="41660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319BDE0F-7502-414A-A03F-4D81E7DCFCDB}"/>
              </a:ext>
            </a:extLst>
          </p:cNvPr>
          <p:cNvSpPr txBox="1"/>
          <p:nvPr/>
        </p:nvSpPr>
        <p:spPr>
          <a:xfrm>
            <a:off x="5227878" y="6316145"/>
            <a:ext cx="289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Points of preferred flux entry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239909E-569A-4666-BE59-9F2B703B1FDF}"/>
              </a:ext>
            </a:extLst>
          </p:cNvPr>
          <p:cNvSpPr txBox="1"/>
          <p:nvPr/>
        </p:nvSpPr>
        <p:spPr>
          <a:xfrm>
            <a:off x="5729585" y="2927970"/>
            <a:ext cx="429926" cy="369332"/>
          </a:xfrm>
          <a:prstGeom prst="rect">
            <a:avLst/>
          </a:prstGeom>
          <a:solidFill>
            <a:srgbClr val="F5D9C5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Cu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4" name="Rectangle: Rounded Corners 45">
            <a:extLst>
              <a:ext uri="{FF2B5EF4-FFF2-40B4-BE49-F238E27FC236}">
                <a16:creationId xmlns:a16="http://schemas.microsoft.com/office/drawing/2014/main" id="{B3CB7D9D-8C8F-4D75-B0E7-5C363E584AEA}"/>
              </a:ext>
            </a:extLst>
          </p:cNvPr>
          <p:cNvSpPr/>
          <p:nvPr/>
        </p:nvSpPr>
        <p:spPr>
          <a:xfrm>
            <a:off x="6359199" y="4523355"/>
            <a:ext cx="475298" cy="36334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7A79C4-2234-4CDC-BFA2-FCE2C3A53FA2}"/>
              </a:ext>
            </a:extLst>
          </p:cNvPr>
          <p:cNvSpPr txBox="1"/>
          <p:nvPr/>
        </p:nvSpPr>
        <p:spPr>
          <a:xfrm>
            <a:off x="5397764" y="3359363"/>
            <a:ext cx="761747" cy="369332"/>
          </a:xfrm>
          <a:prstGeom prst="rect">
            <a:avLst/>
          </a:prstGeom>
          <a:solidFill>
            <a:srgbClr val="D2DEE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Nb</a:t>
            </a:r>
            <a:r>
              <a:rPr lang="de-DE" baseline="-25000">
                <a:solidFill>
                  <a:srgbClr val="FF0000"/>
                </a:solidFill>
              </a:rPr>
              <a:t>3</a:t>
            </a:r>
            <a:r>
              <a:rPr lang="de-DE">
                <a:solidFill>
                  <a:srgbClr val="FF0000"/>
                </a:solidFill>
              </a:rPr>
              <a:t>Sn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3A42ADC-F384-4FD7-B4BE-98C84029F56A}"/>
              </a:ext>
            </a:extLst>
          </p:cNvPr>
          <p:cNvSpPr/>
          <p:nvPr/>
        </p:nvSpPr>
        <p:spPr>
          <a:xfrm>
            <a:off x="6341614" y="3540909"/>
            <a:ext cx="1618097" cy="323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Defect in Ta layer</a:t>
            </a:r>
          </a:p>
        </p:txBody>
      </p:sp>
      <p:sp>
        <p:nvSpPr>
          <p:cNvPr id="35" name="Oval 5">
            <a:extLst>
              <a:ext uri="{FF2B5EF4-FFF2-40B4-BE49-F238E27FC236}">
                <a16:creationId xmlns:a16="http://schemas.microsoft.com/office/drawing/2014/main" id="{4D4C0931-11DC-4423-8F97-119355005A65}"/>
              </a:ext>
            </a:extLst>
          </p:cNvPr>
          <p:cNvSpPr/>
          <p:nvPr/>
        </p:nvSpPr>
        <p:spPr>
          <a:xfrm>
            <a:off x="6714669" y="3167318"/>
            <a:ext cx="825380" cy="3633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0668B7E7-29C3-42C2-BE04-C2DB9405CD49}"/>
              </a:ext>
            </a:extLst>
          </p:cNvPr>
          <p:cNvGrpSpPr/>
          <p:nvPr/>
        </p:nvGrpSpPr>
        <p:grpSpPr>
          <a:xfrm>
            <a:off x="1436376" y="1704801"/>
            <a:ext cx="1891031" cy="1652191"/>
            <a:chOff x="6168688" y="1373697"/>
            <a:chExt cx="5704048" cy="5232515"/>
          </a:xfrm>
        </p:grpSpPr>
        <p:pic>
          <p:nvPicPr>
            <p:cNvPr id="39" name="Picture Placeholder 6">
              <a:extLst>
                <a:ext uri="{FF2B5EF4-FFF2-40B4-BE49-F238E27FC236}">
                  <a16:creationId xmlns:a16="http://schemas.microsoft.com/office/drawing/2014/main" id="{1969D1BD-5DEF-4CBF-B5F7-99E2225C8D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4" t="5593" r="22101" b="11413"/>
            <a:stretch/>
          </p:blipFill>
          <p:spPr bwMode="gray">
            <a:xfrm>
              <a:off x="6168688" y="1373697"/>
              <a:ext cx="4118994" cy="4110605"/>
            </a:xfrm>
            <a:prstGeom prst="rect">
              <a:avLst/>
            </a:prstGeom>
          </p:spPr>
        </p:pic>
        <p:pic>
          <p:nvPicPr>
            <p:cNvPr id="40" name="Picture 4" descr="A green and blue square with a x&#10;&#10;Description automatically generated">
              <a:extLst>
                <a:ext uri="{FF2B5EF4-FFF2-40B4-BE49-F238E27FC236}">
                  <a16:creationId xmlns:a16="http://schemas.microsoft.com/office/drawing/2014/main" id="{3535419D-B6CC-418B-B314-EFD4DD707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6" b="7171"/>
            <a:stretch/>
          </p:blipFill>
          <p:spPr>
            <a:xfrm>
              <a:off x="10541406" y="1373697"/>
              <a:ext cx="1331330" cy="4110606"/>
            </a:xfrm>
            <a:prstGeom prst="rect">
              <a:avLst/>
            </a:prstGeom>
          </p:spPr>
        </p:pic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89FE7813-0B36-4227-ACF0-B1600044CBA0}"/>
                </a:ext>
              </a:extLst>
            </p:cNvPr>
            <p:cNvCxnSpPr/>
            <p:nvPr/>
          </p:nvCxnSpPr>
          <p:spPr>
            <a:xfrm flipV="1">
              <a:off x="6373344" y="5616254"/>
              <a:ext cx="3629025" cy="952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22031596-F2AD-4906-93AA-D72EF077E6FB}"/>
                </a:ext>
              </a:extLst>
            </p:cNvPr>
            <p:cNvSpPr txBox="1"/>
            <p:nvPr/>
          </p:nvSpPr>
          <p:spPr>
            <a:xfrm>
              <a:off x="7054674" y="5534006"/>
              <a:ext cx="2626507" cy="1072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1.6 mm</a:t>
              </a:r>
              <a:endParaRPr lang="en-US" sz="1600" dirty="0"/>
            </a:p>
          </p:txBody>
        </p:sp>
      </p:grpSp>
      <p:pic>
        <p:nvPicPr>
          <p:cNvPr id="43" name="Grafik 42">
            <a:extLst>
              <a:ext uri="{FF2B5EF4-FFF2-40B4-BE49-F238E27FC236}">
                <a16:creationId xmlns:a16="http://schemas.microsoft.com/office/drawing/2014/main" id="{9F47B08B-2DA9-4EA8-920E-5B31511E2B9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6" y="1684712"/>
            <a:ext cx="924588" cy="1386881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5E80CBBB-58B4-4AE1-8ACA-66E906C1C62B}"/>
              </a:ext>
            </a:extLst>
          </p:cNvPr>
          <p:cNvSpPr txBox="1"/>
          <p:nvPr/>
        </p:nvSpPr>
        <p:spPr>
          <a:xfrm>
            <a:off x="3425392" y="1694100"/>
            <a:ext cx="43555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/>
              <a:t>Scanning Hall measurements</a:t>
            </a:r>
          </a:p>
          <a:p>
            <a:r>
              <a:rPr lang="de-DE" sz="2000"/>
              <a:t>Macroscopically homogeneous sample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5E35D1-BB6B-4EBF-8CA5-26296E46D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93587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CBA2A-5A5E-4893-8300-EA8F936D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Damaged</a:t>
            </a:r>
            <a:r>
              <a:rPr lang="de-DE" dirty="0"/>
              <a:t> Ta </a:t>
            </a:r>
            <a:r>
              <a:rPr lang="de-DE" dirty="0" err="1"/>
              <a:t>interlayer</a:t>
            </a:r>
            <a:r>
              <a:rPr lang="de-DE" dirty="0"/>
              <a:t> 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59A4735A-0CB3-4035-97AE-618398D19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00" y="2031907"/>
            <a:ext cx="2495778" cy="1777592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3625002C-6BCC-4494-9186-0DC481EC6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455" y="3688714"/>
            <a:ext cx="2700000" cy="775196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D4861404-A85A-448C-B74D-40714EF017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91" y="2029508"/>
            <a:ext cx="2700000" cy="775196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B7B37AB9-3112-4D71-97BB-5DCB164826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455" y="2841152"/>
            <a:ext cx="2700000" cy="775196"/>
          </a:xfrm>
          <a:prstGeom prst="rect">
            <a:avLst/>
          </a:prstGeom>
        </p:spPr>
      </p:pic>
      <p:pic>
        <p:nvPicPr>
          <p:cNvPr id="19" name="Picture 14">
            <a:extLst>
              <a:ext uri="{FF2B5EF4-FFF2-40B4-BE49-F238E27FC236}">
                <a16:creationId xmlns:a16="http://schemas.microsoft.com/office/drawing/2014/main" id="{0B5845AE-8826-4DD0-8195-54C752921B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01" y="4507668"/>
            <a:ext cx="2700000" cy="775196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AF729450-981D-4708-9006-BE6E32682964}"/>
              </a:ext>
            </a:extLst>
          </p:cNvPr>
          <p:cNvSpPr txBox="1"/>
          <p:nvPr/>
        </p:nvSpPr>
        <p:spPr>
          <a:xfrm>
            <a:off x="2153313" y="5556367"/>
            <a:ext cx="5731055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Crack in Ta </a:t>
            </a:r>
            <a:r>
              <a:rPr lang="de-DE" sz="2000" dirty="0" err="1"/>
              <a:t>layer</a:t>
            </a:r>
            <a:r>
              <a:rPr lang="de-DE" sz="2000" dirty="0"/>
              <a:t> </a:t>
            </a:r>
            <a:r>
              <a:rPr lang="de-DE" sz="2000" dirty="0">
                <a:sym typeface="Wingdings" panose="05000000000000000000" pitchFamily="2" charset="2"/>
              </a:rPr>
              <a:t></a:t>
            </a:r>
            <a:r>
              <a:rPr lang="de-DE" sz="2000" dirty="0"/>
              <a:t> </a:t>
            </a:r>
            <a:r>
              <a:rPr lang="de-DE" sz="2000" dirty="0" err="1"/>
              <a:t>interdiffusion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Cu</a:t>
            </a:r>
            <a:endParaRPr lang="de-DE" sz="2000" dirty="0"/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High </a:t>
            </a:r>
            <a:r>
              <a:rPr lang="de-DE" sz="2000" dirty="0" err="1"/>
              <a:t>pressure</a:t>
            </a:r>
            <a:r>
              <a:rPr lang="de-DE" sz="2000" dirty="0"/>
              <a:t> </a:t>
            </a:r>
            <a:r>
              <a:rPr lang="de-DE" sz="2000" dirty="0" err="1"/>
              <a:t>coating</a:t>
            </a:r>
            <a:r>
              <a:rPr lang="de-DE" sz="2000" dirty="0"/>
              <a:t> </a:t>
            </a:r>
            <a:r>
              <a:rPr lang="de-DE" sz="2000" dirty="0">
                <a:sym typeface="Wingdings" panose="05000000000000000000" pitchFamily="2" charset="2"/>
              </a:rPr>
              <a:t></a:t>
            </a:r>
            <a:r>
              <a:rPr lang="de-DE" sz="2000" dirty="0"/>
              <a:t> </a:t>
            </a:r>
            <a:r>
              <a:rPr lang="de-DE" sz="2000" dirty="0" err="1"/>
              <a:t>rough</a:t>
            </a:r>
            <a:r>
              <a:rPr lang="de-DE" sz="2000" dirty="0"/>
              <a:t> </a:t>
            </a:r>
            <a:r>
              <a:rPr lang="de-DE" sz="2000" dirty="0" err="1"/>
              <a:t>surface</a:t>
            </a:r>
            <a:r>
              <a:rPr lang="de-DE" sz="2000" dirty="0"/>
              <a:t> 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Cu and Sn enriched areas on the surface </a:t>
            </a:r>
            <a:endParaRPr lang="de-DE" sz="2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02C8D32-EE53-40BC-BB02-5E749E76BB69}"/>
              </a:ext>
            </a:extLst>
          </p:cNvPr>
          <p:cNvSpPr txBox="1"/>
          <p:nvPr/>
        </p:nvSpPr>
        <p:spPr>
          <a:xfrm>
            <a:off x="7853436" y="2474405"/>
            <a:ext cx="634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FFFF00"/>
                </a:solidFill>
              </a:rPr>
              <a:t>NbL</a:t>
            </a:r>
            <a:r>
              <a:rPr lang="de-DE" sz="1600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220B3EB-5304-4214-A2F4-2D49210257C3}"/>
              </a:ext>
            </a:extLst>
          </p:cNvPr>
          <p:cNvSpPr txBox="1"/>
          <p:nvPr/>
        </p:nvSpPr>
        <p:spPr>
          <a:xfrm>
            <a:off x="7853436" y="3176039"/>
            <a:ext cx="679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FFFF00"/>
                </a:solidFill>
              </a:rPr>
              <a:t>SnL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1CAFD90-C190-4D95-A299-99EB9A069307}"/>
              </a:ext>
            </a:extLst>
          </p:cNvPr>
          <p:cNvSpPr txBox="1"/>
          <p:nvPr/>
        </p:nvSpPr>
        <p:spPr>
          <a:xfrm>
            <a:off x="7853436" y="4015787"/>
            <a:ext cx="679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FFFF00"/>
                </a:solidFill>
              </a:rPr>
              <a:t>CuK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180C3A-7F5E-440D-B0E7-6940B59B2149}"/>
              </a:ext>
            </a:extLst>
          </p:cNvPr>
          <p:cNvSpPr txBox="1"/>
          <p:nvPr/>
        </p:nvSpPr>
        <p:spPr>
          <a:xfrm>
            <a:off x="7853436" y="4855921"/>
            <a:ext cx="600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FFFF00"/>
                </a:solidFill>
              </a:rPr>
              <a:t>TaL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BB8625B6-B319-4007-BCD1-4AD593B1BB61}"/>
              </a:ext>
            </a:extLst>
          </p:cNvPr>
          <p:cNvSpPr/>
          <p:nvPr/>
        </p:nvSpPr>
        <p:spPr>
          <a:xfrm>
            <a:off x="1346812" y="2089081"/>
            <a:ext cx="305718" cy="240041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48D347D-3BF3-4C90-885B-A2D795A406C8}"/>
              </a:ext>
            </a:extLst>
          </p:cNvPr>
          <p:cNvSpPr/>
          <p:nvPr/>
        </p:nvSpPr>
        <p:spPr>
          <a:xfrm>
            <a:off x="2128845" y="2193741"/>
            <a:ext cx="305718" cy="240041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179F1B4-46EF-447B-81F2-FD9687854032}"/>
              </a:ext>
            </a:extLst>
          </p:cNvPr>
          <p:cNvSpPr/>
          <p:nvPr/>
        </p:nvSpPr>
        <p:spPr>
          <a:xfrm>
            <a:off x="1770632" y="3293361"/>
            <a:ext cx="305718" cy="240041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8603C006-DF27-4E30-ABBA-5A19F0BA5DA5}"/>
              </a:ext>
            </a:extLst>
          </p:cNvPr>
          <p:cNvSpPr/>
          <p:nvPr/>
        </p:nvSpPr>
        <p:spPr>
          <a:xfrm>
            <a:off x="2349018" y="3108730"/>
            <a:ext cx="305718" cy="240041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4D73ECA-20A6-479A-99D6-6245B02DB0D7}"/>
              </a:ext>
            </a:extLst>
          </p:cNvPr>
          <p:cNvSpPr txBox="1"/>
          <p:nvPr/>
        </p:nvSpPr>
        <p:spPr>
          <a:xfrm>
            <a:off x="773121" y="2475027"/>
            <a:ext cx="2495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FF00"/>
                </a:solidFill>
              </a:rPr>
              <a:t>Interdiffusion </a:t>
            </a:r>
            <a:r>
              <a:rPr lang="de-DE" sz="1400" dirty="0" err="1">
                <a:solidFill>
                  <a:srgbClr val="FFFF00"/>
                </a:solidFill>
              </a:rPr>
              <a:t>zones</a:t>
            </a:r>
            <a:endParaRPr lang="de-DE" sz="1400" dirty="0">
              <a:solidFill>
                <a:srgbClr val="FFFF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BD5B330-4895-4D3F-BF48-A5631A054773}"/>
              </a:ext>
            </a:extLst>
          </p:cNvPr>
          <p:cNvSpPr txBox="1"/>
          <p:nvPr/>
        </p:nvSpPr>
        <p:spPr>
          <a:xfrm>
            <a:off x="366181" y="2908178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rgbClr val="DFF2FD"/>
                </a:solidFill>
              </a:rPr>
              <a:t>Cu-Sn </a:t>
            </a:r>
            <a:r>
              <a:rPr lang="de-DE" sz="1400" dirty="0" err="1">
                <a:solidFill>
                  <a:srgbClr val="DFF2FD"/>
                </a:solidFill>
              </a:rPr>
              <a:t>enriched</a:t>
            </a:r>
            <a:r>
              <a:rPr lang="de-DE" sz="1400" dirty="0">
                <a:solidFill>
                  <a:srgbClr val="DFF2FD"/>
                </a:solidFill>
              </a:rPr>
              <a:t> </a:t>
            </a:r>
            <a:r>
              <a:rPr lang="de-DE" sz="1400" dirty="0" err="1">
                <a:solidFill>
                  <a:srgbClr val="DFF2FD"/>
                </a:solidFill>
              </a:rPr>
              <a:t>spots</a:t>
            </a:r>
            <a:endParaRPr lang="de-DE" sz="1400" dirty="0">
              <a:solidFill>
                <a:srgbClr val="DFF2FD"/>
              </a:solidFill>
            </a:endParaRP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316C26F5-26C5-4FA2-87E9-C8119E62A6DF}"/>
              </a:ext>
            </a:extLst>
          </p:cNvPr>
          <p:cNvGrpSpPr/>
          <p:nvPr/>
        </p:nvGrpSpPr>
        <p:grpSpPr>
          <a:xfrm>
            <a:off x="393644" y="3845538"/>
            <a:ext cx="1704635" cy="1834481"/>
            <a:chOff x="237665" y="2536660"/>
            <a:chExt cx="3744416" cy="4029637"/>
          </a:xfrm>
        </p:grpSpPr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51C7862F-2CF0-4883-831D-95A6AF7083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r="23230"/>
            <a:stretch/>
          </p:blipFill>
          <p:spPr>
            <a:xfrm>
              <a:off x="237665" y="2536660"/>
              <a:ext cx="3744416" cy="4029637"/>
            </a:xfrm>
            <a:prstGeom prst="rect">
              <a:avLst/>
            </a:prstGeom>
          </p:spPr>
        </p:pic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A99C5A21-A00A-4E50-9504-388A6DF8FF23}"/>
                </a:ext>
              </a:extLst>
            </p:cNvPr>
            <p:cNvSpPr/>
            <p:nvPr/>
          </p:nvSpPr>
          <p:spPr>
            <a:xfrm>
              <a:off x="1533809" y="3616780"/>
              <a:ext cx="2018507" cy="118473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34" name="Grafik 33">
            <a:extLst>
              <a:ext uri="{FF2B5EF4-FFF2-40B4-BE49-F238E27FC236}">
                <a16:creationId xmlns:a16="http://schemas.microsoft.com/office/drawing/2014/main" id="{FD6DC607-BDDD-41A3-A5F9-1C616F4E3D8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79000" contrast="4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491" y="4335734"/>
            <a:ext cx="942473" cy="53934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9D47408-C9A0-4277-85D1-609DBE31E1D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60366" y="3875261"/>
            <a:ext cx="2873608" cy="1075232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D57002C8-2841-4A04-83BF-951D65B7CEC1}"/>
              </a:ext>
            </a:extLst>
          </p:cNvPr>
          <p:cNvSpPr txBox="1"/>
          <p:nvPr/>
        </p:nvSpPr>
        <p:spPr>
          <a:xfrm>
            <a:off x="1024491" y="4284755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err="1">
                <a:solidFill>
                  <a:srgbClr val="FFFF00"/>
                </a:solidFill>
              </a:rPr>
              <a:t>CuK</a:t>
            </a:r>
            <a:endParaRPr lang="de-DE" sz="1050" dirty="0">
              <a:solidFill>
                <a:srgbClr val="FFFF00"/>
              </a:solidFill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1A7566BE-5735-4E4F-B1AD-115EB3906D2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27403" y="3690657"/>
            <a:ext cx="2696351" cy="121959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3CC9ACE-95A9-4857-A45F-72B6B108E059}"/>
              </a:ext>
            </a:extLst>
          </p:cNvPr>
          <p:cNvGrpSpPr/>
          <p:nvPr/>
        </p:nvGrpSpPr>
        <p:grpSpPr>
          <a:xfrm>
            <a:off x="2996806" y="2042016"/>
            <a:ext cx="4240187" cy="2992206"/>
            <a:chOff x="2927404" y="2391175"/>
            <a:chExt cx="4240187" cy="2992206"/>
          </a:xfrm>
        </p:grpSpPr>
        <p:pic>
          <p:nvPicPr>
            <p:cNvPr id="33" name="Picture 6">
              <a:extLst>
                <a:ext uri="{FF2B5EF4-FFF2-40B4-BE49-F238E27FC236}">
                  <a16:creationId xmlns:a16="http://schemas.microsoft.com/office/drawing/2014/main" id="{533D9922-6E0E-4096-A8CE-42E67D866A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326"/>
            <a:stretch/>
          </p:blipFill>
          <p:spPr>
            <a:xfrm>
              <a:off x="2927404" y="2391175"/>
              <a:ext cx="2696350" cy="1357264"/>
            </a:xfrm>
            <a:prstGeom prst="rect">
              <a:avLst/>
            </a:prstGeom>
          </p:spPr>
        </p:pic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3E01EB02-6E10-4A4A-A4DF-DE0988F7D335}"/>
                </a:ext>
              </a:extLst>
            </p:cNvPr>
            <p:cNvSpPr/>
            <p:nvPr/>
          </p:nvSpPr>
          <p:spPr>
            <a:xfrm>
              <a:off x="4117402" y="3051974"/>
              <a:ext cx="305718" cy="240041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19C4FFDA-7589-4218-993D-3A7C6450E7D3}"/>
                </a:ext>
              </a:extLst>
            </p:cNvPr>
            <p:cNvSpPr/>
            <p:nvPr/>
          </p:nvSpPr>
          <p:spPr>
            <a:xfrm>
              <a:off x="6861873" y="5143340"/>
              <a:ext cx="305718" cy="240041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id="{8B3E70F6-84B0-478D-BF8E-A9D6B3AB01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83559" y="4995362"/>
          <a:ext cx="3468561" cy="440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9" name="Worksheet" r:id="rId18" imgW="4572000" imgH="581198" progId="Excel.Sheet.12">
                  <p:embed/>
                </p:oleObj>
              </mc:Choice>
              <mc:Fallback>
                <p:oleObj name="Worksheet" r:id="rId18" imgW="4572000" imgH="581198" progId="Excel.Sheet.12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8B3E70F6-84B0-478D-BF8E-A9D6B3AB01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83559" y="4995362"/>
                        <a:ext cx="3468561" cy="440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F3959C02-14DF-B9B9-856F-398FFEFC7A86}"/>
              </a:ext>
            </a:extLst>
          </p:cNvPr>
          <p:cNvSpPr txBox="1"/>
          <p:nvPr/>
        </p:nvSpPr>
        <p:spPr>
          <a:xfrm>
            <a:off x="3138406" y="4168633"/>
            <a:ext cx="644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solidFill>
                  <a:srgbClr val="F5D0A8"/>
                </a:solidFill>
              </a:rPr>
              <a:t>CuSn</a:t>
            </a:r>
            <a:endParaRPr lang="de-AT" sz="1200" dirty="0">
              <a:solidFill>
                <a:srgbClr val="F5D0A8"/>
              </a:solidFill>
            </a:endParaRPr>
          </a:p>
        </p:txBody>
      </p:sp>
      <p:sp>
        <p:nvSpPr>
          <p:cNvPr id="5" name="Pfeil: nach unten 4">
            <a:extLst>
              <a:ext uri="{FF2B5EF4-FFF2-40B4-BE49-F238E27FC236}">
                <a16:creationId xmlns:a16="http://schemas.microsoft.com/office/drawing/2014/main" id="{65C646F5-79D2-49C8-82F2-91BAB078F205}"/>
              </a:ext>
            </a:extLst>
          </p:cNvPr>
          <p:cNvSpPr/>
          <p:nvPr/>
        </p:nvSpPr>
        <p:spPr>
          <a:xfrm>
            <a:off x="7452320" y="3011557"/>
            <a:ext cx="216024" cy="337214"/>
          </a:xfrm>
          <a:prstGeom prst="downArrow">
            <a:avLst/>
          </a:prstGeom>
          <a:solidFill>
            <a:srgbClr val="65986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3" name="Pfeil: nach unten 42">
            <a:extLst>
              <a:ext uri="{FF2B5EF4-FFF2-40B4-BE49-F238E27FC236}">
                <a16:creationId xmlns:a16="http://schemas.microsoft.com/office/drawing/2014/main" id="{39D9D6FB-31B4-44AF-8430-9575FFA90D5B}"/>
              </a:ext>
            </a:extLst>
          </p:cNvPr>
          <p:cNvSpPr/>
          <p:nvPr/>
        </p:nvSpPr>
        <p:spPr>
          <a:xfrm rot="10800000">
            <a:off x="7452321" y="3842684"/>
            <a:ext cx="216024" cy="337214"/>
          </a:xfrm>
          <a:prstGeom prst="down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1D447F3-6BA8-49B8-A2C1-34FEA1A95AB6}"/>
              </a:ext>
            </a:extLst>
          </p:cNvPr>
          <p:cNvSpPr txBox="1"/>
          <p:nvPr/>
        </p:nvSpPr>
        <p:spPr>
          <a:xfrm>
            <a:off x="5676558" y="4616568"/>
            <a:ext cx="42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Ta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934DF9F-A6B3-4C48-94EA-C638FA2D6F99}"/>
              </a:ext>
            </a:extLst>
          </p:cNvPr>
          <p:cNvSpPr txBox="1"/>
          <p:nvPr/>
        </p:nvSpPr>
        <p:spPr>
          <a:xfrm>
            <a:off x="5676558" y="399577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Cu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C9FFF74F-402F-4486-84C3-649E8B1661FB}"/>
              </a:ext>
            </a:extLst>
          </p:cNvPr>
          <p:cNvSpPr txBox="1"/>
          <p:nvPr/>
        </p:nvSpPr>
        <p:spPr>
          <a:xfrm>
            <a:off x="5676558" y="2774695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A15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7F27ADF-3BAD-4CB5-BEFC-9B306BEE8789}"/>
              </a:ext>
            </a:extLst>
          </p:cNvPr>
          <p:cNvSpPr txBox="1"/>
          <p:nvPr/>
        </p:nvSpPr>
        <p:spPr>
          <a:xfrm>
            <a:off x="5676558" y="198399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A15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210D69C-3BEF-4469-BF68-3D43DF1A6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33950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F97A9EE-025B-48AA-B4AB-E42CB6AF4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39" y="1726614"/>
            <a:ext cx="3404771" cy="340477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02A18FD-6628-41CF-BF65-8C313AC938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962" b="18699"/>
          <a:stretch/>
        </p:blipFill>
        <p:spPr>
          <a:xfrm>
            <a:off x="3426379" y="1556763"/>
            <a:ext cx="2879951" cy="219059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FA14D2E-308F-41AE-9B41-F1BAA5F1666A}"/>
              </a:ext>
            </a:extLst>
          </p:cNvPr>
          <p:cNvSpPr txBox="1"/>
          <p:nvPr/>
        </p:nvSpPr>
        <p:spPr>
          <a:xfrm>
            <a:off x="579558" y="1890844"/>
            <a:ext cx="43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E51C26C-2A9F-4B4D-B7F9-02B8434E1DA5}"/>
              </a:ext>
            </a:extLst>
          </p:cNvPr>
          <p:cNvSpPr txBox="1"/>
          <p:nvPr/>
        </p:nvSpPr>
        <p:spPr>
          <a:xfrm>
            <a:off x="3715477" y="324655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FF00"/>
                </a:solidFill>
              </a:rPr>
              <a:t>Cu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CC3A424-AFC7-4C39-8A37-56154EFC50CE}"/>
              </a:ext>
            </a:extLst>
          </p:cNvPr>
          <p:cNvSpPr txBox="1"/>
          <p:nvPr/>
        </p:nvSpPr>
        <p:spPr>
          <a:xfrm>
            <a:off x="1308074" y="189084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2C80301-797B-4FAA-91F4-E024213A9097}"/>
              </a:ext>
            </a:extLst>
          </p:cNvPr>
          <p:cNvSpPr txBox="1"/>
          <p:nvPr/>
        </p:nvSpPr>
        <p:spPr>
          <a:xfrm>
            <a:off x="4608938" y="3246556"/>
            <a:ext cx="43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4A16B0-F780-46AC-A5CA-EDDDEDEC844E}"/>
              </a:ext>
            </a:extLst>
          </p:cNvPr>
          <p:cNvSpPr txBox="1"/>
          <p:nvPr/>
        </p:nvSpPr>
        <p:spPr>
          <a:xfrm>
            <a:off x="5667695" y="179399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7B72FB7-31D5-472E-B425-E663150BD878}"/>
              </a:ext>
            </a:extLst>
          </p:cNvPr>
          <p:cNvSpPr txBox="1"/>
          <p:nvPr/>
        </p:nvSpPr>
        <p:spPr>
          <a:xfrm>
            <a:off x="4447701" y="1575319"/>
            <a:ext cx="12116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spcAft>
                <a:spcPts val="600"/>
              </a:spcAft>
              <a:defRPr sz="2400"/>
            </a:lvl1pPr>
          </a:lstStyle>
          <a:p>
            <a:r>
              <a:rPr lang="de-DE" sz="1800" dirty="0">
                <a:solidFill>
                  <a:srgbClr val="FFFF00"/>
                </a:solidFill>
              </a:rPr>
              <a:t>Imperfect </a:t>
            </a:r>
          </a:p>
          <a:p>
            <a:r>
              <a:rPr lang="de-DE" sz="1800" dirty="0">
                <a:solidFill>
                  <a:srgbClr val="FFFF00"/>
                </a:solidFill>
              </a:rPr>
              <a:t>Ta </a:t>
            </a:r>
            <a:r>
              <a:rPr lang="de-DE" sz="1800" dirty="0" err="1">
                <a:solidFill>
                  <a:srgbClr val="FFFF00"/>
                </a:solidFill>
              </a:rPr>
              <a:t>layer</a:t>
            </a:r>
            <a:endParaRPr lang="de-DE" sz="1800" dirty="0">
              <a:solidFill>
                <a:srgbClr val="FFFF00"/>
              </a:solidFill>
            </a:endParaRPr>
          </a:p>
          <a:p>
            <a:endParaRPr lang="de-DE" sz="1800" dirty="0">
              <a:solidFill>
                <a:srgbClr val="FFFF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B1167C7-AEBD-4DE1-9644-1F194652A20C}"/>
              </a:ext>
            </a:extLst>
          </p:cNvPr>
          <p:cNvSpPr txBox="1"/>
          <p:nvPr/>
        </p:nvSpPr>
        <p:spPr>
          <a:xfrm>
            <a:off x="2873123" y="1822820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TEM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B433935-CCCE-43E8-A107-3BF069E049A8}"/>
              </a:ext>
            </a:extLst>
          </p:cNvPr>
          <p:cNvSpPr txBox="1"/>
          <p:nvPr/>
        </p:nvSpPr>
        <p:spPr>
          <a:xfrm>
            <a:off x="3480770" y="1541979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HAADF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C0090CD-5168-4D30-AA2A-BFABD4ADB1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4409" y="4437112"/>
            <a:ext cx="2284415" cy="2284415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D180832E-B0B3-4661-BADF-357FDA225C21}"/>
              </a:ext>
            </a:extLst>
          </p:cNvPr>
          <p:cNvSpPr txBox="1"/>
          <p:nvPr/>
        </p:nvSpPr>
        <p:spPr>
          <a:xfrm>
            <a:off x="2872789" y="459367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>
                <a:solidFill>
                  <a:schemeClr val="bg1"/>
                </a:solidFill>
              </a:rPr>
              <a:t>DF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9D827EB-2DEB-4886-B65B-A02C1BBB7A4B}"/>
              </a:ext>
            </a:extLst>
          </p:cNvPr>
          <p:cNvSpPr txBox="1"/>
          <p:nvPr/>
        </p:nvSpPr>
        <p:spPr>
          <a:xfrm>
            <a:off x="1508625" y="4827719"/>
            <a:ext cx="379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8D96FF2-8B04-4894-AC3C-CDA914C24FC8}"/>
              </a:ext>
            </a:extLst>
          </p:cNvPr>
          <p:cNvSpPr txBox="1"/>
          <p:nvPr/>
        </p:nvSpPr>
        <p:spPr>
          <a:xfrm>
            <a:off x="2036975" y="4827719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4D275B1-B269-4D05-833C-745F13BBF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492" y="901154"/>
            <a:ext cx="7787208" cy="617538"/>
          </a:xfrm>
        </p:spPr>
        <p:txBody>
          <a:bodyPr/>
          <a:lstStyle/>
          <a:p>
            <a:r>
              <a:rPr lang="de-DE"/>
              <a:t>Imperfect </a:t>
            </a:r>
            <a:r>
              <a:rPr lang="de-DE" dirty="0"/>
              <a:t>Ta </a:t>
            </a:r>
            <a:r>
              <a:rPr lang="de-DE" dirty="0" err="1"/>
              <a:t>interlayer</a:t>
            </a:r>
            <a:r>
              <a:rPr lang="de-DE" dirty="0"/>
              <a:t> 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60819AC6-235E-4BBC-B52B-90CDAC2449DF}"/>
              </a:ext>
            </a:extLst>
          </p:cNvPr>
          <p:cNvGrpSpPr/>
          <p:nvPr/>
        </p:nvGrpSpPr>
        <p:grpSpPr>
          <a:xfrm>
            <a:off x="3383199" y="3785431"/>
            <a:ext cx="3123003" cy="2580137"/>
            <a:chOff x="461963" y="1414181"/>
            <a:chExt cx="4877481" cy="4029637"/>
          </a:xfrm>
        </p:grpSpPr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5C864211-50BD-4967-BF43-30664DD65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963" y="1414181"/>
              <a:ext cx="4877481" cy="4029637"/>
            </a:xfrm>
            <a:prstGeom prst="rect">
              <a:avLst/>
            </a:prstGeom>
          </p:spPr>
        </p:pic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519E6925-0D26-4850-9802-9EC5D1E26A3A}"/>
                </a:ext>
              </a:extLst>
            </p:cNvPr>
            <p:cNvSpPr/>
            <p:nvPr/>
          </p:nvSpPr>
          <p:spPr>
            <a:xfrm>
              <a:off x="2504660" y="3214381"/>
              <a:ext cx="792088" cy="161357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3ECD6AD0-DAD2-4928-B7DB-EF3D6A7DE2BC}"/>
              </a:ext>
            </a:extLst>
          </p:cNvPr>
          <p:cNvSpPr txBox="1"/>
          <p:nvPr/>
        </p:nvSpPr>
        <p:spPr>
          <a:xfrm>
            <a:off x="4135149" y="3840067"/>
            <a:ext cx="43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C48A709-5BA2-44EB-9B1A-4FD52DC89064}"/>
              </a:ext>
            </a:extLst>
          </p:cNvPr>
          <p:cNvSpPr txBox="1"/>
          <p:nvPr/>
        </p:nvSpPr>
        <p:spPr>
          <a:xfrm>
            <a:off x="4866707" y="384006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32" name="Pfeil: nach rechts 31">
            <a:extLst>
              <a:ext uri="{FF2B5EF4-FFF2-40B4-BE49-F238E27FC236}">
                <a16:creationId xmlns:a16="http://schemas.microsoft.com/office/drawing/2014/main" id="{FF153859-7FAA-4DA8-BEBB-194E58CB4753}"/>
              </a:ext>
            </a:extLst>
          </p:cNvPr>
          <p:cNvSpPr/>
          <p:nvPr/>
        </p:nvSpPr>
        <p:spPr>
          <a:xfrm>
            <a:off x="4174251" y="4361163"/>
            <a:ext cx="871538" cy="292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C1BBC45F-D306-4C55-8CAE-3D5F10986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9068" y="1999740"/>
            <a:ext cx="1305391" cy="265922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F9D4B21-BF24-4354-ADB6-DF19ABDCEC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8636" y="4679515"/>
            <a:ext cx="2192292" cy="1792240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08B32A5-52D7-4292-977E-2E918021F291}"/>
              </a:ext>
            </a:extLst>
          </p:cNvPr>
          <p:cNvSpPr/>
          <p:nvPr/>
        </p:nvSpPr>
        <p:spPr>
          <a:xfrm>
            <a:off x="7018731" y="3036458"/>
            <a:ext cx="213535" cy="29289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C085E3DD-588B-483F-9094-A3FF5D511E89}"/>
              </a:ext>
            </a:extLst>
          </p:cNvPr>
          <p:cNvCxnSpPr/>
          <p:nvPr/>
        </p:nvCxnSpPr>
        <p:spPr>
          <a:xfrm>
            <a:off x="7139041" y="3395639"/>
            <a:ext cx="357259" cy="169683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59D0C22B-8131-4539-9CC4-165B2CA62C54}"/>
              </a:ext>
            </a:extLst>
          </p:cNvPr>
          <p:cNvSpPr txBox="1"/>
          <p:nvPr/>
        </p:nvSpPr>
        <p:spPr>
          <a:xfrm>
            <a:off x="6690749" y="2010513"/>
            <a:ext cx="73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>
                <a:solidFill>
                  <a:schemeClr val="bg1"/>
                </a:solidFill>
              </a:rPr>
              <a:t>TlL map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BE8A61B-3701-478D-8E0E-29ED8C4BF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78674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58410-560A-4148-8AFE-03861D418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Microstructure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dirty="0" err="1"/>
              <a:t>layer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FC27C81-3365-4CBC-9352-4D649D858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98538"/>
            <a:ext cx="2440589" cy="244058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69B1F1E-C1CB-42B1-B415-5757CED82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798538"/>
            <a:ext cx="2440589" cy="244058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51E56B5-D032-4E30-BFDA-67CBDCB8E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279" y="1798538"/>
            <a:ext cx="2440589" cy="244058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002C9AF-8AF4-4A19-8E17-743BC2B9A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5" y="4313151"/>
            <a:ext cx="2433738" cy="243373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ADFB455-06C6-4369-B0B8-9AEE72B69BC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20000" contrast="-20000"/>
          </a:blip>
          <a:stretch>
            <a:fillRect/>
          </a:stretch>
        </p:blipFill>
        <p:spPr>
          <a:xfrm>
            <a:off x="251521" y="4336646"/>
            <a:ext cx="2433738" cy="243373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5C188AF-0F01-4E48-8037-B6C02268A712}"/>
              </a:ext>
            </a:extLst>
          </p:cNvPr>
          <p:cNvSpPr txBox="1"/>
          <p:nvPr/>
        </p:nvSpPr>
        <p:spPr>
          <a:xfrm>
            <a:off x="251520" y="1832282"/>
            <a:ext cx="1846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00"/>
                </a:solidFill>
              </a:rPr>
              <a:t>Columnar growth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D3075EA-ED5E-41C8-8E66-13D14ABC9D05}"/>
              </a:ext>
            </a:extLst>
          </p:cNvPr>
          <p:cNvSpPr txBox="1"/>
          <p:nvPr/>
        </p:nvSpPr>
        <p:spPr>
          <a:xfrm>
            <a:off x="2987824" y="1832282"/>
            <a:ext cx="1846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00"/>
                </a:solidFill>
              </a:rPr>
              <a:t>Columnar growth</a:t>
            </a:r>
          </a:p>
          <a:p>
            <a:r>
              <a:rPr lang="de-DE" sz="1600">
                <a:solidFill>
                  <a:srgbClr val="FFFF00"/>
                </a:solidFill>
              </a:rPr>
              <a:t>Smooth surface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87668BA-2418-4351-BC43-AE7D32CF345E}"/>
              </a:ext>
            </a:extLst>
          </p:cNvPr>
          <p:cNvSpPr txBox="1"/>
          <p:nvPr/>
        </p:nvSpPr>
        <p:spPr>
          <a:xfrm>
            <a:off x="5678280" y="1798538"/>
            <a:ext cx="24526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00"/>
                </a:solidFill>
              </a:rPr>
              <a:t>Columnar growth with voids along columns</a:t>
            </a:r>
          </a:p>
          <a:p>
            <a:r>
              <a:rPr lang="de-DE" sz="1600">
                <a:solidFill>
                  <a:srgbClr val="FFFF00"/>
                </a:solidFill>
              </a:rPr>
              <a:t>Rough surface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E663FB2-591F-42C4-A04A-032A0C6AE476}"/>
              </a:ext>
            </a:extLst>
          </p:cNvPr>
          <p:cNvSpPr txBox="1"/>
          <p:nvPr/>
        </p:nvSpPr>
        <p:spPr>
          <a:xfrm>
            <a:off x="251519" y="4344066"/>
            <a:ext cx="2122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00"/>
                </a:solidFill>
              </a:rPr>
              <a:t>Ta grain influence A15 formation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102E779-3E47-4305-82C2-C2FD0680E2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78280" y="4293096"/>
            <a:ext cx="2433738" cy="243373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230981F-0224-451B-80A6-98914331FFAF}"/>
              </a:ext>
            </a:extLst>
          </p:cNvPr>
          <p:cNvSpPr txBox="1"/>
          <p:nvPr/>
        </p:nvSpPr>
        <p:spPr>
          <a:xfrm>
            <a:off x="5868144" y="4355902"/>
            <a:ext cx="1846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00"/>
                </a:solidFill>
              </a:rPr>
              <a:t>Fine A15 grains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4F5E94B-5660-4055-BF45-C4BDA18F9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40547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CA5D7-ED41-49B4-A27C-881F3C39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Ta - A15 interface</a:t>
            </a:r>
            <a:endParaRPr lang="de-AT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69AD33C-1F4C-44A4-93D9-CE8AA13F4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9737" y="1940020"/>
            <a:ext cx="2497092" cy="24970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90238D7-101D-4D5B-A2CD-3B42CACD55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80000" y="1940020"/>
            <a:ext cx="2497092" cy="249709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14C7249-5611-4B62-97E8-3D37E33A2FB8}"/>
              </a:ext>
            </a:extLst>
          </p:cNvPr>
          <p:cNvSpPr txBox="1"/>
          <p:nvPr/>
        </p:nvSpPr>
        <p:spPr>
          <a:xfrm>
            <a:off x="1845412" y="2022958"/>
            <a:ext cx="848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DF TEM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032053B-A3E4-4771-B5D7-4711B4E0B666}"/>
              </a:ext>
            </a:extLst>
          </p:cNvPr>
          <p:cNvSpPr txBox="1"/>
          <p:nvPr/>
        </p:nvSpPr>
        <p:spPr>
          <a:xfrm>
            <a:off x="4689293" y="1940019"/>
            <a:ext cx="848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DF TEM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C3F71DC-3904-4ACE-BEBF-923324EE80E8}"/>
              </a:ext>
            </a:extLst>
          </p:cNvPr>
          <p:cNvPicPr/>
          <p:nvPr/>
        </p:nvPicPr>
        <p:blipFill rotWithShape="1">
          <a:blip r:embed="rId6" cstate="print"/>
          <a:srcRect r="30645"/>
          <a:stretch/>
        </p:blipFill>
        <p:spPr>
          <a:xfrm>
            <a:off x="5796136" y="1948215"/>
            <a:ext cx="2095312" cy="2510017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A201F2DC-BBBF-449F-A69A-DFB7629DC8EC}"/>
              </a:ext>
            </a:extLst>
          </p:cNvPr>
          <p:cNvPicPr/>
          <p:nvPr/>
        </p:nvPicPr>
        <p:blipFill rotWithShape="1">
          <a:blip r:embed="rId7" cstate="print"/>
          <a:srcRect r="56589"/>
          <a:stretch/>
        </p:blipFill>
        <p:spPr>
          <a:xfrm>
            <a:off x="4454170" y="4702996"/>
            <a:ext cx="1209162" cy="17831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43A98C-DE15-4A94-BCEA-293361DCDB1D}"/>
              </a:ext>
            </a:extLst>
          </p:cNvPr>
          <p:cNvPicPr/>
          <p:nvPr/>
        </p:nvPicPr>
        <p:blipFill rotWithShape="1">
          <a:blip r:embed="rId8" cstate="print"/>
          <a:srcRect r="56589"/>
          <a:stretch/>
        </p:blipFill>
        <p:spPr>
          <a:xfrm>
            <a:off x="5845233" y="4709367"/>
            <a:ext cx="1209162" cy="1783103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6D824ADE-7999-4F14-BF76-7F9E289D99B2}"/>
              </a:ext>
            </a:extLst>
          </p:cNvPr>
          <p:cNvPicPr/>
          <p:nvPr/>
        </p:nvPicPr>
        <p:blipFill rotWithShape="1">
          <a:blip r:embed="rId9" cstate="print"/>
          <a:srcRect r="56589"/>
          <a:stretch/>
        </p:blipFill>
        <p:spPr>
          <a:xfrm>
            <a:off x="7236296" y="4702996"/>
            <a:ext cx="1209162" cy="178352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0040396-9D6E-4E4A-A2E1-53BBC86AB134}"/>
              </a:ext>
            </a:extLst>
          </p:cNvPr>
          <p:cNvSpPr txBox="1"/>
          <p:nvPr/>
        </p:nvSpPr>
        <p:spPr>
          <a:xfrm>
            <a:off x="4880724" y="4702995"/>
            <a:ext cx="69636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AT" sz="1100" spc="-10" dirty="0" err="1">
                <a:solidFill>
                  <a:schemeClr val="bg1"/>
                </a:solidFill>
                <a:effectLst/>
                <a:latin typeface="Microsoft Sans Serif" panose="020B0604020202020204" pitchFamily="34" charset="0"/>
                <a:ea typeface="Times New Roman" panose="02020603050405020304" pitchFamily="18" charset="0"/>
              </a:rPr>
              <a:t>TaL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0FDE3B-DAD3-4424-AACF-E887647D3243}"/>
              </a:ext>
            </a:extLst>
          </p:cNvPr>
          <p:cNvSpPr txBox="1"/>
          <p:nvPr/>
        </p:nvSpPr>
        <p:spPr>
          <a:xfrm>
            <a:off x="7812360" y="4702997"/>
            <a:ext cx="55013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1800" spc="-10">
                <a:solidFill>
                  <a:schemeClr val="bg1"/>
                </a:solidFill>
                <a:effectLst/>
                <a:latin typeface="Microsoft Sans Serif" panose="020B0604020202020204" pitchFamily="34" charset="0"/>
                <a:ea typeface="Times New Roman" panose="02020603050405020304" pitchFamily="18" charset="0"/>
              </a:defRPr>
            </a:lvl1pPr>
          </a:lstStyle>
          <a:p>
            <a:pPr algn="r"/>
            <a:r>
              <a:rPr lang="de-AT" sz="1100" dirty="0" err="1"/>
              <a:t>NbK</a:t>
            </a:r>
            <a:endParaRPr lang="de-AT" sz="11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2512BA2-F916-4792-82D1-057157D53D70}"/>
              </a:ext>
            </a:extLst>
          </p:cNvPr>
          <p:cNvSpPr txBox="1"/>
          <p:nvPr/>
        </p:nvSpPr>
        <p:spPr>
          <a:xfrm>
            <a:off x="6444208" y="4709367"/>
            <a:ext cx="5185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1800" spc="-10">
                <a:solidFill>
                  <a:schemeClr val="bg1"/>
                </a:solidFill>
                <a:effectLst/>
                <a:latin typeface="Microsoft Sans Serif" panose="020B0604020202020204" pitchFamily="34" charset="0"/>
                <a:ea typeface="Times New Roman" panose="02020603050405020304" pitchFamily="18" charset="0"/>
              </a:defRPr>
            </a:lvl1pPr>
          </a:lstStyle>
          <a:p>
            <a:pPr algn="r"/>
            <a:r>
              <a:rPr lang="de-AT" sz="1100" dirty="0" err="1"/>
              <a:t>SnL</a:t>
            </a:r>
            <a:endParaRPr lang="de-AT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6916D07-14FB-450C-9680-1CB6D9E089EE}"/>
              </a:ext>
            </a:extLst>
          </p:cNvPr>
          <p:cNvSpPr txBox="1"/>
          <p:nvPr/>
        </p:nvSpPr>
        <p:spPr>
          <a:xfrm>
            <a:off x="6997044" y="1971873"/>
            <a:ext cx="848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DF TEM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3EABCD0-A0DD-48B0-9F46-6E4C28217FFC}"/>
              </a:ext>
            </a:extLst>
          </p:cNvPr>
          <p:cNvSpPr txBox="1"/>
          <p:nvPr/>
        </p:nvSpPr>
        <p:spPr>
          <a:xfrm>
            <a:off x="819624" y="3851756"/>
            <a:ext cx="43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BB69E23-50C0-4A12-8CFD-CBDBE808E00B}"/>
              </a:ext>
            </a:extLst>
          </p:cNvPr>
          <p:cNvSpPr txBox="1"/>
          <p:nvPr/>
        </p:nvSpPr>
        <p:spPr>
          <a:xfrm>
            <a:off x="1333201" y="385175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0F08519-9F00-467E-8B94-B7B4EDE0EBDD}"/>
              </a:ext>
            </a:extLst>
          </p:cNvPr>
          <p:cNvSpPr txBox="1"/>
          <p:nvPr/>
        </p:nvSpPr>
        <p:spPr>
          <a:xfrm>
            <a:off x="395536" y="385175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>
                <a:solidFill>
                  <a:srgbClr val="FFFF00"/>
                </a:solidFill>
              </a:rPr>
              <a:t>Cu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3D2A297-22E4-4CAB-9ABC-59EEFACF4BF1}"/>
              </a:ext>
            </a:extLst>
          </p:cNvPr>
          <p:cNvSpPr txBox="1"/>
          <p:nvPr/>
        </p:nvSpPr>
        <p:spPr>
          <a:xfrm>
            <a:off x="6186868" y="3851756"/>
            <a:ext cx="43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A6D73FA-1B00-4747-B1C8-FC342A7F8662}"/>
              </a:ext>
            </a:extLst>
          </p:cNvPr>
          <p:cNvSpPr txBox="1"/>
          <p:nvPr/>
        </p:nvSpPr>
        <p:spPr>
          <a:xfrm>
            <a:off x="6876256" y="385175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E874D2F-3786-4B46-B79D-9FBEE818F95C}"/>
              </a:ext>
            </a:extLst>
          </p:cNvPr>
          <p:cNvSpPr txBox="1"/>
          <p:nvPr/>
        </p:nvSpPr>
        <p:spPr>
          <a:xfrm>
            <a:off x="389737" y="4997778"/>
            <a:ext cx="3836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orientation of the Ta grains appears to influence the orientation of the A15 grains.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39F701-45F7-48FF-9F8C-ACEF57117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13235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CA2845-D8CD-4E5E-AD06-852AD58BF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Summary RF cavities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DB9A56-54B2-4115-B10A-DDCC033D3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880" y="2000240"/>
            <a:ext cx="7429552" cy="4125923"/>
          </a:xfrm>
        </p:spPr>
        <p:txBody>
          <a:bodyPr/>
          <a:lstStyle/>
          <a:p>
            <a:pPr marL="0" indent="0"/>
            <a:r>
              <a:rPr lang="en-US" dirty="0"/>
              <a:t>Bipolar HIPIMS: suitable technique for producing good </a:t>
            </a:r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layers</a:t>
            </a:r>
          </a:p>
          <a:p>
            <a:pPr marL="0" indent="0"/>
            <a:r>
              <a:rPr lang="en-US"/>
              <a:t>Homogeneous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/>
              <a:t>layers can be formed</a:t>
            </a:r>
          </a:p>
          <a:p>
            <a:pPr marL="0" indent="0"/>
            <a:endParaRPr lang="en-US"/>
          </a:p>
          <a:p>
            <a:pPr marL="0" indent="0"/>
            <a:r>
              <a:rPr lang="en-US"/>
              <a:t>Surface quality depends on pressure during coating</a:t>
            </a:r>
          </a:p>
          <a:p>
            <a:pPr marL="0" indent="0"/>
            <a:endParaRPr lang="en-US"/>
          </a:p>
          <a:p>
            <a:pPr marL="0" indent="0"/>
            <a:r>
              <a:rPr lang="en-US"/>
              <a:t>Quality </a:t>
            </a:r>
            <a:r>
              <a:rPr lang="en-US" dirty="0"/>
              <a:t>of the </a:t>
            </a:r>
            <a:r>
              <a:rPr lang="en-US" u="sng" dirty="0"/>
              <a:t>Ta interlayer</a:t>
            </a:r>
            <a:r>
              <a:rPr lang="en-US" dirty="0"/>
              <a:t> is decisive for homogeneous Nb</a:t>
            </a:r>
            <a:r>
              <a:rPr lang="en-US" baseline="-25000" dirty="0"/>
              <a:t>3</a:t>
            </a:r>
            <a:r>
              <a:rPr lang="en-US" dirty="0"/>
              <a:t>Sn layers</a:t>
            </a:r>
          </a:p>
          <a:p>
            <a:pPr marL="0" indent="0"/>
            <a:r>
              <a:rPr lang="en-US" u="sng" dirty="0"/>
              <a:t>Purity of the Cu surface</a:t>
            </a:r>
            <a:r>
              <a:rPr lang="en-US" dirty="0"/>
              <a:t> is the top priority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5" name="Grafik 4" descr="Grinsende Gesichtskontur mit einfarbiger Füllung">
            <a:extLst>
              <a:ext uri="{FF2B5EF4-FFF2-40B4-BE49-F238E27FC236}">
                <a16:creationId xmlns:a16="http://schemas.microsoft.com/office/drawing/2014/main" id="{5EDF742F-9429-4F2F-BC16-9E518DA84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168" y="1988840"/>
            <a:ext cx="576064" cy="576064"/>
          </a:xfrm>
          <a:prstGeom prst="rect">
            <a:avLst/>
          </a:prstGeom>
        </p:spPr>
      </p:pic>
      <p:pic>
        <p:nvPicPr>
          <p:cNvPr id="6" name="Grafik 5" descr="Grinsende Gesichtskontur mit einfarbiger Füllung">
            <a:extLst>
              <a:ext uri="{FF2B5EF4-FFF2-40B4-BE49-F238E27FC236}">
                <a16:creationId xmlns:a16="http://schemas.microsoft.com/office/drawing/2014/main" id="{AAEFB677-FD6A-43E1-9FA2-114BFE0E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168" y="2738632"/>
            <a:ext cx="576064" cy="576064"/>
          </a:xfrm>
          <a:prstGeom prst="rect">
            <a:avLst/>
          </a:prstGeom>
        </p:spPr>
      </p:pic>
      <p:pic>
        <p:nvPicPr>
          <p:cNvPr id="8" name="Grafik 7" descr="Nach rechts zeigender Finger, Handrücken mit einfarbiger Füllung">
            <a:extLst>
              <a:ext uri="{FF2B5EF4-FFF2-40B4-BE49-F238E27FC236}">
                <a16:creationId xmlns:a16="http://schemas.microsoft.com/office/drawing/2014/main" id="{E8128F42-9786-449B-B406-AF7FC381E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4" y="4506176"/>
            <a:ext cx="576064" cy="576064"/>
          </a:xfrm>
          <a:prstGeom prst="rect">
            <a:avLst/>
          </a:prstGeom>
        </p:spPr>
      </p:pic>
      <p:pic>
        <p:nvPicPr>
          <p:cNvPr id="9" name="Grafik 8" descr="Nach rechts zeigender Finger, Handrücken mit einfarbiger Füllung">
            <a:extLst>
              <a:ext uri="{FF2B5EF4-FFF2-40B4-BE49-F238E27FC236}">
                <a16:creationId xmlns:a16="http://schemas.microsoft.com/office/drawing/2014/main" id="{C3419AD5-33D9-49F5-B3F5-4E3E858419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2218" y="5301208"/>
            <a:ext cx="576064" cy="576064"/>
          </a:xfrm>
          <a:prstGeom prst="rect">
            <a:avLst/>
          </a:prstGeom>
        </p:spPr>
      </p:pic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0F3A7C4B-016D-4DF9-A47E-BEB06892A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245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DD4F41CE-0449-4115-A1A7-DBE68194F6B7}"/>
              </a:ext>
            </a:extLst>
          </p:cNvPr>
          <p:cNvSpPr/>
          <p:nvPr/>
        </p:nvSpPr>
        <p:spPr>
          <a:xfrm>
            <a:off x="4211960" y="1724692"/>
            <a:ext cx="3960440" cy="3528392"/>
          </a:xfrm>
          <a:prstGeom prst="rect">
            <a:avLst/>
          </a:prstGeom>
          <a:solidFill>
            <a:srgbClr val="E2E2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55F2F5C9-30AA-48DF-AEA6-3F5926250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24" y="884548"/>
            <a:ext cx="7429552" cy="571504"/>
          </a:xfrm>
        </p:spPr>
        <p:txBody>
          <a:bodyPr/>
          <a:lstStyle/>
          <a:p>
            <a:r>
              <a:rPr lang="de-DE"/>
              <a:t>Thin film Nb</a:t>
            </a:r>
            <a:r>
              <a:rPr lang="de-DE" baseline="-25000"/>
              <a:t>3</a:t>
            </a:r>
            <a:r>
              <a:rPr lang="de-DE"/>
              <a:t>Sn RF cavities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7F96A8D9-9162-4380-BF3D-E95974E027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7224" y="1772816"/>
            <a:ext cx="3500462" cy="1356753"/>
          </a:xfrm>
        </p:spPr>
        <p:txBody>
          <a:bodyPr/>
          <a:lstStyle/>
          <a:p>
            <a:pPr marL="0" indent="0">
              <a:buNone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Vapor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diffusion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coating</a:t>
            </a:r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E478145D-7128-4434-A6E8-C6E0894CB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96111" y="1772816"/>
            <a:ext cx="3704281" cy="135675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Power Impulse </a:t>
            </a:r>
            <a:r>
              <a:rPr lang="en-US" sz="2400" dirty="0" err="1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</a:t>
            </a:r>
            <a:r>
              <a:rPr lang="en-US" sz="24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err="1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tron</a:t>
            </a:r>
            <a:r>
              <a:rPr lang="en-US" sz="24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Sputtering (</a:t>
            </a:r>
            <a:r>
              <a:rPr lang="en-US" sz="2400" dirty="0" err="1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HiPIMS</a:t>
            </a:r>
            <a:r>
              <a:rPr lang="en-US" sz="24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800" dirty="0">
              <a:solidFill>
                <a:srgbClr val="0E124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A5186E5-E275-46A0-ABD8-CBCDF4A858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2492896"/>
            <a:ext cx="2969222" cy="242881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399FD01-2CD7-4B02-B28F-DE209EE0BC60}"/>
              </a:ext>
            </a:extLst>
          </p:cNvPr>
          <p:cNvSpPr txBox="1"/>
          <p:nvPr/>
        </p:nvSpPr>
        <p:spPr>
          <a:xfrm>
            <a:off x="731969" y="4943487"/>
            <a:ext cx="30412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/>
              <a:t>M.Liepe, Cornell University, FCC Week 2015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FE73B2A-AB0A-47F7-B251-6D7B4C37E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754" y="2943560"/>
            <a:ext cx="2625857" cy="196773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B34134D-2701-4C41-B271-C03D5194BEC8}"/>
              </a:ext>
            </a:extLst>
          </p:cNvPr>
          <p:cNvSpPr txBox="1"/>
          <p:nvPr/>
        </p:nvSpPr>
        <p:spPr>
          <a:xfrm>
            <a:off x="829606" y="5482132"/>
            <a:ext cx="478008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Challenges:</a:t>
            </a:r>
            <a:endParaRPr lang="en-US" sz="2000" dirty="0">
              <a:solidFill>
                <a:srgbClr val="0E124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Homogeneity, constant Sn concentration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 roughness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E124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Localized defects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353C87-E60F-4D2B-9FD5-567D8700B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92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D08CF-57BB-4BFD-BEBA-0C47F3FB7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 perfect cavity coating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DDA68A5-0DA3-41CA-85F9-0335E4EF9449}"/>
              </a:ext>
            </a:extLst>
          </p:cNvPr>
          <p:cNvSpPr/>
          <p:nvPr/>
        </p:nvSpPr>
        <p:spPr>
          <a:xfrm>
            <a:off x="251520" y="3573016"/>
            <a:ext cx="1944216" cy="10081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Cu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6ECDB72-9137-4481-9D10-64E83944BE8A}"/>
              </a:ext>
            </a:extLst>
          </p:cNvPr>
          <p:cNvSpPr/>
          <p:nvPr/>
        </p:nvSpPr>
        <p:spPr>
          <a:xfrm>
            <a:off x="247156" y="3163561"/>
            <a:ext cx="1944216" cy="341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Nb</a:t>
            </a:r>
            <a:r>
              <a:rPr lang="de-DE" baseline="-25000"/>
              <a:t>3</a:t>
            </a:r>
            <a:r>
              <a:rPr lang="de-DE"/>
              <a:t>Sn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5FA298F-03D9-4322-8BE0-4D2490389B69}"/>
              </a:ext>
            </a:extLst>
          </p:cNvPr>
          <p:cNvSpPr txBox="1"/>
          <p:nvPr/>
        </p:nvSpPr>
        <p:spPr>
          <a:xfrm>
            <a:off x="2555776" y="1731724"/>
            <a:ext cx="6092924" cy="434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4F81BD"/>
                </a:solidFill>
              </a:rPr>
              <a:t>Thin</a:t>
            </a:r>
            <a:r>
              <a:rPr lang="de-DE" sz="2400" dirty="0">
                <a:solidFill>
                  <a:srgbClr val="4F81BD"/>
                </a:solidFill>
              </a:rPr>
              <a:t> Nb</a:t>
            </a:r>
            <a:r>
              <a:rPr lang="de-DE" sz="2400" baseline="-25000" dirty="0">
                <a:solidFill>
                  <a:srgbClr val="4F81BD"/>
                </a:solidFill>
              </a:rPr>
              <a:t>3</a:t>
            </a:r>
            <a:r>
              <a:rPr lang="de-DE" sz="2400" dirty="0">
                <a:solidFill>
                  <a:srgbClr val="4F81BD"/>
                </a:solidFill>
              </a:rPr>
              <a:t>Sn </a:t>
            </a:r>
            <a:r>
              <a:rPr lang="de-DE" sz="2400" err="1">
                <a:solidFill>
                  <a:srgbClr val="4F81BD"/>
                </a:solidFill>
              </a:rPr>
              <a:t>coating</a:t>
            </a:r>
            <a:r>
              <a:rPr lang="de-DE" sz="2400">
                <a:solidFill>
                  <a:srgbClr val="4F81BD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4F81BD"/>
                </a:solidFill>
              </a:rPr>
              <a:t>higher </a:t>
            </a:r>
            <a:r>
              <a:rPr lang="en-US" sz="2400" dirty="0">
                <a:solidFill>
                  <a:srgbClr val="4F81BD"/>
                </a:solidFill>
              </a:rPr>
              <a:t>operating temperature</a:t>
            </a:r>
            <a:r>
              <a:rPr lang="de-DE" sz="2400" dirty="0">
                <a:solidFill>
                  <a:srgbClr val="4F81BD"/>
                </a:solidFill>
              </a:rPr>
              <a:t> </a:t>
            </a:r>
            <a:r>
              <a:rPr lang="de-DE" sz="2400" dirty="0" err="1">
                <a:solidFill>
                  <a:srgbClr val="4F81BD"/>
                </a:solidFill>
              </a:rPr>
              <a:t>than</a:t>
            </a:r>
            <a:r>
              <a:rPr lang="de-DE" sz="2400" dirty="0">
                <a:solidFill>
                  <a:srgbClr val="4F81BD"/>
                </a:solidFill>
              </a:rPr>
              <a:t> </a:t>
            </a:r>
            <a:r>
              <a:rPr lang="de-DE" sz="2400">
                <a:solidFill>
                  <a:srgbClr val="4F81BD"/>
                </a:solidFill>
              </a:rPr>
              <a:t>pure Nb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4F81BD"/>
                </a:solidFill>
              </a:rPr>
              <a:t>l</a:t>
            </a:r>
            <a:r>
              <a:rPr lang="en-US" sz="2400">
                <a:solidFill>
                  <a:srgbClr val="4F81BD"/>
                </a:solidFill>
              </a:rPr>
              <a:t>ow surface resistance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F81BD"/>
                </a:solidFill>
              </a:rPr>
              <a:t>high acceleration gradients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F81BD"/>
                </a:solidFill>
              </a:rPr>
              <a:t>Homogeneous </a:t>
            </a:r>
            <a:r>
              <a:rPr lang="en-US" sz="2400" dirty="0">
                <a:solidFill>
                  <a:srgbClr val="4F81BD"/>
                </a:solidFill>
              </a:rPr>
              <a:t>microstructure, no defects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F81BD"/>
                </a:solidFill>
              </a:rPr>
              <a:t>Smooth surface</a:t>
            </a:r>
            <a:endParaRPr lang="de-DE" sz="2400">
              <a:solidFill>
                <a:srgbClr val="4F81BD"/>
              </a:solidFill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F81BD"/>
                </a:solidFill>
              </a:rPr>
              <a:t>Constant </a:t>
            </a:r>
            <a:r>
              <a:rPr lang="en-US" sz="2400" dirty="0" err="1">
                <a:solidFill>
                  <a:srgbClr val="4F81BD"/>
                </a:solidFill>
              </a:rPr>
              <a:t>Nb:Sn</a:t>
            </a:r>
            <a:r>
              <a:rPr lang="en-US" sz="2400" dirty="0">
                <a:solidFill>
                  <a:srgbClr val="4F81BD"/>
                </a:solidFill>
              </a:rPr>
              <a:t> ratio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F81BD"/>
                </a:solidFill>
              </a:rPr>
              <a:t>No Cu diffusion into A15 film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Ta interlayer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C0504D"/>
                </a:solidFill>
              </a:rPr>
              <a:t>Low </a:t>
            </a:r>
            <a:r>
              <a:rPr lang="en-US" sz="2400" dirty="0">
                <a:solidFill>
                  <a:srgbClr val="C0504D"/>
                </a:solidFill>
              </a:rPr>
              <a:t>costs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9D9F1A6-62B2-4269-86E1-6F2094BF51C6}"/>
              </a:ext>
            </a:extLst>
          </p:cNvPr>
          <p:cNvSpPr txBox="1"/>
          <p:nvPr/>
        </p:nvSpPr>
        <p:spPr>
          <a:xfrm>
            <a:off x="251520" y="4648839"/>
            <a:ext cx="23868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>
                <a:solidFill>
                  <a:srgbClr val="00B0F0"/>
                </a:solidFill>
              </a:rPr>
              <a:t>Cu substrate with high heat conductance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B4F6253-38C2-4764-AB42-A9AA43587551}"/>
              </a:ext>
            </a:extLst>
          </p:cNvPr>
          <p:cNvSpPr/>
          <p:nvPr/>
        </p:nvSpPr>
        <p:spPr>
          <a:xfrm>
            <a:off x="247156" y="3505305"/>
            <a:ext cx="1944216" cy="6771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0F0B1F-82EB-4605-B677-B6EC8050A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8246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A0949993-5F72-497C-A081-64E2FDC84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conditions</a:t>
            </a:r>
            <a:br>
              <a:rPr lang="de-DE" dirty="0"/>
            </a:br>
            <a:endParaRPr lang="de-AT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97D86C4-0CBF-424E-BDCA-E1575BD1206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7544" y="1844824"/>
            <a:ext cx="7977981" cy="45896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2000" b="1" dirty="0"/>
              <a:t>Ta </a:t>
            </a:r>
            <a:r>
              <a:rPr lang="de-DE" sz="2000" b="1" dirty="0" err="1"/>
              <a:t>Interlayer</a:t>
            </a:r>
            <a:r>
              <a:rPr lang="de-DE" sz="2000" b="1" dirty="0"/>
              <a:t> </a:t>
            </a:r>
            <a:r>
              <a:rPr lang="de-DE" sz="2000" dirty="0"/>
              <a:t>	</a:t>
            </a:r>
            <a:r>
              <a:rPr lang="de-DE" sz="1800" dirty="0"/>
              <a:t>Kr </a:t>
            </a:r>
            <a:r>
              <a:rPr lang="de-DE" sz="1800" dirty="0" err="1"/>
              <a:t>atmosphere</a:t>
            </a:r>
            <a:r>
              <a:rPr lang="de-DE" sz="1800" dirty="0"/>
              <a:t>, 0.001 mbar</a:t>
            </a:r>
            <a:endParaRPr lang="de-DE" sz="2000" dirty="0"/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/>
              <a:t>High </a:t>
            </a:r>
            <a:r>
              <a:rPr lang="de-DE" sz="1800" dirty="0" err="1"/>
              <a:t>temperature</a:t>
            </a:r>
            <a:r>
              <a:rPr lang="de-DE" sz="1800" dirty="0"/>
              <a:t> 	Deposition @ 750 °C + </a:t>
            </a:r>
            <a:r>
              <a:rPr lang="de-DE" sz="1800" dirty="0" err="1"/>
              <a:t>annealing</a:t>
            </a:r>
            <a:r>
              <a:rPr lang="de-DE" sz="1800" dirty="0"/>
              <a:t> @ 750 °C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/>
              <a:t>Low </a:t>
            </a:r>
            <a:r>
              <a:rPr lang="de-DE" sz="1800" dirty="0" err="1"/>
              <a:t>temperature</a:t>
            </a:r>
            <a:r>
              <a:rPr lang="de-DE" sz="1800" dirty="0"/>
              <a:t> 	Deposition @ 175 °C 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endParaRPr lang="de-DE" sz="1800" dirty="0"/>
          </a:p>
          <a:p>
            <a:pPr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2000" b="1"/>
              <a:t>Nb-Sn target  </a:t>
            </a:r>
            <a:r>
              <a:rPr lang="de-DE" sz="2000" b="1" dirty="0"/>
              <a:t>	</a:t>
            </a:r>
            <a:r>
              <a:rPr lang="de-DE" sz="1800" dirty="0" err="1"/>
              <a:t>Sn</a:t>
            </a:r>
            <a:r>
              <a:rPr lang="de-DE" sz="1800" dirty="0"/>
              <a:t> 25 at% </a:t>
            </a:r>
            <a:r>
              <a:rPr lang="de-DE" sz="1800" dirty="0" err="1"/>
              <a:t>or</a:t>
            </a:r>
            <a:r>
              <a:rPr lang="de-DE" sz="1800" dirty="0"/>
              <a:t> </a:t>
            </a:r>
            <a:r>
              <a:rPr lang="de-DE" sz="1800" dirty="0" err="1"/>
              <a:t>Sn</a:t>
            </a:r>
            <a:r>
              <a:rPr lang="de-DE" sz="1800" dirty="0"/>
              <a:t> 27 at%</a:t>
            </a:r>
          </a:p>
          <a:p>
            <a:pPr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endParaRPr lang="de-DE" sz="1400" dirty="0"/>
          </a:p>
          <a:p>
            <a:pPr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2000" b="1"/>
              <a:t>Nb-Sn </a:t>
            </a:r>
            <a:r>
              <a:rPr lang="de-DE" sz="2000" b="1" dirty="0" err="1"/>
              <a:t>coating</a:t>
            </a:r>
            <a:r>
              <a:rPr lang="de-DE" sz="2000" b="1" dirty="0"/>
              <a:t> </a:t>
            </a:r>
            <a:r>
              <a:rPr lang="de-DE" sz="2000" b="1" dirty="0" err="1"/>
              <a:t>pressure</a:t>
            </a:r>
            <a:endParaRPr lang="de-DE" sz="2000" b="1" dirty="0"/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/>
              <a:t>High </a:t>
            </a:r>
            <a:r>
              <a:rPr lang="de-DE" sz="1800" dirty="0" err="1"/>
              <a:t>pressure</a:t>
            </a:r>
            <a:r>
              <a:rPr lang="de-DE" sz="1800" dirty="0"/>
              <a:t> 	2.50x10</a:t>
            </a:r>
            <a:r>
              <a:rPr lang="de-DE" sz="1800" baseline="30000" dirty="0"/>
              <a:t>-2</a:t>
            </a:r>
            <a:r>
              <a:rPr lang="de-DE" sz="1800" dirty="0"/>
              <a:t> mbar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/>
              <a:t>Low </a:t>
            </a:r>
            <a:r>
              <a:rPr lang="de-DE" sz="1800" dirty="0" err="1"/>
              <a:t>pressure</a:t>
            </a:r>
            <a:r>
              <a:rPr lang="de-DE" sz="1800" dirty="0"/>
              <a:t> 	7.00x10</a:t>
            </a:r>
            <a:r>
              <a:rPr lang="de-DE" sz="1800" baseline="30000" dirty="0"/>
              <a:t>-4</a:t>
            </a:r>
            <a:r>
              <a:rPr lang="de-DE" sz="1800" dirty="0"/>
              <a:t> mbar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endParaRPr lang="de-DE" sz="1800" dirty="0"/>
          </a:p>
          <a:p>
            <a:pPr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2000" b="1"/>
              <a:t>Annealing of Nb-Sn</a:t>
            </a:r>
            <a:endParaRPr lang="de-DE" sz="2000" dirty="0"/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 err="1"/>
              <a:t>reaction</a:t>
            </a:r>
            <a:r>
              <a:rPr lang="de-DE" sz="1800" dirty="0"/>
              <a:t> </a:t>
            </a:r>
            <a:r>
              <a:rPr lang="de-DE" sz="1800" dirty="0" err="1"/>
              <a:t>during</a:t>
            </a:r>
            <a:r>
              <a:rPr lang="de-DE" sz="1800" dirty="0"/>
              <a:t> </a:t>
            </a:r>
            <a:r>
              <a:rPr lang="de-DE" sz="1800" dirty="0" err="1"/>
              <a:t>coating</a:t>
            </a:r>
            <a:r>
              <a:rPr lang="de-DE" sz="1800" dirty="0"/>
              <a:t> 	Deposition @ 750 °C / 2 </a:t>
            </a:r>
            <a:r>
              <a:rPr lang="de-DE" sz="1800" dirty="0" err="1"/>
              <a:t>hrs</a:t>
            </a:r>
            <a:endParaRPr lang="de-DE" sz="1800" dirty="0"/>
          </a:p>
          <a:p>
            <a:pPr lvl="1">
              <a:spcBef>
                <a:spcPts val="0"/>
              </a:spcBef>
              <a:spcAft>
                <a:spcPts val="450"/>
              </a:spcAft>
              <a:tabLst>
                <a:tab pos="3317875" algn="l"/>
              </a:tabLst>
            </a:pPr>
            <a:r>
              <a:rPr lang="de-DE" sz="1800" dirty="0" err="1"/>
              <a:t>reaction</a:t>
            </a:r>
            <a:r>
              <a:rPr lang="de-DE" sz="1800" dirty="0"/>
              <a:t> after </a:t>
            </a:r>
            <a:r>
              <a:rPr lang="de-DE" sz="1800" dirty="0" err="1"/>
              <a:t>coating</a:t>
            </a:r>
            <a:r>
              <a:rPr lang="de-DE" sz="1800" dirty="0"/>
              <a:t> 	Deposition @ 260 °C / 2 </a:t>
            </a:r>
            <a:r>
              <a:rPr lang="de-DE" sz="1800" dirty="0" err="1"/>
              <a:t>hrs</a:t>
            </a:r>
            <a:br>
              <a:rPr lang="de-DE" sz="1800" dirty="0"/>
            </a:br>
            <a:r>
              <a:rPr lang="de-DE" sz="1800" dirty="0"/>
              <a:t>	+ </a:t>
            </a:r>
            <a:r>
              <a:rPr lang="de-DE" sz="1800" dirty="0" err="1"/>
              <a:t>annealing</a:t>
            </a:r>
            <a:r>
              <a:rPr lang="de-DE" sz="1800" dirty="0"/>
              <a:t> @ 750 °C / 24 </a:t>
            </a:r>
            <a:r>
              <a:rPr lang="de-DE" sz="1800" dirty="0" err="1"/>
              <a:t>hrs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9472367-31F3-4B30-A954-C6EFBD0DE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59878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D3126-1AA6-4F33-8BEB-D65438471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 perfect microstructure?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2C7AA4-9A7E-4273-9C25-72C68F448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7" y="2082554"/>
            <a:ext cx="2265063" cy="184437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B138466-15F6-4122-B154-F30C23F49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863" y="2082554"/>
            <a:ext cx="3024336" cy="16893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8E65D2D-29A6-4894-A25E-26EE050563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9031" y="2082554"/>
            <a:ext cx="3024336" cy="16893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0860EA6-2917-45E1-BE15-5D9231BA0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9031" y="3926931"/>
            <a:ext cx="3024336" cy="16893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89786C5-C682-4305-8EDA-1A3EF1979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7863" y="3926931"/>
            <a:ext cx="3024336" cy="168937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8D054AC-F15E-48E2-BDB6-ADFE91E84BF0}"/>
              </a:ext>
            </a:extLst>
          </p:cNvPr>
          <p:cNvSpPr txBox="1"/>
          <p:nvPr/>
        </p:nvSpPr>
        <p:spPr>
          <a:xfrm>
            <a:off x="2322952" y="2112656"/>
            <a:ext cx="781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>
                <a:solidFill>
                  <a:srgbClr val="FFFF00"/>
                </a:solidFill>
              </a:rPr>
              <a:t>Ta-M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BCF208-B255-49B7-B81C-58C81B229448}"/>
              </a:ext>
            </a:extLst>
          </p:cNvPr>
          <p:cNvSpPr txBox="1"/>
          <p:nvPr/>
        </p:nvSpPr>
        <p:spPr>
          <a:xfrm>
            <a:off x="5477862" y="3992862"/>
            <a:ext cx="678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>
                <a:solidFill>
                  <a:srgbClr val="FFFF00"/>
                </a:solidFill>
              </a:rPr>
              <a:t>Cu-L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14D6BAB-BEB1-4D79-B1C2-1D2D638F0415}"/>
              </a:ext>
            </a:extLst>
          </p:cNvPr>
          <p:cNvSpPr txBox="1"/>
          <p:nvPr/>
        </p:nvSpPr>
        <p:spPr>
          <a:xfrm>
            <a:off x="2349898" y="3992861"/>
            <a:ext cx="781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>
                <a:solidFill>
                  <a:srgbClr val="FFFF00"/>
                </a:solidFill>
              </a:rPr>
              <a:t>Nb-K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12F9382-4D01-481D-935D-AF174EA5B696}"/>
              </a:ext>
            </a:extLst>
          </p:cNvPr>
          <p:cNvSpPr txBox="1"/>
          <p:nvPr/>
        </p:nvSpPr>
        <p:spPr>
          <a:xfrm>
            <a:off x="5500239" y="2129440"/>
            <a:ext cx="655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>
                <a:solidFill>
                  <a:srgbClr val="FFFF00"/>
                </a:solidFill>
              </a:rPr>
              <a:t>Sn-L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337012C-D969-4DA9-9C2C-8DB2E074C650}"/>
              </a:ext>
            </a:extLst>
          </p:cNvPr>
          <p:cNvSpPr txBox="1"/>
          <p:nvPr/>
        </p:nvSpPr>
        <p:spPr>
          <a:xfrm>
            <a:off x="84066" y="2060848"/>
            <a:ext cx="49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C591A2F-F3D8-44BE-9A39-FF5FB3C8FF2A}"/>
              </a:ext>
            </a:extLst>
          </p:cNvPr>
          <p:cNvSpPr txBox="1"/>
          <p:nvPr/>
        </p:nvSpPr>
        <p:spPr>
          <a:xfrm>
            <a:off x="1015628" y="2060848"/>
            <a:ext cx="964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Nb</a:t>
            </a:r>
            <a:r>
              <a:rPr lang="de-DE" sz="1400" baseline="-25000">
                <a:solidFill>
                  <a:srgbClr val="FFFF00"/>
                </a:solidFill>
              </a:rPr>
              <a:t>3</a:t>
            </a:r>
            <a:r>
              <a:rPr lang="de-DE" sz="1400">
                <a:solidFill>
                  <a:srgbClr val="FFFF00"/>
                </a:solidFill>
              </a:rPr>
              <a:t>Sn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6440E13-26A4-41D4-9CCB-A8023BEED7B1}"/>
              </a:ext>
            </a:extLst>
          </p:cNvPr>
          <p:cNvSpPr/>
          <p:nvPr/>
        </p:nvSpPr>
        <p:spPr>
          <a:xfrm>
            <a:off x="324138" y="2402316"/>
            <a:ext cx="1727582" cy="88266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CC6731D-729F-4248-9805-33085427DD06}"/>
              </a:ext>
            </a:extLst>
          </p:cNvPr>
          <p:cNvSpPr txBox="1"/>
          <p:nvPr/>
        </p:nvSpPr>
        <p:spPr>
          <a:xfrm>
            <a:off x="216777" y="5805327"/>
            <a:ext cx="515658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SUBU, 25% </a:t>
            </a:r>
            <a:r>
              <a:rPr lang="de-DE" sz="2000" dirty="0" err="1"/>
              <a:t>Sn</a:t>
            </a:r>
            <a:r>
              <a:rPr lang="de-DE" sz="2000" dirty="0"/>
              <a:t>, Ta 750°C, Nb</a:t>
            </a:r>
            <a:r>
              <a:rPr lang="de-DE" sz="2000" baseline="-25000" dirty="0"/>
              <a:t>3</a:t>
            </a:r>
            <a:r>
              <a:rPr lang="de-DE" sz="2000" dirty="0"/>
              <a:t>Sn 8.0E-03, </a:t>
            </a:r>
            <a:r>
              <a:rPr lang="de-DE" sz="2000" dirty="0" err="1"/>
              <a:t>reaction</a:t>
            </a:r>
            <a:r>
              <a:rPr lang="de-DE" sz="2000" dirty="0"/>
              <a:t>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coating</a:t>
            </a:r>
            <a:r>
              <a:rPr lang="de-DE" sz="2000" dirty="0"/>
              <a:t> (at 750 °C)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99F58E9-C4AC-4644-8384-9AC7335ABF08}"/>
              </a:ext>
            </a:extLst>
          </p:cNvPr>
          <p:cNvSpPr txBox="1"/>
          <p:nvPr/>
        </p:nvSpPr>
        <p:spPr>
          <a:xfrm>
            <a:off x="7325567" y="2153181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bg1"/>
                </a:solidFill>
              </a:rPr>
              <a:t>EDX </a:t>
            </a:r>
            <a:r>
              <a:rPr lang="de-AT" sz="1200" dirty="0" err="1">
                <a:solidFill>
                  <a:schemeClr val="bg1"/>
                </a:solidFill>
              </a:rPr>
              <a:t>maps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F4DCCC4-6BEB-4548-ABBA-536611A3951A}"/>
              </a:ext>
            </a:extLst>
          </p:cNvPr>
          <p:cNvSpPr txBox="1"/>
          <p:nvPr/>
        </p:nvSpPr>
        <p:spPr>
          <a:xfrm>
            <a:off x="1403648" y="3571847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ABF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22828FA-BF27-46B2-A645-41154A017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1689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99F18-B177-48BF-A0D4-874CB9507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real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microscopically</a:t>
            </a:r>
            <a:r>
              <a:rPr lang="de-DE" dirty="0"/>
              <a:t>)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080FCF7-7777-4E1C-929C-80FAC589D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38101" y="4333749"/>
            <a:ext cx="2407619" cy="2407619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7C25C7C-FDC5-4D84-A587-3471D6666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651" y="1796860"/>
            <a:ext cx="2407619" cy="2407619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1B4EFB5-34EA-4FFD-B98A-AF643C1BB8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057" y="1796860"/>
            <a:ext cx="2407619" cy="240761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668CCFE9-D7E5-4472-85AC-62AF1EC92A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25987" y="1796860"/>
            <a:ext cx="2407619" cy="2407619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14AACF6-F7E3-4E29-9BC7-30B6E8C1458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315" y="4333749"/>
            <a:ext cx="2407619" cy="2407619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C6971379-2DE6-49B3-B1EE-2B63445177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6651" y="4333749"/>
            <a:ext cx="2407619" cy="2407619"/>
          </a:xfrm>
          <a:prstGeom prst="rect">
            <a:avLst/>
          </a:prstGeom>
          <a:ln>
            <a:noFill/>
          </a:ln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9EA82B4-073B-4F5A-A58E-5F93EB5C3009}"/>
              </a:ext>
            </a:extLst>
          </p:cNvPr>
          <p:cNvSpPr txBox="1"/>
          <p:nvPr/>
        </p:nvSpPr>
        <p:spPr>
          <a:xfrm>
            <a:off x="4348041" y="1915632"/>
            <a:ext cx="91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FF00"/>
                </a:solidFill>
              </a:rPr>
              <a:t>A15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508C617-4029-4ECB-874C-50926D9F0275}"/>
              </a:ext>
            </a:extLst>
          </p:cNvPr>
          <p:cNvSpPr txBox="1"/>
          <p:nvPr/>
        </p:nvSpPr>
        <p:spPr>
          <a:xfrm>
            <a:off x="3810627" y="1915632"/>
            <a:ext cx="66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58F01E0-2A7C-473E-A813-9B4283C9BFE2}"/>
              </a:ext>
            </a:extLst>
          </p:cNvPr>
          <p:cNvSpPr txBox="1"/>
          <p:nvPr/>
        </p:nvSpPr>
        <p:spPr>
          <a:xfrm>
            <a:off x="3223226" y="1915632"/>
            <a:ext cx="66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>
                <a:solidFill>
                  <a:srgbClr val="FFFF00"/>
                </a:solidFill>
              </a:rPr>
              <a:t>Cu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45DB098-5989-42BD-8823-C921376625B3}"/>
              </a:ext>
            </a:extLst>
          </p:cNvPr>
          <p:cNvSpPr txBox="1"/>
          <p:nvPr/>
        </p:nvSpPr>
        <p:spPr>
          <a:xfrm>
            <a:off x="6355302" y="3703000"/>
            <a:ext cx="74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Voids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7B58CAA-B8AF-4918-B23B-36EE23ECC5C4}"/>
              </a:ext>
            </a:extLst>
          </p:cNvPr>
          <p:cNvSpPr txBox="1"/>
          <p:nvPr/>
        </p:nvSpPr>
        <p:spPr>
          <a:xfrm>
            <a:off x="4141534" y="549853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Cracks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BFA3745-B0ED-4996-A18C-E686805CD435}"/>
              </a:ext>
            </a:extLst>
          </p:cNvPr>
          <p:cNvSpPr txBox="1"/>
          <p:nvPr/>
        </p:nvSpPr>
        <p:spPr>
          <a:xfrm>
            <a:off x="5899371" y="429472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Rough surface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5AEF0BD-2C78-441B-8804-7832F360D6E8}"/>
              </a:ext>
            </a:extLst>
          </p:cNvPr>
          <p:cNvSpPr txBox="1"/>
          <p:nvPr/>
        </p:nvSpPr>
        <p:spPr>
          <a:xfrm>
            <a:off x="615004" y="594013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Rough surface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9EAE28C-9522-401C-8FD5-867B1DD3097A}"/>
              </a:ext>
            </a:extLst>
          </p:cNvPr>
          <p:cNvSpPr txBox="1"/>
          <p:nvPr/>
        </p:nvSpPr>
        <p:spPr>
          <a:xfrm>
            <a:off x="3420977" y="429472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Rough surface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59FA550-DF0A-4206-AC92-7368080BDEF5}"/>
              </a:ext>
            </a:extLst>
          </p:cNvPr>
          <p:cNvSpPr txBox="1"/>
          <p:nvPr/>
        </p:nvSpPr>
        <p:spPr>
          <a:xfrm>
            <a:off x="5525987" y="5978648"/>
            <a:ext cx="19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Voids and cracks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05C6ECE3-4EFD-4CBC-B587-0911DEE64DB5}"/>
              </a:ext>
            </a:extLst>
          </p:cNvPr>
          <p:cNvSpPr txBox="1"/>
          <p:nvPr/>
        </p:nvSpPr>
        <p:spPr>
          <a:xfrm>
            <a:off x="5576022" y="185327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Smooth surface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8781B60-9242-4110-9AA2-8E442AE22379}"/>
              </a:ext>
            </a:extLst>
          </p:cNvPr>
          <p:cNvSpPr txBox="1"/>
          <p:nvPr/>
        </p:nvSpPr>
        <p:spPr>
          <a:xfrm>
            <a:off x="440437" y="218459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Smooth surface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D7AB516-6D8D-4CE9-B79A-BE8AA80E7C62}"/>
              </a:ext>
            </a:extLst>
          </p:cNvPr>
          <p:cNvSpPr txBox="1"/>
          <p:nvPr/>
        </p:nvSpPr>
        <p:spPr>
          <a:xfrm>
            <a:off x="3399307" y="228488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Smooth surface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8FB2E5-C545-4943-A8E0-EA61B7C96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1132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8DB9080A-C2C1-4A25-9569-39AE7C7D2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657" y="3705619"/>
            <a:ext cx="2443267" cy="174019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767B3AB-B7D1-4E85-9C29-1BD86A85A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79" y="3709638"/>
            <a:ext cx="2443267" cy="17401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A13A1AF-4D88-4518-AE09-72B4AEE79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3669" y="1905758"/>
            <a:ext cx="2443268" cy="174019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3E2DDFC-20F6-4920-9B3A-5BA2650E4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679" y="1903365"/>
            <a:ext cx="2443267" cy="174019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4B89E79-AEEF-41A8-A78D-4E03C0B6C1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66"/>
          <a:stretch/>
        </p:blipFill>
        <p:spPr>
          <a:xfrm>
            <a:off x="6005449" y="3705619"/>
            <a:ext cx="2443267" cy="171396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B999F18-B177-48BF-A0D4-874CB9507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macroscopically</a:t>
            </a:r>
            <a:r>
              <a:rPr lang="de-DE" dirty="0"/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BBC665B-B1E4-4ADD-A7BA-EF37DB712AE8}"/>
              </a:ext>
            </a:extLst>
          </p:cNvPr>
          <p:cNvSpPr txBox="1"/>
          <p:nvPr/>
        </p:nvSpPr>
        <p:spPr>
          <a:xfrm>
            <a:off x="3431657" y="3705619"/>
            <a:ext cx="2327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>
                <a:solidFill>
                  <a:srgbClr val="E9F1F0"/>
                </a:solidFill>
              </a:rPr>
              <a:t>low </a:t>
            </a:r>
            <a:r>
              <a:rPr lang="de-DE" sz="1600" dirty="0" err="1">
                <a:solidFill>
                  <a:srgbClr val="E9F1F0"/>
                </a:solidFill>
              </a:rPr>
              <a:t>pressure</a:t>
            </a:r>
            <a:r>
              <a:rPr lang="de-DE" sz="1600" dirty="0">
                <a:solidFill>
                  <a:srgbClr val="E9F1F0"/>
                </a:solidFill>
              </a:rPr>
              <a:t> </a:t>
            </a:r>
            <a:r>
              <a:rPr lang="de-DE" sz="1600" dirty="0" err="1">
                <a:solidFill>
                  <a:srgbClr val="E9F1F0"/>
                </a:solidFill>
              </a:rPr>
              <a:t>coating</a:t>
            </a:r>
            <a:r>
              <a:rPr lang="de-DE" sz="1600" dirty="0">
                <a:solidFill>
                  <a:srgbClr val="E9F1F0"/>
                </a:solidFill>
              </a:rPr>
              <a:t> </a:t>
            </a:r>
            <a:br>
              <a:rPr lang="de-DE" sz="1600">
                <a:solidFill>
                  <a:srgbClr val="E9F1F0"/>
                </a:solidFill>
              </a:rPr>
            </a:br>
            <a:r>
              <a:rPr lang="de-DE" sz="1600">
                <a:solidFill>
                  <a:srgbClr val="E9F1F0"/>
                </a:solidFill>
              </a:rPr>
              <a:t>reaction </a:t>
            </a:r>
            <a:r>
              <a:rPr lang="de-DE" sz="1600" dirty="0">
                <a:solidFill>
                  <a:srgbClr val="E9F1F0"/>
                </a:solidFill>
              </a:rPr>
              <a:t>after </a:t>
            </a:r>
            <a:r>
              <a:rPr lang="de-DE" sz="1600" dirty="0" err="1">
                <a:solidFill>
                  <a:srgbClr val="E9F1F0"/>
                </a:solidFill>
              </a:rPr>
              <a:t>annealing</a:t>
            </a:r>
            <a:endParaRPr lang="de-DE" sz="1600" dirty="0">
              <a:solidFill>
                <a:srgbClr val="E9F1F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A07943F-6819-4D4C-86E5-96C38C2725E4}"/>
              </a:ext>
            </a:extLst>
          </p:cNvPr>
          <p:cNvSpPr txBox="1"/>
          <p:nvPr/>
        </p:nvSpPr>
        <p:spPr>
          <a:xfrm>
            <a:off x="3433669" y="1905758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rgbClr val="E9F1F0"/>
                </a:solidFill>
              </a:defRPr>
            </a:lvl1pPr>
          </a:lstStyle>
          <a:p>
            <a:r>
              <a:rPr lang="de-DE" sz="1600"/>
              <a:t>high pressure coating</a:t>
            </a:r>
            <a:endParaRPr lang="de-DE" sz="16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CDC9E8F-7216-4115-B306-5E0F90471193}"/>
              </a:ext>
            </a:extLst>
          </p:cNvPr>
          <p:cNvSpPr txBox="1"/>
          <p:nvPr/>
        </p:nvSpPr>
        <p:spPr>
          <a:xfrm>
            <a:off x="853679" y="3709637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rgbClr val="E9F1F0"/>
                </a:solidFill>
              </a:defRPr>
            </a:lvl1pPr>
          </a:lstStyle>
          <a:p>
            <a:r>
              <a:rPr lang="de-DE" sz="1600"/>
              <a:t>high </a:t>
            </a:r>
            <a:r>
              <a:rPr lang="de-DE" sz="1600" dirty="0" err="1"/>
              <a:t>pressure</a:t>
            </a:r>
            <a:r>
              <a:rPr lang="de-DE" sz="1600" dirty="0"/>
              <a:t> </a:t>
            </a:r>
            <a:r>
              <a:rPr lang="de-DE" sz="1600" dirty="0" err="1"/>
              <a:t>coating</a:t>
            </a:r>
            <a:endParaRPr lang="de-DE" sz="16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0BCE12E-8BC0-4FE3-B512-889D48FED759}"/>
              </a:ext>
            </a:extLst>
          </p:cNvPr>
          <p:cNvSpPr txBox="1"/>
          <p:nvPr/>
        </p:nvSpPr>
        <p:spPr>
          <a:xfrm>
            <a:off x="853679" y="1903365"/>
            <a:ext cx="2064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>
                <a:solidFill>
                  <a:srgbClr val="E9F1F0"/>
                </a:solidFill>
              </a:rPr>
              <a:t>low </a:t>
            </a:r>
            <a:r>
              <a:rPr lang="de-DE" sz="1600" dirty="0" err="1">
                <a:solidFill>
                  <a:srgbClr val="E9F1F0"/>
                </a:solidFill>
              </a:rPr>
              <a:t>pressure</a:t>
            </a:r>
            <a:r>
              <a:rPr lang="de-DE" sz="1600" dirty="0">
                <a:solidFill>
                  <a:srgbClr val="E9F1F0"/>
                </a:solidFill>
              </a:rPr>
              <a:t> </a:t>
            </a:r>
            <a:r>
              <a:rPr lang="de-DE" sz="1600" dirty="0" err="1">
                <a:solidFill>
                  <a:srgbClr val="E9F1F0"/>
                </a:solidFill>
              </a:rPr>
              <a:t>coating</a:t>
            </a:r>
            <a:endParaRPr lang="de-DE" sz="1600" dirty="0">
              <a:solidFill>
                <a:srgbClr val="E9F1F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8274889-5142-4CDC-B888-AAC595BDD413}"/>
              </a:ext>
            </a:extLst>
          </p:cNvPr>
          <p:cNvSpPr txBox="1"/>
          <p:nvPr/>
        </p:nvSpPr>
        <p:spPr>
          <a:xfrm>
            <a:off x="6005449" y="3705619"/>
            <a:ext cx="2406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>
                <a:solidFill>
                  <a:srgbClr val="E9F1F0"/>
                </a:solidFill>
              </a:rPr>
              <a:t>high </a:t>
            </a:r>
            <a:r>
              <a:rPr lang="de-DE" sz="1600" dirty="0" err="1">
                <a:solidFill>
                  <a:srgbClr val="E9F1F0"/>
                </a:solidFill>
              </a:rPr>
              <a:t>pressure</a:t>
            </a:r>
            <a:r>
              <a:rPr lang="de-DE" sz="1600" dirty="0">
                <a:solidFill>
                  <a:srgbClr val="E9F1F0"/>
                </a:solidFill>
              </a:rPr>
              <a:t> </a:t>
            </a:r>
            <a:r>
              <a:rPr lang="de-DE" sz="1600" dirty="0" err="1">
                <a:solidFill>
                  <a:srgbClr val="E9F1F0"/>
                </a:solidFill>
              </a:rPr>
              <a:t>coating</a:t>
            </a:r>
            <a:r>
              <a:rPr lang="de-DE" sz="1600" dirty="0">
                <a:solidFill>
                  <a:srgbClr val="E9F1F0"/>
                </a:solidFill>
              </a:rPr>
              <a:t> </a:t>
            </a:r>
            <a:br>
              <a:rPr lang="de-DE" sz="1600">
                <a:solidFill>
                  <a:srgbClr val="E9F1F0"/>
                </a:solidFill>
              </a:rPr>
            </a:br>
            <a:r>
              <a:rPr lang="de-DE" sz="1600">
                <a:solidFill>
                  <a:srgbClr val="E9F1F0"/>
                </a:solidFill>
              </a:rPr>
              <a:t>reaction </a:t>
            </a:r>
            <a:r>
              <a:rPr lang="de-DE" sz="1600" dirty="0">
                <a:solidFill>
                  <a:srgbClr val="E9F1F0"/>
                </a:solidFill>
              </a:rPr>
              <a:t>after </a:t>
            </a:r>
            <a:r>
              <a:rPr lang="de-DE" sz="1600" dirty="0" err="1">
                <a:solidFill>
                  <a:srgbClr val="E9F1F0"/>
                </a:solidFill>
              </a:rPr>
              <a:t>annealing</a:t>
            </a:r>
            <a:endParaRPr lang="de-DE" sz="1600" dirty="0">
              <a:solidFill>
                <a:srgbClr val="E9F1F0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D1DE62C-45E5-465D-ACE4-7F2A3C12D97E}"/>
              </a:ext>
            </a:extLst>
          </p:cNvPr>
          <p:cNvSpPr txBox="1"/>
          <p:nvPr/>
        </p:nvSpPr>
        <p:spPr>
          <a:xfrm>
            <a:off x="1265878" y="5658835"/>
            <a:ext cx="7382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What‘s</a:t>
            </a:r>
            <a:r>
              <a:rPr lang="de-DE" sz="2400" dirty="0"/>
              <a:t> </a:t>
            </a:r>
            <a:r>
              <a:rPr lang="de-DE" sz="2400" dirty="0" err="1"/>
              <a:t>beneath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surface</a:t>
            </a:r>
            <a:r>
              <a:rPr lang="de-DE" sz="2400" dirty="0"/>
              <a:t>?</a:t>
            </a:r>
          </a:p>
          <a:p>
            <a:r>
              <a:rPr lang="de-DE" sz="2400" dirty="0" err="1"/>
              <a:t>What</a:t>
            </a:r>
            <a:r>
              <a:rPr lang="de-DE" sz="2400" dirty="0"/>
              <a:t> </a:t>
            </a:r>
            <a:r>
              <a:rPr lang="de-DE" sz="2400" dirty="0" err="1"/>
              <a:t>causes</a:t>
            </a:r>
            <a:r>
              <a:rPr lang="de-DE" sz="2400" dirty="0"/>
              <a:t> </a:t>
            </a:r>
            <a:r>
              <a:rPr lang="de-DE" sz="2400" err="1"/>
              <a:t>the</a:t>
            </a:r>
            <a:r>
              <a:rPr lang="de-DE" sz="2400"/>
              <a:t> defects (hillocks, hollows, cracks)?</a:t>
            </a:r>
            <a:endParaRPr lang="de-DE" sz="2400" dirty="0"/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57F2D4B6-D0BC-46CD-9CC6-61A8C6EC6F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449" y="1889660"/>
            <a:ext cx="2443267" cy="1740192"/>
          </a:xfrm>
          <a:prstGeom prst="rect">
            <a:avLst/>
          </a:prstGeom>
        </p:spPr>
      </p:pic>
      <p:sp>
        <p:nvSpPr>
          <p:cNvPr id="22" name="TextBox 17">
            <a:extLst>
              <a:ext uri="{FF2B5EF4-FFF2-40B4-BE49-F238E27FC236}">
                <a16:creationId xmlns:a16="http://schemas.microsoft.com/office/drawing/2014/main" id="{C6C44024-5E29-436D-A756-F93D13F84D2F}"/>
              </a:ext>
            </a:extLst>
          </p:cNvPr>
          <p:cNvSpPr txBox="1"/>
          <p:nvPr/>
        </p:nvSpPr>
        <p:spPr>
          <a:xfrm>
            <a:off x="7668344" y="5126789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20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D209C5F6-6FAD-4D3A-A566-5248741D0F70}"/>
              </a:ext>
            </a:extLst>
          </p:cNvPr>
          <p:cNvSpPr txBox="1"/>
          <p:nvPr/>
        </p:nvSpPr>
        <p:spPr>
          <a:xfrm>
            <a:off x="5137509" y="5066948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40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25" name="TextBox 17">
            <a:extLst>
              <a:ext uri="{FF2B5EF4-FFF2-40B4-BE49-F238E27FC236}">
                <a16:creationId xmlns:a16="http://schemas.microsoft.com/office/drawing/2014/main" id="{E2915E9A-23E6-4DB5-9D77-FE8A4058C46A}"/>
              </a:ext>
            </a:extLst>
          </p:cNvPr>
          <p:cNvSpPr txBox="1"/>
          <p:nvPr/>
        </p:nvSpPr>
        <p:spPr>
          <a:xfrm>
            <a:off x="7668344" y="3268708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20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31DF287B-90B9-47B2-B12E-77E44CE1C1AD}"/>
              </a:ext>
            </a:extLst>
          </p:cNvPr>
          <p:cNvSpPr txBox="1"/>
          <p:nvPr/>
        </p:nvSpPr>
        <p:spPr>
          <a:xfrm>
            <a:off x="2563717" y="3268708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40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731933C2-7E6E-4B3C-8ACE-E98E6C5F7785}"/>
              </a:ext>
            </a:extLst>
          </p:cNvPr>
          <p:cNvSpPr txBox="1"/>
          <p:nvPr/>
        </p:nvSpPr>
        <p:spPr>
          <a:xfrm>
            <a:off x="2563717" y="5140916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40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29" name="TextBox 17">
            <a:extLst>
              <a:ext uri="{FF2B5EF4-FFF2-40B4-BE49-F238E27FC236}">
                <a16:creationId xmlns:a16="http://schemas.microsoft.com/office/drawing/2014/main" id="{16021E96-D888-4D5E-820D-0A755844DAF4}"/>
              </a:ext>
            </a:extLst>
          </p:cNvPr>
          <p:cNvSpPr txBox="1"/>
          <p:nvPr/>
        </p:nvSpPr>
        <p:spPr>
          <a:xfrm>
            <a:off x="5137509" y="3268708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FoV 40 </a:t>
            </a:r>
            <a:r>
              <a:rPr lang="en-US" sz="90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16804E0-559E-486C-9FD6-E2E47497B3E0}"/>
              </a:ext>
            </a:extLst>
          </p:cNvPr>
          <p:cNvSpPr txBox="1"/>
          <p:nvPr/>
        </p:nvSpPr>
        <p:spPr>
          <a:xfrm>
            <a:off x="6109099" y="1936003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rgbClr val="E9F1F0"/>
                </a:solidFill>
              </a:defRPr>
            </a:lvl1pPr>
          </a:lstStyle>
          <a:p>
            <a:r>
              <a:rPr lang="de-DE" sz="1600"/>
              <a:t>high pressure coating</a:t>
            </a:r>
            <a:endParaRPr lang="de-DE" sz="16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741B79-9454-4802-B525-FD90E745A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56330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2FE0A-F258-437B-807E-87D8BD66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Hillocks</a:t>
            </a:r>
            <a:r>
              <a:rPr lang="de-DE" dirty="0"/>
              <a:t> and </a:t>
            </a:r>
            <a:r>
              <a:rPr lang="de-DE" dirty="0" err="1"/>
              <a:t>hollows</a:t>
            </a:r>
            <a:endParaRPr lang="de-AT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ADB6FF6F-26CF-49E2-8158-B115877E4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782" y="3294909"/>
            <a:ext cx="4680520" cy="333365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7ED108E-E533-433C-916A-63DB4329A5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55" y="1518692"/>
            <a:ext cx="4578307" cy="326085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BFBBBC4-D81C-4574-9CE3-F9E4155108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633" y="3629073"/>
            <a:ext cx="2999488" cy="299948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90873E9-211E-4661-B14B-16BC0113217D}"/>
              </a:ext>
            </a:extLst>
          </p:cNvPr>
          <p:cNvSpPr txBox="1"/>
          <p:nvPr/>
        </p:nvSpPr>
        <p:spPr>
          <a:xfrm>
            <a:off x="601997" y="3659835"/>
            <a:ext cx="27458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Hollows in the Nb</a:t>
            </a:r>
            <a:r>
              <a:rPr lang="en-US" sz="1800" baseline="-25000" dirty="0">
                <a:solidFill>
                  <a:srgbClr val="FFFF00"/>
                </a:solidFill>
              </a:rPr>
              <a:t>3</a:t>
            </a:r>
            <a:r>
              <a:rPr lang="en-US" sz="1800" dirty="0">
                <a:solidFill>
                  <a:srgbClr val="FFFF00"/>
                </a:solidFill>
              </a:rPr>
              <a:t>Sn caused by voids in the Cu substrate.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7B23404-3E03-476A-A0CD-7BB7319DDF28}"/>
              </a:ext>
            </a:extLst>
          </p:cNvPr>
          <p:cNvSpPr txBox="1"/>
          <p:nvPr/>
        </p:nvSpPr>
        <p:spPr>
          <a:xfrm>
            <a:off x="5364088" y="5397082"/>
            <a:ext cx="2914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Sn</a:t>
            </a:r>
            <a:r>
              <a:rPr lang="de-DE" dirty="0">
                <a:solidFill>
                  <a:schemeClr val="bg1"/>
                </a:solidFill>
              </a:rPr>
              <a:t> 25%</a:t>
            </a:r>
          </a:p>
          <a:p>
            <a:r>
              <a:rPr lang="de-DE" dirty="0" err="1">
                <a:solidFill>
                  <a:schemeClr val="bg1"/>
                </a:solidFill>
              </a:rPr>
              <a:t>Reaction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during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coating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Medium </a:t>
            </a:r>
            <a:r>
              <a:rPr lang="de-DE" dirty="0" err="1">
                <a:solidFill>
                  <a:schemeClr val="bg1"/>
                </a:solidFill>
              </a:rPr>
              <a:t>pressure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B2DFA52-918C-47CE-A46A-28E9589CA995}"/>
              </a:ext>
            </a:extLst>
          </p:cNvPr>
          <p:cNvSpPr/>
          <p:nvPr/>
        </p:nvSpPr>
        <p:spPr>
          <a:xfrm>
            <a:off x="395536" y="4956442"/>
            <a:ext cx="648072" cy="67192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D0C33E-285E-457F-AB27-647669C3A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72816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7DC748-352A-432C-917E-791AA6061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Damages in Cu substrate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A887E1F-9EDB-4BEA-828A-97E762EF25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2" y="2060848"/>
            <a:ext cx="2903827" cy="2068220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14D5B886-4BA4-46C1-8CB8-89A1292F96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2" y="4294778"/>
            <a:ext cx="2515146" cy="1791386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2939AB75-949B-4966-A189-1AC715C80DBA}"/>
              </a:ext>
            </a:extLst>
          </p:cNvPr>
          <p:cNvCxnSpPr>
            <a:cxnSpLocks/>
          </p:cNvCxnSpPr>
          <p:nvPr/>
        </p:nvCxnSpPr>
        <p:spPr>
          <a:xfrm flipH="1" flipV="1">
            <a:off x="1475656" y="3644845"/>
            <a:ext cx="505738" cy="108029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1D04D905-88AE-4772-B860-A5ED77368897}"/>
              </a:ext>
            </a:extLst>
          </p:cNvPr>
          <p:cNvSpPr txBox="1"/>
          <p:nvPr/>
        </p:nvSpPr>
        <p:spPr>
          <a:xfrm>
            <a:off x="557985" y="5281643"/>
            <a:ext cx="712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Cu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094D630-581B-47BE-B536-79CD6E131F0E}"/>
              </a:ext>
            </a:extLst>
          </p:cNvPr>
          <p:cNvSpPr txBox="1"/>
          <p:nvPr/>
        </p:nvSpPr>
        <p:spPr>
          <a:xfrm>
            <a:off x="227794" y="4653316"/>
            <a:ext cx="712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Ta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8803237-6172-4DAA-AA45-EC882E450136}"/>
              </a:ext>
            </a:extLst>
          </p:cNvPr>
          <p:cNvSpPr txBox="1"/>
          <p:nvPr/>
        </p:nvSpPr>
        <p:spPr>
          <a:xfrm>
            <a:off x="557985" y="4489555"/>
            <a:ext cx="1171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solidFill>
                  <a:srgbClr val="FFFF00"/>
                </a:solidFill>
              </a:rPr>
              <a:t>Nb</a:t>
            </a:r>
            <a:r>
              <a:rPr lang="de-DE" sz="1400" baseline="-25000">
                <a:solidFill>
                  <a:srgbClr val="FFFF00"/>
                </a:solidFill>
              </a:rPr>
              <a:t>3</a:t>
            </a:r>
            <a:r>
              <a:rPr lang="de-DE" sz="1400">
                <a:solidFill>
                  <a:srgbClr val="FFFF00"/>
                </a:solidFill>
              </a:rPr>
              <a:t>Sn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0A5441D-B280-4924-B129-46940CC89222}"/>
              </a:ext>
            </a:extLst>
          </p:cNvPr>
          <p:cNvSpPr txBox="1"/>
          <p:nvPr/>
        </p:nvSpPr>
        <p:spPr>
          <a:xfrm>
            <a:off x="224191" y="3717032"/>
            <a:ext cx="9941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>
                <a:solidFill>
                  <a:schemeClr val="bg1"/>
                </a:solidFill>
              </a:rPr>
              <a:t>FoV: 830 µm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68B501B-1B51-42D7-A134-696D10BB59B1}"/>
              </a:ext>
            </a:extLst>
          </p:cNvPr>
          <p:cNvSpPr txBox="1"/>
          <p:nvPr/>
        </p:nvSpPr>
        <p:spPr>
          <a:xfrm>
            <a:off x="210154" y="5682053"/>
            <a:ext cx="915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>
                <a:solidFill>
                  <a:schemeClr val="bg1"/>
                </a:solidFill>
              </a:rPr>
              <a:t>FoV: 20 µm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94FDA67-3FCA-4463-B79B-F2A679A109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596" y="1919691"/>
            <a:ext cx="2947241" cy="2116411"/>
          </a:xfrm>
          <a:prstGeom prst="rect">
            <a:avLst/>
          </a:prstGeom>
        </p:spPr>
      </p:pic>
      <p:pic>
        <p:nvPicPr>
          <p:cNvPr id="14" name="Picture 21">
            <a:extLst>
              <a:ext uri="{FF2B5EF4-FFF2-40B4-BE49-F238E27FC236}">
                <a16:creationId xmlns:a16="http://schemas.microsoft.com/office/drawing/2014/main" id="{D45F4773-B6C9-4F40-8442-0DE35D6443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48" y="4111840"/>
            <a:ext cx="2971488" cy="2116411"/>
          </a:xfrm>
          <a:prstGeom prst="rect">
            <a:avLst/>
          </a:prstGeom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D84BE0FC-F565-4BDA-9A27-7DBD91BC1E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009" y="4294778"/>
            <a:ext cx="2515144" cy="1791386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CE593A2D-F930-47EB-A074-57712245F658}"/>
              </a:ext>
            </a:extLst>
          </p:cNvPr>
          <p:cNvCxnSpPr>
            <a:cxnSpLocks/>
          </p:cNvCxnSpPr>
          <p:nvPr/>
        </p:nvCxnSpPr>
        <p:spPr>
          <a:xfrm flipH="1" flipV="1">
            <a:off x="2154128" y="3585716"/>
            <a:ext cx="1625278" cy="106622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A5636B2F-BDD8-4339-8AEA-2B67FBF6DB59}"/>
              </a:ext>
            </a:extLst>
          </p:cNvPr>
          <p:cNvCxnSpPr>
            <a:cxnSpLocks/>
          </p:cNvCxnSpPr>
          <p:nvPr/>
        </p:nvCxnSpPr>
        <p:spPr>
          <a:xfrm flipV="1">
            <a:off x="6881995" y="3605044"/>
            <a:ext cx="288032" cy="86211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5F0677B3-8255-4FE7-B07D-E92BACF15735}"/>
              </a:ext>
            </a:extLst>
          </p:cNvPr>
          <p:cNvSpPr txBox="1"/>
          <p:nvPr/>
        </p:nvSpPr>
        <p:spPr>
          <a:xfrm>
            <a:off x="5508104" y="3605044"/>
            <a:ext cx="9573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>
                <a:solidFill>
                  <a:schemeClr val="bg1"/>
                </a:solidFill>
              </a:rPr>
              <a:t>FoV: 200 µm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484DE7-55AC-4F47-A399-54A2F1C76B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DBB367-8339-4903-92A0-DD7D78E7FC4C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45852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TU_Powerpoint_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el mit weißem Rahmen und dunklem Logo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halt_weiß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TU_Powerpoint_Vorlage</Template>
  <TotalTime>0</TotalTime>
  <Words>696</Words>
  <Application>Microsoft Office PowerPoint</Application>
  <PresentationFormat>Bildschirmpräsentation (4:3)</PresentationFormat>
  <Paragraphs>214</Paragraphs>
  <Slides>16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7" baseType="lpstr">
      <vt:lpstr>+Untertitel</vt:lpstr>
      <vt:lpstr>Arial</vt:lpstr>
      <vt:lpstr>Calibri</vt:lpstr>
      <vt:lpstr>Microsoft Sans Serif</vt:lpstr>
      <vt:lpstr>Symbol</vt:lpstr>
      <vt:lpstr>Wingdings</vt:lpstr>
      <vt:lpstr>TU_Powerpoint_Vorlage</vt:lpstr>
      <vt:lpstr>Titel mit weißem Rahmen und dunklem Logo</vt:lpstr>
      <vt:lpstr>Inhalt_blauer_Rahmen</vt:lpstr>
      <vt:lpstr>Inhalt_weißer_Rahmen</vt:lpstr>
      <vt:lpstr>Worksheet</vt:lpstr>
      <vt:lpstr>TEM analysis of coatings for RF cavities</vt:lpstr>
      <vt:lpstr>Thin film Nb3Sn RF cavities</vt:lpstr>
      <vt:lpstr>The perfect cavity coating</vt:lpstr>
      <vt:lpstr>Preparation conditions </vt:lpstr>
      <vt:lpstr>A perfect microstructure? </vt:lpstr>
      <vt:lpstr>The real surface (microscopically)</vt:lpstr>
      <vt:lpstr>The surface (macroscopically)</vt:lpstr>
      <vt:lpstr>Hillocks and hollows</vt:lpstr>
      <vt:lpstr>Damages in Cu substrate</vt:lpstr>
      <vt:lpstr>Homogeneity of Nb3Sn film</vt:lpstr>
      <vt:lpstr>Remnant (trapped) field at one edge</vt:lpstr>
      <vt:lpstr>Damaged Ta interlayer </vt:lpstr>
      <vt:lpstr>Imperfect Ta interlayer </vt:lpstr>
      <vt:lpstr>Microstructure of Nb3Sn layer</vt:lpstr>
      <vt:lpstr>Ta - A15 interface</vt:lpstr>
      <vt:lpstr>Summary RF cavities</vt:lpstr>
    </vt:vector>
  </TitlesOfParts>
  <Company>TU Wien - Campusversion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Johannes</dc:creator>
  <cp:lastModifiedBy>Bernardi, Johannes</cp:lastModifiedBy>
  <cp:revision>1293</cp:revision>
  <cp:lastPrinted>2025-05-18T19:59:06Z</cp:lastPrinted>
  <dcterms:created xsi:type="dcterms:W3CDTF">2010-03-08T15:32:51Z</dcterms:created>
  <dcterms:modified xsi:type="dcterms:W3CDTF">2025-05-21T19:54:27Z</dcterms:modified>
</cp:coreProperties>
</file>