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450" r:id="rId2"/>
    <p:sldId id="306" r:id="rId3"/>
    <p:sldId id="491" r:id="rId4"/>
    <p:sldId id="455" r:id="rId5"/>
    <p:sldId id="4779" r:id="rId6"/>
    <p:sldId id="456" r:id="rId7"/>
    <p:sldId id="492" r:id="rId8"/>
    <p:sldId id="318" r:id="rId9"/>
    <p:sldId id="320" r:id="rId10"/>
    <p:sldId id="357" r:id="rId11"/>
    <p:sldId id="493" r:id="rId12"/>
    <p:sldId id="374" r:id="rId13"/>
    <p:sldId id="470" r:id="rId14"/>
    <p:sldId id="4782" r:id="rId15"/>
    <p:sldId id="439" r:id="rId16"/>
    <p:sldId id="446" r:id="rId17"/>
    <p:sldId id="483" r:id="rId18"/>
    <p:sldId id="4780" r:id="rId19"/>
    <p:sldId id="473" r:id="rId20"/>
    <p:sldId id="484" r:id="rId21"/>
    <p:sldId id="4781" r:id="rId22"/>
    <p:sldId id="256" r:id="rId23"/>
    <p:sldId id="488" r:id="rId24"/>
    <p:sldId id="489" r:id="rId25"/>
    <p:sldId id="459" r:id="rId26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2D41461-30C6-4E0C-BB27-E213D2E9922A}">
          <p14:sldIdLst>
            <p14:sldId id="450"/>
            <p14:sldId id="306"/>
          </p14:sldIdLst>
        </p14:section>
        <p14:section name="System Failure Rate" id="{4472FD4D-714A-4370-8D31-2DF033FEA41A}">
          <p14:sldIdLst>
            <p14:sldId id="491"/>
            <p14:sldId id="455"/>
            <p14:sldId id="4779"/>
            <p14:sldId id="456"/>
          </p14:sldIdLst>
        </p14:section>
        <p14:section name="System Repair Time" id="{265F78D6-553E-4E3A-9509-C6F306A1C129}">
          <p14:sldIdLst>
            <p14:sldId id="492"/>
            <p14:sldId id="318"/>
            <p14:sldId id="320"/>
            <p14:sldId id="357"/>
          </p14:sldIdLst>
        </p14:section>
        <p14:section name="Accelerator Performance" id="{42F7C2E6-FB4E-4690-A7FF-F0032391F08B}">
          <p14:sldIdLst>
            <p14:sldId id="493"/>
            <p14:sldId id="374"/>
            <p14:sldId id="470"/>
          </p14:sldIdLst>
        </p14:section>
        <p14:section name="Results" id="{D22D3217-AF7A-4834-B458-E8AD3D347B4A}">
          <p14:sldIdLst>
            <p14:sldId id="4782"/>
            <p14:sldId id="439"/>
            <p14:sldId id="446"/>
            <p14:sldId id="483"/>
            <p14:sldId id="4780"/>
            <p14:sldId id="473"/>
          </p14:sldIdLst>
        </p14:section>
        <p14:section name="Solutions" id="{94F3E984-7C71-4AC5-AAB0-D279EC803B00}">
          <p14:sldIdLst>
            <p14:sldId id="484"/>
            <p14:sldId id="4781"/>
            <p14:sldId id="256"/>
          </p14:sldIdLst>
        </p14:section>
        <p14:section name="Conclusion" id="{98E4D5D8-DED3-4984-B2B5-62A255A9C55B}">
          <p14:sldIdLst>
            <p14:sldId id="488"/>
            <p14:sldId id="489"/>
            <p14:sldId id="45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57B681-1A12-A1F3-D825-E8988091B03A}" name="Lukas Felsberger" initials="LF" userId="S::lukas.felsberger@cern.ch::7df031f6-8243-43c6-b179-fb3ed1054ed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FFA32D"/>
    <a:srgbClr val="83CFE9"/>
    <a:srgbClr val="CC7500"/>
    <a:srgbClr val="32A4B5"/>
    <a:srgbClr val="00BFFF"/>
    <a:srgbClr val="61C4D3"/>
    <a:srgbClr val="E15E32"/>
    <a:srgbClr val="BCBD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42" autoAdjust="0"/>
    <p:restoredTop sz="95296" autoAdjust="0"/>
  </p:normalViewPr>
  <p:slideViewPr>
    <p:cSldViewPr snapToGrid="0">
      <p:cViewPr>
        <p:scale>
          <a:sx n="95" d="100"/>
          <a:sy n="95" d="100"/>
        </p:scale>
        <p:origin x="336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>
                <a:solidFill>
                  <a:srgbClr val="000000"/>
                </a:solidFill>
              </a:rPr>
              <a:t>LHC Electrical Network </a:t>
            </a:r>
          </a:p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Down Time 2015-2025</a:t>
            </a:r>
          </a:p>
        </c:rich>
      </c:tx>
      <c:layout>
        <c:manualLayout>
          <c:xMode val="edge"/>
          <c:yMode val="edge"/>
          <c:x val="0.1932564819298589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LHC Electrical Network Down Time 2015-2025</c:v>
                </c:pt>
              </c:strCache>
            </c:strRef>
          </c:tx>
          <c:dPt>
            <c:idx val="0"/>
            <c:bubble3D val="0"/>
            <c:spPr>
              <a:solidFill>
                <a:srgbClr val="FFA32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BACC-4FB3-837F-29FEC159FE99}"/>
              </c:ext>
            </c:extLst>
          </c:dPt>
          <c:dPt>
            <c:idx val="1"/>
            <c:bubble3D val="0"/>
            <c:spPr>
              <a:pattFill prst="wdDnDiag">
                <a:fgClr>
                  <a:srgbClr val="000000"/>
                </a:fgClr>
                <a:bgClr>
                  <a:srgbClr val="FFA32D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ACC-4FB3-837F-29FEC159FE99}"/>
              </c:ext>
            </c:extLst>
          </c:dPt>
          <c:dPt>
            <c:idx val="2"/>
            <c:bubble3D val="0"/>
            <c:spPr>
              <a:pattFill prst="wdDnDiag">
                <a:fgClr>
                  <a:srgbClr val="000000"/>
                </a:fgClr>
                <a:bgClr>
                  <a:srgbClr val="83CFE9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BACC-4FB3-837F-29FEC159FE99}"/>
              </c:ext>
            </c:extLst>
          </c:dPt>
          <c:dPt>
            <c:idx val="3"/>
            <c:bubble3D val="0"/>
            <c:spPr>
              <a:solidFill>
                <a:srgbClr val="83CFE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ACC-4FB3-837F-29FEC159FE99}"/>
              </c:ext>
            </c:extLst>
          </c:dPt>
          <c:cat>
            <c:strRef>
              <c:f>Sheet1!$A$2:$A$5</c:f>
              <c:strCache>
                <c:ptCount val="4"/>
                <c:pt idx="0">
                  <c:v>Internal Equipment</c:v>
                </c:pt>
                <c:pt idx="1">
                  <c:v>Internal Child Faults</c:v>
                </c:pt>
                <c:pt idx="2">
                  <c:v>External Child Faults</c:v>
                </c:pt>
                <c:pt idx="3">
                  <c:v>External Perturbations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394.90999999999997</c:v>
                </c:pt>
                <c:pt idx="1">
                  <c:v>110.29</c:v>
                </c:pt>
                <c:pt idx="2">
                  <c:v>158.45000000000002</c:v>
                </c:pt>
                <c:pt idx="3">
                  <c:v>17.7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CC-4FB3-837F-29FEC159FE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44861"/>
            <a:ext cx="5608320" cy="3636705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388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994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96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D89865-251A-B8D2-558C-F551B3BBC7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48ACDE-B365-A7BE-CCB8-BDBA3E8857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0FDFB2-94C3-62BA-2A68-93593079F1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BE45F2-3611-F01E-FAD1-CF80455BB8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477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22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70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174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32617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 May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  <p:sldLayoutId id="2147483676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microsoft.com/office/2007/relationships/hdphoto" Target="../media/hdphoto1.wdp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5.xml"/><Relationship Id="rId6" Type="http://schemas.openxmlformats.org/officeDocument/2006/relationships/image" Target="../media/image18.png"/><Relationship Id="rId5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7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8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9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4" Type="http://schemas.openxmlformats.org/officeDocument/2006/relationships/image" Target="../media/image8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3.xml"/><Relationship Id="rId5" Type="http://schemas.openxmlformats.org/officeDocument/2006/relationships/image" Target="../media/image25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429000"/>
            <a:ext cx="11220796" cy="1280645"/>
          </a:xfrm>
        </p:spPr>
        <p:txBody>
          <a:bodyPr/>
          <a:lstStyle/>
          <a:p>
            <a:r>
              <a:rPr lang="en-GB" sz="36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Availability, Efficiency and Integrated Luminosity:</a:t>
            </a:r>
            <a:br>
              <a:rPr lang="en-GB" sz="36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</a:br>
            <a:r>
              <a:rPr lang="en-GB" sz="280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Rising to the challenge in the FCC-ee</a:t>
            </a:r>
            <a:br>
              <a:rPr lang="en-US" dirty="0"/>
            </a:br>
            <a:endParaRPr lang="en-GB" sz="2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Jack Heron, </a:t>
            </a:r>
            <a:r>
              <a:rPr lang="en-GB" b="0" dirty="0"/>
              <a:t>Hannah Dostmann, Lukas Felsberger, Daniel Wollmann, Jan Uythoven</a:t>
            </a:r>
          </a:p>
          <a:p>
            <a:r>
              <a:rPr lang="en-GB" dirty="0"/>
              <a:t>22</a:t>
            </a:r>
            <a:r>
              <a:rPr lang="en-GB" baseline="30000" dirty="0"/>
              <a:t>nd</a:t>
            </a:r>
            <a:r>
              <a:rPr lang="en-GB" dirty="0"/>
              <a:t> May 2025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0B0CA8C-6F87-AC79-7414-4A9119A5C223}"/>
              </a:ext>
            </a:extLst>
          </p:cNvPr>
          <p:cNvSpPr txBox="1">
            <a:spLocks/>
          </p:cNvSpPr>
          <p:nvPr/>
        </p:nvSpPr>
        <p:spPr>
          <a:xfrm>
            <a:off x="407986" y="4159694"/>
            <a:ext cx="11376026" cy="54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7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H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021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392"/>
    </mc:Choice>
    <mc:Fallback>
      <p:transition spd="slow" advTm="1039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224A9-C0DC-56FC-D8DC-B40678840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107" y="230340"/>
            <a:ext cx="11376025" cy="1065742"/>
          </a:xfrm>
        </p:spPr>
        <p:txBody>
          <a:bodyPr/>
          <a:lstStyle/>
          <a:p>
            <a:r>
              <a:rPr lang="en-US" u="sng" dirty="0"/>
              <a:t>“Realistic”</a:t>
            </a:r>
            <a:r>
              <a:rPr lang="en-US" dirty="0"/>
              <a:t> Repair Timeline: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F28DC1-2B92-8E3E-3CEC-DE2E5D4C0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BC7139-1A0E-25C7-77A6-3FA66AF28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21A7A0-7F7C-3249-9E40-F9CE7D33F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743821A9-A11E-F6BA-F9BC-4E0ABC7D51BB}"/>
              </a:ext>
            </a:extLst>
          </p:cNvPr>
          <p:cNvSpPr/>
          <p:nvPr/>
        </p:nvSpPr>
        <p:spPr>
          <a:xfrm>
            <a:off x="1638937" y="1857982"/>
            <a:ext cx="226646" cy="265724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6EBC736-B828-E2C1-8842-8CE485477D92}"/>
              </a:ext>
            </a:extLst>
          </p:cNvPr>
          <p:cNvCxnSpPr>
            <a:cxnSpLocks/>
          </p:cNvCxnSpPr>
          <p:nvPr/>
        </p:nvCxnSpPr>
        <p:spPr>
          <a:xfrm>
            <a:off x="1865583" y="1982893"/>
            <a:ext cx="9206487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group of people working on computers&#10;&#10;Description automatically generated">
            <a:extLst>
              <a:ext uri="{FF2B5EF4-FFF2-40B4-BE49-F238E27FC236}">
                <a16:creationId xmlns:a16="http://schemas.microsoft.com/office/drawing/2014/main" id="{BA0D6B4E-CB30-E495-5C00-C8F9A9881C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997" y="2719553"/>
            <a:ext cx="1844370" cy="12506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0352AA0-D65F-E0B9-A0B9-AF1B5C374258}"/>
              </a:ext>
            </a:extLst>
          </p:cNvPr>
          <p:cNvSpPr txBox="1"/>
          <p:nvPr/>
        </p:nvSpPr>
        <p:spPr>
          <a:xfrm>
            <a:off x="2290055" y="2392509"/>
            <a:ext cx="163756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chemeClr val="bg2">
                    <a:lumMod val="25000"/>
                  </a:schemeClr>
                </a:solidFill>
              </a:rPr>
              <a:t>Diagnosis + attempts to reset from control room</a:t>
            </a:r>
            <a:endParaRPr lang="en-GB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3" name="Picture 12" descr="A blue car with a person in the driver's seat&#10;&#10;Description automatically generated">
            <a:extLst>
              <a:ext uri="{FF2B5EF4-FFF2-40B4-BE49-F238E27FC236}">
                <a16:creationId xmlns:a16="http://schemas.microsoft.com/office/drawing/2014/main" id="{7C7DC6F5-3B18-F8FD-FE7F-30C970A35E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8548" y="4643548"/>
            <a:ext cx="947039" cy="94703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D6C9B0-69BB-BFA0-6BCD-2EB4FE794FE5}"/>
              </a:ext>
            </a:extLst>
          </p:cNvPr>
          <p:cNvSpPr txBox="1"/>
          <p:nvPr/>
        </p:nvSpPr>
        <p:spPr>
          <a:xfrm>
            <a:off x="5855939" y="4439598"/>
            <a:ext cx="9273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chemeClr val="accent6"/>
                </a:solidFill>
              </a:rPr>
              <a:t>Approach time</a:t>
            </a:r>
            <a:endParaRPr lang="en-GB" sz="1000" dirty="0">
              <a:solidFill>
                <a:schemeClr val="accent6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085C7CD-8AC2-8B99-627E-FE2E4149FCB6}"/>
              </a:ext>
            </a:extLst>
          </p:cNvPr>
          <p:cNvCxnSpPr>
            <a:cxnSpLocks/>
          </p:cNvCxnSpPr>
          <p:nvPr/>
        </p:nvCxnSpPr>
        <p:spPr>
          <a:xfrm>
            <a:off x="1981421" y="1819299"/>
            <a:ext cx="0" cy="409489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2C01FAD-B15F-52F3-8F33-57BE4E33C6EA}"/>
              </a:ext>
            </a:extLst>
          </p:cNvPr>
          <p:cNvSpPr txBox="1"/>
          <p:nvPr/>
        </p:nvSpPr>
        <p:spPr>
          <a:xfrm>
            <a:off x="273042" y="2905714"/>
            <a:ext cx="184935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Remote repairs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0BFC9D-613F-BF3B-4EC4-C5C3B5C7D29C}"/>
              </a:ext>
            </a:extLst>
          </p:cNvPr>
          <p:cNvSpPr txBox="1"/>
          <p:nvPr/>
        </p:nvSpPr>
        <p:spPr>
          <a:xfrm>
            <a:off x="273042" y="4420740"/>
            <a:ext cx="170837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Human repairs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39E2135-CAFC-829B-2997-0C2ACC0679BE}"/>
              </a:ext>
            </a:extLst>
          </p:cNvPr>
          <p:cNvCxnSpPr>
            <a:cxnSpLocks/>
          </p:cNvCxnSpPr>
          <p:nvPr/>
        </p:nvCxnSpPr>
        <p:spPr>
          <a:xfrm flipH="1">
            <a:off x="7161376" y="944273"/>
            <a:ext cx="30078" cy="4909596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cartoon of a person holding a wrench&#10;&#10;Description automatically generated">
            <a:extLst>
              <a:ext uri="{FF2B5EF4-FFF2-40B4-BE49-F238E27FC236}">
                <a16:creationId xmlns:a16="http://schemas.microsoft.com/office/drawing/2014/main" id="{A66CF35B-BAF5-FCF3-2578-8E5A06A24F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1103" y="4737749"/>
            <a:ext cx="565315" cy="565315"/>
          </a:xfrm>
          <a:prstGeom prst="rect">
            <a:avLst/>
          </a:prstGeom>
        </p:spPr>
      </p:pic>
      <p:pic>
        <p:nvPicPr>
          <p:cNvPr id="23" name="Picture 22" descr="A cartoon of a person holding a wrench&#10;&#10;Description automatically generated">
            <a:extLst>
              <a:ext uri="{FF2B5EF4-FFF2-40B4-BE49-F238E27FC236}">
                <a16:creationId xmlns:a16="http://schemas.microsoft.com/office/drawing/2014/main" id="{0A81F475-9303-8448-CE0E-631C63DE8E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3427" y="4737750"/>
            <a:ext cx="565315" cy="565315"/>
          </a:xfrm>
          <a:prstGeom prst="rect">
            <a:avLst/>
          </a:prstGeom>
        </p:spPr>
      </p:pic>
      <p:pic>
        <p:nvPicPr>
          <p:cNvPr id="24" name="Picture 23" descr="A cartoon of a person holding a wrench&#10;&#10;Description automatically generated">
            <a:extLst>
              <a:ext uri="{FF2B5EF4-FFF2-40B4-BE49-F238E27FC236}">
                <a16:creationId xmlns:a16="http://schemas.microsoft.com/office/drawing/2014/main" id="{BD8BE27A-13C9-2EEA-22D7-D6C5F54F8C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6084" y="4737750"/>
            <a:ext cx="565315" cy="56531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0ABB296-B7E5-A989-8BA1-0B7888FA75B1}"/>
              </a:ext>
            </a:extLst>
          </p:cNvPr>
          <p:cNvSpPr txBox="1"/>
          <p:nvPr/>
        </p:nvSpPr>
        <p:spPr>
          <a:xfrm>
            <a:off x="7573833" y="4420740"/>
            <a:ext cx="141504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6"/>
                </a:solidFill>
              </a:rPr>
              <a:t>Humans in tunnel</a:t>
            </a:r>
            <a:endParaRPr lang="en-GB" sz="1000" dirty="0">
              <a:solidFill>
                <a:schemeClr val="accent6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D00F0EF-1C56-78C0-62BC-05B5E6BD74B2}"/>
              </a:ext>
            </a:extLst>
          </p:cNvPr>
          <p:cNvCxnSpPr>
            <a:cxnSpLocks/>
          </p:cNvCxnSpPr>
          <p:nvPr/>
        </p:nvCxnSpPr>
        <p:spPr>
          <a:xfrm>
            <a:off x="5296229" y="1742355"/>
            <a:ext cx="0" cy="3560709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peech Bubble: Oval 28">
            <a:extLst>
              <a:ext uri="{FF2B5EF4-FFF2-40B4-BE49-F238E27FC236}">
                <a16:creationId xmlns:a16="http://schemas.microsoft.com/office/drawing/2014/main" id="{1D1A2C49-E559-D90B-1196-826F7366995F}"/>
              </a:ext>
            </a:extLst>
          </p:cNvPr>
          <p:cNvSpPr/>
          <p:nvPr/>
        </p:nvSpPr>
        <p:spPr>
          <a:xfrm>
            <a:off x="3782843" y="2560743"/>
            <a:ext cx="1494920" cy="689942"/>
          </a:xfrm>
          <a:prstGeom prst="wedgeEllipseCallout">
            <a:avLst>
              <a:gd name="adj1" fmla="val -42790"/>
              <a:gd name="adj2" fmla="val 46641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We can’t fix it from here. Get someone out there!</a:t>
            </a:r>
            <a:endParaRPr lang="en-GB" sz="10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8ED06EC-6FF9-F86C-621C-9F9142C24D53}"/>
              </a:ext>
            </a:extLst>
          </p:cNvPr>
          <p:cNvCxnSpPr>
            <a:cxnSpLocks/>
          </p:cNvCxnSpPr>
          <p:nvPr/>
        </p:nvCxnSpPr>
        <p:spPr>
          <a:xfrm>
            <a:off x="5390984" y="4378315"/>
            <a:ext cx="1747895" cy="0"/>
          </a:xfrm>
          <a:prstGeom prst="straightConnector1">
            <a:avLst/>
          </a:prstGeom>
          <a:ln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615043C-419F-B71B-4D7D-4F7F16A88F9C}"/>
              </a:ext>
            </a:extLst>
          </p:cNvPr>
          <p:cNvCxnSpPr>
            <a:cxnSpLocks/>
          </p:cNvCxnSpPr>
          <p:nvPr/>
        </p:nvCxnSpPr>
        <p:spPr>
          <a:xfrm>
            <a:off x="7206327" y="4378315"/>
            <a:ext cx="2613534" cy="0"/>
          </a:xfrm>
          <a:prstGeom prst="straightConnector1">
            <a:avLst/>
          </a:prstGeom>
          <a:ln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2667F71-AD36-B857-F417-267B48162C8E}"/>
              </a:ext>
            </a:extLst>
          </p:cNvPr>
          <p:cNvCxnSpPr>
            <a:cxnSpLocks/>
          </p:cNvCxnSpPr>
          <p:nvPr/>
        </p:nvCxnSpPr>
        <p:spPr>
          <a:xfrm>
            <a:off x="2022824" y="2344106"/>
            <a:ext cx="3209539" cy="5737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45A92C9-9284-282C-210E-1A2A1F8D3BD7}"/>
              </a:ext>
            </a:extLst>
          </p:cNvPr>
          <p:cNvCxnSpPr>
            <a:cxnSpLocks/>
          </p:cNvCxnSpPr>
          <p:nvPr/>
        </p:nvCxnSpPr>
        <p:spPr>
          <a:xfrm>
            <a:off x="9875838" y="1576914"/>
            <a:ext cx="0" cy="366327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060C592-1AC6-5E4D-25A2-1F8AE6E70344}"/>
              </a:ext>
            </a:extLst>
          </p:cNvPr>
          <p:cNvSpPr txBox="1"/>
          <p:nvPr/>
        </p:nvSpPr>
        <p:spPr>
          <a:xfrm>
            <a:off x="7283821" y="959603"/>
            <a:ext cx="234530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6"/>
                </a:solidFill>
              </a:rPr>
              <a:t>Once human repairs start, they will finish.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605E08-B054-0B35-378D-291BC70AB107}"/>
              </a:ext>
            </a:extLst>
          </p:cNvPr>
          <p:cNvSpPr txBox="1"/>
          <p:nvPr/>
        </p:nvSpPr>
        <p:spPr>
          <a:xfrm>
            <a:off x="3854741" y="2054639"/>
            <a:ext cx="4899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1 h</a:t>
            </a:r>
            <a:endParaRPr lang="en-GB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162501-559E-1D97-9576-2D9D46EA8185}"/>
              </a:ext>
            </a:extLst>
          </p:cNvPr>
          <p:cNvSpPr txBox="1"/>
          <p:nvPr/>
        </p:nvSpPr>
        <p:spPr>
          <a:xfrm>
            <a:off x="4635397" y="973611"/>
            <a:ext cx="269744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Operation resumes if possible before humans are in the tunnel</a:t>
            </a:r>
            <a:endParaRPr lang="en-GB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990DB9-1E45-621A-D545-DD9D1D8CF16A}"/>
              </a:ext>
            </a:extLst>
          </p:cNvPr>
          <p:cNvSpPr txBox="1"/>
          <p:nvPr/>
        </p:nvSpPr>
        <p:spPr>
          <a:xfrm>
            <a:off x="5501148" y="4025306"/>
            <a:ext cx="151883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6"/>
                </a:solidFill>
              </a:rPr>
              <a:t>20 min – 1.5 h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DF399C-76B3-A29B-9720-C5FA6F547CF6}"/>
              </a:ext>
            </a:extLst>
          </p:cNvPr>
          <p:cNvSpPr txBox="1"/>
          <p:nvPr/>
        </p:nvSpPr>
        <p:spPr>
          <a:xfrm>
            <a:off x="8139300" y="4043576"/>
            <a:ext cx="11059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6"/>
                </a:solidFill>
              </a:rPr>
              <a:t>Repair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12250A-6FF8-3515-EAA5-171D0B7BE311}"/>
              </a:ext>
            </a:extLst>
          </p:cNvPr>
          <p:cNvSpPr txBox="1"/>
          <p:nvPr/>
        </p:nvSpPr>
        <p:spPr>
          <a:xfrm>
            <a:off x="9997446" y="1390490"/>
            <a:ext cx="177392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rgbClr val="C00000"/>
                </a:solidFill>
              </a:rPr>
              <a:t>Operation</a:t>
            </a:r>
          </a:p>
          <a:p>
            <a:pPr algn="l"/>
            <a:r>
              <a:rPr lang="en-US" sz="1600" b="1" dirty="0">
                <a:solidFill>
                  <a:srgbClr val="C00000"/>
                </a:solidFill>
              </a:rPr>
              <a:t>resumes here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6008B5-0F33-D5F0-7A92-286C63ECB58D}"/>
              </a:ext>
            </a:extLst>
          </p:cNvPr>
          <p:cNvSpPr txBox="1"/>
          <p:nvPr/>
        </p:nvSpPr>
        <p:spPr>
          <a:xfrm>
            <a:off x="1252289" y="1557682"/>
            <a:ext cx="57052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rgbClr val="C00000"/>
                </a:solidFill>
              </a:rPr>
              <a:t>Fault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8FFCC66-C417-CB96-6B67-D21973F824FB}"/>
              </a:ext>
            </a:extLst>
          </p:cNvPr>
          <p:cNvSpPr txBox="1"/>
          <p:nvPr/>
        </p:nvSpPr>
        <p:spPr>
          <a:xfrm>
            <a:off x="3782843" y="5760305"/>
            <a:ext cx="9273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rgbClr val="278243"/>
                </a:solidFill>
              </a:rPr>
              <a:t>Cool-Down time</a:t>
            </a:r>
            <a:endParaRPr lang="en-GB" sz="1000" dirty="0">
              <a:solidFill>
                <a:srgbClr val="278243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8755551-CF64-A63D-C107-9DDC6F89C11E}"/>
              </a:ext>
            </a:extLst>
          </p:cNvPr>
          <p:cNvCxnSpPr>
            <a:cxnSpLocks/>
          </p:cNvCxnSpPr>
          <p:nvPr/>
        </p:nvCxnSpPr>
        <p:spPr>
          <a:xfrm>
            <a:off x="2031063" y="5682367"/>
            <a:ext cx="5044855" cy="0"/>
          </a:xfrm>
          <a:prstGeom prst="straightConnector1">
            <a:avLst/>
          </a:prstGeom>
          <a:ln>
            <a:solidFill>
              <a:srgbClr val="27824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A black and white clock&#10;&#10;Description automatically generated">
            <a:extLst>
              <a:ext uri="{FF2B5EF4-FFF2-40B4-BE49-F238E27FC236}">
                <a16:creationId xmlns:a16="http://schemas.microsoft.com/office/drawing/2014/main" id="{8F7E22F3-563A-9290-A91E-0597FEAE28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35496" y="5287896"/>
            <a:ext cx="1252593" cy="1252593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8D99735-7D59-2AFE-B750-C6392E858607}"/>
              </a:ext>
            </a:extLst>
          </p:cNvPr>
          <p:cNvSpPr txBox="1"/>
          <p:nvPr/>
        </p:nvSpPr>
        <p:spPr>
          <a:xfrm>
            <a:off x="3553334" y="5918191"/>
            <a:ext cx="16790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278243"/>
                </a:solidFill>
              </a:rPr>
              <a:t>1 - 24 h</a:t>
            </a:r>
            <a:endParaRPr lang="en-GB" b="1" dirty="0">
              <a:solidFill>
                <a:srgbClr val="278243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640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772"/>
    </mc:Choice>
    <mc:Fallback>
      <p:transition spd="slow" advTm="717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9" grpId="0" animBg="1"/>
      <p:bldP spid="55" grpId="0"/>
      <p:bldP spid="8" grpId="0"/>
      <p:bldP spid="33" grpId="0"/>
      <p:bldP spid="45" grpId="0"/>
      <p:bldP spid="46" grpId="0"/>
      <p:bldP spid="16" grpId="0"/>
      <p:bldP spid="28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856500-7701-FE8D-51CB-39BBBA14E2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B86B4E7E-F14E-65C8-8810-3376308647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16440" y="923879"/>
            <a:ext cx="1779383" cy="501024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BDABB3C-782D-E87C-8FD7-1A5C0F977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191370"/>
            <a:ext cx="11376025" cy="555812"/>
          </a:xfrm>
        </p:spPr>
        <p:txBody>
          <a:bodyPr/>
          <a:lstStyle/>
          <a:p>
            <a:r>
              <a:rPr lang="en-CH" dirty="0"/>
              <a:t>Breakdown into Systems and Subsystems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C3710-6609-52A4-3B38-D37DA3A98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A09C6-E2B3-FE5F-B74C-59E4B0F69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BD816-1934-9EE6-7C76-B3EDB66A3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0AEB7E-F2B4-7919-129F-40ECEDB383C4}"/>
              </a:ext>
            </a:extLst>
          </p:cNvPr>
          <p:cNvSpPr/>
          <p:nvPr/>
        </p:nvSpPr>
        <p:spPr>
          <a:xfrm>
            <a:off x="606739" y="3048753"/>
            <a:ext cx="1403367" cy="818776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FCC-ee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1F25D0FA-D4E1-866D-4465-833AB78B9A92}"/>
              </a:ext>
            </a:extLst>
          </p:cNvPr>
          <p:cNvSpPr/>
          <p:nvPr/>
        </p:nvSpPr>
        <p:spPr>
          <a:xfrm>
            <a:off x="2175974" y="896243"/>
            <a:ext cx="812800" cy="5123796"/>
          </a:xfrm>
          <a:prstGeom prst="leftBrac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59E5D35D-B164-FE5E-947D-C56854ADAA40}"/>
              </a:ext>
            </a:extLst>
          </p:cNvPr>
          <p:cNvSpPr/>
          <p:nvPr/>
        </p:nvSpPr>
        <p:spPr>
          <a:xfrm rot="19869930">
            <a:off x="4973204" y="2670192"/>
            <a:ext cx="539288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55A13B34-6408-F170-689D-5993C57A0985}"/>
              </a:ext>
            </a:extLst>
          </p:cNvPr>
          <p:cNvSpPr/>
          <p:nvPr/>
        </p:nvSpPr>
        <p:spPr>
          <a:xfrm rot="1934349">
            <a:off x="4980219" y="3400826"/>
            <a:ext cx="511312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4347B8A-3382-E087-938A-447487832E70}"/>
              </a:ext>
            </a:extLst>
          </p:cNvPr>
          <p:cNvSpPr/>
          <p:nvPr/>
        </p:nvSpPr>
        <p:spPr>
          <a:xfrm>
            <a:off x="5587614" y="2152715"/>
            <a:ext cx="1910747" cy="555812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Failure Rate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2BB71B7-1FB3-73E1-AB6B-A4A5855D17BE}"/>
              </a:ext>
            </a:extLst>
          </p:cNvPr>
          <p:cNvSpPr/>
          <p:nvPr/>
        </p:nvSpPr>
        <p:spPr>
          <a:xfrm>
            <a:off x="5587613" y="3825693"/>
            <a:ext cx="1910749" cy="555812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Repair Duration</a:t>
            </a: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3F97170B-49A7-017E-1226-9628F18BF140}"/>
              </a:ext>
            </a:extLst>
          </p:cNvPr>
          <p:cNvSpPr/>
          <p:nvPr/>
        </p:nvSpPr>
        <p:spPr>
          <a:xfrm rot="2135574">
            <a:off x="7595819" y="2618600"/>
            <a:ext cx="539288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A6EF7A9E-A16C-018D-B18E-16ED943E31CD}"/>
              </a:ext>
            </a:extLst>
          </p:cNvPr>
          <p:cNvSpPr/>
          <p:nvPr/>
        </p:nvSpPr>
        <p:spPr>
          <a:xfrm rot="19957901">
            <a:off x="7609807" y="3319712"/>
            <a:ext cx="511312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620B5820-38F8-453F-C612-E33134254C22}"/>
              </a:ext>
            </a:extLst>
          </p:cNvPr>
          <p:cNvSpPr/>
          <p:nvPr/>
        </p:nvSpPr>
        <p:spPr>
          <a:xfrm>
            <a:off x="8146560" y="2975077"/>
            <a:ext cx="1367982" cy="555812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Availability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CA260809-C174-06FE-9717-D93EFB7A3BBE}"/>
              </a:ext>
            </a:extLst>
          </p:cNvPr>
          <p:cNvSpPr/>
          <p:nvPr/>
        </p:nvSpPr>
        <p:spPr>
          <a:xfrm>
            <a:off x="9672642" y="3009442"/>
            <a:ext cx="539288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73AC3997-57AB-00BE-C06B-37C09475528F}"/>
              </a:ext>
            </a:extLst>
          </p:cNvPr>
          <p:cNvSpPr/>
          <p:nvPr/>
        </p:nvSpPr>
        <p:spPr>
          <a:xfrm>
            <a:off x="10301079" y="2933647"/>
            <a:ext cx="1367982" cy="686195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Integrated Luminosity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443C4A-BCA6-96F9-6EA1-9E4FCAA5A1E1}"/>
              </a:ext>
            </a:extLst>
          </p:cNvPr>
          <p:cNvSpPr/>
          <p:nvPr/>
        </p:nvSpPr>
        <p:spPr>
          <a:xfrm>
            <a:off x="5366871" y="1996140"/>
            <a:ext cx="2247153" cy="859017"/>
          </a:xfrm>
          <a:prstGeom prst="rect">
            <a:avLst/>
          </a:prstGeom>
          <a:noFill/>
          <a:ln w="57150">
            <a:solidFill>
              <a:srgbClr val="E67A5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5FA3E45-E54C-B5EA-36C6-E9889F7548A4}"/>
              </a:ext>
            </a:extLst>
          </p:cNvPr>
          <p:cNvSpPr/>
          <p:nvPr/>
        </p:nvSpPr>
        <p:spPr>
          <a:xfrm>
            <a:off x="5023489" y="1350988"/>
            <a:ext cx="3358777" cy="513977"/>
          </a:xfrm>
          <a:prstGeom prst="ellipse">
            <a:avLst/>
          </a:prstGeom>
          <a:solidFill>
            <a:srgbClr val="E67A5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CH" dirty="0">
                <a:solidFill>
                  <a:schemeClr val="bg1"/>
                </a:solidFill>
              </a:rPr>
              <a:t>1) System failure rate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2E3638-0EED-9B55-0D8B-845D49602802}"/>
              </a:ext>
            </a:extLst>
          </p:cNvPr>
          <p:cNvSpPr txBox="1"/>
          <p:nvPr/>
        </p:nvSpPr>
        <p:spPr>
          <a:xfrm>
            <a:off x="5161216" y="758492"/>
            <a:ext cx="55430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E67A54"/>
                </a:solidFill>
              </a:rPr>
              <a:t>Extrapolate from reliability performance of existing accelerator systems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AEE980-C112-BAFD-36F5-0E897B094D75}"/>
              </a:ext>
            </a:extLst>
          </p:cNvPr>
          <p:cNvSpPr/>
          <p:nvPr/>
        </p:nvSpPr>
        <p:spPr>
          <a:xfrm>
            <a:off x="5438032" y="3690520"/>
            <a:ext cx="2247153" cy="859017"/>
          </a:xfrm>
          <a:prstGeom prst="rect">
            <a:avLst/>
          </a:prstGeom>
          <a:noFill/>
          <a:ln w="57150">
            <a:solidFill>
              <a:srgbClr val="E67A5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836CD43-6279-45CB-56FC-B03D74F6F7AC}"/>
              </a:ext>
            </a:extLst>
          </p:cNvPr>
          <p:cNvSpPr/>
          <p:nvPr/>
        </p:nvSpPr>
        <p:spPr>
          <a:xfrm>
            <a:off x="4981918" y="4661577"/>
            <a:ext cx="4006958" cy="513977"/>
          </a:xfrm>
          <a:prstGeom prst="ellipse">
            <a:avLst/>
          </a:prstGeom>
          <a:solidFill>
            <a:srgbClr val="E67A5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CH" dirty="0">
                <a:solidFill>
                  <a:schemeClr val="bg1"/>
                </a:solidFill>
              </a:rPr>
              <a:t>2) System repair duration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C594ACB-F817-F17C-B114-2885DBC38500}"/>
              </a:ext>
            </a:extLst>
          </p:cNvPr>
          <p:cNvSpPr txBox="1"/>
          <p:nvPr/>
        </p:nvSpPr>
        <p:spPr>
          <a:xfrm>
            <a:off x="5023489" y="5218561"/>
            <a:ext cx="554304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E67A54"/>
                </a:solidFill>
              </a:rPr>
              <a:t>Remote repairs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E67A54"/>
                </a:solidFill>
              </a:rPr>
              <a:t>Human repairs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E67A54"/>
                </a:solidFill>
              </a:rPr>
              <a:t>Approach time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E67A54"/>
                </a:solidFill>
              </a:rPr>
              <a:t>Cool down time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3E02AD2-5085-0F94-BCA2-9ED73B907E33}"/>
              </a:ext>
            </a:extLst>
          </p:cNvPr>
          <p:cNvSpPr/>
          <p:nvPr/>
        </p:nvSpPr>
        <p:spPr>
          <a:xfrm>
            <a:off x="8053926" y="1991763"/>
            <a:ext cx="3730085" cy="170118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213929C-D4CF-6DE5-4F9B-CF9B4494806B}"/>
              </a:ext>
            </a:extLst>
          </p:cNvPr>
          <p:cNvSpPr/>
          <p:nvPr/>
        </p:nvSpPr>
        <p:spPr>
          <a:xfrm>
            <a:off x="7915488" y="3915358"/>
            <a:ext cx="4228699" cy="51397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CH" dirty="0">
                <a:solidFill>
                  <a:schemeClr val="bg1"/>
                </a:solidFill>
              </a:rPr>
              <a:t>3) Accelerator Performance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02FD6BA-4B79-845A-69AA-E34987B779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5508" y="2130351"/>
            <a:ext cx="2206920" cy="61793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16210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488"/>
    </mc:Choice>
    <mc:Fallback>
      <p:transition spd="slow" advTm="184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AA5FA74-CE25-53F9-C1E8-146D23B4A4B1}"/>
              </a:ext>
            </a:extLst>
          </p:cNvPr>
          <p:cNvSpPr/>
          <p:nvPr/>
        </p:nvSpPr>
        <p:spPr>
          <a:xfrm>
            <a:off x="9224864" y="1833535"/>
            <a:ext cx="184769" cy="367029"/>
          </a:xfrm>
          <a:prstGeom prst="rect">
            <a:avLst/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0DBE9B-E0BA-B155-47C4-A3BB36AAB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91" y="585170"/>
            <a:ext cx="11376025" cy="1065742"/>
          </a:xfrm>
        </p:spPr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Operation Cycle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7F316F-EAC0-1028-D774-A25D1AB76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AA73C-4E0B-DEDC-81D1-E331F1C83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5BC1C-ECAE-5CAC-BF54-3F9431D28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4D4A01A-5EE2-CC1E-118B-87B117E1484E}"/>
              </a:ext>
            </a:extLst>
          </p:cNvPr>
          <p:cNvSpPr/>
          <p:nvPr/>
        </p:nvSpPr>
        <p:spPr>
          <a:xfrm>
            <a:off x="6987922" y="2426026"/>
            <a:ext cx="1329932" cy="836734"/>
          </a:xfrm>
          <a:prstGeom prst="roundRect">
            <a:avLst/>
          </a:prstGeom>
          <a:solidFill>
            <a:schemeClr val="accent6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Adjust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1D56A0B8-63F9-576F-E9A6-CDA76C695997}"/>
              </a:ext>
            </a:extLst>
          </p:cNvPr>
          <p:cNvSpPr/>
          <p:nvPr/>
        </p:nvSpPr>
        <p:spPr>
          <a:xfrm rot="16200000">
            <a:off x="1488341" y="2761357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588E1068-208D-75FD-B8A4-42E67839AA4F}"/>
              </a:ext>
            </a:extLst>
          </p:cNvPr>
          <p:cNvSpPr/>
          <p:nvPr/>
        </p:nvSpPr>
        <p:spPr>
          <a:xfrm rot="16200000">
            <a:off x="8332176" y="2709617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9021190-B837-9C0E-14CC-2539FCD07BCD}"/>
              </a:ext>
            </a:extLst>
          </p:cNvPr>
          <p:cNvGrpSpPr/>
          <p:nvPr/>
        </p:nvGrpSpPr>
        <p:grpSpPr>
          <a:xfrm>
            <a:off x="510921" y="2264036"/>
            <a:ext cx="950682" cy="1038115"/>
            <a:chOff x="621830" y="2165748"/>
            <a:chExt cx="950682" cy="1038115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973F55A-39A6-63FA-64BC-F56464A3A4DD}"/>
                </a:ext>
              </a:extLst>
            </p:cNvPr>
            <p:cNvSpPr/>
            <p:nvPr/>
          </p:nvSpPr>
          <p:spPr>
            <a:xfrm>
              <a:off x="621830" y="2165748"/>
              <a:ext cx="950682" cy="1038115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/>
                <a:t>Set Up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14AD9CC-A1CA-5C98-C764-231F2EF7CF5E}"/>
                </a:ext>
              </a:extLst>
            </p:cNvPr>
            <p:cNvSpPr/>
            <p:nvPr/>
          </p:nvSpPr>
          <p:spPr>
            <a:xfrm>
              <a:off x="696355" y="2834907"/>
              <a:ext cx="778492" cy="303407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10 min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F10A64B9-FC72-0284-BACB-227225C4929D}"/>
              </a:ext>
            </a:extLst>
          </p:cNvPr>
          <p:cNvSpPr/>
          <p:nvPr/>
        </p:nvSpPr>
        <p:spPr>
          <a:xfrm>
            <a:off x="7237248" y="2871094"/>
            <a:ext cx="869953" cy="326622"/>
          </a:xfrm>
          <a:prstGeom prst="rect">
            <a:avLst/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10 min</a:t>
            </a:r>
            <a:endParaRPr lang="en-GB" sz="1400" dirty="0">
              <a:solidFill>
                <a:srgbClr val="000000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AF347EE-36E0-AC56-4B84-7AAD9CC5574C}"/>
              </a:ext>
            </a:extLst>
          </p:cNvPr>
          <p:cNvGrpSpPr/>
          <p:nvPr/>
        </p:nvGrpSpPr>
        <p:grpSpPr>
          <a:xfrm>
            <a:off x="1783013" y="2010205"/>
            <a:ext cx="1261933" cy="1340854"/>
            <a:chOff x="1865540" y="2092949"/>
            <a:chExt cx="1261933" cy="1340854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AF2E3F1-0837-9403-0E39-699B8F471F64}"/>
                </a:ext>
              </a:extLst>
            </p:cNvPr>
            <p:cNvSpPr/>
            <p:nvPr/>
          </p:nvSpPr>
          <p:spPr>
            <a:xfrm>
              <a:off x="1865540" y="2092949"/>
              <a:ext cx="1261933" cy="13408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/>
                <a:t>Pilot bunch injection</a:t>
              </a:r>
            </a:p>
            <a:p>
              <a:pPr algn="ctr"/>
              <a:endParaRPr lang="en-US" b="1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AC3919B-816B-4EFF-B32A-2F290626AA5C}"/>
                </a:ext>
              </a:extLst>
            </p:cNvPr>
            <p:cNvSpPr/>
            <p:nvPr/>
          </p:nvSpPr>
          <p:spPr>
            <a:xfrm>
              <a:off x="2076933" y="3052273"/>
              <a:ext cx="869953" cy="326622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10 min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770B4BE-D2F5-2188-2CE3-A4794D13196C}"/>
              </a:ext>
            </a:extLst>
          </p:cNvPr>
          <p:cNvGrpSpPr/>
          <p:nvPr/>
        </p:nvGrpSpPr>
        <p:grpSpPr>
          <a:xfrm>
            <a:off x="3374812" y="2417556"/>
            <a:ext cx="1794698" cy="883918"/>
            <a:chOff x="3439803" y="2235379"/>
            <a:chExt cx="1794698" cy="883918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9C7D9A7A-153D-A8C4-A6E3-355F370491F8}"/>
                </a:ext>
              </a:extLst>
            </p:cNvPr>
            <p:cNvSpPr/>
            <p:nvPr/>
          </p:nvSpPr>
          <p:spPr>
            <a:xfrm>
              <a:off x="3439803" y="2235379"/>
              <a:ext cx="1794698" cy="883918"/>
            </a:xfrm>
            <a:prstGeom prst="roundRect">
              <a:avLst/>
            </a:prstGeom>
            <a:solidFill>
              <a:schemeClr val="accent6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/>
                <a:t>Polarisation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34546D7-A940-47D1-0448-122CFC02FFD0}"/>
                </a:ext>
              </a:extLst>
            </p:cNvPr>
            <p:cNvSpPr/>
            <p:nvPr/>
          </p:nvSpPr>
          <p:spPr>
            <a:xfrm>
              <a:off x="3902175" y="2682932"/>
              <a:ext cx="869953" cy="326622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1.5 h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D8603F2F-276B-5D46-7F6D-A1B9D31D0289}"/>
              </a:ext>
            </a:extLst>
          </p:cNvPr>
          <p:cNvSpPr/>
          <p:nvPr/>
        </p:nvSpPr>
        <p:spPr>
          <a:xfrm>
            <a:off x="5481595" y="2424767"/>
            <a:ext cx="1148815" cy="883918"/>
          </a:xfrm>
          <a:prstGeom prst="roundRect">
            <a:avLst/>
          </a:prstGeom>
          <a:solidFill>
            <a:schemeClr val="accent6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Fill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DA4BAAA-934C-2504-8633-3AE225BF7FDE}"/>
                  </a:ext>
                </a:extLst>
              </p:cNvPr>
              <p:cNvSpPr/>
              <p:nvPr/>
            </p:nvSpPr>
            <p:spPr>
              <a:xfrm>
                <a:off x="5597190" y="2912003"/>
                <a:ext cx="888786" cy="302151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DA4BAAA-934C-2504-8633-3AE225BF7F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7190" y="2912003"/>
                <a:ext cx="888786" cy="302151"/>
              </a:xfrm>
              <a:prstGeom prst="rect">
                <a:avLst/>
              </a:prstGeom>
              <a:blipFill>
                <a:blip r:embed="rId3"/>
                <a:stretch>
                  <a:fillRect b="-25490"/>
                </a:stretch>
              </a:blipFill>
              <a:ln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Arrow: Down 21">
            <a:extLst>
              <a:ext uri="{FF2B5EF4-FFF2-40B4-BE49-F238E27FC236}">
                <a16:creationId xmlns:a16="http://schemas.microsoft.com/office/drawing/2014/main" id="{307E8670-C1F2-37EB-F286-9CCFC36C8350}"/>
              </a:ext>
            </a:extLst>
          </p:cNvPr>
          <p:cNvSpPr/>
          <p:nvPr/>
        </p:nvSpPr>
        <p:spPr>
          <a:xfrm rot="16200000">
            <a:off x="5183832" y="2743851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EC7860D-8895-7589-9842-B1C45BF3B9C0}"/>
              </a:ext>
            </a:extLst>
          </p:cNvPr>
          <p:cNvGrpSpPr/>
          <p:nvPr/>
        </p:nvGrpSpPr>
        <p:grpSpPr>
          <a:xfrm>
            <a:off x="8670039" y="2232479"/>
            <a:ext cx="1329932" cy="1076206"/>
            <a:chOff x="8736249" y="2096879"/>
            <a:chExt cx="1329932" cy="1076206"/>
          </a:xfrm>
          <a:solidFill>
            <a:srgbClr val="006600"/>
          </a:solidFill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84603C2-26CB-3252-6C47-805A1B6350B1}"/>
                </a:ext>
              </a:extLst>
            </p:cNvPr>
            <p:cNvSpPr/>
            <p:nvPr/>
          </p:nvSpPr>
          <p:spPr>
            <a:xfrm>
              <a:off x="8736249" y="2096879"/>
              <a:ext cx="1329932" cy="1076206"/>
            </a:xfrm>
            <a:prstGeom prst="round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Physics</a:t>
              </a:r>
            </a:p>
            <a:p>
              <a:pPr algn="ctr"/>
              <a:endParaRPr lang="en-US" b="1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7B487CF-F1BD-1867-E35B-88C25B92150F}"/>
                </a:ext>
              </a:extLst>
            </p:cNvPr>
            <p:cNvSpPr/>
            <p:nvPr/>
          </p:nvSpPr>
          <p:spPr>
            <a:xfrm>
              <a:off x="8995438" y="2701271"/>
              <a:ext cx="902061" cy="326622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20 h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6" name="Arrow: Down 25">
            <a:extLst>
              <a:ext uri="{FF2B5EF4-FFF2-40B4-BE49-F238E27FC236}">
                <a16:creationId xmlns:a16="http://schemas.microsoft.com/office/drawing/2014/main" id="{933591CD-6161-4E38-1E68-DAFCBE4468D6}"/>
              </a:ext>
            </a:extLst>
          </p:cNvPr>
          <p:cNvSpPr/>
          <p:nvPr/>
        </p:nvSpPr>
        <p:spPr>
          <a:xfrm rot="16200000">
            <a:off x="6658091" y="2688311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9B89F29E-7BC0-EFC3-E746-41E149BF50C7}"/>
              </a:ext>
            </a:extLst>
          </p:cNvPr>
          <p:cNvSpPr/>
          <p:nvPr/>
        </p:nvSpPr>
        <p:spPr>
          <a:xfrm rot="16200000">
            <a:off x="10038137" y="2932837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4F50E164-1D2E-A746-F70B-2E13A2DAB5AF}"/>
              </a:ext>
            </a:extLst>
          </p:cNvPr>
          <p:cNvSpPr/>
          <p:nvPr/>
        </p:nvSpPr>
        <p:spPr>
          <a:xfrm rot="5400000">
            <a:off x="10036910" y="2535177"/>
            <a:ext cx="302150" cy="240031"/>
          </a:xfrm>
          <a:prstGeom prst="downArrow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22DD92-5BAF-DC1B-1F5C-F224582B6263}"/>
              </a:ext>
            </a:extLst>
          </p:cNvPr>
          <p:cNvGrpSpPr/>
          <p:nvPr/>
        </p:nvGrpSpPr>
        <p:grpSpPr>
          <a:xfrm>
            <a:off x="10402823" y="2436168"/>
            <a:ext cx="1329932" cy="855395"/>
            <a:chOff x="10467814" y="2184602"/>
            <a:chExt cx="1329932" cy="855395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04CCE9E-5001-1C3B-5BF8-C2DF2A5E524A}"/>
                </a:ext>
              </a:extLst>
            </p:cNvPr>
            <p:cNvGrpSpPr/>
            <p:nvPr/>
          </p:nvGrpSpPr>
          <p:grpSpPr>
            <a:xfrm>
              <a:off x="10467814" y="2184602"/>
              <a:ext cx="1329932" cy="855395"/>
              <a:chOff x="8787668" y="3518718"/>
              <a:chExt cx="1329932" cy="855395"/>
            </a:xfrm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20C37DF8-0480-16A8-C816-8B51FE0D4B6B}"/>
                  </a:ext>
                </a:extLst>
              </p:cNvPr>
              <p:cNvSpPr/>
              <p:nvPr/>
            </p:nvSpPr>
            <p:spPr>
              <a:xfrm>
                <a:off x="8787668" y="3518718"/>
                <a:ext cx="1329932" cy="855395"/>
              </a:xfrm>
              <a:prstGeom prst="roundRect">
                <a:avLst/>
              </a:prstGeom>
              <a:solidFill>
                <a:srgbClr val="0066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/>
                  <a:t>Burn Off</a:t>
                </a:r>
              </a:p>
              <a:p>
                <a:pPr algn="ctr"/>
                <a:endParaRPr lang="en-US" b="1" dirty="0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7B0E079-8C07-DDE0-09B0-E45FF05BE812}"/>
                  </a:ext>
                </a:extLst>
              </p:cNvPr>
              <p:cNvSpPr/>
              <p:nvPr/>
            </p:nvSpPr>
            <p:spPr>
              <a:xfrm>
                <a:off x="8957360" y="3992530"/>
                <a:ext cx="997925" cy="326622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06D17CCD-7EC7-4404-CDF8-05561E819CFE}"/>
                    </a:ext>
                  </a:extLst>
                </p:cNvPr>
                <p:cNvSpPr/>
                <p:nvPr/>
              </p:nvSpPr>
              <p:spPr>
                <a:xfrm>
                  <a:off x="10646044" y="2658891"/>
                  <a:ext cx="997925" cy="28725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oMath>
                    </m:oMathPara>
                  </a14:m>
                  <a:endParaRPr lang="en-GB" sz="24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06D17CCD-7EC7-4404-CDF8-05561E819CF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46044" y="2658891"/>
                  <a:ext cx="997925" cy="287259"/>
                </a:xfrm>
                <a:prstGeom prst="rect">
                  <a:avLst/>
                </a:prstGeom>
                <a:blipFill>
                  <a:blip r:embed="rId4"/>
                  <a:stretch>
                    <a:fillRect b="-1458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" name="Arrow: Down 3">
            <a:extLst>
              <a:ext uri="{FF2B5EF4-FFF2-40B4-BE49-F238E27FC236}">
                <a16:creationId xmlns:a16="http://schemas.microsoft.com/office/drawing/2014/main" id="{B06082B0-F9F0-3F23-71EE-5E7402BE8E3A}"/>
              </a:ext>
            </a:extLst>
          </p:cNvPr>
          <p:cNvSpPr/>
          <p:nvPr/>
        </p:nvSpPr>
        <p:spPr>
          <a:xfrm rot="16200000">
            <a:off x="3061298" y="2735535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Bent Up Arrow 10">
            <a:extLst>
              <a:ext uri="{FF2B5EF4-FFF2-40B4-BE49-F238E27FC236}">
                <a16:creationId xmlns:a16="http://schemas.microsoft.com/office/drawing/2014/main" id="{7597B99A-C545-BB97-DB77-9B66718C5AF2}"/>
              </a:ext>
            </a:extLst>
          </p:cNvPr>
          <p:cNvSpPr/>
          <p:nvPr/>
        </p:nvSpPr>
        <p:spPr>
          <a:xfrm rot="10800000">
            <a:off x="821360" y="1770551"/>
            <a:ext cx="8588273" cy="410610"/>
          </a:xfrm>
          <a:prstGeom prst="bentUpArrow">
            <a:avLst>
              <a:gd name="adj1" fmla="val 44876"/>
              <a:gd name="adj2" fmla="val 41956"/>
              <a:gd name="adj3" fmla="val 29847"/>
            </a:avLst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Rectangle: Rounded Corners 22">
            <a:extLst>
              <a:ext uri="{FF2B5EF4-FFF2-40B4-BE49-F238E27FC236}">
                <a16:creationId xmlns:a16="http://schemas.microsoft.com/office/drawing/2014/main" id="{F7D1BCFD-B39F-255E-8CE9-86EE56E18845}"/>
              </a:ext>
            </a:extLst>
          </p:cNvPr>
          <p:cNvSpPr/>
          <p:nvPr/>
        </p:nvSpPr>
        <p:spPr>
          <a:xfrm>
            <a:off x="510921" y="3645026"/>
            <a:ext cx="11212888" cy="377016"/>
          </a:xfrm>
          <a:prstGeom prst="roundRect">
            <a:avLst/>
          </a:prstGeom>
          <a:solidFill>
            <a:srgbClr val="990033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Down for Repair</a:t>
            </a:r>
          </a:p>
        </p:txBody>
      </p:sp>
      <p:sp>
        <p:nvSpPr>
          <p:cNvPr id="38" name="Arrow: Down 14">
            <a:extLst>
              <a:ext uri="{FF2B5EF4-FFF2-40B4-BE49-F238E27FC236}">
                <a16:creationId xmlns:a16="http://schemas.microsoft.com/office/drawing/2014/main" id="{51037AC9-04CA-06B4-B956-8934A8BF4496}"/>
              </a:ext>
            </a:extLst>
          </p:cNvPr>
          <p:cNvSpPr/>
          <p:nvPr/>
        </p:nvSpPr>
        <p:spPr>
          <a:xfrm>
            <a:off x="11042555" y="3349134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Arrow: Down 34">
            <a:extLst>
              <a:ext uri="{FF2B5EF4-FFF2-40B4-BE49-F238E27FC236}">
                <a16:creationId xmlns:a16="http://schemas.microsoft.com/office/drawing/2014/main" id="{E3BDB862-24C1-9E25-86EF-7B8366AD865F}"/>
              </a:ext>
            </a:extLst>
          </p:cNvPr>
          <p:cNvSpPr/>
          <p:nvPr/>
        </p:nvSpPr>
        <p:spPr>
          <a:xfrm>
            <a:off x="809783" y="3340241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0" name="Arrow: Down 34">
            <a:extLst>
              <a:ext uri="{FF2B5EF4-FFF2-40B4-BE49-F238E27FC236}">
                <a16:creationId xmlns:a16="http://schemas.microsoft.com/office/drawing/2014/main" id="{AC642864-C5E6-F2EB-2641-BB2CEC0FCA3D}"/>
              </a:ext>
            </a:extLst>
          </p:cNvPr>
          <p:cNvSpPr/>
          <p:nvPr/>
        </p:nvSpPr>
        <p:spPr>
          <a:xfrm>
            <a:off x="2010667" y="3372618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1" name="Arrow: Down 34">
            <a:extLst>
              <a:ext uri="{FF2B5EF4-FFF2-40B4-BE49-F238E27FC236}">
                <a16:creationId xmlns:a16="http://schemas.microsoft.com/office/drawing/2014/main" id="{10E31E18-D8F4-F495-BC18-9C10BF66D18F}"/>
              </a:ext>
            </a:extLst>
          </p:cNvPr>
          <p:cNvSpPr/>
          <p:nvPr/>
        </p:nvSpPr>
        <p:spPr>
          <a:xfrm>
            <a:off x="3855524" y="3349134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2" name="Arrow: Down 34">
            <a:extLst>
              <a:ext uri="{FF2B5EF4-FFF2-40B4-BE49-F238E27FC236}">
                <a16:creationId xmlns:a16="http://schemas.microsoft.com/office/drawing/2014/main" id="{71E951C1-E97D-5A60-7606-9A9B0D19A088}"/>
              </a:ext>
            </a:extLst>
          </p:cNvPr>
          <p:cNvSpPr/>
          <p:nvPr/>
        </p:nvSpPr>
        <p:spPr>
          <a:xfrm>
            <a:off x="5699991" y="3349134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3" name="Arrow: Down 34">
            <a:extLst>
              <a:ext uri="{FF2B5EF4-FFF2-40B4-BE49-F238E27FC236}">
                <a16:creationId xmlns:a16="http://schemas.microsoft.com/office/drawing/2014/main" id="{20F9A891-26D1-A552-EB05-45878D818B08}"/>
              </a:ext>
            </a:extLst>
          </p:cNvPr>
          <p:cNvSpPr/>
          <p:nvPr/>
        </p:nvSpPr>
        <p:spPr>
          <a:xfrm>
            <a:off x="7258740" y="3348889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4" name="Arrow: Down 34">
            <a:extLst>
              <a:ext uri="{FF2B5EF4-FFF2-40B4-BE49-F238E27FC236}">
                <a16:creationId xmlns:a16="http://schemas.microsoft.com/office/drawing/2014/main" id="{80178434-264D-26A0-4068-93452B9DEB50}"/>
              </a:ext>
            </a:extLst>
          </p:cNvPr>
          <p:cNvSpPr/>
          <p:nvPr/>
        </p:nvSpPr>
        <p:spPr>
          <a:xfrm>
            <a:off x="9229184" y="3342477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5" name="Arrow: Down 34">
            <a:extLst>
              <a:ext uri="{FF2B5EF4-FFF2-40B4-BE49-F238E27FC236}">
                <a16:creationId xmlns:a16="http://schemas.microsoft.com/office/drawing/2014/main" id="{E5B7A4DF-22C7-BA2A-E33D-83557763B76B}"/>
              </a:ext>
            </a:extLst>
          </p:cNvPr>
          <p:cNvSpPr/>
          <p:nvPr/>
        </p:nvSpPr>
        <p:spPr>
          <a:xfrm>
            <a:off x="1149256" y="3336388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6" name="Arrow: Down 34">
            <a:extLst>
              <a:ext uri="{FF2B5EF4-FFF2-40B4-BE49-F238E27FC236}">
                <a16:creationId xmlns:a16="http://schemas.microsoft.com/office/drawing/2014/main" id="{B202AC1D-AC1E-86D8-37D7-12B8C39EAC14}"/>
              </a:ext>
            </a:extLst>
          </p:cNvPr>
          <p:cNvSpPr/>
          <p:nvPr/>
        </p:nvSpPr>
        <p:spPr>
          <a:xfrm>
            <a:off x="2474167" y="3369690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7" name="Arrow: Down 34">
            <a:extLst>
              <a:ext uri="{FF2B5EF4-FFF2-40B4-BE49-F238E27FC236}">
                <a16:creationId xmlns:a16="http://schemas.microsoft.com/office/drawing/2014/main" id="{A4B4836E-A82A-2406-CEDD-919F0D9F4E10}"/>
              </a:ext>
            </a:extLst>
          </p:cNvPr>
          <p:cNvSpPr/>
          <p:nvPr/>
        </p:nvSpPr>
        <p:spPr>
          <a:xfrm>
            <a:off x="4318217" y="3357350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8" name="Arrow: Down 34">
            <a:extLst>
              <a:ext uri="{FF2B5EF4-FFF2-40B4-BE49-F238E27FC236}">
                <a16:creationId xmlns:a16="http://schemas.microsoft.com/office/drawing/2014/main" id="{2A7CD645-4F08-E0F7-DB47-4A84AA6D55EC}"/>
              </a:ext>
            </a:extLst>
          </p:cNvPr>
          <p:cNvSpPr/>
          <p:nvPr/>
        </p:nvSpPr>
        <p:spPr>
          <a:xfrm>
            <a:off x="6113941" y="3345947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9" name="Arrow: Down 34">
            <a:extLst>
              <a:ext uri="{FF2B5EF4-FFF2-40B4-BE49-F238E27FC236}">
                <a16:creationId xmlns:a16="http://schemas.microsoft.com/office/drawing/2014/main" id="{2BCE611B-87F5-320E-A0DB-F456FDD9CAD0}"/>
              </a:ext>
            </a:extLst>
          </p:cNvPr>
          <p:cNvSpPr/>
          <p:nvPr/>
        </p:nvSpPr>
        <p:spPr>
          <a:xfrm>
            <a:off x="7756778" y="3340242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50" name="Arrow: Down 35">
            <a:extLst>
              <a:ext uri="{FF2B5EF4-FFF2-40B4-BE49-F238E27FC236}">
                <a16:creationId xmlns:a16="http://schemas.microsoft.com/office/drawing/2014/main" id="{3A29452A-3572-04AD-7B98-4AA718BBA277}"/>
              </a:ext>
            </a:extLst>
          </p:cNvPr>
          <p:cNvSpPr/>
          <p:nvPr/>
        </p:nvSpPr>
        <p:spPr>
          <a:xfrm rot="10800000">
            <a:off x="475787" y="3346904"/>
            <a:ext cx="302150" cy="240031"/>
          </a:xfrm>
          <a:prstGeom prst="downArrow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35D2D2A-5249-EC92-F7A0-DD3D3C1995DC}"/>
              </a:ext>
            </a:extLst>
          </p:cNvPr>
          <p:cNvSpPr txBox="1"/>
          <p:nvPr/>
        </p:nvSpPr>
        <p:spPr>
          <a:xfrm>
            <a:off x="9440867" y="1753712"/>
            <a:ext cx="111820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Dump</a:t>
            </a:r>
            <a:endParaRPr lang="en-GB" sz="1400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3D5EF62-E445-A1A8-5679-416D18B85A39}"/>
              </a:ext>
            </a:extLst>
          </p:cNvPr>
          <p:cNvGrpSpPr/>
          <p:nvPr/>
        </p:nvGrpSpPr>
        <p:grpSpPr>
          <a:xfrm>
            <a:off x="1519400" y="4692416"/>
            <a:ext cx="1896813" cy="1485648"/>
            <a:chOff x="782304" y="1729747"/>
            <a:chExt cx="1896813" cy="148564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426CEBB-46AD-6B23-4A72-E437B885C8FD}"/>
                </a:ext>
              </a:extLst>
            </p:cNvPr>
            <p:cNvSpPr/>
            <p:nvPr/>
          </p:nvSpPr>
          <p:spPr>
            <a:xfrm>
              <a:off x="782304" y="1729747"/>
              <a:ext cx="1813371" cy="1485648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8" name="Arrow: Down 13">
              <a:extLst>
                <a:ext uri="{FF2B5EF4-FFF2-40B4-BE49-F238E27FC236}">
                  <a16:creationId xmlns:a16="http://schemas.microsoft.com/office/drawing/2014/main" id="{7122CA9C-E74D-D6A3-EC11-98D2C11402A9}"/>
                </a:ext>
              </a:extLst>
            </p:cNvPr>
            <p:cNvSpPr/>
            <p:nvPr/>
          </p:nvSpPr>
          <p:spPr>
            <a:xfrm rot="16200000">
              <a:off x="912594" y="1781962"/>
              <a:ext cx="215445" cy="220625"/>
            </a:xfrm>
            <a:prstGeom prst="downArrow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Arrow: Down 35">
              <a:extLst>
                <a:ext uri="{FF2B5EF4-FFF2-40B4-BE49-F238E27FC236}">
                  <a16:creationId xmlns:a16="http://schemas.microsoft.com/office/drawing/2014/main" id="{8D9988E4-184E-F2E4-7A70-B449812397A4}"/>
                </a:ext>
              </a:extLst>
            </p:cNvPr>
            <p:cNvSpPr/>
            <p:nvPr/>
          </p:nvSpPr>
          <p:spPr>
            <a:xfrm rot="16200000">
              <a:off x="900907" y="2083967"/>
              <a:ext cx="238820" cy="220626"/>
            </a:xfrm>
            <a:prstGeom prst="downArrow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Arrow: Down 34">
              <a:extLst>
                <a:ext uri="{FF2B5EF4-FFF2-40B4-BE49-F238E27FC236}">
                  <a16:creationId xmlns:a16="http://schemas.microsoft.com/office/drawing/2014/main" id="{B5BC173A-E754-4BDD-7C3E-7B1BDDD06803}"/>
                </a:ext>
              </a:extLst>
            </p:cNvPr>
            <p:cNvSpPr/>
            <p:nvPr/>
          </p:nvSpPr>
          <p:spPr>
            <a:xfrm rot="16200000">
              <a:off x="891214" y="2400795"/>
              <a:ext cx="244911" cy="219736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61" name="Arrow: Down 34">
              <a:extLst>
                <a:ext uri="{FF2B5EF4-FFF2-40B4-BE49-F238E27FC236}">
                  <a16:creationId xmlns:a16="http://schemas.microsoft.com/office/drawing/2014/main" id="{90147A9B-5B80-D32C-1B0B-61F0BC4F1893}"/>
                </a:ext>
              </a:extLst>
            </p:cNvPr>
            <p:cNvSpPr/>
            <p:nvPr/>
          </p:nvSpPr>
          <p:spPr>
            <a:xfrm rot="16200000">
              <a:off x="896928" y="2727011"/>
              <a:ext cx="244912" cy="208308"/>
            </a:xfrm>
            <a:prstGeom prst="downArrow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5D647F2-C465-F3DE-1106-EBE151685EDA}"/>
                </a:ext>
              </a:extLst>
            </p:cNvPr>
            <p:cNvSpPr txBox="1"/>
            <p:nvPr/>
          </p:nvSpPr>
          <p:spPr>
            <a:xfrm>
              <a:off x="1183355" y="1780596"/>
              <a:ext cx="111820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Default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83B0584-ABF5-7848-5F03-5AC8F921DDF8}"/>
                </a:ext>
              </a:extLst>
            </p:cNvPr>
            <p:cNvSpPr txBox="1"/>
            <p:nvPr/>
          </p:nvSpPr>
          <p:spPr>
            <a:xfrm>
              <a:off x="1182970" y="2086558"/>
              <a:ext cx="149614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Repair completed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FF7E94F-B0A8-82B9-FEE7-1EADD3C029C1}"/>
                </a:ext>
              </a:extLst>
            </p:cNvPr>
            <p:cNvSpPr txBox="1"/>
            <p:nvPr/>
          </p:nvSpPr>
          <p:spPr>
            <a:xfrm>
              <a:off x="1190325" y="2402594"/>
              <a:ext cx="13058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Collider failure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0757FAF-4E12-1A33-319F-66EBA2735061}"/>
                </a:ext>
              </a:extLst>
            </p:cNvPr>
            <p:cNvSpPr txBox="1"/>
            <p:nvPr/>
          </p:nvSpPr>
          <p:spPr>
            <a:xfrm>
              <a:off x="1196849" y="2722164"/>
              <a:ext cx="133934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Injector Complex failure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00E87C4-CB43-94A0-5CA2-87C6312A26F8}"/>
              </a:ext>
            </a:extLst>
          </p:cNvPr>
          <p:cNvGrpSpPr/>
          <p:nvPr/>
        </p:nvGrpSpPr>
        <p:grpSpPr>
          <a:xfrm>
            <a:off x="4006599" y="4555132"/>
            <a:ext cx="1776572" cy="1620262"/>
            <a:chOff x="4325664" y="2541760"/>
            <a:chExt cx="2868898" cy="2664000"/>
          </a:xfrm>
        </p:grpSpPr>
        <p:sp>
          <p:nvSpPr>
            <p:cNvPr id="74" name="Partial Circle 73">
              <a:extLst>
                <a:ext uri="{FF2B5EF4-FFF2-40B4-BE49-F238E27FC236}">
                  <a16:creationId xmlns:a16="http://schemas.microsoft.com/office/drawing/2014/main" id="{3CD6AE3B-5751-8CA5-22C5-58876DC26AF1}"/>
                </a:ext>
              </a:extLst>
            </p:cNvPr>
            <p:cNvSpPr/>
            <p:nvPr/>
          </p:nvSpPr>
          <p:spPr>
            <a:xfrm>
              <a:off x="4325664" y="2541760"/>
              <a:ext cx="2664000" cy="2664000"/>
            </a:xfrm>
            <a:prstGeom prst="pie">
              <a:avLst>
                <a:gd name="adj1" fmla="val 6829612"/>
                <a:gd name="adj2" fmla="val 16200000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5" name="Partial Circle 74">
              <a:extLst>
                <a:ext uri="{FF2B5EF4-FFF2-40B4-BE49-F238E27FC236}">
                  <a16:creationId xmlns:a16="http://schemas.microsoft.com/office/drawing/2014/main" id="{CAF48DDF-D32C-D0E1-D5D0-B3F5AE1A6E94}"/>
                </a:ext>
              </a:extLst>
            </p:cNvPr>
            <p:cNvSpPr/>
            <p:nvPr/>
          </p:nvSpPr>
          <p:spPr>
            <a:xfrm>
              <a:off x="4325664" y="2541760"/>
              <a:ext cx="2664000" cy="2664000"/>
            </a:xfrm>
            <a:prstGeom prst="pie">
              <a:avLst>
                <a:gd name="adj1" fmla="val 448181"/>
                <a:gd name="adj2" fmla="val 6861192"/>
              </a:avLst>
            </a:prstGeom>
            <a:solidFill>
              <a:srgbClr val="99003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6" name="Partial Circle 75">
              <a:extLst>
                <a:ext uri="{FF2B5EF4-FFF2-40B4-BE49-F238E27FC236}">
                  <a16:creationId xmlns:a16="http://schemas.microsoft.com/office/drawing/2014/main" id="{D3AED937-295F-EB24-0979-B408998F8C85}"/>
                </a:ext>
              </a:extLst>
            </p:cNvPr>
            <p:cNvSpPr/>
            <p:nvPr/>
          </p:nvSpPr>
          <p:spPr>
            <a:xfrm>
              <a:off x="4325664" y="2541760"/>
              <a:ext cx="2664000" cy="2664000"/>
            </a:xfrm>
            <a:prstGeom prst="pie">
              <a:avLst>
                <a:gd name="adj1" fmla="val 16182445"/>
                <a:gd name="adj2" fmla="val 4731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FAD5883A-8A76-9CCB-CFFF-6B0986DD6CED}"/>
                </a:ext>
              </a:extLst>
            </p:cNvPr>
            <p:cNvSpPr txBox="1"/>
            <p:nvPr/>
          </p:nvSpPr>
          <p:spPr>
            <a:xfrm>
              <a:off x="4530562" y="3363578"/>
              <a:ext cx="923925" cy="6779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chemeClr val="bg1"/>
                  </a:solidFill>
                </a:rPr>
                <a:t>Stable Beams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1C7AB93-6AB7-5BED-CF0A-E508FA64A993}"/>
                </a:ext>
              </a:extLst>
            </p:cNvPr>
            <p:cNvSpPr txBox="1"/>
            <p:nvPr/>
          </p:nvSpPr>
          <p:spPr>
            <a:xfrm>
              <a:off x="5779319" y="3325348"/>
              <a:ext cx="1415243" cy="3389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chemeClr val="bg1"/>
                  </a:solidFill>
                </a:rPr>
                <a:t>Operation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28666CE-D51A-D35D-BC1B-69BA7E8FF462}"/>
                </a:ext>
              </a:extLst>
            </p:cNvPr>
            <p:cNvSpPr txBox="1"/>
            <p:nvPr/>
          </p:nvSpPr>
          <p:spPr>
            <a:xfrm>
              <a:off x="5603636" y="4258524"/>
              <a:ext cx="1238250" cy="6072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chemeClr val="bg1"/>
                  </a:solidFill>
                </a:rPr>
                <a:t>Down </a:t>
              </a:r>
            </a:p>
            <a:p>
              <a:pPr algn="l"/>
              <a:r>
                <a:rPr lang="en-US" sz="1200" dirty="0">
                  <a:solidFill>
                    <a:schemeClr val="bg1"/>
                  </a:solidFill>
                </a:rPr>
                <a:t>Time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19270BAF-A93C-8565-CCA0-F5987AD5E82E}"/>
              </a:ext>
            </a:extLst>
          </p:cNvPr>
          <p:cNvSpPr/>
          <p:nvPr/>
        </p:nvSpPr>
        <p:spPr>
          <a:xfrm>
            <a:off x="9231341" y="1824191"/>
            <a:ext cx="171104" cy="3670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4B91E2-B000-03C2-C40F-2A427F4DEF95}"/>
              </a:ext>
            </a:extLst>
          </p:cNvPr>
          <p:cNvSpPr txBox="1">
            <a:spLocks/>
          </p:cNvSpPr>
          <p:nvPr/>
        </p:nvSpPr>
        <p:spPr>
          <a:xfrm>
            <a:off x="382791" y="1154580"/>
            <a:ext cx="1754806" cy="4550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2800" b="1" i="1" u="sng" dirty="0">
                <a:solidFill>
                  <a:schemeClr val="accent3"/>
                </a:solidFill>
              </a:rPr>
              <a:t>Z,WW</a:t>
            </a:r>
            <a:endParaRPr lang="en-US" sz="2800" dirty="0">
              <a:solidFill>
                <a:schemeClr val="accent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1" name="Table 50">
                <a:extLst>
                  <a:ext uri="{FF2B5EF4-FFF2-40B4-BE49-F238E27FC236}">
                    <a16:creationId xmlns:a16="http://schemas.microsoft.com/office/drawing/2014/main" id="{BF4F29DF-B1EA-0AF3-985A-4F230485438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53263883"/>
                  </p:ext>
                </p:extLst>
              </p:nvPr>
            </p:nvGraphicFramePr>
            <p:xfrm>
              <a:off x="7057915" y="4735228"/>
              <a:ext cx="4540270" cy="1142747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69146">
                      <a:extLst>
                        <a:ext uri="{9D8B030D-6E8A-4147-A177-3AD203B41FA5}">
                          <a16:colId xmlns:a16="http://schemas.microsoft.com/office/drawing/2014/main" val="2961197662"/>
                        </a:ext>
                      </a:extLst>
                    </a:gridCol>
                    <a:gridCol w="736375">
                      <a:extLst>
                        <a:ext uri="{9D8B030D-6E8A-4147-A177-3AD203B41FA5}">
                          <a16:colId xmlns:a16="http://schemas.microsoft.com/office/drawing/2014/main" val="4043367493"/>
                        </a:ext>
                      </a:extLst>
                    </a:gridCol>
                    <a:gridCol w="776835">
                      <a:extLst>
                        <a:ext uri="{9D8B030D-6E8A-4147-A177-3AD203B41FA5}">
                          <a16:colId xmlns:a16="http://schemas.microsoft.com/office/drawing/2014/main" val="1996892260"/>
                        </a:ext>
                      </a:extLst>
                    </a:gridCol>
                    <a:gridCol w="655455">
                      <a:extLst>
                        <a:ext uri="{9D8B030D-6E8A-4147-A177-3AD203B41FA5}">
                          <a16:colId xmlns:a16="http://schemas.microsoft.com/office/drawing/2014/main" val="2116402890"/>
                        </a:ext>
                      </a:extLst>
                    </a:gridCol>
                    <a:gridCol w="702459">
                      <a:extLst>
                        <a:ext uri="{9D8B030D-6E8A-4147-A177-3AD203B41FA5}">
                          <a16:colId xmlns:a16="http://schemas.microsoft.com/office/drawing/2014/main" val="109630094"/>
                        </a:ext>
                      </a:extLst>
                    </a:gridCol>
                  </a:tblGrid>
                  <a:tr h="255712">
                    <a:tc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00000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accent3"/>
                              </a:solidFill>
                            </a:rPr>
                            <a:t>Z</a:t>
                          </a:r>
                          <a:endParaRPr lang="en-GB" i="1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accent3"/>
                              </a:solidFill>
                            </a:rPr>
                            <a:t>WW</a:t>
                          </a:r>
                          <a:endParaRPr lang="en-GB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rgbClr val="C95ABD"/>
                              </a:solidFill>
                            </a:rPr>
                            <a:t>ZH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>
                              <a:solidFill>
                                <a:srgbClr val="C95ABD"/>
                              </a:solidFill>
                            </a:rPr>
                            <a:t>tt</a:t>
                          </a:r>
                          <a:endParaRPr lang="en-GB" dirty="0">
                            <a:solidFill>
                              <a:srgbClr val="C95ABD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40430235"/>
                      </a:ext>
                    </a:extLst>
                  </a:tr>
                  <a:tr h="255712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rgbClr val="00000F"/>
                              </a:solidFill>
                            </a:rPr>
                            <a:t>Fill time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rgbClr val="00000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smtClean="0">
                                      <a:solidFill>
                                        <a:srgbClr val="00000F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b="0" smtClean="0">
                                      <a:solidFill>
                                        <a:srgbClr val="00000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dirty="0">
                              <a:solidFill>
                                <a:srgbClr val="00000F"/>
                              </a:solidFill>
                            </a:rPr>
                            <a:t> (min)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7.7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2.5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1.52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1.45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10869247"/>
                      </a:ext>
                    </a:extLst>
                  </a:tr>
                  <a:tr h="255712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rgbClr val="00000F"/>
                              </a:solidFill>
                            </a:rPr>
                            <a:t>Lifetime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 smtClean="0">
                                  <a:solidFill>
                                    <a:srgbClr val="00000F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oMath>
                          </a14:m>
                          <a:r>
                            <a:rPr lang="en-GB" sz="1400" dirty="0">
                              <a:solidFill>
                                <a:srgbClr val="00000F"/>
                              </a:solidFill>
                            </a:rPr>
                            <a:t> (min)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15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12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292933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1" name="Table 50">
                <a:extLst>
                  <a:ext uri="{FF2B5EF4-FFF2-40B4-BE49-F238E27FC236}">
                    <a16:creationId xmlns:a16="http://schemas.microsoft.com/office/drawing/2014/main" id="{BF4F29DF-B1EA-0AF3-985A-4F230485438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53263883"/>
                  </p:ext>
                </p:extLst>
              </p:nvPr>
            </p:nvGraphicFramePr>
            <p:xfrm>
              <a:off x="7057915" y="4735228"/>
              <a:ext cx="4540270" cy="1142747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69146">
                      <a:extLst>
                        <a:ext uri="{9D8B030D-6E8A-4147-A177-3AD203B41FA5}">
                          <a16:colId xmlns:a16="http://schemas.microsoft.com/office/drawing/2014/main" val="2961197662"/>
                        </a:ext>
                      </a:extLst>
                    </a:gridCol>
                    <a:gridCol w="736375">
                      <a:extLst>
                        <a:ext uri="{9D8B030D-6E8A-4147-A177-3AD203B41FA5}">
                          <a16:colId xmlns:a16="http://schemas.microsoft.com/office/drawing/2014/main" val="4043367493"/>
                        </a:ext>
                      </a:extLst>
                    </a:gridCol>
                    <a:gridCol w="776835">
                      <a:extLst>
                        <a:ext uri="{9D8B030D-6E8A-4147-A177-3AD203B41FA5}">
                          <a16:colId xmlns:a16="http://schemas.microsoft.com/office/drawing/2014/main" val="1996892260"/>
                        </a:ext>
                      </a:extLst>
                    </a:gridCol>
                    <a:gridCol w="655455">
                      <a:extLst>
                        <a:ext uri="{9D8B030D-6E8A-4147-A177-3AD203B41FA5}">
                          <a16:colId xmlns:a16="http://schemas.microsoft.com/office/drawing/2014/main" val="2116402890"/>
                        </a:ext>
                      </a:extLst>
                    </a:gridCol>
                    <a:gridCol w="702459">
                      <a:extLst>
                        <a:ext uri="{9D8B030D-6E8A-4147-A177-3AD203B41FA5}">
                          <a16:colId xmlns:a16="http://schemas.microsoft.com/office/drawing/2014/main" val="109630094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00000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accent3"/>
                              </a:solidFill>
                            </a:rPr>
                            <a:t>Z</a:t>
                          </a:r>
                          <a:endParaRPr lang="en-GB" i="1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accent3"/>
                              </a:solidFill>
                            </a:rPr>
                            <a:t>WW</a:t>
                          </a:r>
                          <a:endParaRPr lang="en-GB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rgbClr val="C95ABD"/>
                              </a:solidFill>
                            </a:rPr>
                            <a:t>ZH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>
                              <a:solidFill>
                                <a:srgbClr val="C95ABD"/>
                              </a:solidFill>
                            </a:rPr>
                            <a:t>tt</a:t>
                          </a:r>
                          <a:endParaRPr lang="en-GB" dirty="0">
                            <a:solidFill>
                              <a:srgbClr val="C95ABD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40430235"/>
                      </a:ext>
                    </a:extLst>
                  </a:tr>
                  <a:tr h="387795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5"/>
                          <a:stretch>
                            <a:fillRect l="-758" t="-100000" r="-172727" b="-1129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7.7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2.5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1.52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1.45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10869247"/>
                      </a:ext>
                    </a:extLst>
                  </a:tr>
                  <a:tr h="389192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5"/>
                          <a:stretch>
                            <a:fillRect l="-758" t="-200000" r="-172727" b="-129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15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12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292933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ontent Placeholder 1">
                <a:extLst>
                  <a:ext uri="{FF2B5EF4-FFF2-40B4-BE49-F238E27FC236}">
                    <a16:creationId xmlns:a16="http://schemas.microsoft.com/office/drawing/2014/main" id="{EFF419F3-ED22-6F98-D25B-91912A4D026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0822" y="1151596"/>
                <a:ext cx="1754806" cy="455077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Font typeface="Arial" charset="0"/>
                  <a:buNone/>
                </a:pPr>
                <a14:m>
                  <m:oMath xmlns:m="http://schemas.openxmlformats.org/officeDocument/2006/math">
                    <m:r>
                      <a:rPr lang="en-US" sz="2800" b="1" i="1" u="sng" smtClean="0">
                        <a:solidFill>
                          <a:srgbClr val="C95ABD"/>
                        </a:solidFill>
                        <a:latin typeface="Cambria Math" panose="02040503050406030204" pitchFamily="18" charset="0"/>
                      </a:rPr>
                      <m:t>𝒁𝑯</m:t>
                    </m:r>
                  </m:oMath>
                </a14:m>
                <a:r>
                  <a:rPr lang="en-US" sz="2800" b="1" i="1" u="sng" dirty="0">
                    <a:solidFill>
                      <a:srgbClr val="C95ABD"/>
                    </a:solidFill>
                  </a:rPr>
                  <a:t>,</a:t>
                </a:r>
                <a14:m>
                  <m:oMath xmlns:m="http://schemas.openxmlformats.org/officeDocument/2006/math">
                    <m:r>
                      <a:rPr lang="en-US" sz="2800" b="1" i="1" u="sng" smtClean="0">
                        <a:solidFill>
                          <a:srgbClr val="C95ABD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2800" b="1" i="1" u="sng" smtClean="0">
                            <a:solidFill>
                              <a:srgbClr val="C95ABD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1" i="1" u="sng" smtClean="0">
                            <a:solidFill>
                              <a:srgbClr val="C95ABD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endParaRPr lang="en-US" sz="2800" dirty="0">
                  <a:solidFill>
                    <a:srgbClr val="C95ABD"/>
                  </a:solidFill>
                </a:endParaRPr>
              </a:p>
            </p:txBody>
          </p:sp>
        </mc:Choice>
        <mc:Fallback xmlns="">
          <p:sp>
            <p:nvSpPr>
              <p:cNvPr id="53" name="Content Placeholder 1">
                <a:extLst>
                  <a:ext uri="{FF2B5EF4-FFF2-40B4-BE49-F238E27FC236}">
                    <a16:creationId xmlns:a16="http://schemas.microsoft.com/office/drawing/2014/main" id="{EFF419F3-ED22-6F98-D25B-91912A4D02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822" y="1151596"/>
                <a:ext cx="1754806" cy="455077"/>
              </a:xfrm>
              <a:prstGeom prst="rect">
                <a:avLst/>
              </a:prstGeom>
              <a:blipFill>
                <a:blip r:embed="rId6"/>
                <a:stretch>
                  <a:fillRect l="-7194" t="-21622" b="-4054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AEA39F17-244B-BFD8-87BB-A6927B00AB27}"/>
              </a:ext>
            </a:extLst>
          </p:cNvPr>
          <p:cNvSpPr txBox="1"/>
          <p:nvPr/>
        </p:nvSpPr>
        <p:spPr>
          <a:xfrm>
            <a:off x="3761829" y="1115621"/>
            <a:ext cx="609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Resonant depolarization is impossible</a:t>
            </a:r>
            <a:endParaRPr lang="en-GB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" name="Multiplication Sign 68">
            <a:extLst>
              <a:ext uri="{FF2B5EF4-FFF2-40B4-BE49-F238E27FC236}">
                <a16:creationId xmlns:a16="http://schemas.microsoft.com/office/drawing/2014/main" id="{92E14E9C-3124-205A-778B-E3A033BA75DF}"/>
              </a:ext>
            </a:extLst>
          </p:cNvPr>
          <p:cNvSpPr/>
          <p:nvPr/>
        </p:nvSpPr>
        <p:spPr>
          <a:xfrm>
            <a:off x="3316183" y="1861434"/>
            <a:ext cx="1924913" cy="2026470"/>
          </a:xfrm>
          <a:prstGeom prst="mathMultipl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E66C60BA-01DA-AC71-9858-5E0360B2F1B9}"/>
              </a:ext>
            </a:extLst>
          </p:cNvPr>
          <p:cNvCxnSpPr>
            <a:cxnSpLocks/>
          </p:cNvCxnSpPr>
          <p:nvPr/>
        </p:nvCxnSpPr>
        <p:spPr>
          <a:xfrm flipH="1">
            <a:off x="4797986" y="1494800"/>
            <a:ext cx="441827" cy="737679"/>
          </a:xfrm>
          <a:prstGeom prst="straightConnector1">
            <a:avLst/>
          </a:prstGeom>
          <a:ln w="38100">
            <a:solidFill>
              <a:srgbClr val="C95AB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D2451080-97A6-B1E1-DC84-1DD02AC6BFB9}"/>
              </a:ext>
            </a:extLst>
          </p:cNvPr>
          <p:cNvCxnSpPr>
            <a:cxnSpLocks/>
          </p:cNvCxnSpPr>
          <p:nvPr/>
        </p:nvCxnSpPr>
        <p:spPr>
          <a:xfrm>
            <a:off x="7670729" y="1526357"/>
            <a:ext cx="1188828" cy="1256736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Multiplication Sign 81">
            <a:extLst>
              <a:ext uri="{FF2B5EF4-FFF2-40B4-BE49-F238E27FC236}">
                <a16:creationId xmlns:a16="http://schemas.microsoft.com/office/drawing/2014/main" id="{D99DCFB0-C595-1405-7082-5F4939F5A4C2}"/>
              </a:ext>
            </a:extLst>
          </p:cNvPr>
          <p:cNvSpPr/>
          <p:nvPr/>
        </p:nvSpPr>
        <p:spPr>
          <a:xfrm>
            <a:off x="8696862" y="2759832"/>
            <a:ext cx="1295321" cy="510219"/>
          </a:xfrm>
          <a:prstGeom prst="mathMultipl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Multiplication Sign 54">
            <a:extLst>
              <a:ext uri="{FF2B5EF4-FFF2-40B4-BE49-F238E27FC236}">
                <a16:creationId xmlns:a16="http://schemas.microsoft.com/office/drawing/2014/main" id="{BF32D02C-E57B-D417-8324-007DB7F004AF}"/>
              </a:ext>
            </a:extLst>
          </p:cNvPr>
          <p:cNvSpPr/>
          <p:nvPr/>
        </p:nvSpPr>
        <p:spPr>
          <a:xfrm>
            <a:off x="5888220" y="1600731"/>
            <a:ext cx="1295321" cy="510219"/>
          </a:xfrm>
          <a:prstGeom prst="mathMultiply">
            <a:avLst/>
          </a:prstGeom>
          <a:solidFill>
            <a:srgbClr val="C95A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Multiplication Sign 53">
            <a:extLst>
              <a:ext uri="{FF2B5EF4-FFF2-40B4-BE49-F238E27FC236}">
                <a16:creationId xmlns:a16="http://schemas.microsoft.com/office/drawing/2014/main" id="{B36904D1-5010-686E-3FE9-2E5348FF55A2}"/>
              </a:ext>
            </a:extLst>
          </p:cNvPr>
          <p:cNvSpPr/>
          <p:nvPr/>
        </p:nvSpPr>
        <p:spPr>
          <a:xfrm>
            <a:off x="3485822" y="1610468"/>
            <a:ext cx="1295321" cy="510219"/>
          </a:xfrm>
          <a:prstGeom prst="mathMultiply">
            <a:avLst/>
          </a:prstGeom>
          <a:solidFill>
            <a:srgbClr val="C95A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Multiplication Sign 53">
            <a:extLst>
              <a:ext uri="{FF2B5EF4-FFF2-40B4-BE49-F238E27FC236}">
                <a16:creationId xmlns:a16="http://schemas.microsoft.com/office/drawing/2014/main" id="{FF22CBCE-E186-72C8-C044-6B57AAE1C723}"/>
              </a:ext>
            </a:extLst>
          </p:cNvPr>
          <p:cNvSpPr/>
          <p:nvPr/>
        </p:nvSpPr>
        <p:spPr>
          <a:xfrm>
            <a:off x="1382039" y="1582018"/>
            <a:ext cx="1295321" cy="510219"/>
          </a:xfrm>
          <a:prstGeom prst="mathMultiply">
            <a:avLst/>
          </a:prstGeom>
          <a:solidFill>
            <a:srgbClr val="C95A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1A479A5-7D24-0578-05F4-A663ACD4FD29}"/>
              </a:ext>
            </a:extLst>
          </p:cNvPr>
          <p:cNvSpPr txBox="1"/>
          <p:nvPr/>
        </p:nvSpPr>
        <p:spPr>
          <a:xfrm>
            <a:off x="6327987" y="6161869"/>
            <a:ext cx="546081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Acknowledgement: Jacqueline Keintzel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9344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4251"/>
    </mc:Choice>
    <mc:Fallback>
      <p:transition spd="slow" advTm="1742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3" grpId="0"/>
      <p:bldP spid="54" grpId="0"/>
      <p:bldP spid="66" grpId="0" animBg="1"/>
      <p:bldP spid="69" grpId="0" animBg="1"/>
      <p:bldP spid="73" grpId="0" animBg="1"/>
      <p:bldP spid="82" grpId="0" animBg="1"/>
      <p:bldP spid="8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02B34-41BF-1042-523E-631C857A0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37008-3489-E1C5-3997-530D39D85F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13336" y="1311369"/>
            <a:ext cx="2207026" cy="4608512"/>
          </a:xfrm>
        </p:spPr>
        <p:txBody>
          <a:bodyPr>
            <a:normAutofit fontScale="4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Jacqueline Keintzel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Franck Peauger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Olivier Brunner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Andy Butterworth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Ivan Karpov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Serge Pittet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David Nisbet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Davide Aguglia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Ben Todd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Byamba</a:t>
            </a:r>
            <a:r>
              <a:rPr lang="en-GB" dirty="0"/>
              <a:t> </a:t>
            </a:r>
            <a:r>
              <a:rPr lang="en-GB" dirty="0" err="1"/>
              <a:t>Wicki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Jean-Paul Burnet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Klaus Hanke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Chris Roderick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Ioan Kozsar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Alessandro Masi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Damien Lafarge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Tomasz Ladzinski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Verena Kain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Frank Zimmerman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Markus Zerlauth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C8C47E-1CBE-9390-5423-6BE1699D73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89119" y="1311369"/>
            <a:ext cx="2706881" cy="4608511"/>
          </a:xfrm>
        </p:spPr>
        <p:txBody>
          <a:bodyPr>
            <a:normAutofit fontScale="4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Jesper Nielsen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Mario Parodi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Charline Marcel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Manfred Wendt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Roderik Bruce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Anton Lechner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Marco Calviani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Antonio Perillo Marcone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Guillermo Peon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Inigo Martin Melero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Laurent Delprat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Yann Dutheil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Christoph Wiesner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Jan Uythoven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Jeremie Bauche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Wolfgang Hofle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Roberto Kersevan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Gregory </a:t>
            </a:r>
            <a:r>
              <a:rPr lang="en-GB" dirty="0" err="1"/>
              <a:t>Pigny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Rudiger Schmidt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Arjan Verweij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AB38D4-3B88-1CBF-D89E-C482B60A1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65D6C8-63A3-43C7-5C3D-7C538A63F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76D1E2-03B7-B986-67D5-B1D444B35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EA38413-7043-4484-2A78-E97917211921}"/>
              </a:ext>
            </a:extLst>
          </p:cNvPr>
          <p:cNvSpPr txBox="1">
            <a:spLocks/>
          </p:cNvSpPr>
          <p:nvPr/>
        </p:nvSpPr>
        <p:spPr>
          <a:xfrm>
            <a:off x="5346136" y="1311368"/>
            <a:ext cx="2902722" cy="460851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Benoit Salvant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Bernhard Holzer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Bettina </a:t>
            </a:r>
            <a:r>
              <a:rPr lang="en-GB" sz="1000" dirty="0" err="1"/>
              <a:t>Mikulec</a:t>
            </a: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Cedric Hernalsteens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Rama Calaga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Roberto Losito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Katsunobu Oide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Hannes Bartosik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Paolo Craievich (PSI)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Masanori Sato (KEK)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Sharon Vetter (SLAC)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William </a:t>
            </a:r>
            <a:r>
              <a:rPr lang="en-GB" sz="1000" dirty="0" err="1"/>
              <a:t>Corocho</a:t>
            </a:r>
            <a:r>
              <a:rPr lang="en-GB" sz="1000" dirty="0"/>
              <a:t> (SLAC)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Matt Gibbs (SLAC)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Ralph </a:t>
            </a:r>
            <a:r>
              <a:rPr lang="en-GB" sz="1000" dirty="0" err="1"/>
              <a:t>Boespflug</a:t>
            </a:r>
            <a:r>
              <a:rPr lang="en-GB" sz="1000" dirty="0"/>
              <a:t> (DESY)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Rainer </a:t>
            </a:r>
            <a:r>
              <a:rPr lang="en-GB" sz="1000" dirty="0" err="1"/>
              <a:t>Wanzenberg</a:t>
            </a:r>
            <a:r>
              <a:rPr lang="en-GB" sz="1000" dirty="0"/>
              <a:t> (DESY)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Michaela Schaumann (DESY)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Cristian Maccarrone (ESRF)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Laurent Hardy (ESRF)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Antoine Chance (CEA)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ACEE4D8-7413-E8F7-FDA6-53FCDF35F8C4}"/>
              </a:ext>
            </a:extLst>
          </p:cNvPr>
          <p:cNvSpPr txBox="1">
            <a:spLocks/>
          </p:cNvSpPr>
          <p:nvPr/>
        </p:nvSpPr>
        <p:spPr>
          <a:xfrm>
            <a:off x="7621774" y="1305330"/>
            <a:ext cx="2902722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Jorg Wenninger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Gijs de Rijk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Daniel Valuch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Belen Maria Salvachua Ferrando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Matteo Solfaroli Camillocci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Alice Vanel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Luke Von Freeden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Robert Kieffer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Igor Syratchev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Helga Timko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Rafaele </a:t>
            </a:r>
            <a:r>
              <a:rPr lang="en-GB" sz="1000" dirty="0" err="1"/>
              <a:t>Tegas</a:t>
            </a: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Giacomo Lavezzari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Manuel </a:t>
            </a:r>
            <a:r>
              <a:rPr lang="en-GB" sz="1000" dirty="0" err="1"/>
              <a:t>Colmenero</a:t>
            </a:r>
            <a:r>
              <a:rPr lang="en-GB" sz="1000" dirty="0"/>
              <a:t> </a:t>
            </a:r>
            <a:r>
              <a:rPr lang="en-GB" sz="1000" dirty="0" err="1"/>
              <a:t>Moratalla</a:t>
            </a: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Milosz Blaszkiewicz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Markus </a:t>
            </a:r>
            <a:r>
              <a:rPr lang="en-GB" sz="1000" dirty="0" err="1"/>
              <a:t>Widorski</a:t>
            </a: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Andrew Coleman</a:t>
            </a:r>
          </a:p>
        </p:txBody>
      </p:sp>
    </p:spTree>
    <p:extLst>
      <p:ext uri="{BB962C8B-B14F-4D97-AF65-F5344CB8AC3E}">
        <p14:creationId xmlns:p14="http://schemas.microsoft.com/office/powerpoint/2010/main" val="1350210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726"/>
    </mc:Choice>
    <mc:Fallback>
      <p:transition spd="slow" advTm="18726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72801-7230-461D-0C87-40FD1754E1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32E7D-CF0B-9A03-6CA0-6D51863CC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01395-C6DC-580D-1A80-135F25CE9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CFD8A-1F9B-9C56-1876-D42A8A6B2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195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972"/>
    </mc:Choice>
    <mc:Fallback>
      <p:transition spd="slow" advTm="5972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A48998-3A74-249A-2B01-82338B18B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F92A18-2442-FE65-03B8-86C4CCB21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2B73B16C-0179-ACD3-AE69-9F9E202C628E}"/>
              </a:ext>
            </a:extLst>
          </p:cNvPr>
          <p:cNvSpPr txBox="1">
            <a:spLocks/>
          </p:cNvSpPr>
          <p:nvPr/>
        </p:nvSpPr>
        <p:spPr>
          <a:xfrm>
            <a:off x="289663" y="8061"/>
            <a:ext cx="10435447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Overall Performance</a:t>
            </a:r>
            <a:endParaRPr lang="en-GB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2F4B1E2-0727-4E3D-232E-E8AC712554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22 May 2025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0898A4-FD9F-BDB7-825A-40598E48C146}"/>
              </a:ext>
            </a:extLst>
          </p:cNvPr>
          <p:cNvSpPr txBox="1"/>
          <p:nvPr/>
        </p:nvSpPr>
        <p:spPr>
          <a:xfrm>
            <a:off x="579214" y="4892718"/>
            <a:ext cx="8149149" cy="12874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Delivered integrated luminosity below design in all energy modes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Due to low availability </a:t>
            </a:r>
            <a:r>
              <a:rPr lang="en-GB" u="sng" dirty="0">
                <a:solidFill>
                  <a:srgbClr val="C00000"/>
                </a:solidFill>
              </a:rPr>
              <a:t>and</a:t>
            </a:r>
            <a:r>
              <a:rPr lang="en-GB" dirty="0">
                <a:solidFill>
                  <a:srgbClr val="C00000"/>
                </a:solidFill>
              </a:rPr>
              <a:t> low efficiency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Particularly in Z and W modes due to long turnaround time following dump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EB1C7C1-04A9-3290-DE0A-6FD31B567F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344246"/>
              </p:ext>
            </p:extLst>
          </p:nvPr>
        </p:nvGraphicFramePr>
        <p:xfrm>
          <a:off x="9113762" y="5732116"/>
          <a:ext cx="2675038" cy="570505"/>
        </p:xfrm>
        <a:graphic>
          <a:graphicData uri="http://schemas.openxmlformats.org/drawingml/2006/table">
            <a:tbl>
              <a:tblPr firstRow="1" bandRow="1"/>
              <a:tblGrid>
                <a:gridCol w="1132885">
                  <a:extLst>
                    <a:ext uri="{9D8B030D-6E8A-4147-A177-3AD203B41FA5}">
                      <a16:colId xmlns:a16="http://schemas.microsoft.com/office/drawing/2014/main" val="2209682058"/>
                    </a:ext>
                  </a:extLst>
                </a:gridCol>
                <a:gridCol w="356050">
                  <a:extLst>
                    <a:ext uri="{9D8B030D-6E8A-4147-A177-3AD203B41FA5}">
                      <a16:colId xmlns:a16="http://schemas.microsoft.com/office/drawing/2014/main" val="1459986422"/>
                    </a:ext>
                  </a:extLst>
                </a:gridCol>
                <a:gridCol w="386839">
                  <a:extLst>
                    <a:ext uri="{9D8B030D-6E8A-4147-A177-3AD203B41FA5}">
                      <a16:colId xmlns:a16="http://schemas.microsoft.com/office/drawing/2014/main" val="644682694"/>
                    </a:ext>
                  </a:extLst>
                </a:gridCol>
                <a:gridCol w="409557">
                  <a:extLst>
                    <a:ext uri="{9D8B030D-6E8A-4147-A177-3AD203B41FA5}">
                      <a16:colId xmlns:a16="http://schemas.microsoft.com/office/drawing/2014/main" val="2955530131"/>
                    </a:ext>
                  </a:extLst>
                </a:gridCol>
                <a:gridCol w="389707">
                  <a:extLst>
                    <a:ext uri="{9D8B030D-6E8A-4147-A177-3AD203B41FA5}">
                      <a16:colId xmlns:a16="http://schemas.microsoft.com/office/drawing/2014/main" val="4206636376"/>
                    </a:ext>
                  </a:extLst>
                </a:gridCol>
              </a:tblGrid>
              <a:tr h="235225"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ysClr val="windowText" lastClr="000000"/>
                          </a:solidFill>
                        </a:rPr>
                        <a:t>Z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ysClr val="windowText" lastClr="000000"/>
                          </a:solidFill>
                        </a:rPr>
                        <a:t>W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ysClr val="windowText" lastClr="000000"/>
                          </a:solidFill>
                        </a:rPr>
                        <a:t>H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err="1">
                          <a:solidFill>
                            <a:sysClr val="windowText" lastClr="000000"/>
                          </a:solidFill>
                        </a:rPr>
                        <a:t>tt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863130"/>
                  </a:ext>
                </a:extLst>
              </a:tr>
              <a:tr h="235225"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ysClr val="windowText" lastClr="000000"/>
                          </a:solidFill>
                        </a:rPr>
                        <a:t>Integrated luminosity target [ab-1]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ysClr val="windowText" lastClr="000000"/>
                          </a:solidFill>
                        </a:rPr>
                        <a:t>205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ysClr val="windowText" lastClr="000000"/>
                          </a:solidFill>
                        </a:rPr>
                        <a:t>19.2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ysClr val="windowText" lastClr="000000"/>
                          </a:solidFill>
                        </a:rPr>
                        <a:t>10.8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ysClr val="windowText" lastClr="000000"/>
                          </a:solidFill>
                        </a:rPr>
                        <a:t>3.12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308560"/>
                  </a:ext>
                </a:extLst>
              </a:tr>
            </a:tbl>
          </a:graphicData>
        </a:graphic>
      </p:graphicFrame>
      <p:pic>
        <p:nvPicPr>
          <p:cNvPr id="10" name="Picture 9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83D49D0B-D956-8E97-1EB8-7661F592B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0882" y="555379"/>
            <a:ext cx="9000399" cy="443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064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575"/>
    </mc:Choice>
    <mc:Fallback>
      <p:transition spd="slow" advTm="58575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05109CAE-617D-6CF5-C19A-99F6EB6AE1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331" y="714085"/>
            <a:ext cx="11337534" cy="563129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278A54-BAD9-2129-40D4-66D87D9CA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A75F6D15-31D8-916F-555C-57FB1B3A9CCB}"/>
              </a:ext>
            </a:extLst>
          </p:cNvPr>
          <p:cNvSpPr txBox="1">
            <a:spLocks/>
          </p:cNvSpPr>
          <p:nvPr/>
        </p:nvSpPr>
        <p:spPr>
          <a:xfrm>
            <a:off x="382331" y="142696"/>
            <a:ext cx="7634377" cy="571389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Unavailability &amp; Lost Luminosity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CBB3A96-5F2C-184F-9F28-6C3A2D0FB00E}"/>
              </a:ext>
            </a:extLst>
          </p:cNvPr>
          <p:cNvSpPr/>
          <p:nvPr/>
        </p:nvSpPr>
        <p:spPr>
          <a:xfrm>
            <a:off x="9523478" y="3943927"/>
            <a:ext cx="405613" cy="209749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DB81D99-2951-9FC0-B3CA-4F991018F199}"/>
              </a:ext>
            </a:extLst>
          </p:cNvPr>
          <p:cNvSpPr/>
          <p:nvPr/>
        </p:nvSpPr>
        <p:spPr>
          <a:xfrm>
            <a:off x="8687221" y="3937491"/>
            <a:ext cx="422572" cy="210392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F8339B-9972-0631-9FFF-E56AF64C4DBF}"/>
              </a:ext>
            </a:extLst>
          </p:cNvPr>
          <p:cNvSpPr txBox="1"/>
          <p:nvPr/>
        </p:nvSpPr>
        <p:spPr>
          <a:xfrm>
            <a:off x="8454407" y="3613256"/>
            <a:ext cx="1474684" cy="21542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</a:rPr>
              <a:t>Injector Complex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666FC8EE-F08A-3A7A-1D6C-C2960297C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CA7B527-0FBB-027C-A1FB-C16C735B3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9571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7720"/>
    </mc:Choice>
    <mc:Fallback>
      <p:transition spd="slow" advTm="977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5D5CB503-52EE-1DF2-E496-364ACFC9BD1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1429" t="5809" r="588" b="8366"/>
          <a:stretch/>
        </p:blipFill>
        <p:spPr>
          <a:xfrm>
            <a:off x="1239204" y="1399968"/>
            <a:ext cx="879911" cy="4698122"/>
          </a:xfrm>
          <a:prstGeom prst="rect">
            <a:avLst/>
          </a:prstGeom>
        </p:spPr>
      </p:pic>
      <p:pic>
        <p:nvPicPr>
          <p:cNvPr id="10" name="Picture 9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692F15E4-8805-7A4E-A47A-C4A538BA9E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4794" y="4110103"/>
            <a:ext cx="7062140" cy="2220712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F80B72C-635F-5D82-F32C-211B07E7FC4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22 May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801CE-807C-7C09-F86C-06586BFA767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kern="1200">
                <a:latin typeface="+mn-lt"/>
                <a:ea typeface="+mn-ea"/>
                <a:cs typeface="+mn-cs"/>
              </a:rPr>
              <a:t>Jack Heron  |  Availability, Efficiency and Integrated Luminosity in the FCCee</a:t>
            </a:r>
            <a:endParaRPr lang="en-US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17" name="Title 2">
            <a:extLst>
              <a:ext uri="{FF2B5EF4-FFF2-40B4-BE49-F238E27FC236}">
                <a16:creationId xmlns:a16="http://schemas.microsoft.com/office/drawing/2014/main" id="{311826F5-9839-5042-CDC4-AC64A9A1582A}"/>
              </a:ext>
            </a:extLst>
          </p:cNvPr>
          <p:cNvSpPr txBox="1">
            <a:spLocks/>
          </p:cNvSpPr>
          <p:nvPr/>
        </p:nvSpPr>
        <p:spPr>
          <a:xfrm>
            <a:off x="504953" y="7324"/>
            <a:ext cx="10435447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dirty="0"/>
              <a:t>RF System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2C665-5D1A-B946-04E5-2B06FA45189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BAEEFC-85E7-0F54-C64F-E254403278EF}"/>
              </a:ext>
            </a:extLst>
          </p:cNvPr>
          <p:cNvSpPr txBox="1"/>
          <p:nvPr/>
        </p:nvSpPr>
        <p:spPr>
          <a:xfrm>
            <a:off x="10384004" y="4091769"/>
            <a:ext cx="147548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</a:rPr>
              <a:t>Failed RF cavities each week </a:t>
            </a:r>
            <a:endParaRPr lang="en-GB" sz="1400" dirty="0">
              <a:solidFill>
                <a:srgbClr val="C0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1DDF8D8-2175-44B5-B549-04E787FFA7FE}"/>
              </a:ext>
            </a:extLst>
          </p:cNvPr>
          <p:cNvCxnSpPr>
            <a:cxnSpLocks/>
          </p:cNvCxnSpPr>
          <p:nvPr/>
        </p:nvCxnSpPr>
        <p:spPr>
          <a:xfrm flipH="1">
            <a:off x="9640462" y="4205467"/>
            <a:ext cx="61723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F472B5-CFA8-73CC-BE12-07C44F9A4FA2}"/>
              </a:ext>
            </a:extLst>
          </p:cNvPr>
          <p:cNvSpPr txBox="1"/>
          <p:nvPr/>
        </p:nvSpPr>
        <p:spPr>
          <a:xfrm>
            <a:off x="10748069" y="5440927"/>
            <a:ext cx="144393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</a:rPr>
              <a:t>Repairs needing human tunnel access</a:t>
            </a:r>
            <a:endParaRPr lang="en-GB" sz="1400" dirty="0">
              <a:solidFill>
                <a:srgbClr val="C00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C16F89F-0C44-77BC-7608-CCEC222099AE}"/>
              </a:ext>
            </a:extLst>
          </p:cNvPr>
          <p:cNvCxnSpPr>
            <a:cxnSpLocks/>
          </p:cNvCxnSpPr>
          <p:nvPr/>
        </p:nvCxnSpPr>
        <p:spPr>
          <a:xfrm flipH="1">
            <a:off x="10476934" y="5536151"/>
            <a:ext cx="234109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2A84E44-2D87-37AD-EA63-EDABA41512DE}"/>
              </a:ext>
            </a:extLst>
          </p:cNvPr>
          <p:cNvSpPr txBox="1"/>
          <p:nvPr/>
        </p:nvSpPr>
        <p:spPr>
          <a:xfrm>
            <a:off x="2654041" y="2540443"/>
            <a:ext cx="96283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</a:rPr>
              <a:t>Redundancy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Results assume perfect redundancy (invisible to operation, no common mode failures)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We need to look closer at subsystems + auxiliaries</a:t>
            </a:r>
          </a:p>
        </p:txBody>
      </p:sp>
      <p:pic>
        <p:nvPicPr>
          <p:cNvPr id="11" name="Picture 10" descr="A close-up of a measuring device&#10;&#10;Description automatically generated">
            <a:extLst>
              <a:ext uri="{FF2B5EF4-FFF2-40B4-BE49-F238E27FC236}">
                <a16:creationId xmlns:a16="http://schemas.microsoft.com/office/drawing/2014/main" id="{0EA03FD3-80ED-ADFB-71E8-E7296A8D965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41373"/>
          <a:stretch/>
        </p:blipFill>
        <p:spPr>
          <a:xfrm>
            <a:off x="698690" y="1399968"/>
            <a:ext cx="436889" cy="446619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30A8225-BAAD-F36D-AC83-8382A86352CD}"/>
              </a:ext>
            </a:extLst>
          </p:cNvPr>
          <p:cNvSpPr/>
          <p:nvPr/>
        </p:nvSpPr>
        <p:spPr>
          <a:xfrm>
            <a:off x="692767" y="1078514"/>
            <a:ext cx="256988" cy="118345"/>
          </a:xfrm>
          <a:prstGeom prst="rect">
            <a:avLst/>
          </a:prstGeom>
          <a:solidFill>
            <a:srgbClr val="DBDB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85CE82-5FF8-7B60-5F15-A98A9BC569C8}"/>
              </a:ext>
            </a:extLst>
          </p:cNvPr>
          <p:cNvSpPr/>
          <p:nvPr/>
        </p:nvSpPr>
        <p:spPr>
          <a:xfrm>
            <a:off x="1502852" y="1079939"/>
            <a:ext cx="256988" cy="11834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C3F67B-1D45-2C17-4DB1-00208F89B47F}"/>
              </a:ext>
            </a:extLst>
          </p:cNvPr>
          <p:cNvSpPr txBox="1"/>
          <p:nvPr/>
        </p:nvSpPr>
        <p:spPr>
          <a:xfrm>
            <a:off x="1015498" y="1059630"/>
            <a:ext cx="51995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000000"/>
                </a:solidFill>
              </a:rPr>
              <a:t>Collider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56C577-8DF3-00F0-7D02-35ED55E6BBCA}"/>
              </a:ext>
            </a:extLst>
          </p:cNvPr>
          <p:cNvSpPr txBox="1"/>
          <p:nvPr/>
        </p:nvSpPr>
        <p:spPr>
          <a:xfrm>
            <a:off x="1806413" y="1059856"/>
            <a:ext cx="51995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000000"/>
                </a:solidFill>
              </a:rPr>
              <a:t>Booster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7E7D207-4C33-D17C-DE3E-E698CFB0086D}"/>
              </a:ext>
            </a:extLst>
          </p:cNvPr>
          <p:cNvSpPr txBox="1"/>
          <p:nvPr/>
        </p:nvSpPr>
        <p:spPr>
          <a:xfrm>
            <a:off x="1291213" y="1321141"/>
            <a:ext cx="90579" cy="153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Z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F97DA8-6972-8699-E7B3-DEECE8765A89}"/>
              </a:ext>
            </a:extLst>
          </p:cNvPr>
          <p:cNvSpPr txBox="1"/>
          <p:nvPr/>
        </p:nvSpPr>
        <p:spPr>
          <a:xfrm>
            <a:off x="1392664" y="1781190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W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C761A01-754E-526F-AC60-F8ADDBC5B7C1}"/>
              </a:ext>
            </a:extLst>
          </p:cNvPr>
          <p:cNvSpPr txBox="1"/>
          <p:nvPr/>
        </p:nvSpPr>
        <p:spPr>
          <a:xfrm>
            <a:off x="1480685" y="2724327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065651A-F439-CCA7-4183-FDE339B7BF31}"/>
              </a:ext>
            </a:extLst>
          </p:cNvPr>
          <p:cNvSpPr txBox="1"/>
          <p:nvPr/>
        </p:nvSpPr>
        <p:spPr>
          <a:xfrm>
            <a:off x="1578836" y="2773036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tt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D57E3A0-EDF4-1527-0CB6-AEEA483CCD1F}"/>
              </a:ext>
            </a:extLst>
          </p:cNvPr>
          <p:cNvCxnSpPr>
            <a:cxnSpLocks/>
          </p:cNvCxnSpPr>
          <p:nvPr/>
        </p:nvCxnSpPr>
        <p:spPr>
          <a:xfrm>
            <a:off x="1510607" y="2884188"/>
            <a:ext cx="1963" cy="1911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251EF08-28BA-11B9-DEFC-09B962C86D74}"/>
              </a:ext>
            </a:extLst>
          </p:cNvPr>
          <p:cNvCxnSpPr>
            <a:cxnSpLocks/>
          </p:cNvCxnSpPr>
          <p:nvPr/>
        </p:nvCxnSpPr>
        <p:spPr>
          <a:xfrm>
            <a:off x="1601443" y="2921464"/>
            <a:ext cx="0" cy="15388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C36FCCC-647E-51FC-D87F-04BEADDB6148}"/>
              </a:ext>
            </a:extLst>
          </p:cNvPr>
          <p:cNvSpPr txBox="1"/>
          <p:nvPr/>
        </p:nvSpPr>
        <p:spPr>
          <a:xfrm>
            <a:off x="1182813" y="3307653"/>
            <a:ext cx="9266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Z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9E771A-B9C4-64DE-19E4-6BF902350300}"/>
              </a:ext>
            </a:extLst>
          </p:cNvPr>
          <p:cNvSpPr txBox="1"/>
          <p:nvPr/>
        </p:nvSpPr>
        <p:spPr>
          <a:xfrm>
            <a:off x="1388274" y="3779970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W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0141992-4119-24F4-232B-90C8AF9157AB}"/>
              </a:ext>
            </a:extLst>
          </p:cNvPr>
          <p:cNvSpPr txBox="1"/>
          <p:nvPr/>
        </p:nvSpPr>
        <p:spPr>
          <a:xfrm>
            <a:off x="1477829" y="4784827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3EF6AD-B692-D3D2-0678-D3F41EDAECA7}"/>
              </a:ext>
            </a:extLst>
          </p:cNvPr>
          <p:cNvSpPr txBox="1"/>
          <p:nvPr/>
        </p:nvSpPr>
        <p:spPr>
          <a:xfrm>
            <a:off x="1578836" y="4826286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tt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1BBF317-DAEC-61B7-8839-5D531F7F2600}"/>
              </a:ext>
            </a:extLst>
          </p:cNvPr>
          <p:cNvCxnSpPr>
            <a:cxnSpLocks/>
          </p:cNvCxnSpPr>
          <p:nvPr/>
        </p:nvCxnSpPr>
        <p:spPr>
          <a:xfrm>
            <a:off x="1510607" y="4937438"/>
            <a:ext cx="1963" cy="1911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635EBFB-933E-188D-0A1E-42DDA02DB585}"/>
              </a:ext>
            </a:extLst>
          </p:cNvPr>
          <p:cNvCxnSpPr>
            <a:cxnSpLocks/>
          </p:cNvCxnSpPr>
          <p:nvPr/>
        </p:nvCxnSpPr>
        <p:spPr>
          <a:xfrm>
            <a:off x="1601443" y="4974714"/>
            <a:ext cx="0" cy="15388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869CE3B-28DF-B1B6-90E5-0808E2B6E8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364392"/>
              </p:ext>
            </p:extLst>
          </p:nvPr>
        </p:nvGraphicFramePr>
        <p:xfrm>
          <a:off x="2654041" y="548643"/>
          <a:ext cx="9300676" cy="17145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435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96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96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96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96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96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96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964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1964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42900">
                <a:tc rowSpan="2">
                  <a:txBody>
                    <a:bodyPr/>
                    <a:lstStyle/>
                    <a:p>
                      <a:pPr algn="ctr">
                        <a:defRPr b="1"/>
                      </a:pP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sz="1200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defRPr b="1"/>
                      </a:pPr>
                      <a:endParaRPr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sz="1200" dirty="0">
                          <a:solidFill>
                            <a:schemeClr val="bg1"/>
                          </a:solidFill>
                        </a:rPr>
                        <a:t>W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defRPr b="1"/>
                      </a:pPr>
                      <a:endParaRPr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sz="1200" dirty="0">
                          <a:solidFill>
                            <a:schemeClr val="bg1"/>
                          </a:solidFill>
                        </a:rPr>
                        <a:t>ZH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defRPr b="1"/>
                      </a:pPr>
                      <a:endParaRPr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sz="1200" dirty="0" err="1">
                          <a:solidFill>
                            <a:schemeClr val="bg1"/>
                          </a:solidFill>
                        </a:rPr>
                        <a:t>tt</a:t>
                      </a:r>
                      <a:r>
                        <a:rPr sz="1200" dirty="0">
                          <a:solidFill>
                            <a:schemeClr val="bg1"/>
                          </a:solidFill>
                        </a:rPr>
                        <a:t>̄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defRPr b="1"/>
                      </a:pPr>
                      <a:endParaRPr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 vMerge="1">
                  <a:txBody>
                    <a:bodyPr/>
                    <a:lstStyle/>
                    <a:p>
                      <a:pPr algn="ctr">
                        <a:defRPr b="1"/>
                      </a:pPr>
                      <a:endParaRPr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collider</a:t>
                      </a: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booster</a:t>
                      </a: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collider</a:t>
                      </a: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booster</a:t>
                      </a: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collider</a:t>
                      </a: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booster</a:t>
                      </a: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collider</a:t>
                      </a: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booster</a:t>
                      </a: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957686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Cavities [#]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132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132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264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672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448</a:t>
                      </a:r>
                      <a:endParaRPr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sz="1200"/>
                        <a:t>Redundancy [cavities]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67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44</a:t>
                      </a:r>
                      <a:endParaRPr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Redundancy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/>
                        <a:t>0.75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56080922-5DA4-000B-5361-1707FBC3BD77}"/>
              </a:ext>
            </a:extLst>
          </p:cNvPr>
          <p:cNvSpPr txBox="1">
            <a:spLocks/>
          </p:cNvSpPr>
          <p:nvPr/>
        </p:nvSpPr>
        <p:spPr>
          <a:xfrm>
            <a:off x="6299860" y="2301649"/>
            <a:ext cx="5654857" cy="5283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H" b="0" dirty="0">
                <a:solidFill>
                  <a:srgbClr val="C00000"/>
                </a:solidFill>
              </a:rPr>
              <a:t>Redundancy eliminates down time completely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E5331D2-CE1A-EAB6-9D28-ABB00CC0136E}"/>
              </a:ext>
            </a:extLst>
          </p:cNvPr>
          <p:cNvSpPr/>
          <p:nvPr/>
        </p:nvSpPr>
        <p:spPr>
          <a:xfrm>
            <a:off x="6716665" y="1589447"/>
            <a:ext cx="357466" cy="62696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AE0B74-7D88-03B8-42CC-358BF6CB5D11}"/>
              </a:ext>
            </a:extLst>
          </p:cNvPr>
          <p:cNvSpPr/>
          <p:nvPr/>
        </p:nvSpPr>
        <p:spPr>
          <a:xfrm>
            <a:off x="8418247" y="1589447"/>
            <a:ext cx="3441246" cy="62696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AEB834B-5DC5-9572-EC4D-6D3E4001148A}"/>
              </a:ext>
            </a:extLst>
          </p:cNvPr>
          <p:cNvSpPr txBox="1"/>
          <p:nvPr/>
        </p:nvSpPr>
        <p:spPr>
          <a:xfrm>
            <a:off x="2649935" y="3420738"/>
            <a:ext cx="92095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</a:rPr>
              <a:t>Operational Cost Factors: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High failure rate of cavities, esp. in </a:t>
            </a:r>
            <a:r>
              <a:rPr lang="en-GB" sz="1600" dirty="0" err="1">
                <a:solidFill>
                  <a:srgbClr val="000000"/>
                </a:solidFill>
              </a:rPr>
              <a:t>tt</a:t>
            </a:r>
            <a:r>
              <a:rPr lang="en-GB" sz="1600" dirty="0">
                <a:solidFill>
                  <a:srgbClr val="000000"/>
                </a:solidFill>
              </a:rPr>
              <a:t> (1120 cavities) - hard-working maintenance service</a:t>
            </a:r>
            <a:endParaRPr lang="en-CH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5340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6861"/>
    </mc:Choice>
    <mc:Fallback>
      <p:transition spd="slow" advTm="1368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2" grpId="0"/>
      <p:bldP spid="15" grpId="0"/>
      <p:bldP spid="21" grpId="0" animBg="1"/>
      <p:bldP spid="22" grpId="0" animBg="1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D159A9-5EF5-F19C-1317-530162A447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1D20A65-B389-A4D5-F27D-658EB7419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234" y="138338"/>
            <a:ext cx="11389566" cy="695011"/>
          </a:xfrm>
        </p:spPr>
        <p:txBody>
          <a:bodyPr/>
          <a:lstStyle/>
          <a:p>
            <a:r>
              <a:rPr lang="en-US" dirty="0"/>
              <a:t>Electrical Network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994566-1718-6B34-A956-641EF67AA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77466-645E-5A03-014F-FB90A6F5C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59E61-5124-908D-6810-654A06538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915046-F049-F186-BEDA-6FD802B32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29" y="697149"/>
            <a:ext cx="6676275" cy="3984009"/>
          </a:xfrm>
          <a:prstGeom prst="rect">
            <a:avLst/>
          </a:prstGeom>
        </p:spPr>
      </p:pic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F7AF8179-B2B1-98DC-DA13-4F75EBED50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2866715"/>
              </p:ext>
            </p:extLst>
          </p:nvPr>
        </p:nvGraphicFramePr>
        <p:xfrm>
          <a:off x="7878151" y="619434"/>
          <a:ext cx="4128053" cy="3529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TextBox 1">
            <a:extLst>
              <a:ext uri="{FF2B5EF4-FFF2-40B4-BE49-F238E27FC236}">
                <a16:creationId xmlns:a16="http://schemas.microsoft.com/office/drawing/2014/main" id="{97B28F3E-F496-5D5A-4756-FB76BABD7940}"/>
              </a:ext>
            </a:extLst>
          </p:cNvPr>
          <p:cNvSpPr txBox="1"/>
          <p:nvPr/>
        </p:nvSpPr>
        <p:spPr>
          <a:xfrm>
            <a:off x="10494109" y="3843774"/>
            <a:ext cx="151209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b="1" kern="1200" dirty="0">
                <a:solidFill>
                  <a:srgbClr val="CC7500"/>
                </a:solidFill>
              </a:rPr>
              <a:t>Internal Equipment</a:t>
            </a:r>
          </a:p>
        </p:txBody>
      </p:sp>
      <p:sp>
        <p:nvSpPr>
          <p:cNvPr id="23" name="TextBox 1">
            <a:extLst>
              <a:ext uri="{FF2B5EF4-FFF2-40B4-BE49-F238E27FC236}">
                <a16:creationId xmlns:a16="http://schemas.microsoft.com/office/drawing/2014/main" id="{6B241E06-F663-5EA7-F38C-70998E46C32F}"/>
              </a:ext>
            </a:extLst>
          </p:cNvPr>
          <p:cNvSpPr txBox="1"/>
          <p:nvPr/>
        </p:nvSpPr>
        <p:spPr>
          <a:xfrm>
            <a:off x="8045949" y="1288286"/>
            <a:ext cx="151209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100" b="1" kern="1200" dirty="0">
                <a:solidFill>
                  <a:srgbClr val="32A4B5"/>
                </a:solidFill>
              </a:rPr>
              <a:t>External Perturbations</a:t>
            </a:r>
          </a:p>
        </p:txBody>
      </p:sp>
      <p:sp>
        <p:nvSpPr>
          <p:cNvPr id="24" name="TextBox 1">
            <a:extLst>
              <a:ext uri="{FF2B5EF4-FFF2-40B4-BE49-F238E27FC236}">
                <a16:creationId xmlns:a16="http://schemas.microsoft.com/office/drawing/2014/main" id="{3DDB7938-38B1-FE6B-8914-8D378D906AFA}"/>
              </a:ext>
            </a:extLst>
          </p:cNvPr>
          <p:cNvSpPr txBox="1"/>
          <p:nvPr/>
        </p:nvSpPr>
        <p:spPr>
          <a:xfrm>
            <a:off x="7085281" y="2377796"/>
            <a:ext cx="1168944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b="1" kern="1200" dirty="0">
                <a:solidFill>
                  <a:srgbClr val="000000"/>
                </a:solidFill>
              </a:rPr>
              <a:t>Child faults in other systems</a:t>
            </a:r>
          </a:p>
          <a:p>
            <a:pPr algn="ctr"/>
            <a:r>
              <a:rPr lang="en-GB" b="1" dirty="0">
                <a:solidFill>
                  <a:srgbClr val="000000"/>
                </a:solidFill>
              </a:rPr>
              <a:t>40%</a:t>
            </a:r>
            <a:endParaRPr lang="en-GB" sz="1100" b="1" kern="1200" dirty="0">
              <a:solidFill>
                <a:srgbClr val="000000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7B2E259-A05E-37D3-A7E5-B5122CBB173A}"/>
              </a:ext>
            </a:extLst>
          </p:cNvPr>
          <p:cNvCxnSpPr>
            <a:cxnSpLocks/>
          </p:cNvCxnSpPr>
          <p:nvPr/>
        </p:nvCxnSpPr>
        <p:spPr>
          <a:xfrm flipV="1">
            <a:off x="8215126" y="2375353"/>
            <a:ext cx="419072" cy="1800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8EF4E89-58DD-D501-2DF0-305B12FD3EF5}"/>
              </a:ext>
            </a:extLst>
          </p:cNvPr>
          <p:cNvCxnSpPr>
            <a:cxnSpLocks/>
          </p:cNvCxnSpPr>
          <p:nvPr/>
        </p:nvCxnSpPr>
        <p:spPr>
          <a:xfrm>
            <a:off x="8215810" y="2556435"/>
            <a:ext cx="418388" cy="42130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1">
            <a:extLst>
              <a:ext uri="{FF2B5EF4-FFF2-40B4-BE49-F238E27FC236}">
                <a16:creationId xmlns:a16="http://schemas.microsoft.com/office/drawing/2014/main" id="{3B8AB0E5-DCDE-DDC2-0D8F-1FD8EBC4D966}"/>
              </a:ext>
            </a:extLst>
          </p:cNvPr>
          <p:cNvSpPr txBox="1"/>
          <p:nvPr/>
        </p:nvSpPr>
        <p:spPr>
          <a:xfrm>
            <a:off x="10192285" y="2874864"/>
            <a:ext cx="60364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b="1" kern="1200" dirty="0">
                <a:solidFill>
                  <a:srgbClr val="000000"/>
                </a:solidFill>
              </a:rPr>
              <a:t>58%</a:t>
            </a:r>
          </a:p>
        </p:txBody>
      </p:sp>
      <p:sp>
        <p:nvSpPr>
          <p:cNvPr id="38" name="TextBox 1">
            <a:extLst>
              <a:ext uri="{FF2B5EF4-FFF2-40B4-BE49-F238E27FC236}">
                <a16:creationId xmlns:a16="http://schemas.microsoft.com/office/drawing/2014/main" id="{ABA5C2C7-CD0E-C6C6-5322-116756051A4B}"/>
              </a:ext>
            </a:extLst>
          </p:cNvPr>
          <p:cNvSpPr txBox="1"/>
          <p:nvPr/>
        </p:nvSpPr>
        <p:spPr>
          <a:xfrm>
            <a:off x="9533461" y="1245696"/>
            <a:ext cx="60364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b="1" kern="1200" dirty="0">
                <a:solidFill>
                  <a:srgbClr val="000000"/>
                </a:solidFill>
              </a:rPr>
              <a:t>2%</a:t>
            </a:r>
          </a:p>
        </p:txBody>
      </p:sp>
      <p:sp>
        <p:nvSpPr>
          <p:cNvPr id="40" name="Right Brace 39">
            <a:extLst>
              <a:ext uri="{FF2B5EF4-FFF2-40B4-BE49-F238E27FC236}">
                <a16:creationId xmlns:a16="http://schemas.microsoft.com/office/drawing/2014/main" id="{08DE1263-1DB2-D523-4B4E-D64EC2216017}"/>
              </a:ext>
            </a:extLst>
          </p:cNvPr>
          <p:cNvSpPr/>
          <p:nvPr/>
        </p:nvSpPr>
        <p:spPr>
          <a:xfrm>
            <a:off x="6742551" y="619435"/>
            <a:ext cx="352731" cy="3123506"/>
          </a:xfrm>
          <a:prstGeom prst="rightBrace">
            <a:avLst>
              <a:gd name="adj1" fmla="val 8333"/>
              <a:gd name="adj2" fmla="val 60884"/>
            </a:avLst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2CD0C72-EC9C-5A2E-778E-43AF3E64EB67}"/>
              </a:ext>
            </a:extLst>
          </p:cNvPr>
          <p:cNvSpPr txBox="1"/>
          <p:nvPr/>
        </p:nvSpPr>
        <p:spPr>
          <a:xfrm>
            <a:off x="399234" y="4554950"/>
            <a:ext cx="7692355" cy="1969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Redundancy in the internal network could be powerful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However – we need a solution for child faults!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0000"/>
                </a:solidFill>
              </a:rPr>
              <a:t>Rigorous design requirements for resilience to power disturbance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0000"/>
                </a:solidFill>
              </a:rPr>
              <a:t>How to dampen voltage deviations (internal + external)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35CB81D-9283-F0EE-2026-F545AF06C6D8}"/>
              </a:ext>
            </a:extLst>
          </p:cNvPr>
          <p:cNvSpPr txBox="1"/>
          <p:nvPr/>
        </p:nvSpPr>
        <p:spPr>
          <a:xfrm>
            <a:off x="2368592" y="712663"/>
            <a:ext cx="2402584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</a:rPr>
              <a:t>LHC Child Down Time (h, #)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A0DF5A3-5C34-4D1C-F658-9C86D4DF9750}"/>
              </a:ext>
            </a:extLst>
          </p:cNvPr>
          <p:cNvSpPr/>
          <p:nvPr/>
        </p:nvSpPr>
        <p:spPr>
          <a:xfrm>
            <a:off x="4483589" y="951176"/>
            <a:ext cx="2228400" cy="44907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87ADE670-F408-7D76-5D51-D1FCEF460714}"/>
              </a:ext>
            </a:extLst>
          </p:cNvPr>
          <p:cNvSpPr/>
          <p:nvPr/>
        </p:nvSpPr>
        <p:spPr>
          <a:xfrm>
            <a:off x="4539045" y="1018390"/>
            <a:ext cx="250750" cy="123511"/>
          </a:xfrm>
          <a:prstGeom prst="roundRect">
            <a:avLst/>
          </a:prstGeom>
          <a:solidFill>
            <a:srgbClr val="83CF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DB080DD6-36A1-5BB8-072D-29CE9E9EB966}"/>
              </a:ext>
            </a:extLst>
          </p:cNvPr>
          <p:cNvSpPr/>
          <p:nvPr/>
        </p:nvSpPr>
        <p:spPr>
          <a:xfrm>
            <a:off x="4539045" y="1233982"/>
            <a:ext cx="250750" cy="123511"/>
          </a:xfrm>
          <a:prstGeom prst="roundRect">
            <a:avLst/>
          </a:prstGeom>
          <a:solidFill>
            <a:srgbClr val="FFA3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1">
            <a:extLst>
              <a:ext uri="{FF2B5EF4-FFF2-40B4-BE49-F238E27FC236}">
                <a16:creationId xmlns:a16="http://schemas.microsoft.com/office/drawing/2014/main" id="{461A3026-135F-E59E-4A55-3FF82F29C898}"/>
              </a:ext>
            </a:extLst>
          </p:cNvPr>
          <p:cNvSpPr txBox="1"/>
          <p:nvPr/>
        </p:nvSpPr>
        <p:spPr>
          <a:xfrm>
            <a:off x="4841041" y="995506"/>
            <a:ext cx="151209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100" b="1" kern="1200" dirty="0">
                <a:solidFill>
                  <a:srgbClr val="32A4B5"/>
                </a:solidFill>
              </a:rPr>
              <a:t>External Perturbations</a:t>
            </a:r>
          </a:p>
        </p:txBody>
      </p:sp>
      <p:sp>
        <p:nvSpPr>
          <p:cNvPr id="47" name="TextBox 1">
            <a:extLst>
              <a:ext uri="{FF2B5EF4-FFF2-40B4-BE49-F238E27FC236}">
                <a16:creationId xmlns:a16="http://schemas.microsoft.com/office/drawing/2014/main" id="{19B5B7D8-A0CC-1D5F-E1A3-E9F3A456782C}"/>
              </a:ext>
            </a:extLst>
          </p:cNvPr>
          <p:cNvSpPr txBox="1"/>
          <p:nvPr/>
        </p:nvSpPr>
        <p:spPr>
          <a:xfrm>
            <a:off x="4728530" y="1207846"/>
            <a:ext cx="151209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b="1" kern="1200" dirty="0">
                <a:solidFill>
                  <a:srgbClr val="CC7500"/>
                </a:solidFill>
              </a:rPr>
              <a:t>Internal Equipment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83DD44-825F-3BEE-25B8-3AA6D2B3BEC5}"/>
              </a:ext>
            </a:extLst>
          </p:cNvPr>
          <p:cNvSpPr txBox="1"/>
          <p:nvPr/>
        </p:nvSpPr>
        <p:spPr>
          <a:xfrm>
            <a:off x="7397615" y="5136574"/>
            <a:ext cx="4670241" cy="107721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1400" u="sng" dirty="0"/>
              <a:t> See presentation: </a:t>
            </a:r>
          </a:p>
          <a:p>
            <a:r>
              <a:rPr lang="en-GB" sz="1400" dirty="0"/>
              <a:t> Hannah Dostmann </a:t>
            </a:r>
          </a:p>
          <a:p>
            <a:r>
              <a:rPr lang="en-GB" sz="1400" dirty="0"/>
              <a:t> </a:t>
            </a:r>
            <a:r>
              <a:rPr lang="en-GB" sz="1400" i="1" dirty="0"/>
              <a:t>Technical Infrastructure Availability</a:t>
            </a:r>
            <a:endParaRPr lang="en-GB" sz="1400" dirty="0"/>
          </a:p>
          <a:p>
            <a:r>
              <a:rPr lang="en-GB" sz="1400" dirty="0"/>
              <a:t> Technical Infrastructure: Electricity &amp; Energy Management</a:t>
            </a:r>
            <a:endParaRPr lang="en-GB" sz="1400" i="1" dirty="0"/>
          </a:p>
          <a:p>
            <a:r>
              <a:rPr lang="en-GB" sz="1400" dirty="0"/>
              <a:t> Tuesday 20</a:t>
            </a:r>
            <a:r>
              <a:rPr lang="en-GB" sz="1400" baseline="30000" dirty="0"/>
              <a:t>th</a:t>
            </a:r>
            <a:r>
              <a:rPr lang="en-GB" sz="1400" dirty="0"/>
              <a:t> May</a:t>
            </a:r>
          </a:p>
        </p:txBody>
      </p:sp>
    </p:spTree>
    <p:extLst>
      <p:ext uri="{BB962C8B-B14F-4D97-AF65-F5344CB8AC3E}">
        <p14:creationId xmlns:p14="http://schemas.microsoft.com/office/powerpoint/2010/main" val="2001369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478"/>
    </mc:Choice>
    <mc:Fallback>
      <p:transition spd="slow" advTm="23478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B410964D-99BF-52D3-0183-880907626872}"/>
              </a:ext>
            </a:extLst>
          </p:cNvPr>
          <p:cNvGrpSpPr/>
          <p:nvPr/>
        </p:nvGrpSpPr>
        <p:grpSpPr>
          <a:xfrm>
            <a:off x="336062" y="1302328"/>
            <a:ext cx="1115810" cy="4661388"/>
            <a:chOff x="336062" y="1302328"/>
            <a:chExt cx="1115810" cy="4661388"/>
          </a:xfrm>
        </p:grpSpPr>
        <p:pic>
          <p:nvPicPr>
            <p:cNvPr id="30" name="Picture 29" descr="A graph of different colored bars&#10;&#10;AI-generated content may be incorrect.">
              <a:extLst>
                <a:ext uri="{FF2B5EF4-FFF2-40B4-BE49-F238E27FC236}">
                  <a16:creationId xmlns:a16="http://schemas.microsoft.com/office/drawing/2014/main" id="{C265EB7D-9123-45FB-A968-704483AD6B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92522" b="20852"/>
            <a:stretch/>
          </p:blipFill>
          <p:spPr>
            <a:xfrm>
              <a:off x="336062" y="1304208"/>
              <a:ext cx="761011" cy="4000614"/>
            </a:xfrm>
            <a:prstGeom prst="rect">
              <a:avLst/>
            </a:prstGeom>
          </p:spPr>
        </p:pic>
        <p:pic>
          <p:nvPicPr>
            <p:cNvPr id="31" name="Picture 30" descr="A graph of different colored bars&#10;&#10;AI-generated content may be incorrect.">
              <a:extLst>
                <a:ext uri="{FF2B5EF4-FFF2-40B4-BE49-F238E27FC236}">
                  <a16:creationId xmlns:a16="http://schemas.microsoft.com/office/drawing/2014/main" id="{BC5D0F3C-09A5-DA2F-E2A3-CD3C80FDE0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4286" r="12136" b="7766"/>
            <a:stretch/>
          </p:blipFill>
          <p:spPr>
            <a:xfrm>
              <a:off x="1087837" y="1302328"/>
              <a:ext cx="364035" cy="4661388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C4074F8-2951-BF38-F8A7-C7C12C0BCE31}"/>
                </a:ext>
              </a:extLst>
            </p:cNvPr>
            <p:cNvSpPr/>
            <p:nvPr/>
          </p:nvSpPr>
          <p:spPr>
            <a:xfrm>
              <a:off x="994854" y="5156983"/>
              <a:ext cx="150498" cy="1329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F5DAC29C-3978-395A-08CB-A5980BC85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448" y="373593"/>
            <a:ext cx="11389566" cy="695011"/>
          </a:xfrm>
        </p:spPr>
        <p:txBody>
          <a:bodyPr/>
          <a:lstStyle/>
          <a:p>
            <a:r>
              <a:rPr lang="en-CH" dirty="0"/>
              <a:t>Power Converters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B9C93-74A6-D64F-748C-29F5592A9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9D7173-6CA9-9CDE-0247-6D5795F83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73B341-E0D7-3BDD-AFA7-5BD4EEAD5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D5AB194-9C43-FBA9-1F00-410778935E84}"/>
              </a:ext>
            </a:extLst>
          </p:cNvPr>
          <p:cNvSpPr/>
          <p:nvPr/>
        </p:nvSpPr>
        <p:spPr>
          <a:xfrm>
            <a:off x="926353" y="5223436"/>
            <a:ext cx="203200" cy="4303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D04AB0-DF20-7F0B-390E-FA609039C888}"/>
              </a:ext>
            </a:extLst>
          </p:cNvPr>
          <p:cNvSpPr txBox="1"/>
          <p:nvPr/>
        </p:nvSpPr>
        <p:spPr>
          <a:xfrm>
            <a:off x="1093116" y="1986663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Z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5F389A-B421-9A6B-AA8F-6755C2AFA3AE}"/>
              </a:ext>
            </a:extLst>
          </p:cNvPr>
          <p:cNvSpPr txBox="1"/>
          <p:nvPr/>
        </p:nvSpPr>
        <p:spPr>
          <a:xfrm>
            <a:off x="1147847" y="1836859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01D472-4DAD-ED1E-3DD5-9FB84A6630A8}"/>
              </a:ext>
            </a:extLst>
          </p:cNvPr>
          <p:cNvSpPr txBox="1"/>
          <p:nvPr/>
        </p:nvSpPr>
        <p:spPr>
          <a:xfrm>
            <a:off x="1286024" y="1743456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9BBD71-6C47-3844-F163-5496F07F1873}"/>
              </a:ext>
            </a:extLst>
          </p:cNvPr>
          <p:cNvSpPr txBox="1"/>
          <p:nvPr/>
        </p:nvSpPr>
        <p:spPr>
          <a:xfrm>
            <a:off x="1403189" y="1638077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tt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CC19646-10F0-963A-8EBE-32AFD7EB53E4}"/>
              </a:ext>
            </a:extLst>
          </p:cNvPr>
          <p:cNvSpPr txBox="1"/>
          <p:nvPr/>
        </p:nvSpPr>
        <p:spPr>
          <a:xfrm>
            <a:off x="1092103" y="3943603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Z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29EB235-C2AE-1DC9-F086-531DB6DF37F8}"/>
              </a:ext>
            </a:extLst>
          </p:cNvPr>
          <p:cNvSpPr txBox="1"/>
          <p:nvPr/>
        </p:nvSpPr>
        <p:spPr>
          <a:xfrm>
            <a:off x="1145352" y="3824415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W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3762261-2377-209B-DF31-B62116AC64FE}"/>
              </a:ext>
            </a:extLst>
          </p:cNvPr>
          <p:cNvSpPr txBox="1"/>
          <p:nvPr/>
        </p:nvSpPr>
        <p:spPr>
          <a:xfrm>
            <a:off x="1251675" y="3588821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462BCA-B1FD-5CA5-111D-9B1197FC73AD}"/>
              </a:ext>
            </a:extLst>
          </p:cNvPr>
          <p:cNvSpPr txBox="1"/>
          <p:nvPr/>
        </p:nvSpPr>
        <p:spPr>
          <a:xfrm>
            <a:off x="1402116" y="3475910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tt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17FC80A-4944-CFE4-62F0-4F57FA55AD1C}"/>
              </a:ext>
            </a:extLst>
          </p:cNvPr>
          <p:cNvSpPr/>
          <p:nvPr/>
        </p:nvSpPr>
        <p:spPr>
          <a:xfrm>
            <a:off x="426795" y="1154840"/>
            <a:ext cx="256988" cy="118345"/>
          </a:xfrm>
          <a:prstGeom prst="rect">
            <a:avLst/>
          </a:prstGeom>
          <a:solidFill>
            <a:srgbClr val="BCBD2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FAD3407-04A6-3E7E-7BA6-4533C318895D}"/>
              </a:ext>
            </a:extLst>
          </p:cNvPr>
          <p:cNvSpPr/>
          <p:nvPr/>
        </p:nvSpPr>
        <p:spPr>
          <a:xfrm>
            <a:off x="1261839" y="1153728"/>
            <a:ext cx="256988" cy="11834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72E95C3-2444-3485-AEDD-D268A4434A70}"/>
              </a:ext>
            </a:extLst>
          </p:cNvPr>
          <p:cNvSpPr txBox="1"/>
          <p:nvPr/>
        </p:nvSpPr>
        <p:spPr>
          <a:xfrm>
            <a:off x="749526" y="1135956"/>
            <a:ext cx="51995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000000"/>
                </a:solidFill>
              </a:rPr>
              <a:t>Collider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74AE0C5-2C61-AF44-663C-84FCB77A14CE}"/>
              </a:ext>
            </a:extLst>
          </p:cNvPr>
          <p:cNvSpPr txBox="1"/>
          <p:nvPr/>
        </p:nvSpPr>
        <p:spPr>
          <a:xfrm>
            <a:off x="1627807" y="1139384"/>
            <a:ext cx="51995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000000"/>
                </a:solidFill>
              </a:rPr>
              <a:t>Booster</a:t>
            </a:r>
          </a:p>
        </p:txBody>
      </p:sp>
      <p:sp>
        <p:nvSpPr>
          <p:cNvPr id="52" name="Content Placeholder 1">
            <a:extLst>
              <a:ext uri="{FF2B5EF4-FFF2-40B4-BE49-F238E27FC236}">
                <a16:creationId xmlns:a16="http://schemas.microsoft.com/office/drawing/2014/main" id="{2C180189-1B9B-84BB-518D-0B223D0803F2}"/>
              </a:ext>
            </a:extLst>
          </p:cNvPr>
          <p:cNvSpPr txBox="1">
            <a:spLocks/>
          </p:cNvSpPr>
          <p:nvPr/>
        </p:nvSpPr>
        <p:spPr>
          <a:xfrm>
            <a:off x="1715247" y="4348684"/>
            <a:ext cx="9484659" cy="19918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Current optics configuration:</a:t>
            </a:r>
          </a:p>
          <a:p>
            <a:pPr lvl="1"/>
            <a:r>
              <a:rPr lang="en-CH" dirty="0"/>
              <a:t>Sextupoles powered in groups of four</a:t>
            </a:r>
          </a:p>
          <a:p>
            <a:pPr lvl="1"/>
            <a:r>
              <a:rPr lang="en-CH" dirty="0"/>
              <a:t>Correctors powered individually</a:t>
            </a:r>
          </a:p>
          <a:p>
            <a:r>
              <a:rPr lang="en-CH" dirty="0"/>
              <a:t>How many power converters can we lose without dumping the beam?</a:t>
            </a:r>
          </a:p>
          <a:p>
            <a:pPr lvl="1"/>
            <a:r>
              <a:rPr lang="en-CH" dirty="0"/>
              <a:t>Needs a detailed study from optics and machine protection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F2405B4-0E1F-F537-3697-8487124A08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4919" y="948920"/>
            <a:ext cx="6259750" cy="3115069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3D76DF1B-D333-23C4-8A44-B81B669EF7A4}"/>
              </a:ext>
            </a:extLst>
          </p:cNvPr>
          <p:cNvSpPr/>
          <p:nvPr/>
        </p:nvSpPr>
        <p:spPr>
          <a:xfrm>
            <a:off x="5597047" y="1900848"/>
            <a:ext cx="6287622" cy="130301"/>
          </a:xfrm>
          <a:prstGeom prst="rect">
            <a:avLst/>
          </a:prstGeom>
          <a:solidFill>
            <a:srgbClr val="E67A54">
              <a:alpha val="38039"/>
            </a:srgb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351345-CEB8-2CDA-F2A0-6B3E1496F4A4}"/>
              </a:ext>
            </a:extLst>
          </p:cNvPr>
          <p:cNvSpPr/>
          <p:nvPr/>
        </p:nvSpPr>
        <p:spPr>
          <a:xfrm>
            <a:off x="5624919" y="2299382"/>
            <a:ext cx="6259750" cy="365273"/>
          </a:xfrm>
          <a:prstGeom prst="rect">
            <a:avLst/>
          </a:prstGeom>
          <a:solidFill>
            <a:srgbClr val="E67A54">
              <a:alpha val="38039"/>
            </a:srgb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A5C59AF-BB14-86CB-8002-676B27D64A35}"/>
              </a:ext>
            </a:extLst>
          </p:cNvPr>
          <p:cNvSpPr/>
          <p:nvPr/>
        </p:nvSpPr>
        <p:spPr>
          <a:xfrm>
            <a:off x="5624918" y="3409009"/>
            <a:ext cx="6259750" cy="528634"/>
          </a:xfrm>
          <a:prstGeom prst="rect">
            <a:avLst/>
          </a:prstGeom>
          <a:solidFill>
            <a:srgbClr val="E67A54">
              <a:alpha val="38039"/>
            </a:srgb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Content Placeholder 1">
            <a:extLst>
              <a:ext uri="{FF2B5EF4-FFF2-40B4-BE49-F238E27FC236}">
                <a16:creationId xmlns:a16="http://schemas.microsoft.com/office/drawing/2014/main" id="{104D573E-AD89-8196-AF37-8AB287061266}"/>
              </a:ext>
            </a:extLst>
          </p:cNvPr>
          <p:cNvSpPr txBox="1">
            <a:spLocks/>
          </p:cNvSpPr>
          <p:nvPr/>
        </p:nvSpPr>
        <p:spPr>
          <a:xfrm>
            <a:off x="1865458" y="3021333"/>
            <a:ext cx="2847242" cy="101079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H" sz="1600" b="0" dirty="0">
                <a:solidFill>
                  <a:srgbClr val="C00000"/>
                </a:solidFill>
              </a:rPr>
              <a:t>Assumes the same degree of redundancy as exists currently in LHC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210ED4-284E-2A7A-AAE3-7ED7F690C1E3}"/>
              </a:ext>
            </a:extLst>
          </p:cNvPr>
          <p:cNvSpPr txBox="1">
            <a:spLocks/>
          </p:cNvSpPr>
          <p:nvPr/>
        </p:nvSpPr>
        <p:spPr>
          <a:xfrm>
            <a:off x="1861410" y="1848853"/>
            <a:ext cx="3396074" cy="6950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600" b="0" dirty="0">
                <a:solidFill>
                  <a:srgbClr val="C00000"/>
                </a:solidFill>
              </a:rPr>
              <a:t>Huge number of converters due to many </a:t>
            </a:r>
            <a:r>
              <a:rPr lang="en-US" sz="1600" b="0" dirty="0" err="1">
                <a:solidFill>
                  <a:srgbClr val="C00000"/>
                </a:solidFill>
              </a:rPr>
              <a:t>sextupole</a:t>
            </a:r>
            <a:r>
              <a:rPr lang="en-US" sz="1600" b="0" dirty="0">
                <a:solidFill>
                  <a:srgbClr val="C00000"/>
                </a:solidFill>
              </a:rPr>
              <a:t> &amp; corrector magnets</a:t>
            </a:r>
            <a:endParaRPr lang="en-CH" sz="1600" b="0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E495C8C-C858-E90C-1EA8-3AB299DF4BFB}"/>
              </a:ext>
            </a:extLst>
          </p:cNvPr>
          <p:cNvCxnSpPr>
            <a:cxnSpLocks/>
          </p:cNvCxnSpPr>
          <p:nvPr/>
        </p:nvCxnSpPr>
        <p:spPr>
          <a:xfrm flipV="1">
            <a:off x="5349351" y="1985926"/>
            <a:ext cx="369940" cy="8780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97326B1-96F2-52AD-EA66-EFF5615B767E}"/>
              </a:ext>
            </a:extLst>
          </p:cNvPr>
          <p:cNvCxnSpPr>
            <a:cxnSpLocks/>
          </p:cNvCxnSpPr>
          <p:nvPr/>
        </p:nvCxnSpPr>
        <p:spPr>
          <a:xfrm>
            <a:off x="5349351" y="2086549"/>
            <a:ext cx="369940" cy="28562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3A4FFA6-A5E0-AC8E-88ED-8534C22A9C90}"/>
              </a:ext>
            </a:extLst>
          </p:cNvPr>
          <p:cNvCxnSpPr>
            <a:cxnSpLocks/>
          </p:cNvCxnSpPr>
          <p:nvPr/>
        </p:nvCxnSpPr>
        <p:spPr>
          <a:xfrm>
            <a:off x="5377223" y="2105437"/>
            <a:ext cx="342068" cy="144741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080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340"/>
    </mc:Choice>
    <mc:Fallback>
      <p:transition spd="slow" advTm="7134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57DF3EB-9EB7-BB69-A98B-81FA5A1EBC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57813" y="2062239"/>
                <a:ext cx="4550148" cy="744443"/>
              </a:xfrm>
            </p:spPr>
            <p:txBody>
              <a:bodyPr/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D2A000"/>
                          </a:solidFill>
                          <a:latin typeface="Cambria Math" panose="02040503050406030204" pitchFamily="18" charset="0"/>
                        </a:rPr>
                        <m:t>Availability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D2A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D2A000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US" b="1" i="1" smtClean="0">
                          <a:solidFill>
                            <a:srgbClr val="D2A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Up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Total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physics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rgbClr val="FFC000"/>
                  </a:solidFill>
                </a:endParaRPr>
              </a:p>
              <a:p>
                <a:pPr marL="0" indent="0" algn="ctr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57DF3EB-9EB7-BB69-A98B-81FA5A1EBC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57813" y="2062239"/>
                <a:ext cx="4550148" cy="744443"/>
              </a:xfrm>
              <a:blipFill>
                <a:blip r:embed="rId3"/>
                <a:stretch>
                  <a:fillRect t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11CBB-B256-00C6-A91F-8A0A5499D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9" name="Partial Circle 18">
            <a:extLst>
              <a:ext uri="{FF2B5EF4-FFF2-40B4-BE49-F238E27FC236}">
                <a16:creationId xmlns:a16="http://schemas.microsoft.com/office/drawing/2014/main" id="{DA2BBE18-8A4F-899D-F7B6-962F1F2F2550}"/>
              </a:ext>
            </a:extLst>
          </p:cNvPr>
          <p:cNvSpPr/>
          <p:nvPr/>
        </p:nvSpPr>
        <p:spPr>
          <a:xfrm>
            <a:off x="4121001" y="1906809"/>
            <a:ext cx="3685679" cy="3780000"/>
          </a:xfrm>
          <a:prstGeom prst="pie">
            <a:avLst>
              <a:gd name="adj1" fmla="val 6829612"/>
              <a:gd name="adj2" fmla="val 16200000"/>
            </a:avLst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Partial Circle 19">
            <a:extLst>
              <a:ext uri="{FF2B5EF4-FFF2-40B4-BE49-F238E27FC236}">
                <a16:creationId xmlns:a16="http://schemas.microsoft.com/office/drawing/2014/main" id="{9C3FC6D6-341F-9B36-5750-E37B1B862681}"/>
              </a:ext>
            </a:extLst>
          </p:cNvPr>
          <p:cNvSpPr/>
          <p:nvPr/>
        </p:nvSpPr>
        <p:spPr>
          <a:xfrm>
            <a:off x="4121001" y="1906809"/>
            <a:ext cx="3685679" cy="3780000"/>
          </a:xfrm>
          <a:prstGeom prst="pie">
            <a:avLst>
              <a:gd name="adj1" fmla="val 448181"/>
              <a:gd name="adj2" fmla="val 6861192"/>
            </a:avLst>
          </a:prstGeom>
          <a:solidFill>
            <a:srgbClr val="99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Partial Circle 20">
            <a:extLst>
              <a:ext uri="{FF2B5EF4-FFF2-40B4-BE49-F238E27FC236}">
                <a16:creationId xmlns:a16="http://schemas.microsoft.com/office/drawing/2014/main" id="{C1CC5E3A-D9A9-3E96-5EA6-7C0E90D936CE}"/>
              </a:ext>
            </a:extLst>
          </p:cNvPr>
          <p:cNvSpPr/>
          <p:nvPr/>
        </p:nvSpPr>
        <p:spPr>
          <a:xfrm>
            <a:off x="4121001" y="1906809"/>
            <a:ext cx="3685679" cy="3780000"/>
          </a:xfrm>
          <a:prstGeom prst="pie">
            <a:avLst>
              <a:gd name="adj1" fmla="val 16182445"/>
              <a:gd name="adj2" fmla="val 47318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431C76-491E-C832-D757-ECD97A6F543E}"/>
              </a:ext>
            </a:extLst>
          </p:cNvPr>
          <p:cNvSpPr txBox="1"/>
          <p:nvPr/>
        </p:nvSpPr>
        <p:spPr>
          <a:xfrm>
            <a:off x="4685578" y="3362249"/>
            <a:ext cx="1278263" cy="7860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Stable Beams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F1ED75-6982-6090-75FF-60A5DA112E9A}"/>
              </a:ext>
            </a:extLst>
          </p:cNvPr>
          <p:cNvSpPr txBox="1"/>
          <p:nvPr/>
        </p:nvSpPr>
        <p:spPr>
          <a:xfrm>
            <a:off x="6285227" y="2969210"/>
            <a:ext cx="1713135" cy="3930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Operation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EA4670-CDCA-CACF-FB1F-C11A5B7A2AFB}"/>
              </a:ext>
            </a:extLst>
          </p:cNvPr>
          <p:cNvSpPr txBox="1"/>
          <p:nvPr/>
        </p:nvSpPr>
        <p:spPr>
          <a:xfrm>
            <a:off x="5963839" y="4603243"/>
            <a:ext cx="17131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Down Time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Partial Circle 25">
            <a:extLst>
              <a:ext uri="{FF2B5EF4-FFF2-40B4-BE49-F238E27FC236}">
                <a16:creationId xmlns:a16="http://schemas.microsoft.com/office/drawing/2014/main" id="{BE3B804E-6F2F-6022-773A-F1A9C8AC04B2}"/>
              </a:ext>
            </a:extLst>
          </p:cNvPr>
          <p:cNvSpPr/>
          <p:nvPr/>
        </p:nvSpPr>
        <p:spPr>
          <a:xfrm>
            <a:off x="4121001" y="1906809"/>
            <a:ext cx="3685679" cy="3780000"/>
          </a:xfrm>
          <a:prstGeom prst="pie">
            <a:avLst>
              <a:gd name="adj1" fmla="val 6829612"/>
              <a:gd name="adj2" fmla="val 472669"/>
            </a:avLst>
          </a:prstGeom>
          <a:noFill/>
          <a:ln w="1174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9A286FE-A6A2-0D19-ACF0-119875838630}"/>
              </a:ext>
            </a:extLst>
          </p:cNvPr>
          <p:cNvSpPr txBox="1"/>
          <p:nvPr/>
        </p:nvSpPr>
        <p:spPr>
          <a:xfrm>
            <a:off x="443622" y="1536274"/>
            <a:ext cx="3137562" cy="23391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sz="2400" b="1" u="sng" dirty="0">
                <a:solidFill>
                  <a:srgbClr val="000000"/>
                </a:solidFill>
              </a:rPr>
              <a:t>FCC-</a:t>
            </a:r>
            <a:r>
              <a:rPr lang="en-US" sz="2400" b="1" u="sng" dirty="0" err="1">
                <a:solidFill>
                  <a:srgbClr val="000000"/>
                </a:solidFill>
              </a:rPr>
              <a:t>ee</a:t>
            </a:r>
            <a:r>
              <a:rPr lang="en-US" sz="2400" b="1" u="sng" dirty="0">
                <a:solidFill>
                  <a:srgbClr val="000000"/>
                </a:solidFill>
              </a:rPr>
              <a:t>:</a:t>
            </a:r>
          </a:p>
          <a:p>
            <a:pPr algn="l"/>
            <a:endParaRPr lang="en-US" b="1" u="sng" dirty="0">
              <a:solidFill>
                <a:srgbClr val="000000"/>
              </a:solidFill>
            </a:endParaRPr>
          </a:p>
          <a:p>
            <a:pPr algn="l"/>
            <a:r>
              <a:rPr lang="en-US" dirty="0"/>
              <a:t>    </a:t>
            </a:r>
            <a:r>
              <a:rPr lang="en-US" dirty="0">
                <a:solidFill>
                  <a:srgbClr val="000000"/>
                </a:solidFill>
              </a:rPr>
              <a:t>365    days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  −120    </a:t>
            </a:r>
            <a:r>
              <a:rPr lang="en-US" sz="1400" dirty="0">
                <a:solidFill>
                  <a:srgbClr val="000000"/>
                </a:solidFill>
              </a:rPr>
              <a:t>(extended shutdowns)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  −  30    </a:t>
            </a:r>
            <a:r>
              <a:rPr lang="en-US" sz="1400" dirty="0">
                <a:solidFill>
                  <a:srgbClr val="000000"/>
                </a:solidFill>
              </a:rPr>
              <a:t>(annual commissioning)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  −  20    </a:t>
            </a:r>
            <a:r>
              <a:rPr lang="en-US" sz="1400" dirty="0">
                <a:solidFill>
                  <a:srgbClr val="000000"/>
                </a:solidFill>
              </a:rPr>
              <a:t>(machine development)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  </a:t>
            </a:r>
            <a:r>
              <a:rPr lang="en-US" u="sng" dirty="0">
                <a:solidFill>
                  <a:srgbClr val="000000"/>
                </a:solidFill>
              </a:rPr>
              <a:t>−  10    </a:t>
            </a:r>
            <a:r>
              <a:rPr lang="en-US" sz="1400" dirty="0">
                <a:solidFill>
                  <a:srgbClr val="000000"/>
                </a:solidFill>
              </a:rPr>
              <a:t>(technical stops)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</a:rPr>
              <a:t>   </a:t>
            </a:r>
            <a:r>
              <a:rPr lang="en-US" sz="2000" b="1" dirty="0">
                <a:solidFill>
                  <a:srgbClr val="000000"/>
                </a:solidFill>
              </a:rPr>
              <a:t>185   days for physics</a:t>
            </a:r>
            <a:endParaRPr lang="en-GB" sz="2000" b="1" dirty="0">
              <a:solidFill>
                <a:srgbClr val="000000"/>
              </a:solidFill>
            </a:endParaRPr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8B588D10-E0EF-F6FA-6890-D52C47FC33C6}"/>
              </a:ext>
            </a:extLst>
          </p:cNvPr>
          <p:cNvSpPr/>
          <p:nvPr/>
        </p:nvSpPr>
        <p:spPr>
          <a:xfrm rot="10800000">
            <a:off x="3462796" y="1789936"/>
            <a:ext cx="715155" cy="3896872"/>
          </a:xfrm>
          <a:prstGeom prst="rightBrace">
            <a:avLst/>
          </a:prstGeom>
          <a:ln w="571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8BDF766B-26A4-AA1E-7D7B-C505AF6BE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622" y="438041"/>
            <a:ext cx="9432216" cy="744443"/>
          </a:xfrm>
        </p:spPr>
        <p:txBody>
          <a:bodyPr/>
          <a:lstStyle/>
          <a:p>
            <a:r>
              <a:rPr lang="en-US" dirty="0"/>
              <a:t>Availability and Luminosity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54301D32-8D23-4FAF-FEFE-C80813ECED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33127" y="1263105"/>
                <a:ext cx="4550148" cy="744443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1938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89000" indent="-26035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09675" indent="-269875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mtClean="0">
                          <a:solidFill>
                            <a:srgbClr val="33A4B7"/>
                          </a:solidFill>
                          <a:latin typeface="Cambria Math" panose="02040503050406030204" pitchFamily="18" charset="0"/>
                        </a:rPr>
                        <m:t>Efficiency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srgbClr val="33A4B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smtClean="0">
                          <a:solidFill>
                            <a:srgbClr val="33A4B7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US" i="1" smtClean="0">
                          <a:solidFill>
                            <a:srgbClr val="33A4B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Stable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Beams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Total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physics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54301D32-8D23-4FAF-FEFE-C80813ECED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27" y="1263105"/>
                <a:ext cx="4550148" cy="744443"/>
              </a:xfrm>
              <a:prstGeom prst="rect">
                <a:avLst/>
              </a:prstGeom>
              <a:blipFill>
                <a:blip r:embed="rId4"/>
                <a:stretch>
                  <a:fillRect t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artial Circle 25">
            <a:extLst>
              <a:ext uri="{FF2B5EF4-FFF2-40B4-BE49-F238E27FC236}">
                <a16:creationId xmlns:a16="http://schemas.microsoft.com/office/drawing/2014/main" id="{3B9FF476-19C4-4B05-56E0-F4E4F2A6C0D7}"/>
              </a:ext>
            </a:extLst>
          </p:cNvPr>
          <p:cNvSpPr/>
          <p:nvPr/>
        </p:nvSpPr>
        <p:spPr>
          <a:xfrm>
            <a:off x="4128438" y="1903095"/>
            <a:ext cx="3685679" cy="3780000"/>
          </a:xfrm>
          <a:prstGeom prst="pie">
            <a:avLst>
              <a:gd name="adj1" fmla="val 6829612"/>
              <a:gd name="adj2" fmla="val 16203108"/>
            </a:avLst>
          </a:prstGeom>
          <a:noFill/>
          <a:ln w="1174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C8E2AEF1-295F-46EB-77E7-9ADD9C1A4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AFF7BB30-08EA-661B-BCC5-F71C638A46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22 May 2025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6425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3187"/>
    </mc:Choice>
    <mc:Fallback>
      <p:transition spd="slow" advTm="731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26" grpId="0" animBg="1"/>
      <p:bldP spid="26" grpId="1" animBg="1"/>
      <p:bldP spid="8" grpId="0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305CCAB1-117D-D49C-B7F5-643DAEAE5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285" y="722399"/>
            <a:ext cx="8779552" cy="183637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7F316F-EAC0-1028-D774-A25D1AB76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AA73C-4E0B-DEDC-81D1-E331F1C83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5BC1C-ECAE-5CAC-BF54-3F9431D28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3" name="Content Placeholder 1">
            <a:extLst>
              <a:ext uri="{FF2B5EF4-FFF2-40B4-BE49-F238E27FC236}">
                <a16:creationId xmlns:a16="http://schemas.microsoft.com/office/drawing/2014/main" id="{CE4BF764-4313-FD1A-9841-612C25A836B4}"/>
              </a:ext>
            </a:extLst>
          </p:cNvPr>
          <p:cNvSpPr txBox="1">
            <a:spLocks/>
          </p:cNvSpPr>
          <p:nvPr/>
        </p:nvSpPr>
        <p:spPr>
          <a:xfrm>
            <a:off x="806161" y="622808"/>
            <a:ext cx="1754806" cy="4550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2800" b="1" i="1" u="sng" dirty="0">
                <a:solidFill>
                  <a:srgbClr val="000000"/>
                </a:solidFill>
              </a:rPr>
              <a:t>Z,W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74" name="Multiplication Sign 65">
            <a:extLst>
              <a:ext uri="{FF2B5EF4-FFF2-40B4-BE49-F238E27FC236}">
                <a16:creationId xmlns:a16="http://schemas.microsoft.com/office/drawing/2014/main" id="{3952AE00-68DC-78ED-E650-2C637D4731A9}"/>
              </a:ext>
            </a:extLst>
          </p:cNvPr>
          <p:cNvSpPr/>
          <p:nvPr/>
        </p:nvSpPr>
        <p:spPr>
          <a:xfrm>
            <a:off x="3694316" y="971750"/>
            <a:ext cx="1640903" cy="1255839"/>
          </a:xfrm>
          <a:prstGeom prst="mathMultiply">
            <a:avLst/>
          </a:prstGeom>
          <a:solidFill>
            <a:srgbClr val="9400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Multiplication Sign 66">
            <a:extLst>
              <a:ext uri="{FF2B5EF4-FFF2-40B4-BE49-F238E27FC236}">
                <a16:creationId xmlns:a16="http://schemas.microsoft.com/office/drawing/2014/main" id="{93B69B38-DB71-2B1D-7E99-EDA43374F52D}"/>
              </a:ext>
            </a:extLst>
          </p:cNvPr>
          <p:cNvSpPr/>
          <p:nvPr/>
        </p:nvSpPr>
        <p:spPr>
          <a:xfrm>
            <a:off x="7773930" y="1483425"/>
            <a:ext cx="1295321" cy="510219"/>
          </a:xfrm>
          <a:prstGeom prst="mathMultiply">
            <a:avLst/>
          </a:prstGeom>
          <a:solidFill>
            <a:srgbClr val="9400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Multiplication Sign 53">
            <a:extLst>
              <a:ext uri="{FF2B5EF4-FFF2-40B4-BE49-F238E27FC236}">
                <a16:creationId xmlns:a16="http://schemas.microsoft.com/office/drawing/2014/main" id="{2643739A-7844-7DB6-17E1-09770DE914D1}"/>
              </a:ext>
            </a:extLst>
          </p:cNvPr>
          <p:cNvSpPr/>
          <p:nvPr/>
        </p:nvSpPr>
        <p:spPr>
          <a:xfrm>
            <a:off x="6327166" y="611538"/>
            <a:ext cx="1295321" cy="510219"/>
          </a:xfrm>
          <a:prstGeom prst="mathMultiply">
            <a:avLst/>
          </a:prstGeom>
          <a:solidFill>
            <a:srgbClr val="9400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Multiplication Sign 53">
            <a:extLst>
              <a:ext uri="{FF2B5EF4-FFF2-40B4-BE49-F238E27FC236}">
                <a16:creationId xmlns:a16="http://schemas.microsoft.com/office/drawing/2014/main" id="{20F067AB-E36F-099A-E442-E85022B1FD58}"/>
              </a:ext>
            </a:extLst>
          </p:cNvPr>
          <p:cNvSpPr/>
          <p:nvPr/>
        </p:nvSpPr>
        <p:spPr>
          <a:xfrm>
            <a:off x="4663283" y="595236"/>
            <a:ext cx="1295321" cy="510219"/>
          </a:xfrm>
          <a:prstGeom prst="mathMultiply">
            <a:avLst/>
          </a:prstGeom>
          <a:solidFill>
            <a:srgbClr val="9400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Multiplication Sign 53">
            <a:extLst>
              <a:ext uri="{FF2B5EF4-FFF2-40B4-BE49-F238E27FC236}">
                <a16:creationId xmlns:a16="http://schemas.microsoft.com/office/drawing/2014/main" id="{0097B424-1820-4C8A-DD2B-139617D97A56}"/>
              </a:ext>
            </a:extLst>
          </p:cNvPr>
          <p:cNvSpPr/>
          <p:nvPr/>
        </p:nvSpPr>
        <p:spPr>
          <a:xfrm>
            <a:off x="2869333" y="597337"/>
            <a:ext cx="1295321" cy="510219"/>
          </a:xfrm>
          <a:prstGeom prst="mathMultiply">
            <a:avLst/>
          </a:prstGeom>
          <a:solidFill>
            <a:srgbClr val="9400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5EFCAB-6A94-637F-7750-87D132DD1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103" y="101021"/>
            <a:ext cx="11376025" cy="1065742"/>
          </a:xfrm>
        </p:spPr>
        <p:txBody>
          <a:bodyPr/>
          <a:lstStyle/>
          <a:p>
            <a:r>
              <a:rPr lang="en-GB" dirty="0"/>
              <a:t>Solution: Injection of Polarised Bunches</a:t>
            </a:r>
          </a:p>
        </p:txBody>
      </p:sp>
      <p:sp>
        <p:nvSpPr>
          <p:cNvPr id="56" name="Content Placeholder 1">
            <a:extLst>
              <a:ext uri="{FF2B5EF4-FFF2-40B4-BE49-F238E27FC236}">
                <a16:creationId xmlns:a16="http://schemas.microsoft.com/office/drawing/2014/main" id="{09766E54-F5D9-BCC2-4A33-4DCD639425E6}"/>
              </a:ext>
            </a:extLst>
          </p:cNvPr>
          <p:cNvSpPr txBox="1">
            <a:spLocks/>
          </p:cNvSpPr>
          <p:nvPr/>
        </p:nvSpPr>
        <p:spPr>
          <a:xfrm>
            <a:off x="7276209" y="4413072"/>
            <a:ext cx="4423919" cy="728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H" dirty="0">
                <a:solidFill>
                  <a:schemeClr val="accent5"/>
                </a:solidFill>
              </a:rPr>
              <a:t>More than doubles </a:t>
            </a:r>
            <a:r>
              <a:rPr lang="en-US" dirty="0">
                <a:solidFill>
                  <a:schemeClr val="accent5"/>
                </a:solidFill>
              </a:rPr>
              <a:t>delivered </a:t>
            </a:r>
            <a:r>
              <a:rPr lang="en-CH" dirty="0">
                <a:solidFill>
                  <a:schemeClr val="accent5"/>
                </a:solidFill>
              </a:rPr>
              <a:t>integrated luminosity</a:t>
            </a:r>
          </a:p>
          <a:p>
            <a:pPr marL="0" indent="0">
              <a:buNone/>
            </a:pPr>
            <a:endParaRPr lang="en-CH" dirty="0"/>
          </a:p>
        </p:txBody>
      </p:sp>
      <p:pic>
        <p:nvPicPr>
          <p:cNvPr id="8" name="Picture 7" descr="A graph with red and blue lines&#10;&#10;AI-generated content may be incorrect.">
            <a:extLst>
              <a:ext uri="{FF2B5EF4-FFF2-40B4-BE49-F238E27FC236}">
                <a16:creationId xmlns:a16="http://schemas.microsoft.com/office/drawing/2014/main" id="{2DB54472-BCC9-C2F5-84D8-5920EF2376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0354" y="2558772"/>
            <a:ext cx="4729492" cy="377734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91364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059"/>
    </mc:Choice>
    <mc:Fallback>
      <p:transition spd="slow" advTm="440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 animBg="1"/>
      <p:bldP spid="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C889C5-EAF3-BC74-313E-0B30B69426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with different colored bars&#10;&#10;Description automatically generated">
            <a:extLst>
              <a:ext uri="{FF2B5EF4-FFF2-40B4-BE49-F238E27FC236}">
                <a16:creationId xmlns:a16="http://schemas.microsoft.com/office/drawing/2014/main" id="{4FD721D4-A175-9DEB-F794-9535F48648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9390" y="724993"/>
            <a:ext cx="9014150" cy="450112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16A2C74-CF94-7E43-0434-C73FFDA6F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01" y="206841"/>
            <a:ext cx="11376025" cy="1376592"/>
          </a:xfrm>
        </p:spPr>
        <p:txBody>
          <a:bodyPr/>
          <a:lstStyle/>
          <a:p>
            <a:r>
              <a:rPr lang="en-US" dirty="0"/>
              <a:t>Parameter Scan: Reliability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D5582-2577-D67E-A98A-706639B17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1" name="Footer Placeholder 5">
            <a:extLst>
              <a:ext uri="{FF2B5EF4-FFF2-40B4-BE49-F238E27FC236}">
                <a16:creationId xmlns:a16="http://schemas.microsoft.com/office/drawing/2014/main" id="{BAE07EDE-C9E8-055F-2E45-965D03DB0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Hannah Dostmann | Reliability Study</a:t>
            </a:r>
            <a:endParaRPr lang="en-US" dirty="0"/>
          </a:p>
        </p:txBody>
      </p:sp>
      <p:sp>
        <p:nvSpPr>
          <p:cNvPr id="32" name="Date Placeholder 4">
            <a:extLst>
              <a:ext uri="{FF2B5EF4-FFF2-40B4-BE49-F238E27FC236}">
                <a16:creationId xmlns:a16="http://schemas.microsoft.com/office/drawing/2014/main" id="{557ABE22-A0EE-53B8-4F5D-8EB60767AA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20 March 2025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215DC13C-7CFF-21C7-5031-6A7A23FFBB4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4071" y="3312502"/>
                <a:ext cx="2265929" cy="1168355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34290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1938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89000" indent="-26035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09675" indent="-269875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H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16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Machine</m:t>
                          </m:r>
                          <m:r>
                            <m:rPr>
                              <m:nor/>
                            </m:rPr>
                            <a:rPr lang="en-US" sz="16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6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dump</m:t>
                          </m:r>
                          <m:r>
                            <m:rPr>
                              <m:nor/>
                            </m:rPr>
                            <a:rPr lang="en-US" sz="16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6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rate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16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# </m:t>
                          </m:r>
                          <m:r>
                            <m:rPr>
                              <m:nor/>
                            </m:rPr>
                            <a:rPr lang="en-US" sz="16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systems</m:t>
                          </m:r>
                        </m:den>
                      </m:f>
                    </m:oMath>
                  </m:oMathPara>
                </a14:m>
                <a:endParaRPr lang="en-CH" sz="1600" b="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215DC13C-7CFF-21C7-5031-6A7A23FFBB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071" y="3312502"/>
                <a:ext cx="2265929" cy="1168355"/>
              </a:xfrm>
              <a:prstGeom prst="rect">
                <a:avLst/>
              </a:prstGeom>
              <a:blipFill>
                <a:blip r:embed="rId5"/>
                <a:stretch>
                  <a:fillRect t="-215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ight Brace 7">
            <a:extLst>
              <a:ext uri="{FF2B5EF4-FFF2-40B4-BE49-F238E27FC236}">
                <a16:creationId xmlns:a16="http://schemas.microsoft.com/office/drawing/2014/main" id="{5A328554-C4AB-B69F-17C9-42CB5A959538}"/>
              </a:ext>
            </a:extLst>
          </p:cNvPr>
          <p:cNvSpPr/>
          <p:nvPr/>
        </p:nvSpPr>
        <p:spPr>
          <a:xfrm rot="5400000">
            <a:off x="10313273" y="4152390"/>
            <a:ext cx="384561" cy="2370742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2E8A996-7EE6-ACFC-F27D-89291C4C3BF6}"/>
              </a:ext>
            </a:extLst>
          </p:cNvPr>
          <p:cNvSpPr txBox="1">
            <a:spLocks/>
          </p:cNvSpPr>
          <p:nvPr/>
        </p:nvSpPr>
        <p:spPr>
          <a:xfrm>
            <a:off x="8280700" y="5660384"/>
            <a:ext cx="3190276" cy="618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600" b="0" dirty="0">
                <a:solidFill>
                  <a:srgbClr val="FF0000"/>
                </a:solidFill>
              </a:rPr>
              <a:t>Only systems above the required dump rate need to improve</a:t>
            </a:r>
            <a:endParaRPr lang="en-CH" sz="1600" b="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CD0190-3E65-2CD2-E8A3-0F48A06CA01E}"/>
              </a:ext>
            </a:extLst>
          </p:cNvPr>
          <p:cNvSpPr txBox="1"/>
          <p:nvPr/>
        </p:nvSpPr>
        <p:spPr>
          <a:xfrm rot="16200000">
            <a:off x="2190440" y="2224846"/>
            <a:ext cx="13760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Unreliability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5B5E61-436E-5B7E-B925-8DC6A4882581}"/>
              </a:ext>
            </a:extLst>
          </p:cNvPr>
          <p:cNvSpPr txBox="1"/>
          <p:nvPr/>
        </p:nvSpPr>
        <p:spPr>
          <a:xfrm>
            <a:off x="902335" y="5657763"/>
            <a:ext cx="68964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Most efficient way to allocate resources for reliability consolidation:</a:t>
            </a: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6DB6BCD0-F2F2-EB47-EBBF-C8BFF10757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pic>
        <p:nvPicPr>
          <p:cNvPr id="20" name="Picture 19" descr="A graph of a company's progress&#10;&#10;Description automatically generated with medium confidence">
            <a:extLst>
              <a:ext uri="{FF2B5EF4-FFF2-40B4-BE49-F238E27FC236}">
                <a16:creationId xmlns:a16="http://schemas.microsoft.com/office/drawing/2014/main" id="{4CBE27B4-77ED-10E8-B95D-3CB29374D8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9390" y="738439"/>
            <a:ext cx="9014150" cy="4501121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11759380-279C-1FDE-8711-AB6391FCB2BB}"/>
              </a:ext>
            </a:extLst>
          </p:cNvPr>
          <p:cNvGrpSpPr/>
          <p:nvPr/>
        </p:nvGrpSpPr>
        <p:grpSpPr>
          <a:xfrm>
            <a:off x="2881779" y="3282481"/>
            <a:ext cx="8887429" cy="578978"/>
            <a:chOff x="2878463" y="3338810"/>
            <a:chExt cx="8887429" cy="578978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72E209C-3726-6F12-6EAA-B0D0B1933B46}"/>
                </a:ext>
              </a:extLst>
            </p:cNvPr>
            <p:cNvCxnSpPr/>
            <p:nvPr/>
          </p:nvCxnSpPr>
          <p:spPr>
            <a:xfrm>
              <a:off x="3004283" y="3338810"/>
              <a:ext cx="0" cy="578978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EAA09E-2A5B-AE63-7291-3D40CFF3CFC4}"/>
                </a:ext>
              </a:extLst>
            </p:cNvPr>
            <p:cNvCxnSpPr>
              <a:cxnSpLocks/>
            </p:cNvCxnSpPr>
            <p:nvPr/>
          </p:nvCxnSpPr>
          <p:spPr>
            <a:xfrm>
              <a:off x="2878463" y="3619099"/>
              <a:ext cx="8887429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DD4B9ED-CD40-1A1B-DDD0-4481CE1CBF7E}"/>
                </a:ext>
              </a:extLst>
            </p:cNvPr>
            <p:cNvSpPr/>
            <p:nvPr/>
          </p:nvSpPr>
          <p:spPr>
            <a:xfrm>
              <a:off x="2943814" y="3565099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29434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8543"/>
    </mc:Choice>
    <mc:Fallback>
      <p:transition spd="slow" advTm="885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 with blue dots and black lines&#10;&#10;AI-generated content may be incorrect.">
            <a:extLst>
              <a:ext uri="{FF2B5EF4-FFF2-40B4-BE49-F238E27FC236}">
                <a16:creationId xmlns:a16="http://schemas.microsoft.com/office/drawing/2014/main" id="{877C5EEE-A339-C52A-7EE6-44E0A45CFF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16" y="575135"/>
            <a:ext cx="10411107" cy="5707729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476FE965-0980-508B-25AA-889ABF28A709}"/>
              </a:ext>
            </a:extLst>
          </p:cNvPr>
          <p:cNvSpPr/>
          <p:nvPr/>
        </p:nvSpPr>
        <p:spPr>
          <a:xfrm>
            <a:off x="2732476" y="3345719"/>
            <a:ext cx="556354" cy="586754"/>
          </a:xfrm>
          <a:prstGeom prst="ellipse">
            <a:avLst/>
          </a:prstGeom>
          <a:noFill/>
          <a:ln w="28575">
            <a:solidFill>
              <a:srgbClr val="377EB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98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B76668D-77B7-7B9A-48CA-2A1FAFBEEE74}"/>
              </a:ext>
            </a:extLst>
          </p:cNvPr>
          <p:cNvSpPr/>
          <p:nvPr/>
        </p:nvSpPr>
        <p:spPr>
          <a:xfrm>
            <a:off x="4929074" y="1699070"/>
            <a:ext cx="788936" cy="528685"/>
          </a:xfrm>
          <a:prstGeom prst="ellipse">
            <a:avLst/>
          </a:prstGeom>
          <a:noFill/>
          <a:ln w="28575">
            <a:solidFill>
              <a:srgbClr val="1C3F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98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30A761C-290E-9165-4632-C205C4F28842}"/>
              </a:ext>
            </a:extLst>
          </p:cNvPr>
          <p:cNvSpPr txBox="1"/>
          <p:nvPr/>
        </p:nvSpPr>
        <p:spPr>
          <a:xfrm>
            <a:off x="3283713" y="3391274"/>
            <a:ext cx="2416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377EB8"/>
                </a:solidFill>
              </a:rPr>
              <a:t>Reliability equivalent to polarised injections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665F9B-4E4A-04B0-FFEC-F0029B2DCEBC}"/>
              </a:ext>
            </a:extLst>
          </p:cNvPr>
          <p:cNvSpPr txBox="1"/>
          <p:nvPr/>
        </p:nvSpPr>
        <p:spPr>
          <a:xfrm>
            <a:off x="3312918" y="1377319"/>
            <a:ext cx="2465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1C3F5C"/>
                </a:solidFill>
              </a:rPr>
              <a:t>Target Achieved with polarised injections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BD01EC8-95ED-F316-96AF-665A736C03DF}"/>
              </a:ext>
            </a:extLst>
          </p:cNvPr>
          <p:cNvSpPr/>
          <p:nvPr/>
        </p:nvSpPr>
        <p:spPr>
          <a:xfrm>
            <a:off x="2083682" y="4442177"/>
            <a:ext cx="453600" cy="58675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98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ACB5814-592C-90A4-E82D-DEC2E704B254}"/>
              </a:ext>
            </a:extLst>
          </p:cNvPr>
          <p:cNvSpPr txBox="1"/>
          <p:nvPr/>
        </p:nvSpPr>
        <p:spPr>
          <a:xfrm>
            <a:off x="1754604" y="4085822"/>
            <a:ext cx="750445" cy="381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82" dirty="0">
                <a:solidFill>
                  <a:srgbClr val="C00000"/>
                </a:solidFill>
              </a:rPr>
              <a:t>2025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8C5557A9-7FBB-F36C-09DE-8F6401BEBD5E}"/>
              </a:ext>
            </a:extLst>
          </p:cNvPr>
          <p:cNvSpPr/>
          <p:nvPr/>
        </p:nvSpPr>
        <p:spPr>
          <a:xfrm>
            <a:off x="2172752" y="3448188"/>
            <a:ext cx="453600" cy="66324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98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28E73EE-2BBD-4D0C-8D4C-1B0F7D0D877B}"/>
              </a:ext>
            </a:extLst>
          </p:cNvPr>
          <p:cNvCxnSpPr>
            <a:cxnSpLocks/>
          </p:cNvCxnSpPr>
          <p:nvPr/>
        </p:nvCxnSpPr>
        <p:spPr>
          <a:xfrm>
            <a:off x="5718010" y="2172612"/>
            <a:ext cx="922072" cy="724959"/>
          </a:xfrm>
          <a:prstGeom prst="line">
            <a:avLst/>
          </a:prstGeom>
          <a:ln w="28575">
            <a:solidFill>
              <a:srgbClr val="1C3F5C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EF1AED6-7B40-577B-F44E-55765EBE3618}"/>
              </a:ext>
            </a:extLst>
          </p:cNvPr>
          <p:cNvCxnSpPr>
            <a:cxnSpLocks/>
          </p:cNvCxnSpPr>
          <p:nvPr/>
        </p:nvCxnSpPr>
        <p:spPr>
          <a:xfrm>
            <a:off x="5178408" y="3915531"/>
            <a:ext cx="431204" cy="266264"/>
          </a:xfrm>
          <a:prstGeom prst="line">
            <a:avLst/>
          </a:prstGeom>
          <a:ln w="28575">
            <a:solidFill>
              <a:srgbClr val="377EB8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9CD3C90-E2F4-4788-E577-7A4112CD9E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31"/>
          <a:stretch/>
        </p:blipFill>
        <p:spPr>
          <a:xfrm rot="5400000">
            <a:off x="5037139" y="3484634"/>
            <a:ext cx="1144946" cy="2556360"/>
          </a:xfrm>
          <a:prstGeom prst="rect">
            <a:avLst/>
          </a:prstGeom>
        </p:spPr>
      </p:pic>
      <p:pic>
        <p:nvPicPr>
          <p:cNvPr id="11" name="Picture 10" descr="A graph with numbers and text&#10;&#10;AI-generated content may be incorrect.">
            <a:extLst>
              <a:ext uri="{FF2B5EF4-FFF2-40B4-BE49-F238E27FC236}">
                <a16:creationId xmlns:a16="http://schemas.microsoft.com/office/drawing/2014/main" id="{A89416CD-826C-0153-B6F8-9282458A50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97148" y="2471315"/>
            <a:ext cx="3050146" cy="2671191"/>
          </a:xfrm>
          <a:prstGeom prst="rect">
            <a:avLst/>
          </a:prstGeom>
        </p:spPr>
      </p:pic>
      <p:pic>
        <p:nvPicPr>
          <p:cNvPr id="13" name="Picture 12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D9AE76F5-DF1A-9E80-8B07-B586972D9E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9"/>
          <a:stretch/>
        </p:blipFill>
        <p:spPr>
          <a:xfrm rot="5400000">
            <a:off x="5735162" y="2857874"/>
            <a:ext cx="2427717" cy="2507112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62359E28-AEA2-C9AD-E944-D5D3828B0EAE}"/>
              </a:ext>
            </a:extLst>
          </p:cNvPr>
          <p:cNvSpPr txBox="1"/>
          <p:nvPr/>
        </p:nvSpPr>
        <p:spPr>
          <a:xfrm>
            <a:off x="9402421" y="2397257"/>
            <a:ext cx="1969617" cy="52322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377EB8"/>
                </a:solidFill>
              </a:rPr>
              <a:t>Target Achieved with reliability only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8B1AB62-D77E-1B56-94C1-C2DC2EAF0CFF}"/>
              </a:ext>
            </a:extLst>
          </p:cNvPr>
          <p:cNvSpPr/>
          <p:nvPr/>
        </p:nvSpPr>
        <p:spPr>
          <a:xfrm>
            <a:off x="8275201" y="1721364"/>
            <a:ext cx="2083586" cy="514934"/>
          </a:xfrm>
          <a:prstGeom prst="ellipse">
            <a:avLst/>
          </a:prstGeom>
          <a:noFill/>
          <a:ln w="28575">
            <a:solidFill>
              <a:srgbClr val="377EB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98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62FF6B8-3FD4-894A-0766-36DCFA161C1F}"/>
              </a:ext>
            </a:extLst>
          </p:cNvPr>
          <p:cNvCxnSpPr>
            <a:cxnSpLocks/>
          </p:cNvCxnSpPr>
          <p:nvPr/>
        </p:nvCxnSpPr>
        <p:spPr>
          <a:xfrm flipH="1">
            <a:off x="8988876" y="2332443"/>
            <a:ext cx="356554" cy="652849"/>
          </a:xfrm>
          <a:prstGeom prst="line">
            <a:avLst/>
          </a:prstGeom>
          <a:ln w="28575">
            <a:solidFill>
              <a:srgbClr val="377EB8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2">
            <a:extLst>
              <a:ext uri="{FF2B5EF4-FFF2-40B4-BE49-F238E27FC236}">
                <a16:creationId xmlns:a16="http://schemas.microsoft.com/office/drawing/2014/main" id="{ACDD4728-8903-9E7C-E501-6859CA6D28FD}"/>
              </a:ext>
            </a:extLst>
          </p:cNvPr>
          <p:cNvSpPr txBox="1">
            <a:spLocks/>
          </p:cNvSpPr>
          <p:nvPr/>
        </p:nvSpPr>
        <p:spPr>
          <a:xfrm>
            <a:off x="257256" y="36660"/>
            <a:ext cx="9681503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Parameter Scan: Reliability</a:t>
            </a:r>
            <a:endParaRPr lang="en-GB" dirty="0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1A9F3A59-FD50-8624-C3BE-B275A36547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38A2D3E0-8F08-78C3-C7AC-44CA3CDAC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Jack Heron  |  Availability, Efficiency and Integrated Luminosity in the </a:t>
            </a:r>
            <a:r>
              <a:rPr lang="en-GB" dirty="0" err="1"/>
              <a:t>FCCee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0497F17C-7283-73AA-E6EA-7110ED940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658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38"/>
    </mc:Choice>
    <mc:Fallback>
      <p:transition spd="slow" advTm="18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 animBg="1"/>
      <p:bldP spid="36" grpId="0"/>
      <p:bldP spid="38" grpId="0"/>
      <p:bldP spid="54" grpId="0" animBg="1"/>
      <p:bldP spid="55" grpId="0"/>
      <p:bldP spid="70" grpId="0" animBg="1"/>
      <p:bldP spid="41" grpId="0" animBg="1"/>
      <p:bldP spid="3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37C47F8A-0E7F-AB5C-848C-8B5A667721F9}"/>
              </a:ext>
            </a:extLst>
          </p:cNvPr>
          <p:cNvSpPr txBox="1"/>
          <p:nvPr/>
        </p:nvSpPr>
        <p:spPr>
          <a:xfrm>
            <a:off x="19756" y="4569156"/>
            <a:ext cx="3910879" cy="724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R&amp;D Opportunity: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Injection of polarised bunches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71C20F-1F15-F368-FCFD-F04724117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68" y="779883"/>
            <a:ext cx="5091166" cy="1212086"/>
          </a:xfrm>
        </p:spPr>
        <p:txBody>
          <a:bodyPr>
            <a:normAutofit/>
          </a:bodyPr>
          <a:lstStyle/>
          <a:p>
            <a:r>
              <a:rPr lang="en-GB" dirty="0"/>
              <a:t>Forecasted integrated luminosity is below design in all energy modes</a:t>
            </a:r>
          </a:p>
          <a:p>
            <a:pPr lvl="1"/>
            <a:r>
              <a:rPr lang="en-GB" dirty="0"/>
              <a:t>Low availability </a:t>
            </a:r>
            <a:r>
              <a:rPr lang="en-GB" u="sng" dirty="0"/>
              <a:t>and</a:t>
            </a:r>
            <a:r>
              <a:rPr lang="en-GB" dirty="0"/>
              <a:t> low efficiency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15FBDF-119C-4158-DBBD-891806165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386" y="67882"/>
            <a:ext cx="3519219" cy="445183"/>
          </a:xfrm>
        </p:spPr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19DF0-A775-EBA7-80F1-48A2FA9F8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1E0EE-1B76-B3AE-5057-9D92A62D5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EDBC3-AF4A-D0B4-F548-F858BE4AE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FE03013-607F-062C-8D0D-F073B55D41CC}"/>
              </a:ext>
            </a:extLst>
          </p:cNvPr>
          <p:cNvCxnSpPr>
            <a:cxnSpLocks/>
          </p:cNvCxnSpPr>
          <p:nvPr/>
        </p:nvCxnSpPr>
        <p:spPr>
          <a:xfrm>
            <a:off x="5173134" y="1193767"/>
            <a:ext cx="1481971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0956502-4EBE-EC14-FC13-866C7704B9F7}"/>
              </a:ext>
            </a:extLst>
          </p:cNvPr>
          <p:cNvCxnSpPr>
            <a:cxnSpLocks/>
          </p:cNvCxnSpPr>
          <p:nvPr/>
        </p:nvCxnSpPr>
        <p:spPr>
          <a:xfrm>
            <a:off x="3871458" y="3072449"/>
            <a:ext cx="2978075" cy="28368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E252E19-D35B-1172-A4C0-4FE80D7209E7}"/>
              </a:ext>
            </a:extLst>
          </p:cNvPr>
          <p:cNvCxnSpPr>
            <a:cxnSpLocks/>
          </p:cNvCxnSpPr>
          <p:nvPr/>
        </p:nvCxnSpPr>
        <p:spPr>
          <a:xfrm>
            <a:off x="3765665" y="5253148"/>
            <a:ext cx="484458" cy="20662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7A1563E-06F2-3F48-AB18-B6BAE456A622}"/>
              </a:ext>
            </a:extLst>
          </p:cNvPr>
          <p:cNvSpPr txBox="1"/>
          <p:nvPr/>
        </p:nvSpPr>
        <p:spPr>
          <a:xfrm>
            <a:off x="12700" y="1995444"/>
            <a:ext cx="4466167" cy="2242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Systems of highest concern: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RF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Converters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Injector Complex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Technical Infrastructure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Losses</a:t>
            </a:r>
          </a:p>
        </p:txBody>
      </p:sp>
      <p:pic>
        <p:nvPicPr>
          <p:cNvPr id="8" name="Picture 7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0F1AC02A-88C8-E120-92AB-84336EBFA9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8868" y="85216"/>
            <a:ext cx="4689002" cy="2312713"/>
          </a:xfrm>
          <a:prstGeom prst="rect">
            <a:avLst/>
          </a:prstGeom>
        </p:spPr>
      </p:pic>
      <p:pic>
        <p:nvPicPr>
          <p:cNvPr id="10" name="Picture 9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215E1942-CAA7-223F-6D07-6A0FAE4CC2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3555" y="2342841"/>
            <a:ext cx="4778078" cy="2373248"/>
          </a:xfrm>
          <a:prstGeom prst="rect">
            <a:avLst/>
          </a:prstGeom>
        </p:spPr>
      </p:pic>
      <p:pic>
        <p:nvPicPr>
          <p:cNvPr id="13" name="Picture 12" descr="A graph with red and blue lines&#10;&#10;AI-generated content may be incorrect.">
            <a:extLst>
              <a:ext uri="{FF2B5EF4-FFF2-40B4-BE49-F238E27FC236}">
                <a16:creationId xmlns:a16="http://schemas.microsoft.com/office/drawing/2014/main" id="{EF52A5DC-2ED0-9CED-50E5-F79BF32DE1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0123" y="3967136"/>
            <a:ext cx="2971469" cy="237324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49566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525"/>
    </mc:Choice>
    <mc:Fallback>
      <p:transition spd="slow" advTm="75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71C20F-1F15-F368-FCFD-F04724117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770" y="3446268"/>
            <a:ext cx="5796253" cy="2553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200" u="sng" dirty="0"/>
              <a:t>Short Term</a:t>
            </a:r>
            <a:r>
              <a:rPr lang="en-GB" sz="1200" b="1" dirty="0"/>
              <a:t>:</a:t>
            </a:r>
          </a:p>
          <a:p>
            <a:r>
              <a:rPr lang="en-GB" sz="1200" b="0" dirty="0"/>
              <a:t>Requirements and milestones, performance benchmarking</a:t>
            </a:r>
            <a:endParaRPr lang="en-GB" sz="1200" b="0" dirty="0">
              <a:solidFill>
                <a:srgbClr val="000000"/>
              </a:solidFill>
            </a:endParaRPr>
          </a:p>
          <a:p>
            <a:r>
              <a:rPr lang="en-GB" sz="1200" b="0" dirty="0">
                <a:solidFill>
                  <a:srgbClr val="000000"/>
                </a:solidFill>
              </a:rPr>
              <a:t>More nuanced reliability models in parallel with design process</a:t>
            </a:r>
          </a:p>
          <a:p>
            <a:r>
              <a:rPr lang="en-GB" sz="1200" b="0" dirty="0">
                <a:solidFill>
                  <a:srgbClr val="000000"/>
                </a:solidFill>
              </a:rPr>
              <a:t>“Low-hanging fruit” – R&amp;D opportunities evaluation</a:t>
            </a:r>
          </a:p>
          <a:p>
            <a:r>
              <a:rPr lang="en-GB" sz="1200" b="0" dirty="0">
                <a:solidFill>
                  <a:srgbClr val="000000"/>
                </a:solidFill>
              </a:rPr>
              <a:t>Performance/Cost optimisation over the whole machine</a:t>
            </a:r>
          </a:p>
          <a:p>
            <a:endParaRPr lang="en-GB" sz="1200" b="0" dirty="0">
              <a:solidFill>
                <a:srgbClr val="000000"/>
              </a:solidFill>
            </a:endParaRPr>
          </a:p>
          <a:p>
            <a:r>
              <a:rPr lang="en-GB" sz="1200" b="0" dirty="0">
                <a:solidFill>
                  <a:srgbClr val="000000"/>
                </a:solidFill>
              </a:rPr>
              <a:t>Develop a coherent support framework for all system designs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15FBDF-119C-4158-DBBD-891806165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747" y="171791"/>
            <a:ext cx="11741894" cy="574675"/>
          </a:xfrm>
        </p:spPr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19DF0-A775-EBA7-80F1-48A2FA9F8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1E0EE-1B76-B3AE-5057-9D92A62D5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Jack Heron  |  Availability, Efficiency and Integrated Luminosity in the </a:t>
            </a:r>
            <a:r>
              <a:rPr lang="en-GB" dirty="0" err="1"/>
              <a:t>FCCee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EDBC3-AF4A-D0B4-F548-F858BE4AE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75BDF3-0AC2-4A8E-35C5-77ABBA205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8121" y="314841"/>
            <a:ext cx="6834132" cy="2723531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3E9C727-437D-25C7-9639-DAABE8139B96}"/>
              </a:ext>
            </a:extLst>
          </p:cNvPr>
          <p:cNvSpPr txBox="1">
            <a:spLocks/>
          </p:cNvSpPr>
          <p:nvPr/>
        </p:nvSpPr>
        <p:spPr>
          <a:xfrm>
            <a:off x="6306185" y="3307975"/>
            <a:ext cx="5057150" cy="3117018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u="sng" dirty="0">
                <a:solidFill>
                  <a:srgbClr val="000000"/>
                </a:solidFill>
              </a:rPr>
              <a:t>TDR &amp; Beyond:</a:t>
            </a:r>
          </a:p>
          <a:p>
            <a:pPr lvl="1"/>
            <a:r>
              <a:rPr lang="en-GB" sz="1200" dirty="0"/>
              <a:t>Design for reliability:</a:t>
            </a:r>
          </a:p>
          <a:p>
            <a:pPr lvl="2"/>
            <a:r>
              <a:rPr lang="en-GB" sz="1200" dirty="0"/>
              <a:t>Detailed modelling</a:t>
            </a:r>
          </a:p>
          <a:p>
            <a:pPr lvl="2"/>
            <a:r>
              <a:rPr lang="en-GB" sz="1200" dirty="0">
                <a:solidFill>
                  <a:srgbClr val="000000"/>
                </a:solidFill>
              </a:rPr>
              <a:t>Redundant / modular / hot-swappable paradigm</a:t>
            </a:r>
          </a:p>
          <a:p>
            <a:pPr lvl="2"/>
            <a:r>
              <a:rPr lang="en-GB" sz="1200" dirty="0"/>
              <a:t>Interfacing between systems</a:t>
            </a:r>
          </a:p>
          <a:p>
            <a:pPr lvl="1"/>
            <a:r>
              <a:rPr lang="en-GB" sz="1200" dirty="0"/>
              <a:t>Tools, training, expertise</a:t>
            </a:r>
          </a:p>
          <a:p>
            <a:pPr lvl="1"/>
            <a:r>
              <a:rPr lang="en-GB" sz="1200" dirty="0"/>
              <a:t>Extensive hardware testing &amp; validation</a:t>
            </a:r>
          </a:p>
          <a:p>
            <a:pPr lvl="1"/>
            <a:endParaRPr lang="en-GB" sz="1200" dirty="0"/>
          </a:p>
          <a:p>
            <a:pPr lvl="1"/>
            <a:r>
              <a:rPr lang="en-GB" sz="1200" dirty="0"/>
              <a:t>Diagnostics &amp; Health Monitoring</a:t>
            </a:r>
          </a:p>
          <a:p>
            <a:pPr lvl="1"/>
            <a:r>
              <a:rPr lang="en-GB" sz="1200" dirty="0"/>
              <a:t>Fault prediction</a:t>
            </a:r>
          </a:p>
          <a:p>
            <a:pPr lvl="1"/>
            <a:r>
              <a:rPr lang="en-GB" sz="1200" dirty="0"/>
              <a:t>Fault tracking &amp; Analytics</a:t>
            </a:r>
          </a:p>
          <a:p>
            <a:pPr lvl="1"/>
            <a:r>
              <a:rPr lang="en-GB" sz="1200" dirty="0"/>
              <a:t>Lifecycle Reliability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6DD294-9A11-8F82-D94A-EF1E320861D0}"/>
              </a:ext>
            </a:extLst>
          </p:cNvPr>
          <p:cNvSpPr txBox="1"/>
          <p:nvPr/>
        </p:nvSpPr>
        <p:spPr>
          <a:xfrm>
            <a:off x="282882" y="1135495"/>
            <a:ext cx="460531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Success in FCC requires machine-wide improvement in reliability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sz="1800" u="sng" dirty="0">
                <a:solidFill>
                  <a:srgbClr val="000000"/>
                </a:solidFill>
              </a:rPr>
              <a:t>Systematic Reliability / Availability Support Framework</a:t>
            </a:r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4D5B2D64-9FD7-486E-57D1-FE24177CEE0F}"/>
              </a:ext>
            </a:extLst>
          </p:cNvPr>
          <p:cNvSpPr/>
          <p:nvPr/>
        </p:nvSpPr>
        <p:spPr>
          <a:xfrm>
            <a:off x="5567082" y="3307976"/>
            <a:ext cx="528918" cy="2969773"/>
          </a:xfrm>
          <a:prstGeom prst="leftBrace">
            <a:avLst>
              <a:gd name="adj1" fmla="val 8333"/>
              <a:gd name="adj2" fmla="val 6675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55913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2383"/>
    </mc:Choice>
    <mc:Fallback>
      <p:transition spd="slow" advTm="312383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0991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8"/>
    </mc:Choice>
    <mc:Fallback>
      <p:transition spd="slow" advTm="448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F138B32A-6CBF-3A2D-F138-6601CD67D9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16440" y="923879"/>
            <a:ext cx="1779383" cy="501024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D7F6224-BD11-F18F-DBD3-216BCAC6D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191370"/>
            <a:ext cx="11376025" cy="555812"/>
          </a:xfrm>
        </p:spPr>
        <p:txBody>
          <a:bodyPr/>
          <a:lstStyle/>
          <a:p>
            <a:r>
              <a:rPr lang="en-CH" dirty="0"/>
              <a:t>Breakdown into Systems and Subsystems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14BB5-C17A-C41F-4DAE-9BEA09F6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6121C2-C55B-E7C2-543B-875B3CED4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C044A-347A-04EC-BD4F-26DC37B88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39AF6E9-57D0-C072-C75C-AA4402389D4D}"/>
              </a:ext>
            </a:extLst>
          </p:cNvPr>
          <p:cNvSpPr/>
          <p:nvPr/>
        </p:nvSpPr>
        <p:spPr>
          <a:xfrm>
            <a:off x="606739" y="3048753"/>
            <a:ext cx="1403367" cy="818776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FCC-ee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532D15AC-D63D-3C44-CDA6-9E51B476F73D}"/>
              </a:ext>
            </a:extLst>
          </p:cNvPr>
          <p:cNvSpPr/>
          <p:nvPr/>
        </p:nvSpPr>
        <p:spPr>
          <a:xfrm>
            <a:off x="2175974" y="896243"/>
            <a:ext cx="812800" cy="5123796"/>
          </a:xfrm>
          <a:prstGeom prst="leftBrac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5B117E63-50DF-0D4D-994C-CEC8B9718EEC}"/>
              </a:ext>
            </a:extLst>
          </p:cNvPr>
          <p:cNvSpPr/>
          <p:nvPr/>
        </p:nvSpPr>
        <p:spPr>
          <a:xfrm rot="19869930">
            <a:off x="4973204" y="2670192"/>
            <a:ext cx="539288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9CB57C81-043D-5441-02E9-68052C9C619D}"/>
              </a:ext>
            </a:extLst>
          </p:cNvPr>
          <p:cNvSpPr/>
          <p:nvPr/>
        </p:nvSpPr>
        <p:spPr>
          <a:xfrm rot="1934349">
            <a:off x="4980219" y="3400826"/>
            <a:ext cx="511312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36C8081-509C-1F71-0600-C3D78A6D0519}"/>
              </a:ext>
            </a:extLst>
          </p:cNvPr>
          <p:cNvSpPr/>
          <p:nvPr/>
        </p:nvSpPr>
        <p:spPr>
          <a:xfrm>
            <a:off x="5587614" y="2152715"/>
            <a:ext cx="1910747" cy="555812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Failure Rate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93F87AC-C8E4-E977-641E-4F452C13D22F}"/>
              </a:ext>
            </a:extLst>
          </p:cNvPr>
          <p:cNvSpPr/>
          <p:nvPr/>
        </p:nvSpPr>
        <p:spPr>
          <a:xfrm>
            <a:off x="5587613" y="3825693"/>
            <a:ext cx="1910749" cy="555812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Repair Duration</a:t>
            </a: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F5316171-3E97-0918-3446-FCFA2BCA2C16}"/>
              </a:ext>
            </a:extLst>
          </p:cNvPr>
          <p:cNvSpPr/>
          <p:nvPr/>
        </p:nvSpPr>
        <p:spPr>
          <a:xfrm rot="2135574">
            <a:off x="7595819" y="2618600"/>
            <a:ext cx="539288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3666C7FD-6C88-4B61-7092-E58488E921E8}"/>
              </a:ext>
            </a:extLst>
          </p:cNvPr>
          <p:cNvSpPr/>
          <p:nvPr/>
        </p:nvSpPr>
        <p:spPr>
          <a:xfrm rot="19957901">
            <a:off x="7609807" y="3319712"/>
            <a:ext cx="511312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3D24B4C2-BF21-A9E1-E679-BA31D8CC7CE3}"/>
              </a:ext>
            </a:extLst>
          </p:cNvPr>
          <p:cNvSpPr/>
          <p:nvPr/>
        </p:nvSpPr>
        <p:spPr>
          <a:xfrm>
            <a:off x="8146560" y="2975077"/>
            <a:ext cx="1367982" cy="555812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Availability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86A3A420-B476-B5BD-2C4F-A85B8724950A}"/>
              </a:ext>
            </a:extLst>
          </p:cNvPr>
          <p:cNvSpPr/>
          <p:nvPr/>
        </p:nvSpPr>
        <p:spPr>
          <a:xfrm>
            <a:off x="9672642" y="3009442"/>
            <a:ext cx="539288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40551F8-3778-B603-535D-446859B0A9B5}"/>
              </a:ext>
            </a:extLst>
          </p:cNvPr>
          <p:cNvSpPr/>
          <p:nvPr/>
        </p:nvSpPr>
        <p:spPr>
          <a:xfrm>
            <a:off x="10301079" y="2933647"/>
            <a:ext cx="1367982" cy="686195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Integrated Luminosity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472C2A-5B97-4279-F391-495EF27E07CF}"/>
              </a:ext>
            </a:extLst>
          </p:cNvPr>
          <p:cNvSpPr/>
          <p:nvPr/>
        </p:nvSpPr>
        <p:spPr>
          <a:xfrm>
            <a:off x="5366871" y="1996140"/>
            <a:ext cx="2247153" cy="85901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FB142FC-E90B-D204-6FAF-F23A93388D36}"/>
              </a:ext>
            </a:extLst>
          </p:cNvPr>
          <p:cNvSpPr/>
          <p:nvPr/>
        </p:nvSpPr>
        <p:spPr>
          <a:xfrm>
            <a:off x="5023489" y="1350988"/>
            <a:ext cx="3358777" cy="51397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CH" dirty="0">
                <a:solidFill>
                  <a:schemeClr val="bg1"/>
                </a:solidFill>
              </a:rPr>
              <a:t>1) System failure rate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020C9E-5756-8C2C-C2E2-A2D8F003B7F5}"/>
              </a:ext>
            </a:extLst>
          </p:cNvPr>
          <p:cNvSpPr txBox="1"/>
          <p:nvPr/>
        </p:nvSpPr>
        <p:spPr>
          <a:xfrm>
            <a:off x="5161216" y="758492"/>
            <a:ext cx="55430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C00000"/>
                </a:solidFill>
              </a:rPr>
              <a:t>Extrapolate from reliability performance of existing accelerator systems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AA1779D-C1E4-5B95-E909-9065E5BB90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5508" y="2130351"/>
            <a:ext cx="2206920" cy="61793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74991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519"/>
    </mc:Choice>
    <mc:Fallback>
      <p:transition spd="slow" advTm="335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91B31F21-8FA3-730D-6099-00F7B2660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428" y="180093"/>
            <a:ext cx="4646604" cy="37435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1826C9-8F68-C945-6DFB-15EEBC345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613" y="477489"/>
            <a:ext cx="11376025" cy="712257"/>
          </a:xfrm>
        </p:spPr>
        <p:txBody>
          <a:bodyPr/>
          <a:lstStyle/>
          <a:p>
            <a:r>
              <a:rPr lang="en-US" dirty="0"/>
              <a:t>RF System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CD61B3-398A-1470-FF13-D8B0143F9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34E0A1-A10B-23F2-E6B8-467B9BB5E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79BF22-3FFF-B4AE-C73A-6192764B9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BA3ECA-FF77-6B85-80B0-85C55E104548}"/>
              </a:ext>
            </a:extLst>
          </p:cNvPr>
          <p:cNvSpPr txBox="1"/>
          <p:nvPr/>
        </p:nvSpPr>
        <p:spPr>
          <a:xfrm>
            <a:off x="6650830" y="6167016"/>
            <a:ext cx="546081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Acknowledgement: Olivier Brunner, Andy Butterworth, Franck </a:t>
            </a:r>
            <a:r>
              <a:rPr lang="en-GB" sz="11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Peauger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Ivan </a:t>
            </a:r>
            <a:r>
              <a:rPr lang="en-GB" sz="11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Karpov</a:t>
            </a:r>
            <a:endParaRPr lang="en-GB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16CE9361-2AF2-AEAA-A815-FE7276BFB4DA}"/>
              </a:ext>
            </a:extLst>
          </p:cNvPr>
          <p:cNvSpPr txBox="1">
            <a:spLocks/>
          </p:cNvSpPr>
          <p:nvPr/>
        </p:nvSpPr>
        <p:spPr>
          <a:xfrm>
            <a:off x="225431" y="1304102"/>
            <a:ext cx="3143934" cy="71225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r>
              <a:rPr lang="en-US" dirty="0"/>
              <a:t>Using AFT fault data 2015-2024</a:t>
            </a:r>
          </a:p>
          <a:p>
            <a:pPr marL="342900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r>
              <a:rPr lang="en-US" dirty="0"/>
              <a:t>LHC:</a:t>
            </a:r>
          </a:p>
          <a:p>
            <a:pPr marL="666750" lvl="1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r>
              <a:rPr lang="en-US" dirty="0"/>
              <a:t>16 SRF cavities</a:t>
            </a:r>
          </a:p>
          <a:p>
            <a:pPr marL="666750" lvl="1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FCCee</a:t>
            </a:r>
            <a:r>
              <a:rPr lang="en-US" dirty="0"/>
              <a:t>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DE770B-7D3B-81FD-FC5D-AFD1FE7F8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8078" y="1660231"/>
            <a:ext cx="5990558" cy="26202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EE116C-9CC1-356F-4877-2F490326A0FD}"/>
              </a:ext>
            </a:extLst>
          </p:cNvPr>
          <p:cNvSpPr txBox="1"/>
          <p:nvPr/>
        </p:nvSpPr>
        <p:spPr>
          <a:xfrm>
            <a:off x="10203948" y="606345"/>
            <a:ext cx="223008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u="sng" dirty="0"/>
              <a:t>aft.cern.ch</a:t>
            </a:r>
          </a:p>
          <a:p>
            <a:pPr algn="l"/>
            <a:r>
              <a:rPr lang="en-US" sz="1400" u="sng" dirty="0"/>
              <a:t>aft-stats.web.cern.ch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2B05CB-79BA-1760-6445-C4E84ADB02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3948" y="28248"/>
            <a:ext cx="1907695" cy="559743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2823A97-0687-0AF6-853E-7543EC376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439684"/>
              </p:ext>
            </p:extLst>
          </p:nvPr>
        </p:nvGraphicFramePr>
        <p:xfrm>
          <a:off x="480886" y="4394092"/>
          <a:ext cx="9300676" cy="17145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435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96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96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96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96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96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96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964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1964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42900">
                <a:tc rowSpan="2">
                  <a:txBody>
                    <a:bodyPr/>
                    <a:lstStyle/>
                    <a:p>
                      <a:pPr algn="ctr">
                        <a:defRPr b="1"/>
                      </a:pP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sz="1200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defRPr b="1"/>
                      </a:pPr>
                      <a:endParaRPr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sz="1200" dirty="0">
                          <a:solidFill>
                            <a:schemeClr val="bg1"/>
                          </a:solidFill>
                        </a:rPr>
                        <a:t>W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defRPr b="1"/>
                      </a:pPr>
                      <a:endParaRPr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sz="1200" dirty="0">
                          <a:solidFill>
                            <a:schemeClr val="bg1"/>
                          </a:solidFill>
                        </a:rPr>
                        <a:t>ZH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defRPr b="1"/>
                      </a:pPr>
                      <a:endParaRPr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sz="1200" dirty="0" err="1">
                          <a:solidFill>
                            <a:schemeClr val="bg1"/>
                          </a:solidFill>
                        </a:rPr>
                        <a:t>tt</a:t>
                      </a:r>
                      <a:r>
                        <a:rPr sz="1200" dirty="0">
                          <a:solidFill>
                            <a:schemeClr val="bg1"/>
                          </a:solidFill>
                        </a:rPr>
                        <a:t>̄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defRPr b="1"/>
                      </a:pPr>
                      <a:endParaRPr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 vMerge="1">
                  <a:txBody>
                    <a:bodyPr/>
                    <a:lstStyle/>
                    <a:p>
                      <a:pPr algn="ctr">
                        <a:defRPr b="1"/>
                      </a:pPr>
                      <a:endParaRPr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collider*</a:t>
                      </a: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booster</a:t>
                      </a: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collider*</a:t>
                      </a: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booster</a:t>
                      </a: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collider**</a:t>
                      </a: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booster</a:t>
                      </a: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collider**</a:t>
                      </a: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booster</a:t>
                      </a:r>
                      <a:endParaRPr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957686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Cavities [#]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132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132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264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672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448</a:t>
                      </a:r>
                      <a:endParaRPr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sz="1200"/>
                        <a:t>Redundancy [cavities]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67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44</a:t>
                      </a:r>
                      <a:endParaRPr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Redundancy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/>
                        <a:t>0.75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51FBEA4-B4A8-DDBD-2975-36135B73D72F}"/>
              </a:ext>
            </a:extLst>
          </p:cNvPr>
          <p:cNvSpPr txBox="1"/>
          <p:nvPr/>
        </p:nvSpPr>
        <p:spPr>
          <a:xfrm>
            <a:off x="778812" y="6127884"/>
            <a:ext cx="546081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00" dirty="0">
                <a:cs typeface="Times New Roman" panose="02020603050405020304" pitchFamily="18" charset="0"/>
              </a:rPr>
              <a:t>* Per beam                                        ** Both beams</a:t>
            </a:r>
          </a:p>
        </p:txBody>
      </p:sp>
    </p:spTree>
    <p:extLst>
      <p:ext uri="{BB962C8B-B14F-4D97-AF65-F5344CB8AC3E}">
        <p14:creationId xmlns:p14="http://schemas.microsoft.com/office/powerpoint/2010/main" val="3310950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43"/>
    </mc:Choice>
    <mc:Fallback>
      <p:transition spd="slow" advTm="543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3F4ACF-FD0A-DB28-69F9-83B18F243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BF922B-9452-E438-5D34-AB662C9F48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8ACD6F-E6CB-751A-0E54-6567237EB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63" y="50841"/>
            <a:ext cx="8647899" cy="753877"/>
          </a:xfrm>
        </p:spPr>
        <p:txBody>
          <a:bodyPr anchor="ctr"/>
          <a:lstStyle/>
          <a:p>
            <a:r>
              <a:rPr lang="de-DE" dirty="0" err="1"/>
              <a:t>Electrical</a:t>
            </a:r>
            <a:r>
              <a:rPr lang="de-DE" dirty="0"/>
              <a:t> Network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25E96D4-1CF3-D247-F1CA-D3CED72D27E9}"/>
              </a:ext>
            </a:extLst>
          </p:cNvPr>
          <p:cNvSpPr txBox="1">
            <a:spLocks/>
          </p:cNvSpPr>
          <p:nvPr/>
        </p:nvSpPr>
        <p:spPr>
          <a:xfrm>
            <a:off x="299117" y="1140230"/>
            <a:ext cx="4985238" cy="499278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3"/>
                </a:solidFill>
              </a:rPr>
              <a:t>External Network Perturbations: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0000"/>
                </a:solidFill>
              </a:rPr>
              <a:t>Independent at PA and PH-PD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E00F0"/>
                </a:solidFill>
              </a:rPr>
              <a:t>Internal Equipment Faults: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Scaled by number of Substations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9900"/>
                </a:solidFill>
              </a:rPr>
              <a:t>Redundant link PA-PD: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Only for non-child down time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Changeover ~1 h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Not applicable to PH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C32DD2-948A-9CA4-F23E-A11C3E5DA939}"/>
              </a:ext>
            </a:extLst>
          </p:cNvPr>
          <p:cNvSpPr txBox="1"/>
          <p:nvPr/>
        </p:nvSpPr>
        <p:spPr>
          <a:xfrm>
            <a:off x="9662686" y="2497642"/>
            <a:ext cx="23510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E00F0"/>
                </a:solidFill>
              </a:rPr>
              <a:t>3</a:t>
            </a:r>
          </a:p>
          <a:p>
            <a:pPr algn="ctr"/>
            <a:endParaRPr lang="en-US" sz="1400" b="1" dirty="0">
              <a:solidFill>
                <a:srgbClr val="CE00F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0AF19F2-E0E0-1B4B-BF23-0D15CAD16638}"/>
              </a:ext>
            </a:extLst>
          </p:cNvPr>
          <p:cNvGrpSpPr/>
          <p:nvPr/>
        </p:nvGrpSpPr>
        <p:grpSpPr>
          <a:xfrm>
            <a:off x="5240894" y="-1055356"/>
            <a:ext cx="8956311" cy="5735424"/>
            <a:chOff x="5193686" y="-363147"/>
            <a:chExt cx="8956311" cy="5735424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EBC51E03-82DD-BC2F-A3B5-51B16B581B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6662" y="1134917"/>
              <a:ext cx="5996399" cy="4237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Multiplication Sign 31">
              <a:extLst>
                <a:ext uri="{FF2B5EF4-FFF2-40B4-BE49-F238E27FC236}">
                  <a16:creationId xmlns:a16="http://schemas.microsoft.com/office/drawing/2014/main" id="{EA90D1BF-1AC2-CD59-DE0B-2C89E3E5E1D5}"/>
                </a:ext>
              </a:extLst>
            </p:cNvPr>
            <p:cNvSpPr/>
            <p:nvPr/>
          </p:nvSpPr>
          <p:spPr>
            <a:xfrm>
              <a:off x="5545466" y="3619651"/>
              <a:ext cx="483268" cy="476315"/>
            </a:xfrm>
            <a:prstGeom prst="mathMultiply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E32E84E-2830-9195-6C90-F264A969A4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96124" y="1161549"/>
              <a:ext cx="2105986" cy="2715036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78A37EB0-7D8F-2A43-987E-03B2213F32AE}"/>
                </a:ext>
              </a:extLst>
            </p:cNvPr>
            <p:cNvSpPr/>
            <p:nvPr/>
          </p:nvSpPr>
          <p:spPr>
            <a:xfrm rot="8762832">
              <a:off x="5193686" y="-363147"/>
              <a:ext cx="8956311" cy="4141863"/>
            </a:xfrm>
            <a:prstGeom prst="arc">
              <a:avLst>
                <a:gd name="adj1" fmla="val 15627350"/>
                <a:gd name="adj2" fmla="val 266398"/>
              </a:avLst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96FBF4D-5F21-6DC9-C329-3FE5E20430C6}"/>
                </a:ext>
              </a:extLst>
            </p:cNvPr>
            <p:cNvSpPr txBox="1"/>
            <p:nvPr/>
          </p:nvSpPr>
          <p:spPr>
            <a:xfrm>
              <a:off x="5874570" y="3703919"/>
              <a:ext cx="10908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err="1">
                  <a:solidFill>
                    <a:schemeClr val="accent3"/>
                  </a:solidFill>
                </a:rPr>
                <a:t>Genissiat</a:t>
              </a:r>
              <a:endParaRPr lang="en-GB" sz="1400" dirty="0">
                <a:solidFill>
                  <a:schemeClr val="accent3"/>
                </a:solidFill>
              </a:endParaRPr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128FD3C8-CB1A-215E-041A-EF8263BF1569}"/>
                </a:ext>
              </a:extLst>
            </p:cNvPr>
            <p:cNvCxnSpPr/>
            <p:nvPr/>
          </p:nvCxnSpPr>
          <p:spPr>
            <a:xfrm flipV="1">
              <a:off x="7902110" y="1039690"/>
              <a:ext cx="95306" cy="121859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BC0619F8-5DD8-B7F4-608E-FCAC0945E436}"/>
                </a:ext>
              </a:extLst>
            </p:cNvPr>
            <p:cNvCxnSpPr>
              <a:cxnSpLocks/>
              <a:stCxn id="50" idx="0"/>
            </p:cNvCxnSpPr>
            <p:nvPr/>
          </p:nvCxnSpPr>
          <p:spPr>
            <a:xfrm flipV="1">
              <a:off x="11112955" y="3155711"/>
              <a:ext cx="111876" cy="70852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6E2338E6-8A2E-1F4D-D741-91D72A37C797}"/>
                </a:ext>
              </a:extLst>
            </p:cNvPr>
            <p:cNvCxnSpPr>
              <a:cxnSpLocks/>
            </p:cNvCxnSpPr>
            <p:nvPr/>
          </p:nvCxnSpPr>
          <p:spPr>
            <a:xfrm>
              <a:off x="7850987" y="1206604"/>
              <a:ext cx="676765" cy="3612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5" name="Straight Connector 1024">
              <a:extLst>
                <a:ext uri="{FF2B5EF4-FFF2-40B4-BE49-F238E27FC236}">
                  <a16:creationId xmlns:a16="http://schemas.microsoft.com/office/drawing/2014/main" id="{EEAC71D2-0D17-F405-9A7C-FC33C9248F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75965" y="4552910"/>
              <a:ext cx="9144" cy="14630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8" name="Straight Connector 1027">
              <a:extLst>
                <a:ext uri="{FF2B5EF4-FFF2-40B4-BE49-F238E27FC236}">
                  <a16:creationId xmlns:a16="http://schemas.microsoft.com/office/drawing/2014/main" id="{E12FA38F-CA8D-91A3-8F36-8AA0AF02153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56294" y="2918718"/>
              <a:ext cx="384048" cy="512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3" name="TextBox 1032">
              <a:extLst>
                <a:ext uri="{FF2B5EF4-FFF2-40B4-BE49-F238E27FC236}">
                  <a16:creationId xmlns:a16="http://schemas.microsoft.com/office/drawing/2014/main" id="{455AB8EF-4EDA-014D-1DDA-C74848160C23}"/>
                </a:ext>
              </a:extLst>
            </p:cNvPr>
            <p:cNvSpPr txBox="1"/>
            <p:nvPr/>
          </p:nvSpPr>
          <p:spPr>
            <a:xfrm rot="18466313">
              <a:off x="6419996" y="1972600"/>
              <a:ext cx="10908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accent3">
                      <a:lumMod val="75000"/>
                    </a:schemeClr>
                  </a:solidFill>
                </a:rPr>
                <a:t>Line 1</a:t>
              </a:r>
              <a:endParaRPr lang="en-GB" sz="14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034" name="TextBox 1033">
              <a:extLst>
                <a:ext uri="{FF2B5EF4-FFF2-40B4-BE49-F238E27FC236}">
                  <a16:creationId xmlns:a16="http://schemas.microsoft.com/office/drawing/2014/main" id="{780CB444-B099-2A75-BC64-A18C1BFD863B}"/>
                </a:ext>
              </a:extLst>
            </p:cNvPr>
            <p:cNvSpPr txBox="1"/>
            <p:nvPr/>
          </p:nvSpPr>
          <p:spPr>
            <a:xfrm rot="20593227">
              <a:off x="8559786" y="4008713"/>
              <a:ext cx="10908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accent3">
                      <a:lumMod val="75000"/>
                    </a:schemeClr>
                  </a:solidFill>
                </a:rPr>
                <a:t>Line 2</a:t>
              </a:r>
              <a:endParaRPr lang="en-GB" sz="14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035" name="TextBox 1034">
              <a:extLst>
                <a:ext uri="{FF2B5EF4-FFF2-40B4-BE49-F238E27FC236}">
                  <a16:creationId xmlns:a16="http://schemas.microsoft.com/office/drawing/2014/main" id="{A56480A5-6D5F-941D-F8EC-B68C74F18622}"/>
                </a:ext>
              </a:extLst>
            </p:cNvPr>
            <p:cNvSpPr txBox="1"/>
            <p:nvPr/>
          </p:nvSpPr>
          <p:spPr>
            <a:xfrm>
              <a:off x="8382761" y="1712503"/>
              <a:ext cx="10908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b="1" dirty="0"/>
                <a:t>PA</a:t>
              </a:r>
              <a:endParaRPr lang="en-GB" sz="1400" b="1" dirty="0"/>
            </a:p>
          </p:txBody>
        </p:sp>
        <p:sp>
          <p:nvSpPr>
            <p:cNvPr id="1036" name="TextBox 1035">
              <a:extLst>
                <a:ext uri="{FF2B5EF4-FFF2-40B4-BE49-F238E27FC236}">
                  <a16:creationId xmlns:a16="http://schemas.microsoft.com/office/drawing/2014/main" id="{774B1BF5-8B3E-9380-B663-3CE20EDAD6B8}"/>
                </a:ext>
              </a:extLst>
            </p:cNvPr>
            <p:cNvSpPr txBox="1"/>
            <p:nvPr/>
          </p:nvSpPr>
          <p:spPr>
            <a:xfrm>
              <a:off x="9923704" y="2801208"/>
              <a:ext cx="10908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b="1" dirty="0"/>
                <a:t>PD</a:t>
              </a:r>
              <a:endParaRPr lang="en-GB" sz="1400" b="1" dirty="0"/>
            </a:p>
          </p:txBody>
        </p:sp>
        <p:sp>
          <p:nvSpPr>
            <p:cNvPr id="1037" name="TextBox 1036">
              <a:extLst>
                <a:ext uri="{FF2B5EF4-FFF2-40B4-BE49-F238E27FC236}">
                  <a16:creationId xmlns:a16="http://schemas.microsoft.com/office/drawing/2014/main" id="{55BF0B41-2DF2-AC20-FEEE-41161AC476CA}"/>
                </a:ext>
              </a:extLst>
            </p:cNvPr>
            <p:cNvSpPr txBox="1"/>
            <p:nvPr/>
          </p:nvSpPr>
          <p:spPr>
            <a:xfrm>
              <a:off x="7809259" y="4100755"/>
              <a:ext cx="10908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b="1" dirty="0"/>
                <a:t>PH</a:t>
              </a:r>
              <a:endParaRPr lang="en-GB" sz="1400" b="1" dirty="0"/>
            </a:p>
          </p:txBody>
        </p:sp>
        <p:sp>
          <p:nvSpPr>
            <p:cNvPr id="1041" name="Oval 1040">
              <a:extLst>
                <a:ext uri="{FF2B5EF4-FFF2-40B4-BE49-F238E27FC236}">
                  <a16:creationId xmlns:a16="http://schemas.microsoft.com/office/drawing/2014/main" id="{031374DD-9346-CCFD-E4E6-8FF47C3AAB4B}"/>
                </a:ext>
              </a:extLst>
            </p:cNvPr>
            <p:cNvSpPr/>
            <p:nvPr/>
          </p:nvSpPr>
          <p:spPr>
            <a:xfrm>
              <a:off x="8378562" y="1402246"/>
              <a:ext cx="320040" cy="320040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2" name="Oval 1041">
              <a:extLst>
                <a:ext uri="{FF2B5EF4-FFF2-40B4-BE49-F238E27FC236}">
                  <a16:creationId xmlns:a16="http://schemas.microsoft.com/office/drawing/2014/main" id="{42900D56-DEEA-5AB6-826F-8B79FAA7D3A6}"/>
                </a:ext>
              </a:extLst>
            </p:cNvPr>
            <p:cNvSpPr/>
            <p:nvPr/>
          </p:nvSpPr>
          <p:spPr>
            <a:xfrm>
              <a:off x="7734009" y="4376004"/>
              <a:ext cx="320040" cy="320040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3" name="Oval 1042">
              <a:extLst>
                <a:ext uri="{FF2B5EF4-FFF2-40B4-BE49-F238E27FC236}">
                  <a16:creationId xmlns:a16="http://schemas.microsoft.com/office/drawing/2014/main" id="{E7E6C3CE-1120-EDB3-01DF-57174C69728D}"/>
                </a:ext>
              </a:extLst>
            </p:cNvPr>
            <p:cNvSpPr/>
            <p:nvPr/>
          </p:nvSpPr>
          <p:spPr>
            <a:xfrm>
              <a:off x="10320257" y="2774926"/>
              <a:ext cx="320040" cy="320040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367721E-B268-E68F-B49F-A9BA385C7025}"/>
                </a:ext>
              </a:extLst>
            </p:cNvPr>
            <p:cNvSpPr txBox="1"/>
            <p:nvPr/>
          </p:nvSpPr>
          <p:spPr>
            <a:xfrm>
              <a:off x="5755225" y="703814"/>
              <a:ext cx="1423788" cy="4919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500" b="1" dirty="0">
                  <a:solidFill>
                    <a:srgbClr val="CE00F0"/>
                  </a:solidFill>
                </a:rPr>
                <a:t># substations</a:t>
              </a:r>
              <a:endParaRPr lang="en-GB" sz="1500" b="1" dirty="0">
                <a:solidFill>
                  <a:srgbClr val="CE00F0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A59B58D-11B5-14A9-3B65-FF92EE4E0601}"/>
                </a:ext>
              </a:extLst>
            </p:cNvPr>
            <p:cNvSpPr txBox="1"/>
            <p:nvPr/>
          </p:nvSpPr>
          <p:spPr>
            <a:xfrm>
              <a:off x="9923704" y="3312937"/>
              <a:ext cx="10908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b="1" dirty="0"/>
                <a:t>PD</a:t>
              </a:r>
              <a:endParaRPr lang="en-GB" sz="14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119DD62-EA7B-E65E-E40E-F1B5BBC8D10F}"/>
                </a:ext>
              </a:extLst>
            </p:cNvPr>
            <p:cNvSpPr txBox="1"/>
            <p:nvPr/>
          </p:nvSpPr>
          <p:spPr>
            <a:xfrm>
              <a:off x="7805157" y="1859274"/>
              <a:ext cx="15599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CE00F0"/>
                  </a:solidFill>
                </a:rPr>
                <a:t>x4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E92F7B0-4F4C-7762-2181-F2E3F96C4B21}"/>
                </a:ext>
              </a:extLst>
            </p:cNvPr>
            <p:cNvSpPr txBox="1"/>
            <p:nvPr/>
          </p:nvSpPr>
          <p:spPr>
            <a:xfrm>
              <a:off x="6467119" y="4683781"/>
              <a:ext cx="2351046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CE00F0"/>
                  </a:solidFill>
                </a:rPr>
                <a:t>x1.34</a:t>
              </a:r>
            </a:p>
            <a:p>
              <a:pPr algn="ctr"/>
              <a:endParaRPr lang="en-US" sz="1400" b="1" dirty="0">
                <a:solidFill>
                  <a:srgbClr val="CE00F0"/>
                </a:solidFill>
              </a:endParaRPr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3596C0F7-FCCA-D89D-011F-73C00B814192}"/>
                </a:ext>
              </a:extLst>
            </p:cNvPr>
            <p:cNvSpPr/>
            <p:nvPr/>
          </p:nvSpPr>
          <p:spPr>
            <a:xfrm>
              <a:off x="7072729" y="1503585"/>
              <a:ext cx="3490872" cy="3350835"/>
            </a:xfrm>
            <a:prstGeom prst="arc">
              <a:avLst>
                <a:gd name="adj1" fmla="val 15687374"/>
                <a:gd name="adj2" fmla="val 21076326"/>
              </a:avLst>
            </a:prstGeom>
            <a:ln w="38100">
              <a:solidFill>
                <a:srgbClr val="00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Date Placeholder 2">
            <a:extLst>
              <a:ext uri="{FF2B5EF4-FFF2-40B4-BE49-F238E27FC236}">
                <a16:creationId xmlns:a16="http://schemas.microsoft.com/office/drawing/2014/main" id="{C4AF6A3B-71BB-E555-9893-1191B3C3F59A}"/>
              </a:ext>
            </a:extLst>
          </p:cNvPr>
          <p:cNvSpPr txBox="1">
            <a:spLocks/>
          </p:cNvSpPr>
          <p:nvPr/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b="0" dirty="0"/>
              <a:t>22 May 2025</a:t>
            </a:r>
          </a:p>
        </p:txBody>
      </p:sp>
      <p:sp>
        <p:nvSpPr>
          <p:cNvPr id="26" name="Footer Placeholder 3">
            <a:extLst>
              <a:ext uri="{FF2B5EF4-FFF2-40B4-BE49-F238E27FC236}">
                <a16:creationId xmlns:a16="http://schemas.microsoft.com/office/drawing/2014/main" id="{5695F9AE-8BC7-EDAB-413B-2BD45A575231}"/>
              </a:ext>
            </a:extLst>
          </p:cNvPr>
          <p:cNvSpPr txBox="1">
            <a:spLocks/>
          </p:cNvSpPr>
          <p:nvPr/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867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Tx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0" dirty="0">
                <a:solidFill>
                  <a:schemeClr val="tx1"/>
                </a:solidFill>
              </a:rPr>
              <a:t>Jack Heron  |  Availability, Efficiency and Integrated Luminosity in the </a:t>
            </a:r>
            <a:r>
              <a:rPr lang="en-GB" sz="1000" b="0" dirty="0" err="1">
                <a:solidFill>
                  <a:schemeClr val="tx1"/>
                </a:solidFill>
              </a:rPr>
              <a:t>FCCee</a:t>
            </a:r>
            <a:endParaRPr lang="en-US" sz="1000" b="0" dirty="0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2E34296-9E65-A481-A280-ECE0CA493AF1}"/>
              </a:ext>
            </a:extLst>
          </p:cNvPr>
          <p:cNvSpPr txBox="1"/>
          <p:nvPr/>
        </p:nvSpPr>
        <p:spPr>
          <a:xfrm>
            <a:off x="449030" y="6146397"/>
            <a:ext cx="546081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Acknowledgement: Charline Marcel, Mario Parodi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9ED6C8-C686-53D7-9F32-64C684A93A1A}"/>
              </a:ext>
            </a:extLst>
          </p:cNvPr>
          <p:cNvSpPr txBox="1"/>
          <p:nvPr/>
        </p:nvSpPr>
        <p:spPr>
          <a:xfrm>
            <a:off x="7226221" y="5187161"/>
            <a:ext cx="4670241" cy="107721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1400" u="sng" dirty="0"/>
              <a:t> See presentation: </a:t>
            </a:r>
          </a:p>
          <a:p>
            <a:r>
              <a:rPr lang="en-GB" sz="1400" dirty="0"/>
              <a:t> Hannah Dostmann </a:t>
            </a:r>
          </a:p>
          <a:p>
            <a:r>
              <a:rPr lang="en-GB" sz="1400" dirty="0"/>
              <a:t> </a:t>
            </a:r>
            <a:r>
              <a:rPr lang="en-GB" sz="1400" i="1" dirty="0"/>
              <a:t>Technical Infrastructure Availability</a:t>
            </a:r>
            <a:endParaRPr lang="en-GB" sz="1400" dirty="0"/>
          </a:p>
          <a:p>
            <a:r>
              <a:rPr lang="en-GB" sz="1400" dirty="0"/>
              <a:t> Technical Infrastructure: Electricity &amp; Energy Management</a:t>
            </a:r>
            <a:endParaRPr lang="en-GB" sz="1400" i="1" dirty="0"/>
          </a:p>
          <a:p>
            <a:r>
              <a:rPr lang="en-GB" sz="1400" dirty="0"/>
              <a:t> Tuesday 20</a:t>
            </a:r>
            <a:r>
              <a:rPr lang="en-GB" sz="1400" baseline="30000" dirty="0"/>
              <a:t>th</a:t>
            </a:r>
            <a:r>
              <a:rPr lang="en-GB" sz="1400" dirty="0"/>
              <a:t> May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F346EB-D62F-7D90-30A6-103BF8863AC5}"/>
              </a:ext>
            </a:extLst>
          </p:cNvPr>
          <p:cNvSpPr txBox="1"/>
          <p:nvPr/>
        </p:nvSpPr>
        <p:spPr>
          <a:xfrm>
            <a:off x="10107563" y="1995544"/>
            <a:ext cx="1559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E00F0"/>
                </a:solidFill>
              </a:rPr>
              <a:t>x3</a:t>
            </a:r>
          </a:p>
        </p:txBody>
      </p:sp>
    </p:spTree>
    <p:extLst>
      <p:ext uri="{BB962C8B-B14F-4D97-AF65-F5344CB8AC3E}">
        <p14:creationId xmlns:p14="http://schemas.microsoft.com/office/powerpoint/2010/main" val="3254633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5"/>
    </mc:Choice>
    <mc:Fallback>
      <p:transition spd="slow" advTm="295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35538-CB1C-1A9A-06CC-B180222D8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Converters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DE005B-F1AA-F6A9-9277-27EF52084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C77EB7-4AF8-DBC5-01F6-88D8CCC11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Jack Heron  |  Availability, Efficiency and Integrated Luminosity in the </a:t>
            </a:r>
            <a:r>
              <a:rPr lang="en-GB" dirty="0" err="1"/>
              <a:t>FCCee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D8842F-AC78-AFD4-6399-46A02A022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C92462-8069-84E0-1BE2-3F2AB4FDAFC4}"/>
              </a:ext>
            </a:extLst>
          </p:cNvPr>
          <p:cNvSpPr txBox="1"/>
          <p:nvPr/>
        </p:nvSpPr>
        <p:spPr>
          <a:xfrm>
            <a:off x="9861524" y="2991273"/>
            <a:ext cx="204739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>
                <a:solidFill>
                  <a:srgbClr val="C00000"/>
                </a:solidFill>
              </a:rPr>
              <a:t>One dump every 3 days</a:t>
            </a:r>
            <a:endParaRPr lang="en-GB" sz="1400" dirty="0">
              <a:solidFill>
                <a:srgbClr val="C0000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B671BEF-7CDC-A1C4-C3B8-EE7B6A3AF5AC}"/>
              </a:ext>
            </a:extLst>
          </p:cNvPr>
          <p:cNvCxnSpPr>
            <a:cxnSpLocks/>
          </p:cNvCxnSpPr>
          <p:nvPr/>
        </p:nvCxnSpPr>
        <p:spPr>
          <a:xfrm flipH="1">
            <a:off x="9522888" y="3098995"/>
            <a:ext cx="313837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2A9ABAE-B4E9-25B5-8901-77DB570E6707}"/>
              </a:ext>
            </a:extLst>
          </p:cNvPr>
          <p:cNvSpPr txBox="1"/>
          <p:nvPr/>
        </p:nvSpPr>
        <p:spPr>
          <a:xfrm>
            <a:off x="9836725" y="3522825"/>
            <a:ext cx="204739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>
                <a:solidFill>
                  <a:srgbClr val="C00000"/>
                </a:solidFill>
              </a:rPr>
              <a:t>5 days</a:t>
            </a:r>
            <a:endParaRPr lang="en-GB" sz="1400" dirty="0">
              <a:solidFill>
                <a:srgbClr val="C0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D86CF65-25F2-696D-BA15-85908844C91D}"/>
              </a:ext>
            </a:extLst>
          </p:cNvPr>
          <p:cNvCxnSpPr>
            <a:cxnSpLocks/>
          </p:cNvCxnSpPr>
          <p:nvPr/>
        </p:nvCxnSpPr>
        <p:spPr>
          <a:xfrm flipH="1" flipV="1">
            <a:off x="9498089" y="3622455"/>
            <a:ext cx="1715780" cy="809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1D96202-4FE0-0812-83CB-A08CC24101E5}"/>
              </a:ext>
            </a:extLst>
          </p:cNvPr>
          <p:cNvCxnSpPr>
            <a:cxnSpLocks/>
          </p:cNvCxnSpPr>
          <p:nvPr/>
        </p:nvCxnSpPr>
        <p:spPr>
          <a:xfrm flipH="1">
            <a:off x="9498089" y="3807223"/>
            <a:ext cx="313837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994E1D0-8116-3683-06AC-35E4F049AAFB}"/>
              </a:ext>
            </a:extLst>
          </p:cNvPr>
          <p:cNvCxnSpPr>
            <a:cxnSpLocks/>
          </p:cNvCxnSpPr>
          <p:nvPr/>
        </p:nvCxnSpPr>
        <p:spPr>
          <a:xfrm flipH="1">
            <a:off x="9498089" y="3993340"/>
            <a:ext cx="313837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9349D0CA-50C1-673C-5CD4-EA9EED8E70FA}"/>
              </a:ext>
            </a:extLst>
          </p:cNvPr>
          <p:cNvSpPr txBox="1">
            <a:spLocks/>
          </p:cNvSpPr>
          <p:nvPr/>
        </p:nvSpPr>
        <p:spPr>
          <a:xfrm>
            <a:off x="5314010" y="281140"/>
            <a:ext cx="6594913" cy="105250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r>
              <a:rPr lang="en-US" dirty="0"/>
              <a:t>LHC fault data</a:t>
            </a:r>
          </a:p>
          <a:p>
            <a:pPr marL="342900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Same level of redundancy as LHC</a:t>
            </a:r>
            <a:r>
              <a:rPr lang="en-US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79416A-4BB4-7DFB-50E8-FCD84282F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76" y="1595379"/>
            <a:ext cx="9153717" cy="45552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939051-3565-2E9C-8E2C-E6B7794D8DD9}"/>
              </a:ext>
            </a:extLst>
          </p:cNvPr>
          <p:cNvSpPr txBox="1"/>
          <p:nvPr/>
        </p:nvSpPr>
        <p:spPr>
          <a:xfrm>
            <a:off x="6639747" y="6158401"/>
            <a:ext cx="546081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Acknowledgement: </a:t>
            </a:r>
            <a:r>
              <a:rPr lang="en-GB" sz="11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Byamba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Wicki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Serge </a:t>
            </a:r>
            <a:r>
              <a:rPr lang="en-GB" sz="11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Pittet</a:t>
            </a:r>
            <a:endParaRPr lang="en-GB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D11824-863A-4AE9-F3B5-1249CC0B7ACC}"/>
              </a:ext>
            </a:extLst>
          </p:cNvPr>
          <p:cNvSpPr txBox="1"/>
          <p:nvPr/>
        </p:nvSpPr>
        <p:spPr>
          <a:xfrm>
            <a:off x="9836724" y="5177923"/>
            <a:ext cx="204739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>
                <a:solidFill>
                  <a:srgbClr val="C00000"/>
                </a:solidFill>
              </a:rPr>
              <a:t>9 days</a:t>
            </a:r>
            <a:endParaRPr lang="en-GB" sz="1400" dirty="0">
              <a:solidFill>
                <a:srgbClr val="C0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29FB290-7273-779E-F049-51596FEA211F}"/>
              </a:ext>
            </a:extLst>
          </p:cNvPr>
          <p:cNvCxnSpPr>
            <a:cxnSpLocks/>
          </p:cNvCxnSpPr>
          <p:nvPr/>
        </p:nvCxnSpPr>
        <p:spPr>
          <a:xfrm flipH="1">
            <a:off x="9461593" y="5296084"/>
            <a:ext cx="1835403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847B97E-3143-679D-9D37-EC7C4D098533}"/>
              </a:ext>
            </a:extLst>
          </p:cNvPr>
          <p:cNvCxnSpPr>
            <a:cxnSpLocks/>
          </p:cNvCxnSpPr>
          <p:nvPr/>
        </p:nvCxnSpPr>
        <p:spPr>
          <a:xfrm flipH="1">
            <a:off x="9461593" y="5480852"/>
            <a:ext cx="313837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D53A548-60EC-22D2-FD22-D5BA05FC78F7}"/>
              </a:ext>
            </a:extLst>
          </p:cNvPr>
          <p:cNvSpPr txBox="1"/>
          <p:nvPr/>
        </p:nvSpPr>
        <p:spPr>
          <a:xfrm>
            <a:off x="8537171" y="5910926"/>
            <a:ext cx="83298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solidFill>
                  <a:srgbClr val="C00000"/>
                </a:solidFill>
              </a:rPr>
              <a:t>0.6 days</a:t>
            </a:r>
            <a:endParaRPr lang="en-GB" sz="1400" b="1" dirty="0">
              <a:solidFill>
                <a:srgbClr val="C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0233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262"/>
    </mc:Choice>
    <mc:Fallback>
      <p:transition spd="slow" advTm="42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A9E0CB-4766-B5B7-0C59-ACD8A13C26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30C78F12-0C57-164A-1FF6-F6EE6D774F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16440" y="923879"/>
            <a:ext cx="1779383" cy="501024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1B46771-84A6-E9CC-B17A-878AA7BD7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191370"/>
            <a:ext cx="11376025" cy="555812"/>
          </a:xfrm>
        </p:spPr>
        <p:txBody>
          <a:bodyPr/>
          <a:lstStyle/>
          <a:p>
            <a:r>
              <a:rPr lang="en-CH" dirty="0"/>
              <a:t>Breakdown into Systems and Subsystems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1E4692-BC36-E26A-043C-643A77F4F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D9BFD-75F0-C57B-828D-5FDCC16C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78B5CF-BAEE-50D6-C26C-FC623FCE1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327C6F5-082F-3A3D-F2CF-790263EFBBB1}"/>
              </a:ext>
            </a:extLst>
          </p:cNvPr>
          <p:cNvSpPr/>
          <p:nvPr/>
        </p:nvSpPr>
        <p:spPr>
          <a:xfrm>
            <a:off x="606739" y="3048753"/>
            <a:ext cx="1403367" cy="818776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FCC-ee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9EAF3F16-DA12-033D-A59E-A639E3BAEA02}"/>
              </a:ext>
            </a:extLst>
          </p:cNvPr>
          <p:cNvSpPr/>
          <p:nvPr/>
        </p:nvSpPr>
        <p:spPr>
          <a:xfrm>
            <a:off x="2175974" y="896243"/>
            <a:ext cx="812800" cy="5123796"/>
          </a:xfrm>
          <a:prstGeom prst="leftBrac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6E3D5B90-9BBC-8262-053E-664301F5B6EE}"/>
              </a:ext>
            </a:extLst>
          </p:cNvPr>
          <p:cNvSpPr/>
          <p:nvPr/>
        </p:nvSpPr>
        <p:spPr>
          <a:xfrm rot="19869930">
            <a:off x="4973204" y="2670192"/>
            <a:ext cx="539288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6A2ADE2A-163A-B129-1A02-3C81760DA7AA}"/>
              </a:ext>
            </a:extLst>
          </p:cNvPr>
          <p:cNvSpPr/>
          <p:nvPr/>
        </p:nvSpPr>
        <p:spPr>
          <a:xfrm rot="1934349">
            <a:off x="4980219" y="3400826"/>
            <a:ext cx="511312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374F1A4-1947-BA23-CCDF-891076AD0C27}"/>
              </a:ext>
            </a:extLst>
          </p:cNvPr>
          <p:cNvSpPr/>
          <p:nvPr/>
        </p:nvSpPr>
        <p:spPr>
          <a:xfrm>
            <a:off x="5587614" y="2152715"/>
            <a:ext cx="1910747" cy="555812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Failure Rate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CC1D9F7-53D9-148C-C284-CF66C31D6262}"/>
              </a:ext>
            </a:extLst>
          </p:cNvPr>
          <p:cNvSpPr/>
          <p:nvPr/>
        </p:nvSpPr>
        <p:spPr>
          <a:xfrm>
            <a:off x="5587613" y="3825693"/>
            <a:ext cx="1910749" cy="555812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Repair Duration</a:t>
            </a: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2E2C64DD-4119-C9F9-7980-0FF06EEF1B9F}"/>
              </a:ext>
            </a:extLst>
          </p:cNvPr>
          <p:cNvSpPr/>
          <p:nvPr/>
        </p:nvSpPr>
        <p:spPr>
          <a:xfrm rot="2135574">
            <a:off x="7595819" y="2618600"/>
            <a:ext cx="539288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FB5CE9E9-9628-545F-5BD3-5F289D25CACB}"/>
              </a:ext>
            </a:extLst>
          </p:cNvPr>
          <p:cNvSpPr/>
          <p:nvPr/>
        </p:nvSpPr>
        <p:spPr>
          <a:xfrm rot="19957901">
            <a:off x="7609807" y="3319712"/>
            <a:ext cx="511312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58D76AA-740E-CD60-B709-77CE25F8079E}"/>
              </a:ext>
            </a:extLst>
          </p:cNvPr>
          <p:cNvSpPr/>
          <p:nvPr/>
        </p:nvSpPr>
        <p:spPr>
          <a:xfrm>
            <a:off x="8146560" y="2975077"/>
            <a:ext cx="1367982" cy="555812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Availability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F7A51D52-CC9E-DACA-AC72-50A4E32DECE8}"/>
              </a:ext>
            </a:extLst>
          </p:cNvPr>
          <p:cNvSpPr/>
          <p:nvPr/>
        </p:nvSpPr>
        <p:spPr>
          <a:xfrm>
            <a:off x="9672642" y="3009442"/>
            <a:ext cx="539288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C65620C9-D093-4355-F544-A82E7BC6EB5D}"/>
              </a:ext>
            </a:extLst>
          </p:cNvPr>
          <p:cNvSpPr/>
          <p:nvPr/>
        </p:nvSpPr>
        <p:spPr>
          <a:xfrm>
            <a:off x="10301079" y="2933647"/>
            <a:ext cx="1367982" cy="686195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Integrated Luminosity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E6C87E0-5311-12C3-63A7-31E1119B52B5}"/>
              </a:ext>
            </a:extLst>
          </p:cNvPr>
          <p:cNvSpPr/>
          <p:nvPr/>
        </p:nvSpPr>
        <p:spPr>
          <a:xfrm>
            <a:off x="5366871" y="1996140"/>
            <a:ext cx="2247153" cy="859017"/>
          </a:xfrm>
          <a:prstGeom prst="rect">
            <a:avLst/>
          </a:prstGeom>
          <a:noFill/>
          <a:ln w="57150">
            <a:solidFill>
              <a:srgbClr val="E67A5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4F0CBF2-ED73-9C64-B2F9-DAE21C0833BA}"/>
              </a:ext>
            </a:extLst>
          </p:cNvPr>
          <p:cNvSpPr/>
          <p:nvPr/>
        </p:nvSpPr>
        <p:spPr>
          <a:xfrm>
            <a:off x="5023489" y="1350988"/>
            <a:ext cx="3358777" cy="513977"/>
          </a:xfrm>
          <a:prstGeom prst="ellipse">
            <a:avLst/>
          </a:prstGeom>
          <a:solidFill>
            <a:srgbClr val="E67A5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CH" dirty="0">
                <a:solidFill>
                  <a:schemeClr val="bg1"/>
                </a:solidFill>
              </a:rPr>
              <a:t>1) System failure rate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3E6057-C1B9-4732-9031-F1ECC58EF239}"/>
              </a:ext>
            </a:extLst>
          </p:cNvPr>
          <p:cNvSpPr txBox="1"/>
          <p:nvPr/>
        </p:nvSpPr>
        <p:spPr>
          <a:xfrm>
            <a:off x="5161216" y="758492"/>
            <a:ext cx="55430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E67A54"/>
                </a:solidFill>
              </a:rPr>
              <a:t>Extrapolate from reliability performance of existing accelerator systems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D2E1EEE-982E-E353-A0D7-DA4F5C1890A3}"/>
              </a:ext>
            </a:extLst>
          </p:cNvPr>
          <p:cNvSpPr/>
          <p:nvPr/>
        </p:nvSpPr>
        <p:spPr>
          <a:xfrm>
            <a:off x="5438032" y="3690520"/>
            <a:ext cx="2247153" cy="85901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4A28206-BE97-B065-F659-AAE96B8B710A}"/>
              </a:ext>
            </a:extLst>
          </p:cNvPr>
          <p:cNvSpPr/>
          <p:nvPr/>
        </p:nvSpPr>
        <p:spPr>
          <a:xfrm>
            <a:off x="4981918" y="4661577"/>
            <a:ext cx="4006958" cy="51397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CH" dirty="0">
                <a:solidFill>
                  <a:schemeClr val="bg1"/>
                </a:solidFill>
              </a:rPr>
              <a:t>2) System repair duration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6666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299"/>
    </mc:Choice>
    <mc:Fallback>
      <p:transition spd="slow" advTm="102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224A9-C0DC-56FC-D8DC-B40678840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4006958" cy="1065742"/>
          </a:xfrm>
        </p:spPr>
        <p:txBody>
          <a:bodyPr/>
          <a:lstStyle/>
          <a:p>
            <a:r>
              <a:rPr lang="en-US" dirty="0"/>
              <a:t>Two fault types: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F28DC1-2B92-8E3E-3CEC-DE2E5D4C0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BC7139-1A0E-25C7-77A6-3FA66AF28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21A7A0-7F7C-3249-9E40-F9CE7D33F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65D36D45-FBAF-8601-FB5D-F216F467F51A}"/>
              </a:ext>
            </a:extLst>
          </p:cNvPr>
          <p:cNvSpPr/>
          <p:nvPr/>
        </p:nvSpPr>
        <p:spPr>
          <a:xfrm>
            <a:off x="119069" y="1560685"/>
            <a:ext cx="5958680" cy="4120445"/>
          </a:xfrm>
          <a:prstGeom prst="round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159E16-6B91-7668-D71F-DD3E2A6A1B99}"/>
              </a:ext>
            </a:extLst>
          </p:cNvPr>
          <p:cNvSpPr txBox="1"/>
          <p:nvPr/>
        </p:nvSpPr>
        <p:spPr>
          <a:xfrm>
            <a:off x="903563" y="1621283"/>
            <a:ext cx="438969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000" b="1" dirty="0">
                <a:solidFill>
                  <a:schemeClr val="bg1"/>
                </a:solidFill>
              </a:rPr>
              <a:t>Remote Repair Faults </a:t>
            </a:r>
            <a:endParaRPr lang="en-US" sz="2000" b="0" dirty="0">
              <a:solidFill>
                <a:schemeClr val="bg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C0FED51-FBD4-C73B-5C3D-58A8EED1D3B7}"/>
              </a:ext>
            </a:extLst>
          </p:cNvPr>
          <p:cNvSpPr txBox="1"/>
          <p:nvPr/>
        </p:nvSpPr>
        <p:spPr>
          <a:xfrm>
            <a:off x="604506" y="4621984"/>
            <a:ext cx="6096000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Repair achieved from the control room</a:t>
            </a:r>
            <a:endParaRPr lang="en-US" b="0" dirty="0">
              <a:solidFill>
                <a:schemeClr val="bg1"/>
              </a:solidFill>
            </a:endParaRPr>
          </a:p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</a:rPr>
              <a:t>E.g. </a:t>
            </a:r>
            <a:r>
              <a:rPr lang="en-US" dirty="0">
                <a:solidFill>
                  <a:schemeClr val="bg1"/>
                </a:solidFill>
              </a:rPr>
              <a:t>by </a:t>
            </a:r>
            <a:r>
              <a:rPr lang="en-US" b="0" dirty="0">
                <a:solidFill>
                  <a:schemeClr val="bg1"/>
                </a:solidFill>
              </a:rPr>
              <a:t>resetting components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2742CCCF-3020-08BE-E7A1-509C36DD56BC}"/>
              </a:ext>
            </a:extLst>
          </p:cNvPr>
          <p:cNvSpPr/>
          <p:nvPr/>
        </p:nvSpPr>
        <p:spPr>
          <a:xfrm>
            <a:off x="6118684" y="1560685"/>
            <a:ext cx="5967917" cy="4120446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1087599-F789-8FEC-37FA-04687C50B538}"/>
              </a:ext>
            </a:extLst>
          </p:cNvPr>
          <p:cNvSpPr txBox="1"/>
          <p:nvPr/>
        </p:nvSpPr>
        <p:spPr>
          <a:xfrm>
            <a:off x="7101573" y="1603037"/>
            <a:ext cx="430912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000" b="1" dirty="0">
                <a:solidFill>
                  <a:schemeClr val="bg1"/>
                </a:solidFill>
              </a:rPr>
              <a:t>Human Repair Faults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B1AEAEE-9CAC-5384-45E2-13C35761FA76}"/>
              </a:ext>
            </a:extLst>
          </p:cNvPr>
          <p:cNvSpPr txBox="1"/>
          <p:nvPr/>
        </p:nvSpPr>
        <p:spPr>
          <a:xfrm>
            <a:off x="6508811" y="4613427"/>
            <a:ext cx="6096000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</a:rPr>
              <a:t>Requires human intervention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Approach time and/or cool down time</a:t>
            </a:r>
            <a:endParaRPr lang="en-US" b="0" dirty="0">
              <a:solidFill>
                <a:schemeClr val="bg1"/>
              </a:solidFill>
            </a:endParaRPr>
          </a:p>
        </p:txBody>
      </p:sp>
      <p:pic>
        <p:nvPicPr>
          <p:cNvPr id="68" name="Picture 67" descr="A group of people working on computers&#10;&#10;Description automatically generated">
            <a:extLst>
              <a:ext uri="{FF2B5EF4-FFF2-40B4-BE49-F238E27FC236}">
                <a16:creationId xmlns:a16="http://schemas.microsoft.com/office/drawing/2014/main" id="{EF335EB6-D8FE-A419-69C9-155E9ED0F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1963932"/>
            <a:ext cx="3923634" cy="2660634"/>
          </a:xfrm>
          <a:prstGeom prst="rect">
            <a:avLst/>
          </a:prstGeom>
        </p:spPr>
      </p:pic>
      <p:grpSp>
        <p:nvGrpSpPr>
          <p:cNvPr id="72" name="Group 71">
            <a:extLst>
              <a:ext uri="{FF2B5EF4-FFF2-40B4-BE49-F238E27FC236}">
                <a16:creationId xmlns:a16="http://schemas.microsoft.com/office/drawing/2014/main" id="{E5B59654-E27A-AC77-EF44-0BB0266B2850}"/>
              </a:ext>
            </a:extLst>
          </p:cNvPr>
          <p:cNvGrpSpPr/>
          <p:nvPr/>
        </p:nvGrpSpPr>
        <p:grpSpPr>
          <a:xfrm>
            <a:off x="7701912" y="2288380"/>
            <a:ext cx="3289937" cy="1809801"/>
            <a:chOff x="5724720" y="755471"/>
            <a:chExt cx="1122991" cy="565316"/>
          </a:xfrm>
        </p:grpSpPr>
        <p:pic>
          <p:nvPicPr>
            <p:cNvPr id="69" name="Picture 68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2518B2D5-C20C-BC5C-95DB-A43D2899BE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2396" y="755471"/>
              <a:ext cx="565315" cy="565315"/>
            </a:xfrm>
            <a:prstGeom prst="rect">
              <a:avLst/>
            </a:prstGeom>
          </p:spPr>
        </p:pic>
        <p:pic>
          <p:nvPicPr>
            <p:cNvPr id="70" name="Picture 69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3C132A4E-12FA-5384-6F5F-966D60B57C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24720" y="755472"/>
              <a:ext cx="565315" cy="565315"/>
            </a:xfrm>
            <a:prstGeom prst="rect">
              <a:avLst/>
            </a:prstGeom>
          </p:spPr>
        </p:pic>
        <p:pic>
          <p:nvPicPr>
            <p:cNvPr id="71" name="Picture 70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8DC785A5-42FC-C461-612E-5A5E748166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07377" y="755472"/>
              <a:ext cx="565315" cy="565315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66E8359-3C02-32FB-D54B-A62A4F9993ED}"/>
              </a:ext>
            </a:extLst>
          </p:cNvPr>
          <p:cNvSpPr txBox="1"/>
          <p:nvPr/>
        </p:nvSpPr>
        <p:spPr>
          <a:xfrm>
            <a:off x="9535916" y="6196380"/>
            <a:ext cx="23054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5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www.istockphoto.com</a:t>
            </a:r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/vector/isometric-control-center-gm164401684-15526568</a:t>
            </a:r>
            <a:endParaRPr lang="en-GB" sz="5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5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www.flaticon.com</a:t>
            </a:r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/free-icon/technician_6342684</a:t>
            </a:r>
            <a:endParaRPr lang="en-GB" sz="5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78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407"/>
    </mc:Choice>
    <mc:Fallback>
      <p:transition spd="slow" advTm="40407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5D0C5D-EDAD-BC07-5FA9-3315119C5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May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FC5AD9-A2AA-3BA9-86EB-78120CB94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 |  Availability, Efficiency and Integrated Luminosity in the FCCee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1333ED-F8F5-701B-D17E-B4E63762A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E5ACB4B-083E-1E42-F2B7-CC5162C41448}"/>
              </a:ext>
            </a:extLst>
          </p:cNvPr>
          <p:cNvGrpSpPr/>
          <p:nvPr/>
        </p:nvGrpSpPr>
        <p:grpSpPr>
          <a:xfrm>
            <a:off x="5623931" y="417440"/>
            <a:ext cx="6568069" cy="5900886"/>
            <a:chOff x="5182148" y="338192"/>
            <a:chExt cx="6865557" cy="602338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89C5B4E-2880-4DA8-726C-6F90ED75B3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82148" y="338192"/>
              <a:ext cx="6865557" cy="6023382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590C9D6-4193-BA9F-07A9-067137236B85}"/>
                </a:ext>
              </a:extLst>
            </p:cNvPr>
            <p:cNvSpPr/>
            <p:nvPr/>
          </p:nvSpPr>
          <p:spPr>
            <a:xfrm>
              <a:off x="6502278" y="1872158"/>
              <a:ext cx="3600000" cy="3600000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F5E1597-E569-0598-C4F0-7844E7E75A65}"/>
                </a:ext>
              </a:extLst>
            </p:cNvPr>
            <p:cNvSpPr/>
            <p:nvPr/>
          </p:nvSpPr>
          <p:spPr>
            <a:xfrm>
              <a:off x="7138183" y="1073536"/>
              <a:ext cx="972000" cy="972000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D4A6D7B-3399-3861-0610-CCFFAE19E859}"/>
                </a:ext>
              </a:extLst>
            </p:cNvPr>
            <p:cNvSpPr/>
            <p:nvPr/>
          </p:nvSpPr>
          <p:spPr>
            <a:xfrm>
              <a:off x="7447472" y="1787471"/>
              <a:ext cx="252000" cy="252000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77A4ED3-625C-BC8A-9DFE-D2E9509F1AFC}"/>
                </a:ext>
              </a:extLst>
            </p:cNvPr>
            <p:cNvCxnSpPr>
              <a:cxnSpLocks/>
              <a:stCxn id="10" idx="1"/>
            </p:cNvCxnSpPr>
            <p:nvPr/>
          </p:nvCxnSpPr>
          <p:spPr>
            <a:xfrm flipV="1">
              <a:off x="7484377" y="1615263"/>
              <a:ext cx="139806" cy="209113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A5C1449-DFE2-BE9E-D8F0-0429012DF65F}"/>
                </a:ext>
              </a:extLst>
            </p:cNvPr>
            <p:cNvSpPr txBox="1"/>
            <p:nvPr/>
          </p:nvSpPr>
          <p:spPr>
            <a:xfrm>
              <a:off x="7366369" y="1211884"/>
              <a:ext cx="556204" cy="280860"/>
            </a:xfrm>
            <a:prstGeom prst="rect">
              <a:avLst/>
            </a:prstGeom>
            <a:solidFill>
              <a:srgbClr val="57576D">
                <a:alpha val="50196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FFC000"/>
                  </a:solidFill>
                </a:rPr>
                <a:t>LHC</a:t>
              </a:r>
              <a:endParaRPr lang="en-GB" b="1" dirty="0">
                <a:solidFill>
                  <a:srgbClr val="FFC00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CCE9F5D-9943-8873-3903-11D5722D5DDB}"/>
                </a:ext>
              </a:extLst>
            </p:cNvPr>
            <p:cNvSpPr txBox="1"/>
            <p:nvPr/>
          </p:nvSpPr>
          <p:spPr>
            <a:xfrm>
              <a:off x="9841818" y="2353095"/>
              <a:ext cx="542322" cy="276999"/>
            </a:xfrm>
            <a:prstGeom prst="rect">
              <a:avLst/>
            </a:prstGeom>
            <a:solidFill>
              <a:srgbClr val="57576D">
                <a:alpha val="50196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FFFF00"/>
                  </a:solidFill>
                </a:rPr>
                <a:t>FCC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822C723-AF1A-0944-C6E5-074211F908B1}"/>
                </a:ext>
              </a:extLst>
            </p:cNvPr>
            <p:cNvSpPr txBox="1"/>
            <p:nvPr/>
          </p:nvSpPr>
          <p:spPr>
            <a:xfrm>
              <a:off x="8106161" y="3957297"/>
              <a:ext cx="1525993" cy="561720"/>
            </a:xfrm>
            <a:prstGeom prst="rect">
              <a:avLst/>
            </a:prstGeom>
            <a:solidFill>
              <a:srgbClr val="57576D">
                <a:alpha val="50196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B0FF"/>
                  </a:solidFill>
                </a:rPr>
                <a:t>Drive time</a:t>
              </a:r>
            </a:p>
            <a:p>
              <a:pPr algn="l"/>
              <a:r>
                <a:rPr lang="en-US" b="1" dirty="0">
                  <a:solidFill>
                    <a:srgbClr val="00B0FF"/>
                  </a:solidFill>
                </a:rPr>
                <a:t>1h+</a:t>
              </a:r>
              <a:endParaRPr lang="en-GB" b="1" dirty="0">
                <a:solidFill>
                  <a:srgbClr val="00B0FF"/>
                </a:solidFill>
              </a:endParaRPr>
            </a:p>
          </p:txBody>
        </p: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442B211-DB93-B6FB-415E-7819D88EA9F1}"/>
              </a:ext>
            </a:extLst>
          </p:cNvPr>
          <p:cNvSpPr/>
          <p:nvPr/>
        </p:nvSpPr>
        <p:spPr>
          <a:xfrm>
            <a:off x="222995" y="1282367"/>
            <a:ext cx="5218606" cy="4120446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F8C61C-FCAC-48AE-FA07-2C2A49505986}"/>
              </a:ext>
            </a:extLst>
          </p:cNvPr>
          <p:cNvSpPr txBox="1"/>
          <p:nvPr/>
        </p:nvSpPr>
        <p:spPr>
          <a:xfrm>
            <a:off x="804403" y="1320920"/>
            <a:ext cx="430912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000" b="1" dirty="0">
                <a:solidFill>
                  <a:schemeClr val="bg1"/>
                </a:solidFill>
              </a:rPr>
              <a:t>Human Repair Faults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36EFFA-4236-FF78-F967-E45BED5E3766}"/>
              </a:ext>
            </a:extLst>
          </p:cNvPr>
          <p:cNvSpPr txBox="1"/>
          <p:nvPr/>
        </p:nvSpPr>
        <p:spPr>
          <a:xfrm>
            <a:off x="681747" y="3862818"/>
            <a:ext cx="452130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</a:rPr>
              <a:t>Requires human intervention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chemeClr val="bg1"/>
                </a:solidFill>
              </a:rPr>
              <a:t>Approach time 0.3-1.5 h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FFFFFF"/>
                </a:solidFill>
              </a:rPr>
              <a:t>Cool down time 1-24 h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1D32E04-8A5E-B616-A1C4-7FAF5166BEAB}"/>
              </a:ext>
            </a:extLst>
          </p:cNvPr>
          <p:cNvGrpSpPr/>
          <p:nvPr/>
        </p:nvGrpSpPr>
        <p:grpSpPr>
          <a:xfrm>
            <a:off x="1173471" y="1959128"/>
            <a:ext cx="3289937" cy="1809801"/>
            <a:chOff x="5724720" y="755471"/>
            <a:chExt cx="1122991" cy="565316"/>
          </a:xfrm>
        </p:grpSpPr>
        <p:pic>
          <p:nvPicPr>
            <p:cNvPr id="20" name="Picture 19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B236700C-7577-B648-9DD1-C084AB2FE5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2396" y="755471"/>
              <a:ext cx="565315" cy="565315"/>
            </a:xfrm>
            <a:prstGeom prst="rect">
              <a:avLst/>
            </a:prstGeom>
          </p:spPr>
        </p:pic>
        <p:pic>
          <p:nvPicPr>
            <p:cNvPr id="21" name="Picture 20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FF4D7A7A-CD7D-E305-217A-5B3298CF3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24720" y="755472"/>
              <a:ext cx="565315" cy="565315"/>
            </a:xfrm>
            <a:prstGeom prst="rect">
              <a:avLst/>
            </a:prstGeom>
          </p:spPr>
        </p:pic>
        <p:pic>
          <p:nvPicPr>
            <p:cNvPr id="22" name="Picture 21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CD009300-27FE-A66F-441E-0326EC0F4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07377" y="755472"/>
              <a:ext cx="565315" cy="565315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1D413EB-A0EE-53FB-930E-92C79280671F}"/>
              </a:ext>
            </a:extLst>
          </p:cNvPr>
          <p:cNvSpPr txBox="1"/>
          <p:nvPr/>
        </p:nvSpPr>
        <p:spPr>
          <a:xfrm>
            <a:off x="442892" y="6140828"/>
            <a:ext cx="23054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5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www.istockphoto.com</a:t>
            </a:r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/vector/isometric-control-center-gm164401684-15526568</a:t>
            </a:r>
            <a:endParaRPr lang="en-GB" sz="5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5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www.flaticon.com</a:t>
            </a:r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/free-icon/technician_6342684</a:t>
            </a:r>
            <a:endParaRPr lang="en-GB" sz="5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163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485"/>
    </mc:Choice>
    <mc:Fallback>
      <p:transition spd="slow" advTm="26485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7|15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9|6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1.9|15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3|0.2|0.1|0.1|0.1|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0.4|0.2|0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9|5|7.7|9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8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7|28.2|52"/>
</p:tagLst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27063</TotalTime>
  <Words>1743</Words>
  <Application>Microsoft Macintosh PowerPoint</Application>
  <PresentationFormat>Widescreen</PresentationFormat>
  <Paragraphs>528</Paragraphs>
  <Slides>25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Cambria Math</vt:lpstr>
      <vt:lpstr>Roboto</vt:lpstr>
      <vt:lpstr>Times New Roman</vt:lpstr>
      <vt:lpstr>Wingdings</vt:lpstr>
      <vt:lpstr>Office Theme</vt:lpstr>
      <vt:lpstr>Availability, Efficiency and Integrated Luminosity: Rising to the challenge in the FCC-ee </vt:lpstr>
      <vt:lpstr>Availability and Luminosity</vt:lpstr>
      <vt:lpstr>Breakdown into Systems and Subsystems</vt:lpstr>
      <vt:lpstr>RF System</vt:lpstr>
      <vt:lpstr>Electrical Network</vt:lpstr>
      <vt:lpstr>Power Converters</vt:lpstr>
      <vt:lpstr>Breakdown into Systems and Subsystems</vt:lpstr>
      <vt:lpstr>Two fault types:</vt:lpstr>
      <vt:lpstr>PowerPoint Presentation</vt:lpstr>
      <vt:lpstr>“Realistic” Repair Timeline:</vt:lpstr>
      <vt:lpstr>Breakdown into Systems and Subsystems</vt:lpstr>
      <vt:lpstr>FCC-ee Operation Cycle</vt:lpstr>
      <vt:lpstr>Acknowledgements</vt:lpstr>
      <vt:lpstr>Results</vt:lpstr>
      <vt:lpstr>PowerPoint Presentation</vt:lpstr>
      <vt:lpstr>PowerPoint Presentation</vt:lpstr>
      <vt:lpstr>PowerPoint Presentation</vt:lpstr>
      <vt:lpstr>Electrical Network</vt:lpstr>
      <vt:lpstr>Power Converters</vt:lpstr>
      <vt:lpstr>Solution: Injection of Polarised Bunches</vt:lpstr>
      <vt:lpstr>Parameter Scan: Reliability</vt:lpstr>
      <vt:lpstr>PowerPoint Presentation</vt:lpstr>
      <vt:lpstr>Conclusions</vt:lpstr>
      <vt:lpstr>Outlook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Jack Heron</dc:creator>
  <cp:lastModifiedBy>Jack Heron</cp:lastModifiedBy>
  <cp:revision>265</cp:revision>
  <cp:lastPrinted>2024-12-02T15:12:59Z</cp:lastPrinted>
  <dcterms:created xsi:type="dcterms:W3CDTF">2024-07-03T12:35:26Z</dcterms:created>
  <dcterms:modified xsi:type="dcterms:W3CDTF">2025-05-22T10:12:29Z</dcterms:modified>
</cp:coreProperties>
</file>