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2"/>
  </p:notesMasterIdLst>
  <p:sldIdLst>
    <p:sldId id="256" r:id="rId5"/>
    <p:sldId id="258" r:id="rId6"/>
    <p:sldId id="5904" r:id="rId7"/>
    <p:sldId id="259" r:id="rId8"/>
    <p:sldId id="260" r:id="rId9"/>
    <p:sldId id="2147375422" r:id="rId10"/>
    <p:sldId id="264" r:id="rId11"/>
    <p:sldId id="261" r:id="rId12"/>
    <p:sldId id="263" r:id="rId13"/>
    <p:sldId id="262" r:id="rId14"/>
    <p:sldId id="265" r:id="rId15"/>
    <p:sldId id="2147375425" r:id="rId16"/>
    <p:sldId id="5905" r:id="rId17"/>
    <p:sldId id="2147375421" r:id="rId18"/>
    <p:sldId id="2147375420" r:id="rId19"/>
    <p:sldId id="2147375426" r:id="rId20"/>
    <p:sldId id="25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  <a:srgbClr val="0432FF"/>
    <a:srgbClr val="00A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1798"/>
    <p:restoredTop sz="96124"/>
  </p:normalViewPr>
  <p:slideViewPr>
    <p:cSldViewPr snapToGrid="0" snapToObjects="1">
      <p:cViewPr>
        <p:scale>
          <a:sx n="119" d="100"/>
          <a:sy n="119" d="100"/>
        </p:scale>
        <p:origin x="1496" y="424"/>
      </p:cViewPr>
      <p:guideLst/>
    </p:cSldViewPr>
  </p:slideViewPr>
  <p:notesTextViewPr>
    <p:cViewPr>
      <p:scale>
        <a:sx n="1" d="1"/>
        <a:sy n="1" d="1"/>
      </p:scale>
      <p:origin x="0" y="-24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5/20/25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763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EICUG: </a:t>
            </a:r>
            <a:r>
              <a:rPr lang="is-IS" sz="1200" b="0" dirty="0">
                <a:solidFill>
                  <a:prstClr val="black"/>
                </a:solidFill>
                <a:latin typeface="Arial"/>
              </a:rPr>
              <a:t>1550 collaborators, 41</a:t>
            </a:r>
            <a:r>
              <a:rPr lang="is-IS" sz="1200" b="0" dirty="0">
                <a:solidFill>
                  <a:prstClr val="black"/>
                </a:solidFill>
              </a:rPr>
              <a:t> countries, 305 institutions   (as of April 2025)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597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RHIC successful operation since 2000s.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Highlight constraint of existing RHIC accelerator complex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54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39056E-091B-FE77-E97E-4CE69243F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AEFDE1-6D0E-3CA9-F3E0-42713C31A6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257EC3-F78B-2E62-7202-B8BF542BAE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Most demanding beam scenarios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D66C1-92AA-87DB-DC7F-4239974A2C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913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Received approvals for CD-1 (20XX) and CD-3a (20XX); Successful review of CD-3b (2025) waiting formal approval. </a:t>
            </a:r>
            <a:endParaRPr lang="en-US" sz="1200" dirty="0">
              <a:sym typeface="Wingdings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ym typeface="Wingdings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itchFamily="2" charset="2"/>
              </a:rPr>
              <a:t>Phase I: Start of Science (start with ions…, install additional RF systems and power in Year 4-5 to reach design energy and current) and Phase II: Full Scope.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itchFamily="2" charset="2"/>
              </a:rPr>
              <a:t>Future is to deliver in sub-projects to navigate uncertainty in funding.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itchFamily="2" charset="2"/>
              </a:rPr>
              <a:t>Go as soon as possible into operation. Moving things into construction. For that we need … Bring facility in operation in second half of FY30. While physics progresses, we continue CM to deliver facility to fulfill Mission Needs.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itchFamily="2" charset="2"/>
              </a:rPr>
              <a:t>You should NOT say: we will receive money to complete. nothing about funding profile, nothing about Early Science and Full Scope; nothing about KPP or closing project; nothing about CD-4 or date of approval for baseline.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ym typeface="Wingdings" pitchFamily="2" charset="2"/>
              </a:rPr>
              <a:t>Example about in-kind: Discussions with France about in-kind scope. You can NOT say: France will deliver.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3758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Focus on the 591 MHz ESR SRF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18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16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E8B856A-50A7-7D05-2FDA-C804F58CC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3989" y="6538582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D45B976-F9BD-96F9-4119-FEAF693C373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2640E73-184D-43C3-CB00-44AAAFE08D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4032" y="6534373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0456516-7CD8-1C35-41D0-0146F8F5AA74}"/>
              </a:ext>
            </a:extLst>
          </p:cNvPr>
          <p:cNvSpPr txBox="1">
            <a:spLocks/>
          </p:cNvSpPr>
          <p:nvPr userDrawn="1"/>
        </p:nvSpPr>
        <p:spPr>
          <a:xfrm>
            <a:off x="370276" y="6546703"/>
            <a:ext cx="6143646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/>
              <a:t>EIC SRF Systems at the FCC Week 2025 | Vienna, 21 May 2025 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E74B685B-34DC-C4FF-451C-684C875261B1}"/>
              </a:ext>
            </a:extLst>
          </p:cNvPr>
          <p:cNvSpPr txBox="1">
            <a:spLocks/>
          </p:cNvSpPr>
          <p:nvPr userDrawn="1"/>
        </p:nvSpPr>
        <p:spPr>
          <a:xfrm>
            <a:off x="6001373" y="6534374"/>
            <a:ext cx="4057027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Silvia Verdú-Andrés</a:t>
            </a:r>
          </a:p>
        </p:txBody>
      </p:sp>
    </p:spTree>
    <p:extLst>
      <p:ext uri="{BB962C8B-B14F-4D97-AF65-F5344CB8AC3E}">
        <p14:creationId xmlns:p14="http://schemas.microsoft.com/office/powerpoint/2010/main" val="2391252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D91B-7801-B3EC-7CA4-44C5BF1D94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1963" y="0"/>
            <a:ext cx="11499235" cy="79552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Title Only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5EE45CA-61A9-4927-9F75-2FBCAADC90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30018" y="6316597"/>
            <a:ext cx="432487" cy="365125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825" b="1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23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2AFF6D-0928-4D72-853B-80E1EFEDB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4032" y="6534373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0D1DF75-2FAB-4E03-98EA-F2E16DB3A424}"/>
              </a:ext>
            </a:extLst>
          </p:cNvPr>
          <p:cNvSpPr txBox="1">
            <a:spLocks/>
          </p:cNvSpPr>
          <p:nvPr userDrawn="1"/>
        </p:nvSpPr>
        <p:spPr>
          <a:xfrm>
            <a:off x="370276" y="6546703"/>
            <a:ext cx="6143646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/>
              <a:t>EIC SRF Systems at the FCC Week 2025 | Vienna, 21 May 2025 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51EB3C1-1414-4721-B9A9-43D43377DAF1}"/>
              </a:ext>
            </a:extLst>
          </p:cNvPr>
          <p:cNvSpPr txBox="1">
            <a:spLocks/>
          </p:cNvSpPr>
          <p:nvPr userDrawn="1"/>
        </p:nvSpPr>
        <p:spPr>
          <a:xfrm>
            <a:off x="6001373" y="6534374"/>
            <a:ext cx="4057027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Silvia Verdú-Andrés</a:t>
            </a:r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microsoft.com/office/2007/relationships/hdphoto" Target="../media/hdphoto3.wdp"/><Relationship Id="rId7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microsoft.com/office/2007/relationships/hdphoto" Target="../media/hdphoto4.wdp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nl.gov/eic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0.png"/><Relationship Id="rId9" Type="http://schemas.openxmlformats.org/officeDocument/2006/relationships/image" Target="../media/image25.jpeg"/><Relationship Id="rId1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73" y="1903174"/>
            <a:ext cx="11074289" cy="660527"/>
          </a:xfrm>
        </p:spPr>
        <p:txBody>
          <a:bodyPr>
            <a:normAutofit/>
          </a:bodyPr>
          <a:lstStyle/>
          <a:p>
            <a:r>
              <a:rPr lang="en-US" sz="3600" dirty="0"/>
              <a:t>Progress of the EIC Superconducting RF Systems</a:t>
            </a:r>
          </a:p>
        </p:txBody>
      </p:sp>
      <p:sp>
        <p:nvSpPr>
          <p:cNvPr id="15" name="Text Placeholder 37">
            <a:extLst>
              <a:ext uri="{FF2B5EF4-FFF2-40B4-BE49-F238E27FC236}">
                <a16:creationId xmlns:a16="http://schemas.microsoft.com/office/drawing/2014/main" id="{C1B2002E-00D6-4CAD-A65D-64D3BAA92F63}"/>
              </a:ext>
            </a:extLst>
          </p:cNvPr>
          <p:cNvSpPr txBox="1">
            <a:spLocks/>
          </p:cNvSpPr>
          <p:nvPr/>
        </p:nvSpPr>
        <p:spPr>
          <a:xfrm>
            <a:off x="482974" y="3056556"/>
            <a:ext cx="5282825" cy="5016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1" dirty="0">
                <a:solidFill>
                  <a:schemeClr val="bg1"/>
                </a:solidFill>
              </a:rPr>
              <a:t>Silvia Verdú-Andrés</a:t>
            </a:r>
          </a:p>
        </p:txBody>
      </p:sp>
      <p:sp>
        <p:nvSpPr>
          <p:cNvPr id="16" name="Text Placeholder 37">
            <a:extLst>
              <a:ext uri="{FF2B5EF4-FFF2-40B4-BE49-F238E27FC236}">
                <a16:creationId xmlns:a16="http://schemas.microsoft.com/office/drawing/2014/main" id="{089BC854-B888-4A23-A414-786CF2F4989B}"/>
              </a:ext>
            </a:extLst>
          </p:cNvPr>
          <p:cNvSpPr txBox="1">
            <a:spLocks/>
          </p:cNvSpPr>
          <p:nvPr/>
        </p:nvSpPr>
        <p:spPr>
          <a:xfrm>
            <a:off x="482973" y="3532808"/>
            <a:ext cx="6539996" cy="5016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>
                <a:solidFill>
                  <a:schemeClr val="bg1"/>
                </a:solidFill>
              </a:rPr>
              <a:t>EIC L2 RF Systems – Manager Deputy </a:t>
            </a:r>
          </a:p>
        </p:txBody>
      </p:sp>
      <p:sp>
        <p:nvSpPr>
          <p:cNvPr id="18" name="Text Placeholder 37">
            <a:extLst>
              <a:ext uri="{FF2B5EF4-FFF2-40B4-BE49-F238E27FC236}">
                <a16:creationId xmlns:a16="http://schemas.microsoft.com/office/drawing/2014/main" id="{86BF940C-484A-47DD-A144-785578E150B7}"/>
              </a:ext>
            </a:extLst>
          </p:cNvPr>
          <p:cNvSpPr txBox="1">
            <a:spLocks/>
          </p:cNvSpPr>
          <p:nvPr/>
        </p:nvSpPr>
        <p:spPr>
          <a:xfrm>
            <a:off x="482973" y="4752740"/>
            <a:ext cx="5282825" cy="5016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FCC Week 2025</a:t>
            </a: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Session SRF Technology #1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Vienna, 21 May 2025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501A-9A51-4715-3CAA-C56C224D8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ESR 591 MHz SRF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B63FF-BF57-7B17-6B12-AA4A9E676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408" y="562540"/>
            <a:ext cx="11679067" cy="4865858"/>
          </a:xfrm>
        </p:spPr>
        <p:txBody>
          <a:bodyPr>
            <a:normAutofit/>
          </a:bodyPr>
          <a:lstStyle/>
          <a:p>
            <a:endParaRPr lang="en-US" sz="20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sz="2000" dirty="0"/>
              <a:t>Highest power and highest voltage appear at different beam scenario (high Luminosity and high </a:t>
            </a:r>
            <a:r>
              <a:rPr lang="en-US" sz="2000" dirty="0" err="1"/>
              <a:t>Ecm</a:t>
            </a:r>
            <a:r>
              <a:rPr lang="en-US" sz="2000" dirty="0"/>
              <a:t>)</a:t>
            </a:r>
          </a:p>
          <a:p>
            <a:endParaRPr lang="en-US" sz="2000" dirty="0">
              <a:sym typeface="Wingdings" pitchFamily="2" charset="2"/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8C6F1-8B65-B6C7-77ED-19340961C3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FAF8B86-A32E-D9DE-5CF4-D56358FA9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236384"/>
              </p:ext>
            </p:extLst>
          </p:nvPr>
        </p:nvGraphicFramePr>
        <p:xfrm>
          <a:off x="539263" y="1429603"/>
          <a:ext cx="9054903" cy="426703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015407">
                  <a:extLst>
                    <a:ext uri="{9D8B030D-6E8A-4147-A177-3AD203B41FA5}">
                      <a16:colId xmlns:a16="http://schemas.microsoft.com/office/drawing/2014/main" val="2501197980"/>
                    </a:ext>
                  </a:extLst>
                </a:gridCol>
                <a:gridCol w="1205677">
                  <a:extLst>
                    <a:ext uri="{9D8B030D-6E8A-4147-A177-3AD203B41FA5}">
                      <a16:colId xmlns:a16="http://schemas.microsoft.com/office/drawing/2014/main" val="1385863291"/>
                    </a:ext>
                  </a:extLst>
                </a:gridCol>
                <a:gridCol w="2621154">
                  <a:extLst>
                    <a:ext uri="{9D8B030D-6E8A-4147-A177-3AD203B41FA5}">
                      <a16:colId xmlns:a16="http://schemas.microsoft.com/office/drawing/2014/main" val="1273684318"/>
                    </a:ext>
                  </a:extLst>
                </a:gridCol>
                <a:gridCol w="2212665">
                  <a:extLst>
                    <a:ext uri="{9D8B030D-6E8A-4147-A177-3AD203B41FA5}">
                      <a16:colId xmlns:a16="http://schemas.microsoft.com/office/drawing/2014/main" val="2722389539"/>
                    </a:ext>
                  </a:extLst>
                </a:gridCol>
              </a:tblGrid>
              <a:tr h="307049">
                <a:tc gridSpan="2">
                  <a:txBody>
                    <a:bodyPr/>
                    <a:lstStyle/>
                    <a:p>
                      <a:pPr algn="l"/>
                      <a:r>
                        <a:rPr lang="en-US" sz="1600" b="1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Assume 18 cavities, 2 FPC per cavity</a:t>
                      </a:r>
                    </a:p>
                  </a:txBody>
                  <a:tcPr marL="83807" marR="83807" marT="41903" marB="41903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i="0" dirty="0"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83807" marR="83807" marT="41903" marB="41903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10 GeV</a:t>
                      </a:r>
                    </a:p>
                  </a:txBody>
                  <a:tcPr marL="83807" marR="83807" marT="41903" marB="41903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18 GeV</a:t>
                      </a:r>
                    </a:p>
                  </a:txBody>
                  <a:tcPr marL="83807" marR="83807" marT="41903" marB="41903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672844"/>
                  </a:ext>
                </a:extLst>
              </a:tr>
              <a:tr h="33561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Beam current 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438787"/>
                  </a:ext>
                </a:extLst>
              </a:tr>
              <a:tr h="33561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Synchrotron radiation power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(MW)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8.8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8.4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4863672"/>
                  </a:ext>
                </a:extLst>
              </a:tr>
              <a:tr h="33561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 power per cavity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(kW)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33.5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430405"/>
                  </a:ext>
                </a:extLst>
              </a:tr>
              <a:tr h="33561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power loss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(MW)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9.37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8.4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631375"/>
                  </a:ext>
                </a:extLst>
              </a:tr>
              <a:tr h="33561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per cavity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(kW)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520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466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545608"/>
                  </a:ext>
                </a:extLst>
              </a:tr>
              <a:tr h="33561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per FPC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(kW)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344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307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214563"/>
                  </a:ext>
                </a:extLst>
              </a:tr>
              <a:tr h="33561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</a:t>
                      </a:r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per turn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(MeV)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0613334"/>
                  </a:ext>
                </a:extLst>
              </a:tr>
              <a:tr h="33561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voltage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(MV)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20.3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61.5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2128746"/>
                  </a:ext>
                </a:extLst>
              </a:tr>
              <a:tr h="33561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Voltage per cavity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(MV)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598246"/>
                  </a:ext>
                </a:extLst>
              </a:tr>
              <a:tr h="33561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 E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(MV/m)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5534025"/>
                  </a:ext>
                </a:extLst>
              </a:tr>
              <a:tr h="335613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 B</a:t>
                      </a:r>
                    </a:p>
                  </a:txBody>
                  <a:tcPr marL="83807" marR="83807" marT="41903" marB="41903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83807" marR="83807" marT="41903" marB="41903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24.7</a:t>
                      </a:r>
                    </a:p>
                  </a:txBody>
                  <a:tcPr marL="83807" marR="83807" marT="41903" marB="41903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83807" marR="83807" marT="41903" marB="41903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230742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AB9139A-E18C-4A49-C5C0-BFA28552D013}"/>
              </a:ext>
            </a:extLst>
          </p:cNvPr>
          <p:cNvSpPr txBox="1"/>
          <p:nvPr/>
        </p:nvSpPr>
        <p:spPr>
          <a:xfrm>
            <a:off x="9621744" y="3485672"/>
            <a:ext cx="213586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with 20% overhead </a:t>
            </a:r>
          </a:p>
          <a:p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+ 10% transmission loss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F2D0DE9-B491-6935-1A09-A5328C482B4E}"/>
              </a:ext>
            </a:extLst>
          </p:cNvPr>
          <p:cNvSpPr/>
          <p:nvPr/>
        </p:nvSpPr>
        <p:spPr>
          <a:xfrm>
            <a:off x="5647882" y="3541543"/>
            <a:ext cx="896235" cy="411479"/>
          </a:xfrm>
          <a:prstGeom prst="ellipse">
            <a:avLst/>
          </a:prstGeom>
          <a:noFill/>
          <a:ln w="3810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3134691-9FB7-E742-DB1E-2172B5D54653}"/>
                  </a:ext>
                </a:extLst>
              </p:cNvPr>
              <p:cNvSpPr txBox="1"/>
              <p:nvPr/>
            </p:nvSpPr>
            <p:spPr>
              <a:xfrm>
                <a:off x="6575674" y="3562616"/>
                <a:ext cx="8274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1" dirty="0">
                    <a:solidFill>
                      <a:schemeClr val="accent6"/>
                    </a:solidFill>
                  </a:rPr>
                  <a:t> 400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3134691-9FB7-E742-DB1E-2172B5D546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5674" y="3562616"/>
                <a:ext cx="827471" cy="369332"/>
              </a:xfrm>
              <a:prstGeom prst="rect">
                <a:avLst/>
              </a:prstGeom>
              <a:blipFill>
                <a:blip r:embed="rId3"/>
                <a:stretch>
                  <a:fillRect t="-6667" r="-6061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5168E213-752A-6B2C-7CBB-A12FF3811682}"/>
              </a:ext>
            </a:extLst>
          </p:cNvPr>
          <p:cNvSpPr/>
          <p:nvPr/>
        </p:nvSpPr>
        <p:spPr>
          <a:xfrm>
            <a:off x="8012992" y="4576440"/>
            <a:ext cx="896235" cy="1120195"/>
          </a:xfrm>
          <a:prstGeom prst="ellipse">
            <a:avLst/>
          </a:prstGeom>
          <a:noFill/>
          <a:ln w="38100"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CB0AD43-B04E-8455-BBFE-68F99FF5C5CD}"/>
                  </a:ext>
                </a:extLst>
              </p:cNvPr>
              <p:cNvSpPr txBox="1"/>
              <p:nvPr/>
            </p:nvSpPr>
            <p:spPr>
              <a:xfrm>
                <a:off x="8887791" y="4951871"/>
                <a:ext cx="6783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b="1" dirty="0">
                    <a:solidFill>
                      <a:schemeClr val="accent6"/>
                    </a:solidFill>
                  </a:rPr>
                  <a:t> 40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CB0AD43-B04E-8455-BBFE-68F99FF5C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7791" y="4951871"/>
                <a:ext cx="678391" cy="369332"/>
              </a:xfrm>
              <a:prstGeom prst="rect">
                <a:avLst/>
              </a:prstGeom>
              <a:blipFill>
                <a:blip r:embed="rId4"/>
                <a:stretch>
                  <a:fillRect t="-6452" r="-5455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D5CDF25-26B5-69FC-9CA0-04E30AC02264}"/>
                  </a:ext>
                </a:extLst>
              </p:cNvPr>
              <p:cNvSpPr txBox="1"/>
              <p:nvPr/>
            </p:nvSpPr>
            <p:spPr>
              <a:xfrm>
                <a:off x="8887790" y="5297330"/>
                <a:ext cx="6783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b="1" dirty="0">
                    <a:solidFill>
                      <a:schemeClr val="accent6"/>
                    </a:solidFill>
                  </a:rPr>
                  <a:t> 80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D5CDF25-26B5-69FC-9CA0-04E30AC02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7790" y="5297330"/>
                <a:ext cx="678391" cy="369332"/>
              </a:xfrm>
              <a:prstGeom prst="rect">
                <a:avLst/>
              </a:prstGeom>
              <a:blipFill>
                <a:blip r:embed="rId5"/>
                <a:stretch>
                  <a:fillRect t="-6667" r="-5455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67DBB6D-7E36-6510-2C17-95866BC41CD6}"/>
              </a:ext>
            </a:extLst>
          </p:cNvPr>
          <p:cNvSpPr txBox="1"/>
          <p:nvPr/>
        </p:nvSpPr>
        <p:spPr>
          <a:xfrm>
            <a:off x="8949765" y="5703539"/>
            <a:ext cx="6719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GOAL</a:t>
            </a:r>
          </a:p>
        </p:txBody>
      </p:sp>
    </p:spTree>
    <p:extLst>
      <p:ext uri="{BB962C8B-B14F-4D97-AF65-F5344CB8AC3E}">
        <p14:creationId xmlns:p14="http://schemas.microsoft.com/office/powerpoint/2010/main" val="3289892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BB8CF-0711-B5D1-3306-732DA97DD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ESR 591 MHz Single-Cell 2-Cavity Cryomodule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A0C8E-C28C-033A-AFB2-30D7217D4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843365"/>
            <a:ext cx="7043539" cy="3600937"/>
          </a:xfrm>
        </p:spPr>
        <p:txBody>
          <a:bodyPr>
            <a:normAutofit/>
          </a:bodyPr>
          <a:lstStyle/>
          <a:p>
            <a:r>
              <a:rPr lang="en-US" sz="2000" dirty="0"/>
              <a:t>Each single-cell cavity powered by two 400 kW CW disk-type coaxial Al</a:t>
            </a:r>
            <a:r>
              <a:rPr lang="en-US" sz="2000" baseline="-25000" dirty="0"/>
              <a:t>2</a:t>
            </a:r>
            <a:r>
              <a:rPr lang="en-US" sz="2000" dirty="0"/>
              <a:t>O</a:t>
            </a:r>
            <a:r>
              <a:rPr lang="en-US" sz="2000" baseline="-25000" dirty="0"/>
              <a:t>3</a:t>
            </a:r>
            <a:r>
              <a:rPr lang="en-US" sz="2000" dirty="0"/>
              <a:t> window fundamental power couplers</a:t>
            </a:r>
          </a:p>
          <a:p>
            <a:r>
              <a:rPr lang="en-US" sz="2000" dirty="0"/>
              <a:t>The two cavities in a cryomodule are connected by               large beam pipe hosting room-temperature </a:t>
            </a:r>
            <a:r>
              <a:rPr lang="en-US" sz="2000" dirty="0" err="1"/>
              <a:t>SiC</a:t>
            </a:r>
            <a:r>
              <a:rPr lang="en-US" sz="2000" dirty="0"/>
              <a:t> beam line absorber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B591C-DDE1-1189-916F-E2BCF8DAA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0D4CDD-9657-4727-4A50-A5393E6C95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84" b="31316"/>
          <a:stretch/>
        </p:blipFill>
        <p:spPr>
          <a:xfrm>
            <a:off x="6171532" y="3332897"/>
            <a:ext cx="5831745" cy="16367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30DA03-1008-0060-6E74-DDDBFA1CA92C}"/>
              </a:ext>
            </a:extLst>
          </p:cNvPr>
          <p:cNvSpPr txBox="1"/>
          <p:nvPr/>
        </p:nvSpPr>
        <p:spPr>
          <a:xfrm>
            <a:off x="8481826" y="4556782"/>
            <a:ext cx="3710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String assembly with tuners </a:t>
            </a:r>
            <a:r>
              <a:rPr lang="en-US" sz="1200" i="1" dirty="0">
                <a:solidFill>
                  <a:schemeClr val="bg2"/>
                </a:solidFill>
              </a:rPr>
              <a:t>(J. </a:t>
            </a:r>
            <a:r>
              <a:rPr lang="en-US" sz="1200" i="1" dirty="0" err="1">
                <a:solidFill>
                  <a:schemeClr val="bg2"/>
                </a:solidFill>
              </a:rPr>
              <a:t>Matalevich</a:t>
            </a:r>
            <a:r>
              <a:rPr lang="en-US" sz="1200" i="1" dirty="0">
                <a:solidFill>
                  <a:schemeClr val="bg2"/>
                </a:solidFill>
              </a:rPr>
              <a:t> et al.)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9E012C9-BB54-92D6-2876-0C0D9095E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663575" y="861761"/>
            <a:ext cx="4222639" cy="26074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26CD41-323D-DA50-3F3F-F440A483DCF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57" t="38156" r="36364" b="45163"/>
          <a:stretch/>
        </p:blipFill>
        <p:spPr>
          <a:xfrm rot="10800000">
            <a:off x="738062" y="2592969"/>
            <a:ext cx="3652378" cy="15988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77849F6-0DE8-4D17-EA8D-40E885D062B3}"/>
              </a:ext>
            </a:extLst>
          </p:cNvPr>
          <p:cNvSpPr txBox="1"/>
          <p:nvPr/>
        </p:nvSpPr>
        <p:spPr>
          <a:xfrm>
            <a:off x="4457510" y="3528598"/>
            <a:ext cx="26860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dirty="0"/>
              <a:t>Prototype 591 MHz </a:t>
            </a:r>
          </a:p>
          <a:p>
            <a:r>
              <a:rPr lang="en-US" sz="1200" b="1" i="1" dirty="0"/>
              <a:t>single-cell cavity</a:t>
            </a:r>
          </a:p>
          <a:p>
            <a:r>
              <a:rPr lang="en-US" sz="1200" i="1" dirty="0">
                <a:solidFill>
                  <a:schemeClr val="bg2"/>
                </a:solidFill>
              </a:rPr>
              <a:t>(D. </a:t>
            </a:r>
            <a:r>
              <a:rPr lang="en-US" sz="1200" i="1" dirty="0" err="1">
                <a:solidFill>
                  <a:schemeClr val="bg2"/>
                </a:solidFill>
              </a:rPr>
              <a:t>Savransky</a:t>
            </a:r>
            <a:r>
              <a:rPr lang="en-US" sz="1200" i="1" dirty="0">
                <a:solidFill>
                  <a:schemeClr val="bg2"/>
                </a:solidFill>
              </a:rPr>
              <a:t> et al.)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BF3571-B332-5F6D-7B3C-C1DC1AF1FE2F}"/>
              </a:ext>
            </a:extLst>
          </p:cNvPr>
          <p:cNvSpPr txBox="1"/>
          <p:nvPr/>
        </p:nvSpPr>
        <p:spPr>
          <a:xfrm>
            <a:off x="8833079" y="865964"/>
            <a:ext cx="320815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1" i="1" dirty="0"/>
              <a:t>Dressed 1-cell cavity with dual FPC </a:t>
            </a:r>
          </a:p>
          <a:p>
            <a:pPr algn="r"/>
            <a:r>
              <a:rPr lang="en-US" sz="1200" i="1" dirty="0">
                <a:solidFill>
                  <a:schemeClr val="bg2"/>
                </a:solidFill>
              </a:rPr>
              <a:t>(J. Guo, W. Xu, et al.)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150156C-1D6B-4082-0A3D-57A9E779B403}"/>
              </a:ext>
            </a:extLst>
          </p:cNvPr>
          <p:cNvCxnSpPr>
            <a:cxnSpLocks/>
          </p:cNvCxnSpPr>
          <p:nvPr/>
        </p:nvCxnSpPr>
        <p:spPr>
          <a:xfrm>
            <a:off x="7115139" y="1327629"/>
            <a:ext cx="1095920" cy="15863"/>
          </a:xfrm>
          <a:prstGeom prst="straightConnector1">
            <a:avLst/>
          </a:prstGeom>
          <a:ln w="2857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97B89BC-1E51-A9D2-D552-0E4AD5931FF0}"/>
              </a:ext>
            </a:extLst>
          </p:cNvPr>
          <p:cNvCxnSpPr>
            <a:cxnSpLocks/>
          </p:cNvCxnSpPr>
          <p:nvPr/>
        </p:nvCxnSpPr>
        <p:spPr>
          <a:xfrm>
            <a:off x="6565392" y="2157984"/>
            <a:ext cx="2498221" cy="1519712"/>
          </a:xfrm>
          <a:prstGeom prst="straightConnector1">
            <a:avLst/>
          </a:prstGeom>
          <a:ln w="2857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Content Placeholder 3">
            <a:extLst>
              <a:ext uri="{FF2B5EF4-FFF2-40B4-BE49-F238E27FC236}">
                <a16:creationId xmlns:a16="http://schemas.microsoft.com/office/drawing/2014/main" id="{98F36683-31CD-7514-CC0F-A262BD22F3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026" y="4926033"/>
            <a:ext cx="9822130" cy="129811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9DBC0FB-B833-DBD8-E598-C3AAD7348498}"/>
              </a:ext>
            </a:extLst>
          </p:cNvPr>
          <p:cNvSpPr txBox="1"/>
          <p:nvPr/>
        </p:nvSpPr>
        <p:spPr>
          <a:xfrm>
            <a:off x="434184" y="3910598"/>
            <a:ext cx="668095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Construction of First Article ESR 591 MHz CM                        is one of the CD-3A Long Lead Procurements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23FAD32-2C81-DEB6-5773-0797BB0CD889}"/>
              </a:ext>
            </a:extLst>
          </p:cNvPr>
          <p:cNvSpPr txBox="1"/>
          <p:nvPr/>
        </p:nvSpPr>
        <p:spPr>
          <a:xfrm>
            <a:off x="5941267" y="5964141"/>
            <a:ext cx="4222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i="1" dirty="0"/>
              <a:t>IR10 ESR and HSR Cryomodule integration </a:t>
            </a:r>
          </a:p>
          <a:p>
            <a:pPr algn="r"/>
            <a:r>
              <a:rPr lang="en-US" sz="1200" i="1" dirty="0">
                <a:solidFill>
                  <a:schemeClr val="bg2"/>
                </a:solidFill>
              </a:rPr>
              <a:t>(G. </a:t>
            </a:r>
            <a:r>
              <a:rPr lang="en-US" sz="1200" i="1" dirty="0" err="1">
                <a:solidFill>
                  <a:schemeClr val="bg2"/>
                </a:solidFill>
              </a:rPr>
              <a:t>Dacos</a:t>
            </a:r>
            <a:r>
              <a:rPr lang="en-US" sz="1200" i="1" dirty="0">
                <a:solidFill>
                  <a:schemeClr val="bg2"/>
                </a:solidFill>
              </a:rPr>
              <a:t>, D. Holmes)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E14A0C4-9F9D-0386-C1C7-95232ED34B4A}"/>
              </a:ext>
            </a:extLst>
          </p:cNvPr>
          <p:cNvSpPr/>
          <p:nvPr/>
        </p:nvSpPr>
        <p:spPr>
          <a:xfrm>
            <a:off x="10580043" y="4969674"/>
            <a:ext cx="1423234" cy="106600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01600">
              <a:schemeClr val="accent6"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Well integrated team effort of BNL and </a:t>
            </a:r>
            <a:r>
              <a:rPr lang="en-US" sz="1600" dirty="0" err="1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JLab</a:t>
            </a:r>
            <a:r>
              <a:rPr lang="en-US" sz="1600" dirty="0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led by </a:t>
            </a:r>
            <a:r>
              <a:rPr lang="en-US" sz="1600" dirty="0" err="1">
                <a:solidFill>
                  <a:schemeClr val="tx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JLab</a:t>
            </a:r>
            <a:endParaRPr lang="en-US" sz="1600" dirty="0">
              <a:solidFill>
                <a:schemeClr val="tx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FD96CB-387A-563E-BB33-A926C294569E}"/>
              </a:ext>
            </a:extLst>
          </p:cNvPr>
          <p:cNvSpPr txBox="1"/>
          <p:nvPr/>
        </p:nvSpPr>
        <p:spPr>
          <a:xfrm>
            <a:off x="7716597" y="483378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HSR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DB8003-6347-FE0B-73D9-73D05BDEA7B8}"/>
              </a:ext>
            </a:extLst>
          </p:cNvPr>
          <p:cNvSpPr txBox="1"/>
          <p:nvPr/>
        </p:nvSpPr>
        <p:spPr>
          <a:xfrm>
            <a:off x="3574414" y="600924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40FF"/>
                </a:solidFill>
              </a:rPr>
              <a:t>ESR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3745F28-1C46-37A2-D6E3-861E868A6B4E}"/>
              </a:ext>
            </a:extLst>
          </p:cNvPr>
          <p:cNvSpPr/>
          <p:nvPr/>
        </p:nvSpPr>
        <p:spPr>
          <a:xfrm>
            <a:off x="1109721" y="5575088"/>
            <a:ext cx="8862617" cy="220217"/>
          </a:xfrm>
          <a:prstGeom prst="rect">
            <a:avLst/>
          </a:prstGeom>
          <a:noFill/>
          <a:ln w="38100">
            <a:solidFill>
              <a:srgbClr val="FF40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4176BF2-B9E6-CBCB-3C0E-42AA558E1A62}"/>
              </a:ext>
            </a:extLst>
          </p:cNvPr>
          <p:cNvSpPr/>
          <p:nvPr/>
        </p:nvSpPr>
        <p:spPr>
          <a:xfrm>
            <a:off x="4690334" y="5318009"/>
            <a:ext cx="2815784" cy="257079"/>
          </a:xfrm>
          <a:prstGeom prst="rect">
            <a:avLst/>
          </a:prstGeom>
          <a:noFill/>
          <a:ln w="38100">
            <a:solidFill>
              <a:srgbClr val="0432FF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75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B9B106-9920-F090-E7BC-B94ABD3B8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944F5-20E1-2474-15B2-8C51C7CBC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E5CEC-AF0C-D1DC-9B8D-85417E442F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0" y="975365"/>
            <a:ext cx="5937632" cy="4865858"/>
          </a:xfrm>
        </p:spPr>
        <p:txBody>
          <a:bodyPr>
            <a:normAutofit/>
          </a:bodyPr>
          <a:lstStyle/>
          <a:p>
            <a:r>
              <a:rPr lang="en-US" sz="2000" dirty="0"/>
              <a:t>Horizontal crabbing kick to maximize luminosity at 25 </a:t>
            </a:r>
            <a:r>
              <a:rPr lang="en-US" sz="2000" dirty="0" err="1"/>
              <a:t>mrad</a:t>
            </a:r>
            <a:r>
              <a:rPr lang="en-US" sz="2000" dirty="0"/>
              <a:t> crossing angle</a:t>
            </a:r>
          </a:p>
          <a:p>
            <a:r>
              <a:rPr lang="en-US" sz="2000" dirty="0"/>
              <a:t>Limited space and high voltage required motivate the use of </a:t>
            </a:r>
            <a:r>
              <a:rPr lang="en-US" sz="2000" b="1" dirty="0">
                <a:solidFill>
                  <a:srgbClr val="0070C0"/>
                </a:solidFill>
              </a:rPr>
              <a:t>compact SRF crabs </a:t>
            </a:r>
            <a:r>
              <a:rPr lang="en-US" sz="2000" dirty="0"/>
              <a:t>(RFD)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Prototyping started.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25BA5-5FC8-C786-F605-445B900BBF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56180EB-FC4F-444E-478C-ED4CBD36AB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2" t="17529" r="4574" b="16020"/>
          <a:stretch/>
        </p:blipFill>
        <p:spPr bwMode="auto">
          <a:xfrm>
            <a:off x="6096000" y="2817680"/>
            <a:ext cx="6118158" cy="1773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DF93FB-C0D7-7DB4-88B2-E823C2CAD570}"/>
              </a:ext>
            </a:extLst>
          </p:cNvPr>
          <p:cNvSpPr txBox="1"/>
          <p:nvPr/>
        </p:nvSpPr>
        <p:spPr>
          <a:xfrm>
            <a:off x="6781016" y="3992199"/>
            <a:ext cx="3710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String assembly </a:t>
            </a:r>
          </a:p>
          <a:p>
            <a:r>
              <a:rPr lang="en-US" sz="1200" i="1" dirty="0">
                <a:solidFill>
                  <a:schemeClr val="bg2"/>
                </a:solidFill>
              </a:rPr>
              <a:t>(N. </a:t>
            </a:r>
            <a:r>
              <a:rPr lang="en-US" sz="1200" i="1" dirty="0" err="1">
                <a:solidFill>
                  <a:schemeClr val="bg2"/>
                </a:solidFill>
              </a:rPr>
              <a:t>Huque</a:t>
            </a:r>
            <a:r>
              <a:rPr lang="en-US" sz="1200" i="1" dirty="0">
                <a:solidFill>
                  <a:schemeClr val="bg2"/>
                </a:solidFill>
              </a:rPr>
              <a:t> et al.)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79ACF9-FF64-0106-A389-91558940B4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027" t="16755" r="4059" b="6784"/>
          <a:stretch/>
        </p:blipFill>
        <p:spPr>
          <a:xfrm>
            <a:off x="8957289" y="848159"/>
            <a:ext cx="2975556" cy="196952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4DC2B75-EE8C-4D56-7A76-0658500FAFA2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9601203" y="2974371"/>
            <a:ext cx="444994" cy="484456"/>
          </a:xfrm>
          <a:prstGeom prst="straightConnector1">
            <a:avLst/>
          </a:prstGeom>
          <a:ln w="2857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CFE6A87-C696-7CCB-4451-19C621E2CA44}"/>
              </a:ext>
            </a:extLst>
          </p:cNvPr>
          <p:cNvSpPr txBox="1"/>
          <p:nvPr/>
        </p:nvSpPr>
        <p:spPr>
          <a:xfrm>
            <a:off x="9601203" y="2605039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HHOM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54A7A3-E943-20F4-8D59-7B922B74EDED}"/>
              </a:ext>
            </a:extLst>
          </p:cNvPr>
          <p:cNvSpPr txBox="1"/>
          <p:nvPr/>
        </p:nvSpPr>
        <p:spPr>
          <a:xfrm>
            <a:off x="8254746" y="415913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FPC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32A12C4-642E-1B01-733D-6EA29EB6833E}"/>
              </a:ext>
            </a:extLst>
          </p:cNvPr>
          <p:cNvCxnSpPr>
            <a:cxnSpLocks/>
          </p:cNvCxnSpPr>
          <p:nvPr/>
        </p:nvCxnSpPr>
        <p:spPr>
          <a:xfrm flipV="1">
            <a:off x="9155079" y="4159138"/>
            <a:ext cx="446124" cy="306963"/>
          </a:xfrm>
          <a:prstGeom prst="straightConnector1">
            <a:avLst/>
          </a:prstGeom>
          <a:ln w="2857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5F97174-1A70-B978-472F-0BD5EADC63BF}"/>
              </a:ext>
            </a:extLst>
          </p:cNvPr>
          <p:cNvCxnSpPr>
            <a:cxnSpLocks/>
            <a:stCxn id="20" idx="2"/>
          </p:cNvCxnSpPr>
          <p:nvPr/>
        </p:nvCxnSpPr>
        <p:spPr>
          <a:xfrm flipH="1">
            <a:off x="11415936" y="3458827"/>
            <a:ext cx="314178" cy="323820"/>
          </a:xfrm>
          <a:prstGeom prst="straightConnector1">
            <a:avLst/>
          </a:prstGeom>
          <a:ln w="28575">
            <a:solidFill>
              <a:schemeClr val="tx1"/>
            </a:solidFill>
            <a:headEnd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0D2297C-6B51-A3FE-9D6E-F2CE59963491}"/>
              </a:ext>
            </a:extLst>
          </p:cNvPr>
          <p:cNvSpPr txBox="1"/>
          <p:nvPr/>
        </p:nvSpPr>
        <p:spPr>
          <a:xfrm>
            <a:off x="11291532" y="308949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VHOM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6C9C4C2-7179-EB53-EB5B-E91ED140E2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41524"/>
              </p:ext>
            </p:extLst>
          </p:nvPr>
        </p:nvGraphicFramePr>
        <p:xfrm>
          <a:off x="766792" y="2352509"/>
          <a:ext cx="5381389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60892">
                  <a:extLst>
                    <a:ext uri="{9D8B030D-6E8A-4147-A177-3AD203B41FA5}">
                      <a16:colId xmlns:a16="http://schemas.microsoft.com/office/drawing/2014/main" val="144818191"/>
                    </a:ext>
                  </a:extLst>
                </a:gridCol>
                <a:gridCol w="808663">
                  <a:extLst>
                    <a:ext uri="{9D8B030D-6E8A-4147-A177-3AD203B41FA5}">
                      <a16:colId xmlns:a16="http://schemas.microsoft.com/office/drawing/2014/main" val="3138264403"/>
                    </a:ext>
                  </a:extLst>
                </a:gridCol>
                <a:gridCol w="983960">
                  <a:extLst>
                    <a:ext uri="{9D8B030D-6E8A-4147-A177-3AD203B41FA5}">
                      <a16:colId xmlns:a16="http://schemas.microsoft.com/office/drawing/2014/main" val="2550071818"/>
                    </a:ext>
                  </a:extLst>
                </a:gridCol>
                <a:gridCol w="1041059">
                  <a:extLst>
                    <a:ext uri="{9D8B030D-6E8A-4147-A177-3AD203B41FA5}">
                      <a16:colId xmlns:a16="http://schemas.microsoft.com/office/drawing/2014/main" val="3806976005"/>
                    </a:ext>
                  </a:extLst>
                </a:gridCol>
                <a:gridCol w="210024">
                  <a:extLst>
                    <a:ext uri="{9D8B030D-6E8A-4147-A177-3AD203B41FA5}">
                      <a16:colId xmlns:a16="http://schemas.microsoft.com/office/drawing/2014/main" val="1792972854"/>
                    </a:ext>
                  </a:extLst>
                </a:gridCol>
                <a:gridCol w="776791">
                  <a:extLst>
                    <a:ext uri="{9D8B030D-6E8A-4147-A177-3AD203B41FA5}">
                      <a16:colId xmlns:a16="http://schemas.microsoft.com/office/drawing/2014/main" val="572878877"/>
                    </a:ext>
                  </a:extLst>
                </a:gridCol>
              </a:tblGrid>
              <a:tr h="266222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HSR 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ESR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932527"/>
                  </a:ext>
                </a:extLst>
              </a:tr>
              <a:tr h="266222">
                <a:tc>
                  <a:txBody>
                    <a:bodyPr/>
                    <a:lstStyle/>
                    <a:p>
                      <a:r>
                        <a:rPr lang="en-US" sz="1800" dirty="0"/>
                        <a:t>Frequency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(MHz)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197 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394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394</a:t>
                      </a:r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5599591"/>
                  </a:ext>
                </a:extLst>
              </a:tr>
              <a:tr h="266222">
                <a:tc>
                  <a:txBody>
                    <a:bodyPr/>
                    <a:lstStyle/>
                    <a:p>
                      <a:r>
                        <a:rPr lang="en-US" sz="1800" dirty="0"/>
                        <a:t>Total voltage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(MV)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33.8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-4.7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5.8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974886"/>
                  </a:ext>
                </a:extLst>
              </a:tr>
              <a:tr h="266222">
                <a:tc>
                  <a:txBody>
                    <a:bodyPr/>
                    <a:lstStyle/>
                    <a:p>
                      <a:r>
                        <a:rPr lang="en-US" sz="1800" dirty="0"/>
                        <a:t>#Cavities/CM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846130"/>
                  </a:ext>
                </a:extLst>
              </a:tr>
              <a:tr h="266222">
                <a:tc>
                  <a:txBody>
                    <a:bodyPr/>
                    <a:lstStyle/>
                    <a:p>
                      <a:r>
                        <a:rPr lang="en-US" sz="1800" dirty="0"/>
                        <a:t>#Cavities/IP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8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4</a:t>
                      </a:r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164671"/>
                  </a:ext>
                </a:extLst>
              </a:tr>
            </a:tbl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18442A1F-C7DE-217F-5FB1-4D2D932BED0C}"/>
              </a:ext>
            </a:extLst>
          </p:cNvPr>
          <p:cNvSpPr txBox="1"/>
          <p:nvPr/>
        </p:nvSpPr>
        <p:spPr>
          <a:xfrm>
            <a:off x="7094562" y="897732"/>
            <a:ext cx="4634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/>
              <a:t>Radio-Frequency Dipole </a:t>
            </a:r>
          </a:p>
          <a:p>
            <a:r>
              <a:rPr lang="en-US" sz="1200" b="1" i="1" dirty="0"/>
              <a:t>(RFD) crab cavity</a:t>
            </a:r>
          </a:p>
          <a:p>
            <a:r>
              <a:rPr lang="en-US" sz="1200" i="1" dirty="0">
                <a:solidFill>
                  <a:schemeClr val="bg2"/>
                </a:solidFill>
              </a:rPr>
              <a:t>(S. De Silva, B. Xiao, </a:t>
            </a:r>
          </a:p>
          <a:p>
            <a:r>
              <a:rPr lang="en-US" sz="1200" i="1" dirty="0">
                <a:solidFill>
                  <a:schemeClr val="bg2"/>
                </a:solidFill>
              </a:rPr>
              <a:t>Z. Li, et al.)</a:t>
            </a:r>
          </a:p>
        </p:txBody>
      </p:sp>
      <p:pic>
        <p:nvPicPr>
          <p:cNvPr id="26" name="Content Placeholder 8">
            <a:extLst>
              <a:ext uri="{FF2B5EF4-FFF2-40B4-BE49-F238E27FC236}">
                <a16:creationId xmlns:a16="http://schemas.microsoft.com/office/drawing/2014/main" id="{B6A1926E-BD1F-EE64-368B-B9BD639951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95" t="5009" b="77883"/>
          <a:stretch/>
        </p:blipFill>
        <p:spPr>
          <a:xfrm>
            <a:off x="461886" y="4935559"/>
            <a:ext cx="11499924" cy="112639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B761CD7-E924-FCEE-7C6E-4B6C556E05C1}"/>
              </a:ext>
            </a:extLst>
          </p:cNvPr>
          <p:cNvSpPr txBox="1"/>
          <p:nvPr/>
        </p:nvSpPr>
        <p:spPr>
          <a:xfrm>
            <a:off x="-231770" y="4797059"/>
            <a:ext cx="50913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i="1" dirty="0"/>
              <a:t>IR06 ESR and HSR Crab Cryomodule integration </a:t>
            </a:r>
            <a:r>
              <a:rPr lang="en-US" sz="1200" i="1" dirty="0">
                <a:solidFill>
                  <a:schemeClr val="bg2"/>
                </a:solidFill>
              </a:rPr>
              <a:t>(K. Hamdi)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3C3B1A7-2032-E2F5-139B-57C338A02EB5}"/>
              </a:ext>
            </a:extLst>
          </p:cNvPr>
          <p:cNvSpPr txBox="1"/>
          <p:nvPr/>
        </p:nvSpPr>
        <p:spPr>
          <a:xfrm>
            <a:off x="5862602" y="5314089"/>
            <a:ext cx="65915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IP06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D7DF2C-6BD5-9953-D3DE-16E60BDEF3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8359" r="91055">
                        <a14:foregroundMark x1="8633" y1="65250" x2="8633" y2="65250"/>
                        <a14:foregroundMark x1="8633" y1="65250" x2="8633" y2="65250"/>
                        <a14:foregroundMark x1="8398" y1="58500" x2="8398" y2="60875"/>
                        <a14:foregroundMark x1="90586" y1="54500" x2="91055" y2="536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26962" y="-102006"/>
            <a:ext cx="2387196" cy="14919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6446D0-325A-8380-53C3-1811B229CF8A}"/>
              </a:ext>
            </a:extLst>
          </p:cNvPr>
          <p:cNvSpPr txBox="1"/>
          <p:nvPr/>
        </p:nvSpPr>
        <p:spPr>
          <a:xfrm>
            <a:off x="10681415" y="505609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ESR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C632BF-51AD-0250-F36D-B5DD6988D136}"/>
              </a:ext>
            </a:extLst>
          </p:cNvPr>
          <p:cNvSpPr txBox="1"/>
          <p:nvPr/>
        </p:nvSpPr>
        <p:spPr>
          <a:xfrm>
            <a:off x="7614200" y="5656557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HSR</a:t>
            </a:r>
          </a:p>
        </p:txBody>
      </p:sp>
    </p:spTree>
    <p:extLst>
      <p:ext uri="{BB962C8B-B14F-4D97-AF65-F5344CB8AC3E}">
        <p14:creationId xmlns:p14="http://schemas.microsoft.com/office/powerpoint/2010/main" val="1421025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A8167-6BAA-931F-8DA5-11F3663CD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RF Field Control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7355BD-C184-E0CE-2724-FCAE4D1A10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Crab cavities have </a:t>
                </a:r>
                <a:r>
                  <a:rPr lang="en-US" b="1" dirty="0"/>
                  <a:t>large transverse impedance </a:t>
                </a:r>
                <a:r>
                  <a:rPr lang="en-US" dirty="0"/>
                  <a:t>and are at </a:t>
                </a:r>
                <a:r>
                  <a:rPr lang="en-US" b="1" dirty="0"/>
                  <a:t>large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b="1" dirty="0"/>
                  <a:t> locations       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fundamental crab mode can drive </a:t>
                </a:r>
                <a:r>
                  <a:rPr lang="en-US" b="1" dirty="0"/>
                  <a:t>strong transverse instabilities</a:t>
                </a:r>
              </a:p>
              <a:p>
                <a:pPr lvl="1">
                  <a:buClr>
                    <a:schemeClr val="tx1"/>
                  </a:buClr>
                  <a:buFont typeface="System Font Regular"/>
                  <a:buChar char="⎼"/>
                </a:pPr>
                <a:r>
                  <a:rPr lang="en-US" b="1" dirty="0">
                    <a:solidFill>
                      <a:srgbClr val="0070C0"/>
                    </a:solidFill>
                  </a:rPr>
                  <a:t>High-gain RF feedback </a:t>
                </a:r>
                <a:r>
                  <a:rPr lang="en-US" dirty="0"/>
                  <a:t>required to reduce effective cavity impedance by ~2500 (68 dB)</a:t>
                </a:r>
              </a:p>
              <a:p>
                <a:pPr lvl="1">
                  <a:buClr>
                    <a:schemeClr val="tx1"/>
                  </a:buClr>
                  <a:buFont typeface="System Font Regular"/>
                  <a:buChar char="⎼"/>
                </a:pPr>
                <a:r>
                  <a:rPr lang="en-US" b="1" dirty="0">
                    <a:solidFill>
                      <a:srgbClr val="0070C0"/>
                    </a:solidFill>
                  </a:rPr>
                  <a:t>One-Turn Delay Feedback </a:t>
                </a:r>
                <a:r>
                  <a:rPr lang="en-US" dirty="0"/>
                  <a:t>(OTFB) required to further reduce impedance at </a:t>
                </a:r>
                <a:r>
                  <a:rPr lang="en-US" dirty="0" err="1"/>
                  <a:t>betatron</a:t>
                </a:r>
                <a:r>
                  <a:rPr lang="en-US" dirty="0"/>
                  <a:t> sidebands for additional x10 (20 dB)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47355BD-C184-E0CE-2724-FCAE4D1A10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73" t="-1563" r="-33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4B021D-E367-5D58-9BC6-22D34BCB6F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A2C2E5-F7D4-F075-40DB-CA3C0F1707C9}"/>
              </a:ext>
            </a:extLst>
          </p:cNvPr>
          <p:cNvSpPr txBox="1"/>
          <p:nvPr/>
        </p:nvSpPr>
        <p:spPr>
          <a:xfrm>
            <a:off x="9900705" y="6111286"/>
            <a:ext cx="21739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2"/>
                </a:solidFill>
              </a:rPr>
              <a:t>Modified from Z. Conway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DBCED9-4DF7-ED7E-C473-0B448A3ADF07}"/>
              </a:ext>
            </a:extLst>
          </p:cNvPr>
          <p:cNvSpPr txBox="1"/>
          <p:nvPr/>
        </p:nvSpPr>
        <p:spPr>
          <a:xfrm>
            <a:off x="7824053" y="5545488"/>
            <a:ext cx="331342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bg2"/>
                </a:solidFill>
              </a:rPr>
              <a:t>M. </a:t>
            </a:r>
            <a:r>
              <a:rPr lang="en-US" sz="1400" i="1" dirty="0" err="1">
                <a:solidFill>
                  <a:schemeClr val="bg2"/>
                </a:solidFill>
              </a:rPr>
              <a:t>Blaskiewicz</a:t>
            </a:r>
            <a:r>
              <a:rPr lang="en-US" sz="1400" i="1" dirty="0">
                <a:solidFill>
                  <a:schemeClr val="bg2"/>
                </a:solidFill>
              </a:rPr>
              <a:t>, T. </a:t>
            </a:r>
            <a:r>
              <a:rPr lang="en-US" sz="1400" i="1" dirty="0" err="1">
                <a:solidFill>
                  <a:schemeClr val="bg2"/>
                </a:solidFill>
              </a:rPr>
              <a:t>Mastoridis</a:t>
            </a:r>
            <a:r>
              <a:rPr lang="en-US" sz="1400" i="1" dirty="0">
                <a:solidFill>
                  <a:schemeClr val="bg2"/>
                </a:solidFill>
              </a:rPr>
              <a:t>,                 F. Severino, K. </a:t>
            </a:r>
            <a:r>
              <a:rPr lang="en-US" sz="1400" i="1" dirty="0" err="1">
                <a:solidFill>
                  <a:schemeClr val="bg2"/>
                </a:solidFill>
              </a:rPr>
              <a:t>Mernick</a:t>
            </a:r>
            <a:r>
              <a:rPr lang="en-US" sz="1400" i="1" dirty="0">
                <a:solidFill>
                  <a:schemeClr val="bg2"/>
                </a:solidFill>
              </a:rPr>
              <a:t>, K. Smith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262157-EF09-88D1-00D1-41AE2B366ED7}"/>
              </a:ext>
            </a:extLst>
          </p:cNvPr>
          <p:cNvSpPr txBox="1"/>
          <p:nvPr/>
        </p:nvSpPr>
        <p:spPr>
          <a:xfrm>
            <a:off x="506647" y="2782669"/>
            <a:ext cx="112227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Low-noise</a:t>
            </a:r>
            <a:r>
              <a:rPr lang="en-US" sz="2400" dirty="0"/>
              <a:t> injected into fundamental crab mode can </a:t>
            </a:r>
            <a:r>
              <a:rPr lang="en-US" sz="2400" b="1" dirty="0"/>
              <a:t>limit luminosity lifetime </a:t>
            </a:r>
            <a:r>
              <a:rPr lang="en-US" sz="2400" dirty="0"/>
              <a:t>							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D6167A4-2D75-1946-129F-CD67B617E034}"/>
              </a:ext>
            </a:extLst>
          </p:cNvPr>
          <p:cNvGrpSpPr/>
          <p:nvPr/>
        </p:nvGrpSpPr>
        <p:grpSpPr>
          <a:xfrm>
            <a:off x="394453" y="3218410"/>
            <a:ext cx="7386445" cy="3114649"/>
            <a:chOff x="4380175" y="3150525"/>
            <a:chExt cx="7386445" cy="311464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252B9D7-6CAF-2681-6073-01AD529AF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0175" y="3150525"/>
              <a:ext cx="4063021" cy="3114649"/>
            </a:xfrm>
            <a:prstGeom prst="rect">
              <a:avLst/>
            </a:prstGeom>
          </p:spPr>
        </p:pic>
        <p:sp>
          <p:nvSpPr>
            <p:cNvPr id="12" name="AutoShape 2">
              <a:extLst>
                <a:ext uri="{FF2B5EF4-FFF2-40B4-BE49-F238E27FC236}">
                  <a16:creationId xmlns:a16="http://schemas.microsoft.com/office/drawing/2014/main" id="{7872B57B-6319-6CC4-A245-0F49DA87542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106886" y="3290443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4">
              <a:extLst>
                <a:ext uri="{FF2B5EF4-FFF2-40B4-BE49-F238E27FC236}">
                  <a16:creationId xmlns:a16="http://schemas.microsoft.com/office/drawing/2014/main" id="{8DB2DB1F-4D94-41BE-BE95-6E99FC4AFB6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259286" y="3442843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6">
              <a:extLst>
                <a:ext uri="{FF2B5EF4-FFF2-40B4-BE49-F238E27FC236}">
                  <a16:creationId xmlns:a16="http://schemas.microsoft.com/office/drawing/2014/main" id="{EF49D8FE-71CA-13BC-923B-F9C93531A66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411686" y="3595243"/>
              <a:ext cx="304800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C3F7869-EBC2-9CFC-6A60-E0AC0BC20C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2412" t="7116" r="4600" b="2223"/>
            <a:stretch/>
          </p:blipFill>
          <p:spPr>
            <a:xfrm>
              <a:off x="8271536" y="3242817"/>
              <a:ext cx="3495084" cy="291864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7D55208-C1A9-0500-8F81-4625323B7DD5}"/>
                </a:ext>
              </a:extLst>
            </p:cNvPr>
            <p:cNvSpPr txBox="1"/>
            <p:nvPr/>
          </p:nvSpPr>
          <p:spPr>
            <a:xfrm>
              <a:off x="9123849" y="5333781"/>
              <a:ext cx="911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2">
                      <a:lumMod val="75000"/>
                    </a:schemeClr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EIC Target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B50866A-6B34-CD79-963F-6C7E61028A15}"/>
                </a:ext>
              </a:extLst>
            </p:cNvPr>
            <p:cNvSpPr txBox="1"/>
            <p:nvPr/>
          </p:nvSpPr>
          <p:spPr>
            <a:xfrm>
              <a:off x="5660393" y="5323715"/>
              <a:ext cx="911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7030A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EIC Target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AAA25A4-E5D9-1532-AF5F-FA237AE029B6}"/>
                </a:ext>
              </a:extLst>
            </p:cNvPr>
            <p:cNvSpPr txBox="1"/>
            <p:nvPr/>
          </p:nvSpPr>
          <p:spPr>
            <a:xfrm>
              <a:off x="8935950" y="3827563"/>
              <a:ext cx="16177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7030A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Lab measured </a:t>
              </a:r>
            </a:p>
            <a:p>
              <a:r>
                <a:rPr lang="en-US" sz="1400" b="1" dirty="0">
                  <a:solidFill>
                    <a:srgbClr val="7030A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with new LLRF drive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B5203C8-FA8F-20B0-F338-1BBAAA8DFFB4}"/>
                </a:ext>
              </a:extLst>
            </p:cNvPr>
            <p:cNvSpPr txBox="1"/>
            <p:nvPr/>
          </p:nvSpPr>
          <p:spPr>
            <a:xfrm>
              <a:off x="5012540" y="4889221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chemeClr val="accent2">
                      <a:lumMod val="75000"/>
                    </a:schemeClr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HL-LHC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93D077E-B4BA-2974-44FE-84C24CE10E2D}"/>
                </a:ext>
              </a:extLst>
            </p:cNvPr>
            <p:cNvSpPr txBox="1"/>
            <p:nvPr/>
          </p:nvSpPr>
          <p:spPr>
            <a:xfrm>
              <a:off x="6827717" y="4502749"/>
              <a:ext cx="8643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70C0"/>
                  </a:solidFill>
                  <a:latin typeface="Arial Narrow" panose="020B0604020202020204" pitchFamily="34" charset="0"/>
                  <a:cs typeface="Arial Narrow" panose="020B0604020202020204" pitchFamily="34" charset="0"/>
                </a:rPr>
                <a:t>LHC Main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9CB6939-263F-D90A-6CAE-8DC13711B0EF}"/>
                  </a:ext>
                </a:extLst>
              </p:cNvPr>
              <p:cNvSpPr txBox="1"/>
              <p:nvPr/>
            </p:nvSpPr>
            <p:spPr>
              <a:xfrm>
                <a:off x="7652724" y="3171830"/>
                <a:ext cx="6169630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000" b="1" dirty="0">
                    <a:solidFill>
                      <a:srgbClr val="0070C0"/>
                    </a:solidFill>
                  </a:rPr>
                  <a:t>Tight RF noise requirements</a:t>
                </a:r>
                <a:endParaRPr lang="en-US" sz="2400" b="1" dirty="0">
                  <a:solidFill>
                    <a:srgbClr val="0070C0"/>
                  </a:solidFill>
                </a:endParaRPr>
              </a:p>
              <a:p>
                <a:pPr marL="742950" lvl="1" indent="-285750">
                  <a:buFont typeface="System Font Regular"/>
                  <a:buChar char="⎼"/>
                </a:pPr>
                <a:r>
                  <a:rPr lang="en-US" dirty="0"/>
                  <a:t>Significant progress</a:t>
                </a:r>
              </a:p>
              <a:p>
                <a:pPr marL="742950" lvl="1" indent="-285750">
                  <a:buFont typeface="System Font Regular"/>
                  <a:buChar char="⎼"/>
                </a:pPr>
                <a:r>
                  <a:rPr lang="en-US" dirty="0"/>
                  <a:t>On track to meet requirements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9CB6939-263F-D90A-6CAE-8DC13711B0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2724" y="3171830"/>
                <a:ext cx="6169630" cy="1015663"/>
              </a:xfrm>
              <a:prstGeom prst="rect">
                <a:avLst/>
              </a:prstGeom>
              <a:blipFill>
                <a:blip r:embed="rId5"/>
                <a:stretch>
                  <a:fillRect b="-86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4175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8C4A089-D90E-BAB1-5C83-381D7D8A9CA5}"/>
              </a:ext>
            </a:extLst>
          </p:cNvPr>
          <p:cNvSpPr/>
          <p:nvPr/>
        </p:nvSpPr>
        <p:spPr>
          <a:xfrm>
            <a:off x="6521049" y="3256671"/>
            <a:ext cx="4994031" cy="27350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E756AD2-4B01-BEE9-B20C-AAE85E652E83}"/>
              </a:ext>
            </a:extLst>
          </p:cNvPr>
          <p:cNvSpPr/>
          <p:nvPr/>
        </p:nvSpPr>
        <p:spPr>
          <a:xfrm>
            <a:off x="801858" y="3259775"/>
            <a:ext cx="4994031" cy="2735096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  <a:ln w="285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BF3A44-AB05-F622-1CEC-8B7A15615835}"/>
              </a:ext>
            </a:extLst>
          </p:cNvPr>
          <p:cNvSpPr txBox="1"/>
          <p:nvPr/>
        </p:nvSpPr>
        <p:spPr>
          <a:xfrm>
            <a:off x="315114" y="3259775"/>
            <a:ext cx="560989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2400" dirty="0"/>
              <a:t>394 MHz Crab cavity cryomodule from Canada and UK</a:t>
            </a:r>
          </a:p>
          <a:p>
            <a:pPr lvl="1" algn="ctr"/>
            <a:endParaRPr lang="en-US" sz="2400" dirty="0"/>
          </a:p>
          <a:p>
            <a:pPr lvl="1" algn="ctr"/>
            <a:endParaRPr lang="en-US" sz="2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5FB9E1-D7B4-5639-FD3C-284CAB99F0AF}"/>
              </a:ext>
            </a:extLst>
          </p:cNvPr>
          <p:cNvSpPr txBox="1"/>
          <p:nvPr/>
        </p:nvSpPr>
        <p:spPr>
          <a:xfrm>
            <a:off x="459306" y="877083"/>
            <a:ext cx="11644277" cy="22398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The EIC Facility is envisioned as “fully international in character”.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EIC Project In-Kind Contribution goals:    </a:t>
            </a:r>
            <a:r>
              <a:rPr lang="en-US" sz="2400" b="1" dirty="0"/>
              <a:t>5% of the Accelerator</a:t>
            </a:r>
            <a:endParaRPr lang="en-US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In-kind contributions from several countries are under discussion.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For SRF Systems – draft document preparation started for: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6F99C6-29AC-53AF-50CD-AF09A7D29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In-Kind Contributions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2B419-97C4-9508-B36B-6E727290B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B553D7CC-2C4D-B775-CB04-1B12685CD429}"/>
              </a:ext>
            </a:extLst>
          </p:cNvPr>
          <p:cNvSpPr txBox="1">
            <a:spLocks/>
          </p:cNvSpPr>
          <p:nvPr/>
        </p:nvSpPr>
        <p:spPr>
          <a:xfrm>
            <a:off x="6825769" y="3142548"/>
            <a:ext cx="5292137" cy="2923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00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57250" indent="-1698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7438" indent="-1730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b="1" i="1" u="sng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565681-B014-035B-20D3-637C699E4F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494" b="93506" l="5627" r="96164">
                        <a14:foregroundMark x1="9974" y1="69264" x2="9719" y2="71429"/>
                        <a14:foregroundMark x1="5627" y1="57576" x2="5627" y2="55844"/>
                        <a14:foregroundMark x1="91816" y1="26407" x2="96675" y2="37229"/>
                        <a14:foregroundMark x1="78261" y1="6494" x2="77749" y2="9957"/>
                        <a14:foregroundMark x1="47315" y1="87446" x2="48849" y2="93506"/>
                        <a14:foregroundMark x1="31458" y1="68398" x2="33504" y2="62771"/>
                        <a14:foregroundMark x1="33248" y1="72727" x2="33248" y2="72727"/>
                        <a14:foregroundMark x1="33248" y1="72727" x2="33248" y2="72727"/>
                        <a14:foregroundMark x1="33248" y1="72727" x2="33248" y2="727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4848" y="3993411"/>
            <a:ext cx="3419823" cy="2023394"/>
          </a:xfrm>
          <a:prstGeom prst="rect">
            <a:avLst/>
          </a:prstGeom>
        </p:spPr>
      </p:pic>
      <p:pic>
        <p:nvPicPr>
          <p:cNvPr id="7" name="Picture 6" descr="A silver metal object with nozzles&#10;&#10;Description automatically generated with medium confidence">
            <a:extLst>
              <a:ext uri="{FF2B5EF4-FFF2-40B4-BE49-F238E27FC236}">
                <a16:creationId xmlns:a16="http://schemas.microsoft.com/office/drawing/2014/main" id="{8A178C2D-745A-58E4-B367-213959D5E2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062" b="92328" l="8370" r="90749">
                        <a14:foregroundMark x1="66256" y1="92328" x2="73744" y2="89077"/>
                        <a14:foregroundMark x1="82115" y1="53186" x2="90925" y2="45384"/>
                        <a14:foregroundMark x1="36652" y1="8192" x2="38855" y2="12744"/>
                        <a14:foregroundMark x1="8370" y1="14694" x2="8811" y2="4668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2577" y="4184515"/>
            <a:ext cx="2464317" cy="1669656"/>
          </a:xfrm>
          <a:prstGeom prst="rect">
            <a:avLst/>
          </a:prstGeom>
        </p:spPr>
      </p:pic>
      <p:pic>
        <p:nvPicPr>
          <p:cNvPr id="10" name="Picture 2" descr="Flag of Canada - Wikipedia">
            <a:extLst>
              <a:ext uri="{FF2B5EF4-FFF2-40B4-BE49-F238E27FC236}">
                <a16:creationId xmlns:a16="http://schemas.microsoft.com/office/drawing/2014/main" id="{28B79191-EA3D-26FC-2196-1C50A4C2A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144" y="5218459"/>
            <a:ext cx="917755" cy="56544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D52F460-BC92-061E-D387-077ABF7E79D0}"/>
              </a:ext>
            </a:extLst>
          </p:cNvPr>
          <p:cNvSpPr>
            <a:spLocks/>
          </p:cNvSpPr>
          <p:nvPr/>
        </p:nvSpPr>
        <p:spPr>
          <a:xfrm>
            <a:off x="4718605" y="5223258"/>
            <a:ext cx="893178" cy="565446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solidFill>
              <a:schemeClr val="accent6">
                <a:alpha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C282A69-4027-AFA6-1C0E-8B687EB70967}"/>
              </a:ext>
            </a:extLst>
          </p:cNvPr>
          <p:cNvSpPr>
            <a:spLocks noChangeAspect="1"/>
          </p:cNvSpPr>
          <p:nvPr/>
        </p:nvSpPr>
        <p:spPr>
          <a:xfrm>
            <a:off x="10312767" y="5187941"/>
            <a:ext cx="900755" cy="600504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solidFill>
              <a:schemeClr val="accent6">
                <a:alpha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862DCF-0D34-F395-EA4A-FCEAC1BDD724}"/>
              </a:ext>
            </a:extLst>
          </p:cNvPr>
          <p:cNvSpPr txBox="1"/>
          <p:nvPr/>
        </p:nvSpPr>
        <p:spPr>
          <a:xfrm>
            <a:off x="9900705" y="6111286"/>
            <a:ext cx="2091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2"/>
                </a:solidFill>
              </a:rPr>
              <a:t>Modified from P. </a:t>
            </a:r>
            <a:r>
              <a:rPr lang="en-US" sz="1400" i="1" dirty="0" err="1">
                <a:solidFill>
                  <a:schemeClr val="bg2"/>
                </a:solidFill>
              </a:rPr>
              <a:t>Berrutti</a:t>
            </a:r>
            <a:endParaRPr lang="en-US" sz="1400" i="1" dirty="0">
              <a:solidFill>
                <a:schemeClr val="bg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D29EB2-997E-1205-B1FF-C2A92A44CAAC}"/>
              </a:ext>
            </a:extLst>
          </p:cNvPr>
          <p:cNvSpPr txBox="1"/>
          <p:nvPr/>
        </p:nvSpPr>
        <p:spPr>
          <a:xfrm>
            <a:off x="6521049" y="3234874"/>
            <a:ext cx="46943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sz="2400" dirty="0"/>
              <a:t>591 MHz 5-cell cavities cryomodule from France</a:t>
            </a:r>
          </a:p>
        </p:txBody>
      </p:sp>
    </p:spTree>
    <p:extLst>
      <p:ext uri="{BB962C8B-B14F-4D97-AF65-F5344CB8AC3E}">
        <p14:creationId xmlns:p14="http://schemas.microsoft.com/office/powerpoint/2010/main" val="1819242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107ED0F-1466-9DE9-17C9-43C02D25A600}"/>
              </a:ext>
            </a:extLst>
          </p:cNvPr>
          <p:cNvSpPr txBox="1"/>
          <p:nvPr/>
        </p:nvSpPr>
        <p:spPr>
          <a:xfrm>
            <a:off x="7419695" y="1069908"/>
            <a:ext cx="457941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EIC-FCC Synergies</a:t>
            </a:r>
          </a:p>
          <a:p>
            <a:pPr algn="ctr"/>
            <a:endParaRPr lang="en-US" dirty="0"/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Operation with crossing angle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Crab cavity design and operation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Crab cavity low level RF control,        beam loading, noise suppression …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Beam-beam simulations and              beam dynamics 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Electron cloud mitigation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Ion sources for d to Pb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Polarized light Ion sources, </a:t>
            </a:r>
            <a:r>
              <a:rPr lang="en-US" dirty="0" err="1"/>
              <a:t>p,d</a:t>
            </a:r>
            <a:r>
              <a:rPr lang="en-US" dirty="0"/>
              <a:t>, He-3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Machine – Detector protection, collimation, beam-dump…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Beam Instrumentation and Controls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Beam screens and coatings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Large bore SC magnets, </a:t>
            </a:r>
          </a:p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SRF cavities</a:t>
            </a:r>
          </a:p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071F191-FB95-532F-DDA5-990E4DEF0369}"/>
              </a:ext>
            </a:extLst>
          </p:cNvPr>
          <p:cNvSpPr txBox="1">
            <a:spLocks/>
          </p:cNvSpPr>
          <p:nvPr/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u="none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EIC – FCC Synergies</a:t>
            </a:r>
            <a:endParaRPr lang="en-US" i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E89CF90-529A-EFEF-FC51-93C7058F4C9B}"/>
              </a:ext>
            </a:extLst>
          </p:cNvPr>
          <p:cNvSpPr txBox="1"/>
          <p:nvPr/>
        </p:nvSpPr>
        <p:spPr>
          <a:xfrm>
            <a:off x="9283560" y="6118070"/>
            <a:ext cx="2715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2"/>
                </a:solidFill>
              </a:rPr>
              <a:t>Modified from E. C. </a:t>
            </a:r>
            <a:r>
              <a:rPr lang="en-US" sz="1400" i="1" dirty="0" err="1">
                <a:solidFill>
                  <a:schemeClr val="bg2"/>
                </a:solidFill>
              </a:rPr>
              <a:t>Aschenauer</a:t>
            </a:r>
            <a:endParaRPr lang="en-US" sz="1400" i="1" dirty="0">
              <a:solidFill>
                <a:schemeClr val="bg2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C513B76-14EA-493E-FEFB-3B0D64C77415}"/>
              </a:ext>
            </a:extLst>
          </p:cNvPr>
          <p:cNvSpPr/>
          <p:nvPr/>
        </p:nvSpPr>
        <p:spPr>
          <a:xfrm>
            <a:off x="7759687" y="1917816"/>
            <a:ext cx="3848733" cy="866274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DB68325-8116-2636-96F0-2C9BFBC8FDAA}"/>
              </a:ext>
            </a:extLst>
          </p:cNvPr>
          <p:cNvSpPr/>
          <p:nvPr/>
        </p:nvSpPr>
        <p:spPr>
          <a:xfrm>
            <a:off x="7759687" y="5494912"/>
            <a:ext cx="1466989" cy="317205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lide Number Placeholder 3">
            <a:extLst>
              <a:ext uri="{FF2B5EF4-FFF2-40B4-BE49-F238E27FC236}">
                <a16:creationId xmlns:a16="http://schemas.microsoft.com/office/drawing/2014/main" id="{D009AC85-3672-8BCF-AD3B-344C321F13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3989" y="6538582"/>
            <a:ext cx="432486" cy="294041"/>
          </a:xfrm>
        </p:spPr>
        <p:txBody>
          <a:bodyPr/>
          <a:lstStyle/>
          <a:p>
            <a:fld id="{933A556B-7C63-244D-9B7C-B0EA8042B330}" type="slidenum">
              <a:rPr lang="en-US" sz="1400" b="0" smtClean="0"/>
              <a:pPr/>
              <a:t>15</a:t>
            </a:fld>
            <a:endParaRPr lang="en-US" sz="1400" b="0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16E3B83-4435-72C7-4D7E-1E361BDB898F}"/>
              </a:ext>
            </a:extLst>
          </p:cNvPr>
          <p:cNvGrpSpPr/>
          <p:nvPr/>
        </p:nvGrpSpPr>
        <p:grpSpPr>
          <a:xfrm>
            <a:off x="61938" y="963636"/>
            <a:ext cx="7188024" cy="5529432"/>
            <a:chOff x="61938" y="963636"/>
            <a:chExt cx="7188024" cy="5529432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787958F-0FAA-35D2-B611-C503AA5BF7A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1938" y="963636"/>
              <a:ext cx="7188024" cy="5529432"/>
              <a:chOff x="-141316" y="388936"/>
              <a:chExt cx="8349129" cy="6422616"/>
            </a:xfrm>
          </p:grpSpPr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E7B00441-7A7F-3C86-88F1-F4258B7982D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614"/>
              <a:stretch/>
            </p:blipFill>
            <p:spPr>
              <a:xfrm>
                <a:off x="211092" y="388936"/>
                <a:ext cx="7996721" cy="589862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088F06A-9B0B-82A6-62F3-68248587D7AF}"/>
                  </a:ext>
                </a:extLst>
              </p:cNvPr>
              <p:cNvSpPr txBox="1"/>
              <p:nvPr/>
            </p:nvSpPr>
            <p:spPr>
              <a:xfrm>
                <a:off x="6264459" y="5504894"/>
                <a:ext cx="1129971" cy="584775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Polarized e</a:t>
                </a:r>
                <a:r>
                  <a:rPr lang="en-US" sz="16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Source</a:t>
                </a:r>
              </a:p>
            </p:txBody>
          </p: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BEA5AC0E-1BFD-640C-EC61-8DB5DAA70DEF}"/>
                  </a:ext>
                </a:extLst>
              </p:cNvPr>
              <p:cNvCxnSpPr>
                <a:cxnSpLocks/>
                <a:stCxn id="56" idx="0"/>
              </p:cNvCxnSpPr>
              <p:nvPr/>
            </p:nvCxnSpPr>
            <p:spPr>
              <a:xfrm flipV="1">
                <a:off x="6829445" y="5360231"/>
                <a:ext cx="253143" cy="14466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7AAEA274-3D97-4A61-6461-157268A3C587}"/>
                  </a:ext>
                </a:extLst>
              </p:cNvPr>
              <p:cNvSpPr txBox="1"/>
              <p:nvPr/>
            </p:nvSpPr>
            <p:spPr>
              <a:xfrm>
                <a:off x="5311752" y="740158"/>
                <a:ext cx="1818891" cy="67923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Low energy</a:t>
                </a: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electron cooling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A512CDDD-AD72-46F1-F225-0EA211C74D67}"/>
                  </a:ext>
                </a:extLst>
              </p:cNvPr>
              <p:cNvSpPr txBox="1"/>
              <p:nvPr/>
            </p:nvSpPr>
            <p:spPr>
              <a:xfrm>
                <a:off x="6113196" y="2171755"/>
                <a:ext cx="2034895" cy="584775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Bunch by Bunch Hadron Polarimetry</a:t>
                </a:r>
              </a:p>
            </p:txBody>
          </p: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24E6AAE3-D7CE-804D-D470-CB11C6C1B2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96206" y="2787307"/>
                <a:ext cx="906608" cy="68769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9808C48-D587-175D-CE87-6BD65CFAB8F5}"/>
                  </a:ext>
                </a:extLst>
              </p:cNvPr>
              <p:cNvSpPr txBox="1"/>
              <p:nvPr/>
            </p:nvSpPr>
            <p:spPr>
              <a:xfrm>
                <a:off x="4020279" y="3110459"/>
                <a:ext cx="1528139" cy="830997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Electron Injection</a:t>
                </a: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Fast Kicker</a:t>
                </a:r>
              </a:p>
            </p:txBody>
          </p: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2C793B78-C4B6-0DDD-B739-BB5B0ACDF5C4}"/>
                  </a:ext>
                </a:extLst>
              </p:cNvPr>
              <p:cNvCxnSpPr>
                <a:cxnSpLocks/>
                <a:stCxn id="62" idx="2"/>
              </p:cNvCxnSpPr>
              <p:nvPr/>
            </p:nvCxnSpPr>
            <p:spPr>
              <a:xfrm>
                <a:off x="4784348" y="3941456"/>
                <a:ext cx="614852" cy="57192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4DFB628C-9D70-6D3B-F38F-8D4A1A5CBB4C}"/>
                  </a:ext>
                </a:extLst>
              </p:cNvPr>
              <p:cNvSpPr txBox="1"/>
              <p:nvPr/>
            </p:nvSpPr>
            <p:spPr>
              <a:xfrm>
                <a:off x="2614017" y="5846322"/>
                <a:ext cx="1667245" cy="965230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IR Design and </a:t>
                </a: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large bore SC Magnets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C9777783-FD66-7E5E-FC59-91729E3C2CD7}"/>
                  </a:ext>
                </a:extLst>
              </p:cNvPr>
              <p:cNvSpPr txBox="1"/>
              <p:nvPr/>
            </p:nvSpPr>
            <p:spPr>
              <a:xfrm>
                <a:off x="471145" y="5856034"/>
                <a:ext cx="1576091" cy="338554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Crab Cavities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E99672E-6E40-7B12-2C62-8D69F9FD0640}"/>
                  </a:ext>
                </a:extLst>
              </p:cNvPr>
              <p:cNvSpPr txBox="1"/>
              <p:nvPr/>
            </p:nvSpPr>
            <p:spPr>
              <a:xfrm>
                <a:off x="4754537" y="5595726"/>
                <a:ext cx="1312756" cy="67923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IR Vacuum Chamber</a:t>
                </a:r>
              </a:p>
            </p:txBody>
          </p: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353B75BE-BF7E-5884-750D-C15F46E32ADB}"/>
                  </a:ext>
                </a:extLst>
              </p:cNvPr>
              <p:cNvCxnSpPr>
                <a:cxnSpLocks/>
                <a:stCxn id="66" idx="1"/>
              </p:cNvCxnSpPr>
              <p:nvPr/>
            </p:nvCxnSpPr>
            <p:spPr>
              <a:xfrm flipH="1" flipV="1">
                <a:off x="3895562" y="5705130"/>
                <a:ext cx="858976" cy="230213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4F264116-5713-D713-FD98-BEB07DB658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932297" y="5637568"/>
                <a:ext cx="1199565" cy="12355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5EC5250-0C03-BF68-1216-2C4BE7927864}"/>
                  </a:ext>
                </a:extLst>
              </p:cNvPr>
              <p:cNvSpPr txBox="1"/>
              <p:nvPr/>
            </p:nvSpPr>
            <p:spPr>
              <a:xfrm>
                <a:off x="2352761" y="4193608"/>
                <a:ext cx="2048111" cy="58477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Fast Proton Injection Kicker</a:t>
                </a:r>
              </a:p>
            </p:txBody>
          </p: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57191631-091C-B5B3-F702-284DF3992593}"/>
                  </a:ext>
                </a:extLst>
              </p:cNvPr>
              <p:cNvCxnSpPr>
                <a:cxnSpLocks/>
                <a:stCxn id="69" idx="3"/>
              </p:cNvCxnSpPr>
              <p:nvPr/>
            </p:nvCxnSpPr>
            <p:spPr>
              <a:xfrm>
                <a:off x="4400871" y="4485996"/>
                <a:ext cx="998327" cy="31912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7659FE7F-2B06-FB52-E192-D90BC46C0E12}"/>
                  </a:ext>
                </a:extLst>
              </p:cNvPr>
              <p:cNvSpPr txBox="1"/>
              <p:nvPr/>
            </p:nvSpPr>
            <p:spPr>
              <a:xfrm>
                <a:off x="192041" y="874814"/>
                <a:ext cx="1290494" cy="584775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ESR Cavity</a:t>
                </a: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Prototype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77700E15-A968-483F-3CAE-4961BA9165D9}"/>
                  </a:ext>
                </a:extLst>
              </p:cNvPr>
              <p:cNvSpPr txBox="1"/>
              <p:nvPr/>
            </p:nvSpPr>
            <p:spPr>
              <a:xfrm>
                <a:off x="2709577" y="2083128"/>
                <a:ext cx="1410211" cy="338554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ESR Vacuum 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3C2F56B-4CC7-A6AA-2E87-ED7B4E696414}"/>
                  </a:ext>
                </a:extLst>
              </p:cNvPr>
              <p:cNvSpPr txBox="1"/>
              <p:nvPr/>
            </p:nvSpPr>
            <p:spPr>
              <a:xfrm>
                <a:off x="-141316" y="1704946"/>
                <a:ext cx="1290494" cy="67923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ESR RF 500kW FPC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2F7142B8-6E8A-3924-F964-1D83A0B26B7E}"/>
                  </a:ext>
                </a:extLst>
              </p:cNvPr>
              <p:cNvSpPr txBox="1"/>
              <p:nvPr/>
            </p:nvSpPr>
            <p:spPr>
              <a:xfrm>
                <a:off x="2241149" y="2550628"/>
                <a:ext cx="2691012" cy="393241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HSR Vacuum Upgrade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3D6A5E66-531E-D8D1-D4FC-03F2B916FF30}"/>
                  </a:ext>
                </a:extLst>
              </p:cNvPr>
              <p:cNvSpPr txBox="1"/>
              <p:nvPr/>
            </p:nvSpPr>
            <p:spPr>
              <a:xfrm>
                <a:off x="29597" y="2902948"/>
                <a:ext cx="1701767" cy="67923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ESR RF </a:t>
                </a: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HOM Damper</a:t>
                </a:r>
              </a:p>
            </p:txBody>
          </p:sp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4EB55FCA-6502-0805-ADFC-01E47A69CD78}"/>
                  </a:ext>
                </a:extLst>
              </p:cNvPr>
              <p:cNvCxnSpPr>
                <a:cxnSpLocks/>
                <a:stCxn id="74" idx="2"/>
              </p:cNvCxnSpPr>
              <p:nvPr/>
            </p:nvCxnSpPr>
            <p:spPr>
              <a:xfrm>
                <a:off x="837287" y="1459589"/>
                <a:ext cx="611461" cy="45699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3BF35D39-EDB6-3040-3894-548389D2C079}"/>
                  </a:ext>
                </a:extLst>
              </p:cNvPr>
              <p:cNvCxnSpPr>
                <a:cxnSpLocks/>
                <a:stCxn id="76" idx="3"/>
              </p:cNvCxnSpPr>
              <p:nvPr/>
            </p:nvCxnSpPr>
            <p:spPr>
              <a:xfrm flipV="1">
                <a:off x="1149178" y="2037747"/>
                <a:ext cx="236303" cy="681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D3A384E4-B375-EF28-2141-A0DBB5049C60}"/>
                  </a:ext>
                </a:extLst>
              </p:cNvPr>
              <p:cNvCxnSpPr>
                <a:cxnSpLocks/>
                <a:stCxn id="78" idx="0"/>
              </p:cNvCxnSpPr>
              <p:nvPr/>
            </p:nvCxnSpPr>
            <p:spPr>
              <a:xfrm flipV="1">
                <a:off x="880480" y="2100869"/>
                <a:ext cx="505001" cy="802079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67A9557B-265E-8C9A-97ED-AA7051B1C62D}"/>
                  </a:ext>
                </a:extLst>
              </p:cNvPr>
              <p:cNvSpPr txBox="1"/>
              <p:nvPr/>
            </p:nvSpPr>
            <p:spPr>
              <a:xfrm>
                <a:off x="5407475" y="4765303"/>
                <a:ext cx="2270131" cy="584775"/>
              </a:xfrm>
              <a:prstGeom prst="rect">
                <a:avLst/>
              </a:prstGeom>
              <a:solidFill>
                <a:schemeClr val="bg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lIns="0" tIns="45720" rIns="0" bIns="45720" rtlCol="0" anchor="ctr" anchorCtr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Bunch by Bunch </a:t>
                </a: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Electron Polarimetry</a:t>
                </a:r>
              </a:p>
            </p:txBody>
          </p: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60C8F13F-9F49-96E8-11B6-707AEFDF5F3C}"/>
                  </a:ext>
                </a:extLst>
              </p:cNvPr>
              <p:cNvCxnSpPr>
                <a:cxnSpLocks/>
                <a:stCxn id="82" idx="0"/>
              </p:cNvCxnSpPr>
              <p:nvPr/>
            </p:nvCxnSpPr>
            <p:spPr>
              <a:xfrm flipV="1">
                <a:off x="6542540" y="4525296"/>
                <a:ext cx="919083" cy="24000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7D9955BA-01F0-FFDF-1CE3-87BC155BC60E}"/>
                  </a:ext>
                </a:extLst>
              </p:cNvPr>
              <p:cNvCxnSpPr>
                <a:cxnSpLocks/>
                <a:stCxn id="82" idx="1"/>
              </p:cNvCxnSpPr>
              <p:nvPr/>
            </p:nvCxnSpPr>
            <p:spPr>
              <a:xfrm flipH="1">
                <a:off x="3908674" y="5109255"/>
                <a:ext cx="1498801" cy="395687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w="med" len="lg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5A662111-7A1A-5436-7E88-10D15D44C9B2}"/>
                </a:ext>
              </a:extLst>
            </p:cNvPr>
            <p:cNvCxnSpPr>
              <a:cxnSpLocks/>
              <a:stCxn id="58" idx="2"/>
            </p:cNvCxnSpPr>
            <p:nvPr/>
          </p:nvCxnSpPr>
          <p:spPr>
            <a:xfrm flipH="1">
              <a:off x="4673097" y="1850789"/>
              <a:ext cx="866526" cy="769295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TextBox 85">
            <a:extLst>
              <a:ext uri="{FF2B5EF4-FFF2-40B4-BE49-F238E27FC236}">
                <a16:creationId xmlns:a16="http://schemas.microsoft.com/office/drawing/2014/main" id="{53942E1C-CC8E-E1A6-C29B-2B361D78A026}"/>
              </a:ext>
            </a:extLst>
          </p:cNvPr>
          <p:cNvSpPr txBox="1"/>
          <p:nvPr/>
        </p:nvSpPr>
        <p:spPr>
          <a:xfrm>
            <a:off x="441637" y="946239"/>
            <a:ext cx="4047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 panose="020B0604020202020204" pitchFamily="34" charset="0"/>
                <a:cs typeface="Arial Narrow" panose="020B0604020202020204" pitchFamily="34" charset="0"/>
              </a:rPr>
              <a:t>EIC Accelerator Science and Technology. Graphic is not latest design.</a:t>
            </a:r>
          </a:p>
        </p:txBody>
      </p:sp>
    </p:spTree>
    <p:extLst>
      <p:ext uri="{BB962C8B-B14F-4D97-AF65-F5344CB8AC3E}">
        <p14:creationId xmlns:p14="http://schemas.microsoft.com/office/powerpoint/2010/main" val="3073461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D0307-C1F2-93D4-0056-08870310B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939C3-737A-3530-AF23-7BF9998EF4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EIC is an exciting machine that relies on cutting-edge technology. </a:t>
            </a:r>
          </a:p>
          <a:p>
            <a:endParaRPr lang="en-US" dirty="0"/>
          </a:p>
          <a:p>
            <a:r>
              <a:rPr lang="en-US" dirty="0"/>
              <a:t>Some long-lead procurements have already started. </a:t>
            </a:r>
          </a:p>
          <a:p>
            <a:endParaRPr lang="en-US" dirty="0"/>
          </a:p>
          <a:p>
            <a:r>
              <a:rPr lang="en-US" dirty="0"/>
              <a:t>The EIC and FCC share multiple synergies – also in RF Systems, where they also share common challenges (SRF, RF controls, crab cavities)</a:t>
            </a:r>
          </a:p>
          <a:p>
            <a:endParaRPr lang="en-US" dirty="0"/>
          </a:p>
          <a:p>
            <a:r>
              <a:rPr lang="en-US" dirty="0"/>
              <a:t>Reaching design performance will take time … and many </a:t>
            </a:r>
            <a:r>
              <a:rPr lang="en-US" b="0" i="1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großer</a:t>
            </a:r>
            <a:r>
              <a:rPr lang="en-US" b="0" i="1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Schwarzer!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942833-84FC-8329-FE97-AFF5285F22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8A0C26-BEAA-809B-E7C2-4F961406918C}"/>
              </a:ext>
            </a:extLst>
          </p:cNvPr>
          <p:cNvSpPr txBox="1"/>
          <p:nvPr/>
        </p:nvSpPr>
        <p:spPr>
          <a:xfrm>
            <a:off x="462579" y="4750787"/>
            <a:ext cx="11499925" cy="113184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400" dirty="0"/>
              <a:t>Thanks to the FCC Week 2025 Organizing Committee for the invitation and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sz="2400" dirty="0"/>
              <a:t>thanks to the EIC Team for all the effort to advance the EIC Project</a:t>
            </a:r>
          </a:p>
        </p:txBody>
      </p:sp>
    </p:spTree>
    <p:extLst>
      <p:ext uri="{BB962C8B-B14F-4D97-AF65-F5344CB8AC3E}">
        <p14:creationId xmlns:p14="http://schemas.microsoft.com/office/powerpoint/2010/main" val="760863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B3231-38B7-5909-A015-3A8FE031D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0D0A8-6BC5-08A2-0037-C8C9CE35980B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r>
              <a:rPr lang="en-US" dirty="0"/>
              <a:t>Zack Conway, Bob Rimmer, Naeem </a:t>
            </a:r>
            <a:r>
              <a:rPr lang="en-US" dirty="0" err="1"/>
              <a:t>Huque</a:t>
            </a:r>
            <a:r>
              <a:rPr lang="en-US" dirty="0"/>
              <a:t>, George </a:t>
            </a:r>
            <a:r>
              <a:rPr lang="en-US" dirty="0" err="1"/>
              <a:t>Dacos</a:t>
            </a:r>
            <a:r>
              <a:rPr lang="en-US" dirty="0"/>
              <a:t>, Kevin Smith, </a:t>
            </a:r>
            <a:r>
              <a:rPr lang="en-US" dirty="0" err="1"/>
              <a:t>Luisella</a:t>
            </a:r>
            <a:r>
              <a:rPr lang="en-US" dirty="0"/>
              <a:t> </a:t>
            </a:r>
            <a:r>
              <a:rPr lang="en-US" dirty="0" err="1"/>
              <a:t>Lari</a:t>
            </a:r>
            <a:r>
              <a:rPr lang="en-US" dirty="0"/>
              <a:t>, Paolo </a:t>
            </a:r>
            <a:r>
              <a:rPr lang="en-US" dirty="0" err="1"/>
              <a:t>Berrutti</a:t>
            </a:r>
            <a:r>
              <a:rPr lang="en-US" dirty="0"/>
              <a:t>, Elke </a:t>
            </a:r>
            <a:r>
              <a:rPr lang="en-US" dirty="0" err="1"/>
              <a:t>Aschenauer</a:t>
            </a:r>
            <a:r>
              <a:rPr lang="en-US" dirty="0"/>
              <a:t>, Charlie </a:t>
            </a:r>
            <a:r>
              <a:rPr lang="en-US" dirty="0" err="1"/>
              <a:t>Folz</a:t>
            </a:r>
            <a:r>
              <a:rPr lang="en-US" dirty="0"/>
              <a:t>, Caitlin Hoffman, </a:t>
            </a:r>
            <a:r>
              <a:rPr lang="en-US" dirty="0" err="1"/>
              <a:t>Wencan</a:t>
            </a:r>
            <a:r>
              <a:rPr lang="en-US" dirty="0"/>
              <a:t> Xu, Jesse </a:t>
            </a:r>
            <a:r>
              <a:rPr lang="en-US" dirty="0" err="1"/>
              <a:t>Fite</a:t>
            </a:r>
            <a:r>
              <a:rPr lang="en-US" dirty="0"/>
              <a:t>, Doug Holmes, Cliff Brutus, Alex </a:t>
            </a:r>
            <a:r>
              <a:rPr lang="en-US" dirty="0" err="1"/>
              <a:t>Zaltsman</a:t>
            </a:r>
            <a:r>
              <a:rPr lang="en-US" dirty="0"/>
              <a:t>, Scott </a:t>
            </a:r>
            <a:r>
              <a:rPr lang="en-US" dirty="0" err="1"/>
              <a:t>Seberg</a:t>
            </a:r>
            <a:r>
              <a:rPr lang="en-US" dirty="0"/>
              <a:t>, Suba De Silva, Jean </a:t>
            </a:r>
            <a:r>
              <a:rPr lang="en-US" dirty="0" err="1"/>
              <a:t>Delayen</a:t>
            </a:r>
            <a:r>
              <a:rPr lang="en-US" dirty="0"/>
              <a:t>, </a:t>
            </a:r>
            <a:r>
              <a:rPr lang="en-US" dirty="0" err="1"/>
              <a:t>Binping</a:t>
            </a:r>
            <a:r>
              <a:rPr lang="en-US" dirty="0"/>
              <a:t> Xiao, </a:t>
            </a:r>
            <a:r>
              <a:rPr lang="en-US" dirty="0" err="1"/>
              <a:t>Zenghai</a:t>
            </a:r>
            <a:r>
              <a:rPr lang="en-US" dirty="0"/>
              <a:t> Li, </a:t>
            </a:r>
            <a:r>
              <a:rPr lang="en-US" dirty="0" err="1"/>
              <a:t>Qiong</a:t>
            </a:r>
            <a:r>
              <a:rPr lang="en-US" dirty="0"/>
              <a:t> Wu, Daniel Lukach, Geetha Narayan, Freddy Severino, Kevin </a:t>
            </a:r>
            <a:r>
              <a:rPr lang="en-US" dirty="0" err="1"/>
              <a:t>Mernick</a:t>
            </a:r>
            <a:r>
              <a:rPr lang="en-US" dirty="0"/>
              <a:t>, Themis </a:t>
            </a:r>
            <a:r>
              <a:rPr lang="en-US" dirty="0" err="1"/>
              <a:t>Mastoridis</a:t>
            </a:r>
            <a:r>
              <a:rPr lang="en-US" dirty="0"/>
              <a:t>, Mike </a:t>
            </a:r>
            <a:r>
              <a:rPr lang="en-US" dirty="0" err="1"/>
              <a:t>Blaskiewicz</a:t>
            </a:r>
            <a:r>
              <a:rPr lang="en-US" dirty="0"/>
              <a:t>, Alexei </a:t>
            </a:r>
            <a:r>
              <a:rPr lang="en-US" dirty="0" err="1"/>
              <a:t>Blednykh</a:t>
            </a:r>
            <a:r>
              <a:rPr lang="en-US" dirty="0"/>
              <a:t>, Karim Hamdi, Lin Guo, Katherine Wilson, Joe </a:t>
            </a:r>
            <a:r>
              <a:rPr lang="en-US" dirty="0" err="1"/>
              <a:t>Matalevich</a:t>
            </a:r>
            <a:r>
              <a:rPr lang="en-US" dirty="0"/>
              <a:t>, Levi Nicolai, David </a:t>
            </a:r>
            <a:r>
              <a:rPr lang="en-US" dirty="0" err="1"/>
              <a:t>Savransky</a:t>
            </a:r>
            <a:r>
              <a:rPr lang="en-US" dirty="0"/>
              <a:t>, </a:t>
            </a:r>
            <a:r>
              <a:rPr lang="en-US" dirty="0" err="1"/>
              <a:t>Jiquan</a:t>
            </a:r>
            <a:r>
              <a:rPr lang="en-US" dirty="0"/>
              <a:t> Guo, Sergei </a:t>
            </a:r>
            <a:r>
              <a:rPr lang="en-US" dirty="0" err="1"/>
              <a:t>Kuzikov</a:t>
            </a:r>
            <a:r>
              <a:rPr lang="en-US" dirty="0"/>
              <a:t>, </a:t>
            </a:r>
            <a:r>
              <a:rPr lang="en-US" dirty="0" err="1"/>
              <a:t>Nabin</a:t>
            </a:r>
            <a:r>
              <a:rPr lang="en-US" dirty="0"/>
              <a:t> Raut, Eric Link… and many others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2C75D7-DD5F-8A08-2CD5-8195C53C2A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674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C6EB40-B080-E78C-6A27-B96CCB35FB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science experiment&#10;&#10;Description automatically generated">
            <a:extLst>
              <a:ext uri="{FF2B5EF4-FFF2-40B4-BE49-F238E27FC236}">
                <a16:creationId xmlns:a16="http://schemas.microsoft.com/office/drawing/2014/main" id="{EEF4A615-F7B7-A621-5438-909A6DE59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308" y="1397315"/>
            <a:ext cx="10454465" cy="40249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0F6605-B2B4-5A8B-813F-9207D57AF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The Electron-Ion Collider – </a:t>
            </a:r>
            <a:r>
              <a:rPr lang="en-US" sz="3600" i="1" dirty="0"/>
              <a:t>Motivation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59B21-5957-D51C-86BE-4B3881037B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D342B8-E45C-EA6B-AB7A-2E7F9590348F}"/>
              </a:ext>
            </a:extLst>
          </p:cNvPr>
          <p:cNvSpPr/>
          <p:nvPr/>
        </p:nvSpPr>
        <p:spPr>
          <a:xfrm>
            <a:off x="462579" y="934229"/>
            <a:ext cx="11499924" cy="56348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ysClr val="windowText" lastClr="000000"/>
                </a:solidFill>
              </a:rPr>
              <a:t>Evolving understanding of the Proton has shown great progress…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DB4658-CE68-E10C-6DD9-44146FA2CFF0}"/>
              </a:ext>
            </a:extLst>
          </p:cNvPr>
          <p:cNvSpPr/>
          <p:nvPr/>
        </p:nvSpPr>
        <p:spPr>
          <a:xfrm>
            <a:off x="462579" y="5422284"/>
            <a:ext cx="11499924" cy="56348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ysClr val="windowText" lastClr="000000"/>
                </a:solidFill>
              </a:rPr>
              <a:t>Still, our understanding of visible matter’s </a:t>
            </a:r>
            <a:r>
              <a:rPr lang="en-US" sz="2400" u="sng" dirty="0">
                <a:solidFill>
                  <a:sysClr val="windowText" lastClr="000000"/>
                </a:solidFill>
              </a:rPr>
              <a:t>mass and proton spin does not add up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129366-1732-0FBD-CDAC-D65E95551C7A}"/>
              </a:ext>
            </a:extLst>
          </p:cNvPr>
          <p:cNvSpPr txBox="1"/>
          <p:nvPr/>
        </p:nvSpPr>
        <p:spPr>
          <a:xfrm>
            <a:off x="10020065" y="6108285"/>
            <a:ext cx="2106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hlinkClick r:id="rId4"/>
              </a:rPr>
              <a:t>https://www.bnl.gov/eic/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8663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EB491E11-CFBD-EBC7-5C27-AF7D46DF00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666487"/>
              </p:ext>
            </p:extLst>
          </p:nvPr>
        </p:nvGraphicFramePr>
        <p:xfrm>
          <a:off x="460845" y="4078933"/>
          <a:ext cx="11499920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9984">
                  <a:extLst>
                    <a:ext uri="{9D8B030D-6E8A-4147-A177-3AD203B41FA5}">
                      <a16:colId xmlns:a16="http://schemas.microsoft.com/office/drawing/2014/main" val="562819910"/>
                    </a:ext>
                  </a:extLst>
                </a:gridCol>
                <a:gridCol w="2299984">
                  <a:extLst>
                    <a:ext uri="{9D8B030D-6E8A-4147-A177-3AD203B41FA5}">
                      <a16:colId xmlns:a16="http://schemas.microsoft.com/office/drawing/2014/main" val="4154996305"/>
                    </a:ext>
                  </a:extLst>
                </a:gridCol>
                <a:gridCol w="2299984">
                  <a:extLst>
                    <a:ext uri="{9D8B030D-6E8A-4147-A177-3AD203B41FA5}">
                      <a16:colId xmlns:a16="http://schemas.microsoft.com/office/drawing/2014/main" val="328579598"/>
                    </a:ext>
                  </a:extLst>
                </a:gridCol>
                <a:gridCol w="2299984">
                  <a:extLst>
                    <a:ext uri="{9D8B030D-6E8A-4147-A177-3AD203B41FA5}">
                      <a16:colId xmlns:a16="http://schemas.microsoft.com/office/drawing/2014/main" val="566164419"/>
                    </a:ext>
                  </a:extLst>
                </a:gridCol>
                <a:gridCol w="2299984">
                  <a:extLst>
                    <a:ext uri="{9D8B030D-6E8A-4147-A177-3AD203B41FA5}">
                      <a16:colId xmlns:a16="http://schemas.microsoft.com/office/drawing/2014/main" val="37992684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Arial Narrow" panose="020B0604020202020204" pitchFamily="34" charset="0"/>
                          <a:ea typeface="Comic Sans MS" charset="0"/>
                          <a:cs typeface="Arial Narrow" panose="020B0604020202020204" pitchFamily="34" charset="0"/>
                        </a:rPr>
                        <a:t>How do quarks, gluons, and orbital angular momentum contribute to proton spin?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>
                          <a:solidFill>
                            <a:srgbClr val="0432FF"/>
                          </a:solidFill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Does the mass of visible matter emerge from quark-gluon interactions?</a:t>
                      </a:r>
                    </a:p>
                    <a:p>
                      <a:pPr algn="ctr"/>
                      <a:endParaRPr lang="en-US" sz="1600" b="0" i="0" dirty="0"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solidFill>
                            <a:srgbClr val="00B050"/>
                          </a:solidFill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How can we understand QCD dynamics and the relation to confinement?</a:t>
                      </a:r>
                    </a:p>
                    <a:p>
                      <a:pPr algn="ctr"/>
                      <a:endParaRPr lang="en-US" sz="1600" b="0" i="0" dirty="0"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solidFill>
                            <a:srgbClr val="00B0F0"/>
                          </a:solidFill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How do quark-gluon interactions create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solidFill>
                            <a:srgbClr val="00B0F0"/>
                          </a:solidFill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nuclear binding?</a:t>
                      </a:r>
                    </a:p>
                    <a:p>
                      <a:pPr algn="ctr"/>
                      <a:endParaRPr lang="en-US" sz="1600" b="0" i="0" dirty="0"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>
                          <a:solidFill>
                            <a:srgbClr val="FF0000"/>
                          </a:solidFill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Does gluon density in nuclei saturate at high energy?</a:t>
                      </a:r>
                    </a:p>
                    <a:p>
                      <a:pPr algn="ctr"/>
                      <a:endParaRPr lang="en-US" sz="1600" b="0" i="0" dirty="0"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24710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DCEF05E4-D676-9E2F-13FF-F6B52EF33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80" y="0"/>
            <a:ext cx="11498186" cy="825178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The Electron-Ion Collider – </a:t>
            </a:r>
            <a:r>
              <a:rPr lang="en-US" sz="3600" i="1" dirty="0"/>
              <a:t>Compelling Science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61E0C1-BA56-5E31-0458-F48EE66252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95AE2B-3AE3-3AD1-C925-A1D259761C68}"/>
              </a:ext>
            </a:extLst>
          </p:cNvPr>
          <p:cNvSpPr txBox="1"/>
          <p:nvPr/>
        </p:nvSpPr>
        <p:spPr>
          <a:xfrm>
            <a:off x="414246" y="5085934"/>
            <a:ext cx="2374312" cy="5078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US" sz="1400" dirty="0">
              <a:ea typeface="Comic Sans MS" charset="0"/>
              <a:cs typeface="Comic Sans MS" charset="0"/>
            </a:endParaRPr>
          </a:p>
          <a:p>
            <a:endParaRPr lang="en-US" sz="1300" dirty="0">
              <a:ea typeface="Comic Sans MS" charset="0"/>
              <a:cs typeface="Comic Sans MS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2DACCE3-C1EE-33C4-EF1C-D103D26365FA}"/>
              </a:ext>
            </a:extLst>
          </p:cNvPr>
          <p:cNvSpPr/>
          <p:nvPr/>
        </p:nvSpPr>
        <p:spPr>
          <a:xfrm>
            <a:off x="462579" y="936134"/>
            <a:ext cx="11499924" cy="563482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ysClr val="windowText" lastClr="000000"/>
                </a:solidFill>
              </a:rPr>
              <a:t>Compelling EIC Scientific Case built over decades (U.S. National Academy Report)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8169B78-820F-C602-28A0-51F61459A187}"/>
              </a:ext>
            </a:extLst>
          </p:cNvPr>
          <p:cNvSpPr txBox="1"/>
          <p:nvPr/>
        </p:nvSpPr>
        <p:spPr>
          <a:xfrm>
            <a:off x="460845" y="5015925"/>
            <a:ext cx="11499920" cy="83099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EIC will be the only operating particle collider in the U.S. and </a:t>
            </a:r>
          </a:p>
          <a:p>
            <a:pPr algn="ctr"/>
            <a:r>
              <a:rPr lang="en-US" sz="2400" dirty="0"/>
              <a:t>– maybe? – the only large collider to be built in the world in the next 10 years.</a:t>
            </a:r>
            <a:endParaRPr lang="en-US" sz="2400" dirty="0">
              <a:cs typeface="Arial"/>
            </a:endParaRPr>
          </a:p>
        </p:txBody>
      </p:sp>
      <p:pic>
        <p:nvPicPr>
          <p:cNvPr id="36" name="Picture 35" descr="A scale with a bowl of food and a bowl of nuts&#10;&#10;Description automatically generated with medium confidence">
            <a:extLst>
              <a:ext uri="{FF2B5EF4-FFF2-40B4-BE49-F238E27FC236}">
                <a16:creationId xmlns:a16="http://schemas.microsoft.com/office/drawing/2014/main" id="{AE7CA147-0B14-73AE-DA22-F88EECC884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01" r="6666"/>
          <a:stretch/>
        </p:blipFill>
        <p:spPr>
          <a:xfrm>
            <a:off x="2799651" y="1703544"/>
            <a:ext cx="2300709" cy="2255721"/>
          </a:xfrm>
          <a:prstGeom prst="rect">
            <a:avLst/>
          </a:prstGeom>
        </p:spPr>
      </p:pic>
      <p:pic>
        <p:nvPicPr>
          <p:cNvPr id="37" name="Picture 36" descr="Diagram&#10;&#10;Description automatically generated">
            <a:extLst>
              <a:ext uri="{FF2B5EF4-FFF2-40B4-BE49-F238E27FC236}">
                <a16:creationId xmlns:a16="http://schemas.microsoft.com/office/drawing/2014/main" id="{A763B8EB-2D68-4240-80D2-5A974358BD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51" t="3413" r="12277" b="4107"/>
          <a:stretch/>
        </p:blipFill>
        <p:spPr>
          <a:xfrm>
            <a:off x="5111454" y="1692180"/>
            <a:ext cx="2253026" cy="2290005"/>
          </a:xfrm>
          <a:prstGeom prst="rect">
            <a:avLst/>
          </a:prstGeom>
        </p:spPr>
      </p:pic>
      <p:pic>
        <p:nvPicPr>
          <p:cNvPr id="38" name="Picture 37" descr="A picture containing indoor&#10;&#10;Description automatically generated">
            <a:extLst>
              <a:ext uri="{FF2B5EF4-FFF2-40B4-BE49-F238E27FC236}">
                <a16:creationId xmlns:a16="http://schemas.microsoft.com/office/drawing/2014/main" id="{56914E7C-4AA1-0B3B-9BF0-958B7B6038C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04" r="10912"/>
          <a:stretch/>
        </p:blipFill>
        <p:spPr>
          <a:xfrm>
            <a:off x="7375574" y="1703544"/>
            <a:ext cx="2287049" cy="2255721"/>
          </a:xfrm>
          <a:prstGeom prst="rect">
            <a:avLst/>
          </a:prstGeom>
        </p:spPr>
      </p:pic>
      <p:pic>
        <p:nvPicPr>
          <p:cNvPr id="39" name="Picture 38" descr="A picture containing colorful&#10;&#10;Description automatically generated">
            <a:extLst>
              <a:ext uri="{FF2B5EF4-FFF2-40B4-BE49-F238E27FC236}">
                <a16:creationId xmlns:a16="http://schemas.microsoft.com/office/drawing/2014/main" id="{59BA452C-3F3C-10EE-63D7-9ED4BC3B66E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150" r="8036"/>
          <a:stretch/>
        </p:blipFill>
        <p:spPr>
          <a:xfrm>
            <a:off x="9673716" y="1714561"/>
            <a:ext cx="2287049" cy="224470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677BFB4-FDC7-B981-7625-E3D67CABB1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487"/>
          <a:stretch/>
        </p:blipFill>
        <p:spPr>
          <a:xfrm>
            <a:off x="463756" y="1692181"/>
            <a:ext cx="2324802" cy="226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526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EE954-7CF6-92B6-038F-19029CD5A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8" y="0"/>
            <a:ext cx="11499925" cy="825178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The Electron Ion Collider – </a:t>
            </a:r>
            <a:r>
              <a:rPr lang="en-US" sz="3600" i="1" dirty="0"/>
              <a:t>Facility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D117DD-DF55-3280-E2DD-2A9034EC9D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873AE40-71AC-94B1-BAA1-728C21B809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179751"/>
              </p:ext>
            </p:extLst>
          </p:nvPr>
        </p:nvGraphicFramePr>
        <p:xfrm>
          <a:off x="462579" y="922394"/>
          <a:ext cx="6862896" cy="39096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59868">
                  <a:extLst>
                    <a:ext uri="{9D8B030D-6E8A-4147-A177-3AD203B41FA5}">
                      <a16:colId xmlns:a16="http://schemas.microsoft.com/office/drawing/2014/main" val="3635560865"/>
                    </a:ext>
                  </a:extLst>
                </a:gridCol>
                <a:gridCol w="2603028">
                  <a:extLst>
                    <a:ext uri="{9D8B030D-6E8A-4147-A177-3AD203B41FA5}">
                      <a16:colId xmlns:a16="http://schemas.microsoft.com/office/drawing/2014/main" val="145019757"/>
                    </a:ext>
                  </a:extLst>
                </a:gridCol>
              </a:tblGrid>
              <a:tr h="65160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Luminosity: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 = 10</a:t>
                      </a:r>
                      <a:r>
                        <a:rPr lang="en-US" sz="1900" b="0" i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10</a:t>
                      </a:r>
                      <a:r>
                        <a:rPr lang="en-US" sz="1900" b="0" i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 </a:t>
                      </a: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US" sz="1900" b="0" i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 </a:t>
                      </a: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900" b="0" i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</a:t>
                      </a:r>
                      <a:endParaRPr lang="en-US" sz="19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6683634"/>
                  </a:ext>
                </a:extLst>
              </a:tr>
              <a:tr h="65160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Highly Polarized Beams: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70%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56003"/>
                  </a:ext>
                </a:extLst>
              </a:tr>
              <a:tr h="65160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Large Center-of-Mass Energy Range: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9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sz="1900" b="0" i="0" baseline="-250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20 – 140 GeV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667109"/>
                  </a:ext>
                </a:extLst>
              </a:tr>
              <a:tr h="65160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Large Ion Species Range: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Protons – Uranium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272841"/>
                  </a:ext>
                </a:extLst>
              </a:tr>
              <a:tr h="65160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Possibility to include a Second Interaction Region (IR)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296282"/>
                  </a:ext>
                </a:extLst>
              </a:tr>
              <a:tr h="65160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9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Large Detector Acceptance, Good Background Conditions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882114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06A3D039-DF04-FDF0-9A89-CF1EE34AA8D8}"/>
              </a:ext>
            </a:extLst>
          </p:cNvPr>
          <p:cNvSpPr/>
          <p:nvPr/>
        </p:nvSpPr>
        <p:spPr>
          <a:xfrm>
            <a:off x="462578" y="5376121"/>
            <a:ext cx="2071334" cy="56348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ysClr val="windowText" lastClr="000000"/>
                </a:solidFill>
              </a:rPr>
              <a:t>Versatile.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22EE0D-3EE2-5446-2C82-9AB71DA02FC4}"/>
              </a:ext>
            </a:extLst>
          </p:cNvPr>
          <p:cNvSpPr/>
          <p:nvPr/>
        </p:nvSpPr>
        <p:spPr>
          <a:xfrm>
            <a:off x="2765831" y="5376121"/>
            <a:ext cx="2060446" cy="56348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ysClr val="windowText" lastClr="000000"/>
                </a:solidFill>
              </a:rPr>
              <a:t>Relevant.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881E140-63F4-869B-A3EC-0CB9B243912C}"/>
              </a:ext>
            </a:extLst>
          </p:cNvPr>
          <p:cNvSpPr/>
          <p:nvPr/>
        </p:nvSpPr>
        <p:spPr>
          <a:xfrm>
            <a:off x="5058196" y="5376121"/>
            <a:ext cx="2060446" cy="563482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ysClr val="windowText" lastClr="000000"/>
                </a:solidFill>
              </a:rPr>
              <a:t>Challenging!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9080AE-3A23-7A87-45B2-DBC20CFFEE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04"/>
          <a:stretch/>
        </p:blipFill>
        <p:spPr>
          <a:xfrm>
            <a:off x="7397589" y="918397"/>
            <a:ext cx="4564914" cy="50212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0EB8BFD-D03E-9D11-E8F7-E873252BC472}"/>
              </a:ext>
            </a:extLst>
          </p:cNvPr>
          <p:cNvSpPr txBox="1"/>
          <p:nvPr/>
        </p:nvSpPr>
        <p:spPr>
          <a:xfrm>
            <a:off x="7412056" y="887474"/>
            <a:ext cx="4385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 panose="020B0604020202020204" pitchFamily="34" charset="0"/>
                <a:cs typeface="Arial Narrow" panose="020B0604020202020204" pitchFamily="34" charset="0"/>
              </a:rPr>
              <a:t>Aerial view of the RHIC Accelerator Complex with EIC diagram superposed</a:t>
            </a:r>
          </a:p>
        </p:txBody>
      </p:sp>
    </p:spTree>
    <p:extLst>
      <p:ext uri="{BB962C8B-B14F-4D97-AF65-F5344CB8AC3E}">
        <p14:creationId xmlns:p14="http://schemas.microsoft.com/office/powerpoint/2010/main" val="3704928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B736BD-F347-91ED-6FBD-7430AA0ADF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42D8B14-1B57-2B91-ACB4-E9AB63BCFC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04"/>
          <a:stretch/>
        </p:blipFill>
        <p:spPr>
          <a:xfrm>
            <a:off x="7397589" y="918397"/>
            <a:ext cx="4564914" cy="50212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0E90A86-CC4E-E81E-BDB2-280A415C5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The Electron Ion Collider – </a:t>
            </a:r>
            <a:r>
              <a:rPr lang="en-US" sz="3600" i="1" dirty="0"/>
              <a:t>The Accelerator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A609F-4B4E-D622-ED2F-A595F2481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487" y="975365"/>
            <a:ext cx="6960904" cy="5293088"/>
          </a:xfrm>
          <a:noFill/>
        </p:spPr>
        <p:txBody>
          <a:bodyPr>
            <a:normAutofit/>
          </a:bodyPr>
          <a:lstStyle/>
          <a:p>
            <a:r>
              <a:rPr lang="en-US" sz="2000" dirty="0"/>
              <a:t>Reuse injection system and parts of the Relativistic Heavy Ion Collider (RHIC) for Hadron Storage Ring (HSR) </a:t>
            </a:r>
          </a:p>
          <a:p>
            <a:r>
              <a:rPr lang="en-US" sz="2000" dirty="0"/>
              <a:t>Add Electron Storage Ring (ESR) to the RHIC tunnel </a:t>
            </a:r>
          </a:p>
          <a:p>
            <a:r>
              <a:rPr lang="en-US" sz="2000" dirty="0"/>
              <a:t>High luminosity Interaction Region (IR)</a:t>
            </a:r>
          </a:p>
          <a:p>
            <a:pPr lvl="1">
              <a:buFont typeface="System Font Regular"/>
              <a:buChar char="⎼"/>
            </a:pPr>
            <a:r>
              <a:rPr lang="en-US" dirty="0"/>
              <a:t>Crab cavities (local scheme)</a:t>
            </a:r>
          </a:p>
          <a:p>
            <a:r>
              <a:rPr lang="en-US" sz="2000" dirty="0"/>
              <a:t>Major recent EIC scope changes: </a:t>
            </a:r>
          </a:p>
          <a:p>
            <a:pPr lvl="1">
              <a:buFont typeface="System Font Regular"/>
              <a:buChar char="⎼"/>
            </a:pPr>
            <a:r>
              <a:rPr lang="en-US" dirty="0"/>
              <a:t>New electron injector chain </a:t>
            </a:r>
            <a:r>
              <a:rPr lang="en-US" sz="1800" dirty="0"/>
              <a:t>(Apr. 2025 Review)</a:t>
            </a:r>
          </a:p>
          <a:p>
            <a:pPr lvl="2"/>
            <a:r>
              <a:rPr lang="en-US" dirty="0"/>
              <a:t>RCS outside the RHIC tunnel</a:t>
            </a:r>
          </a:p>
          <a:p>
            <a:pPr lvl="2"/>
            <a:r>
              <a:rPr lang="en-US" dirty="0"/>
              <a:t>New Beam Accumulator Ring (BAR) concept</a:t>
            </a:r>
          </a:p>
          <a:p>
            <a:pPr lvl="2"/>
            <a:r>
              <a:rPr lang="en-US" dirty="0"/>
              <a:t>New Tunnel and “bigger” LINAC and BAR buildings</a:t>
            </a:r>
          </a:p>
          <a:p>
            <a:pPr lvl="1">
              <a:buFont typeface="System Font Regular"/>
              <a:buChar char="⎼"/>
            </a:pPr>
            <a:r>
              <a:rPr lang="en-US" dirty="0"/>
              <a:t>No Strong Hadron Cooling (SHC) needed</a:t>
            </a:r>
          </a:p>
          <a:p>
            <a:pPr lvl="2"/>
            <a:r>
              <a:rPr lang="en-US" dirty="0"/>
              <a:t>Add Low Energy Electron Cooling (LEC)                     (Apr. 2025 Review)</a:t>
            </a:r>
          </a:p>
          <a:p>
            <a:pPr lvl="2"/>
            <a:r>
              <a:rPr lang="en-US" dirty="0"/>
              <a:t>Stochastic Cooling (SC) under consideration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FEEE9-3B79-57D2-0654-2A274B0F8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3E361-970C-551A-2560-E0CD5CF0DCA6}"/>
              </a:ext>
            </a:extLst>
          </p:cNvPr>
          <p:cNvGrpSpPr/>
          <p:nvPr/>
        </p:nvGrpSpPr>
        <p:grpSpPr>
          <a:xfrm>
            <a:off x="7412056" y="887474"/>
            <a:ext cx="4500031" cy="4958861"/>
            <a:chOff x="7412056" y="887474"/>
            <a:chExt cx="4500031" cy="4958861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0E5A9A8-57B6-619D-FD23-47329DA069AC}"/>
                </a:ext>
              </a:extLst>
            </p:cNvPr>
            <p:cNvSpPr/>
            <p:nvPr/>
          </p:nvSpPr>
          <p:spPr>
            <a:xfrm>
              <a:off x="10318801" y="2441483"/>
              <a:ext cx="1368573" cy="1495270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18AE9B0-D308-319A-A497-99749B4A4425}"/>
                </a:ext>
              </a:extLst>
            </p:cNvPr>
            <p:cNvSpPr/>
            <p:nvPr/>
          </p:nvSpPr>
          <p:spPr>
            <a:xfrm>
              <a:off x="9644946" y="1650166"/>
              <a:ext cx="896235" cy="1034926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2688737-30D0-1E05-5792-B2417AF5CD55}"/>
                </a:ext>
              </a:extLst>
            </p:cNvPr>
            <p:cNvSpPr/>
            <p:nvPr/>
          </p:nvSpPr>
          <p:spPr>
            <a:xfrm>
              <a:off x="10001578" y="4816980"/>
              <a:ext cx="1853428" cy="10293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01600">
                <a:schemeClr val="accent6">
                  <a:alpha val="40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3EDB413-A6BE-5F5C-1D7A-655997628832}"/>
                </a:ext>
              </a:extLst>
            </p:cNvPr>
            <p:cNvSpPr txBox="1"/>
            <p:nvPr/>
          </p:nvSpPr>
          <p:spPr>
            <a:xfrm>
              <a:off x="10058659" y="4879276"/>
              <a:ext cx="18534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Facility built at </a:t>
              </a:r>
            </a:p>
          </p:txBody>
        </p:sp>
        <p:pic>
          <p:nvPicPr>
            <p:cNvPr id="16" name="Picture 2" descr="Brookhaven National Laboratory ...">
              <a:extLst>
                <a:ext uri="{FF2B5EF4-FFF2-40B4-BE49-F238E27FC236}">
                  <a16:creationId xmlns:a16="http://schemas.microsoft.com/office/drawing/2014/main" id="{6423C31C-5638-984A-9E67-E55C9CCA00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2950" y="5297376"/>
              <a:ext cx="1643701" cy="4100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264156F-B48D-77A9-5FBF-B10443BAD9EF}"/>
                </a:ext>
              </a:extLst>
            </p:cNvPr>
            <p:cNvSpPr txBox="1"/>
            <p:nvPr/>
          </p:nvSpPr>
          <p:spPr>
            <a:xfrm>
              <a:off x="7412056" y="887474"/>
              <a:ext cx="43856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Aerial view of the RHIC Accelerator Complex with EIC diagram superposed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481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560B37-2E20-023B-8F8A-25CD759A30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19DB083-8F92-DFE7-804F-E97FAFC4ABA3}"/>
                  </a:ext>
                </a:extLst>
              </p:cNvPr>
              <p:cNvSpPr txBox="1"/>
              <p:nvPr/>
            </p:nvSpPr>
            <p:spPr>
              <a:xfrm>
                <a:off x="462579" y="4397784"/>
                <a:ext cx="11663896" cy="209288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>
                    <a:solidFill>
                      <a:schemeClr val="tx1"/>
                    </a:solidFill>
                  </a:rPr>
                  <a:t>High luminosity drives the choice of:	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Small beam size, combined with crossing angle, imposes use of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crab cavities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High intensity leads to:</a:t>
                </a:r>
              </a:p>
              <a:p>
                <a:pPr marL="800100" lvl="1" indent="-342900">
                  <a:buFont typeface="System Font Regular"/>
                  <a:buChar char="⎼"/>
                </a:pPr>
                <a:r>
                  <a:rPr lang="en-US" sz="2000" dirty="0"/>
                  <a:t>impedance issues, transient beam loading 		  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/>
                  <a:t> tight RF control requirements 									    (ESR/HSR main, crabs)</a:t>
                </a:r>
              </a:p>
              <a:p>
                <a:pPr marL="800100" lvl="1" indent="-342900">
                  <a:buFont typeface="System Font Regular"/>
                  <a:buChar char="⎼"/>
                </a:pPr>
                <a:r>
                  <a:rPr lang="en-US" sz="2000" dirty="0"/>
                  <a:t>high power handling 					  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/>
                  <a:t> high power FPC (ESR)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19DB083-8F92-DFE7-804F-E97FAFC4AB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579" y="4397784"/>
                <a:ext cx="11663896" cy="2092881"/>
              </a:xfrm>
              <a:prstGeom prst="rect">
                <a:avLst/>
              </a:prstGeom>
              <a:blipFill>
                <a:blip r:embed="rId3"/>
                <a:stretch>
                  <a:fillRect l="-544" b="-3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B47188AB-C512-9ED5-C7E0-7F1FCE403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The Electron Ion Collider – </a:t>
            </a:r>
            <a:r>
              <a:rPr lang="en-US" sz="3600" i="1" dirty="0"/>
              <a:t>Beam Scenarios &amp; RF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57B304-9534-722B-73F6-98386B36C6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E05B4B8-F374-914D-BFAA-4A7D9AEDB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257337"/>
              </p:ext>
            </p:extLst>
          </p:nvPr>
        </p:nvGraphicFramePr>
        <p:xfrm>
          <a:off x="462579" y="942536"/>
          <a:ext cx="11499926" cy="3497454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2022341">
                  <a:extLst>
                    <a:ext uri="{9D8B030D-6E8A-4147-A177-3AD203B41FA5}">
                      <a16:colId xmlns:a16="http://schemas.microsoft.com/office/drawing/2014/main" val="2501197980"/>
                    </a:ext>
                  </a:extLst>
                </a:gridCol>
                <a:gridCol w="1576741">
                  <a:extLst>
                    <a:ext uri="{9D8B030D-6E8A-4147-A177-3AD203B41FA5}">
                      <a16:colId xmlns:a16="http://schemas.microsoft.com/office/drawing/2014/main" val="1233799327"/>
                    </a:ext>
                  </a:extLst>
                </a:gridCol>
                <a:gridCol w="1975211">
                  <a:extLst>
                    <a:ext uri="{9D8B030D-6E8A-4147-A177-3AD203B41FA5}">
                      <a16:colId xmlns:a16="http://schemas.microsoft.com/office/drawing/2014/main" val="506553575"/>
                    </a:ext>
                  </a:extLst>
                </a:gridCol>
                <a:gridCol w="1975211">
                  <a:extLst>
                    <a:ext uri="{9D8B030D-6E8A-4147-A177-3AD203B41FA5}">
                      <a16:colId xmlns:a16="http://schemas.microsoft.com/office/drawing/2014/main" val="3502495719"/>
                    </a:ext>
                  </a:extLst>
                </a:gridCol>
                <a:gridCol w="1975211">
                  <a:extLst>
                    <a:ext uri="{9D8B030D-6E8A-4147-A177-3AD203B41FA5}">
                      <a16:colId xmlns:a16="http://schemas.microsoft.com/office/drawing/2014/main" val="3534403091"/>
                    </a:ext>
                  </a:extLst>
                </a:gridCol>
                <a:gridCol w="1975211">
                  <a:extLst>
                    <a:ext uri="{9D8B030D-6E8A-4147-A177-3AD203B41FA5}">
                      <a16:colId xmlns:a16="http://schemas.microsoft.com/office/drawing/2014/main" val="3465149627"/>
                    </a:ext>
                  </a:extLst>
                </a:gridCol>
              </a:tblGrid>
              <a:tr h="320912">
                <a:tc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/>
                    </a:p>
                  </a:txBody>
                  <a:tcPr marL="83807" marR="83807" marT="41903" marB="4190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High Lumi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83807" marR="83807" marT="41903" marB="41903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High </a:t>
                      </a:r>
                      <a:r>
                        <a:rPr lang="en-US" sz="2000" b="1" dirty="0" err="1"/>
                        <a:t>E</a:t>
                      </a:r>
                      <a:r>
                        <a:rPr lang="en-US" sz="2000" b="1" baseline="-25000" dirty="0" err="1"/>
                        <a:t>cm</a:t>
                      </a:r>
                      <a:endParaRPr lang="en-US" sz="2000" b="1" baseline="-25000" dirty="0"/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83807" marR="83807" marT="41903" marB="41903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672844"/>
                  </a:ext>
                </a:extLst>
              </a:tr>
              <a:tr h="320912">
                <a:tc>
                  <a:txBody>
                    <a:bodyPr/>
                    <a:lstStyle/>
                    <a:p>
                      <a:pPr algn="ctr"/>
                      <a:endParaRPr lang="en-US" sz="2000" b="0" dirty="0"/>
                    </a:p>
                  </a:txBody>
                  <a:tcPr marL="83807" marR="83807" marT="41903" marB="41903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 dirty="0"/>
                    </a:p>
                  </a:txBody>
                  <a:tcPr marL="83807" marR="83807" marT="41903" marB="4190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e-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p+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e-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p+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0438787"/>
                  </a:ext>
                </a:extLst>
              </a:tr>
              <a:tr h="320912"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 err="1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CoM</a:t>
                      </a:r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 Energy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(GeV)</a:t>
                      </a:r>
                    </a:p>
                  </a:txBody>
                  <a:tcPr marL="83807" marR="83807" marT="41903" marB="4190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105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/>
                    </a:p>
                  </a:txBody>
                  <a:tcPr marL="83807" marR="83807" marT="41903" marB="41903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140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/>
                    </a:p>
                  </a:txBody>
                  <a:tcPr marL="83807" marR="83807" marT="41903" marB="41903"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404587"/>
                  </a:ext>
                </a:extLst>
              </a:tr>
              <a:tr h="320912"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Luminosity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(cm</a:t>
                      </a:r>
                      <a:r>
                        <a:rPr lang="en-US" sz="2000" b="0" i="0" baseline="3000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-2 </a:t>
                      </a:r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s</a:t>
                      </a:r>
                      <a:r>
                        <a:rPr lang="en-US" sz="2000" b="0" i="0" baseline="3000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-1</a:t>
                      </a:r>
                      <a:r>
                        <a:rPr lang="en-US" sz="2000" b="0" i="0" baseline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)</a:t>
                      </a:r>
                      <a:endParaRPr lang="en-US" sz="2000" b="0" i="0" dirty="0"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83807" marR="83807" marT="41903" marB="4190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~</a:t>
                      </a:r>
                      <a:r>
                        <a:rPr lang="en-US" sz="2000" b="1" dirty="0"/>
                        <a:t>10</a:t>
                      </a:r>
                      <a:r>
                        <a:rPr lang="en-US" sz="2000" b="1" baseline="30000" dirty="0"/>
                        <a:t>34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/>
                    </a:p>
                  </a:txBody>
                  <a:tcPr marL="83807" marR="83807" marT="41903" marB="41903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/>
                        <a:t>~10</a:t>
                      </a:r>
                      <a:r>
                        <a:rPr lang="en-US" sz="2000" b="0" baseline="30000" dirty="0"/>
                        <a:t>33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/>
                    </a:p>
                  </a:txBody>
                  <a:tcPr marL="83807" marR="83807" marT="41903" marB="41903"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8087581"/>
                  </a:ext>
                </a:extLst>
              </a:tr>
              <a:tr h="320912"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Energy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(GeV)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10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275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18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275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4863672"/>
                  </a:ext>
                </a:extLst>
              </a:tr>
              <a:tr h="320912"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No. bunches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2000" b="0" i="0" dirty="0">
                        <a:latin typeface="Arial Narrow" panose="020B0604020202020204" pitchFamily="34" charset="0"/>
                        <a:cs typeface="Arial Narrow" panose="020B0604020202020204" pitchFamily="34" charset="0"/>
                      </a:endParaRPr>
                    </a:p>
                  </a:txBody>
                  <a:tcPr marL="83807" marR="83807" marT="41903" marB="4190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1160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1160</a:t>
                      </a:r>
                    </a:p>
                  </a:txBody>
                  <a:tcPr marL="83807" marR="83807" marT="41903" marB="4190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290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>
                      <a:noFill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290</a:t>
                      </a:r>
                    </a:p>
                  </a:txBody>
                  <a:tcPr marL="83807" marR="83807" marT="41903" marB="4190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621705"/>
                  </a:ext>
                </a:extLst>
              </a:tr>
              <a:tr h="320912"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Bunch charge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(</a:t>
                      </a:r>
                      <a:r>
                        <a:rPr lang="en-US" sz="2000" b="0" i="0" dirty="0" err="1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nC</a:t>
                      </a:r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)</a:t>
                      </a:r>
                    </a:p>
                  </a:txBody>
                  <a:tcPr marL="83807" marR="83807" marT="41903" marB="4190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28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11</a:t>
                      </a:r>
                    </a:p>
                  </a:txBody>
                  <a:tcPr marL="83807" marR="83807" marT="41903" marB="4190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10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30</a:t>
                      </a:r>
                    </a:p>
                  </a:txBody>
                  <a:tcPr marL="83807" marR="83807" marT="41903" marB="4190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5741168"/>
                  </a:ext>
                </a:extLst>
              </a:tr>
              <a:tr h="320912"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Beam Current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(A)</a:t>
                      </a:r>
                    </a:p>
                  </a:txBody>
                  <a:tcPr marL="83807" marR="83807" marT="41903" marB="4190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2.5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1</a:t>
                      </a:r>
                    </a:p>
                  </a:txBody>
                  <a:tcPr marL="83807" marR="83807" marT="41903" marB="4190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0.23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0.69</a:t>
                      </a:r>
                    </a:p>
                  </a:txBody>
                  <a:tcPr marL="83807" marR="83807" marT="41903" marB="41903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930034"/>
                  </a:ext>
                </a:extLst>
              </a:tr>
              <a:tr h="320912"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Bunch length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i="0" dirty="0">
                          <a:latin typeface="Arial Narrow" panose="020B0604020202020204" pitchFamily="34" charset="0"/>
                          <a:cs typeface="Arial Narrow" panose="020B0604020202020204" pitchFamily="34" charset="0"/>
                        </a:rPr>
                        <a:t>(rms mm)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7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60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7</a:t>
                      </a:r>
                    </a:p>
                  </a:txBody>
                  <a:tcPr marL="83807" marR="83807" marT="41903" marB="4190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60</a:t>
                      </a:r>
                    </a:p>
                  </a:txBody>
                  <a:tcPr marL="83807" marR="83807" marT="41903" marB="41903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4335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0626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7A83A6E-24E9-70D6-940E-BE5E5AB17E5E}"/>
              </a:ext>
            </a:extLst>
          </p:cNvPr>
          <p:cNvSpPr/>
          <p:nvPr/>
        </p:nvSpPr>
        <p:spPr>
          <a:xfrm>
            <a:off x="490782" y="908318"/>
            <a:ext cx="11499924" cy="128066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US" sz="2400" dirty="0">
                <a:solidFill>
                  <a:schemeClr val="tx1"/>
                </a:solidFill>
              </a:rPr>
              <a:t>A DOE project to be delivered by a special partnership between BNL and </a:t>
            </a:r>
            <a:r>
              <a:rPr lang="en-US" sz="2400" dirty="0" err="1">
                <a:solidFill>
                  <a:schemeClr val="tx1"/>
                </a:solidFill>
              </a:rPr>
              <a:t>JLab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B6E51-CCF8-3DFF-C609-2B252C1DE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Electron Ion Collider – </a:t>
            </a:r>
            <a:r>
              <a:rPr lang="en-US" i="1" dirty="0"/>
              <a:t>The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4A4E33-07B3-5ADD-674A-4AEDAB5EA2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4D0DF79C-1EEF-E421-7F25-B9E48ECC4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701" y="1513390"/>
            <a:ext cx="3171194" cy="56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9C74F17-5DD9-89E8-7EC3-2823E4CF7EB1}"/>
              </a:ext>
            </a:extLst>
          </p:cNvPr>
          <p:cNvSpPr txBox="1">
            <a:spLocks/>
          </p:cNvSpPr>
          <p:nvPr/>
        </p:nvSpPr>
        <p:spPr>
          <a:xfrm>
            <a:off x="462579" y="2361964"/>
            <a:ext cx="11663896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u="sng" dirty="0"/>
              <a:t>Steady progress</a:t>
            </a:r>
            <a:r>
              <a:rPr lang="en-US" sz="2000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4D399D-C11C-DF84-61A8-7CD544572EB8}"/>
              </a:ext>
            </a:extLst>
          </p:cNvPr>
          <p:cNvSpPr txBox="1"/>
          <p:nvPr/>
        </p:nvSpPr>
        <p:spPr>
          <a:xfrm>
            <a:off x="492891" y="2770463"/>
            <a:ext cx="22864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DOE Critical Decision (CD) gateways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F2BAF7D-76E7-EB0E-754D-8096B01F7231}"/>
              </a:ext>
            </a:extLst>
          </p:cNvPr>
          <p:cNvGrpSpPr/>
          <p:nvPr/>
        </p:nvGrpSpPr>
        <p:grpSpPr>
          <a:xfrm>
            <a:off x="3116781" y="2232785"/>
            <a:ext cx="7410256" cy="2866638"/>
            <a:chOff x="3116781" y="2232785"/>
            <a:chExt cx="7410256" cy="2866638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2F4F19D-6654-7451-443A-B4C87DD97A48}"/>
                </a:ext>
              </a:extLst>
            </p:cNvPr>
            <p:cNvGrpSpPr/>
            <p:nvPr/>
          </p:nvGrpSpPr>
          <p:grpSpPr>
            <a:xfrm>
              <a:off x="3116781" y="2232785"/>
              <a:ext cx="7410256" cy="2866638"/>
              <a:chOff x="3116781" y="2232785"/>
              <a:chExt cx="7410256" cy="2866638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4CCCDA6-F994-4E06-C82A-A01EFB4BFA95}"/>
                  </a:ext>
                </a:extLst>
              </p:cNvPr>
              <p:cNvGrpSpPr/>
              <p:nvPr/>
            </p:nvGrpSpPr>
            <p:grpSpPr>
              <a:xfrm>
                <a:off x="3116781" y="2232785"/>
                <a:ext cx="7410256" cy="2866638"/>
                <a:chOff x="3116781" y="2232785"/>
                <a:chExt cx="7410256" cy="2866638"/>
              </a:xfrm>
            </p:grpSpPr>
            <p:pic>
              <p:nvPicPr>
                <p:cNvPr id="16" name="Picture 15" descr="A diagram of a company's execution&#10;&#10;Description automatically generated">
                  <a:extLst>
                    <a:ext uri="{FF2B5EF4-FFF2-40B4-BE49-F238E27FC236}">
                      <a16:creationId xmlns:a16="http://schemas.microsoft.com/office/drawing/2014/main" id="{4BF0AFBF-D3C1-A45D-B896-5494A665B5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116781" y="2232785"/>
                  <a:ext cx="7410256" cy="2866638"/>
                </a:xfrm>
                <a:prstGeom prst="rect">
                  <a:avLst/>
                </a:prstGeom>
              </p:spPr>
            </p:pic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8FD25DA7-FC5C-5182-938A-7F2250E614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289805" y="3033803"/>
                  <a:ext cx="0" cy="164930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80CBB0F-E8D1-6005-8087-C4CAB3CE73F4}"/>
                    </a:ext>
                  </a:extLst>
                </p:cNvPr>
                <p:cNvSpPr txBox="1"/>
                <p:nvPr/>
              </p:nvSpPr>
              <p:spPr>
                <a:xfrm>
                  <a:off x="6821909" y="4060507"/>
                  <a:ext cx="60946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2">
                          <a:lumMod val="75000"/>
                        </a:schemeClr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CD-3a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DA5CD0EA-E33D-E6E9-ACF1-00BEC187FDA3}"/>
                    </a:ext>
                  </a:extLst>
                </p:cNvPr>
                <p:cNvSpPr txBox="1"/>
                <p:nvPr/>
              </p:nvSpPr>
              <p:spPr>
                <a:xfrm>
                  <a:off x="6969530" y="3154854"/>
                  <a:ext cx="202080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2025 </a:t>
                  </a:r>
                  <a:r>
                    <a:rPr lang="en-US" sz="1400" b="1" dirty="0">
                      <a:solidFill>
                        <a:schemeClr val="accent2">
                          <a:lumMod val="75000"/>
                        </a:schemeClr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CD-3b*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1FD1981-17BC-89AC-512A-CA3661AE9E73}"/>
                    </a:ext>
                  </a:extLst>
                </p:cNvPr>
                <p:cNvSpPr txBox="1"/>
                <p:nvPr/>
              </p:nvSpPr>
              <p:spPr>
                <a:xfrm>
                  <a:off x="5808420" y="3350302"/>
                  <a:ext cx="52770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2">
                          <a:lumMod val="75000"/>
                        </a:schemeClr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CD-1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2FFA6FF9-5D64-1441-70C5-31A1196F2F1A}"/>
                    </a:ext>
                  </a:extLst>
                </p:cNvPr>
                <p:cNvSpPr txBox="1"/>
                <p:nvPr/>
              </p:nvSpPr>
              <p:spPr>
                <a:xfrm>
                  <a:off x="4316004" y="3355502"/>
                  <a:ext cx="52770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chemeClr val="accent2">
                          <a:lumMod val="75000"/>
                        </a:schemeClr>
                      </a:solidFill>
                      <a:latin typeface="Arial Narrow" panose="020B0604020202020204" pitchFamily="34" charset="0"/>
                      <a:cs typeface="Arial Narrow" panose="020B0604020202020204" pitchFamily="34" charset="0"/>
                    </a:rPr>
                    <a:t>CD-0</a:t>
                  </a:r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98E97DD-E43A-E7F9-85C2-2A0F87E989AE}"/>
                  </a:ext>
                </a:extLst>
              </p:cNvPr>
              <p:cNvSpPr/>
              <p:nvPr/>
            </p:nvSpPr>
            <p:spPr>
              <a:xfrm>
                <a:off x="7736866" y="3429000"/>
                <a:ext cx="369551" cy="181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Elbow Connector 40">
                <a:extLst>
                  <a:ext uri="{FF2B5EF4-FFF2-40B4-BE49-F238E27FC236}">
                    <a16:creationId xmlns:a16="http://schemas.microsoft.com/office/drawing/2014/main" id="{2359FE3C-2BE7-713D-9251-AE550D52ED28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7149274" y="3463245"/>
                <a:ext cx="1186773" cy="1116013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CF331D1-0187-6CD1-8F5F-426F267E0D8D}"/>
                </a:ext>
              </a:extLst>
            </p:cNvPr>
            <p:cNvSpPr txBox="1"/>
            <p:nvPr/>
          </p:nvSpPr>
          <p:spPr>
            <a:xfrm>
              <a:off x="7821519" y="4579449"/>
              <a:ext cx="1657018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Long-lead procurement plan </a:t>
              </a:r>
            </a:p>
            <a:p>
              <a:r>
                <a:rPr lang="en-US" sz="1100" dirty="0">
                  <a:latin typeface="Arial Narrow" panose="020B0604020202020204" pitchFamily="34" charset="0"/>
                  <a:cs typeface="Arial Narrow" panose="020B0604020202020204" pitchFamily="34" charset="0"/>
                </a:rPr>
                <a:t>waiting formal approval</a:t>
              </a:r>
            </a:p>
          </p:txBody>
        </p:sp>
      </p:grpSp>
      <p:pic>
        <p:nvPicPr>
          <p:cNvPr id="2054" name="Picture 6">
            <a:extLst>
              <a:ext uri="{FF2B5EF4-FFF2-40B4-BE49-F238E27FC236}">
                <a16:creationId xmlns:a16="http://schemas.microsoft.com/office/drawing/2014/main" id="{305CFF61-8081-E3B6-3E78-AC92317A6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293" y="1186737"/>
            <a:ext cx="2713463" cy="106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 descr="A black background with blue text&#10;&#10;Description automatically generated">
            <a:extLst>
              <a:ext uri="{FF2B5EF4-FFF2-40B4-BE49-F238E27FC236}">
                <a16:creationId xmlns:a16="http://schemas.microsoft.com/office/drawing/2014/main" id="{77B4744D-86B9-BFDB-D02D-182D65B2FC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1958" y="1515584"/>
            <a:ext cx="2065138" cy="51809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B9892BF-C549-4810-594D-016924F46E80}"/>
              </a:ext>
            </a:extLst>
          </p:cNvPr>
          <p:cNvSpPr txBox="1"/>
          <p:nvPr/>
        </p:nvSpPr>
        <p:spPr>
          <a:xfrm>
            <a:off x="462579" y="5340655"/>
            <a:ext cx="1166389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/>
              <a:t>The EIC Project is proposing a staged approach </a:t>
            </a:r>
            <a:r>
              <a:rPr lang="en-US" sz="2000" u="sng" dirty="0"/>
              <a:t>to move as soon as possible into construction and operations</a:t>
            </a:r>
            <a:r>
              <a:rPr lang="en-US" sz="2000" dirty="0"/>
              <a:t>. While science progresses, we plan to continue construction to meet Mission Needs.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DEA5BF-2628-9533-A02E-EF29A69D904C}"/>
              </a:ext>
            </a:extLst>
          </p:cNvPr>
          <p:cNvSpPr txBox="1"/>
          <p:nvPr/>
        </p:nvSpPr>
        <p:spPr>
          <a:xfrm>
            <a:off x="7232584" y="3565168"/>
            <a:ext cx="1657018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 Narrow" panose="020B0604020202020204" pitchFamily="34" charset="0"/>
                <a:cs typeface="Arial Narrow" panose="020B0604020202020204" pitchFamily="34" charset="0"/>
              </a:rPr>
              <a:t>Planned start of construction</a:t>
            </a:r>
          </a:p>
          <a:p>
            <a:endParaRPr lang="en-US" sz="11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719D94-981C-944D-B963-B1E11FEB82CC}"/>
              </a:ext>
            </a:extLst>
          </p:cNvPr>
          <p:cNvSpPr txBox="1"/>
          <p:nvPr/>
        </p:nvSpPr>
        <p:spPr>
          <a:xfrm>
            <a:off x="7678309" y="3358327"/>
            <a:ext cx="5116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2026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B3AA23-4802-9BF5-EF88-31010A4BEE37}"/>
              </a:ext>
            </a:extLst>
          </p:cNvPr>
          <p:cNvSpPr txBox="1"/>
          <p:nvPr/>
        </p:nvSpPr>
        <p:spPr>
          <a:xfrm>
            <a:off x="8565760" y="4236638"/>
            <a:ext cx="1657018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100" dirty="0">
                <a:latin typeface="Arial Narrow" panose="020B0604020202020204" pitchFamily="34" charset="0"/>
                <a:cs typeface="Arial Narrow" panose="020B0604020202020204" pitchFamily="34" charset="0"/>
              </a:rPr>
              <a:t>Planned start of operations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02461C-06D1-025B-073A-D3CBDE6DD53A}"/>
              </a:ext>
            </a:extLst>
          </p:cNvPr>
          <p:cNvSpPr txBox="1"/>
          <p:nvPr/>
        </p:nvSpPr>
        <p:spPr>
          <a:xfrm>
            <a:off x="8749196" y="3997569"/>
            <a:ext cx="105830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2</a:t>
            </a:r>
            <a:r>
              <a:rPr lang="en-US" sz="1400" b="1" baseline="30000" dirty="0">
                <a:latin typeface="Arial Narrow" panose="020B0604020202020204" pitchFamily="34" charset="0"/>
                <a:cs typeface="Arial Narrow" panose="020B0604020202020204" pitchFamily="34" charset="0"/>
              </a:rPr>
              <a:t>nd</a:t>
            </a:r>
            <a:r>
              <a:rPr lang="en-US" sz="1400" b="1" dirty="0">
                <a:latin typeface="Arial Narrow" panose="020B0604020202020204" pitchFamily="34" charset="0"/>
                <a:cs typeface="Arial Narrow" panose="020B0604020202020204" pitchFamily="34" charset="0"/>
              </a:rPr>
              <a:t> half 2030</a:t>
            </a:r>
          </a:p>
        </p:txBody>
      </p:sp>
    </p:spTree>
    <p:extLst>
      <p:ext uri="{BB962C8B-B14F-4D97-AF65-F5344CB8AC3E}">
        <p14:creationId xmlns:p14="http://schemas.microsoft.com/office/powerpoint/2010/main" val="2526523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5BB43591-2F89-0D88-531D-5F7F3923D931}"/>
              </a:ext>
            </a:extLst>
          </p:cNvPr>
          <p:cNvSpPr/>
          <p:nvPr/>
        </p:nvSpPr>
        <p:spPr>
          <a:xfrm>
            <a:off x="237019" y="1"/>
            <a:ext cx="11954981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2D13A697-4D33-3864-1524-D2933803D8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04" t="4312" r="1269" b="3601"/>
          <a:stretch/>
        </p:blipFill>
        <p:spPr>
          <a:xfrm>
            <a:off x="5102984" y="1374511"/>
            <a:ext cx="2994751" cy="30761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CC1112-A3B6-61D4-5C77-A81A138A11D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92150" y="0"/>
            <a:ext cx="11499850" cy="825500"/>
          </a:xfrm>
        </p:spPr>
        <p:txBody>
          <a:bodyPr/>
          <a:lstStyle/>
          <a:p>
            <a:pPr algn="ctr"/>
            <a:r>
              <a:rPr lang="en-US" dirty="0"/>
              <a:t>RF Systems in the EIC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9B467F-2C75-38E0-A5D2-2D74EB5539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76" b="22867"/>
          <a:stretch/>
        </p:blipFill>
        <p:spPr>
          <a:xfrm flipV="1">
            <a:off x="8898796" y="3537347"/>
            <a:ext cx="3069900" cy="96405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12A0CB1-9F7B-A3B4-3BE1-A24149762A1A}"/>
              </a:ext>
            </a:extLst>
          </p:cNvPr>
          <p:cNvSpPr/>
          <p:nvPr/>
        </p:nvSpPr>
        <p:spPr>
          <a:xfrm>
            <a:off x="462579" y="4554997"/>
            <a:ext cx="4618872" cy="2145647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19BB4C-F26E-065B-A3DB-D021C7B986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009"/>
          <a:stretch/>
        </p:blipFill>
        <p:spPr>
          <a:xfrm>
            <a:off x="1376854" y="2147382"/>
            <a:ext cx="2914313" cy="9446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9C4740-0901-332C-6E72-54FBEBA938AD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9" r="8696"/>
          <a:stretch/>
        </p:blipFill>
        <p:spPr bwMode="auto">
          <a:xfrm>
            <a:off x="8356972" y="1855062"/>
            <a:ext cx="1091081" cy="11898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FECB00A-EF0E-41B4-EF88-5E2CD5D75539}"/>
              </a:ext>
            </a:extLst>
          </p:cNvPr>
          <p:cNvSpPr/>
          <p:nvPr/>
        </p:nvSpPr>
        <p:spPr>
          <a:xfrm>
            <a:off x="8321040" y="1422605"/>
            <a:ext cx="3668770" cy="166939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E747C1C-0C53-B601-2E58-96AE0612D642}"/>
              </a:ext>
            </a:extLst>
          </p:cNvPr>
          <p:cNvGrpSpPr/>
          <p:nvPr/>
        </p:nvGrpSpPr>
        <p:grpSpPr>
          <a:xfrm>
            <a:off x="10269087" y="5015853"/>
            <a:ext cx="1658069" cy="1233514"/>
            <a:chOff x="10229953" y="5000973"/>
            <a:chExt cx="1658069" cy="123351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4B175FF-ADC9-DBCB-257A-E1810D743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29953" y="5000973"/>
              <a:ext cx="831424" cy="123351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252E0D0-44BE-3F10-D0DA-175A20E8098C}"/>
                </a:ext>
              </a:extLst>
            </p:cNvPr>
            <p:cNvSpPr txBox="1"/>
            <p:nvPr/>
          </p:nvSpPr>
          <p:spPr>
            <a:xfrm>
              <a:off x="11013477" y="5017565"/>
              <a:ext cx="87454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/>
                <a:t>HSR</a:t>
              </a:r>
              <a:r>
                <a:rPr lang="en-US" altLang="zh-CN" sz="1200" dirty="0"/>
                <a:t> – 197 MHz bunch compression cavity </a:t>
              </a:r>
              <a:endParaRPr lang="en-US" sz="1200" b="1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3B96968-AB4B-63F3-2E6E-BC989F2634B9}"/>
              </a:ext>
            </a:extLst>
          </p:cNvPr>
          <p:cNvSpPr txBox="1"/>
          <p:nvPr/>
        </p:nvSpPr>
        <p:spPr>
          <a:xfrm>
            <a:off x="720466" y="4592487"/>
            <a:ext cx="3734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accent6"/>
                </a:solidFill>
              </a:rPr>
              <a:t>197 MHz &amp; 394 MHz Crab System</a:t>
            </a:r>
            <a:endParaRPr lang="en-US" sz="1400" b="1" dirty="0">
              <a:solidFill>
                <a:schemeClr val="accent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916CB48-CB42-353B-C7BC-AE6E5B358B3B}"/>
              </a:ext>
            </a:extLst>
          </p:cNvPr>
          <p:cNvSpPr txBox="1"/>
          <p:nvPr/>
        </p:nvSpPr>
        <p:spPr>
          <a:xfrm>
            <a:off x="8956584" y="3435748"/>
            <a:ext cx="2998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/>
              <a:t>591 MHz 5-Cell Acceleration Cavity Cryomodule </a:t>
            </a:r>
            <a:r>
              <a:rPr lang="en-US" sz="1200" b="1" dirty="0"/>
              <a:t>8 CMs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CE9CBCA-206F-7D11-3E06-40DBF83A8E62}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4871263" y="1556533"/>
            <a:ext cx="548230" cy="232869"/>
          </a:xfrm>
          <a:prstGeom prst="straightConnector1">
            <a:avLst/>
          </a:prstGeom>
          <a:ln w="25400">
            <a:solidFill>
              <a:srgbClr val="0070C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0B4A210B-AB84-1925-160C-EFF1ED0671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1735550"/>
              </p:ext>
            </p:extLst>
          </p:nvPr>
        </p:nvGraphicFramePr>
        <p:xfrm>
          <a:off x="503493" y="4912332"/>
          <a:ext cx="2636263" cy="8458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02961">
                  <a:extLst>
                    <a:ext uri="{9D8B030D-6E8A-4147-A177-3AD203B41FA5}">
                      <a16:colId xmlns:a16="http://schemas.microsoft.com/office/drawing/2014/main" val="3779145137"/>
                    </a:ext>
                  </a:extLst>
                </a:gridCol>
                <a:gridCol w="965840">
                  <a:extLst>
                    <a:ext uri="{9D8B030D-6E8A-4147-A177-3AD203B41FA5}">
                      <a16:colId xmlns:a16="http://schemas.microsoft.com/office/drawing/2014/main" val="2938954856"/>
                    </a:ext>
                  </a:extLst>
                </a:gridCol>
                <a:gridCol w="967462">
                  <a:extLst>
                    <a:ext uri="{9D8B030D-6E8A-4147-A177-3AD203B41FA5}">
                      <a16:colId xmlns:a16="http://schemas.microsoft.com/office/drawing/2014/main" val="620744415"/>
                    </a:ext>
                  </a:extLst>
                </a:gridCol>
              </a:tblGrid>
              <a:tr h="262100">
                <a:tc>
                  <a:txBody>
                    <a:bodyPr/>
                    <a:lstStyle/>
                    <a:p>
                      <a:pPr algn="l"/>
                      <a:r>
                        <a:rPr lang="en-US" sz="1000" dirty="0"/>
                        <a:t>Per IP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HSR</a:t>
                      </a:r>
                    </a:p>
                    <a:p>
                      <a:pPr algn="ctr"/>
                      <a:r>
                        <a:rPr lang="en-US" sz="1000" dirty="0"/>
                        <a:t>(#Cav/#CM)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ESR</a:t>
                      </a:r>
                    </a:p>
                    <a:p>
                      <a:pPr algn="ctr"/>
                      <a:r>
                        <a:rPr lang="en-US" sz="1000" dirty="0"/>
                        <a:t>(#Cav/#CM)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193701169"/>
                  </a:ext>
                </a:extLst>
              </a:tr>
              <a:tr h="180558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197 MHz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8/4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–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33280298"/>
                  </a:ext>
                </a:extLst>
              </a:tr>
              <a:tr h="180558"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394 MHz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4/4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2/2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771241724"/>
                  </a:ext>
                </a:extLst>
              </a:tr>
            </a:tbl>
          </a:graphicData>
        </a:graphic>
      </p:graphicFrame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3A9C829-739D-9A5F-3783-5486E7209A74}"/>
              </a:ext>
            </a:extLst>
          </p:cNvPr>
          <p:cNvCxnSpPr>
            <a:cxnSpLocks/>
            <a:stCxn id="46" idx="0"/>
          </p:cNvCxnSpPr>
          <p:nvPr/>
        </p:nvCxnSpPr>
        <p:spPr>
          <a:xfrm flipV="1">
            <a:off x="4736792" y="3338214"/>
            <a:ext cx="1254803" cy="1219624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27">
            <a:extLst>
              <a:ext uri="{FF2B5EF4-FFF2-40B4-BE49-F238E27FC236}">
                <a16:creationId xmlns:a16="http://schemas.microsoft.com/office/drawing/2014/main" id="{9EB82A7A-7E0D-D277-BAB2-86190E84C713}"/>
              </a:ext>
            </a:extLst>
          </p:cNvPr>
          <p:cNvGrpSpPr>
            <a:grpSpLocks noChangeAspect="1"/>
          </p:cNvGrpSpPr>
          <p:nvPr/>
        </p:nvGrpSpPr>
        <p:grpSpPr>
          <a:xfrm>
            <a:off x="8432609" y="5023065"/>
            <a:ext cx="1908273" cy="1360816"/>
            <a:chOff x="6703964" y="4655608"/>
            <a:chExt cx="3329721" cy="2374479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0446F6B-328E-98CE-8A16-E4D2A6FEB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03964" y="4655608"/>
              <a:ext cx="1542236" cy="2374479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9A56E40-BD5F-E340-DE22-70FA8296255D}"/>
                </a:ext>
              </a:extLst>
            </p:cNvPr>
            <p:cNvSpPr txBox="1"/>
            <p:nvPr/>
          </p:nvSpPr>
          <p:spPr>
            <a:xfrm>
              <a:off x="8216298" y="4768900"/>
              <a:ext cx="1817387" cy="20944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/>
                <a:t>HSR</a:t>
              </a:r>
              <a:r>
                <a:rPr lang="en-US" altLang="zh-CN" sz="1200" dirty="0"/>
                <a:t> – 49.2 MHz and 98.5 </a:t>
              </a:r>
            </a:p>
            <a:p>
              <a:r>
                <a:rPr lang="en-US" altLang="zh-CN" sz="1200" dirty="0"/>
                <a:t>MHz bunch splitter cavities</a:t>
              </a:r>
              <a:endParaRPr lang="en-US" sz="1200" b="1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1F9DB1A-7A87-38D5-E1DE-92737FD07CC8}"/>
              </a:ext>
            </a:extLst>
          </p:cNvPr>
          <p:cNvSpPr txBox="1"/>
          <p:nvPr/>
        </p:nvSpPr>
        <p:spPr>
          <a:xfrm>
            <a:off x="8949992" y="1429229"/>
            <a:ext cx="3105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1">
                    <a:lumMod val="50000"/>
                  </a:schemeClr>
                </a:solidFill>
              </a:rPr>
              <a:t>Low-Energy electron Cooler (LEC)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9D4B20F-18C6-17DE-40D6-14737299B2B5}"/>
              </a:ext>
            </a:extLst>
          </p:cNvPr>
          <p:cNvCxnSpPr>
            <a:cxnSpLocks/>
          </p:cNvCxnSpPr>
          <p:nvPr/>
        </p:nvCxnSpPr>
        <p:spPr>
          <a:xfrm flipH="1">
            <a:off x="6999595" y="1606731"/>
            <a:ext cx="1328024" cy="357939"/>
          </a:xfrm>
          <a:prstGeom prst="straightConnector1">
            <a:avLst/>
          </a:prstGeom>
          <a:ln w="25400">
            <a:solidFill>
              <a:srgbClr val="00B05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>
            <a:extLst>
              <a:ext uri="{FF2B5EF4-FFF2-40B4-BE49-F238E27FC236}">
                <a16:creationId xmlns:a16="http://schemas.microsoft.com/office/drawing/2014/main" id="{CD6D75F8-C30B-25A3-F97E-4F9666C4A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526" y="3289792"/>
            <a:ext cx="1672480" cy="10367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21">
            <a:extLst>
              <a:ext uri="{FF2B5EF4-FFF2-40B4-BE49-F238E27FC236}">
                <a16:creationId xmlns:a16="http://schemas.microsoft.com/office/drawing/2014/main" id="{A77C4A4E-B995-0AFC-B750-9FFAF6D2D3CD}"/>
              </a:ext>
            </a:extLst>
          </p:cNvPr>
          <p:cNvGrpSpPr>
            <a:grpSpLocks noChangeAspect="1"/>
          </p:cNvGrpSpPr>
          <p:nvPr/>
        </p:nvGrpSpPr>
        <p:grpSpPr>
          <a:xfrm>
            <a:off x="5181187" y="5015853"/>
            <a:ext cx="1552876" cy="1437818"/>
            <a:chOff x="8301743" y="2602265"/>
            <a:chExt cx="2070501" cy="1917094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0D6CDF5F-229D-FE97-3794-0ADFF2C01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39834" y="2602265"/>
              <a:ext cx="1703514" cy="1277635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E7F0F71-557E-5E39-2166-FAE27D7AEEDB}"/>
                </a:ext>
              </a:extLst>
            </p:cNvPr>
            <p:cNvSpPr txBox="1"/>
            <p:nvPr/>
          </p:nvSpPr>
          <p:spPr>
            <a:xfrm>
              <a:off x="8301743" y="3903805"/>
              <a:ext cx="2070501" cy="615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US" altLang="zh-CN" sz="1200" b="1" dirty="0">
                  <a:ea typeface="黑体"/>
                </a:rPr>
                <a:t>RHIC </a:t>
              </a:r>
              <a:r>
                <a:rPr lang="en-US" altLang="zh-CN" sz="1200" dirty="0">
                  <a:ea typeface="黑体"/>
                </a:rPr>
                <a:t>– 28 MHz acceleration cavity</a:t>
              </a:r>
              <a:endParaRPr lang="en-US" sz="1200" b="1" dirty="0">
                <a:ea typeface="黑体"/>
              </a:endParaRPr>
            </a:p>
          </p:txBody>
        </p: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773A9F5-C243-B070-4140-0E7880695693}"/>
              </a:ext>
            </a:extLst>
          </p:cNvPr>
          <p:cNvCxnSpPr>
            <a:cxnSpLocks/>
            <a:stCxn id="44" idx="0"/>
          </p:cNvCxnSpPr>
          <p:nvPr/>
        </p:nvCxnSpPr>
        <p:spPr>
          <a:xfrm flipH="1" flipV="1">
            <a:off x="6890562" y="2868176"/>
            <a:ext cx="1507527" cy="1701346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B50F9E4-2A32-88B2-0A49-D130711C4711}"/>
              </a:ext>
            </a:extLst>
          </p:cNvPr>
          <p:cNvSpPr txBox="1"/>
          <p:nvPr/>
        </p:nvSpPr>
        <p:spPr>
          <a:xfrm>
            <a:off x="6656918" y="6024292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HSR – </a:t>
            </a:r>
            <a:r>
              <a:rPr lang="en-US" sz="1200" dirty="0"/>
              <a:t>24.6 MHz </a:t>
            </a:r>
          </a:p>
          <a:p>
            <a:pPr algn="ctr"/>
            <a:r>
              <a:rPr lang="en-US" sz="1200" dirty="0"/>
              <a:t>Accelerating Cavity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5C727A9-1931-11F5-D7E1-56BC132321E6}"/>
              </a:ext>
            </a:extLst>
          </p:cNvPr>
          <p:cNvSpPr txBox="1"/>
          <p:nvPr/>
        </p:nvSpPr>
        <p:spPr>
          <a:xfrm>
            <a:off x="470100" y="771108"/>
            <a:ext cx="11484881" cy="461665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16200000" scaled="1"/>
          </a:gradFill>
          <a:ln w="57150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The Project is pre-CD2 and in the design phase. Many systems are still developing.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C48B4D4-CB29-9EE6-4BAA-A39362ABE793}"/>
              </a:ext>
            </a:extLst>
          </p:cNvPr>
          <p:cNvSpPr txBox="1"/>
          <p:nvPr/>
        </p:nvSpPr>
        <p:spPr>
          <a:xfrm>
            <a:off x="267014" y="1374511"/>
            <a:ext cx="44658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0070C0"/>
                </a:solidFill>
              </a:rPr>
              <a:t>Electron Storage Ring (ESR) &amp;</a:t>
            </a:r>
          </a:p>
          <a:p>
            <a:pPr algn="ctr"/>
            <a:r>
              <a:rPr lang="en-US" altLang="zh-CN" sz="1400" b="1" dirty="0">
                <a:solidFill>
                  <a:srgbClr val="0070C0"/>
                </a:solidFill>
              </a:rPr>
              <a:t> Hadron Storage Ring (HSR)</a:t>
            </a:r>
          </a:p>
          <a:p>
            <a:pPr algn="ctr"/>
            <a:r>
              <a:rPr lang="en-US" altLang="zh-CN" sz="1200" dirty="0"/>
              <a:t>591 MHz 800 kW 2 K  1-Cell 2-Cavity Cryomodules </a:t>
            </a:r>
          </a:p>
          <a:p>
            <a:pPr algn="ctr"/>
            <a:r>
              <a:rPr lang="en-US" altLang="zh-CN" sz="1200" b="1" dirty="0"/>
              <a:t>ESR = 9 CMs and </a:t>
            </a:r>
            <a:r>
              <a:rPr lang="en-US" sz="1200" b="1" dirty="0"/>
              <a:t>HSR = 3 CMs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743AD9C-1A13-C5BE-56D6-633FD3F8EA51}"/>
              </a:ext>
            </a:extLst>
          </p:cNvPr>
          <p:cNvCxnSpPr>
            <a:cxnSpLocks/>
          </p:cNvCxnSpPr>
          <p:nvPr/>
        </p:nvCxnSpPr>
        <p:spPr>
          <a:xfrm>
            <a:off x="6643900" y="5573437"/>
            <a:ext cx="357265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76F7783-8026-7B96-E16E-E9A46F4A4AB4}"/>
              </a:ext>
            </a:extLst>
          </p:cNvPr>
          <p:cNvSpPr txBox="1"/>
          <p:nvPr/>
        </p:nvSpPr>
        <p:spPr>
          <a:xfrm>
            <a:off x="3164906" y="6274425"/>
            <a:ext cx="1913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EIC LLRF DAC Clock for Crab Cavities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2078DDB-9F61-568E-2687-D7395BD6DB56}"/>
              </a:ext>
            </a:extLst>
          </p:cNvPr>
          <p:cNvSpPr txBox="1"/>
          <p:nvPr/>
        </p:nvSpPr>
        <p:spPr>
          <a:xfrm>
            <a:off x="549571" y="3053329"/>
            <a:ext cx="1913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/>
              <a:t>400 kW Amplifier</a:t>
            </a:r>
            <a:endParaRPr lang="en-US" sz="1200" b="1" dirty="0"/>
          </a:p>
        </p:txBody>
      </p:sp>
      <p:pic>
        <p:nvPicPr>
          <p:cNvPr id="36" name="Picture 35" descr="A large silver cylinder on a white surface&#10;&#10;Description automatically generated">
            <a:extLst>
              <a:ext uri="{FF2B5EF4-FFF2-40B4-BE49-F238E27FC236}">
                <a16:creationId xmlns:a16="http://schemas.microsoft.com/office/drawing/2014/main" id="{BDD14516-8CF8-E618-9A41-299FE5480E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60999" y="3295397"/>
            <a:ext cx="1882653" cy="105899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EEE0CD11-D8D9-24EB-2EB2-6E1025A142A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49661" y="4949028"/>
            <a:ext cx="1712046" cy="127719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4422E58-4F38-6D3F-809E-DC36553442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99595" y="4946250"/>
            <a:ext cx="1292803" cy="1081521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0DF3F0E-DA0D-8FEB-2172-2E2B287E3A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24476" b="79254" l="6449" r="94393">
                        <a14:foregroundMark x1="94393" y1="66900" x2="87383" y2="79021"/>
                        <a14:foregroundMark x1="91121" y1="65734" x2="87196" y2="79487"/>
                        <a14:foregroundMark x1="92897" y1="67599" x2="84953" y2="64802"/>
                        <a14:foregroundMark x1="86822" y1="67832" x2="91495" y2="69231"/>
                        <a14:foregroundMark x1="81682" y1="58042" x2="82336" y2="63403"/>
                        <a14:foregroundMark x1="82617" y1="59441" x2="81869" y2="62005"/>
                        <a14:foregroundMark x1="17196" y1="37063" x2="6449" y2="40793"/>
                        <a14:foregroundMark x1="6449" y1="40793" x2="13458" y2="48951"/>
                        <a14:foregroundMark x1="14579" y1="34732" x2="12710" y2="32168"/>
                        <a14:foregroundMark x1="11589" y1="28438" x2="12150" y2="28205"/>
                        <a14:foregroundMark x1="14112" y1="48019" x2="11495" y2="50816"/>
                        <a14:foregroundMark x1="11869" y1="50583" x2="13271" y2="419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70" t="17975" b="14698"/>
          <a:stretch/>
        </p:blipFill>
        <p:spPr bwMode="auto">
          <a:xfrm rot="10160056">
            <a:off x="351870" y="5861043"/>
            <a:ext cx="2850246" cy="79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DA5768E8-3FE2-524B-9C8D-E2A2243E08B1}"/>
              </a:ext>
            </a:extLst>
          </p:cNvPr>
          <p:cNvSpPr txBox="1"/>
          <p:nvPr/>
        </p:nvSpPr>
        <p:spPr>
          <a:xfrm>
            <a:off x="8325582" y="1420802"/>
            <a:ext cx="693474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B050"/>
                </a:solidFill>
              </a:rPr>
              <a:t>IR02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DF19D94-7FD4-3398-5041-8BE1FE28CEA3}"/>
              </a:ext>
            </a:extLst>
          </p:cNvPr>
          <p:cNvSpPr/>
          <p:nvPr/>
        </p:nvSpPr>
        <p:spPr>
          <a:xfrm>
            <a:off x="454125" y="1367001"/>
            <a:ext cx="4412596" cy="309896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9A041C8-1A43-4034-7350-2C3A752E181C}"/>
              </a:ext>
            </a:extLst>
          </p:cNvPr>
          <p:cNvSpPr txBox="1"/>
          <p:nvPr/>
        </p:nvSpPr>
        <p:spPr>
          <a:xfrm>
            <a:off x="4177789" y="1371867"/>
            <a:ext cx="69347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0070C0"/>
                </a:solidFill>
              </a:rPr>
              <a:t>IR10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8465EC7-6F9B-2E9C-62C6-864F79F2EA42}"/>
              </a:ext>
            </a:extLst>
          </p:cNvPr>
          <p:cNvSpPr/>
          <p:nvPr/>
        </p:nvSpPr>
        <p:spPr>
          <a:xfrm>
            <a:off x="5200298" y="4571680"/>
            <a:ext cx="6798882" cy="1914277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1754C84-E58B-53F5-7E6D-438F6F785E04}"/>
              </a:ext>
            </a:extLst>
          </p:cNvPr>
          <p:cNvSpPr txBox="1"/>
          <p:nvPr/>
        </p:nvSpPr>
        <p:spPr>
          <a:xfrm>
            <a:off x="8051352" y="4569522"/>
            <a:ext cx="69347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accent5">
                    <a:lumMod val="75000"/>
                  </a:schemeClr>
                </a:solidFill>
              </a:rPr>
              <a:t>IR04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4EBE2E5-FEC0-66FD-4DD3-632FCED98882}"/>
              </a:ext>
            </a:extLst>
          </p:cNvPr>
          <p:cNvSpPr txBox="1"/>
          <p:nvPr/>
        </p:nvSpPr>
        <p:spPr>
          <a:xfrm>
            <a:off x="2587538" y="3024951"/>
            <a:ext cx="1975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/>
              <a:t>591 MHz 1-cell prototype</a:t>
            </a:r>
            <a:endParaRPr lang="en-US" sz="1200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8F8944-DA52-F225-6BC3-0EFBCB269557}"/>
              </a:ext>
            </a:extLst>
          </p:cNvPr>
          <p:cNvSpPr txBox="1"/>
          <p:nvPr/>
        </p:nvSpPr>
        <p:spPr>
          <a:xfrm>
            <a:off x="4390055" y="4557838"/>
            <a:ext cx="69347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accent6"/>
                </a:solidFill>
              </a:rPr>
              <a:t>IR06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49B9316-B7FF-69B4-3D76-E8DB570F39E2}"/>
              </a:ext>
            </a:extLst>
          </p:cNvPr>
          <p:cNvSpPr txBox="1"/>
          <p:nvPr/>
        </p:nvSpPr>
        <p:spPr>
          <a:xfrm>
            <a:off x="5207971" y="4583138"/>
            <a:ext cx="24733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accent5">
                    <a:lumMod val="75000"/>
                  </a:schemeClr>
                </a:solidFill>
              </a:rPr>
              <a:t>Hadron Storage Ring (HSR)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EFA5296-20CE-DCA1-24FF-9811B4659942}"/>
              </a:ext>
            </a:extLst>
          </p:cNvPr>
          <p:cNvSpPr/>
          <p:nvPr/>
        </p:nvSpPr>
        <p:spPr>
          <a:xfrm>
            <a:off x="8321040" y="3199317"/>
            <a:ext cx="3678140" cy="126665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96ACDF2-B148-5D66-E188-C045B5E079E0}"/>
              </a:ext>
            </a:extLst>
          </p:cNvPr>
          <p:cNvSpPr txBox="1"/>
          <p:nvPr/>
        </p:nvSpPr>
        <p:spPr>
          <a:xfrm>
            <a:off x="8321040" y="3203450"/>
            <a:ext cx="69347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accent3"/>
                </a:solidFill>
              </a:rPr>
              <a:t>RCS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00BBB1A-B0FF-846F-0350-E4A0B8953D5D}"/>
              </a:ext>
            </a:extLst>
          </p:cNvPr>
          <p:cNvSpPr txBox="1"/>
          <p:nvPr/>
        </p:nvSpPr>
        <p:spPr>
          <a:xfrm>
            <a:off x="8991413" y="3208466"/>
            <a:ext cx="29983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b="1" dirty="0">
                <a:solidFill>
                  <a:schemeClr val="accent3"/>
                </a:solidFill>
              </a:rPr>
              <a:t>Rapid Cycling Synchrotron (RCS)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C3A78B5-4B6D-3337-79F8-A9A7B1234AE4}"/>
              </a:ext>
            </a:extLst>
          </p:cNvPr>
          <p:cNvCxnSpPr>
            <a:cxnSpLocks/>
            <a:stCxn id="49" idx="1"/>
          </p:cNvCxnSpPr>
          <p:nvPr/>
        </p:nvCxnSpPr>
        <p:spPr>
          <a:xfrm flipH="1" flipV="1">
            <a:off x="7627566" y="2881508"/>
            <a:ext cx="693474" cy="506608"/>
          </a:xfrm>
          <a:prstGeom prst="straightConnector1">
            <a:avLst/>
          </a:prstGeom>
          <a:ln w="25400">
            <a:solidFill>
              <a:schemeClr val="accent3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B8D7761-83A8-70AA-37BB-8E2F9FD8129B}"/>
              </a:ext>
            </a:extLst>
          </p:cNvPr>
          <p:cNvSpPr txBox="1"/>
          <p:nvPr/>
        </p:nvSpPr>
        <p:spPr>
          <a:xfrm>
            <a:off x="5097281" y="6467296"/>
            <a:ext cx="1681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arrow" panose="020B0604020202020204" pitchFamily="34" charset="0"/>
                <a:cs typeface="Arial Narrow" panose="020B0604020202020204" pitchFamily="34" charset="0"/>
              </a:rPr>
              <a:t>Emergent scope not listed.</a:t>
            </a:r>
          </a:p>
        </p:txBody>
      </p:sp>
      <p:sp>
        <p:nvSpPr>
          <p:cNvPr id="56" name="Slide Number Placeholder 3">
            <a:extLst>
              <a:ext uri="{FF2B5EF4-FFF2-40B4-BE49-F238E27FC236}">
                <a16:creationId xmlns:a16="http://schemas.microsoft.com/office/drawing/2014/main" id="{A0E64DE4-893B-0830-0AA4-DEE58EA450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3989" y="6538582"/>
            <a:ext cx="432486" cy="294041"/>
          </a:xfrm>
        </p:spPr>
        <p:txBody>
          <a:bodyPr/>
          <a:lstStyle/>
          <a:p>
            <a:fld id="{933A556B-7C63-244D-9B7C-B0EA8042B33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3CE40E3-4320-29C8-4338-B142B1E8DE89}"/>
              </a:ext>
            </a:extLst>
          </p:cNvPr>
          <p:cNvSpPr txBox="1"/>
          <p:nvPr/>
        </p:nvSpPr>
        <p:spPr>
          <a:xfrm>
            <a:off x="8956584" y="1736558"/>
            <a:ext cx="30425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/>
              <a:t>197 MHz NCRF 1-cell Acceleration Cavity</a:t>
            </a:r>
          </a:p>
          <a:p>
            <a:pPr algn="r"/>
            <a:r>
              <a:rPr lang="en-US" sz="1200" dirty="0"/>
              <a:t>591 MHz NCRF Correction Cavity</a:t>
            </a:r>
          </a:p>
          <a:p>
            <a:pPr algn="r"/>
            <a:r>
              <a:rPr lang="en-US" sz="1200" dirty="0"/>
              <a:t>24 MHz NCRF Compensation Cavity </a:t>
            </a:r>
          </a:p>
          <a:p>
            <a:pPr algn="r"/>
            <a:r>
              <a:rPr lang="en-US" sz="1200" dirty="0"/>
              <a:t>591 MHz Deflecting Cavity </a:t>
            </a:r>
          </a:p>
        </p:txBody>
      </p:sp>
    </p:spTree>
    <p:extLst>
      <p:ext uri="{BB962C8B-B14F-4D97-AF65-F5344CB8AC3E}">
        <p14:creationId xmlns:p14="http://schemas.microsoft.com/office/powerpoint/2010/main" val="3547852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819DE-C97D-BAD7-2275-04CCA90A2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SRF Systems in the EIC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DB4C22-29DF-6219-A840-A8FC2E133B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8192FB8F-F473-F98F-FC33-3EA774B557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8736836"/>
                  </p:ext>
                </p:extLst>
              </p:nvPr>
            </p:nvGraphicFramePr>
            <p:xfrm>
              <a:off x="462578" y="1056380"/>
              <a:ext cx="11499923" cy="3962419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367416">
                      <a:extLst>
                        <a:ext uri="{9D8B030D-6E8A-4147-A177-3AD203B41FA5}">
                          <a16:colId xmlns:a16="http://schemas.microsoft.com/office/drawing/2014/main" val="2082811878"/>
                        </a:ext>
                      </a:extLst>
                    </a:gridCol>
                    <a:gridCol w="872197">
                      <a:extLst>
                        <a:ext uri="{9D8B030D-6E8A-4147-A177-3AD203B41FA5}">
                          <a16:colId xmlns:a16="http://schemas.microsoft.com/office/drawing/2014/main" val="2501197980"/>
                        </a:ext>
                      </a:extLst>
                    </a:gridCol>
                    <a:gridCol w="1083211">
                      <a:extLst>
                        <a:ext uri="{9D8B030D-6E8A-4147-A177-3AD203B41FA5}">
                          <a16:colId xmlns:a16="http://schemas.microsoft.com/office/drawing/2014/main" val="1273684318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2722389539"/>
                        </a:ext>
                      </a:extLst>
                    </a:gridCol>
                    <a:gridCol w="1111348">
                      <a:extLst>
                        <a:ext uri="{9D8B030D-6E8A-4147-A177-3AD203B41FA5}">
                          <a16:colId xmlns:a16="http://schemas.microsoft.com/office/drawing/2014/main" val="4095473480"/>
                        </a:ext>
                      </a:extLst>
                    </a:gridCol>
                    <a:gridCol w="1448972">
                      <a:extLst>
                        <a:ext uri="{9D8B030D-6E8A-4147-A177-3AD203B41FA5}">
                          <a16:colId xmlns:a16="http://schemas.microsoft.com/office/drawing/2014/main" val="3799811093"/>
                        </a:ext>
                      </a:extLst>
                    </a:gridCol>
                    <a:gridCol w="1806192">
                      <a:extLst>
                        <a:ext uri="{9D8B030D-6E8A-4147-A177-3AD203B41FA5}">
                          <a16:colId xmlns:a16="http://schemas.microsoft.com/office/drawing/2014/main" val="3309878585"/>
                        </a:ext>
                      </a:extLst>
                    </a:gridCol>
                    <a:gridCol w="1439341">
                      <a:extLst>
                        <a:ext uri="{9D8B030D-6E8A-4147-A177-3AD203B41FA5}">
                          <a16:colId xmlns:a16="http://schemas.microsoft.com/office/drawing/2014/main" val="1490072210"/>
                        </a:ext>
                      </a:extLst>
                    </a:gridCol>
                    <a:gridCol w="1228423">
                      <a:extLst>
                        <a:ext uri="{9D8B030D-6E8A-4147-A177-3AD203B41FA5}">
                          <a16:colId xmlns:a16="http://schemas.microsoft.com/office/drawing/2014/main" val="4073290074"/>
                        </a:ext>
                      </a:extLst>
                    </a:gridCol>
                    <a:gridCol w="1228423">
                      <a:extLst>
                        <a:ext uri="{9D8B030D-6E8A-4147-A177-3AD203B41FA5}">
                          <a16:colId xmlns:a16="http://schemas.microsoft.com/office/drawing/2014/main" val="2596703421"/>
                        </a:ext>
                      </a:extLst>
                    </a:gridCol>
                  </a:tblGrid>
                  <a:tr h="428481">
                    <a:tc rowSpan="2">
                      <a:txBody>
                        <a:bodyPr/>
                        <a:lstStyle/>
                        <a:p>
                          <a:pPr algn="ctr"/>
                          <a:endParaRPr lang="en-US" sz="16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83807" marR="83807" marT="41903" marB="41903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System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Frequency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(MHz)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Cavity Type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Installed voltage per cavity (MV)</a:t>
                          </a:r>
                          <a:endParaRPr lang="en-US" sz="1800" b="1" i="0" dirty="0">
                            <a:latin typeface="Arial Narrow" panose="020B0604020202020204" pitchFamily="34" charset="0"/>
                            <a:cs typeface="Arial Narrow" panose="020B0604020202020204" pitchFamily="34" charset="0"/>
                          </a:endParaRP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#Cavities per cryomodule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#Cavities</a:t>
                          </a:r>
                        </a:p>
                      </a:txBody>
                      <a:tcPr marL="83807" marR="83807" marT="41903" marB="41903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600" b="1" i="0" dirty="0">
                            <a:latin typeface="Arial Narrow" panose="020B0604020202020204" pitchFamily="34" charset="0"/>
                            <a:cs typeface="Arial Narrow" panose="020B0604020202020204" pitchFamily="34" charset="0"/>
                          </a:endParaRPr>
                        </a:p>
                      </a:txBody>
                      <a:tcPr marL="83807" marR="83807" marT="41903" marB="41903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RF Power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(kW / FPC)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#FPC          (per cavity)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0672844"/>
                      </a:ext>
                    </a:extLst>
                  </a:tr>
                  <a:tr h="294510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10 GeV, 7 </a:t>
                          </a:r>
                          <a:r>
                            <a:rPr lang="en-US" sz="1400" b="1" i="0" dirty="0" err="1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nC</a:t>
                          </a:r>
                          <a:endParaRPr lang="en-US" sz="1400" b="1" i="0" dirty="0">
                            <a:latin typeface="Arial Narrow" panose="020B0604020202020204" pitchFamily="34" charset="0"/>
                            <a:cs typeface="Arial Narrow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(Phase I)</a:t>
                          </a:r>
                        </a:p>
                      </a:txBody>
                      <a:tcPr marL="83807" marR="83807" marT="41903" marB="41903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10 GeV, 28 </a:t>
                          </a:r>
                          <a:r>
                            <a:rPr lang="en-US" sz="1400" b="1" i="0" dirty="0" err="1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nC</a:t>
                          </a: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;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18 GeV, 7 </a:t>
                          </a:r>
                          <a:r>
                            <a:rPr lang="en-US" sz="1400" b="1" i="0" dirty="0" err="1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nC</a:t>
                          </a:r>
                          <a:endParaRPr lang="en-US" sz="1400" b="1" i="0" dirty="0">
                            <a:latin typeface="Arial Narrow" panose="020B0604020202020204" pitchFamily="34" charset="0"/>
                            <a:cs typeface="Arial Narrow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(Phase II)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8683815"/>
                      </a:ext>
                    </a:extLst>
                  </a:tr>
                  <a:tr h="468342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ACCELERATION</a:t>
                          </a:r>
                        </a:p>
                      </a:txBody>
                      <a:tcPr marL="83807" marR="83807" marT="41903" marB="41903" vert="vert27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ESR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591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1-cell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3.4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18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380</a:t>
                          </a:r>
                          <a:endParaRPr lang="en-US" sz="18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10438787"/>
                      </a:ext>
                    </a:extLst>
                  </a:tr>
                  <a:tr h="468342"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600" b="0" dirty="0"/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HSR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591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1-cell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3.4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 6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4863672"/>
                      </a:ext>
                    </a:extLst>
                  </a:tr>
                  <a:tr h="468342"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600" b="0" dirty="0"/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RCS 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591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5-cell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  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="0" dirty="0">
                              <a:ea typeface="Cambria Math" panose="02040503050406030204" pitchFamily="18" charset="0"/>
                            </a:rPr>
                            <a:t>    </a:t>
                          </a:r>
                          <a14:m>
                            <m:oMath xmlns:m="http://schemas.openxmlformats.org/officeDocument/2006/math"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430405"/>
                      </a:ext>
                    </a:extLst>
                  </a:tr>
                  <a:tr h="468342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CRAB</a:t>
                          </a:r>
                        </a:p>
                      </a:txBody>
                      <a:tcPr marL="83807" marR="83807" marT="41903" marB="41903" vert="vert27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HSR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197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RFD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8.5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 per IR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   8 per IR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631375"/>
                      </a:ext>
                    </a:extLst>
                  </a:tr>
                  <a:tr h="468342"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600" b="0" dirty="0"/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HSR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394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RFD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800" b="0" dirty="0">
                              <a:cs typeface="Arial" panose="020B0604020202020204" pitchFamily="34" charset="0"/>
                            </a:rPr>
                            <a:t>  </a:t>
                          </a:r>
                          <a:r>
                            <a:rPr lang="en-US" sz="1800" b="0" baseline="0" dirty="0">
                              <a:cs typeface="Arial" panose="020B060402020202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−</m:t>
                              </m:r>
                            </m:oMath>
                          </a14:m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2.4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8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sz="1800" b="0" dirty="0">
                              <a:latin typeface="+mn-lt"/>
                              <a:cs typeface="+mn-cs"/>
                            </a:rPr>
                            <a:t> </a:t>
                          </a:r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 per IR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35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2214563"/>
                      </a:ext>
                    </a:extLst>
                  </a:tr>
                  <a:tr h="468342"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600" b="0" dirty="0"/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ESR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394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RFD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2.9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8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sz="1800" b="0" dirty="0">
                              <a:latin typeface="+mn-lt"/>
                              <a:cs typeface="+mn-cs"/>
                            </a:rPr>
                            <a:t> </a:t>
                          </a:r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 per IR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35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55340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8192FB8F-F473-F98F-FC33-3EA774B557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8736836"/>
                  </p:ext>
                </p:extLst>
              </p:nvPr>
            </p:nvGraphicFramePr>
            <p:xfrm>
              <a:off x="462578" y="1056380"/>
              <a:ext cx="11499923" cy="3962419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367416">
                      <a:extLst>
                        <a:ext uri="{9D8B030D-6E8A-4147-A177-3AD203B41FA5}">
                          <a16:colId xmlns:a16="http://schemas.microsoft.com/office/drawing/2014/main" val="2082811878"/>
                        </a:ext>
                      </a:extLst>
                    </a:gridCol>
                    <a:gridCol w="872197">
                      <a:extLst>
                        <a:ext uri="{9D8B030D-6E8A-4147-A177-3AD203B41FA5}">
                          <a16:colId xmlns:a16="http://schemas.microsoft.com/office/drawing/2014/main" val="2501197980"/>
                        </a:ext>
                      </a:extLst>
                    </a:gridCol>
                    <a:gridCol w="1083211">
                      <a:extLst>
                        <a:ext uri="{9D8B030D-6E8A-4147-A177-3AD203B41FA5}">
                          <a16:colId xmlns:a16="http://schemas.microsoft.com/office/drawing/2014/main" val="1273684318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2722389539"/>
                        </a:ext>
                      </a:extLst>
                    </a:gridCol>
                    <a:gridCol w="1111348">
                      <a:extLst>
                        <a:ext uri="{9D8B030D-6E8A-4147-A177-3AD203B41FA5}">
                          <a16:colId xmlns:a16="http://schemas.microsoft.com/office/drawing/2014/main" val="4095473480"/>
                        </a:ext>
                      </a:extLst>
                    </a:gridCol>
                    <a:gridCol w="1448972">
                      <a:extLst>
                        <a:ext uri="{9D8B030D-6E8A-4147-A177-3AD203B41FA5}">
                          <a16:colId xmlns:a16="http://schemas.microsoft.com/office/drawing/2014/main" val="3799811093"/>
                        </a:ext>
                      </a:extLst>
                    </a:gridCol>
                    <a:gridCol w="1806192">
                      <a:extLst>
                        <a:ext uri="{9D8B030D-6E8A-4147-A177-3AD203B41FA5}">
                          <a16:colId xmlns:a16="http://schemas.microsoft.com/office/drawing/2014/main" val="3309878585"/>
                        </a:ext>
                      </a:extLst>
                    </a:gridCol>
                    <a:gridCol w="1439341">
                      <a:extLst>
                        <a:ext uri="{9D8B030D-6E8A-4147-A177-3AD203B41FA5}">
                          <a16:colId xmlns:a16="http://schemas.microsoft.com/office/drawing/2014/main" val="1490072210"/>
                        </a:ext>
                      </a:extLst>
                    </a:gridCol>
                    <a:gridCol w="1228423">
                      <a:extLst>
                        <a:ext uri="{9D8B030D-6E8A-4147-A177-3AD203B41FA5}">
                          <a16:colId xmlns:a16="http://schemas.microsoft.com/office/drawing/2014/main" val="4073290074"/>
                        </a:ext>
                      </a:extLst>
                    </a:gridCol>
                    <a:gridCol w="1228423">
                      <a:extLst>
                        <a:ext uri="{9D8B030D-6E8A-4147-A177-3AD203B41FA5}">
                          <a16:colId xmlns:a16="http://schemas.microsoft.com/office/drawing/2014/main" val="2596703421"/>
                        </a:ext>
                      </a:extLst>
                    </a:gridCol>
                  </a:tblGrid>
                  <a:tr h="428481">
                    <a:tc rowSpan="2">
                      <a:txBody>
                        <a:bodyPr/>
                        <a:lstStyle/>
                        <a:p>
                          <a:pPr algn="ctr"/>
                          <a:endParaRPr lang="en-US" sz="16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83807" marR="83807" marT="41903" marB="41903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noFill/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System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Frequency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(MHz)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Cavity Type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Installed voltage per cavity (MV)</a:t>
                          </a:r>
                          <a:endParaRPr lang="en-US" sz="1800" b="1" i="0" dirty="0">
                            <a:latin typeface="Arial Narrow" panose="020B0604020202020204" pitchFamily="34" charset="0"/>
                            <a:cs typeface="Arial Narrow" panose="020B0604020202020204" pitchFamily="34" charset="0"/>
                          </a:endParaRP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#Cavities per cryomodule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#Cavities</a:t>
                          </a:r>
                        </a:p>
                      </a:txBody>
                      <a:tcPr marL="83807" marR="83807" marT="41903" marB="41903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600" b="1" i="0" dirty="0">
                            <a:latin typeface="Arial Narrow" panose="020B0604020202020204" pitchFamily="34" charset="0"/>
                            <a:cs typeface="Arial Narrow" panose="020B0604020202020204" pitchFamily="34" charset="0"/>
                          </a:endParaRPr>
                        </a:p>
                      </a:txBody>
                      <a:tcPr marL="83807" marR="83807" marT="41903" marB="41903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RF Power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(kW / FPC)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#FPC          (per cavity)</a:t>
                          </a:r>
                        </a:p>
                      </a:txBody>
                      <a:tcPr marL="83807" marR="83807" marT="41903" marB="41903" anchor="ctr"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0672844"/>
                      </a:ext>
                    </a:extLst>
                  </a:tr>
                  <a:tr h="723886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10 GeV, 7 </a:t>
                          </a:r>
                          <a:r>
                            <a:rPr lang="en-US" sz="1400" b="1" i="0" dirty="0" err="1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nC</a:t>
                          </a:r>
                          <a:endParaRPr lang="en-US" sz="1400" b="1" i="0" dirty="0">
                            <a:latin typeface="Arial Narrow" panose="020B0604020202020204" pitchFamily="34" charset="0"/>
                            <a:cs typeface="Arial Narrow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(Phase I)</a:t>
                          </a:r>
                        </a:p>
                      </a:txBody>
                      <a:tcPr marL="83807" marR="83807" marT="41903" marB="41903">
                        <a:lnL w="12700" cmpd="sng"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10 GeV, 28 </a:t>
                          </a:r>
                          <a:r>
                            <a:rPr lang="en-US" sz="1400" b="1" i="0" dirty="0" err="1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nC</a:t>
                          </a: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;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18 GeV, 7 </a:t>
                          </a:r>
                          <a:r>
                            <a:rPr lang="en-US" sz="1400" b="1" i="0" dirty="0" err="1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nC</a:t>
                          </a:r>
                          <a:endParaRPr lang="en-US" sz="1400" b="1" i="0" dirty="0">
                            <a:latin typeface="Arial Narrow" panose="020B0604020202020204" pitchFamily="34" charset="0"/>
                            <a:cs typeface="Arial Narrow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i="0" dirty="0">
                              <a:latin typeface="Arial Narrow" panose="020B0604020202020204" pitchFamily="34" charset="0"/>
                              <a:cs typeface="Arial Narrow" panose="020B0604020202020204" pitchFamily="34" charset="0"/>
                            </a:rPr>
                            <a:t>(Phase II)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58683815"/>
                      </a:ext>
                    </a:extLst>
                  </a:tr>
                  <a:tr h="468342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ACCELERATION</a:t>
                          </a:r>
                        </a:p>
                      </a:txBody>
                      <a:tcPr marL="83807" marR="83807" marT="41903" marB="41903" vert="vert270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ESR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591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1-cell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3.4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30088" t="-251351" r="-173451" b="-5027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380</a:t>
                          </a:r>
                          <a:endParaRPr lang="en-US" sz="18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10438787"/>
                      </a:ext>
                    </a:extLst>
                  </a:tr>
                  <a:tr h="468342"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600" b="0" dirty="0"/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HSR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591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1-cell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3.4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 6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83807" marR="83807" marT="41903" marB="41903">
                        <a:lnL>
                          <a:noFill/>
                        </a:lnL>
                        <a:lnR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24863672"/>
                      </a:ext>
                    </a:extLst>
                  </a:tr>
                  <a:tr h="468342"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600" b="0" dirty="0"/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RCS 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591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5-cell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  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30088" t="-451351" r="-173451" b="-3027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70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4430405"/>
                      </a:ext>
                    </a:extLst>
                  </a:tr>
                  <a:tr h="468342">
                    <a:tc rowSpan="3"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CRAB</a:t>
                          </a:r>
                        </a:p>
                      </a:txBody>
                      <a:tcPr marL="83807" marR="83807" marT="41903" marB="41903" vert="vert270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HSR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197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RFD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8.5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 per IR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   8 per IR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75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1631375"/>
                      </a:ext>
                    </a:extLst>
                  </a:tr>
                  <a:tr h="468342"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600" b="0" dirty="0"/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HSR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394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RFD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89773" t="-651351" r="-642045" b="-1027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8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30088" t="-651351" r="-173451" b="-1027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35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2214563"/>
                      </a:ext>
                    </a:extLst>
                  </a:tr>
                  <a:tr h="468342">
                    <a:tc vMerge="1">
                      <a:txBody>
                        <a:bodyPr/>
                        <a:lstStyle/>
                        <a:p>
                          <a:pPr algn="ctr"/>
                          <a:endParaRPr lang="en-US" sz="1600" b="0" dirty="0"/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ESR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394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RFD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2.9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8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30088" t="-751351" r="-173451" b="-27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35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</a:t>
                          </a:r>
                        </a:p>
                      </a:txBody>
                      <a:tcPr marL="83807" marR="83807" marT="41903" marB="41903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553402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235480C-58C8-8DB3-8A80-B9D47E8EF4F7}"/>
              </a:ext>
            </a:extLst>
          </p:cNvPr>
          <p:cNvSpPr txBox="1"/>
          <p:nvPr/>
        </p:nvSpPr>
        <p:spPr>
          <a:xfrm>
            <a:off x="462578" y="5133126"/>
            <a:ext cx="1149992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2 K Nb cavities. RCS SRF system will be operated at 4K in Phase 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ESR and HSR 591 MHz SRF systems use the s</a:t>
            </a:r>
            <a:r>
              <a:rPr lang="en-US" sz="1800" dirty="0"/>
              <a:t>ame design, with small variations to the FPC antenna.       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Same 394 MHz crab design for HSR and ESR. </a:t>
            </a:r>
          </a:p>
        </p:txBody>
      </p:sp>
    </p:spTree>
    <p:extLst>
      <p:ext uri="{BB962C8B-B14F-4D97-AF65-F5344CB8AC3E}">
        <p14:creationId xmlns:p14="http://schemas.microsoft.com/office/powerpoint/2010/main" val="3592206650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C7A332FC-124E-F749-BF01-02A2DE14F299}" vid="{0FD48B4C-6CD7-BA4B-84AC-8CA510DC40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E6089FCC60A141993F4B9BB854E786" ma:contentTypeVersion="5" ma:contentTypeDescription="Create a new document." ma:contentTypeScope="" ma:versionID="6e2e00d034d7962fbf61560443259d82">
  <xsd:schema xmlns:xsd="http://www.w3.org/2001/XMLSchema" xmlns:xs="http://www.w3.org/2001/XMLSchema" xmlns:p="http://schemas.microsoft.com/office/2006/metadata/properties" xmlns:ns2="604eab9b-be69-4174-aed7-9cdba71b4f0f" targetNamespace="http://schemas.microsoft.com/office/2006/metadata/properties" ma:root="true" ma:fieldsID="ad4db5ae33d46c6a2ac792ea535da9ca" ns2:_="">
    <xsd:import namespace="604eab9b-be69-4174-aed7-9cdba71b4f0f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4eab9b-be69-4174-aed7-9cdba71b4f0f" elementFormDefault="qualified">
    <xsd:import namespace="http://schemas.microsoft.com/office/2006/documentManagement/types"/>
    <xsd:import namespace="http://schemas.microsoft.com/office/infopath/2007/PartnerControls"/>
    <xsd:element name="Status" ma:index="8" nillable="true" ma:displayName="Status" ma:format="Dropdown" ma:internalName="Status">
      <xsd:simpleType>
        <xsd:restriction base="dms:Choice">
          <xsd:enumeration value="To be reviewed"/>
          <xsd:enumeration value="Ready to Post"/>
          <xsd:enumeration value="Do Not Post"/>
          <xsd:enumeration value="POSTED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604eab9b-be69-4174-aed7-9cdba71b4f0f" xsi:nil="true"/>
  </documentManagement>
</p:properties>
</file>

<file path=customXml/itemProps1.xml><?xml version="1.0" encoding="utf-8"?>
<ds:datastoreItem xmlns:ds="http://schemas.openxmlformats.org/officeDocument/2006/customXml" ds:itemID="{3669B063-3D44-44ED-88BA-79F1C6C2E5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4eab9b-be69-4174-aed7-9cdba71b4f0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E22D85F-60BA-4A51-A1DF-FC43A3B6C6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E88647-562A-460A-88A0-13D05ABABF01}">
  <ds:schemaRefs>
    <ds:schemaRef ds:uri="http://purl.org/dc/elements/1.1/"/>
    <ds:schemaRef ds:uri="604eab9b-be69-4174-aed7-9cdba71b4f0f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BNL</Template>
  <TotalTime>17096</TotalTime>
  <Words>2158</Words>
  <Application>Microsoft Macintosh PowerPoint</Application>
  <PresentationFormat>Widescreen</PresentationFormat>
  <Paragraphs>455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黑体</vt:lpstr>
      <vt:lpstr>Arial</vt:lpstr>
      <vt:lpstr>Arial Narrow</vt:lpstr>
      <vt:lpstr>Calibri</vt:lpstr>
      <vt:lpstr>Cambria Math</vt:lpstr>
      <vt:lpstr>Comic Sans MS</vt:lpstr>
      <vt:lpstr>System Font Regular</vt:lpstr>
      <vt:lpstr>Wingdings</vt:lpstr>
      <vt:lpstr>BNL</vt:lpstr>
      <vt:lpstr>Progress of the EIC Superconducting RF Systems</vt:lpstr>
      <vt:lpstr>The Electron-Ion Collider – Motivation</vt:lpstr>
      <vt:lpstr>The Electron-Ion Collider – Compelling Science</vt:lpstr>
      <vt:lpstr>The Electron Ion Collider – Facility Performance</vt:lpstr>
      <vt:lpstr>The Electron Ion Collider – The Accelerator</vt:lpstr>
      <vt:lpstr>The Electron Ion Collider – Beam Scenarios &amp; RF</vt:lpstr>
      <vt:lpstr>The Electron Ion Collider – The Project</vt:lpstr>
      <vt:lpstr>RF Systems in the EIC</vt:lpstr>
      <vt:lpstr>SRF Systems in the EIC </vt:lpstr>
      <vt:lpstr>ESR 591 MHz SRF System</vt:lpstr>
      <vt:lpstr>ESR 591 MHz Single-Cell 2-Cavity Cryomodule  </vt:lpstr>
      <vt:lpstr>Crab Cavities</vt:lpstr>
      <vt:lpstr>Crab Cavity RF Field Control</vt:lpstr>
      <vt:lpstr>In-Kind Contributions</vt:lpstr>
      <vt:lpstr>PowerPoint Presentation</vt:lpstr>
      <vt:lpstr>Overview</vt:lpstr>
      <vt:lpstr>Acknowledgements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Verdu Andres, Silvia</dc:creator>
  <cp:keywords/>
  <dc:description/>
  <cp:lastModifiedBy>Verdu Andres, Silvia</cp:lastModifiedBy>
  <cp:revision>26</cp:revision>
  <dcterms:created xsi:type="dcterms:W3CDTF">2025-05-08T20:53:48Z</dcterms:created>
  <dcterms:modified xsi:type="dcterms:W3CDTF">2025-05-21T06:30:13Z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0x01010017E6089FCC60A141993F4B9BB854E786</vt:lpwstr>
  </property>
  <property fmtid="{D5CDD505-2E9C-101B-9397-08002B2CF9AE}" pid="3" name="MediaServiceImageTags">
    <vt:lpwstr/>
  </property>
  <property fmtid="{D5CDD505-2E9C-101B-9397-08002B2CF9AE}" pid="4" name="Order">
    <vt:lpwstr>93500.0000000000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  <property fmtid="{D5CDD505-2E9C-101B-9397-08002B2CF9AE}" pid="11" name="_SourceUrl">
    <vt:lpwstr/>
  </property>
  <property fmtid="{D5CDD505-2E9C-101B-9397-08002B2CF9AE}" pid="12" name="_SharedFileIndex">
    <vt:lpwstr/>
  </property>
</Properties>
</file>