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3"/>
  </p:notesMasterIdLst>
  <p:sldIdLst>
    <p:sldId id="262" r:id="rId2"/>
    <p:sldId id="267" r:id="rId3"/>
    <p:sldId id="283" r:id="rId4"/>
    <p:sldId id="316" r:id="rId5"/>
    <p:sldId id="302" r:id="rId6"/>
    <p:sldId id="307" r:id="rId7"/>
    <p:sldId id="308" r:id="rId8"/>
    <p:sldId id="310" r:id="rId9"/>
    <p:sldId id="315" r:id="rId10"/>
    <p:sldId id="303" r:id="rId11"/>
    <p:sldId id="286" r:id="rId12"/>
    <p:sldId id="287" r:id="rId13"/>
    <p:sldId id="314" r:id="rId14"/>
    <p:sldId id="299" r:id="rId15"/>
    <p:sldId id="301" r:id="rId16"/>
    <p:sldId id="305" r:id="rId17"/>
    <p:sldId id="300" r:id="rId18"/>
    <p:sldId id="311" r:id="rId19"/>
    <p:sldId id="306" r:id="rId20"/>
    <p:sldId id="312" r:id="rId21"/>
    <p:sldId id="304" r:id="rId2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DFE1DC-AF61-2B47-A20A-7CD11F6633D7}">
          <p14:sldIdLst>
            <p14:sldId id="262"/>
            <p14:sldId id="267"/>
            <p14:sldId id="283"/>
            <p14:sldId id="316"/>
            <p14:sldId id="302"/>
            <p14:sldId id="307"/>
            <p14:sldId id="308"/>
            <p14:sldId id="310"/>
            <p14:sldId id="315"/>
            <p14:sldId id="303"/>
            <p14:sldId id="286"/>
            <p14:sldId id="287"/>
            <p14:sldId id="314"/>
            <p14:sldId id="299"/>
            <p14:sldId id="301"/>
            <p14:sldId id="305"/>
            <p14:sldId id="300"/>
            <p14:sldId id="311"/>
            <p14:sldId id="306"/>
            <p14:sldId id="312"/>
            <p14:sldId id="304"/>
          </p14:sldIdLst>
        </p14:section>
        <p14:section name="Untitled Section" id="{19E53D66-9E59-BE44-B01F-47EF02EF038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27D71-3BF0-4B39-9FD0-ECEBF385050D}" v="2" dt="2023-06-01T14:02:58.011"/>
  </p1510:revLst>
</p1510:revInfo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27"/>
    <p:restoredTop sz="86374"/>
  </p:normalViewPr>
  <p:slideViewPr>
    <p:cSldViewPr>
      <p:cViewPr varScale="1">
        <p:scale>
          <a:sx n="136" d="100"/>
          <a:sy n="136" d="100"/>
        </p:scale>
        <p:origin x="131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28" d="100"/>
          <a:sy n="128" d="100"/>
        </p:scale>
        <p:origin x="979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 Dutheil" clId="Web-{37327D71-3BF0-4B39-9FD0-ECEBF385050D}"/>
    <pc:docChg chg="modSld">
      <pc:chgData name="Yann Dutheil" userId="" providerId="" clId="Web-{37327D71-3BF0-4B39-9FD0-ECEBF385050D}" dt="2023-06-01T14:02:58.011" v="1" actId="14100"/>
      <pc:docMkLst>
        <pc:docMk/>
      </pc:docMkLst>
      <pc:sldChg chg="modSp">
        <pc:chgData name="Yann Dutheil" userId="" providerId="" clId="Web-{37327D71-3BF0-4B39-9FD0-ECEBF385050D}" dt="2023-06-01T14:02:58.011" v="1" actId="14100"/>
        <pc:sldMkLst>
          <pc:docMk/>
          <pc:sldMk cId="2594419398" sldId="261"/>
        </pc:sldMkLst>
        <pc:spChg chg="mod">
          <ac:chgData name="Yann Dutheil" userId="" providerId="" clId="Web-{37327D71-3BF0-4B39-9FD0-ECEBF385050D}" dt="2023-06-01T14:02:58.011" v="1" actId="14100"/>
          <ac:spMkLst>
            <pc:docMk/>
            <pc:sldMk cId="2594419398" sldId="261"/>
            <ac:spMk id="9464428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414" y="0"/>
            <a:ext cx="2971800" cy="61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269CE-61F0-4F4B-9670-2DE87E3C89E8}" type="datetimeFigureOut">
              <a:rPr lang="en-FR" smtClean="0"/>
              <a:t>21/05/2025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2"/>
            <a:ext cx="5486400" cy="48005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79580"/>
            <a:ext cx="2971800" cy="6124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414" y="11579580"/>
            <a:ext cx="2971800" cy="6124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956B4-8530-0D4E-A9B2-93360EB046A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3513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12582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8446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4794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77044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Systems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PB</a:t>
            </a:r>
          </a:p>
          <a:p>
            <a:r>
              <a:rPr lang="en-US" altLang="zh-CN" dirty="0"/>
              <a:t>Positron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(introduction)</a:t>
            </a:r>
          </a:p>
          <a:p>
            <a:r>
              <a:rPr lang="en-US" altLang="zh-CN" dirty="0"/>
              <a:t>Sketch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layout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00365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solidFill>
                  <a:schemeClr val="tx2"/>
                </a:solidFill>
              </a:rPr>
              <a:t>Dumped and extracted beam envelope </a:t>
            </a:r>
          </a:p>
          <a:p>
            <a:endParaRPr lang="en-GB" sz="1200" b="1" dirty="0">
              <a:solidFill>
                <a:schemeClr val="tx2"/>
              </a:solidFill>
            </a:endParaRPr>
          </a:p>
          <a:p>
            <a:r>
              <a:rPr lang="en-US" altLang="zh-CN" sz="1200" b="1" dirty="0">
                <a:solidFill>
                  <a:schemeClr val="tx2"/>
                </a:solidFill>
              </a:rPr>
              <a:t>Machine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protection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is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challenge</a:t>
            </a:r>
            <a:endParaRPr lang="en-GB" altLang="zh-CN" sz="1200" b="1" dirty="0">
              <a:solidFill>
                <a:schemeClr val="tx2"/>
              </a:solidFill>
            </a:endParaRPr>
          </a:p>
          <a:p>
            <a:endParaRPr lang="en-GB" sz="1200" b="1" dirty="0">
              <a:solidFill>
                <a:schemeClr val="tx2"/>
              </a:solidFill>
            </a:endParaRPr>
          </a:p>
          <a:p>
            <a:r>
              <a:rPr lang="en-US" altLang="zh-CN" sz="1200" b="1" dirty="0">
                <a:solidFill>
                  <a:schemeClr val="tx2"/>
                </a:solidFill>
              </a:rPr>
              <a:t>Reduce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booster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bunch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22306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Close</a:t>
            </a:r>
            <a:r>
              <a:rPr lang="zh-CN" altLang="en-US" dirty="0"/>
              <a:t> </a:t>
            </a:r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horizontal</a:t>
            </a:r>
            <a:r>
              <a:rPr lang="zh-CN" altLang="en-US" dirty="0"/>
              <a:t> </a:t>
            </a:r>
            <a:r>
              <a:rPr lang="en-US" altLang="zh-CN" dirty="0"/>
              <a:t>extraction</a:t>
            </a:r>
          </a:p>
          <a:p>
            <a:endParaRPr lang="en-US" dirty="0"/>
          </a:p>
          <a:p>
            <a:r>
              <a:rPr lang="en-US" altLang="zh-CN" dirty="0"/>
              <a:t>Enough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transfer</a:t>
            </a:r>
            <a:r>
              <a:rPr lang="zh-CN" altLang="en-US" dirty="0"/>
              <a:t> </a:t>
            </a:r>
            <a:r>
              <a:rPr lang="en-US" altLang="zh-CN" dirty="0"/>
              <a:t>line</a:t>
            </a:r>
          </a:p>
          <a:p>
            <a:endParaRPr lang="en-US" dirty="0"/>
          </a:p>
          <a:p>
            <a:r>
              <a:rPr lang="en-US" altLang="zh-CN" dirty="0"/>
              <a:t>Vertical</a:t>
            </a:r>
            <a:r>
              <a:rPr lang="zh-CN" altLang="en-US" dirty="0"/>
              <a:t> </a:t>
            </a:r>
            <a:r>
              <a:rPr lang="en-US" altLang="zh-CN" dirty="0"/>
              <a:t>dispersion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51920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1200</a:t>
            </a:r>
            <a:r>
              <a:rPr lang="zh-CN" altLang="en-US" dirty="0"/>
              <a:t> </a:t>
            </a:r>
            <a:r>
              <a:rPr lang="en-US" altLang="zh-CN" dirty="0"/>
              <a:t>m</a:t>
            </a:r>
            <a:r>
              <a:rPr lang="zh-CN" altLang="en-US" dirty="0"/>
              <a:t> </a:t>
            </a:r>
            <a:r>
              <a:rPr lang="en-US" altLang="zh-CN" dirty="0"/>
              <a:t>transfer</a:t>
            </a:r>
            <a:r>
              <a:rPr lang="zh-CN" altLang="en-US" dirty="0"/>
              <a:t> </a:t>
            </a:r>
            <a:r>
              <a:rPr lang="en-US" altLang="zh-CN" dirty="0"/>
              <a:t>line</a:t>
            </a:r>
          </a:p>
          <a:p>
            <a:endParaRPr lang="en-US" dirty="0"/>
          </a:p>
          <a:p>
            <a:r>
              <a:rPr lang="en-US" altLang="zh-CN" dirty="0"/>
              <a:t>Septa</a:t>
            </a:r>
            <a:r>
              <a:rPr lang="zh-CN" altLang="en-US" dirty="0"/>
              <a:t> </a:t>
            </a:r>
            <a:r>
              <a:rPr lang="en-US" altLang="zh-CN" dirty="0"/>
              <a:t>Follow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</a:p>
          <a:p>
            <a:endParaRPr lang="en-US" dirty="0"/>
          </a:p>
          <a:p>
            <a:r>
              <a:rPr lang="en-US" altLang="zh-CN" dirty="0"/>
              <a:t>Ok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5</a:t>
            </a:r>
            <a:r>
              <a:rPr lang="zh-CN" altLang="en-US" dirty="0"/>
              <a:t> </a:t>
            </a:r>
            <a:r>
              <a:rPr lang="en-US" altLang="zh-CN" dirty="0"/>
              <a:t>m</a:t>
            </a:r>
            <a:r>
              <a:rPr lang="zh-CN" altLang="en-US" dirty="0"/>
              <a:t> </a:t>
            </a:r>
            <a:r>
              <a:rPr lang="en-US" altLang="zh-CN" dirty="0"/>
              <a:t>distance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87065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D6E09-3331-34FF-394D-0FB454369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FF44DA-522A-034B-1125-D3887AE98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419261-3178-92AD-9937-DD96AB5C89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solidFill>
                  <a:schemeClr val="tx2"/>
                </a:solidFill>
              </a:rPr>
              <a:t>Similar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design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with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booster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dump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beam dilution system 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US" altLang="zh-CN" sz="1200" dirty="0">
                <a:solidFill>
                  <a:schemeClr val="tx2"/>
                </a:solidFill>
              </a:rPr>
              <a:t>Vertical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dispersion</a:t>
            </a:r>
            <a:endParaRPr lang="en-GB" altLang="zh-CN" sz="1200" dirty="0">
              <a:solidFill>
                <a:schemeClr val="tx2"/>
              </a:solidFill>
            </a:endParaRP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US" altLang="zh-CN" sz="1200" dirty="0">
                <a:solidFill>
                  <a:schemeClr val="tx2"/>
                </a:solidFill>
              </a:rPr>
              <a:t>Share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same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dump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altLang="zh-CN" sz="1200" dirty="0">
                <a:solidFill>
                  <a:schemeClr val="tx2"/>
                </a:solidFill>
              </a:rPr>
              <a:t>Slow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system</a:t>
            </a:r>
            <a:endParaRPr lang="en-GB" sz="1200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072E4-ECEC-EB07-CDE4-6EFD7542E6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452384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solidFill>
                  <a:schemeClr val="tx2"/>
                </a:solidFill>
              </a:rPr>
              <a:t>Similar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design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with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booster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dump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beam dilution system 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US" altLang="zh-CN" sz="1200" dirty="0">
                <a:solidFill>
                  <a:schemeClr val="tx2"/>
                </a:solidFill>
              </a:rPr>
              <a:t>Vertical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dispersion</a:t>
            </a:r>
            <a:endParaRPr lang="en-GB" altLang="zh-CN" sz="1200" dirty="0">
              <a:solidFill>
                <a:schemeClr val="tx2"/>
              </a:solidFill>
            </a:endParaRP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US" altLang="zh-CN" sz="1200" dirty="0">
                <a:solidFill>
                  <a:schemeClr val="tx2"/>
                </a:solidFill>
              </a:rPr>
              <a:t>Share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same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dump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altLang="zh-CN" sz="1200" dirty="0">
                <a:solidFill>
                  <a:schemeClr val="tx2"/>
                </a:solidFill>
              </a:rPr>
              <a:t>Slow</a:t>
            </a:r>
            <a:r>
              <a:rPr lang="zh-CN" altLang="en-US" sz="1200" dirty="0">
                <a:solidFill>
                  <a:schemeClr val="tx2"/>
                </a:solidFill>
              </a:rPr>
              <a:t> </a:t>
            </a:r>
            <a:r>
              <a:rPr lang="en-US" altLang="zh-CN" sz="1200" dirty="0">
                <a:solidFill>
                  <a:schemeClr val="tx2"/>
                </a:solidFill>
              </a:rPr>
              <a:t>system</a:t>
            </a:r>
            <a:endParaRPr lang="en-GB" sz="1200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77872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37407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852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20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31997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38617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66235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altLang="zh-CN" dirty="0"/>
              <a:t>Repetition</a:t>
            </a:r>
            <a:r>
              <a:rPr lang="zh-CN" altLang="en-US" dirty="0"/>
              <a:t> </a:t>
            </a:r>
            <a:r>
              <a:rPr lang="en-US" altLang="zh-CN" dirty="0"/>
              <a:t>rate:</a:t>
            </a:r>
            <a:r>
              <a:rPr lang="zh-CN" altLang="en-US" dirty="0"/>
              <a:t> </a:t>
            </a:r>
            <a:r>
              <a:rPr lang="en-US" altLang="zh-CN" dirty="0"/>
              <a:t>200</a:t>
            </a:r>
            <a:r>
              <a:rPr lang="zh-CN" altLang="en-US" dirty="0"/>
              <a:t> </a:t>
            </a:r>
            <a:r>
              <a:rPr lang="en-US" altLang="zh-CN" dirty="0"/>
              <a:t>Hz</a:t>
            </a:r>
            <a:r>
              <a:rPr lang="zh-CN" altLang="en-US" dirty="0"/>
              <a:t> </a:t>
            </a:r>
            <a:r>
              <a:rPr lang="en-US" altLang="zh-CN" dirty="0"/>
              <a:t>/ 2 bunch per pulse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altLang="zh-CN" dirty="0"/>
              <a:t> concept developed by ABT group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81203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AD941-3E97-6874-7C4A-6C9BF1E76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0878CC-FF9A-9405-57C4-955BBA8C36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56223C-7DBF-80DD-BD0D-D125AC7C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High energy concept to reduce repetition rate</a:t>
            </a:r>
          </a:p>
          <a:p>
            <a:r>
              <a:rPr lang="en-US" dirty="0"/>
              <a:t>Working for e- beam</a:t>
            </a:r>
          </a:p>
          <a:p>
            <a:r>
              <a:rPr lang="en-US" dirty="0"/>
              <a:t>Frozen baseline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1E889-3A1A-8C6F-E254-B38414D6AB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23204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09493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62991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Transfer</a:t>
            </a:r>
            <a:r>
              <a:rPr lang="zh-CN" altLang="en-US" dirty="0"/>
              <a:t> </a:t>
            </a:r>
            <a:r>
              <a:rPr lang="en-US" altLang="zh-CN" dirty="0"/>
              <a:t>line</a:t>
            </a:r>
          </a:p>
          <a:p>
            <a:r>
              <a:rPr lang="en-US" altLang="zh-CN" dirty="0"/>
              <a:t>CW</a:t>
            </a:r>
            <a:r>
              <a:rPr lang="zh-CN" altLang="en-US" dirty="0"/>
              <a:t> </a:t>
            </a:r>
            <a:r>
              <a:rPr lang="en-US" dirty="0"/>
              <a:t>injection 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CCW</a:t>
            </a:r>
            <a:r>
              <a:rPr lang="zh-CN" altLang="en-US" dirty="0"/>
              <a:t> </a:t>
            </a:r>
            <a:r>
              <a:rPr lang="en-US" altLang="zh-CN" dirty="0"/>
              <a:t>injection,</a:t>
            </a:r>
            <a:r>
              <a:rPr lang="zh-CN" altLang="en-US" dirty="0"/>
              <a:t>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same design on both sides</a:t>
            </a:r>
            <a:endParaRPr lang="en-US" altLang="zh-CN" dirty="0"/>
          </a:p>
          <a:p>
            <a:r>
              <a:rPr lang="en-US" altLang="zh-CN" dirty="0"/>
              <a:t>Baseline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</a:p>
          <a:p>
            <a:r>
              <a:rPr lang="en-US" altLang="zh-CN" dirty="0"/>
              <a:t>Vertical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840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/>
              <a:t>Yue - SY- ABT - FCC Week 25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963044" y="6356350"/>
            <a:ext cx="19808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21/05/2025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943872" y="6356350"/>
            <a:ext cx="58876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Yue - SY- ABT - FCC Week 25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gitlab.cern.ch/acc-models/fcc/fcc-ee-heb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491445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spreadsheets/d/1qPyr8YWQChVHC_QEGvX3FsmE-Br0H4WD5py4XfcKQMg/edit?gid=0#gid=0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hyperlink" Target="https://indico.cern.ch/event/1202105/contributions/5385367/attachments/2660878/4610418/2023-06-07%20-%20FCC%20week%20-%20FCC-ee%20Magnet%20Developments_final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hyperlink" Target="https://indico.cern.ch/event/1491445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notesSlide" Target="../notesSlides/notesSlide13.xml"/><Relationship Id="rId7" Type="http://schemas.openxmlformats.org/officeDocument/2006/relationships/hyperlink" Target="https://gitlab.cern.ch/abt-optics-and-code-repository/projects/collider-injection-fcc-ee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24.png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hyperlink" Target="https://indico.cern.ch/event/1414903/" TargetMode="External"/><Relationship Id="rId4" Type="http://schemas.openxmlformats.org/officeDocument/2006/relationships/hyperlink" Target="https://indico.cern.ch/event/1202105/contributions/5390891/attachments/2660178/4608105/Abramov_FCCee_Collimation_FCCweek23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0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91445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0291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ds.cern.ch/record/2928793" TargetMode="External"/><Relationship Id="rId4" Type="http://schemas.openxmlformats.org/officeDocument/2006/relationships/hyperlink" Target="https://accelconf.web.cern.ch/IPAC10/papers/wepd089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cs.google.com/spreadsheets/d/1qPyr8YWQChVHC_QEGvX3FsmE-Br0H4WD5py4XfcKQMg/edit?gid=0#gid=0" TargetMode="External"/><Relationship Id="rId5" Type="http://schemas.openxmlformats.org/officeDocument/2006/relationships/hyperlink" Target="https://cds.cern.ch/record/292879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1445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220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AA79AC-569F-F2B8-1EAE-F7E2DA52F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73" y="229577"/>
            <a:ext cx="6962155" cy="751151"/>
          </a:xfrm>
        </p:spPr>
        <p:txBody>
          <a:bodyPr/>
          <a:lstStyle/>
          <a:p>
            <a:r>
              <a:rPr lang="en-GB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C7734-88F9-6AC7-1AEF-64018ABF0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3A432-8AA5-B00C-4E7D-08BAB2D1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ACD47-BA75-4F9F-9D32-BF6F64B2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C8EF48-6D1D-2AA4-61F1-6007AB3D4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270" y="2732435"/>
            <a:ext cx="4707526" cy="36724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ECCB89-119B-AA5B-40F2-7FD5868221CF}"/>
              </a:ext>
            </a:extLst>
          </p:cNvPr>
          <p:cNvSpPr txBox="1"/>
          <p:nvPr/>
        </p:nvSpPr>
        <p:spPr bwMode="auto">
          <a:xfrm>
            <a:off x="86043" y="863735"/>
            <a:ext cx="7585735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Beam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injection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energy: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20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Positron (CW) and electron (CCW) injection in the 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2"/>
                </a:solidFill>
              </a:rPr>
              <a:t>Baseline scheme of 4 bunches separated by 25 ns</a:t>
            </a:r>
            <a:r>
              <a:rPr lang="en-US" altLang="zh-CN" sz="2000" b="0" dirty="0">
                <a:solidFill>
                  <a:schemeClr val="tx2"/>
                </a:solidFill>
              </a:rPr>
              <a:t>,</a:t>
            </a:r>
            <a:r>
              <a:rPr lang="en-US" sz="2000" b="0" dirty="0">
                <a:solidFill>
                  <a:schemeClr val="tx2"/>
                </a:solidFill>
              </a:rPr>
              <a:t> injected at 100 Hz</a:t>
            </a:r>
            <a:r>
              <a:rPr lang="zh-CN" altLang="en-US" sz="2000" b="0" dirty="0">
                <a:solidFill>
                  <a:schemeClr val="tx2"/>
                </a:solidFill>
              </a:rPr>
              <a:t> </a:t>
            </a:r>
            <a:r>
              <a:rPr lang="en-US" altLang="zh-CN" sz="2000" b="0" dirty="0">
                <a:solidFill>
                  <a:schemeClr val="tx2"/>
                </a:solidFill>
              </a:rPr>
              <a:t>(Z</a:t>
            </a:r>
            <a:r>
              <a:rPr lang="zh-CN" altLang="en-US" sz="2000" b="0" dirty="0">
                <a:solidFill>
                  <a:schemeClr val="tx2"/>
                </a:solidFill>
              </a:rPr>
              <a:t> </a:t>
            </a:r>
            <a:r>
              <a:rPr lang="en-US" altLang="zh-CN" sz="2000" b="0" dirty="0">
                <a:solidFill>
                  <a:schemeClr val="tx2"/>
                </a:solidFill>
              </a:rPr>
              <a:t>mode)</a:t>
            </a:r>
            <a:endParaRPr lang="en-GB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Not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considering local machine protection system presently</a:t>
            </a:r>
            <a:endParaRPr lang="en-GB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chemeClr val="tx2"/>
                </a:solidFill>
              </a:rPr>
              <a:t>Layout</a:t>
            </a:r>
            <a:r>
              <a:rPr lang="zh-CN" altLang="en-US" sz="2000" b="1" dirty="0">
                <a:solidFill>
                  <a:schemeClr val="tx2"/>
                </a:solidFill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</a:rPr>
              <a:t>and</a:t>
            </a:r>
            <a:r>
              <a:rPr lang="zh-CN" altLang="en-US" sz="2000" b="1" dirty="0">
                <a:solidFill>
                  <a:schemeClr val="tx2"/>
                </a:solidFill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</a:rPr>
              <a:t>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Booster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passes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outside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experiment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cavern</a:t>
            </a:r>
            <a:endParaRPr lang="en-GB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2"/>
                </a:solidFill>
              </a:rPr>
              <a:t>150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 err="1">
                <a:solidFill>
                  <a:schemeClr val="tx2"/>
                </a:solidFill>
              </a:rPr>
              <a:t>mrad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angle between transfer line and </a:t>
            </a:r>
            <a:r>
              <a:rPr lang="en-US" altLang="zh-CN" sz="2000" dirty="0">
                <a:solidFill>
                  <a:schemeClr val="tx2"/>
                </a:solidFill>
              </a:rPr>
              <a:t>booster</a:t>
            </a:r>
            <a:r>
              <a:rPr lang="en-GB" sz="2000" dirty="0">
                <a:solidFill>
                  <a:schemeClr val="tx2"/>
                </a:solidFill>
              </a:rPr>
              <a:t> line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chemeClr val="tx2"/>
                </a:solidFill>
                <a:sym typeface="Wingdings" pitchFamily="2" charset="2"/>
              </a:rPr>
              <a:t>Injection</a:t>
            </a:r>
            <a:r>
              <a:rPr lang="zh-CN" altLang="en-US" sz="2000" b="1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  <a:sym typeface="Wingdings" pitchFamily="2" charset="2"/>
              </a:rPr>
              <a:t>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Large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angle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and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thin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blade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septa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High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repetition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rate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of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100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kicker with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fast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rise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and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fall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time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(&lt;25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ns)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with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short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flat-top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(80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ns)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Distance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between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kicker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and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its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generator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in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alcove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&lt;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30</a:t>
            </a:r>
            <a:r>
              <a:rPr lang="zh-CN" alt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altLang="zh-CN" dirty="0">
                <a:solidFill>
                  <a:schemeClr val="tx2"/>
                </a:solidFill>
                <a:sym typeface="Wingdings" pitchFamily="2" charset="2"/>
              </a:rPr>
              <a:t>m</a:t>
            </a:r>
            <a:endParaRPr lang="en-GB" dirty="0">
              <a:solidFill>
                <a:schemeClr val="tx2"/>
              </a:solidFill>
              <a:sym typeface="Wingdings" pitchFamily="2" charset="2"/>
            </a:endParaRPr>
          </a:p>
          <a:p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E37330-9E37-6BAC-DCF7-C925671C71E9}"/>
              </a:ext>
            </a:extLst>
          </p:cNvPr>
          <p:cNvSpPr txBox="1"/>
          <p:nvPr/>
        </p:nvSpPr>
        <p:spPr bwMode="auto">
          <a:xfrm>
            <a:off x="9634074" y="347268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</a:rPr>
              <a:t>PA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B3C18B1-7033-B66C-6447-D5B7F077AFC6}"/>
              </a:ext>
            </a:extLst>
          </p:cNvPr>
          <p:cNvSpPr/>
          <p:nvPr/>
        </p:nvSpPr>
        <p:spPr>
          <a:xfrm>
            <a:off x="9656719" y="3524028"/>
            <a:ext cx="450439" cy="31798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43CDDF-BF9E-8BF0-E9B8-B605634C1757}"/>
              </a:ext>
            </a:extLst>
          </p:cNvPr>
          <p:cNvSpPr txBox="1"/>
          <p:nvPr/>
        </p:nvSpPr>
        <p:spPr bwMode="auto">
          <a:xfrm>
            <a:off x="10107158" y="583958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</a:rPr>
              <a:t>Alcove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4B74E0BD-D7A7-DCFF-EAD3-E01F0C367EAB}"/>
              </a:ext>
            </a:extLst>
          </p:cNvPr>
          <p:cNvSpPr/>
          <p:nvPr/>
        </p:nvSpPr>
        <p:spPr>
          <a:xfrm>
            <a:off x="10112379" y="5886871"/>
            <a:ext cx="936062" cy="31798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96F85A9-8128-0D90-2125-D8B37E5514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4816"/>
          <a:stretch/>
        </p:blipFill>
        <p:spPr>
          <a:xfrm>
            <a:off x="8313090" y="19849"/>
            <a:ext cx="3537653" cy="2761079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D46E0262-D652-717A-F957-AF7F72D295D0}"/>
              </a:ext>
            </a:extLst>
          </p:cNvPr>
          <p:cNvSpPr/>
          <p:nvPr/>
        </p:nvSpPr>
        <p:spPr>
          <a:xfrm>
            <a:off x="9192344" y="41740"/>
            <a:ext cx="1368151" cy="5789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2899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720C31-5452-F60E-F903-7C023EB19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13867"/>
            <a:ext cx="6898460" cy="702905"/>
          </a:xfrm>
        </p:spPr>
        <p:txBody>
          <a:bodyPr/>
          <a:lstStyle/>
          <a:p>
            <a:r>
              <a:rPr lang="en-GB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Injection:</a:t>
            </a:r>
            <a:r>
              <a:rPr lang="zh-CN" altLang="en-US" dirty="0"/>
              <a:t> </a:t>
            </a:r>
            <a:r>
              <a:rPr lang="en-GB" sz="2400" dirty="0"/>
              <a:t>Optics design</a:t>
            </a:r>
            <a:r>
              <a:rPr lang="zh-CN" altLang="en-US" sz="2400" dirty="0"/>
              <a:t> </a:t>
            </a:r>
            <a:r>
              <a:rPr lang="en-US" altLang="zh-CN" sz="2400" dirty="0"/>
              <a:t>(e+)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E0BBB-B826-5707-19CC-90D77CBD6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2B184-75A2-80A9-1435-13BA70D9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37577F4E-4A30-E4C8-7EDF-8BBF172835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9154" y="868342"/>
                <a:ext cx="6735452" cy="5388519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Hardware choices</a:t>
                </a:r>
              </a:p>
              <a:p>
                <a:pPr marL="643457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Dipoles in the tunnel </a:t>
                </a:r>
                <a:r>
                  <a:rPr lang="en-US" altLang="zh-CN" dirty="0"/>
                  <a:t>(</a:t>
                </a:r>
                <a:r>
                  <a:rPr lang="en-US" dirty="0"/>
                  <a:t>~ 125 </a:t>
                </a:r>
                <a:r>
                  <a:rPr lang="en-US" dirty="0" err="1"/>
                  <a:t>mrad</a:t>
                </a:r>
                <a:r>
                  <a:rPr lang="en-US" altLang="zh-CN" dirty="0"/>
                  <a:t>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643457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Lambertson </a:t>
                </a:r>
                <a:r>
                  <a:rPr lang="en-GB" dirty="0" err="1">
                    <a:solidFill>
                      <a:schemeClr val="tx2"/>
                    </a:solidFill>
                  </a:rPr>
                  <a:t>septu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m:</a:t>
                </a:r>
                <a:r>
                  <a:rPr lang="en-GB" dirty="0">
                    <a:solidFill>
                      <a:schemeClr val="tx2"/>
                    </a:solidFill>
                  </a:rPr>
                  <a:t> horizontal deflection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(</a:t>
                </a:r>
                <a:r>
                  <a:rPr lang="en-US" dirty="0"/>
                  <a:t>25 </a:t>
                </a:r>
                <a:r>
                  <a:rPr lang="en-US" dirty="0" err="1"/>
                  <a:t>mrad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643255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Stripline kicker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: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vertical kick (horizontal electrode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plates avoid the SR cone from ring dipoles)</a:t>
                </a:r>
                <a:endParaRPr lang="en-GB" dirty="0">
                  <a:solidFill>
                    <a:schemeClr val="tx2"/>
                  </a:solidFill>
                  <a:cs typeface="Arial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Layout changes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sz="1800" dirty="0">
                    <a:cs typeface="Arial"/>
                  </a:rPr>
                  <a:t>Removing 2*6 dipole magnets in the booster ring</a:t>
                </a:r>
                <a:endParaRPr lang="en-US" sz="1800" dirty="0">
                  <a:cs typeface="Arial"/>
                </a:endParaRPr>
              </a:p>
              <a:p>
                <a:pPr marL="990900" lvl="2" indent="-342900">
                  <a:buFont typeface="Arial" panose="020B0604020202020204" pitchFamily="34" charset="0"/>
                  <a:buChar char="•"/>
                </a:pPr>
                <a:r>
                  <a:rPr lang="en-GB" sz="1800" dirty="0">
                    <a:cs typeface="Arial"/>
                  </a:rPr>
                  <a:t>Minor circumference </a:t>
                </a:r>
                <a:r>
                  <a:rPr lang="en-US" altLang="zh-CN" sz="1800" dirty="0">
                    <a:cs typeface="Arial"/>
                  </a:rPr>
                  <a:t>change</a:t>
                </a:r>
                <a:r>
                  <a:rPr lang="zh-CN" altLang="en-US" sz="1800" dirty="0">
                    <a:cs typeface="Arial"/>
                  </a:rPr>
                  <a:t> </a:t>
                </a:r>
                <a:r>
                  <a:rPr lang="en-US" altLang="zh-CN" sz="1800" dirty="0">
                    <a:cs typeface="Arial"/>
                  </a:rPr>
                  <a:t>(</a:t>
                </a:r>
                <a:r>
                  <a:rPr lang="en-GB" sz="1800" dirty="0">
                    <a:cs typeface="Arial"/>
                  </a:rPr>
                  <a:t>28</a:t>
                </a:r>
                <a:r>
                  <a:rPr lang="zh-CN" altLang="en-US" sz="1800" dirty="0"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  <a:cs typeface="Arial"/>
                      </a:rPr>
                      <m:t>𝜇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  <a:cs typeface="Arial"/>
                      </a:rPr>
                      <m:t>𝑚</m:t>
                    </m:r>
                  </m:oMath>
                </a14:m>
                <a:r>
                  <a:rPr lang="en-US" altLang="zh-CN" sz="1800" dirty="0">
                    <a:cs typeface="Arial"/>
                  </a:rPr>
                  <a:t>)</a:t>
                </a:r>
                <a:endParaRPr lang="en-US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Moving the intersect point of injection line 25 m closer to IP</a:t>
                </a:r>
              </a:p>
              <a:p>
                <a:pPr marL="990900" lvl="2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Minimiz</a:t>
                </a:r>
                <a:r>
                  <a:rPr lang="en-US" altLang="zh-CN" sz="1800" dirty="0"/>
                  <a:t>e</a:t>
                </a:r>
                <a:r>
                  <a:rPr lang="zh-CN" altLang="en-US" sz="1800" dirty="0"/>
                  <a:t> </a:t>
                </a:r>
                <a:r>
                  <a:rPr lang="en-US" sz="1800" dirty="0"/>
                  <a:t>distance between kicker and generator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Booster</a:t>
                </a:r>
                <a:r>
                  <a:rPr lang="en-US" dirty="0"/>
                  <a:t> injection lattice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discussed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developed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with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booster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design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team</a:t>
                </a:r>
                <a:endParaRPr lang="en-GB" sz="2400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Design could be readapted for changes in booster layout</a:t>
                </a:r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37577F4E-4A30-E4C8-7EDF-8BBF172835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9154" y="868342"/>
                <a:ext cx="6735452" cy="5388519"/>
              </a:xfrm>
              <a:blipFill>
                <a:blip r:embed="rId3"/>
                <a:stretch>
                  <a:fillRect l="-2256" t="-1882" r="-3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close-up of a plane&#10;&#10;Description automatically generated">
            <a:extLst>
              <a:ext uri="{FF2B5EF4-FFF2-40B4-BE49-F238E27FC236}">
                <a16:creationId xmlns:a16="http://schemas.microsoft.com/office/drawing/2014/main" id="{521EE674-7932-C24C-942C-A820BD2A6A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1" t="15780" r="2643" b="15729"/>
          <a:stretch/>
        </p:blipFill>
        <p:spPr>
          <a:xfrm>
            <a:off x="7896200" y="136525"/>
            <a:ext cx="3692042" cy="240347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80348A8-ACDE-A2D8-7220-2096D669F2E3}"/>
              </a:ext>
            </a:extLst>
          </p:cNvPr>
          <p:cNvSpPr/>
          <p:nvPr/>
        </p:nvSpPr>
        <p:spPr>
          <a:xfrm>
            <a:off x="10587850" y="139091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1E9FE23-44A9-BD7A-8CF3-989247697277}"/>
              </a:ext>
            </a:extLst>
          </p:cNvPr>
          <p:cNvSpPr/>
          <p:nvPr/>
        </p:nvSpPr>
        <p:spPr>
          <a:xfrm>
            <a:off x="8826224" y="13969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C0DFD78-E8BF-ABA9-E1D1-C5789ABFB023}"/>
              </a:ext>
            </a:extLst>
          </p:cNvPr>
          <p:cNvCxnSpPr>
            <a:cxnSpLocks/>
          </p:cNvCxnSpPr>
          <p:nvPr/>
        </p:nvCxnSpPr>
        <p:spPr>
          <a:xfrm>
            <a:off x="10382028" y="1061379"/>
            <a:ext cx="205822" cy="2908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0DCF2E1-4C51-EE78-B2EC-8DAD4E82D357}"/>
              </a:ext>
            </a:extLst>
          </p:cNvPr>
          <p:cNvSpPr txBox="1"/>
          <p:nvPr/>
        </p:nvSpPr>
        <p:spPr>
          <a:xfrm>
            <a:off x="9862152" y="692047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DC4EA4-6B7B-149F-C0A4-1F44AAAA9289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8907005" y="1478251"/>
            <a:ext cx="281847" cy="1334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D0BABA1-4230-08B8-2266-FAA97D845E20}"/>
              </a:ext>
            </a:extLst>
          </p:cNvPr>
          <p:cNvSpPr txBox="1"/>
          <p:nvPr/>
        </p:nvSpPr>
        <p:spPr>
          <a:xfrm>
            <a:off x="9188852" y="1427026"/>
            <a:ext cx="8643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800" dirty="0"/>
              <a:t>E-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C4E1FA-FF3B-50FC-2271-48DBD89CE8CB}"/>
              </a:ext>
            </a:extLst>
          </p:cNvPr>
          <p:cNvSpPr txBox="1"/>
          <p:nvPr/>
        </p:nvSpPr>
        <p:spPr>
          <a:xfrm>
            <a:off x="7346601" y="33177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955D38A-CC7C-AB6B-6578-33C4DDBC1B6D}"/>
              </a:ext>
            </a:extLst>
          </p:cNvPr>
          <p:cNvSpPr/>
          <p:nvPr/>
        </p:nvSpPr>
        <p:spPr>
          <a:xfrm>
            <a:off x="8479189" y="847108"/>
            <a:ext cx="751730" cy="447641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FD3343-AE44-DF58-64F3-A6E0236A5EED}"/>
              </a:ext>
            </a:extLst>
          </p:cNvPr>
          <p:cNvCxnSpPr>
            <a:cxnSpLocks/>
          </p:cNvCxnSpPr>
          <p:nvPr/>
        </p:nvCxnSpPr>
        <p:spPr>
          <a:xfrm>
            <a:off x="8205290" y="594651"/>
            <a:ext cx="569907" cy="4962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A61C09BC-AC09-203C-49B3-B38E9C14F1B1}"/>
              </a:ext>
            </a:extLst>
          </p:cNvPr>
          <p:cNvSpPr/>
          <p:nvPr/>
        </p:nvSpPr>
        <p:spPr>
          <a:xfrm>
            <a:off x="8789775" y="1091857"/>
            <a:ext cx="110871" cy="106920"/>
          </a:xfrm>
          <a:prstGeom prst="ellipse">
            <a:avLst/>
          </a:prstGeom>
          <a:solidFill>
            <a:srgbClr val="02FF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4ADB592-CE13-2FCD-3AAC-FEA8C941FE2C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8060899" y="1294749"/>
            <a:ext cx="464351" cy="6650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7F74E62-1FBD-3143-E594-5402D45D649D}"/>
              </a:ext>
            </a:extLst>
          </p:cNvPr>
          <p:cNvSpPr txBox="1"/>
          <p:nvPr/>
        </p:nvSpPr>
        <p:spPr bwMode="auto">
          <a:xfrm>
            <a:off x="10659631" y="8876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PA</a:t>
            </a:r>
            <a:r>
              <a:rPr lang="zh-CN" altLang="en-US" dirty="0"/>
              <a:t> </a:t>
            </a:r>
            <a:r>
              <a:rPr lang="en-GB" dirty="0"/>
              <a:t>Section 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F199B1-B063-F1B9-1DB9-89B9E4146941}"/>
              </a:ext>
            </a:extLst>
          </p:cNvPr>
          <p:cNvSpPr txBox="1"/>
          <p:nvPr/>
        </p:nvSpPr>
        <p:spPr>
          <a:xfrm>
            <a:off x="11460207" y="539553"/>
            <a:ext cx="4476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Arial"/>
              </a:rPr>
              <a:t>[1]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BB9E46-B748-0AB6-BD57-A352BF0E4493}"/>
              </a:ext>
            </a:extLst>
          </p:cNvPr>
          <p:cNvSpPr txBox="1"/>
          <p:nvPr/>
        </p:nvSpPr>
        <p:spPr bwMode="auto">
          <a:xfrm>
            <a:off x="7118742" y="1959811"/>
            <a:ext cx="188431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>
                <a:solidFill>
                  <a:srgbClr val="FFC000"/>
                </a:solidFill>
              </a:rPr>
              <a:t>Lambertson septum </a:t>
            </a:r>
            <a:endParaRPr lang="en-GB" dirty="0">
              <a:solidFill>
                <a:srgbClr val="FFC000"/>
              </a:solidFill>
              <a:cs typeface="Arial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BCEF9A4-47DB-ACB2-BE69-B7E46B312D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433" y="2610095"/>
            <a:ext cx="5049413" cy="3534589"/>
          </a:xfrm>
          <a:prstGeom prst="rect">
            <a:avLst/>
          </a:prstGeom>
        </p:spPr>
      </p:pic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9C592017-EAE5-90A3-D285-936AA2EED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6AA5B2-AA0E-62A1-B455-A9DB4D00BDA0}"/>
              </a:ext>
            </a:extLst>
          </p:cNvPr>
          <p:cNvSpPr txBox="1"/>
          <p:nvPr/>
        </p:nvSpPr>
        <p:spPr bwMode="auto">
          <a:xfrm>
            <a:off x="82631" y="6014902"/>
            <a:ext cx="558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6"/>
              </a:rPr>
              <a:t>[1] F. Georgieva, Technical Infrastructures coordination meeting #86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C9AFB-1D56-1D6B-CC24-2E6A2D793E83}"/>
              </a:ext>
            </a:extLst>
          </p:cNvPr>
          <p:cNvSpPr txBox="1"/>
          <p:nvPr/>
        </p:nvSpPr>
        <p:spPr bwMode="auto">
          <a:xfrm>
            <a:off x="10029344" y="5913810"/>
            <a:ext cx="2133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Available</a:t>
            </a:r>
            <a:r>
              <a:rPr lang="zh-CN" altLang="en-US" dirty="0"/>
              <a:t> </a:t>
            </a:r>
            <a:r>
              <a:rPr lang="en-GB" sz="1800" dirty="0">
                <a:solidFill>
                  <a:schemeClr val="tx2"/>
                </a:solidFill>
              </a:rPr>
              <a:t>in </a:t>
            </a:r>
            <a:r>
              <a:rPr lang="en-GB" sz="1800" dirty="0">
                <a:hlinkClick r:id="rId7"/>
              </a:rPr>
              <a:t>Gitlab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150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508459-ED4C-AC79-8DC3-E72237B3B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596" y="355704"/>
            <a:ext cx="5004399" cy="400043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780526E-4349-9709-8040-6A3E7FA65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25915"/>
            <a:ext cx="6384034" cy="576911"/>
          </a:xfrm>
        </p:spPr>
        <p:txBody>
          <a:bodyPr/>
          <a:lstStyle/>
          <a:p>
            <a:r>
              <a:rPr lang="en-GB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Injection:</a:t>
            </a:r>
            <a:r>
              <a:rPr lang="zh-CN" altLang="en-US" dirty="0"/>
              <a:t> </a:t>
            </a:r>
            <a:r>
              <a:rPr lang="en-US" altLang="zh-CN" sz="2400" dirty="0"/>
              <a:t>B</a:t>
            </a:r>
            <a:r>
              <a:rPr lang="en-GB" sz="2400" dirty="0" err="1"/>
              <a:t>eam</a:t>
            </a:r>
            <a:r>
              <a:rPr lang="en-GB" sz="2400" dirty="0"/>
              <a:t> envelope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91D06-F68E-0429-E874-ED875AA92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F2FF7-9ADE-5EC7-2E86-9BDB5E11A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85C956-BB70-4ECF-BAB1-535681C0CA5B}"/>
                  </a:ext>
                </a:extLst>
              </p:cNvPr>
              <p:cNvSpPr txBox="1"/>
              <p:nvPr/>
            </p:nvSpPr>
            <p:spPr bwMode="auto">
              <a:xfrm>
                <a:off x="-26947" y="722775"/>
                <a:ext cx="7635115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Stripline kicker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(see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talk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by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G.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Favia)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In front of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the</a:t>
                </a:r>
                <a:r>
                  <a:rPr lang="en-GB" dirty="0">
                    <a:solidFill>
                      <a:schemeClr val="tx2"/>
                    </a:solidFill>
                  </a:rPr>
                  <a:t> alcove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：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cable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length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&lt;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30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Lambertson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septum</a:t>
                </a:r>
                <a:r>
                  <a:rPr lang="en-GB" dirty="0">
                    <a:solidFill>
                      <a:schemeClr val="tx2"/>
                    </a:solidFill>
                  </a:rPr>
                  <a:t> (half vacuum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design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dirty="0">
                    <a:solidFill>
                      <a:schemeClr val="tx2"/>
                    </a:solidFill>
                  </a:rPr>
                  <a:t>see</a:t>
                </a:r>
                <a:r>
                  <a:rPr lang="zh-CN" altLang="en-US" sz="18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dirty="0">
                    <a:solidFill>
                      <a:schemeClr val="tx2"/>
                    </a:solidFill>
                  </a:rPr>
                  <a:t>poster</a:t>
                </a:r>
                <a:r>
                  <a:rPr lang="zh-CN" altLang="en-US" sz="18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dirty="0">
                    <a:solidFill>
                      <a:schemeClr val="tx2"/>
                    </a:solidFill>
                  </a:rPr>
                  <a:t>by</a:t>
                </a:r>
                <a:r>
                  <a:rPr lang="zh-CN" altLang="en-US" sz="18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dirty="0">
                    <a:solidFill>
                      <a:schemeClr val="tx2"/>
                    </a:solidFill>
                  </a:rPr>
                  <a:t>L.</a:t>
                </a:r>
                <a:r>
                  <a:rPr lang="zh-CN" altLang="en-US" sz="18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P</a:t>
                </a:r>
                <a:r>
                  <a:rPr lang="en-US" altLang="zh-CN" sz="1800" dirty="0">
                    <a:solidFill>
                      <a:schemeClr val="tx2"/>
                    </a:solidFill>
                  </a:rPr>
                  <a:t>orta</a:t>
                </a:r>
                <a:r>
                  <a:rPr lang="en-GB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DC operation mode</a:t>
                </a:r>
              </a:p>
              <a:p>
                <a:pPr lvl="1"/>
                <a:endParaRPr lang="en-GB" dirty="0">
                  <a:solidFill>
                    <a:schemeClr val="tx2"/>
                  </a:solidFill>
                </a:endParaRPr>
              </a:p>
              <a:p>
                <a:pPr lvl="1"/>
                <a:endParaRPr lang="en-GB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tx2"/>
                    </a:solidFill>
                  </a:rPr>
                  <a:t>Challenges and next steps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Review H&amp;V dispersion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influence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in the injection channel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For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injected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beam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jitter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600" dirty="0">
                    <a:solidFill>
                      <a:schemeClr val="tx2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zh-CN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±50</m:t>
                    </m:r>
                    <m:r>
                      <a:rPr lang="zh-CN" alt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r>
                  <a:rPr lang="en-US" altLang="zh-CN" sz="1600" dirty="0">
                    <a:solidFill>
                      <a:schemeClr val="tx2"/>
                    </a:solidFill>
                  </a:rPr>
                  <a:t>)[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1],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active </a:t>
                </a:r>
                <a:r>
                  <a:rPr lang="en-GB" dirty="0">
                    <a:solidFill>
                      <a:schemeClr val="tx2"/>
                    </a:solidFill>
                  </a:rPr>
                  <a:t>damping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requirements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defined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with SY-RF and booster team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Fixed</a:t>
                </a:r>
                <a:r>
                  <a:rPr lang="en-GB" dirty="0">
                    <a:solidFill>
                      <a:schemeClr val="tx2"/>
                    </a:solidFill>
                  </a:rPr>
                  <a:t> booster filling scheme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with</a:t>
                </a:r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longer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rise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/fall</a:t>
                </a:r>
                <a:r>
                  <a:rPr lang="en-GB" dirty="0">
                    <a:solidFill>
                      <a:schemeClr val="tx2"/>
                    </a:solidFill>
                  </a:rPr>
                  <a:t> time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could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allows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using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same kicker design as in the rest of the collider complex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lvl="1"/>
                <a:endParaRPr lang="en-GB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Need beam impedance budget requirements for detailed equipment design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85C956-BB70-4ECF-BAB1-535681C0CA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26947" y="722775"/>
                <a:ext cx="7635115" cy="5632311"/>
              </a:xfrm>
              <a:prstGeom prst="rect">
                <a:avLst/>
              </a:prstGeom>
              <a:blipFill>
                <a:blip r:embed="rId4"/>
                <a:stretch>
                  <a:fillRect l="-664" t="-676" b="-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1A4D0DA-CB8F-46DB-CFBD-91474E445698}"/>
              </a:ext>
            </a:extLst>
          </p:cNvPr>
          <p:cNvSpPr txBox="1"/>
          <p:nvPr/>
        </p:nvSpPr>
        <p:spPr bwMode="auto">
          <a:xfrm>
            <a:off x="9034006" y="470472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quadrupole with side channel for the injected beam</a:t>
            </a:r>
          </a:p>
        </p:txBody>
      </p:sp>
      <p:grpSp>
        <p:nvGrpSpPr>
          <p:cNvPr id="15" name="Group 14" descr="Quadrupole magnet&#10;">
            <a:extLst>
              <a:ext uri="{FF2B5EF4-FFF2-40B4-BE49-F238E27FC236}">
                <a16:creationId xmlns:a16="http://schemas.microsoft.com/office/drawing/2014/main" id="{72164E41-AF58-64E7-1428-378CB691683D}"/>
              </a:ext>
            </a:extLst>
          </p:cNvPr>
          <p:cNvGrpSpPr/>
          <p:nvPr/>
        </p:nvGrpSpPr>
        <p:grpSpPr>
          <a:xfrm>
            <a:off x="7464152" y="4485197"/>
            <a:ext cx="1558804" cy="1536568"/>
            <a:chOff x="621422" y="2434034"/>
            <a:chExt cx="2077844" cy="204562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1634A51-8968-6BEE-B0F5-3CB88D4D7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1422" y="2434034"/>
              <a:ext cx="2077844" cy="2045629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654A35A-BCC2-C4E3-8C61-A921063C6E52}"/>
                </a:ext>
              </a:extLst>
            </p:cNvPr>
            <p:cNvSpPr/>
            <p:nvPr/>
          </p:nvSpPr>
          <p:spPr>
            <a:xfrm>
              <a:off x="1896820" y="3210265"/>
              <a:ext cx="148682" cy="241610"/>
            </a:xfrm>
            <a:prstGeom prst="rect">
              <a:avLst/>
            </a:prstGeom>
            <a:noFill/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B30AC10-7BDB-40E1-188D-CF4B49E89288}"/>
              </a:ext>
            </a:extLst>
          </p:cNvPr>
          <p:cNvSpPr txBox="1"/>
          <p:nvPr/>
        </p:nvSpPr>
        <p:spPr bwMode="auto">
          <a:xfrm>
            <a:off x="8639518" y="455083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[2]</a:t>
            </a:r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3C257446-F77C-6AA5-DB03-103146172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DABABD-E66A-3D1C-56D5-D657961F51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7" t="1985" r="25275" b="14362"/>
          <a:stretch/>
        </p:blipFill>
        <p:spPr>
          <a:xfrm>
            <a:off x="4804594" y="1891321"/>
            <a:ext cx="1800200" cy="1547889"/>
          </a:xfrm>
          <a:prstGeom prst="rect">
            <a:avLst/>
          </a:prstGeom>
        </p:spPr>
      </p:pic>
      <p:pic>
        <p:nvPicPr>
          <p:cNvPr id="9" name="Picture 8" descr="A long metal object with black lines&#10;&#10;Description automatically generated">
            <a:extLst>
              <a:ext uri="{FF2B5EF4-FFF2-40B4-BE49-F238E27FC236}">
                <a16:creationId xmlns:a16="http://schemas.microsoft.com/office/drawing/2014/main" id="{46D5A532-6E05-31F5-0A09-3BCEB56368B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1994" r="1293" b="21793"/>
          <a:stretch/>
        </p:blipFill>
        <p:spPr>
          <a:xfrm>
            <a:off x="248537" y="2348880"/>
            <a:ext cx="4384841" cy="7499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C9C9D0-B14B-8DB4-3396-3CC7DB5F8D3D}"/>
              </a:ext>
            </a:extLst>
          </p:cNvPr>
          <p:cNvSpPr txBox="1"/>
          <p:nvPr/>
        </p:nvSpPr>
        <p:spPr bwMode="auto">
          <a:xfrm>
            <a:off x="5222833" y="6050558"/>
            <a:ext cx="2241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hlinkClick r:id="rId8"/>
              </a:rPr>
              <a:t>[1]</a:t>
            </a:r>
            <a:r>
              <a:rPr lang="zh-CN" altLang="en-US" sz="1200" dirty="0">
                <a:hlinkClick r:id="rId8"/>
              </a:rPr>
              <a:t> </a:t>
            </a:r>
            <a:r>
              <a:rPr lang="en-US" altLang="zh-CN" sz="1200" dirty="0" err="1">
                <a:hlinkClick r:id="rId8"/>
              </a:rPr>
              <a:t>FCCee</a:t>
            </a:r>
            <a:r>
              <a:rPr lang="zh-CN" altLang="en-US" sz="1200" dirty="0">
                <a:hlinkClick r:id="rId8"/>
              </a:rPr>
              <a:t> </a:t>
            </a:r>
            <a:r>
              <a:rPr lang="en-US" altLang="zh-CN" sz="1200" dirty="0">
                <a:hlinkClick r:id="rId8"/>
              </a:rPr>
              <a:t>injector</a:t>
            </a:r>
            <a:r>
              <a:rPr lang="zh-CN" altLang="en-US" sz="1200" dirty="0">
                <a:hlinkClick r:id="rId8"/>
              </a:rPr>
              <a:t> </a:t>
            </a:r>
            <a:r>
              <a:rPr lang="en-US" altLang="zh-CN" sz="1200" dirty="0">
                <a:hlinkClick r:id="rId8"/>
              </a:rPr>
              <a:t>parameters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E9651-E03B-DA7B-2B39-E49435048886}"/>
              </a:ext>
            </a:extLst>
          </p:cNvPr>
          <p:cNvSpPr txBox="1"/>
          <p:nvPr/>
        </p:nvSpPr>
        <p:spPr bwMode="auto">
          <a:xfrm>
            <a:off x="7536160" y="6050558"/>
            <a:ext cx="36134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9"/>
              </a:rPr>
              <a:t>[2] FCC-ee Magnet Developments, FCCweek2023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3409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67EBF-533B-26C7-F561-E00458A78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F0DAE6-4B4D-B0DB-0742-C8B945249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80" y="144289"/>
            <a:ext cx="11376025" cy="532871"/>
          </a:xfrm>
        </p:spPr>
        <p:txBody>
          <a:bodyPr/>
          <a:lstStyle/>
          <a:p>
            <a:r>
              <a:rPr lang="en-US" sz="3600" u="sng" dirty="0"/>
              <a:t>FCC-ee Underground Structure Overview</a:t>
            </a:r>
            <a:br>
              <a:rPr lang="en-US" sz="3600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CFCD7-D429-8F56-DD30-6BCE5D3B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00733-9C53-296F-0494-E9330E0DF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1A5D0-212F-FD63-4E7E-2C23ACA1C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12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179FCB-6B85-D090-0BF0-483B1E096E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116"/>
          <a:stretch/>
        </p:blipFill>
        <p:spPr>
          <a:xfrm>
            <a:off x="4079776" y="906130"/>
            <a:ext cx="7972025" cy="34573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138590-4F85-F59C-1997-695799BF6391}"/>
              </a:ext>
            </a:extLst>
          </p:cNvPr>
          <p:cNvSpPr txBox="1"/>
          <p:nvPr/>
        </p:nvSpPr>
        <p:spPr bwMode="auto">
          <a:xfrm>
            <a:off x="263352" y="1794609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Point</a:t>
            </a:r>
            <a:r>
              <a:rPr lang="zh-CN" altLang="en-US" dirty="0"/>
              <a:t> </a:t>
            </a:r>
            <a:r>
              <a:rPr lang="en-US" altLang="zh-CN" dirty="0"/>
              <a:t>B:</a:t>
            </a:r>
            <a:r>
              <a:rPr lang="zh-CN" altLang="en-US" dirty="0"/>
              <a:t> </a:t>
            </a:r>
            <a:r>
              <a:rPr lang="en-US" altLang="zh-CN" dirty="0"/>
              <a:t>Beams</a:t>
            </a:r>
            <a:r>
              <a:rPr lang="zh-CN" altLang="en-US" dirty="0"/>
              <a:t> </a:t>
            </a:r>
            <a:r>
              <a:rPr lang="en-US" altLang="zh-CN" dirty="0"/>
              <a:t>transfer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  <a:r>
              <a:rPr lang="zh-CN" altLang="en-US" dirty="0"/>
              <a:t> </a:t>
            </a:r>
            <a:r>
              <a:rPr lang="en-US" altLang="zh-CN" dirty="0"/>
              <a:t>systems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CF080E-CB66-4EB6-BC40-2B597BBD7771}"/>
              </a:ext>
            </a:extLst>
          </p:cNvPr>
          <p:cNvSpPr txBox="1"/>
          <p:nvPr/>
        </p:nvSpPr>
        <p:spPr bwMode="auto">
          <a:xfrm>
            <a:off x="178023" y="5951870"/>
            <a:ext cx="558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4"/>
              </a:rPr>
              <a:t>[1] F. Georgieva, Technical Infrastructures coordination meeting #86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CBEF9-FC27-77BF-8521-4EB20230CB53}"/>
              </a:ext>
            </a:extLst>
          </p:cNvPr>
          <p:cNvSpPr txBox="1"/>
          <p:nvPr/>
        </p:nvSpPr>
        <p:spPr bwMode="auto">
          <a:xfrm>
            <a:off x="11713549" y="54262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[1]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7972BE3-5AEC-ED12-AE0F-4D8DDD012B18}"/>
              </a:ext>
            </a:extLst>
          </p:cNvPr>
          <p:cNvSpPr/>
          <p:nvPr/>
        </p:nvSpPr>
        <p:spPr>
          <a:xfrm>
            <a:off x="7887676" y="1964486"/>
            <a:ext cx="2168763" cy="15365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54" name="Picture 53" descr="A fishing rod with a camera&#10;&#10;Description automatically generated">
            <a:extLst>
              <a:ext uri="{FF2B5EF4-FFF2-40B4-BE49-F238E27FC236}">
                <a16:creationId xmlns:a16="http://schemas.microsoft.com/office/drawing/2014/main" id="{8EB59380-DDEA-2628-91C3-402D3D3BEF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29738" r="605" b="50000"/>
          <a:stretch/>
        </p:blipFill>
        <p:spPr>
          <a:xfrm>
            <a:off x="2957315" y="4896619"/>
            <a:ext cx="9013423" cy="939460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4E06BF4-9649-1EBB-BBA4-FCA0B14EA5D8}"/>
              </a:ext>
            </a:extLst>
          </p:cNvPr>
          <p:cNvCxnSpPr>
            <a:cxnSpLocks/>
          </p:cNvCxnSpPr>
          <p:nvPr/>
        </p:nvCxnSpPr>
        <p:spPr>
          <a:xfrm>
            <a:off x="11913602" y="5270048"/>
            <a:ext cx="1717" cy="306442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7" name="Textplatzhalter 3">
            <a:extLst>
              <a:ext uri="{FF2B5EF4-FFF2-40B4-BE49-F238E27FC236}">
                <a16:creationId xmlns:a16="http://schemas.microsoft.com/office/drawing/2014/main" id="{5F3BFF0F-03D7-A74C-6B97-93980B021590}"/>
              </a:ext>
            </a:extLst>
          </p:cNvPr>
          <p:cNvSpPr txBox="1">
            <a:spLocks/>
          </p:cNvSpPr>
          <p:nvPr/>
        </p:nvSpPr>
        <p:spPr>
          <a:xfrm>
            <a:off x="10767761" y="5056721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>
              <a:spcBef>
                <a:spcPts val="500"/>
              </a:spcBef>
              <a:defRPr/>
            </a:pPr>
            <a:r>
              <a:rPr lang="en-GB" sz="1400" u="sng" dirty="0">
                <a:solidFill>
                  <a:schemeClr val="accent3">
                    <a:lumMod val="75000"/>
                  </a:schemeClr>
                </a:solidFill>
              </a:rPr>
              <a:t>Middle LSS</a:t>
            </a:r>
            <a:endParaRPr lang="en-US" sz="1400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1897298-7D75-EC7E-5C78-DD48D94B4535}"/>
              </a:ext>
            </a:extLst>
          </p:cNvPr>
          <p:cNvCxnSpPr>
            <a:cxnSpLocks/>
          </p:cNvCxnSpPr>
          <p:nvPr/>
        </p:nvCxnSpPr>
        <p:spPr>
          <a:xfrm>
            <a:off x="11913602" y="5576490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03D7455-84A9-F1BB-FB46-E88914674743}"/>
              </a:ext>
            </a:extLst>
          </p:cNvPr>
          <p:cNvCxnSpPr>
            <a:cxnSpLocks/>
          </p:cNvCxnSpPr>
          <p:nvPr/>
        </p:nvCxnSpPr>
        <p:spPr>
          <a:xfrm>
            <a:off x="9164147" y="5576490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F448450-08B0-B689-5CDC-5B10D1B0EF6F}"/>
              </a:ext>
            </a:extLst>
          </p:cNvPr>
          <p:cNvCxnSpPr/>
          <p:nvPr/>
        </p:nvCxnSpPr>
        <p:spPr>
          <a:xfrm>
            <a:off x="9164147" y="5836079"/>
            <a:ext cx="274945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13786E7-418C-E5C0-03C2-9AB5F32AD516}"/>
              </a:ext>
            </a:extLst>
          </p:cNvPr>
          <p:cNvSpPr txBox="1"/>
          <p:nvPr/>
        </p:nvSpPr>
        <p:spPr>
          <a:xfrm>
            <a:off x="10352263" y="5632487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/>
              <a:t>327m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D4D3086-7134-9AC7-3A98-686809829FF9}"/>
              </a:ext>
            </a:extLst>
          </p:cNvPr>
          <p:cNvCxnSpPr>
            <a:cxnSpLocks/>
          </p:cNvCxnSpPr>
          <p:nvPr/>
        </p:nvCxnSpPr>
        <p:spPr>
          <a:xfrm>
            <a:off x="8948123" y="5565509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C3A157D-5480-9742-C49F-C1DA4DF7383D}"/>
              </a:ext>
            </a:extLst>
          </p:cNvPr>
          <p:cNvCxnSpPr>
            <a:cxnSpLocks/>
          </p:cNvCxnSpPr>
          <p:nvPr/>
        </p:nvCxnSpPr>
        <p:spPr>
          <a:xfrm>
            <a:off x="8948123" y="5833490"/>
            <a:ext cx="2160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FB06D5-A4F3-5D70-6A3C-91FB6612DD71}"/>
              </a:ext>
            </a:extLst>
          </p:cNvPr>
          <p:cNvSpPr txBox="1"/>
          <p:nvPr/>
        </p:nvSpPr>
        <p:spPr>
          <a:xfrm>
            <a:off x="8855044" y="5617100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/>
              <a:t>28m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D47D4CB-EEA3-C1E5-A869-6AA7C3EC118E}"/>
              </a:ext>
            </a:extLst>
          </p:cNvPr>
          <p:cNvCxnSpPr>
            <a:cxnSpLocks/>
          </p:cNvCxnSpPr>
          <p:nvPr/>
        </p:nvCxnSpPr>
        <p:spPr>
          <a:xfrm>
            <a:off x="8300051" y="5576490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EC0D3EC-5FD6-DC1A-72CE-12BAA1A5F19E}"/>
              </a:ext>
            </a:extLst>
          </p:cNvPr>
          <p:cNvCxnSpPr>
            <a:cxnSpLocks/>
          </p:cNvCxnSpPr>
          <p:nvPr/>
        </p:nvCxnSpPr>
        <p:spPr>
          <a:xfrm>
            <a:off x="8300051" y="5833490"/>
            <a:ext cx="6480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02C37C68-23A4-5A0E-7748-3482B2052455}"/>
              </a:ext>
            </a:extLst>
          </p:cNvPr>
          <p:cNvSpPr txBox="1"/>
          <p:nvPr/>
        </p:nvSpPr>
        <p:spPr>
          <a:xfrm>
            <a:off x="8431026" y="5617100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/>
              <a:t>83m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7C96E54-83BE-A37C-B938-BF5026830005}"/>
              </a:ext>
            </a:extLst>
          </p:cNvPr>
          <p:cNvCxnSpPr>
            <a:cxnSpLocks/>
          </p:cNvCxnSpPr>
          <p:nvPr/>
        </p:nvCxnSpPr>
        <p:spPr>
          <a:xfrm>
            <a:off x="6931899" y="5565508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3F0444B-DF8E-7500-7AE9-B4F92424DA5D}"/>
              </a:ext>
            </a:extLst>
          </p:cNvPr>
          <p:cNvCxnSpPr>
            <a:cxnSpLocks/>
          </p:cNvCxnSpPr>
          <p:nvPr/>
        </p:nvCxnSpPr>
        <p:spPr>
          <a:xfrm>
            <a:off x="8228043" y="5576489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C4E81DA-2BC4-819F-81DD-64FA9CDB7313}"/>
              </a:ext>
            </a:extLst>
          </p:cNvPr>
          <p:cNvCxnSpPr>
            <a:cxnSpLocks/>
          </p:cNvCxnSpPr>
          <p:nvPr/>
        </p:nvCxnSpPr>
        <p:spPr>
          <a:xfrm>
            <a:off x="6931899" y="5833490"/>
            <a:ext cx="1296144" cy="14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E7CE2BD-C1F8-4CB7-D3E7-C9A1451FFA8E}"/>
              </a:ext>
            </a:extLst>
          </p:cNvPr>
          <p:cNvSpPr txBox="1"/>
          <p:nvPr/>
        </p:nvSpPr>
        <p:spPr>
          <a:xfrm>
            <a:off x="7379372" y="5628951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/>
              <a:t>155m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82F1155-2B98-5F6F-C044-A93D85BB508A}"/>
              </a:ext>
            </a:extLst>
          </p:cNvPr>
          <p:cNvCxnSpPr>
            <a:cxnSpLocks/>
          </p:cNvCxnSpPr>
          <p:nvPr/>
        </p:nvCxnSpPr>
        <p:spPr>
          <a:xfrm>
            <a:off x="6859891" y="5576488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FB52898-84DF-8520-6E0F-6AE5F13A1022}"/>
              </a:ext>
            </a:extLst>
          </p:cNvPr>
          <p:cNvCxnSpPr>
            <a:cxnSpLocks/>
          </p:cNvCxnSpPr>
          <p:nvPr/>
        </p:nvCxnSpPr>
        <p:spPr>
          <a:xfrm flipV="1">
            <a:off x="4197615" y="5832905"/>
            <a:ext cx="2615308" cy="5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BD82AF2-B167-D397-B593-BFDE533556DC}"/>
              </a:ext>
            </a:extLst>
          </p:cNvPr>
          <p:cNvCxnSpPr>
            <a:cxnSpLocks/>
          </p:cNvCxnSpPr>
          <p:nvPr/>
        </p:nvCxnSpPr>
        <p:spPr>
          <a:xfrm>
            <a:off x="4182682" y="5553657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1CE4741E-2607-BD8E-314D-0A59648FAD41}"/>
              </a:ext>
            </a:extLst>
          </p:cNvPr>
          <p:cNvSpPr txBox="1"/>
          <p:nvPr/>
        </p:nvSpPr>
        <p:spPr>
          <a:xfrm>
            <a:off x="5192216" y="5639931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/>
              <a:t>330m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CB21DA15-A98D-8A92-15D9-75AB5F601F6F}"/>
              </a:ext>
            </a:extLst>
          </p:cNvPr>
          <p:cNvCxnSpPr>
            <a:cxnSpLocks/>
          </p:cNvCxnSpPr>
          <p:nvPr/>
        </p:nvCxnSpPr>
        <p:spPr>
          <a:xfrm>
            <a:off x="4123587" y="5538464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DE637F5-829E-287E-3B47-4C23168F5211}"/>
              </a:ext>
            </a:extLst>
          </p:cNvPr>
          <p:cNvCxnSpPr>
            <a:cxnSpLocks/>
          </p:cNvCxnSpPr>
          <p:nvPr/>
        </p:nvCxnSpPr>
        <p:spPr>
          <a:xfrm>
            <a:off x="2957315" y="5576490"/>
            <a:ext cx="0" cy="29427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BC7A15-A072-2B23-FC2F-AB529B05A37B}"/>
              </a:ext>
            </a:extLst>
          </p:cNvPr>
          <p:cNvCxnSpPr>
            <a:cxnSpLocks/>
          </p:cNvCxnSpPr>
          <p:nvPr/>
        </p:nvCxnSpPr>
        <p:spPr>
          <a:xfrm>
            <a:off x="2935963" y="5827237"/>
            <a:ext cx="11849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1EACE451-CDD7-A041-33C8-718FEB2C0793}"/>
              </a:ext>
            </a:extLst>
          </p:cNvPr>
          <p:cNvSpPr txBox="1"/>
          <p:nvPr/>
        </p:nvSpPr>
        <p:spPr>
          <a:xfrm>
            <a:off x="3325026" y="5639931"/>
            <a:ext cx="5693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/>
              <a:t>138.5m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5CCF519-8FCB-BA1F-7F4F-14C72A97D123}"/>
              </a:ext>
            </a:extLst>
          </p:cNvPr>
          <p:cNvSpPr txBox="1"/>
          <p:nvPr/>
        </p:nvSpPr>
        <p:spPr>
          <a:xfrm>
            <a:off x="3955976" y="5287159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361E3BE-5E72-8212-6B8D-1E271D174A1A}"/>
              </a:ext>
            </a:extLst>
          </p:cNvPr>
          <p:cNvSpPr txBox="1"/>
          <p:nvPr/>
        </p:nvSpPr>
        <p:spPr>
          <a:xfrm>
            <a:off x="6729819" y="5282626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5m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43444FA-7643-B840-F07B-B0CC5BA0E83D}"/>
              </a:ext>
            </a:extLst>
          </p:cNvPr>
          <p:cNvSpPr txBox="1"/>
          <p:nvPr/>
        </p:nvSpPr>
        <p:spPr>
          <a:xfrm>
            <a:off x="8048143" y="5287159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5m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CCFFE127-30BF-B736-F71F-4E67F5DDBDD2}"/>
              </a:ext>
            </a:extLst>
          </p:cNvPr>
          <p:cNvCxnSpPr>
            <a:cxnSpLocks/>
          </p:cNvCxnSpPr>
          <p:nvPr/>
        </p:nvCxnSpPr>
        <p:spPr>
          <a:xfrm flipH="1">
            <a:off x="8228043" y="3458200"/>
            <a:ext cx="396044" cy="1435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023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3BE97F0-98DC-A8FD-9652-987CA7C5D5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381" y="1214984"/>
            <a:ext cx="5181600" cy="3136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CA79B7-855E-7A4C-5C8D-7FA83A014C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4816"/>
          <a:stretch/>
        </p:blipFill>
        <p:spPr>
          <a:xfrm>
            <a:off x="2755970" y="3512773"/>
            <a:ext cx="3422804" cy="2671441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73299484-9A23-41AD-96FC-E813718E2633}"/>
              </a:ext>
            </a:extLst>
          </p:cNvPr>
          <p:cNvPicPr>
            <a:picLocks noGrp="1"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867750" y="1001272"/>
            <a:ext cx="5241231" cy="35339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AAA79AC-569F-F2B8-1EAE-F7E2DA52F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56665"/>
            <a:ext cx="11376025" cy="607135"/>
          </a:xfrm>
        </p:spPr>
        <p:txBody>
          <a:bodyPr/>
          <a:lstStyle/>
          <a:p>
            <a:r>
              <a:rPr lang="en-US" altLang="zh-CN" dirty="0"/>
              <a:t>Integration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PB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C7734-88F9-6AC7-1AEF-64018ABF0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3A432-8AA5-B00C-4E7D-08BAB2D1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ACD47-BA75-4F9F-9D32-BF6F64B2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13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EC6687-6A91-0491-7240-2EB605C140B5}"/>
              </a:ext>
            </a:extLst>
          </p:cNvPr>
          <p:cNvSpPr txBox="1"/>
          <p:nvPr/>
        </p:nvSpPr>
        <p:spPr bwMode="auto">
          <a:xfrm>
            <a:off x="7979361" y="5643016"/>
            <a:ext cx="4350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000" dirty="0">
                <a:solidFill>
                  <a:schemeClr val="tx2"/>
                </a:solidFill>
              </a:rPr>
              <a:t>Layout available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in </a:t>
            </a:r>
            <a:r>
              <a:rPr lang="en-GB" sz="2000" dirty="0">
                <a:hlinkClick r:id="rId7"/>
              </a:rPr>
              <a:t>Gitlab</a:t>
            </a:r>
            <a:endParaRPr lang="en-GB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474C52F-F129-96B4-5ECB-977F3B2EBBBB}"/>
              </a:ext>
            </a:extLst>
          </p:cNvPr>
          <p:cNvSpPr/>
          <p:nvPr/>
        </p:nvSpPr>
        <p:spPr>
          <a:xfrm>
            <a:off x="4478620" y="4025031"/>
            <a:ext cx="1078328" cy="321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0D0BA8-1761-8D11-AB71-D59F38DF7CB7}"/>
              </a:ext>
            </a:extLst>
          </p:cNvPr>
          <p:cNvSpPr txBox="1"/>
          <p:nvPr/>
        </p:nvSpPr>
        <p:spPr bwMode="auto">
          <a:xfrm>
            <a:off x="10590532" y="416213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Septa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A9DE8E-84E6-35EF-633F-5416DB4BB069}"/>
              </a:ext>
            </a:extLst>
          </p:cNvPr>
          <p:cNvSpPr txBox="1"/>
          <p:nvPr/>
        </p:nvSpPr>
        <p:spPr bwMode="auto">
          <a:xfrm>
            <a:off x="7534368" y="350556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Kicker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202F46-C1E3-1FB7-7178-835331993748}"/>
              </a:ext>
            </a:extLst>
          </p:cNvPr>
          <p:cNvSpPr txBox="1"/>
          <p:nvPr/>
        </p:nvSpPr>
        <p:spPr bwMode="auto">
          <a:xfrm>
            <a:off x="9046536" y="285581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C</a:t>
            </a:r>
            <a:r>
              <a:rPr lang="en-GB" b="1" dirty="0">
                <a:solidFill>
                  <a:srgbClr val="0070C0"/>
                </a:solidFill>
              </a:rPr>
              <a:t>enter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7816B7-8021-F32B-09C0-E4EB6F185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089" y="951105"/>
            <a:ext cx="6225959" cy="2561667"/>
          </a:xfrm>
        </p:spPr>
        <p:txBody>
          <a:bodyPr/>
          <a:lstStyle/>
          <a:p>
            <a:r>
              <a:rPr lang="en-US" altLang="zh-CN" dirty="0"/>
              <a:t>L</a:t>
            </a:r>
            <a:r>
              <a:rPr lang="en-US" dirty="0"/>
              <a:t>ayout in PB </a:t>
            </a:r>
          </a:p>
          <a:p>
            <a:pPr lvl="1" indent="-267970"/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extraction,</a:t>
            </a:r>
            <a:r>
              <a:rPr lang="zh-CN" altLang="en-US" dirty="0"/>
              <a:t> </a:t>
            </a:r>
            <a:r>
              <a:rPr lang="en-GB" altLang="zh-CN" dirty="0"/>
              <a:t>collider injection</a:t>
            </a:r>
            <a:r>
              <a:rPr lang="en-US" altLang="zh-CN" dirty="0"/>
              <a:t>, collider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dumps,</a:t>
            </a:r>
            <a:r>
              <a:rPr lang="zh-CN" altLang="en-US" dirty="0"/>
              <a:t> </a:t>
            </a:r>
            <a:r>
              <a:rPr lang="en-US" altLang="zh-CN" dirty="0"/>
              <a:t>TLs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dump (e+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e-)</a:t>
            </a:r>
            <a:endParaRPr lang="en-US" dirty="0"/>
          </a:p>
          <a:p>
            <a:pPr lvl="1" indent="-267970"/>
            <a:r>
              <a:rPr lang="en-US" dirty="0"/>
              <a:t>Preliminary review of survey lines with integration did not show issues</a:t>
            </a:r>
            <a:r>
              <a:rPr lang="en-US" altLang="zh-CN" dirty="0"/>
              <a:t>,</a:t>
            </a:r>
            <a:r>
              <a:rPr lang="en-US" dirty="0"/>
              <a:t> </a:t>
            </a:r>
            <a:r>
              <a:rPr lang="en-US" altLang="zh-CN" dirty="0"/>
              <a:t>but</a:t>
            </a:r>
            <a:r>
              <a:rPr lang="en-US" dirty="0"/>
              <a:t> comprehensive integration of the elements and ancillary systems remains to be done</a:t>
            </a:r>
          </a:p>
          <a:p>
            <a:pPr lvl="1" indent="-267970"/>
            <a:r>
              <a:rPr lang="en-US" altLang="zh-CN" dirty="0"/>
              <a:t>Alcove</a:t>
            </a:r>
            <a:r>
              <a:rPr lang="zh-CN" altLang="en-US" dirty="0"/>
              <a:t> </a:t>
            </a:r>
            <a:r>
              <a:rPr lang="en-US" altLang="zh-CN" dirty="0"/>
              <a:t>placements:</a:t>
            </a:r>
            <a:r>
              <a:rPr lang="zh-CN" altLang="en-US" dirty="0"/>
              <a:t> </a:t>
            </a:r>
            <a:r>
              <a:rPr lang="en-US" dirty="0"/>
              <a:t>critical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</a:t>
            </a:r>
            <a:r>
              <a:rPr lang="en-US" dirty="0"/>
              <a:t>able lengths between </a:t>
            </a:r>
            <a:r>
              <a:rPr lang="en-US" altLang="zh-CN" dirty="0"/>
              <a:t>kicker/septa</a:t>
            </a:r>
            <a:r>
              <a:rPr lang="zh-CN" altLang="en-US" dirty="0"/>
              <a:t> </a:t>
            </a:r>
            <a:r>
              <a:rPr lang="en-US" dirty="0"/>
              <a:t>and generators located in alcoves</a:t>
            </a:r>
            <a:endParaRPr lang="en-US" dirty="0">
              <a:solidFill>
                <a:srgbClr val="FFC000"/>
              </a:solidFill>
              <a:cs typeface="Arial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B6B4490-6229-44CE-107F-BFCAF634F719}"/>
              </a:ext>
            </a:extLst>
          </p:cNvPr>
          <p:cNvCxnSpPr>
            <a:cxnSpLocks/>
          </p:cNvCxnSpPr>
          <p:nvPr/>
        </p:nvCxnSpPr>
        <p:spPr>
          <a:xfrm flipV="1">
            <a:off x="5569232" y="3822542"/>
            <a:ext cx="1021251" cy="2929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A7106DC-3724-188F-9E1E-B27BA2D476F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729" r="494"/>
          <a:stretch/>
        </p:blipFill>
        <p:spPr>
          <a:xfrm rot="10800000" flipV="1">
            <a:off x="6440596" y="1650857"/>
            <a:ext cx="5750851" cy="2604916"/>
          </a:xfrm>
          <a:prstGeom prst="roundRect">
            <a:avLst>
              <a:gd name="adj" fmla="val 50000"/>
            </a:avLst>
          </a:prstGeom>
          <a:ln w="38100"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B05CD1-9E93-5B96-BC03-35F96892FFEF}"/>
              </a:ext>
            </a:extLst>
          </p:cNvPr>
          <p:cNvSpPr txBox="1"/>
          <p:nvPr/>
        </p:nvSpPr>
        <p:spPr bwMode="auto">
          <a:xfrm>
            <a:off x="8268553" y="4644640"/>
            <a:ext cx="40558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2000" dirty="0">
                <a:solidFill>
                  <a:schemeClr val="tx2"/>
                </a:solidFill>
              </a:rPr>
              <a:t>See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Poster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by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D.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Standen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533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0998A93-3762-E83E-3889-52A47EA9F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34" y="441676"/>
            <a:ext cx="4768199" cy="277881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7816B7-8021-F32B-09C0-E4EB6F185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28" y="1179022"/>
            <a:ext cx="6673157" cy="44822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Booster</a:t>
            </a:r>
            <a:r>
              <a:rPr lang="zh-CN" altLang="en-US" dirty="0"/>
              <a:t>  </a:t>
            </a:r>
            <a:r>
              <a:rPr lang="en-GB" dirty="0"/>
              <a:t>accumulates 1/10 of the bunches in the collider </a:t>
            </a:r>
            <a:r>
              <a:rPr lang="en-US" altLang="zh-CN" baseline="30000" dirty="0"/>
              <a:t>[1]</a:t>
            </a:r>
            <a:endParaRPr lang="en-GB" baseline="30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as outcome of </a:t>
            </a:r>
            <a:r>
              <a:rPr lang="en-US" altLang="zh-CN" dirty="0"/>
              <a:t>machine</a:t>
            </a:r>
            <a:r>
              <a:rPr lang="zh-CN" altLang="en-US" dirty="0"/>
              <a:t> </a:t>
            </a:r>
            <a:r>
              <a:rPr lang="en-US" altLang="zh-CN" dirty="0"/>
              <a:t>protection</a:t>
            </a:r>
            <a:r>
              <a:rPr lang="en-GB" dirty="0"/>
              <a:t> discussions</a:t>
            </a:r>
            <a:endParaRPr lang="en-GB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Machine</a:t>
            </a:r>
            <a:r>
              <a:rPr lang="zh-CN" altLang="en-US" sz="2000" dirty="0"/>
              <a:t> </a:t>
            </a:r>
            <a:r>
              <a:rPr lang="en-GB" sz="2000" dirty="0"/>
              <a:t>protection challenges due to the large beam </a:t>
            </a:r>
            <a:r>
              <a:rPr lang="en-US" altLang="zh-CN" sz="2000" dirty="0"/>
              <a:t>energy</a:t>
            </a:r>
            <a:r>
              <a:rPr lang="zh-CN" altLang="en-US" sz="2000" dirty="0"/>
              <a:t> </a:t>
            </a:r>
            <a:r>
              <a:rPr lang="en-GB" sz="2000" dirty="0"/>
              <a:t>(</a:t>
            </a:r>
            <a:r>
              <a:rPr lang="en-US" altLang="zh-CN" sz="2000" dirty="0"/>
              <a:t>180</a:t>
            </a:r>
            <a:r>
              <a:rPr lang="zh-CN" altLang="en-US" sz="2000" dirty="0"/>
              <a:t> </a:t>
            </a:r>
            <a:r>
              <a:rPr lang="en-US" altLang="zh-CN" sz="2000" dirty="0"/>
              <a:t>k</a:t>
            </a:r>
            <a:r>
              <a:rPr lang="en-GB" sz="2000" dirty="0"/>
              <a:t>J)</a:t>
            </a:r>
            <a:r>
              <a:rPr lang="en-US" altLang="zh-CN" sz="2000" baseline="30000" dirty="0"/>
              <a:t>[2]</a:t>
            </a:r>
            <a:r>
              <a:rPr lang="en-GB" sz="2000" baseline="3000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Failure cases and mitigation methods remain to be studied in detail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doesn’t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dipoles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PB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Wide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space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available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for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injection/extraction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devices</a:t>
            </a: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Dumped and extracted beam envelope (e+ &amp; e-) 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4 septa systems, and 4 kicker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AA79AC-569F-F2B8-1EAE-F7E2DA52F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05430"/>
          </a:xfrm>
        </p:spPr>
        <p:txBody>
          <a:bodyPr/>
          <a:lstStyle/>
          <a:p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extraction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  <a:r>
              <a:rPr lang="zh-CN" altLang="en-US" dirty="0"/>
              <a:t> 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C7734-88F9-6AC7-1AEF-64018ABF0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3A432-8AA5-B00C-4E7D-08BAB2D1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ACD47-BA75-4F9F-9D32-BF6F64B2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14</a:t>
            </a:fld>
            <a:endParaRPr lang="en-GB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EB5F77D-9496-E35D-E44F-9F60A5B0273B}"/>
              </a:ext>
            </a:extLst>
          </p:cNvPr>
          <p:cNvSpPr/>
          <p:nvPr/>
        </p:nvSpPr>
        <p:spPr>
          <a:xfrm>
            <a:off x="7887677" y="2134125"/>
            <a:ext cx="3824948" cy="41344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D163CC-6314-88C3-8FC9-8C9ED3CC8070}"/>
              </a:ext>
            </a:extLst>
          </p:cNvPr>
          <p:cNvSpPr txBox="1"/>
          <p:nvPr/>
        </p:nvSpPr>
        <p:spPr bwMode="auto">
          <a:xfrm>
            <a:off x="2790888" y="6084065"/>
            <a:ext cx="24689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hlinkClick r:id="rId4"/>
              </a:rPr>
              <a:t>[2]</a:t>
            </a:r>
            <a:r>
              <a:rPr lang="zh-CN" altLang="en-US" sz="800" dirty="0">
                <a:hlinkClick r:id="rId4"/>
              </a:rPr>
              <a:t> </a:t>
            </a:r>
            <a:r>
              <a:rPr lang="en-US" altLang="zh-CN" sz="800" dirty="0">
                <a:hlinkClick r:id="rId4"/>
              </a:rPr>
              <a:t>A.</a:t>
            </a:r>
            <a:r>
              <a:rPr lang="zh-CN" altLang="en-US" sz="800" dirty="0">
                <a:hlinkClick r:id="rId4"/>
              </a:rPr>
              <a:t> </a:t>
            </a:r>
            <a:r>
              <a:rPr lang="en-GB" sz="800" dirty="0">
                <a:hlinkClick r:id="rId4"/>
              </a:rPr>
              <a:t>Abramov</a:t>
            </a:r>
            <a:r>
              <a:rPr lang="en-US" altLang="zh-CN" sz="800" dirty="0">
                <a:hlinkClick r:id="rId4"/>
              </a:rPr>
              <a:t>,</a:t>
            </a:r>
            <a:r>
              <a:rPr lang="en-GB" sz="800" dirty="0">
                <a:hlinkClick r:id="rId4"/>
              </a:rPr>
              <a:t>_FCCee_Collimation</a:t>
            </a:r>
            <a:r>
              <a:rPr lang="en-US" altLang="zh-CN" sz="800" dirty="0">
                <a:hlinkClick r:id="rId4"/>
              </a:rPr>
              <a:t>,</a:t>
            </a:r>
            <a:r>
              <a:rPr lang="zh-CN" altLang="en-US" sz="800" dirty="0">
                <a:hlinkClick r:id="rId4"/>
              </a:rPr>
              <a:t> </a:t>
            </a:r>
            <a:r>
              <a:rPr lang="en-GB" sz="800" dirty="0">
                <a:hlinkClick r:id="rId4"/>
              </a:rPr>
              <a:t>FCCweek23</a:t>
            </a:r>
            <a:endParaRPr lang="en-GB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5C9052-53BF-41AD-DFC1-BC2B32307986}"/>
              </a:ext>
            </a:extLst>
          </p:cNvPr>
          <p:cNvSpPr txBox="1"/>
          <p:nvPr/>
        </p:nvSpPr>
        <p:spPr bwMode="auto">
          <a:xfrm>
            <a:off x="24242" y="6084065"/>
            <a:ext cx="2778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hlinkClick r:id="rId5"/>
              </a:rPr>
              <a:t>[1]</a:t>
            </a:r>
            <a:r>
              <a:rPr lang="zh-CN" altLang="en-US" sz="800" dirty="0">
                <a:hlinkClick r:id="rId5"/>
              </a:rPr>
              <a:t> </a:t>
            </a:r>
            <a:r>
              <a:rPr lang="en-GB" sz="800" dirty="0">
                <a:hlinkClick r:id="rId5"/>
              </a:rPr>
              <a:t>FCCee beam transfer meeting #8 : special integration</a:t>
            </a:r>
            <a:endParaRPr lang="en-GB" sz="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CB010D-1426-EC3F-9F74-80C60230C2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917" y="3283779"/>
            <a:ext cx="4732933" cy="302969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1F58429-E18E-BD7C-EC05-E407AF79BD68}"/>
              </a:ext>
            </a:extLst>
          </p:cNvPr>
          <p:cNvCxnSpPr>
            <a:cxnSpLocks/>
          </p:cNvCxnSpPr>
          <p:nvPr/>
        </p:nvCxnSpPr>
        <p:spPr>
          <a:xfrm>
            <a:off x="9552384" y="2547574"/>
            <a:ext cx="0" cy="6468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967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128F41-9F04-3170-AB44-176422AC78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386" t="18906" r="10098" b="13043"/>
          <a:stretch/>
        </p:blipFill>
        <p:spPr>
          <a:xfrm>
            <a:off x="5006690" y="1967784"/>
            <a:ext cx="2967706" cy="18378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BEB4308-162F-BA93-03FF-1D12605FE1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63300"/>
            <a:ext cx="4147902" cy="241732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AAA79AC-569F-F2B8-1EAE-F7E2DA52F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776243" cy="565301"/>
          </a:xfrm>
        </p:spPr>
        <p:txBody>
          <a:bodyPr/>
          <a:lstStyle/>
          <a:p>
            <a:r>
              <a:rPr lang="en-US" altLang="zh-CN" dirty="0"/>
              <a:t>Booster horizontal extraction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C7734-88F9-6AC7-1AEF-64018ABF0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3A432-8AA5-B00C-4E7D-08BAB2D1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ACD47-BA75-4F9F-9D32-BF6F64B2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2C395ED5-4A3D-2FC2-C405-2D320A8E8D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972625"/>
                <a:ext cx="4751908" cy="2611539"/>
              </a:xfrm>
            </p:spPr>
            <p:txBody>
              <a:bodyPr/>
              <a:lstStyle/>
              <a:p>
                <a:r>
                  <a:rPr lang="en-US" altLang="zh-CN" dirty="0"/>
                  <a:t>Status: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b="0" dirty="0"/>
                  <a:t>Kicker located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at the center of the section</a:t>
                </a:r>
              </a:p>
              <a:p>
                <a:pPr lvl="3">
                  <a:buFont typeface="Arial" panose="020B0604020202020204" pitchFamily="34" charset="0"/>
                  <a:buChar char="•"/>
                </a:pPr>
                <a:r>
                  <a:rPr lang="en-US" altLang="zh-CN" sz="1300" dirty="0"/>
                  <a:t>Deflection angle: 0.2</a:t>
                </a:r>
                <a:r>
                  <a:rPr lang="zh-CN" altLang="en-US" sz="1300" dirty="0"/>
                  <a:t> </a:t>
                </a:r>
                <a:r>
                  <a:rPr lang="en-US" altLang="zh-CN" sz="1300" dirty="0" err="1"/>
                  <a:t>mrad</a:t>
                </a:r>
                <a:r>
                  <a:rPr lang="en-US" altLang="zh-CN" sz="1300" dirty="0"/>
                  <a:t>,</a:t>
                </a:r>
                <a:r>
                  <a:rPr lang="zh-CN" altLang="en-US" sz="1300" dirty="0"/>
                  <a:t> </a:t>
                </a:r>
                <a:r>
                  <a:rPr lang="en-US" altLang="zh-CN" sz="1300" b="0" dirty="0"/>
                  <a:t>Rise</a:t>
                </a:r>
                <a:r>
                  <a:rPr lang="zh-CN" altLang="en-US" sz="1300" b="0" dirty="0"/>
                  <a:t> </a:t>
                </a:r>
                <a:r>
                  <a:rPr lang="en-US" altLang="zh-CN" sz="1300" b="0" dirty="0"/>
                  <a:t>time:</a:t>
                </a:r>
                <a:r>
                  <a:rPr lang="zh-CN" altLang="en-US" sz="1300" b="0" dirty="0"/>
                  <a:t> </a:t>
                </a:r>
                <a:r>
                  <a:rPr lang="en-US" altLang="zh-CN" sz="1300" dirty="0"/>
                  <a:t>600</a:t>
                </a:r>
                <a:r>
                  <a:rPr lang="zh-CN" altLang="en-US" sz="1300" b="0" dirty="0"/>
                  <a:t> </a:t>
                </a:r>
                <a14:m>
                  <m:oMath xmlns:m="http://schemas.openxmlformats.org/officeDocument/2006/math">
                    <m:r>
                      <a:rPr lang="en-US" altLang="zh-CN" sz="13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CN" sz="1300" b="0" dirty="0"/>
                  <a:t>s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Septa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lvl="3">
                  <a:buFont typeface="Arial" panose="020B0604020202020204" pitchFamily="34" charset="0"/>
                  <a:buChar char="•"/>
                </a:pPr>
                <a:r>
                  <a:rPr lang="en-US" altLang="zh-CN" sz="1400" b="0" dirty="0"/>
                  <a:t>Deflection angle: 2 </a:t>
                </a:r>
                <a:r>
                  <a:rPr lang="en-US" altLang="zh-CN" sz="1400" b="0" dirty="0" err="1"/>
                  <a:t>mrad</a:t>
                </a:r>
                <a:r>
                  <a:rPr lang="en-US" altLang="zh-CN" sz="1400" b="0" dirty="0"/>
                  <a:t>, </a:t>
                </a:r>
                <a:r>
                  <a:rPr lang="en-GB" sz="1400" dirty="0"/>
                  <a:t>Outside vacuum low-power septum</a:t>
                </a:r>
                <a:endParaRPr lang="en-US" altLang="zh-CN" sz="1400" b="0" dirty="0"/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sym typeface="Wingdings" pitchFamily="2" charset="2"/>
                  </a:rPr>
                  <a:t>S</a:t>
                </a:r>
                <a:r>
                  <a:rPr lang="en-US" altLang="zh-CN" sz="1600" b="0" dirty="0">
                    <a:sym typeface="Wingdings" pitchFamily="2" charset="2"/>
                  </a:rPr>
                  <a:t>ymmetric</a:t>
                </a:r>
                <a:r>
                  <a:rPr lang="zh-CN" altLang="en-US" sz="1600" b="0" dirty="0">
                    <a:sym typeface="Wingdings" pitchFamily="2" charset="2"/>
                  </a:rPr>
                  <a:t> </a:t>
                </a:r>
                <a:r>
                  <a:rPr lang="en-US" altLang="zh-CN" sz="1600" b="0" dirty="0">
                    <a:sym typeface="Wingdings" pitchFamily="2" charset="2"/>
                  </a:rPr>
                  <a:t>design</a:t>
                </a:r>
                <a:r>
                  <a:rPr lang="zh-CN" altLang="en-US" sz="1600" b="0" dirty="0">
                    <a:sym typeface="Wingdings" pitchFamily="2" charset="2"/>
                  </a:rPr>
                  <a:t> </a:t>
                </a:r>
                <a:r>
                  <a:rPr lang="en-US" altLang="zh-CN" sz="1600" b="0" dirty="0">
                    <a:sym typeface="Wingdings" pitchFamily="2" charset="2"/>
                  </a:rPr>
                  <a:t>for</a:t>
                </a:r>
                <a:r>
                  <a:rPr lang="zh-CN" altLang="en-US" sz="1600" b="0" dirty="0">
                    <a:sym typeface="Wingdings" pitchFamily="2" charset="2"/>
                  </a:rPr>
                  <a:t> </a:t>
                </a:r>
                <a:r>
                  <a:rPr lang="en-US" altLang="zh-CN" sz="1600" b="0" dirty="0">
                    <a:sym typeface="Wingdings" pitchFamily="2" charset="2"/>
                  </a:rPr>
                  <a:t>both</a:t>
                </a:r>
                <a:r>
                  <a:rPr lang="zh-CN" altLang="en-US" sz="1600" b="0" dirty="0">
                    <a:sym typeface="Wingdings" pitchFamily="2" charset="2"/>
                  </a:rPr>
                  <a:t> </a:t>
                </a:r>
                <a:r>
                  <a:rPr lang="en-US" altLang="zh-CN" sz="1600" b="0" dirty="0">
                    <a:sym typeface="Wingdings" pitchFamily="2" charset="2"/>
                  </a:rPr>
                  <a:t>e+</a:t>
                </a:r>
                <a:r>
                  <a:rPr lang="zh-CN" altLang="en-US" sz="1600" b="0" dirty="0">
                    <a:sym typeface="Wingdings" pitchFamily="2" charset="2"/>
                  </a:rPr>
                  <a:t> </a:t>
                </a:r>
                <a:r>
                  <a:rPr lang="en-US" altLang="zh-CN" sz="1600" b="0" dirty="0">
                    <a:sym typeface="Wingdings" pitchFamily="2" charset="2"/>
                  </a:rPr>
                  <a:t>and</a:t>
                </a:r>
                <a:r>
                  <a:rPr lang="zh-CN" altLang="en-US" sz="1600" b="0" dirty="0">
                    <a:sym typeface="Wingdings" pitchFamily="2" charset="2"/>
                  </a:rPr>
                  <a:t> </a:t>
                </a:r>
                <a:r>
                  <a:rPr lang="en-US" altLang="zh-CN" sz="1600" b="0" dirty="0">
                    <a:sym typeface="Wingdings" pitchFamily="2" charset="2"/>
                  </a:rPr>
                  <a:t>e-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US" altLang="zh-CN" sz="1500" b="0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2C395ED5-4A3D-2FC2-C405-2D320A8E8D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972625"/>
                <a:ext cx="4751908" cy="2611539"/>
              </a:xfrm>
              <a:blipFill>
                <a:blip r:embed="rId5"/>
                <a:stretch>
                  <a:fillRect l="-3467" t="-38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0FAAF86-6EDE-8329-03C6-E2426D770FA0}"/>
              </a:ext>
            </a:extLst>
          </p:cNvPr>
          <p:cNvSpPr/>
          <p:nvPr/>
        </p:nvSpPr>
        <p:spPr>
          <a:xfrm>
            <a:off x="9624392" y="1543773"/>
            <a:ext cx="1224136" cy="44545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0AB5E5-2707-833D-16E6-278799DB71F6}"/>
              </a:ext>
            </a:extLst>
          </p:cNvPr>
          <p:cNvSpPr txBox="1"/>
          <p:nvPr/>
        </p:nvSpPr>
        <p:spPr bwMode="auto">
          <a:xfrm>
            <a:off x="263352" y="3429000"/>
            <a:ext cx="7711044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tx2"/>
                </a:solidFill>
              </a:rPr>
              <a:t>Challenges and next steps:</a:t>
            </a:r>
          </a:p>
          <a:p>
            <a:endParaRPr lang="en-GB" sz="1200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Need to conduct an error study to precisely establish the flat-top stability constraint for correct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beam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injection</a:t>
            </a:r>
            <a:r>
              <a:rPr lang="en-GB" dirty="0">
                <a:solidFill>
                  <a:schemeClr val="tx2"/>
                </a:solidFill>
              </a:rPr>
              <a:t> into the collider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TL design for collider top-up injection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Require</a:t>
            </a:r>
            <a:r>
              <a:rPr lang="en-US" altLang="zh-CN" dirty="0">
                <a:solidFill>
                  <a:schemeClr val="tx2"/>
                </a:solidFill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 precise control of vertical dispersion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Vertical: 1030 mm; Horizontal:  ~ 500 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Ensure the emittances and bunch length are not degraded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8B0AED-0ADE-134E-11FB-D8A835C4A2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474" y="2521931"/>
            <a:ext cx="4003886" cy="37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25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4854318-D871-7D10-DDCE-195B975F7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206" y="305808"/>
            <a:ext cx="5400600" cy="31473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147F60E-E2AF-C219-A2D6-41AA0A157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3562399"/>
            <a:ext cx="3302000" cy="2476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2CF3DC-C2EA-125B-97F5-1F11C063D5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0" r="2447"/>
          <a:stretch/>
        </p:blipFill>
        <p:spPr>
          <a:xfrm>
            <a:off x="5474720" y="3571242"/>
            <a:ext cx="3371786" cy="25503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7816B7-8021-F32B-09C0-E4EB6F1859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043868"/>
                <a:ext cx="5760020" cy="2968787"/>
              </a:xfrm>
            </p:spPr>
            <p:txBody>
              <a:bodyPr/>
              <a:lstStyle/>
              <a:p>
                <a:pPr algn="l"/>
                <a:r>
                  <a:rPr lang="en-GB" dirty="0">
                    <a:solidFill>
                      <a:srgbClr val="333333"/>
                    </a:solidFill>
                    <a:highlight>
                      <a:srgbClr val="FFFFFF"/>
                    </a:highlight>
                  </a:rPr>
                  <a:t>Status: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sz="1800" b="0" dirty="0"/>
                  <a:t>Kicker</a:t>
                </a:r>
                <a:r>
                  <a:rPr lang="en-US" altLang="zh-CN" b="0" dirty="0"/>
                  <a:t> </a:t>
                </a:r>
                <a:r>
                  <a:rPr lang="zh-CN" altLang="en-US" b="0" dirty="0"/>
                  <a:t> </a:t>
                </a:r>
                <a:endParaRPr lang="en-US" altLang="zh-CN" b="0" dirty="0"/>
              </a:p>
              <a:p>
                <a:pPr lvl="3">
                  <a:buFont typeface="Arial" panose="020B0604020202020204" pitchFamily="34" charset="0"/>
                  <a:buChar char="•"/>
                </a:pPr>
                <a:r>
                  <a:rPr lang="en-US" altLang="zh-CN" sz="1700" dirty="0"/>
                  <a:t>Deflection angle: 0.3</a:t>
                </a:r>
                <a:r>
                  <a:rPr lang="zh-CN" altLang="en-US" sz="1700" dirty="0"/>
                  <a:t> </a:t>
                </a:r>
                <a:r>
                  <a:rPr lang="en-US" altLang="zh-CN" sz="1700" dirty="0" err="1"/>
                  <a:t>mrad</a:t>
                </a:r>
                <a:r>
                  <a:rPr lang="en-US" altLang="zh-CN" sz="1700" dirty="0"/>
                  <a:t>,</a:t>
                </a:r>
                <a:r>
                  <a:rPr lang="zh-CN" altLang="en-US" sz="1700" dirty="0"/>
                  <a:t> </a:t>
                </a:r>
                <a:r>
                  <a:rPr lang="en-US" altLang="zh-CN" sz="1700" b="0" dirty="0"/>
                  <a:t>Rise</a:t>
                </a:r>
                <a:r>
                  <a:rPr lang="zh-CN" altLang="en-US" sz="1700" b="0" dirty="0"/>
                  <a:t> </a:t>
                </a:r>
                <a:r>
                  <a:rPr lang="en-US" altLang="zh-CN" sz="1700" b="0" dirty="0"/>
                  <a:t>time:</a:t>
                </a:r>
                <a:r>
                  <a:rPr lang="zh-CN" altLang="en-US" sz="1700" b="0" dirty="0"/>
                  <a:t> </a:t>
                </a:r>
                <a:r>
                  <a:rPr lang="en-US" altLang="zh-CN" sz="1700" dirty="0"/>
                  <a:t>600</a:t>
                </a:r>
                <a:r>
                  <a:rPr lang="zh-CN" altLang="en-US" sz="17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7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CN" sz="1700" dirty="0"/>
                  <a:t>s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sz="1800" dirty="0"/>
                  <a:t>Septa</a:t>
                </a:r>
                <a:r>
                  <a:rPr lang="zh-CN" altLang="en-US" sz="1800" dirty="0"/>
                  <a:t> </a:t>
                </a:r>
                <a:endParaRPr lang="en-US" altLang="zh-CN" sz="1800" dirty="0"/>
              </a:p>
              <a:p>
                <a:pPr lvl="3">
                  <a:buFont typeface="Arial" panose="020B0604020202020204" pitchFamily="34" charset="0"/>
                  <a:buChar char="•"/>
                </a:pPr>
                <a:r>
                  <a:rPr lang="en-US" altLang="zh-CN" sz="1800" b="0" dirty="0"/>
                  <a:t>Deflection angle: 5 </a:t>
                </a:r>
                <a:r>
                  <a:rPr lang="en-US" altLang="zh-CN" sz="1800" b="0" dirty="0" err="1"/>
                  <a:t>mrad</a:t>
                </a:r>
                <a:r>
                  <a:rPr lang="en-US" altLang="zh-CN" sz="1800" dirty="0"/>
                  <a:t>, </a:t>
                </a:r>
                <a:r>
                  <a:rPr lang="en-US" altLang="zh-CN" sz="1800" b="0" dirty="0"/>
                  <a:t>Thickness: 25</a:t>
                </a:r>
                <a:r>
                  <a:rPr lang="zh-CN" altLang="en-US" sz="1800" b="0" dirty="0"/>
                  <a:t> </a:t>
                </a:r>
                <a:r>
                  <a:rPr lang="en-US" altLang="zh-CN" sz="1800" b="0" dirty="0"/>
                  <a:t>mm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sz="1800" dirty="0">
                    <a:solidFill>
                      <a:srgbClr val="333333"/>
                    </a:solidFill>
                    <a:highlight>
                      <a:srgbClr val="FFFFFF"/>
                    </a:highlight>
                  </a:rPr>
                  <a:t>Extraction</a:t>
                </a:r>
                <a:r>
                  <a:rPr lang="zh-CN" altLang="en-US" sz="1800" dirty="0">
                    <a:solidFill>
                      <a:srgbClr val="333333"/>
                    </a:solidFill>
                    <a:highlight>
                      <a:srgbClr val="FFFFFF"/>
                    </a:highlight>
                  </a:rPr>
                  <a:t> </a:t>
                </a:r>
                <a:r>
                  <a:rPr lang="en-GB" sz="1800" dirty="0">
                    <a:solidFill>
                      <a:srgbClr val="333333"/>
                    </a:solidFill>
                    <a:highlight>
                      <a:srgbClr val="FFFFFF"/>
                    </a:highlight>
                  </a:rPr>
                  <a:t>transfer line to the dump is 1200 m</a:t>
                </a:r>
                <a:endParaRPr lang="en-US" altLang="zh-CN" sz="1800" dirty="0"/>
              </a:p>
              <a:p>
                <a:pPr lvl="3">
                  <a:buFont typeface="Arial" panose="020B0604020202020204" pitchFamily="34" charset="0"/>
                  <a:buChar char="•"/>
                </a:pPr>
                <a:r>
                  <a:rPr lang="en-US" altLang="zh-CN" sz="1700" dirty="0"/>
                  <a:t>No additional devices in the TL for beam dilution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sz="1800" dirty="0"/>
                  <a:t>Horizontal deviation: 5 m</a:t>
                </a:r>
                <a:r>
                  <a:rPr lang="zh-CN" altLang="en-US" sz="1800" dirty="0"/>
                  <a:t> </a:t>
                </a:r>
                <a:r>
                  <a:rPr lang="en-GB" altLang="zh-CN" sz="1800" dirty="0"/>
                  <a:t>away from </a:t>
                </a:r>
                <a:r>
                  <a:rPr lang="en-US" altLang="zh-CN" sz="1800" dirty="0"/>
                  <a:t>beam</a:t>
                </a:r>
                <a:r>
                  <a:rPr lang="zh-CN" altLang="en-US" sz="1800" dirty="0"/>
                  <a:t> </a:t>
                </a:r>
                <a:r>
                  <a:rPr lang="en-US" altLang="zh-CN" sz="1800" dirty="0"/>
                  <a:t>line</a:t>
                </a:r>
                <a:endParaRPr lang="en-US" altLang="zh-CN" sz="1400" dirty="0"/>
              </a:p>
              <a:p>
                <a:pPr lvl="3">
                  <a:buFont typeface="Wingdings" pitchFamily="2" charset="2"/>
                  <a:buChar char="§"/>
                </a:pPr>
                <a:endParaRPr lang="en-US" altLang="zh-CN" sz="1400" b="0" dirty="0"/>
              </a:p>
              <a:p>
                <a:pPr lvl="3">
                  <a:buFont typeface="Wingdings" pitchFamily="2" charset="2"/>
                  <a:buChar char="§"/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7816B7-8021-F32B-09C0-E4EB6F1859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043868"/>
                <a:ext cx="5760020" cy="2968787"/>
              </a:xfrm>
              <a:blipFill>
                <a:blip r:embed="rId6"/>
                <a:stretch>
                  <a:fillRect l="-2863" t="-3846" b="-25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AAA79AC-569F-F2B8-1EAE-F7E2DA52F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17098"/>
          </a:xfrm>
        </p:spPr>
        <p:txBody>
          <a:bodyPr/>
          <a:lstStyle/>
          <a:p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C7734-88F9-6AC7-1AEF-64018ABF0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3A432-8AA5-B00C-4E7D-08BAB2D1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ACD47-BA75-4F9F-9D32-BF6F64B2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E0B97-83F9-E6E8-A6D6-62F576DD3D37}"/>
              </a:ext>
            </a:extLst>
          </p:cNvPr>
          <p:cNvSpPr txBox="1"/>
          <p:nvPr/>
        </p:nvSpPr>
        <p:spPr bwMode="auto">
          <a:xfrm>
            <a:off x="196961" y="4058444"/>
            <a:ext cx="5538999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100" b="1" dirty="0">
                <a:solidFill>
                  <a:srgbClr val="333333"/>
                </a:solidFill>
                <a:highlight>
                  <a:srgbClr val="FFFFFF"/>
                </a:highlight>
              </a:rPr>
              <a:t>Challenges and next steps:</a:t>
            </a:r>
          </a:p>
          <a:p>
            <a:pPr algn="l"/>
            <a:endParaRPr lang="en-GB" sz="1200" b="0" dirty="0">
              <a:solidFill>
                <a:schemeClr val="tx2"/>
              </a:solidFill>
              <a:highlight>
                <a:srgbClr val="FFFFFF"/>
              </a:highlight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Magnets</a:t>
            </a:r>
            <a:r>
              <a:rPr lang="zh-CN" altLang="en-US" sz="1800" dirty="0">
                <a:solidFill>
                  <a:schemeClr val="tx2"/>
                </a:solidFill>
              </a:rPr>
              <a:t> </a:t>
            </a:r>
            <a:r>
              <a:rPr lang="en-US" altLang="zh-CN" sz="1800" dirty="0">
                <a:solidFill>
                  <a:schemeClr val="tx2"/>
                </a:solidFill>
              </a:rPr>
              <a:t>current</a:t>
            </a:r>
            <a:r>
              <a:rPr lang="en-GB" sz="1800" dirty="0">
                <a:solidFill>
                  <a:schemeClr val="tx2"/>
                </a:solidFill>
              </a:rPr>
              <a:t> follow</a:t>
            </a:r>
            <a:r>
              <a:rPr lang="en-US" altLang="zh-CN" sz="1800" dirty="0">
                <a:solidFill>
                  <a:schemeClr val="tx2"/>
                </a:solidFill>
              </a:rPr>
              <a:t>s</a:t>
            </a:r>
            <a:r>
              <a:rPr lang="en-GB" sz="1800" dirty="0">
                <a:solidFill>
                  <a:schemeClr val="tx2"/>
                </a:solidFill>
              </a:rPr>
              <a:t> the beam energy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M</a:t>
            </a:r>
            <a:r>
              <a:rPr lang="en-US" altLang="zh-CN" sz="1800" dirty="0">
                <a:solidFill>
                  <a:schemeClr val="tx2"/>
                </a:solidFill>
              </a:rPr>
              <a:t>achine</a:t>
            </a:r>
            <a:r>
              <a:rPr lang="en-GB" sz="1800" dirty="0">
                <a:solidFill>
                  <a:schemeClr val="tx2"/>
                </a:solidFill>
              </a:rPr>
              <a:t> protection and error studies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L</a:t>
            </a:r>
            <a:r>
              <a:rPr lang="en-US" altLang="zh-CN" sz="1800" b="0" dirty="0">
                <a:solidFill>
                  <a:schemeClr val="tx2"/>
                </a:solidFill>
              </a:rPr>
              <a:t>arge </a:t>
            </a:r>
            <a:r>
              <a:rPr lang="en-US" altLang="zh-CN" dirty="0">
                <a:solidFill>
                  <a:schemeClr val="tx2"/>
                </a:solidFill>
              </a:rPr>
              <a:t>b</a:t>
            </a:r>
            <a:r>
              <a:rPr lang="en-US" altLang="zh-CN" sz="1800" b="0" dirty="0">
                <a:solidFill>
                  <a:schemeClr val="tx2"/>
                </a:solidFill>
              </a:rPr>
              <a:t>eam excursion at</a:t>
            </a:r>
            <a:r>
              <a:rPr lang="zh-CN" altLang="en-US" sz="1800" b="0" dirty="0">
                <a:solidFill>
                  <a:schemeClr val="tx2"/>
                </a:solidFill>
              </a:rPr>
              <a:t> </a:t>
            </a:r>
            <a:r>
              <a:rPr lang="en-US" altLang="zh-CN" sz="1800" b="0" dirty="0">
                <a:solidFill>
                  <a:schemeClr val="tx2"/>
                </a:solidFill>
              </a:rPr>
              <a:t>dump</a:t>
            </a:r>
            <a:r>
              <a:rPr lang="zh-CN" altLang="en-US" sz="1800" b="0" dirty="0">
                <a:solidFill>
                  <a:schemeClr val="tx2"/>
                </a:solidFill>
              </a:rPr>
              <a:t> </a:t>
            </a:r>
            <a:r>
              <a:rPr lang="en-US" altLang="zh-CN" sz="1800" b="0" dirty="0">
                <a:solidFill>
                  <a:schemeClr val="tx2"/>
                </a:solidFill>
              </a:rPr>
              <a:t>absorber</a:t>
            </a:r>
            <a:r>
              <a:rPr lang="zh-CN" altLang="en-US" sz="1800" b="0" dirty="0">
                <a:solidFill>
                  <a:schemeClr val="tx2"/>
                </a:solidFill>
              </a:rPr>
              <a:t> </a:t>
            </a:r>
            <a:r>
              <a:rPr lang="en-US" altLang="zh-CN" sz="1800" b="0" dirty="0">
                <a:solidFill>
                  <a:schemeClr val="tx2"/>
                </a:solidFill>
              </a:rPr>
              <a:t>when kicker</a:t>
            </a:r>
            <a:r>
              <a:rPr lang="zh-CN" altLang="en-US" sz="1800" b="0" dirty="0">
                <a:solidFill>
                  <a:schemeClr val="tx2"/>
                </a:solidFill>
              </a:rPr>
              <a:t> </a:t>
            </a:r>
            <a:r>
              <a:rPr lang="en-GB" altLang="zh-CN" sz="1800" b="0" dirty="0">
                <a:solidFill>
                  <a:schemeClr val="tx2"/>
                </a:solidFill>
              </a:rPr>
              <a:t>failure and pulse ripple happens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D757A1A-F5A5-70A0-FFE0-3127767B014A}"/>
              </a:ext>
            </a:extLst>
          </p:cNvPr>
          <p:cNvSpPr/>
          <p:nvPr/>
        </p:nvSpPr>
        <p:spPr>
          <a:xfrm rot="20465415">
            <a:off x="7129055" y="1814853"/>
            <a:ext cx="2975328" cy="297783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59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4B8A0-93D3-4656-50B0-226BB6358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DF76A9E-18A4-5BCD-4F89-A614D6F1FF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45" y="2982548"/>
            <a:ext cx="4903859" cy="29423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6A63E6-7DE3-47AA-39C0-D61BD544EF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933" y="65606"/>
            <a:ext cx="5400600" cy="31473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4A1A8A7-4383-55A4-6B74-0EF759A0B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6F34A-7E76-17DF-CF23-329FBC61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0DE33-687E-0917-4199-6D6F75FC6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83B1B-517E-CBB0-C4E9-38288BF67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17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D8D2F11-CD7E-BE65-BF79-677051C1EAF0}"/>
                  </a:ext>
                </a:extLst>
              </p:cNvPr>
              <p:cNvSpPr txBox="1"/>
              <p:nvPr/>
            </p:nvSpPr>
            <p:spPr bwMode="auto">
              <a:xfrm>
                <a:off x="-16212" y="866059"/>
                <a:ext cx="7552372" cy="53926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100" b="1" dirty="0">
                    <a:solidFill>
                      <a:schemeClr val="tx2"/>
                    </a:solidFill>
                  </a:rPr>
                  <a:t>Status:</a:t>
                </a:r>
                <a:endParaRPr lang="en-GB" sz="1200" b="1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2"/>
                    </a:solidFill>
                  </a:rPr>
                  <a:t>1200 m transfer </a:t>
                </a:r>
                <a:r>
                  <a:rPr lang="en-US" altLang="zh-CN" sz="2000" dirty="0">
                    <a:solidFill>
                      <a:schemeClr val="tx2"/>
                    </a:solidFill>
                  </a:rPr>
                  <a:t>line</a:t>
                </a:r>
                <a:r>
                  <a:rPr lang="zh-CN" altLang="en-US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dirty="0">
                    <a:solidFill>
                      <a:schemeClr val="tx2"/>
                    </a:solidFill>
                  </a:rPr>
                  <a:t>for</a:t>
                </a:r>
                <a:r>
                  <a:rPr lang="zh-CN" altLang="en-US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dirty="0">
                    <a:solidFill>
                      <a:schemeClr val="tx2"/>
                    </a:solidFill>
                  </a:rPr>
                  <a:t>collider</a:t>
                </a:r>
                <a:r>
                  <a:rPr lang="zh-CN" altLang="en-US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dirty="0">
                    <a:solidFill>
                      <a:schemeClr val="tx2"/>
                    </a:solidFill>
                  </a:rPr>
                  <a:t>dump</a:t>
                </a:r>
                <a:endParaRPr lang="en-GB" sz="2000" dirty="0">
                  <a:solidFill>
                    <a:schemeClr val="tx2"/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2"/>
                    </a:solidFill>
                  </a:rPr>
                  <a:t>Similar kicker and septa design with booster dump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2"/>
                    </a:solidFill>
                  </a:rPr>
                  <a:t>Fixed beam energy for dump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Vertical bending magnet: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Increase beam vertical size by using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vertical dispersion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:10</m:t>
                    </m:r>
                    <m:r>
                      <a:rPr lang="zh-CN" alt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altLang="zh-CN" dirty="0">
                    <a:solidFill>
                      <a:schemeClr val="tx2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tx2"/>
                    </a:solidFill>
                  </a:rPr>
                  <a:t>)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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14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mm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𝑆𝑅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)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/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29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mm</a:t>
                </a:r>
                <a:r>
                  <a:rPr lang="zh-CN" altLang="en-US" dirty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𝐵𝑆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tx2"/>
                    </a:solidFill>
                    <a:sym typeface="Wingdings" pitchFamily="2" charset="2"/>
                  </a:rPr>
                  <a:t>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1 m elevation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5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horizontal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deviation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Possible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share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the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same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dump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absorber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with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booster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tx2"/>
                    </a:solidFill>
                  </a:rPr>
                  <a:t>Optics design:  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4 quads in the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TL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for optics </a:t>
                </a:r>
                <a:r>
                  <a:rPr lang="en-US" altLang="zh-CN" dirty="0" err="1">
                    <a:solidFill>
                      <a:schemeClr val="tx2"/>
                    </a:solidFill>
                  </a:rPr>
                  <a:t>optimisation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Leverage H&amp;V dispersion to enlarge beam size at dump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absorber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To reduce energy density </a:t>
                </a:r>
                <a:r>
                  <a:rPr lang="en-GB" dirty="0">
                    <a:solidFill>
                      <a:schemeClr val="tx2"/>
                    </a:solidFill>
                    <a:sym typeface="Wingdings" pitchFamily="2" charset="2"/>
                  </a:rPr>
                  <a:t></a:t>
                </a:r>
                <a:r>
                  <a:rPr lang="en-GB" dirty="0">
                    <a:solidFill>
                      <a:schemeClr val="tx2"/>
                    </a:solidFill>
                  </a:rPr>
                  <a:t> a round beam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Phase advance close to 𝜋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between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kicker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absorber</a:t>
                </a:r>
                <a:endParaRPr lang="en-GB" altLang="zh-CN" dirty="0">
                  <a:solidFill>
                    <a:schemeClr val="tx2"/>
                  </a:solidFill>
                  <a:sym typeface="Wingdings" pitchFamily="2" charset="2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Minimise the influence of kicker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failure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pulse</a:t>
                </a:r>
                <a:r>
                  <a:rPr lang="en-GB" dirty="0">
                    <a:solidFill>
                      <a:schemeClr val="tx2"/>
                    </a:solidFill>
                  </a:rPr>
                  <a:t> ripple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D8D2F11-CD7E-BE65-BF79-677051C1E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6212" y="866059"/>
                <a:ext cx="7552372" cy="5392630"/>
              </a:xfrm>
              <a:prstGeom prst="rect">
                <a:avLst/>
              </a:prstGeom>
              <a:blipFill>
                <a:blip r:embed="rId5"/>
                <a:stretch>
                  <a:fillRect l="-671" t="-706" b="-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9EBAC26-4C12-2AEA-FC79-7A9ADD63540B}"/>
              </a:ext>
            </a:extLst>
          </p:cNvPr>
          <p:cNvSpPr/>
          <p:nvPr/>
        </p:nvSpPr>
        <p:spPr>
          <a:xfrm rot="20465415">
            <a:off x="7660782" y="1574651"/>
            <a:ext cx="2975328" cy="297783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853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0A1763-E5C5-3F77-CB0F-12BA5E6BB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F8DD-05B7-A080-CD53-A5CB3D4B5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6C4E0-90BF-8754-819B-CDAB5F2DC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032FE-3E2E-AEBD-36F8-201D7C08C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18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6D335B-7EC4-3A20-DFBC-CF2D6E3F309B}"/>
              </a:ext>
            </a:extLst>
          </p:cNvPr>
          <p:cNvSpPr txBox="1"/>
          <p:nvPr/>
        </p:nvSpPr>
        <p:spPr bwMode="auto">
          <a:xfrm>
            <a:off x="220298" y="2673295"/>
            <a:ext cx="9116062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100" b="1" dirty="0">
                <a:solidFill>
                  <a:schemeClr val="tx2"/>
                </a:solidFill>
              </a:rPr>
              <a:t>Challenges and next steps:</a:t>
            </a:r>
            <a:endParaRPr lang="en-GB" altLang="zh-CN" sz="1200" b="1" dirty="0">
              <a:solidFill>
                <a:schemeClr val="tx2"/>
              </a:solidFill>
            </a:endParaRPr>
          </a:p>
          <a:p>
            <a:endParaRPr lang="en-GB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Dump lines optics and beam specifications are being reviewed with CERN beam-matter interaction experts (SY-STI)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Combining with the booster dump is investigated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Machine protection and error studies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to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be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done</a:t>
            </a:r>
            <a:endParaRPr lang="en-GB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For slow systems: septa, dipoles, quadrupoles (</a:t>
            </a:r>
            <a:r>
              <a:rPr lang="en-US" altLang="zh-CN" sz="2000" dirty="0">
                <a:solidFill>
                  <a:schemeClr val="tx2"/>
                </a:solidFill>
              </a:rPr>
              <a:t>also</a:t>
            </a:r>
            <a:r>
              <a:rPr lang="en-GB" sz="2000" dirty="0">
                <a:solidFill>
                  <a:schemeClr val="tx2"/>
                </a:solidFill>
              </a:rPr>
              <a:t> for booster dump)</a:t>
            </a:r>
            <a:endParaRPr lang="en-GB" dirty="0">
              <a:solidFill>
                <a:schemeClr val="tx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Failure could be mitigated by a fast dump trigger system (≤ 1 turn)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Feasibility of a system with reaction time ≤ 1 turn remains to be studie</a:t>
            </a:r>
            <a:r>
              <a:rPr lang="en-GB" dirty="0">
                <a:solidFill>
                  <a:schemeClr val="tx2"/>
                </a:solidFill>
              </a:rPr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4B5E1FD-32C9-6CBD-4219-985122676407}"/>
                  </a:ext>
                </a:extLst>
              </p:cNvPr>
              <p:cNvSpPr txBox="1"/>
              <p:nvPr/>
            </p:nvSpPr>
            <p:spPr bwMode="auto">
              <a:xfrm>
                <a:off x="407049" y="1213927"/>
                <a:ext cx="648072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Allows large kicker pulse ripple (±20%)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account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for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the loss of one module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Beam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horizontal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excursion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less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than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zh-CN" b="0" dirty="0">
                    <a:solidFill>
                      <a:schemeClr val="tx2"/>
                    </a:solidFill>
                  </a:rPr>
                  <a:t>10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cm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fit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within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the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dump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core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4B5E1FD-32C9-6CBD-4219-985122676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049" y="1213927"/>
                <a:ext cx="6480720" cy="2031325"/>
              </a:xfrm>
              <a:prstGeom prst="rect">
                <a:avLst/>
              </a:prstGeom>
              <a:blipFill>
                <a:blip r:embed="rId3"/>
                <a:stretch>
                  <a:fillRect l="-783" t="-1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89A75F13-607C-584F-DAEE-3D3BB290FD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196" y="49532"/>
            <a:ext cx="5480804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4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B55B-3E36-AEC9-1411-41469512B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548680"/>
            <a:ext cx="11377264" cy="2387600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Injection</a:t>
            </a:r>
            <a:r>
              <a:rPr lang="en-GB" b="1" i="0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/Extraction </a:t>
            </a:r>
            <a:r>
              <a:rPr lang="en-US" altLang="zh-CN" dirty="0">
                <a:solidFill>
                  <a:schemeClr val="accent1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S</a:t>
            </a:r>
            <a:r>
              <a:rPr lang="en-GB" b="1" i="0" dirty="0" err="1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ystems</a:t>
            </a:r>
            <a:r>
              <a:rPr lang="en-GB" b="1" i="0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 </a:t>
            </a:r>
            <a:r>
              <a:rPr lang="en-US" altLang="zh-CN" dirty="0">
                <a:solidFill>
                  <a:schemeClr val="accent1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A</a:t>
            </a:r>
            <a:r>
              <a:rPr lang="en-GB" b="1" i="0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cross the </a:t>
            </a:r>
            <a:r>
              <a:rPr lang="en-US" altLang="zh-CN" b="1" i="0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C</a:t>
            </a:r>
            <a:r>
              <a:rPr lang="en-GB" b="1" i="0" dirty="0" err="1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omplex</a:t>
            </a:r>
            <a:endParaRPr lang="en-FR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83F86-F50A-2A27-F35F-580A899EF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9007"/>
            <a:ext cx="9144000" cy="1040153"/>
          </a:xfrm>
        </p:spPr>
        <p:txBody>
          <a:bodyPr/>
          <a:lstStyle/>
          <a:p>
            <a:r>
              <a:rPr lang="en-US" altLang="zh-CN" dirty="0"/>
              <a:t>S.</a:t>
            </a:r>
            <a:r>
              <a:rPr lang="zh-CN" altLang="en-US" dirty="0"/>
              <a:t> </a:t>
            </a:r>
            <a:r>
              <a:rPr lang="en-US" altLang="zh-CN" dirty="0"/>
              <a:t>Yue, on behalf of SY-ABT</a:t>
            </a:r>
            <a:br>
              <a:rPr lang="en-US" altLang="zh-CN" dirty="0"/>
            </a:br>
            <a:r>
              <a:rPr lang="en-US" altLang="zh-CN" dirty="0"/>
              <a:t>CERN, Geneva, Switzerland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8D3A2-2CC5-176F-3E8D-064174F9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5A38-DEAA-57FD-F362-34F2683B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E7594-D5FE-FAA7-CFBB-C74F90EB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38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4471AA0-0A1D-947B-EDA5-DA22485FEB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35566" y="639342"/>
            <a:ext cx="6556434" cy="41764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4084302-501F-5EDE-8C29-47770C71B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4092"/>
            <a:ext cx="11376025" cy="1065742"/>
          </a:xfrm>
        </p:spPr>
        <p:txBody>
          <a:bodyPr/>
          <a:lstStyle/>
          <a:p>
            <a:r>
              <a:rPr lang="en-GB" dirty="0"/>
              <a:t>Timeline for Pre TDR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5FCD6-34A7-03BA-02A9-29CB94B31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E7BFE-AA54-2DB5-AE9A-068330982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1699A-AB4E-F720-9FB2-6689F92FF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EA813E-78D3-C813-70BA-3DBE68890CB7}"/>
              </a:ext>
            </a:extLst>
          </p:cNvPr>
          <p:cNvSpPr txBox="1"/>
          <p:nvPr/>
        </p:nvSpPr>
        <p:spPr bwMode="auto">
          <a:xfrm>
            <a:off x="83753" y="746963"/>
            <a:ext cx="5758581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2000" b="1" dirty="0">
                <a:solidFill>
                  <a:schemeClr val="tx2"/>
                </a:solidFill>
              </a:rPr>
              <a:t>Activities of CERN ABT group</a:t>
            </a:r>
            <a:r>
              <a:rPr lang="en-US" altLang="zh-CN" sz="2000" b="1" dirty="0">
                <a:solidFill>
                  <a:schemeClr val="tx2"/>
                </a:solidFill>
              </a:rPr>
              <a:t>:</a:t>
            </a:r>
            <a:r>
              <a:rPr lang="zh-CN" altLang="en-US" sz="2000" b="1" dirty="0">
                <a:solidFill>
                  <a:schemeClr val="tx2"/>
                </a:solidFill>
              </a:rPr>
              <a:t> </a:t>
            </a:r>
            <a:endParaRPr lang="en-US" altLang="zh-CN" sz="2000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Beam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injection/extraction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injector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complex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and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collider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complex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Tran</a:t>
            </a:r>
            <a:r>
              <a:rPr lang="en-US" altLang="zh-CN" dirty="0">
                <a:solidFill>
                  <a:schemeClr val="tx2"/>
                </a:solidFill>
              </a:rPr>
              <a:t>sfer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line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design: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HE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linac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to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booster,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booster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to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collider,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TL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to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dump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Electromagnetic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separation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at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PH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section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I</a:t>
            </a:r>
            <a:r>
              <a:rPr lang="en-US" dirty="0">
                <a:solidFill>
                  <a:schemeClr val="tx2"/>
                </a:solidFill>
              </a:rPr>
              <a:t>njector complex siting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chemeClr val="tx2"/>
                </a:solidFill>
              </a:rPr>
              <a:t>Objectives</a:t>
            </a:r>
            <a:r>
              <a:rPr lang="zh-CN" altLang="en-US" sz="2000" b="1" dirty="0">
                <a:solidFill>
                  <a:schemeClr val="tx2"/>
                </a:solidFill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</a:rPr>
              <a:t>for</a:t>
            </a:r>
            <a:r>
              <a:rPr lang="zh-CN" altLang="en-US" sz="2000" b="1" dirty="0">
                <a:solidFill>
                  <a:schemeClr val="tx2"/>
                </a:solidFill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</a:rPr>
              <a:t>pre-TDR:</a:t>
            </a:r>
            <a:r>
              <a:rPr lang="zh-CN" altLang="en-US" sz="2000" b="1" dirty="0">
                <a:solidFill>
                  <a:schemeClr val="tx2"/>
                </a:solidFill>
              </a:rPr>
              <a:t> </a:t>
            </a:r>
            <a:endParaRPr lang="en-US" altLang="zh-CN" sz="2000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Work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with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injector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and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collider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complex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team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to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obtain stable design and coherent parameters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The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technology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of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FR" altLang="zh-CN" dirty="0">
                <a:solidFill>
                  <a:schemeClr val="tx2"/>
                </a:solidFill>
              </a:rPr>
              <a:t>injection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and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extraction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devices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should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be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frozen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for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R&amp;D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Transmission cables: lengths for performance</a:t>
            </a:r>
            <a:r>
              <a:rPr lang="en-US" altLang="zh-CN" dirty="0">
                <a:solidFill>
                  <a:schemeClr val="tx2"/>
                </a:solidFill>
              </a:rPr>
              <a:t>,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CE impact </a:t>
            </a:r>
            <a:r>
              <a:rPr lang="en-US" altLang="zh-CN" dirty="0">
                <a:solidFill>
                  <a:schemeClr val="tx2"/>
                </a:solidFill>
              </a:rPr>
              <a:t>and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radiation impact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Pre-TDR </a:t>
            </a:r>
            <a:r>
              <a:rPr lang="en-US" altLang="zh-CN" b="1" dirty="0">
                <a:solidFill>
                  <a:schemeClr val="tx2"/>
                </a:solidFill>
              </a:rPr>
              <a:t>planning</a:t>
            </a:r>
            <a:r>
              <a:rPr lang="en-GB" b="1" dirty="0">
                <a:solidFill>
                  <a:schemeClr val="tx2"/>
                </a:solidFill>
              </a:rPr>
              <a:t> is detailed in 3 WP documents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DFC854-88BD-28BA-58B7-D74E8771148B}"/>
              </a:ext>
            </a:extLst>
          </p:cNvPr>
          <p:cNvSpPr txBox="1"/>
          <p:nvPr/>
        </p:nvSpPr>
        <p:spPr bwMode="auto">
          <a:xfrm>
            <a:off x="6240016" y="4917890"/>
            <a:ext cx="6097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Awaiting input from FCC coordination to confirm or adjust the timeline</a:t>
            </a:r>
          </a:p>
        </p:txBody>
      </p:sp>
    </p:spTree>
    <p:extLst>
      <p:ext uri="{BB962C8B-B14F-4D97-AF65-F5344CB8AC3E}">
        <p14:creationId xmlns:p14="http://schemas.microsoft.com/office/powerpoint/2010/main" val="3927515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E39E70-F4D8-DF92-934E-8B880822F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58" y="800708"/>
            <a:ext cx="10716325" cy="5436604"/>
          </a:xfrm>
        </p:spPr>
        <p:txBody>
          <a:bodyPr/>
          <a:lstStyle/>
          <a:p>
            <a:pPr marL="609750" lvl="1" indent="-285750"/>
            <a:r>
              <a:rPr lang="en-GB" altLang="zh-CN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Damping ring: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parameter and hardware concept need to be established if injection/extraction is built by CERN ABT group</a:t>
            </a:r>
            <a:endParaRPr lang="en-US" altLang="zh-CN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Requirements</a:t>
            </a:r>
            <a:r>
              <a:rPr lang="zh-CN" altLang="en-US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from</a:t>
            </a:r>
            <a:r>
              <a:rPr lang="zh-CN" altLang="en-US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TL</a:t>
            </a:r>
            <a:r>
              <a:rPr lang="zh-CN" altLang="en-US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&amp;</a:t>
            </a:r>
            <a:r>
              <a:rPr lang="zh-CN" altLang="en-US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Booster injection: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Survey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point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and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optics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parameters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at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the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end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of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HE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linac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FR" altLang="zh-CN" dirty="0"/>
              <a:t>Al</a:t>
            </a:r>
            <a:r>
              <a:rPr lang="en-US" altLang="zh-CN" dirty="0"/>
              <a:t>cove</a:t>
            </a:r>
            <a:r>
              <a:rPr lang="zh-CN" altLang="en-US" dirty="0"/>
              <a:t> </a:t>
            </a:r>
            <a:r>
              <a:rPr lang="en-US" altLang="zh-CN" dirty="0"/>
              <a:t>location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Beam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time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jitter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from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HE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linac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,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damper in booster ring</a:t>
            </a:r>
            <a:endParaRPr lang="en-US" b="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Booster extraction: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Symmetric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design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for</a:t>
            </a:r>
            <a:r>
              <a:rPr lang="zh-CN" altLang="en-US" b="0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GB" b="0" dirty="0">
                <a:solidFill>
                  <a:srgbClr val="333333"/>
                </a:solidFill>
                <a:highlight>
                  <a:srgbClr val="FFFFFF"/>
                </a:highlight>
              </a:rPr>
              <a:t>e- and e+ </a:t>
            </a:r>
            <a:r>
              <a:rPr lang="en-US" altLang="zh-CN" b="0" dirty="0">
                <a:solidFill>
                  <a:srgbClr val="333333"/>
                </a:solidFill>
                <a:highlight>
                  <a:srgbClr val="FFFFFF"/>
                </a:highlight>
              </a:rPr>
              <a:t>extraction</a:t>
            </a:r>
            <a:endParaRPr lang="en-GB" b="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Precise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vertical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dispersion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control</a:t>
            </a:r>
            <a:r>
              <a:rPr lang="zh-CN" altLang="en-US" dirty="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lang="en-US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in</a:t>
            </a:r>
            <a:r>
              <a:rPr lang="en-GB" altLang="zh-CN" dirty="0">
                <a:solidFill>
                  <a:srgbClr val="333333"/>
                </a:solidFill>
                <a:highlight>
                  <a:srgbClr val="FFFFFF"/>
                </a:highlight>
              </a:rPr>
              <a:t> the transfer line to the collider injection</a:t>
            </a:r>
            <a:endParaRPr lang="en-GB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333333"/>
                </a:solidFill>
                <a:highlight>
                  <a:srgbClr val="FFFFFF"/>
                </a:highlight>
              </a:rPr>
              <a:t>PB Integration: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Further in-depth integration studies are required due to the high system density and interdependence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</a:rPr>
              <a:t>Cable lengths between kicker/septa and generators located in alcoves is crucial</a:t>
            </a:r>
            <a:endParaRPr lang="en-US" altLang="zh-CN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609750" lvl="1" indent="-285750"/>
            <a:r>
              <a:rPr lang="en-GB" b="1" dirty="0"/>
              <a:t>A failures study remains to be carried and mitigation methods </a:t>
            </a:r>
            <a:r>
              <a:rPr lang="en-US" altLang="zh-CN" b="1" dirty="0"/>
              <a:t>established</a:t>
            </a:r>
            <a:endParaRPr lang="en-GB" b="1" dirty="0"/>
          </a:p>
          <a:p>
            <a:pPr marL="609750" lvl="1" indent="-285750"/>
            <a:r>
              <a:rPr lang="en-GB" b="1" dirty="0"/>
              <a:t>For polarized beam</a:t>
            </a:r>
            <a:r>
              <a:rPr lang="en-US" altLang="zh-CN" b="1" dirty="0"/>
              <a:t>s</a:t>
            </a:r>
            <a:r>
              <a:rPr lang="zh-CN" altLang="en-US" b="1" dirty="0"/>
              <a:t> </a:t>
            </a:r>
            <a:r>
              <a:rPr lang="en-US" altLang="zh-CN" b="1" dirty="0"/>
              <a:t>transport </a:t>
            </a:r>
            <a:r>
              <a:rPr lang="en-GB" altLang="zh-CN" b="1" dirty="0"/>
              <a:t>from</a:t>
            </a:r>
            <a:r>
              <a:rPr lang="en-GB" dirty="0"/>
              <a:t> </a:t>
            </a:r>
            <a:r>
              <a:rPr lang="en-GB" b="1" dirty="0"/>
              <a:t>booster to collider transfer line :</a:t>
            </a:r>
            <a:r>
              <a:rPr lang="en-GB" dirty="0"/>
              <a:t> </a:t>
            </a:r>
            <a:r>
              <a:rPr lang="en-GB" b="0" i="0" dirty="0">
                <a:solidFill>
                  <a:srgbClr val="3F4350"/>
                </a:solidFill>
                <a:effectLst/>
              </a:rPr>
              <a:t>spin transparency is ensured by avoiding interleaved H and V deflections</a:t>
            </a:r>
            <a:endParaRPr lang="en-GB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endParaRPr lang="en-GB" b="0" i="0" dirty="0">
              <a:solidFill>
                <a:srgbClr val="333333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E37640-59FE-31DB-E341-00921E2D1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0648"/>
            <a:ext cx="11376025" cy="535127"/>
          </a:xfrm>
        </p:spPr>
        <p:txBody>
          <a:bodyPr/>
          <a:lstStyle/>
          <a:p>
            <a:r>
              <a:rPr lang="en-US" altLang="zh-CN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577E0-A2D8-9FCC-1BC3-596A072F3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2092E-EB92-015F-E64B-F9FDDA80B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35EFF-AA4F-E119-D33F-1D3C48644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187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AE389B-F954-4636-CE86-C0B3CD5D5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3512" y="1484784"/>
            <a:ext cx="6834578" cy="39604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800" dirty="0"/>
              <a:t>Injection/Extraction of Damping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800" dirty="0"/>
              <a:t>Transfer Line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800" dirty="0"/>
              <a:t>Booster Injection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800" dirty="0"/>
              <a:t>Integration at PB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800" dirty="0"/>
              <a:t>Dump &amp; Booster Extraction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800" dirty="0"/>
              <a:t>Conclusion</a:t>
            </a:r>
          </a:p>
          <a:p>
            <a:endParaRPr lang="en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B9EEF5-6561-806E-4310-10A7300A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4DB6-77A4-72AE-1355-B60949BE6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F8305-F50B-B375-C85D-30DD552AD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97ECF-F69B-5A0D-3239-F76DC853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0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842FC-188E-978F-D19A-45AB025D9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EEFB42-9A1C-94BF-7C8B-ECCE33C7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80" y="144289"/>
            <a:ext cx="11376025" cy="532871"/>
          </a:xfrm>
        </p:spPr>
        <p:txBody>
          <a:bodyPr/>
          <a:lstStyle/>
          <a:p>
            <a:r>
              <a:rPr lang="en-US" sz="3600" u="sng" dirty="0"/>
              <a:t>FCC-ee Underground Structure Overview</a:t>
            </a:r>
            <a:br>
              <a:rPr lang="en-US" sz="3600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69226-4136-9030-268A-7EA362A2A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52CA0-51F0-95A3-62A0-5FF88F50C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8D9CB-044A-0184-56DB-69E23DD48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3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A4186B-85BF-1D95-B1FA-BC3CA1B21F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116"/>
          <a:stretch/>
        </p:blipFill>
        <p:spPr>
          <a:xfrm>
            <a:off x="3570686" y="1484784"/>
            <a:ext cx="8633982" cy="37444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5C8EE4-685F-830A-183F-BB18C606184A}"/>
              </a:ext>
            </a:extLst>
          </p:cNvPr>
          <p:cNvSpPr txBox="1"/>
          <p:nvPr/>
        </p:nvSpPr>
        <p:spPr bwMode="auto">
          <a:xfrm>
            <a:off x="407368" y="1700808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Damping</a:t>
            </a:r>
            <a:r>
              <a:rPr lang="zh-CN" altLang="en-US" sz="2000" dirty="0"/>
              <a:t> </a:t>
            </a:r>
            <a:r>
              <a:rPr lang="en-US" altLang="zh-CN" sz="2000" dirty="0"/>
              <a:t>ring</a:t>
            </a:r>
            <a:r>
              <a:rPr lang="zh-CN" altLang="en-US" sz="2000" dirty="0"/>
              <a:t> </a:t>
            </a:r>
            <a:r>
              <a:rPr lang="en-US" altLang="zh-CN" sz="2000" dirty="0"/>
              <a:t>injection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extraction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0F4A5D-0A01-EBB6-D0B3-43FCA688C84A}"/>
              </a:ext>
            </a:extLst>
          </p:cNvPr>
          <p:cNvSpPr txBox="1"/>
          <p:nvPr/>
        </p:nvSpPr>
        <p:spPr bwMode="auto">
          <a:xfrm>
            <a:off x="10988042" y="9636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940790-4EA3-F8BE-ED70-8682BE9FAB78}"/>
              </a:ext>
            </a:extLst>
          </p:cNvPr>
          <p:cNvSpPr txBox="1"/>
          <p:nvPr/>
        </p:nvSpPr>
        <p:spPr bwMode="auto">
          <a:xfrm>
            <a:off x="163080" y="5882935"/>
            <a:ext cx="558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4"/>
              </a:rPr>
              <a:t>[1] F. Georgieva, Technical Infrastructures coordination meeting #86</a:t>
            </a:r>
            <a:endParaRPr lang="en-GB" sz="1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E6E425-6E6A-C50F-8957-C0678A7DEE3D}"/>
              </a:ext>
            </a:extLst>
          </p:cNvPr>
          <p:cNvSpPr/>
          <p:nvPr/>
        </p:nvSpPr>
        <p:spPr>
          <a:xfrm>
            <a:off x="5447928" y="1700808"/>
            <a:ext cx="1296144" cy="6983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9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amping ring from mid term review&#10;&#10;">
            <a:extLst>
              <a:ext uri="{FF2B5EF4-FFF2-40B4-BE49-F238E27FC236}">
                <a16:creationId xmlns:a16="http://schemas.microsoft.com/office/drawing/2014/main" id="{E576C84C-1518-D302-F39F-19181F11A97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598"/>
          <a:stretch/>
        </p:blipFill>
        <p:spPr>
          <a:xfrm>
            <a:off x="4367808" y="1988840"/>
            <a:ext cx="7733401" cy="31196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5D3422-2F0A-B9BA-361C-065C6F7BA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185" y="1273591"/>
            <a:ext cx="5688012" cy="1576645"/>
          </a:xfrm>
        </p:spPr>
        <p:txBody>
          <a:bodyPr/>
          <a:lstStyle/>
          <a:p>
            <a:r>
              <a:rPr lang="en-US" altLang="zh-CN" dirty="0"/>
              <a:t>Repetition</a:t>
            </a:r>
            <a:r>
              <a:rPr lang="zh-CN" altLang="en-US" dirty="0"/>
              <a:t> </a:t>
            </a:r>
            <a:r>
              <a:rPr lang="en-US" altLang="zh-CN" dirty="0"/>
              <a:t>rate:</a:t>
            </a:r>
            <a:r>
              <a:rPr lang="zh-CN" altLang="en-US" dirty="0"/>
              <a:t> </a:t>
            </a:r>
            <a:r>
              <a:rPr lang="en-US" altLang="zh-CN" dirty="0"/>
              <a:t>200</a:t>
            </a:r>
            <a:r>
              <a:rPr lang="zh-CN" altLang="en-US" dirty="0"/>
              <a:t> </a:t>
            </a:r>
            <a:r>
              <a:rPr lang="en-US" altLang="zh-CN" dirty="0"/>
              <a:t>Hz</a:t>
            </a:r>
            <a:r>
              <a:rPr lang="zh-CN" altLang="en-US" dirty="0"/>
              <a:t> </a:t>
            </a:r>
            <a:r>
              <a:rPr lang="en-US" altLang="zh-CN" dirty="0"/>
              <a:t>/ 2-bunch per pulse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0" dirty="0"/>
              <a:t>Bunch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separation: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25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0" dirty="0"/>
              <a:t>Beam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energy: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1.54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GeV</a:t>
            </a:r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FCE840-011B-5F2E-F8E4-6118583A8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Damping ring</a:t>
            </a:r>
            <a:r>
              <a:rPr lang="en-US" altLang="zh-CN" dirty="0"/>
              <a:t>: Mid-term</a:t>
            </a:r>
            <a:r>
              <a:rPr lang="zh-CN" altLang="en-US" dirty="0"/>
              <a:t> </a:t>
            </a:r>
            <a:r>
              <a:rPr lang="en-US" altLang="zh-CN" dirty="0"/>
              <a:t>review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84D6-8AE4-5F68-618D-3D1A5D000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248FD-7F5C-7D36-AC20-5DE5F15D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9F89DB-63A1-D5A3-7CF7-FE155919AA53}"/>
              </a:ext>
            </a:extLst>
          </p:cNvPr>
          <p:cNvSpPr txBox="1"/>
          <p:nvPr/>
        </p:nvSpPr>
        <p:spPr bwMode="auto">
          <a:xfrm>
            <a:off x="407988" y="3071091"/>
            <a:ext cx="446449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2"/>
                </a:solidFill>
              </a:rPr>
              <a:t>Concept developed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by ABT</a:t>
            </a:r>
          </a:p>
          <a:p>
            <a:endParaRPr lang="en-US" altLang="zh-CN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Stripline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kicker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used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endParaRPr lang="en-US" altLang="zh-CN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injection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/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extraction is mirrored</a:t>
            </a:r>
          </a:p>
          <a:p>
            <a:endParaRPr lang="en-US" altLang="zh-CN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Rise &amp; Fall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time: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50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ns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Deflection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angle: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3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 err="1">
                <a:solidFill>
                  <a:schemeClr val="tx2"/>
                </a:solidFill>
              </a:rPr>
              <a:t>mrad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E1F335-1BC6-593A-3FA8-BA26D04A428F}"/>
              </a:ext>
            </a:extLst>
          </p:cNvPr>
          <p:cNvSpPr txBox="1"/>
          <p:nvPr/>
        </p:nvSpPr>
        <p:spPr bwMode="auto">
          <a:xfrm>
            <a:off x="211600" y="6095702"/>
            <a:ext cx="550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hlinkClick r:id="rId4"/>
              </a:rPr>
              <a:t>[1] FCC-ee Injector Design (CHART proposal) Coordination meeting</a:t>
            </a:r>
            <a:endParaRPr lang="en-GB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45739F-64CE-3C16-0696-A71D7EBF8B95}"/>
              </a:ext>
            </a:extLst>
          </p:cNvPr>
          <p:cNvSpPr txBox="1"/>
          <p:nvPr/>
        </p:nvSpPr>
        <p:spPr bwMode="auto">
          <a:xfrm>
            <a:off x="11064735" y="159081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[1]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2CA970-018D-A83D-0774-79593D5D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101990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ADD90-71A1-535E-536B-C0080D064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2DC1D3A-3EBE-EFCB-AD85-DD09CA93F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551" y="1160341"/>
            <a:ext cx="5847777" cy="278295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C19E1D-3CCC-ED8F-7D4A-D59F88EB5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579" y="1314928"/>
            <a:ext cx="6046972" cy="30123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800" dirty="0"/>
              <a:t>Repetition</a:t>
            </a:r>
            <a:r>
              <a:rPr lang="zh-CN" altLang="en-US" sz="1800" dirty="0"/>
              <a:t> </a:t>
            </a:r>
            <a:r>
              <a:rPr lang="en-US" altLang="zh-CN" sz="1800" dirty="0"/>
              <a:t>rate:</a:t>
            </a:r>
            <a:r>
              <a:rPr lang="zh-CN" altLang="en-US" sz="1800" dirty="0"/>
              <a:t> </a:t>
            </a:r>
            <a:r>
              <a:rPr lang="en-US" altLang="zh-CN" sz="1800" dirty="0"/>
              <a:t>100</a:t>
            </a:r>
            <a:r>
              <a:rPr lang="zh-CN" altLang="en-US" sz="1800" dirty="0"/>
              <a:t> </a:t>
            </a:r>
            <a:r>
              <a:rPr lang="en-US" altLang="zh-CN" sz="1800" dirty="0"/>
              <a:t>Hz</a:t>
            </a:r>
            <a:r>
              <a:rPr lang="zh-CN" altLang="en-US" sz="1800" dirty="0"/>
              <a:t> </a:t>
            </a:r>
            <a:r>
              <a:rPr lang="en-US" altLang="zh-CN" sz="1800" dirty="0"/>
              <a:t>/ 4-bunch per pulse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800" b="0" dirty="0"/>
              <a:t>Beam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energy: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2.86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800" b="0" dirty="0"/>
              <a:t>Working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for</a:t>
            </a:r>
            <a:r>
              <a:rPr lang="zh-CN" altLang="en-US" sz="1800" b="0" dirty="0"/>
              <a:t> </a:t>
            </a:r>
            <a:r>
              <a:rPr lang="en-US" altLang="zh-CN" sz="1800" dirty="0"/>
              <a:t>both</a:t>
            </a:r>
            <a:r>
              <a:rPr lang="zh-CN" altLang="en-US" sz="1800" dirty="0"/>
              <a:t> </a:t>
            </a:r>
            <a:r>
              <a:rPr lang="en-US" altLang="zh-CN" sz="1800" dirty="0"/>
              <a:t>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800" b="0" dirty="0"/>
              <a:t>Hardware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1600" b="0" dirty="0"/>
              <a:t>Kicker: ABT has</a:t>
            </a:r>
            <a:r>
              <a:rPr lang="zh-CN" altLang="en-US" sz="1600" b="0" dirty="0"/>
              <a:t> </a:t>
            </a:r>
            <a:r>
              <a:rPr lang="en-US" altLang="zh-CN" sz="1600" b="0" dirty="0"/>
              <a:t>already developed an injection/extraction</a:t>
            </a:r>
            <a:r>
              <a:rPr lang="zh-CN" altLang="en-US" sz="1600" b="0" dirty="0"/>
              <a:t> </a:t>
            </a:r>
            <a:r>
              <a:rPr lang="en-US" altLang="zh-CN" sz="1600" b="0" dirty="0"/>
              <a:t>concept for the PRD and DR of CLIC</a:t>
            </a:r>
            <a:r>
              <a:rPr lang="en-US" altLang="zh-CN" sz="1600" b="0" baseline="30000" dirty="0"/>
              <a:t>[2]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1600" dirty="0"/>
              <a:t>S</a:t>
            </a:r>
            <a:r>
              <a:rPr lang="en-US" altLang="zh-CN" sz="1600" b="0" dirty="0"/>
              <a:t>epta: Need to be studied in detail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altLang="zh-CN" sz="1500" b="0" baseline="30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altLang="zh-CN" sz="1500" b="0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000" dirty="0"/>
          </a:p>
        </p:txBody>
      </p:sp>
      <p:sp>
        <p:nvSpPr>
          <p:cNvPr id="3" name="Title 2" descr="Damping ring with  High energy concept">
            <a:extLst>
              <a:ext uri="{FF2B5EF4-FFF2-40B4-BE49-F238E27FC236}">
                <a16:creationId xmlns:a16="http://schemas.microsoft.com/office/drawing/2014/main" id="{2293EAEA-1721-18CC-449A-B449DB657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Damping ring</a:t>
            </a:r>
            <a:r>
              <a:rPr lang="zh-CN" altLang="en-US" dirty="0"/>
              <a:t> 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FSR High energy concept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6E037-3EF6-674E-9377-5DE08FAD4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E35DD-E204-8EF2-FA9C-4438778DA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Yue - SY- ABT - FCC Week 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847FF-5AC7-19E9-BFC8-E3E2C4865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80E91-696E-58B1-A4EA-CB72C8C8F30E}"/>
              </a:ext>
            </a:extLst>
          </p:cNvPr>
          <p:cNvSpPr txBox="1"/>
          <p:nvPr/>
        </p:nvSpPr>
        <p:spPr>
          <a:xfrm>
            <a:off x="277579" y="4368041"/>
            <a:ext cx="84243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Next steps:</a:t>
            </a:r>
          </a:p>
          <a:p>
            <a:endParaRPr lang="en-GB" sz="20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Specifications need to be established and shared if CERN is to work on the beam transfer hardware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28C74-1186-5D1B-D31F-347FAD313D80}"/>
              </a:ext>
            </a:extLst>
          </p:cNvPr>
          <p:cNvSpPr txBox="1"/>
          <p:nvPr/>
        </p:nvSpPr>
        <p:spPr bwMode="auto">
          <a:xfrm>
            <a:off x="3431705" y="6044095"/>
            <a:ext cx="366200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hlinkClick r:id="rId4"/>
              </a:rPr>
              <a:t>[2]</a:t>
            </a:r>
            <a:r>
              <a:rPr lang="zh-CN" altLang="en-US" sz="800" dirty="0">
                <a:hlinkClick r:id="rId4"/>
              </a:rPr>
              <a:t> </a:t>
            </a:r>
            <a:r>
              <a:rPr lang="en-GB" sz="800" dirty="0">
                <a:hlinkClick r:id="rId4"/>
              </a:rPr>
              <a:t>CLIC Pre-Damping and Damping Ring Kickers</a:t>
            </a:r>
            <a:r>
              <a:rPr lang="en-GB" sz="8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D9EE41-E8D3-10E0-9236-4F9C0D171581}"/>
              </a:ext>
            </a:extLst>
          </p:cNvPr>
          <p:cNvSpPr txBox="1"/>
          <p:nvPr/>
        </p:nvSpPr>
        <p:spPr bwMode="auto">
          <a:xfrm>
            <a:off x="11529613" y="75926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[</a:t>
            </a:r>
            <a:r>
              <a:rPr lang="en-US" altLang="zh-CN" sz="1400" dirty="0"/>
              <a:t>1</a:t>
            </a:r>
            <a:r>
              <a:rPr lang="en-GB" sz="1400" dirty="0"/>
              <a:t>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24DE43-9F26-171C-54E1-9279FEC2E7DD}"/>
              </a:ext>
            </a:extLst>
          </p:cNvPr>
          <p:cNvSpPr txBox="1"/>
          <p:nvPr/>
        </p:nvSpPr>
        <p:spPr bwMode="auto">
          <a:xfrm>
            <a:off x="132713" y="6044095"/>
            <a:ext cx="31683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hlinkClick r:id="rId5"/>
              </a:rPr>
              <a:t>[1] Future Circular Collider Feasibility Study Report Volume 2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663225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0639F-E29D-2AFF-3DCA-39E05B1D4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641" y="1565635"/>
            <a:ext cx="5756867" cy="33123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A5FBF0-D0CF-4F0D-0D5A-298F1F3E00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188" y="998381"/>
            <a:ext cx="5824812" cy="408680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59BB72-5AAC-BC6E-860F-89AD1A719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342" y="891520"/>
            <a:ext cx="5744658" cy="53825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GB" sz="2000" dirty="0"/>
              <a:t>energy</a:t>
            </a:r>
            <a:r>
              <a:rPr lang="en-US" altLang="zh-CN" sz="2000" dirty="0"/>
              <a:t>:</a:t>
            </a:r>
            <a:r>
              <a:rPr lang="en-GB" sz="2000" dirty="0"/>
              <a:t> 20 GeV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0" dirty="0"/>
              <a:t>Design</a:t>
            </a:r>
            <a:r>
              <a:rPr lang="zh-CN" altLang="en-US" sz="2000" b="0" dirty="0"/>
              <a:t> </a:t>
            </a:r>
            <a:r>
              <a:rPr lang="en-US" altLang="zh-CN" sz="2000" b="0" dirty="0" err="1"/>
              <a:t>optimised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exclusively</a:t>
            </a:r>
            <a:r>
              <a:rPr lang="zh-CN" altLang="en-US" sz="2000" b="0" dirty="0"/>
              <a:t> </a:t>
            </a:r>
            <a:r>
              <a:rPr lang="en-US" altLang="zh-CN" sz="2000" b="0" dirty="0"/>
              <a:t>for leptons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No</a:t>
            </a:r>
            <a:r>
              <a:rPr lang="en-US" altLang="zh-CN" b="0" dirty="0"/>
              <a:t> connection to SPS tunnel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Beam quality “budget”</a:t>
            </a:r>
            <a:r>
              <a:rPr lang="en-GB" sz="1800" b="0" dirty="0"/>
              <a:t>[1]</a:t>
            </a:r>
            <a:r>
              <a:rPr lang="en-GB" sz="200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20% horizontal and vertical emittance increase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No margin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spread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GB" dirty="0"/>
              <a:t>bunch length</a:t>
            </a: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Survey:</a:t>
            </a:r>
            <a:r>
              <a:rPr lang="zh-CN" altLang="en-US" sz="2000" dirty="0"/>
              <a:t> </a:t>
            </a:r>
            <a:r>
              <a:rPr lang="en-US" altLang="zh-CN" sz="2000" dirty="0"/>
              <a:t>5</a:t>
            </a:r>
            <a:r>
              <a:rPr lang="zh-CN" altLang="en-US" sz="2000" dirty="0"/>
              <a:t> </a:t>
            </a:r>
            <a:r>
              <a:rPr lang="en-US" altLang="zh-CN" sz="2000" dirty="0"/>
              <a:t>straight</a:t>
            </a:r>
            <a:r>
              <a:rPr lang="zh-CN" altLang="en-US" sz="2000" dirty="0"/>
              <a:t> </a:t>
            </a:r>
            <a:r>
              <a:rPr lang="en-US" altLang="zh-CN" sz="2000" dirty="0"/>
              <a:t>sections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4</a:t>
            </a:r>
            <a:r>
              <a:rPr lang="zh-CN" altLang="en-US" sz="2000" dirty="0"/>
              <a:t> </a:t>
            </a:r>
            <a:r>
              <a:rPr lang="en-US" altLang="zh-CN" sz="2000" dirty="0"/>
              <a:t>arc</a:t>
            </a:r>
            <a:r>
              <a:rPr lang="zh-CN" altLang="en-US" sz="2000" dirty="0"/>
              <a:t> </a:t>
            </a:r>
            <a:r>
              <a:rPr lang="en-US" altLang="zh-CN" sz="2000" dirty="0"/>
              <a:t>sections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Investigation of shared </a:t>
            </a:r>
            <a:r>
              <a:rPr lang="en-US" altLang="zh-CN" dirty="0"/>
              <a:t>e+/e-</a:t>
            </a:r>
            <a:r>
              <a:rPr lang="zh-CN" altLang="en-US" dirty="0"/>
              <a:t> </a:t>
            </a:r>
            <a:r>
              <a:rPr lang="en-GB" dirty="0"/>
              <a:t>transport in straight sections and optimisation of arc </a:t>
            </a:r>
            <a:r>
              <a:rPr lang="en-US" dirty="0"/>
              <a:t>geometry</a:t>
            </a:r>
            <a:endParaRPr lang="en-US" altLang="zh-CN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Constant</a:t>
            </a:r>
            <a:r>
              <a:rPr lang="zh-CN" altLang="en-US" dirty="0"/>
              <a:t> </a:t>
            </a:r>
            <a:r>
              <a:rPr lang="en-GB" dirty="0"/>
              <a:t>negative vertical slope of −3</a:t>
            </a:r>
            <a:r>
              <a:rPr lang="zh-CN" altLang="en-US" dirty="0"/>
              <a:t> </a:t>
            </a:r>
            <a:r>
              <a:rPr lang="en-US" altLang="zh-CN" dirty="0"/>
              <a:t>deg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sz="1800" dirty="0"/>
              <a:t>Vertical</a:t>
            </a:r>
            <a:r>
              <a:rPr lang="zh-CN" altLang="en-US" sz="1800" dirty="0"/>
              <a:t> </a:t>
            </a:r>
            <a:r>
              <a:rPr lang="en-US" altLang="zh-CN" sz="1800" dirty="0"/>
              <a:t>bending</a:t>
            </a:r>
            <a:r>
              <a:rPr lang="zh-CN" altLang="en-US" sz="1800" dirty="0"/>
              <a:t> </a:t>
            </a:r>
            <a:r>
              <a:rPr lang="en-US" altLang="zh-CN" sz="1800" dirty="0"/>
              <a:t>at</a:t>
            </a:r>
            <a:r>
              <a:rPr lang="zh-CN" altLang="en-US" sz="1800" dirty="0"/>
              <a:t> </a:t>
            </a:r>
            <a:r>
              <a:rPr lang="en-US" altLang="zh-CN" sz="1800" dirty="0"/>
              <a:t>begin</a:t>
            </a:r>
            <a:r>
              <a:rPr lang="zh-CN" altLang="en-US" sz="1800" dirty="0"/>
              <a:t> </a:t>
            </a:r>
            <a:r>
              <a:rPr lang="en-US" altLang="zh-CN" sz="1800" dirty="0"/>
              <a:t>and</a:t>
            </a:r>
            <a:r>
              <a:rPr lang="zh-CN" altLang="en-US" sz="1800" dirty="0"/>
              <a:t> </a:t>
            </a:r>
            <a:r>
              <a:rPr lang="en-US" altLang="zh-CN" sz="1800" dirty="0"/>
              <a:t>end</a:t>
            </a:r>
            <a:r>
              <a:rPr lang="zh-CN" altLang="en-US" sz="1800" dirty="0"/>
              <a:t> </a:t>
            </a:r>
            <a:r>
              <a:rPr lang="en-US" altLang="zh-CN" sz="1800" dirty="0"/>
              <a:t>point</a:t>
            </a:r>
            <a:r>
              <a:rPr lang="zh-CN" altLang="en-US" sz="1800" dirty="0"/>
              <a:t> </a:t>
            </a:r>
            <a:r>
              <a:rPr lang="en-US" altLang="zh-CN" dirty="0">
                <a:sym typeface="Wingdings" pitchFamily="2" charset="2"/>
              </a:rPr>
              <a:t></a:t>
            </a:r>
            <a:r>
              <a:rPr lang="zh-CN" altLang="en-US" dirty="0"/>
              <a:t> </a:t>
            </a:r>
            <a:endParaRPr lang="en-GB" dirty="0"/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20B25C-5744-6769-A8F0-38E3D5365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702" y="161997"/>
            <a:ext cx="8928372" cy="620954"/>
          </a:xfrm>
        </p:spPr>
        <p:txBody>
          <a:bodyPr/>
          <a:lstStyle/>
          <a:p>
            <a:r>
              <a:rPr lang="en-US" altLang="zh-CN" dirty="0"/>
              <a:t>Transfer</a:t>
            </a:r>
            <a:r>
              <a:rPr lang="zh-CN" altLang="en-US" dirty="0"/>
              <a:t> </a:t>
            </a:r>
            <a:r>
              <a:rPr lang="en-US" altLang="zh-CN" dirty="0"/>
              <a:t>line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HE</a:t>
            </a:r>
            <a:r>
              <a:rPr lang="zh-CN" altLang="en-US" dirty="0"/>
              <a:t> </a:t>
            </a:r>
            <a:r>
              <a:rPr lang="en-US" altLang="zh-CN" dirty="0"/>
              <a:t>linac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AF763-1B4C-88EE-751C-6AF828425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EF30C-E5FD-CC29-AC47-469B3940A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8158F-DA84-8B46-0B92-E97E1D954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632B48-E103-2A6D-3904-3CC67356AA2C}"/>
              </a:ext>
            </a:extLst>
          </p:cNvPr>
          <p:cNvSpPr txBox="1"/>
          <p:nvPr/>
        </p:nvSpPr>
        <p:spPr bwMode="auto">
          <a:xfrm>
            <a:off x="7023231" y="41407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</a:rPr>
              <a:t>SPS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DA784C-7F77-E82D-45D3-AC49764F39FC}"/>
              </a:ext>
            </a:extLst>
          </p:cNvPr>
          <p:cNvSpPr txBox="1"/>
          <p:nvPr/>
        </p:nvSpPr>
        <p:spPr bwMode="auto">
          <a:xfrm>
            <a:off x="10859681" y="4517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</a:rPr>
              <a:t>PA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6C32B50-48C0-0018-9D52-EEE20652BC3F}"/>
              </a:ext>
            </a:extLst>
          </p:cNvPr>
          <p:cNvSpPr/>
          <p:nvPr/>
        </p:nvSpPr>
        <p:spPr>
          <a:xfrm>
            <a:off x="7049454" y="4157787"/>
            <a:ext cx="549841" cy="31798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877030E-9F82-CB29-58FE-2BB9045FD159}"/>
              </a:ext>
            </a:extLst>
          </p:cNvPr>
          <p:cNvSpPr/>
          <p:nvPr/>
        </p:nvSpPr>
        <p:spPr>
          <a:xfrm>
            <a:off x="10882326" y="4568861"/>
            <a:ext cx="450439" cy="31798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C47DAD-C2D7-C246-E057-8FA981C6D5EC}"/>
              </a:ext>
            </a:extLst>
          </p:cNvPr>
          <p:cNvSpPr txBox="1"/>
          <p:nvPr/>
        </p:nvSpPr>
        <p:spPr bwMode="auto">
          <a:xfrm>
            <a:off x="6816080" y="2807413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</a:rPr>
              <a:t>Injector</a:t>
            </a:r>
            <a:r>
              <a:rPr lang="zh-CN" altLang="en-US" b="1" dirty="0">
                <a:solidFill>
                  <a:schemeClr val="tx2"/>
                </a:solidFill>
              </a:rPr>
              <a:t> </a:t>
            </a:r>
            <a:r>
              <a:rPr lang="en-US" altLang="zh-CN" b="1" dirty="0">
                <a:solidFill>
                  <a:schemeClr val="tx2"/>
                </a:solidFill>
              </a:rPr>
              <a:t>complex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EBFC9B3-D2DD-E5CB-6E22-0D258F10E74A}"/>
              </a:ext>
            </a:extLst>
          </p:cNvPr>
          <p:cNvSpPr/>
          <p:nvPr/>
        </p:nvSpPr>
        <p:spPr>
          <a:xfrm>
            <a:off x="6816080" y="2846205"/>
            <a:ext cx="1921571" cy="31798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0AEEB-FFC1-C876-9CC8-57AED43DBEE9}"/>
              </a:ext>
            </a:extLst>
          </p:cNvPr>
          <p:cNvSpPr txBox="1"/>
          <p:nvPr/>
        </p:nvSpPr>
        <p:spPr bwMode="auto">
          <a:xfrm>
            <a:off x="11806838" y="6271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[2]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8584B6-EAC0-DD84-B7FB-EFF66DC52991}"/>
              </a:ext>
            </a:extLst>
          </p:cNvPr>
          <p:cNvSpPr txBox="1"/>
          <p:nvPr/>
        </p:nvSpPr>
        <p:spPr bwMode="auto">
          <a:xfrm>
            <a:off x="4333484" y="6067361"/>
            <a:ext cx="39491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hlinkClick r:id="rId5"/>
              </a:rPr>
              <a:t>[2] Future Circular Collider Feasibility Study Report Volume 2</a:t>
            </a:r>
            <a:endParaRPr lang="en-GB" sz="10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6DDFAC-A2E5-CD4B-FFF1-009DE35574D9}"/>
              </a:ext>
            </a:extLst>
          </p:cNvPr>
          <p:cNvSpPr txBox="1"/>
          <p:nvPr/>
        </p:nvSpPr>
        <p:spPr bwMode="auto">
          <a:xfrm>
            <a:off x="5770890" y="5309978"/>
            <a:ext cx="50235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Skew</a:t>
            </a:r>
            <a:r>
              <a:rPr lang="en-GB" dirty="0">
                <a:solidFill>
                  <a:schemeClr val="tx2"/>
                </a:solidFill>
              </a:rPr>
              <a:t> quadrupoles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to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correct H&amp;V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coupling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8B698-2724-4971-91FF-28CEA7164232}"/>
              </a:ext>
            </a:extLst>
          </p:cNvPr>
          <p:cNvSpPr txBox="1"/>
          <p:nvPr/>
        </p:nvSpPr>
        <p:spPr bwMode="auto">
          <a:xfrm>
            <a:off x="875381" y="6044278"/>
            <a:ext cx="2241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hlinkClick r:id="rId6"/>
              </a:rPr>
              <a:t>[1]</a:t>
            </a:r>
            <a:r>
              <a:rPr lang="zh-CN" altLang="en-US" sz="1200" dirty="0">
                <a:hlinkClick r:id="rId6"/>
              </a:rPr>
              <a:t> </a:t>
            </a:r>
            <a:r>
              <a:rPr lang="en-US" altLang="zh-CN" sz="1200" dirty="0" err="1">
                <a:hlinkClick r:id="rId6"/>
              </a:rPr>
              <a:t>FCCee</a:t>
            </a:r>
            <a:r>
              <a:rPr lang="zh-CN" altLang="en-US" sz="1200" dirty="0">
                <a:hlinkClick r:id="rId6"/>
              </a:rPr>
              <a:t> </a:t>
            </a:r>
            <a:r>
              <a:rPr lang="en-US" altLang="zh-CN" sz="1200" dirty="0">
                <a:hlinkClick r:id="rId6"/>
              </a:rPr>
              <a:t>injector</a:t>
            </a:r>
            <a:r>
              <a:rPr lang="zh-CN" altLang="en-US" sz="1200" dirty="0">
                <a:hlinkClick r:id="rId6"/>
              </a:rPr>
              <a:t> </a:t>
            </a:r>
            <a:r>
              <a:rPr lang="en-US" altLang="zh-CN" sz="1200" dirty="0">
                <a:hlinkClick r:id="rId6"/>
              </a:rPr>
              <a:t>parameters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61743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25282-A1AD-853A-FE06-CCF3BCD02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340;p49">
            <a:extLst>
              <a:ext uri="{FF2B5EF4-FFF2-40B4-BE49-F238E27FC236}">
                <a16:creationId xmlns:a16="http://schemas.microsoft.com/office/drawing/2014/main" id="{856B89F5-6AE1-0B33-6BD0-D80B2F3E48C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5827" y="3106205"/>
            <a:ext cx="5701218" cy="242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F7DF17-F76E-AF05-8958-D6BB8AC4E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104" y="111698"/>
            <a:ext cx="5598926" cy="233346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F36C69-5A16-3C04-E7DA-5D922F4A5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4" y="1056713"/>
            <a:ext cx="6162290" cy="342773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Lattice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FODO</a:t>
            </a:r>
            <a:r>
              <a:rPr lang="zh-CN" altLang="en-US" dirty="0"/>
              <a:t> </a:t>
            </a:r>
            <a:r>
              <a:rPr lang="en-US" altLang="zh-CN" dirty="0"/>
              <a:t>cell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arc</a:t>
            </a:r>
            <a:r>
              <a:rPr lang="zh-CN" altLang="en-US" dirty="0"/>
              <a:t> </a:t>
            </a:r>
            <a:r>
              <a:rPr lang="en-US" altLang="zh-CN" dirty="0"/>
              <a:t>sections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Phase</a:t>
            </a:r>
            <a:r>
              <a:rPr lang="zh-CN" altLang="en-US" dirty="0"/>
              <a:t> </a:t>
            </a:r>
            <a:r>
              <a:rPr lang="en-GB" dirty="0"/>
              <a:t>advance is 135°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minimize</a:t>
            </a:r>
            <a:r>
              <a:rPr lang="zh-CN" altLang="en-US" dirty="0"/>
              <a:t> </a:t>
            </a:r>
            <a:r>
              <a:rPr lang="en-US" altLang="zh-CN" dirty="0"/>
              <a:t>emittance</a:t>
            </a:r>
            <a:r>
              <a:rPr lang="zh-CN" altLang="en-US" dirty="0"/>
              <a:t> </a:t>
            </a:r>
            <a:r>
              <a:rPr lang="en-US" altLang="zh-CN" dirty="0"/>
              <a:t>blow</a:t>
            </a:r>
            <a:r>
              <a:rPr lang="zh-CN" altLang="en-US" dirty="0"/>
              <a:t> </a:t>
            </a:r>
            <a:r>
              <a:rPr lang="en-US" altLang="zh-CN" dirty="0"/>
              <a:t>up from SR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Matching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rotation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done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Bunch lengthening: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GB" dirty="0"/>
              <a:t>4 mm </a:t>
            </a:r>
            <a:r>
              <a:rPr lang="en-US" altLang="zh-CN" dirty="0">
                <a:sym typeface="Wingdings" pitchFamily="2" charset="2"/>
              </a:rPr>
              <a:t>to</a:t>
            </a:r>
            <a:r>
              <a:rPr lang="en-GB" dirty="0"/>
              <a:t> 8 mm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</a:t>
            </a:r>
            <a:r>
              <a:rPr lang="en-US" altLang="zh-CN" dirty="0"/>
              <a:t>quires</a:t>
            </a:r>
            <a:r>
              <a:rPr lang="zh-CN" altLang="en-US" dirty="0"/>
              <a:t> </a:t>
            </a:r>
            <a:r>
              <a:rPr lang="en-US" altLang="zh-CN" dirty="0"/>
              <a:t>bunch</a:t>
            </a:r>
            <a:r>
              <a:rPr lang="zh-CN" altLang="en-US" dirty="0"/>
              <a:t> </a:t>
            </a:r>
            <a:r>
              <a:rPr lang="en-GB" dirty="0"/>
              <a:t>compressor at end of </a:t>
            </a:r>
            <a:r>
              <a:rPr lang="en-US" altLang="zh-CN" dirty="0"/>
              <a:t>TL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Mainly</a:t>
            </a:r>
            <a:r>
              <a:rPr lang="en-GB" dirty="0"/>
              <a:t> from the end of </a:t>
            </a:r>
            <a:r>
              <a:rPr lang="en-US" altLang="zh-CN" dirty="0"/>
              <a:t>TL</a:t>
            </a:r>
            <a:r>
              <a:rPr lang="en-US" altLang="zh-CN" dirty="0">
                <a:sym typeface="Wingdings" pitchFamily="2" charset="2"/>
              </a:rPr>
              <a:t></a:t>
            </a:r>
            <a:r>
              <a:rPr lang="zh-CN" altLang="en-US" dirty="0">
                <a:sym typeface="Wingdings" pitchFamily="2" charset="2"/>
              </a:rPr>
              <a:t>  </a:t>
            </a:r>
            <a:r>
              <a:rPr lang="en-US" altLang="zh-CN" dirty="0">
                <a:sym typeface="Wingdings" pitchFamily="2" charset="2"/>
              </a:rPr>
              <a:t>Optics</a:t>
            </a:r>
            <a:r>
              <a:rPr lang="zh-CN" altLang="en-US" dirty="0">
                <a:sym typeface="Wingdings" pitchFamily="2" charset="2"/>
              </a:rPr>
              <a:t> </a:t>
            </a:r>
            <a:r>
              <a:rPr lang="en-US" altLang="zh-CN" dirty="0" err="1">
                <a:sym typeface="Wingdings" pitchFamily="2" charset="2"/>
              </a:rPr>
              <a:t>optimisation</a:t>
            </a:r>
            <a:endParaRPr lang="en-US" altLang="zh-CN" dirty="0"/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altLang="zh-CN" dirty="0"/>
              <a:t>CSR</a:t>
            </a:r>
            <a:r>
              <a:rPr lang="zh-CN" altLang="en-US" dirty="0"/>
              <a:t> </a:t>
            </a:r>
            <a:r>
              <a:rPr lang="en-US" altLang="zh-CN" dirty="0"/>
              <a:t>has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small</a:t>
            </a:r>
            <a:r>
              <a:rPr lang="zh-CN" altLang="en-US" dirty="0"/>
              <a:t> </a:t>
            </a:r>
            <a:r>
              <a:rPr lang="en-US" altLang="zh-CN" dirty="0"/>
              <a:t>contribution</a:t>
            </a:r>
          </a:p>
          <a:p>
            <a:pPr marL="609750" lvl="1" indent="-285750"/>
            <a:endParaRPr lang="en-US" altLang="zh-CN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006C39-CAD8-FC18-0B8C-9E1DD9BE2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Transfer</a:t>
            </a:r>
            <a:r>
              <a:rPr lang="zh-CN" altLang="en-US" dirty="0"/>
              <a:t> </a:t>
            </a:r>
            <a:r>
              <a:rPr lang="en-US" altLang="zh-CN" dirty="0"/>
              <a:t>line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HE</a:t>
            </a:r>
            <a:r>
              <a:rPr lang="zh-CN" altLang="en-US" dirty="0"/>
              <a:t> </a:t>
            </a:r>
            <a:r>
              <a:rPr lang="en-US" altLang="zh-CN" dirty="0"/>
              <a:t>linac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BE0E5-7CB4-3BA3-A107-239602058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1FF23-F67A-ECB8-70E2-7DB8D464D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7C3A0-4799-AFC3-461F-12066BAF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7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3B9EB5-0473-EBF3-2B7F-D112B18D7626}"/>
              </a:ext>
            </a:extLst>
          </p:cNvPr>
          <p:cNvSpPr txBox="1"/>
          <p:nvPr/>
        </p:nvSpPr>
        <p:spPr bwMode="auto">
          <a:xfrm>
            <a:off x="6254562" y="2348267"/>
            <a:ext cx="3099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8000" lvl="2"/>
            <a:r>
              <a:rPr lang="en-US" altLang="zh-CN" dirty="0"/>
              <a:t>Dipole</a:t>
            </a:r>
            <a:r>
              <a:rPr lang="zh-CN" altLang="en-US" dirty="0"/>
              <a:t> </a:t>
            </a:r>
            <a:r>
              <a:rPr lang="en-US" altLang="zh-CN" dirty="0"/>
              <a:t>fill</a:t>
            </a:r>
            <a:r>
              <a:rPr lang="zh-CN" altLang="en-US" dirty="0"/>
              <a:t> </a:t>
            </a:r>
            <a:r>
              <a:rPr lang="en-US" altLang="zh-CN" dirty="0"/>
              <a:t>factor:</a:t>
            </a:r>
            <a:r>
              <a:rPr lang="zh-CN" altLang="en-US" dirty="0"/>
              <a:t> </a:t>
            </a:r>
            <a:r>
              <a:rPr lang="en-US" altLang="zh-CN" dirty="0"/>
              <a:t>0.5</a:t>
            </a:r>
          </a:p>
          <a:p>
            <a:pPr marL="648000" lvl="2"/>
            <a:r>
              <a:rPr lang="en-US" altLang="zh-CN" dirty="0"/>
              <a:t>Cell Length:</a:t>
            </a:r>
            <a:r>
              <a:rPr lang="zh-CN" altLang="en-US" dirty="0"/>
              <a:t> </a:t>
            </a:r>
            <a:r>
              <a:rPr lang="en-US" altLang="zh-CN" dirty="0"/>
              <a:t>50</a:t>
            </a:r>
            <a:r>
              <a:rPr lang="zh-CN" altLang="en-US" dirty="0"/>
              <a:t> </a:t>
            </a:r>
            <a:r>
              <a:rPr lang="en-US" altLang="zh-CN" dirty="0"/>
              <a:t>m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37192C-687E-3952-DBAE-D3B44EFB3E8F}"/>
              </a:ext>
            </a:extLst>
          </p:cNvPr>
          <p:cNvSpPr txBox="1"/>
          <p:nvPr/>
        </p:nvSpPr>
        <p:spPr bwMode="auto">
          <a:xfrm>
            <a:off x="9163698" y="2383888"/>
            <a:ext cx="3099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8000" lvl="2"/>
            <a:r>
              <a:rPr lang="en-US" altLang="zh-CN" dirty="0"/>
              <a:t>Dipole</a:t>
            </a:r>
            <a:r>
              <a:rPr lang="zh-CN" altLang="en-US" dirty="0"/>
              <a:t> </a:t>
            </a:r>
            <a:r>
              <a:rPr lang="en-US" altLang="zh-CN" dirty="0"/>
              <a:t>fill</a:t>
            </a:r>
            <a:r>
              <a:rPr lang="zh-CN" altLang="en-US" dirty="0"/>
              <a:t> </a:t>
            </a:r>
            <a:r>
              <a:rPr lang="en-US" altLang="zh-CN" dirty="0"/>
              <a:t>factor:</a:t>
            </a:r>
            <a:r>
              <a:rPr lang="zh-CN" altLang="en-US" dirty="0"/>
              <a:t> </a:t>
            </a:r>
            <a:r>
              <a:rPr lang="en-US" altLang="zh-CN" dirty="0"/>
              <a:t>0.67</a:t>
            </a:r>
          </a:p>
          <a:p>
            <a:pPr marL="648000" lvl="2"/>
            <a:r>
              <a:rPr lang="en-US" altLang="zh-CN" dirty="0"/>
              <a:t>Cell Length:</a:t>
            </a:r>
            <a:r>
              <a:rPr lang="zh-CN" altLang="en-US" dirty="0"/>
              <a:t> </a:t>
            </a:r>
            <a:r>
              <a:rPr lang="en-US" altLang="zh-CN" dirty="0"/>
              <a:t>18</a:t>
            </a:r>
            <a:r>
              <a:rPr lang="zh-CN" altLang="en-US" dirty="0"/>
              <a:t> </a:t>
            </a:r>
            <a:r>
              <a:rPr lang="en-US" altLang="zh-CN" dirty="0"/>
              <a:t>m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A01032-EEDC-68D6-A2FA-92AE75817D7D}"/>
              </a:ext>
            </a:extLst>
          </p:cNvPr>
          <p:cNvSpPr txBox="1"/>
          <p:nvPr/>
        </p:nvSpPr>
        <p:spPr bwMode="auto">
          <a:xfrm>
            <a:off x="224955" y="4667732"/>
            <a:ext cx="6951165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chemeClr val="tx2"/>
                </a:solidFill>
              </a:rPr>
              <a:t>Next steps</a:t>
            </a:r>
          </a:p>
          <a:p>
            <a:pPr marL="800100" lvl="1" indent="-3429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Complete real-space placement and connection to booster</a:t>
            </a:r>
          </a:p>
          <a:p>
            <a:pPr marL="800100" lvl="1" indent="-3429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Optics matching and H/V plane rotation to booster injection</a:t>
            </a:r>
          </a:p>
          <a:p>
            <a:pPr marL="800100" lvl="1" indent="-3429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Explore other cell types other than FODO (e.g. TME, DBA)</a:t>
            </a:r>
          </a:p>
        </p:txBody>
      </p:sp>
    </p:spTree>
    <p:extLst>
      <p:ext uri="{BB962C8B-B14F-4D97-AF65-F5344CB8AC3E}">
        <p14:creationId xmlns:p14="http://schemas.microsoft.com/office/powerpoint/2010/main" val="264655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8489D-874E-784F-5586-693719F19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EC830B-4BCF-FAC3-F27C-55D69E43D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80" y="144289"/>
            <a:ext cx="11376025" cy="532871"/>
          </a:xfrm>
        </p:spPr>
        <p:txBody>
          <a:bodyPr/>
          <a:lstStyle/>
          <a:p>
            <a:r>
              <a:rPr lang="en-US" sz="3600" u="sng" dirty="0"/>
              <a:t>FCC-ee Underground Structure Overview</a:t>
            </a:r>
            <a:br>
              <a:rPr lang="en-US" sz="3600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39289-8CC3-91E5-B492-0E8B07996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21/05/2025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65070-EE43-9C01-9111-74AFEF7B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Yue - SY- ABT - FCC Week 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677A-C0A8-3177-385A-CC8A1EBF1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8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6588F9-CF21-C825-CD4C-D9DE619F3E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0116"/>
          <a:stretch/>
        </p:blipFill>
        <p:spPr>
          <a:xfrm>
            <a:off x="3953458" y="1144237"/>
            <a:ext cx="7972025" cy="34573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853F8E-8413-2FD4-DBF4-7A8A9A9CE609}"/>
              </a:ext>
            </a:extLst>
          </p:cNvPr>
          <p:cNvSpPr txBox="1"/>
          <p:nvPr/>
        </p:nvSpPr>
        <p:spPr bwMode="auto">
          <a:xfrm>
            <a:off x="335360" y="176571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Point</a:t>
            </a:r>
            <a:r>
              <a:rPr lang="zh-CN" altLang="en-US" sz="2000" dirty="0"/>
              <a:t> </a:t>
            </a:r>
            <a:r>
              <a:rPr lang="en-US" altLang="zh-CN" sz="2000" dirty="0"/>
              <a:t>A:</a:t>
            </a:r>
            <a:r>
              <a:rPr lang="zh-CN" altLang="en-US" sz="2000" dirty="0"/>
              <a:t> </a:t>
            </a:r>
            <a:r>
              <a:rPr lang="en-US" altLang="zh-CN" sz="2000" dirty="0"/>
              <a:t>Booster</a:t>
            </a:r>
            <a:r>
              <a:rPr lang="zh-CN" altLang="en-US" sz="2000" dirty="0"/>
              <a:t> </a:t>
            </a:r>
            <a:r>
              <a:rPr lang="en-US" altLang="zh-CN" sz="2000" dirty="0"/>
              <a:t>injection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73D205-BFC9-69F1-85AC-455727F74FFD}"/>
              </a:ext>
            </a:extLst>
          </p:cNvPr>
          <p:cNvSpPr txBox="1"/>
          <p:nvPr/>
        </p:nvSpPr>
        <p:spPr bwMode="auto">
          <a:xfrm>
            <a:off x="171254" y="5928469"/>
            <a:ext cx="558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[1] F. Georgieva, Technical Infrastructures coordination meeting #86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38D07-9860-50E6-DBD5-B249436EDA63}"/>
              </a:ext>
            </a:extLst>
          </p:cNvPr>
          <p:cNvSpPr txBox="1"/>
          <p:nvPr/>
        </p:nvSpPr>
        <p:spPr bwMode="auto">
          <a:xfrm>
            <a:off x="11347654" y="78661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[1]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688FE50-1F10-596C-4DC0-E5862FA67514}"/>
              </a:ext>
            </a:extLst>
          </p:cNvPr>
          <p:cNvSpPr/>
          <p:nvPr/>
        </p:nvSpPr>
        <p:spPr>
          <a:xfrm>
            <a:off x="6264166" y="1988840"/>
            <a:ext cx="1584178" cy="15121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1B83FF-2568-82E0-EE58-767B39604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428" y="4778898"/>
            <a:ext cx="8068356" cy="104652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1D209F-E114-EE87-153B-9DA767FE3638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7056255" y="3501008"/>
            <a:ext cx="604351" cy="1277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3093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4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|7.5|5.4"/>
</p:tagLst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34185</TotalTime>
  <Words>2134</Words>
  <Application>Microsoft Macintosh PowerPoint</Application>
  <DocSecurity>0</DocSecurity>
  <PresentationFormat>Widescreen</PresentationFormat>
  <Paragraphs>397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-apple-system</vt:lpstr>
      <vt:lpstr>Aptos</vt:lpstr>
      <vt:lpstr>Arial</vt:lpstr>
      <vt:lpstr>Calibri</vt:lpstr>
      <vt:lpstr>Cambria Math</vt:lpstr>
      <vt:lpstr>Roboto</vt:lpstr>
      <vt:lpstr>Wingdings</vt:lpstr>
      <vt:lpstr>CERN</vt:lpstr>
      <vt:lpstr>PowerPoint Presentation</vt:lpstr>
      <vt:lpstr>Injection/Extraction Systems Across the Complex</vt:lpstr>
      <vt:lpstr>Outline</vt:lpstr>
      <vt:lpstr>FCC-ee Underground Structure Overview </vt:lpstr>
      <vt:lpstr>Damping ring: Mid-term review 2023</vt:lpstr>
      <vt:lpstr>Damping ring : FSR High energy concept</vt:lpstr>
      <vt:lpstr>Transfer line from HE linac</vt:lpstr>
      <vt:lpstr>Transfer line from HE linac</vt:lpstr>
      <vt:lpstr>FCC-ee Underground Structure Overview </vt:lpstr>
      <vt:lpstr>Booster Injection</vt:lpstr>
      <vt:lpstr>Booster Injection: Optics design (e+)</vt:lpstr>
      <vt:lpstr>Booster Injection: Beam envelope</vt:lpstr>
      <vt:lpstr>FCC-ee Underground Structure Overview </vt:lpstr>
      <vt:lpstr>Integration at PB</vt:lpstr>
      <vt:lpstr>Booster extraction and dump  </vt:lpstr>
      <vt:lpstr>Booster horizontal extraction</vt:lpstr>
      <vt:lpstr>Booster dump</vt:lpstr>
      <vt:lpstr>Collider dump</vt:lpstr>
      <vt:lpstr>Collider dump</vt:lpstr>
      <vt:lpstr>Timeline for Pre TDR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Sen Yue</cp:lastModifiedBy>
  <cp:revision>272</cp:revision>
  <dcterms:created xsi:type="dcterms:W3CDTF">2021-11-15T09:32:25Z</dcterms:created>
  <dcterms:modified xsi:type="dcterms:W3CDTF">2025-05-21T09:52:46Z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