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media/image6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24"/>
  </p:notesMasterIdLst>
  <p:sldIdLst>
    <p:sldId id="256" r:id="rId2"/>
    <p:sldId id="1333" r:id="rId3"/>
    <p:sldId id="1345" r:id="rId4"/>
    <p:sldId id="1343" r:id="rId5"/>
    <p:sldId id="1344" r:id="rId6"/>
    <p:sldId id="1354" r:id="rId7"/>
    <p:sldId id="274" r:id="rId8"/>
    <p:sldId id="1307" r:id="rId9"/>
    <p:sldId id="1346" r:id="rId10"/>
    <p:sldId id="1327" r:id="rId11"/>
    <p:sldId id="1329" r:id="rId12"/>
    <p:sldId id="1305" r:id="rId13"/>
    <p:sldId id="1351" r:id="rId14"/>
    <p:sldId id="1341" r:id="rId15"/>
    <p:sldId id="1290" r:id="rId16"/>
    <p:sldId id="1348" r:id="rId17"/>
    <p:sldId id="1332" r:id="rId18"/>
    <p:sldId id="1353" r:id="rId19"/>
    <p:sldId id="1313" r:id="rId20"/>
    <p:sldId id="1334" r:id="rId21"/>
    <p:sldId id="1355" r:id="rId22"/>
    <p:sldId id="1356" r:id="rId23"/>
  </p:sldIdLst>
  <p:sldSz cx="12192000" cy="6858000"/>
  <p:notesSz cx="6797675" cy="987266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8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>
        <p:scale>
          <a:sx n="110" d="100"/>
          <a:sy n="110" d="100"/>
        </p:scale>
        <p:origin x="496" y="480"/>
      </p:cViewPr>
      <p:guideLst>
        <p:guide orient="horz" pos="2183"/>
        <p:guide pos="38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F65B89-F362-6245-86EE-EAA038EA7B87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DCD8137-839B-844F-921A-74856AC4FCF2}">
      <dgm:prSet phldrT="[Text]"/>
      <dgm:spPr/>
      <dgm:t>
        <a:bodyPr/>
        <a:lstStyle/>
        <a:p>
          <a:r>
            <a:rPr lang="en-GB"/>
            <a:t>Synchronization</a:t>
          </a:r>
        </a:p>
      </dgm:t>
    </dgm:pt>
    <dgm:pt modelId="{71A35AF5-5378-A642-ADFF-03431EF6BEB8}" type="parTrans" cxnId="{AD79FC03-82DE-504C-AD3E-35FEB5B5B8A9}">
      <dgm:prSet/>
      <dgm:spPr/>
      <dgm:t>
        <a:bodyPr/>
        <a:lstStyle/>
        <a:p>
          <a:endParaRPr lang="en-GB"/>
        </a:p>
      </dgm:t>
    </dgm:pt>
    <dgm:pt modelId="{DDA1E205-6887-F848-8075-0C98BAF04C0B}" type="sibTrans" cxnId="{AD79FC03-82DE-504C-AD3E-35FEB5B5B8A9}">
      <dgm:prSet/>
      <dgm:spPr/>
      <dgm:t>
        <a:bodyPr/>
        <a:lstStyle/>
        <a:p>
          <a:endParaRPr lang="en-GB"/>
        </a:p>
      </dgm:t>
    </dgm:pt>
    <dgm:pt modelId="{6935C519-3DFA-E44F-90DB-17F57A193DFE}">
      <dgm:prSet phldrT="[Text]" custT="1"/>
      <dgm:spPr/>
      <dgm:t>
        <a:bodyPr/>
        <a:lstStyle/>
        <a:p>
          <a:r>
            <a:rPr lang="en-US" altLang="zh-CN" sz="1800"/>
            <a:t>Wise</a:t>
          </a:r>
          <a:r>
            <a:rPr lang="zh-CN" altLang="en-US" sz="1800"/>
            <a:t> </a:t>
          </a:r>
          <a:r>
            <a:rPr lang="en-US" altLang="zh-CN" sz="1800"/>
            <a:t>c</a:t>
          </a:r>
          <a:r>
            <a:rPr lang="en-GB" sz="1800"/>
            <a:t>hoice of booster harmonic number &amp; transport line lengths</a:t>
          </a:r>
        </a:p>
      </dgm:t>
    </dgm:pt>
    <dgm:pt modelId="{CA3B1356-B676-4347-B99F-C5C054D31457}" type="parTrans" cxnId="{ED72FA32-9A4D-1B41-AACF-8952028ADC7D}">
      <dgm:prSet/>
      <dgm:spPr/>
      <dgm:t>
        <a:bodyPr/>
        <a:lstStyle/>
        <a:p>
          <a:endParaRPr lang="en-GB"/>
        </a:p>
      </dgm:t>
    </dgm:pt>
    <dgm:pt modelId="{3BFBC297-D8F5-434E-87B8-12190BD13688}" type="sibTrans" cxnId="{ED72FA32-9A4D-1B41-AACF-8952028ADC7D}">
      <dgm:prSet/>
      <dgm:spPr/>
      <dgm:t>
        <a:bodyPr/>
        <a:lstStyle/>
        <a:p>
          <a:endParaRPr lang="en-GB"/>
        </a:p>
      </dgm:t>
    </dgm:pt>
    <dgm:pt modelId="{9858F5ED-8F6E-6146-805D-F83B65363D0E}">
      <dgm:prSet phldrT="[Text]" custT="1"/>
      <dgm:spPr/>
      <dgm:t>
        <a:bodyPr/>
        <a:lstStyle/>
        <a:p>
          <a:r>
            <a:rPr lang="en-GB" sz="1800"/>
            <a:t>Variation in the circumferences within error tolerance</a:t>
          </a:r>
        </a:p>
      </dgm:t>
    </dgm:pt>
    <dgm:pt modelId="{75AD76AB-4B25-C347-8A3F-28CCCE85DCA8}" type="parTrans" cxnId="{DDD4DDEE-DE68-404F-8905-BD36F723AE25}">
      <dgm:prSet/>
      <dgm:spPr/>
      <dgm:t>
        <a:bodyPr/>
        <a:lstStyle/>
        <a:p>
          <a:endParaRPr lang="en-GB"/>
        </a:p>
      </dgm:t>
    </dgm:pt>
    <dgm:pt modelId="{F874CCD6-F458-304C-8493-1C1C8B72CCF5}" type="sibTrans" cxnId="{DDD4DDEE-DE68-404F-8905-BD36F723AE25}">
      <dgm:prSet/>
      <dgm:spPr/>
      <dgm:t>
        <a:bodyPr/>
        <a:lstStyle/>
        <a:p>
          <a:endParaRPr lang="en-GB"/>
        </a:p>
      </dgm:t>
    </dgm:pt>
    <dgm:pt modelId="{1B9FFE22-AA62-E041-BD86-5818E140E0D0}">
      <dgm:prSet phldrT="[Text]"/>
      <dgm:spPr/>
      <dgm:t>
        <a:bodyPr/>
        <a:lstStyle/>
        <a:p>
          <a:r>
            <a:rPr lang="en-GB"/>
            <a:t>transmission efficiency</a:t>
          </a:r>
        </a:p>
      </dgm:t>
    </dgm:pt>
    <dgm:pt modelId="{0D55263C-323E-0340-ADAB-B7CD18910A84}" type="parTrans" cxnId="{4F9C17D7-C1AC-1646-8D29-797AAB34A41B}">
      <dgm:prSet/>
      <dgm:spPr/>
      <dgm:t>
        <a:bodyPr/>
        <a:lstStyle/>
        <a:p>
          <a:endParaRPr lang="en-GB"/>
        </a:p>
      </dgm:t>
    </dgm:pt>
    <dgm:pt modelId="{E3D75225-0A5F-2645-8C46-C39F766BCDD3}" type="sibTrans" cxnId="{4F9C17D7-C1AC-1646-8D29-797AAB34A41B}">
      <dgm:prSet/>
      <dgm:spPr/>
      <dgm:t>
        <a:bodyPr/>
        <a:lstStyle/>
        <a:p>
          <a:endParaRPr lang="en-GB"/>
        </a:p>
      </dgm:t>
    </dgm:pt>
    <dgm:pt modelId="{4A33C661-9465-D84A-95E8-F28AB34A4773}">
      <dgm:prSet phldrT="[Text]" custT="1"/>
      <dgm:spPr/>
      <dgm:t>
        <a:bodyPr/>
        <a:lstStyle/>
        <a:p>
          <a:r>
            <a:rPr lang="en-GB" sz="1800"/>
            <a:t>trade-off between injected beam emittance, injection error and DA</a:t>
          </a:r>
        </a:p>
      </dgm:t>
    </dgm:pt>
    <dgm:pt modelId="{71BFE50E-D68F-3B44-BABD-AD080FD41C43}" type="parTrans" cxnId="{9C67F833-CE51-C541-B84B-325189111415}">
      <dgm:prSet/>
      <dgm:spPr/>
      <dgm:t>
        <a:bodyPr/>
        <a:lstStyle/>
        <a:p>
          <a:endParaRPr lang="en-GB"/>
        </a:p>
      </dgm:t>
    </dgm:pt>
    <dgm:pt modelId="{ECE7699D-2B5B-A244-B1ED-D908CA23BA8F}" type="sibTrans" cxnId="{9C67F833-CE51-C541-B84B-325189111415}">
      <dgm:prSet/>
      <dgm:spPr/>
      <dgm:t>
        <a:bodyPr/>
        <a:lstStyle/>
        <a:p>
          <a:endParaRPr lang="en-GB"/>
        </a:p>
      </dgm:t>
    </dgm:pt>
    <dgm:pt modelId="{887C7256-742C-D348-A699-865C62617D1D}">
      <dgm:prSet phldrT="[Text]" custT="1"/>
      <dgm:spPr/>
      <dgm:t>
        <a:bodyPr/>
        <a:lstStyle/>
        <a:p>
          <a:r>
            <a:rPr lang="en-US" altLang="zh-CN" sz="1800"/>
            <a:t>mechanism &amp; mitigation of injection trasient instabilities</a:t>
          </a:r>
          <a:endParaRPr lang="en-GB" sz="1800"/>
        </a:p>
      </dgm:t>
    </dgm:pt>
    <dgm:pt modelId="{84D1A118-988A-2F46-A5B7-BCCBB8D1EBE4}" type="parTrans" cxnId="{A8A27074-1DA6-4B4C-8A12-5CE1A73EDC4B}">
      <dgm:prSet/>
      <dgm:spPr/>
      <dgm:t>
        <a:bodyPr/>
        <a:lstStyle/>
        <a:p>
          <a:endParaRPr lang="en-GB"/>
        </a:p>
      </dgm:t>
    </dgm:pt>
    <dgm:pt modelId="{ED3D816B-3827-564A-BF5E-38A9AB6842C3}" type="sibTrans" cxnId="{A8A27074-1DA6-4B4C-8A12-5CE1A73EDC4B}">
      <dgm:prSet/>
      <dgm:spPr/>
      <dgm:t>
        <a:bodyPr/>
        <a:lstStyle/>
        <a:p>
          <a:endParaRPr lang="en-GB"/>
        </a:p>
      </dgm:t>
    </dgm:pt>
    <dgm:pt modelId="{EA364A9B-E0D4-4E42-9157-21A203D6E88F}">
      <dgm:prSet phldrT="[Text]"/>
      <dgm:spPr/>
      <dgm:t>
        <a:bodyPr/>
        <a:lstStyle/>
        <a:p>
          <a:r>
            <a:rPr lang="en-GB"/>
            <a:t>hardware specs</a:t>
          </a:r>
        </a:p>
      </dgm:t>
    </dgm:pt>
    <dgm:pt modelId="{E21E6CAF-0EFF-0B42-990E-86DF36F65B18}" type="parTrans" cxnId="{C726A1CD-2706-974B-AF70-9AC43E521583}">
      <dgm:prSet/>
      <dgm:spPr/>
      <dgm:t>
        <a:bodyPr/>
        <a:lstStyle/>
        <a:p>
          <a:endParaRPr lang="en-GB"/>
        </a:p>
      </dgm:t>
    </dgm:pt>
    <dgm:pt modelId="{60BC8699-7F6E-8947-8DBB-0EDC73DE90F6}" type="sibTrans" cxnId="{C726A1CD-2706-974B-AF70-9AC43E521583}">
      <dgm:prSet/>
      <dgm:spPr/>
      <dgm:t>
        <a:bodyPr/>
        <a:lstStyle/>
        <a:p>
          <a:endParaRPr lang="en-GB"/>
        </a:p>
      </dgm:t>
    </dgm:pt>
    <dgm:pt modelId="{19A2A246-5143-BC44-BBC2-39B6811F32DF}">
      <dgm:prSet phldrT="[Text]" custT="1"/>
      <dgm:spPr/>
      <dgm:t>
        <a:bodyPr/>
        <a:lstStyle/>
        <a:p>
          <a:r>
            <a:rPr lang="en-GB" sz="1800"/>
            <a:t>challenging hardware</a:t>
          </a:r>
        </a:p>
      </dgm:t>
    </dgm:pt>
    <dgm:pt modelId="{4154B2B2-456D-1D44-AE1B-8BBCD31C3FF9}" type="parTrans" cxnId="{E39CD04D-F0E7-E94C-B69B-A237E3958143}">
      <dgm:prSet/>
      <dgm:spPr/>
      <dgm:t>
        <a:bodyPr/>
        <a:lstStyle/>
        <a:p>
          <a:endParaRPr lang="en-GB"/>
        </a:p>
      </dgm:t>
    </dgm:pt>
    <dgm:pt modelId="{8D91E97D-795D-AE4D-BA28-7E146F1E7040}" type="sibTrans" cxnId="{E39CD04D-F0E7-E94C-B69B-A237E3958143}">
      <dgm:prSet/>
      <dgm:spPr/>
      <dgm:t>
        <a:bodyPr/>
        <a:lstStyle/>
        <a:p>
          <a:endParaRPr lang="en-GB"/>
        </a:p>
      </dgm:t>
    </dgm:pt>
    <dgm:pt modelId="{807E226A-B328-524C-9439-19CD83D17561}">
      <dgm:prSet phldrT="[Text]" custT="1"/>
      <dgm:spPr/>
      <dgm:t>
        <a:bodyPr/>
        <a:lstStyle/>
        <a:p>
          <a:r>
            <a:rPr lang="en-GB" sz="1800"/>
            <a:t>tolerance of pulse magnets </a:t>
          </a:r>
        </a:p>
      </dgm:t>
    </dgm:pt>
    <dgm:pt modelId="{8749B024-222F-A047-9AC0-D0CED77B669A}" type="parTrans" cxnId="{98687C75-25B5-7C46-A6B9-6BE33138196E}">
      <dgm:prSet/>
      <dgm:spPr/>
      <dgm:t>
        <a:bodyPr/>
        <a:lstStyle/>
        <a:p>
          <a:endParaRPr lang="en-GB"/>
        </a:p>
      </dgm:t>
    </dgm:pt>
    <dgm:pt modelId="{6790D3F1-F9C8-6D40-A131-30E7AD021D6E}" type="sibTrans" cxnId="{98687C75-25B5-7C46-A6B9-6BE33138196E}">
      <dgm:prSet/>
      <dgm:spPr/>
      <dgm:t>
        <a:bodyPr/>
        <a:lstStyle/>
        <a:p>
          <a:endParaRPr lang="en-GB"/>
        </a:p>
      </dgm:t>
    </dgm:pt>
    <dgm:pt modelId="{217C2E5A-884E-2240-9301-5675C66829E3}">
      <dgm:prSet phldrT="[Text]" custT="1"/>
      <dgm:spPr/>
      <dgm:t>
        <a:bodyPr/>
        <a:lstStyle/>
        <a:p>
          <a:r>
            <a:rPr lang="en-GB" sz="1800"/>
            <a:t>alignment tolerance of Lambertson septum</a:t>
          </a:r>
        </a:p>
      </dgm:t>
    </dgm:pt>
    <dgm:pt modelId="{08B7D3DA-01E8-F748-8DEC-0AC547A44BEE}" type="parTrans" cxnId="{276665F9-5FD2-7A4D-8AEF-B58ACDE8D173}">
      <dgm:prSet/>
      <dgm:spPr/>
      <dgm:t>
        <a:bodyPr/>
        <a:lstStyle/>
        <a:p>
          <a:endParaRPr lang="en-GB"/>
        </a:p>
      </dgm:t>
    </dgm:pt>
    <dgm:pt modelId="{60660F30-40ED-A34C-A88B-D544D0C90813}" type="sibTrans" cxnId="{276665F9-5FD2-7A4D-8AEF-B58ACDE8D173}">
      <dgm:prSet/>
      <dgm:spPr/>
      <dgm:t>
        <a:bodyPr/>
        <a:lstStyle/>
        <a:p>
          <a:endParaRPr lang="en-GB"/>
        </a:p>
      </dgm:t>
    </dgm:pt>
    <dgm:pt modelId="{25B650F2-9E2B-0A42-AAA9-20FE2702EF47}" type="pres">
      <dgm:prSet presAssocID="{FEF65B89-F362-6245-86EE-EAA038EA7B87}" presName="Name0" presStyleCnt="0">
        <dgm:presLayoutVars>
          <dgm:dir/>
          <dgm:animLvl val="lvl"/>
          <dgm:resizeHandles val="exact"/>
        </dgm:presLayoutVars>
      </dgm:prSet>
      <dgm:spPr/>
    </dgm:pt>
    <dgm:pt modelId="{7BB18D98-EBF8-B149-9AEE-3965BCD933AE}" type="pres">
      <dgm:prSet presAssocID="{1DCD8137-839B-844F-921A-74856AC4FCF2}" presName="composite" presStyleCnt="0"/>
      <dgm:spPr/>
    </dgm:pt>
    <dgm:pt modelId="{6DCAC753-795E-4045-BFFC-5D3275D661B4}" type="pres">
      <dgm:prSet presAssocID="{1DCD8137-839B-844F-921A-74856AC4FCF2}" presName="parTx" presStyleLbl="alignNode1" presStyleIdx="0" presStyleCnt="3" custScaleX="107470">
        <dgm:presLayoutVars>
          <dgm:chMax val="0"/>
          <dgm:chPref val="0"/>
          <dgm:bulletEnabled val="1"/>
        </dgm:presLayoutVars>
      </dgm:prSet>
      <dgm:spPr/>
    </dgm:pt>
    <dgm:pt modelId="{FE02C63A-B6DD-4543-8B5E-F47B1DD8693C}" type="pres">
      <dgm:prSet presAssocID="{1DCD8137-839B-844F-921A-74856AC4FCF2}" presName="desTx" presStyleLbl="alignAccFollowNode1" presStyleIdx="0" presStyleCnt="3" custScaleX="106337">
        <dgm:presLayoutVars>
          <dgm:bulletEnabled val="1"/>
        </dgm:presLayoutVars>
      </dgm:prSet>
      <dgm:spPr/>
    </dgm:pt>
    <dgm:pt modelId="{3EB88F20-A9B9-7848-894E-2CF70DAF993C}" type="pres">
      <dgm:prSet presAssocID="{DDA1E205-6887-F848-8075-0C98BAF04C0B}" presName="space" presStyleCnt="0"/>
      <dgm:spPr/>
    </dgm:pt>
    <dgm:pt modelId="{0A74425B-EBE4-6B48-9BF6-1C2C763AD1E4}" type="pres">
      <dgm:prSet presAssocID="{1B9FFE22-AA62-E041-BD86-5818E140E0D0}" presName="composite" presStyleCnt="0"/>
      <dgm:spPr/>
    </dgm:pt>
    <dgm:pt modelId="{750FA4B3-C484-7B45-9F22-6B9FC1B4F74D}" type="pres">
      <dgm:prSet presAssocID="{1B9FFE22-AA62-E041-BD86-5818E140E0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C822D72-9408-A14E-A657-E40034B9C8E8}" type="pres">
      <dgm:prSet presAssocID="{1B9FFE22-AA62-E041-BD86-5818E140E0D0}" presName="desTx" presStyleLbl="alignAccFollowNode1" presStyleIdx="1" presStyleCnt="3">
        <dgm:presLayoutVars>
          <dgm:bulletEnabled val="1"/>
        </dgm:presLayoutVars>
      </dgm:prSet>
      <dgm:spPr/>
    </dgm:pt>
    <dgm:pt modelId="{45713C00-2E54-4149-89A6-902E9AD9DB48}" type="pres">
      <dgm:prSet presAssocID="{E3D75225-0A5F-2645-8C46-C39F766BCDD3}" presName="space" presStyleCnt="0"/>
      <dgm:spPr/>
    </dgm:pt>
    <dgm:pt modelId="{0FE3E4E5-465A-0D4F-A6E4-90383FFFFC3A}" type="pres">
      <dgm:prSet presAssocID="{EA364A9B-E0D4-4E42-9157-21A203D6E88F}" presName="composite" presStyleCnt="0"/>
      <dgm:spPr/>
    </dgm:pt>
    <dgm:pt modelId="{2B4C4C59-93E8-EA45-AF71-A71371FB2DF8}" type="pres">
      <dgm:prSet presAssocID="{EA364A9B-E0D4-4E42-9157-21A203D6E88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DAE5D60-2075-B345-B1B7-535D71BE4A00}" type="pres">
      <dgm:prSet presAssocID="{EA364A9B-E0D4-4E42-9157-21A203D6E88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6411103-4A46-0043-8FD8-C45F68DF98CE}" type="presOf" srcId="{FEF65B89-F362-6245-86EE-EAA038EA7B87}" destId="{25B650F2-9E2B-0A42-AAA9-20FE2702EF47}" srcOrd="0" destOrd="0" presId="urn:microsoft.com/office/officeart/2005/8/layout/hList1"/>
    <dgm:cxn modelId="{AD79FC03-82DE-504C-AD3E-35FEB5B5B8A9}" srcId="{FEF65B89-F362-6245-86EE-EAA038EA7B87}" destId="{1DCD8137-839B-844F-921A-74856AC4FCF2}" srcOrd="0" destOrd="0" parTransId="{71A35AF5-5378-A642-ADFF-03431EF6BEB8}" sibTransId="{DDA1E205-6887-F848-8075-0C98BAF04C0B}"/>
    <dgm:cxn modelId="{20E0DE0C-06D2-2A4C-8C87-41EB3125A541}" type="presOf" srcId="{19A2A246-5143-BC44-BBC2-39B6811F32DF}" destId="{4DAE5D60-2075-B345-B1B7-535D71BE4A00}" srcOrd="0" destOrd="0" presId="urn:microsoft.com/office/officeart/2005/8/layout/hList1"/>
    <dgm:cxn modelId="{4D7A3B25-8CF1-684A-92DC-A8E1E33E14AD}" type="presOf" srcId="{887C7256-742C-D348-A699-865C62617D1D}" destId="{8C822D72-9408-A14E-A657-E40034B9C8E8}" srcOrd="0" destOrd="1" presId="urn:microsoft.com/office/officeart/2005/8/layout/hList1"/>
    <dgm:cxn modelId="{4307832D-0B8E-1D4B-8A65-BA454C7FA20C}" type="presOf" srcId="{1B9FFE22-AA62-E041-BD86-5818E140E0D0}" destId="{750FA4B3-C484-7B45-9F22-6B9FC1B4F74D}" srcOrd="0" destOrd="0" presId="urn:microsoft.com/office/officeart/2005/8/layout/hList1"/>
    <dgm:cxn modelId="{ED72FA32-9A4D-1B41-AACF-8952028ADC7D}" srcId="{1DCD8137-839B-844F-921A-74856AC4FCF2}" destId="{6935C519-3DFA-E44F-90DB-17F57A193DFE}" srcOrd="0" destOrd="0" parTransId="{CA3B1356-B676-4347-B99F-C5C054D31457}" sibTransId="{3BFBC297-D8F5-434E-87B8-12190BD13688}"/>
    <dgm:cxn modelId="{9C67F833-CE51-C541-B84B-325189111415}" srcId="{1B9FFE22-AA62-E041-BD86-5818E140E0D0}" destId="{4A33C661-9465-D84A-95E8-F28AB34A4773}" srcOrd="0" destOrd="0" parTransId="{71BFE50E-D68F-3B44-BABD-AD080FD41C43}" sibTransId="{ECE7699D-2B5B-A244-B1ED-D908CA23BA8F}"/>
    <dgm:cxn modelId="{16A21540-8725-6A49-812A-0E84A01C6C70}" type="presOf" srcId="{9858F5ED-8F6E-6146-805D-F83B65363D0E}" destId="{FE02C63A-B6DD-4543-8B5E-F47B1DD8693C}" srcOrd="0" destOrd="1" presId="urn:microsoft.com/office/officeart/2005/8/layout/hList1"/>
    <dgm:cxn modelId="{F6F3C047-621F-0A4D-9B86-A38C98FA12AA}" type="presOf" srcId="{1DCD8137-839B-844F-921A-74856AC4FCF2}" destId="{6DCAC753-795E-4045-BFFC-5D3275D661B4}" srcOrd="0" destOrd="0" presId="urn:microsoft.com/office/officeart/2005/8/layout/hList1"/>
    <dgm:cxn modelId="{E39CD04D-F0E7-E94C-B69B-A237E3958143}" srcId="{EA364A9B-E0D4-4E42-9157-21A203D6E88F}" destId="{19A2A246-5143-BC44-BBC2-39B6811F32DF}" srcOrd="0" destOrd="0" parTransId="{4154B2B2-456D-1D44-AE1B-8BBCD31C3FF9}" sibTransId="{8D91E97D-795D-AE4D-BA28-7E146F1E7040}"/>
    <dgm:cxn modelId="{F0D57653-2A3E-AF41-8C45-E256DF9DE529}" type="presOf" srcId="{4A33C661-9465-D84A-95E8-F28AB34A4773}" destId="{8C822D72-9408-A14E-A657-E40034B9C8E8}" srcOrd="0" destOrd="0" presId="urn:microsoft.com/office/officeart/2005/8/layout/hList1"/>
    <dgm:cxn modelId="{F66EF154-F5E8-E741-8C11-101A7F559C1F}" type="presOf" srcId="{217C2E5A-884E-2240-9301-5675C66829E3}" destId="{4DAE5D60-2075-B345-B1B7-535D71BE4A00}" srcOrd="0" destOrd="2" presId="urn:microsoft.com/office/officeart/2005/8/layout/hList1"/>
    <dgm:cxn modelId="{49521B6C-6C63-6E44-ACEC-44CE4251E8ED}" type="presOf" srcId="{EA364A9B-E0D4-4E42-9157-21A203D6E88F}" destId="{2B4C4C59-93E8-EA45-AF71-A71371FB2DF8}" srcOrd="0" destOrd="0" presId="urn:microsoft.com/office/officeart/2005/8/layout/hList1"/>
    <dgm:cxn modelId="{A8A27074-1DA6-4B4C-8A12-5CE1A73EDC4B}" srcId="{1B9FFE22-AA62-E041-BD86-5818E140E0D0}" destId="{887C7256-742C-D348-A699-865C62617D1D}" srcOrd="1" destOrd="0" parTransId="{84D1A118-988A-2F46-A5B7-BCCBB8D1EBE4}" sibTransId="{ED3D816B-3827-564A-BF5E-38A9AB6842C3}"/>
    <dgm:cxn modelId="{98687C75-25B5-7C46-A6B9-6BE33138196E}" srcId="{EA364A9B-E0D4-4E42-9157-21A203D6E88F}" destId="{807E226A-B328-524C-9439-19CD83D17561}" srcOrd="1" destOrd="0" parTransId="{8749B024-222F-A047-9AC0-D0CED77B669A}" sibTransId="{6790D3F1-F9C8-6D40-A131-30E7AD021D6E}"/>
    <dgm:cxn modelId="{5433A990-8C57-144C-B01A-EE04287EA150}" type="presOf" srcId="{6935C519-3DFA-E44F-90DB-17F57A193DFE}" destId="{FE02C63A-B6DD-4543-8B5E-F47B1DD8693C}" srcOrd="0" destOrd="0" presId="urn:microsoft.com/office/officeart/2005/8/layout/hList1"/>
    <dgm:cxn modelId="{6F83E4AF-2958-3749-B177-E7A732192403}" type="presOf" srcId="{807E226A-B328-524C-9439-19CD83D17561}" destId="{4DAE5D60-2075-B345-B1B7-535D71BE4A00}" srcOrd="0" destOrd="1" presId="urn:microsoft.com/office/officeart/2005/8/layout/hList1"/>
    <dgm:cxn modelId="{C726A1CD-2706-974B-AF70-9AC43E521583}" srcId="{FEF65B89-F362-6245-86EE-EAA038EA7B87}" destId="{EA364A9B-E0D4-4E42-9157-21A203D6E88F}" srcOrd="2" destOrd="0" parTransId="{E21E6CAF-0EFF-0B42-990E-86DF36F65B18}" sibTransId="{60BC8699-7F6E-8947-8DBB-0EDC73DE90F6}"/>
    <dgm:cxn modelId="{4F9C17D7-C1AC-1646-8D29-797AAB34A41B}" srcId="{FEF65B89-F362-6245-86EE-EAA038EA7B87}" destId="{1B9FFE22-AA62-E041-BD86-5818E140E0D0}" srcOrd="1" destOrd="0" parTransId="{0D55263C-323E-0340-ADAB-B7CD18910A84}" sibTransId="{E3D75225-0A5F-2645-8C46-C39F766BCDD3}"/>
    <dgm:cxn modelId="{DDD4DDEE-DE68-404F-8905-BD36F723AE25}" srcId="{1DCD8137-839B-844F-921A-74856AC4FCF2}" destId="{9858F5ED-8F6E-6146-805D-F83B65363D0E}" srcOrd="1" destOrd="0" parTransId="{75AD76AB-4B25-C347-8A3F-28CCCE85DCA8}" sibTransId="{F874CCD6-F458-304C-8493-1C1C8B72CCF5}"/>
    <dgm:cxn modelId="{276665F9-5FD2-7A4D-8AEF-B58ACDE8D173}" srcId="{EA364A9B-E0D4-4E42-9157-21A203D6E88F}" destId="{217C2E5A-884E-2240-9301-5675C66829E3}" srcOrd="2" destOrd="0" parTransId="{08B7D3DA-01E8-F748-8DEC-0AC547A44BEE}" sibTransId="{60660F30-40ED-A34C-A88B-D544D0C90813}"/>
    <dgm:cxn modelId="{42056918-05B2-1D4E-B1CD-6FD4817BB70D}" type="presParOf" srcId="{25B650F2-9E2B-0A42-AAA9-20FE2702EF47}" destId="{7BB18D98-EBF8-B149-9AEE-3965BCD933AE}" srcOrd="0" destOrd="0" presId="urn:microsoft.com/office/officeart/2005/8/layout/hList1"/>
    <dgm:cxn modelId="{B8013E94-2B1C-A44B-B220-F5BCA1C61059}" type="presParOf" srcId="{7BB18D98-EBF8-B149-9AEE-3965BCD933AE}" destId="{6DCAC753-795E-4045-BFFC-5D3275D661B4}" srcOrd="0" destOrd="0" presId="urn:microsoft.com/office/officeart/2005/8/layout/hList1"/>
    <dgm:cxn modelId="{C41CF9EF-0FEC-C547-ABEC-29E26579D69B}" type="presParOf" srcId="{7BB18D98-EBF8-B149-9AEE-3965BCD933AE}" destId="{FE02C63A-B6DD-4543-8B5E-F47B1DD8693C}" srcOrd="1" destOrd="0" presId="urn:microsoft.com/office/officeart/2005/8/layout/hList1"/>
    <dgm:cxn modelId="{2DB8E003-765A-F749-99D3-41D5C772437E}" type="presParOf" srcId="{25B650F2-9E2B-0A42-AAA9-20FE2702EF47}" destId="{3EB88F20-A9B9-7848-894E-2CF70DAF993C}" srcOrd="1" destOrd="0" presId="urn:microsoft.com/office/officeart/2005/8/layout/hList1"/>
    <dgm:cxn modelId="{78608123-5F31-F542-8DDB-F0AD41BC094D}" type="presParOf" srcId="{25B650F2-9E2B-0A42-AAA9-20FE2702EF47}" destId="{0A74425B-EBE4-6B48-9BF6-1C2C763AD1E4}" srcOrd="2" destOrd="0" presId="urn:microsoft.com/office/officeart/2005/8/layout/hList1"/>
    <dgm:cxn modelId="{ECA10148-EF5C-BC46-AB8C-83D05A33FD87}" type="presParOf" srcId="{0A74425B-EBE4-6B48-9BF6-1C2C763AD1E4}" destId="{750FA4B3-C484-7B45-9F22-6B9FC1B4F74D}" srcOrd="0" destOrd="0" presId="urn:microsoft.com/office/officeart/2005/8/layout/hList1"/>
    <dgm:cxn modelId="{7489C255-1911-1C4C-B451-77D5469743DC}" type="presParOf" srcId="{0A74425B-EBE4-6B48-9BF6-1C2C763AD1E4}" destId="{8C822D72-9408-A14E-A657-E40034B9C8E8}" srcOrd="1" destOrd="0" presId="urn:microsoft.com/office/officeart/2005/8/layout/hList1"/>
    <dgm:cxn modelId="{06422EC3-247D-684B-A5C7-E43FD1C53BFF}" type="presParOf" srcId="{25B650F2-9E2B-0A42-AAA9-20FE2702EF47}" destId="{45713C00-2E54-4149-89A6-902E9AD9DB48}" srcOrd="3" destOrd="0" presId="urn:microsoft.com/office/officeart/2005/8/layout/hList1"/>
    <dgm:cxn modelId="{162550BE-38DF-EC47-9EDA-B317507C756D}" type="presParOf" srcId="{25B650F2-9E2B-0A42-AAA9-20FE2702EF47}" destId="{0FE3E4E5-465A-0D4F-A6E4-90383FFFFC3A}" srcOrd="4" destOrd="0" presId="urn:microsoft.com/office/officeart/2005/8/layout/hList1"/>
    <dgm:cxn modelId="{09FAF4FD-61DB-B14C-941B-78C171BE7FA8}" type="presParOf" srcId="{0FE3E4E5-465A-0D4F-A6E4-90383FFFFC3A}" destId="{2B4C4C59-93E8-EA45-AF71-A71371FB2DF8}" srcOrd="0" destOrd="0" presId="urn:microsoft.com/office/officeart/2005/8/layout/hList1"/>
    <dgm:cxn modelId="{A61A1876-9AAB-CD45-AECF-5979C21E62EC}" type="presParOf" srcId="{0FE3E4E5-465A-0D4F-A6E4-90383FFFFC3A}" destId="{4DAE5D60-2075-B345-B1B7-535D71BE4A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AC753-795E-4045-BFFC-5D3275D661B4}">
      <dsp:nvSpPr>
        <dsp:cNvPr id="0" name=""/>
        <dsp:cNvSpPr/>
      </dsp:nvSpPr>
      <dsp:spPr>
        <a:xfrm>
          <a:off x="4240" y="4091"/>
          <a:ext cx="3404745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Synchronization</a:t>
          </a:r>
        </a:p>
      </dsp:txBody>
      <dsp:txXfrm>
        <a:off x="4240" y="4091"/>
        <a:ext cx="3404745" cy="662400"/>
      </dsp:txXfrm>
    </dsp:sp>
    <dsp:sp modelId="{FE02C63A-B6DD-4543-8B5E-F47B1DD8693C}">
      <dsp:nvSpPr>
        <dsp:cNvPr id="0" name=""/>
        <dsp:cNvSpPr/>
      </dsp:nvSpPr>
      <dsp:spPr>
        <a:xfrm>
          <a:off x="22187" y="666491"/>
          <a:ext cx="3368850" cy="17993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/>
            <a:t>Wise</a:t>
          </a:r>
          <a:r>
            <a:rPr lang="zh-CN" altLang="en-US" sz="1800" kern="1200"/>
            <a:t> </a:t>
          </a:r>
          <a:r>
            <a:rPr lang="en-US" altLang="zh-CN" sz="1800" kern="1200"/>
            <a:t>c</a:t>
          </a:r>
          <a:r>
            <a:rPr lang="en-GB" sz="1800" kern="1200"/>
            <a:t>hoice of booster harmonic number &amp; transport line lengths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Variation in the circumferences within error tolerance</a:t>
          </a:r>
        </a:p>
      </dsp:txBody>
      <dsp:txXfrm>
        <a:off x="22187" y="666491"/>
        <a:ext cx="3368850" cy="1799347"/>
      </dsp:txXfrm>
    </dsp:sp>
    <dsp:sp modelId="{750FA4B3-C484-7B45-9F22-6B9FC1B4F74D}">
      <dsp:nvSpPr>
        <dsp:cNvPr id="0" name=""/>
        <dsp:cNvSpPr/>
      </dsp:nvSpPr>
      <dsp:spPr>
        <a:xfrm>
          <a:off x="3852518" y="4091"/>
          <a:ext cx="3168088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transmission efficiency</a:t>
          </a:r>
        </a:p>
      </dsp:txBody>
      <dsp:txXfrm>
        <a:off x="3852518" y="4091"/>
        <a:ext cx="3168088" cy="662400"/>
      </dsp:txXfrm>
    </dsp:sp>
    <dsp:sp modelId="{8C822D72-9408-A14E-A657-E40034B9C8E8}">
      <dsp:nvSpPr>
        <dsp:cNvPr id="0" name=""/>
        <dsp:cNvSpPr/>
      </dsp:nvSpPr>
      <dsp:spPr>
        <a:xfrm>
          <a:off x="3852518" y="666491"/>
          <a:ext cx="3168088" cy="17993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trade-off between injected beam emittance, injection error and DA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/>
            <a:t>mechanism &amp; mitigation of injection trasient instabilities</a:t>
          </a:r>
          <a:endParaRPr lang="en-GB" sz="1800" kern="1200"/>
        </a:p>
      </dsp:txBody>
      <dsp:txXfrm>
        <a:off x="3852518" y="666491"/>
        <a:ext cx="3168088" cy="1799347"/>
      </dsp:txXfrm>
    </dsp:sp>
    <dsp:sp modelId="{2B4C4C59-93E8-EA45-AF71-A71371FB2DF8}">
      <dsp:nvSpPr>
        <dsp:cNvPr id="0" name=""/>
        <dsp:cNvSpPr/>
      </dsp:nvSpPr>
      <dsp:spPr>
        <a:xfrm>
          <a:off x="7464139" y="4091"/>
          <a:ext cx="3168088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hardware specs</a:t>
          </a:r>
        </a:p>
      </dsp:txBody>
      <dsp:txXfrm>
        <a:off x="7464139" y="4091"/>
        <a:ext cx="3168088" cy="662400"/>
      </dsp:txXfrm>
    </dsp:sp>
    <dsp:sp modelId="{4DAE5D60-2075-B345-B1B7-535D71BE4A00}">
      <dsp:nvSpPr>
        <dsp:cNvPr id="0" name=""/>
        <dsp:cNvSpPr/>
      </dsp:nvSpPr>
      <dsp:spPr>
        <a:xfrm>
          <a:off x="7464139" y="666491"/>
          <a:ext cx="3168088" cy="17993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challenging hardware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tolerance of pulse magnets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alignment tolerance of Lambertson septum</a:t>
          </a:r>
        </a:p>
      </dsp:txBody>
      <dsp:txXfrm>
        <a:off x="7464139" y="666491"/>
        <a:ext cx="3168088" cy="1799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C01A0-4780-9042-8977-BA02970FEABF}" type="datetimeFigureOut">
              <a:t>5/19/25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4E3D-B973-DE4F-ADB7-E0D2F912A87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3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C0F718-D0D6-4C75-9DE4-7BEB3054F7B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45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tif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tif"/><Relationship Id="rId4" Type="http://schemas.openxmlformats.org/officeDocument/2006/relationships/image" Target="../media/image4.t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tif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913358"/>
            <a:ext cx="12192000" cy="110845"/>
            <a:chOff x="0" y="846226"/>
            <a:chExt cx="9144000" cy="110845"/>
          </a:xfrm>
        </p:grpSpPr>
        <p:sp>
          <p:nvSpPr>
            <p:cNvPr id="38" name="矩形 37"/>
            <p:cNvSpPr/>
            <p:nvPr/>
          </p:nvSpPr>
          <p:spPr>
            <a:xfrm>
              <a:off x="875653" y="846227"/>
              <a:ext cx="8268347" cy="110436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846226"/>
              <a:ext cx="975360" cy="110845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流程图: 手动输入 1">
            <a:extLst>
              <a:ext uri="{FF2B5EF4-FFF2-40B4-BE49-F238E27FC236}">
                <a16:creationId xmlns:a16="http://schemas.microsoft.com/office/drawing/2014/main" id="{152E5577-A334-4A08-841E-7DE847FE6199}"/>
              </a:ext>
            </a:extLst>
          </p:cNvPr>
          <p:cNvSpPr/>
          <p:nvPr/>
        </p:nvSpPr>
        <p:spPr>
          <a:xfrm rot="5400000">
            <a:off x="2584351" y="-2584356"/>
            <a:ext cx="927289" cy="6096012"/>
          </a:xfrm>
          <a:prstGeom prst="flowChartManualInpu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D8D5928-DE81-4E23-8A76-88C2094FF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4" y="91450"/>
            <a:ext cx="3598383" cy="49467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04A1EA39-3242-42BD-B9FF-157F2C2C9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498" y="5641699"/>
            <a:ext cx="2203686" cy="302942"/>
          </a:xfrm>
          <a:prstGeom prst="rect">
            <a:avLst/>
          </a:prstGeom>
        </p:spPr>
      </p:pic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83360" y="4127158"/>
            <a:ext cx="3804060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483360" y="4530354"/>
            <a:ext cx="3799308" cy="37375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83360" y="4966488"/>
            <a:ext cx="3799308" cy="3737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374861F3-13E5-45F5-B254-5E916B3358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9270639" y="147953"/>
            <a:ext cx="1310968" cy="63455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7AF97306-6238-41F4-BBB4-2F0E96B9E3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369" y="86965"/>
            <a:ext cx="1279463" cy="75653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AD06EAE2-71C6-441F-BD3B-D335E62076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03"/>
          <a:stretch/>
        </p:blipFill>
        <p:spPr>
          <a:xfrm>
            <a:off x="8052494" y="6041"/>
            <a:ext cx="913331" cy="91474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3AA57B0-E397-4C31-B034-D4B594B5AF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81"/>
          <a:stretch/>
        </p:blipFill>
        <p:spPr>
          <a:xfrm>
            <a:off x="6723445" y="1966231"/>
            <a:ext cx="5408496" cy="4358746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id="{8CA51656-CB98-47CC-8A43-FD0C7C690EF2}"/>
              </a:ext>
            </a:extLst>
          </p:cNvPr>
          <p:cNvSpPr/>
          <p:nvPr/>
        </p:nvSpPr>
        <p:spPr>
          <a:xfrm>
            <a:off x="6591300" y="1721421"/>
            <a:ext cx="5566040" cy="4561444"/>
          </a:xfrm>
          <a:prstGeom prst="roundRect">
            <a:avLst>
              <a:gd name="adj" fmla="val 3680"/>
            </a:avLst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390613" y="1967696"/>
            <a:ext cx="6200687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sp>
        <p:nvSpPr>
          <p:cNvPr id="20" name="文本占位符 19">
            <a:extLst>
              <a:ext uri="{FF2B5EF4-FFF2-40B4-BE49-F238E27FC236}">
                <a16:creationId xmlns:a16="http://schemas.microsoft.com/office/drawing/2014/main" id="{A44C1AB1-E880-4B10-B9E8-EC9EB6D824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613" y="6037867"/>
            <a:ext cx="6200687" cy="703263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1"/>
            </a:lvl1pPr>
          </a:lstStyle>
          <a:p>
            <a:pPr lvl="0"/>
            <a:r>
              <a:rPr lang="zh-CN" altLang="en-US" dirty="0"/>
              <a:t>会议名称 </a:t>
            </a:r>
            <a:r>
              <a:rPr lang="en-US" altLang="zh-CN" dirty="0"/>
              <a:t>· </a:t>
            </a:r>
            <a:r>
              <a:rPr lang="zh-CN" altLang="en-US" dirty="0"/>
              <a:t>地点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B4BB99F-624D-438F-A872-B897031E1075}"/>
              </a:ext>
            </a:extLst>
          </p:cNvPr>
          <p:cNvSpPr txBox="1"/>
          <p:nvPr/>
        </p:nvSpPr>
        <p:spPr>
          <a:xfrm>
            <a:off x="586739" y="549869"/>
            <a:ext cx="351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Photon Source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63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797" y="1235858"/>
            <a:ext cx="3474720" cy="80772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97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00348" y="1235860"/>
            <a:ext cx="347472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00348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3" name="标题 4"/>
          <p:cNvSpPr>
            <a:spLocks noGrp="1"/>
          </p:cNvSpPr>
          <p:nvPr>
            <p:ph type="title" hasCustomPrompt="1"/>
          </p:nvPr>
        </p:nvSpPr>
        <p:spPr>
          <a:xfrm>
            <a:off x="664234" y="269255"/>
            <a:ext cx="105390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899" y="1235860"/>
            <a:ext cx="347472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1"/>
          </p:nvPr>
        </p:nvSpPr>
        <p:spPr>
          <a:xfrm>
            <a:off x="8350899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45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2919" y="1123839"/>
            <a:ext cx="2947483" cy="460118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标题 4"/>
          <p:cNvSpPr txBox="1">
            <a:spLocks/>
          </p:cNvSpPr>
          <p:nvPr/>
        </p:nvSpPr>
        <p:spPr>
          <a:xfrm>
            <a:off x="646981" y="286508"/>
            <a:ext cx="10685384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37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1456" y="1273629"/>
            <a:ext cx="7670944" cy="51019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1" name="内容占位符 5"/>
          <p:cNvSpPr>
            <a:spLocks noGrp="1"/>
          </p:cNvSpPr>
          <p:nvPr>
            <p:ph sz="quarter" idx="13" hasCustomPrompt="1"/>
          </p:nvPr>
        </p:nvSpPr>
        <p:spPr>
          <a:xfrm>
            <a:off x="718458" y="1273629"/>
            <a:ext cx="2834217" cy="2374901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 Click here to add key words</a:t>
            </a:r>
            <a:endParaRPr lang="zh-CN" altLang="en-US" dirty="0"/>
          </a:p>
        </p:txBody>
      </p:sp>
      <p:sp>
        <p:nvSpPr>
          <p:cNvPr id="12" name="内容占位符 5"/>
          <p:cNvSpPr>
            <a:spLocks noGrp="1"/>
          </p:cNvSpPr>
          <p:nvPr>
            <p:ph sz="quarter" idx="14" hasCustomPrompt="1"/>
          </p:nvPr>
        </p:nvSpPr>
        <p:spPr>
          <a:xfrm>
            <a:off x="718458" y="3840473"/>
            <a:ext cx="2834217" cy="2535092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 Click here to add key words</a:t>
            </a:r>
            <a:endParaRPr lang="zh-CN" altLang="en-US" dirty="0"/>
          </a:p>
        </p:txBody>
      </p:sp>
      <p:sp>
        <p:nvSpPr>
          <p:cNvPr id="6" name="标题 4"/>
          <p:cNvSpPr txBox="1">
            <a:spLocks/>
          </p:cNvSpPr>
          <p:nvPr/>
        </p:nvSpPr>
        <p:spPr>
          <a:xfrm>
            <a:off x="718458" y="269255"/>
            <a:ext cx="10738923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004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603301" y="1191984"/>
            <a:ext cx="8115231" cy="5101937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/>
              <a:t>Click here to add picture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3" hasCustomPrompt="1"/>
          </p:nvPr>
        </p:nvSpPr>
        <p:spPr>
          <a:xfrm>
            <a:off x="413657" y="1191984"/>
            <a:ext cx="2834217" cy="2374901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Click here to add key words</a:t>
            </a:r>
            <a:endParaRPr lang="zh-CN" altLang="en-US" dirty="0"/>
          </a:p>
        </p:txBody>
      </p:sp>
      <p:sp>
        <p:nvSpPr>
          <p:cNvPr id="11" name="内容占位符 5"/>
          <p:cNvSpPr>
            <a:spLocks noGrp="1"/>
          </p:cNvSpPr>
          <p:nvPr>
            <p:ph sz="quarter" idx="14" hasCustomPrompt="1"/>
          </p:nvPr>
        </p:nvSpPr>
        <p:spPr>
          <a:xfrm>
            <a:off x="413657" y="3758828"/>
            <a:ext cx="2834217" cy="2535092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Click here to add key words</a:t>
            </a:r>
            <a:endParaRPr lang="zh-CN" altLang="en-US" dirty="0"/>
          </a:p>
        </p:txBody>
      </p:sp>
      <p:sp>
        <p:nvSpPr>
          <p:cNvPr id="5" name="标题 4"/>
          <p:cNvSpPr txBox="1">
            <a:spLocks/>
          </p:cNvSpPr>
          <p:nvPr/>
        </p:nvSpPr>
        <p:spPr>
          <a:xfrm>
            <a:off x="638355" y="232291"/>
            <a:ext cx="10719889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10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650240" y="254394"/>
            <a:ext cx="10767951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53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1109" y="1232362"/>
            <a:ext cx="2819400" cy="512064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8021" y="1232362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719281" y="252002"/>
            <a:ext cx="10753437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06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7D9403DD-F6F7-4AD1-A700-CD138ABD5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765" y="1232362"/>
            <a:ext cx="7465126" cy="492078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DEEC7A7-C8D3-4AC1-8C27-E0FE0B09B0AA}"/>
              </a:ext>
            </a:extLst>
          </p:cNvPr>
          <p:cNvSpPr txBox="1"/>
          <p:nvPr/>
        </p:nvSpPr>
        <p:spPr>
          <a:xfrm>
            <a:off x="9315450" y="5625638"/>
            <a:ext cx="216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 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工程效果图</a:t>
            </a:r>
          </a:p>
        </p:txBody>
      </p:sp>
      <p:sp>
        <p:nvSpPr>
          <p:cNvPr id="9" name="内容占位符 5">
            <a:extLst>
              <a:ext uri="{FF2B5EF4-FFF2-40B4-BE49-F238E27FC236}">
                <a16:creationId xmlns:a16="http://schemas.microsoft.com/office/drawing/2014/main" id="{DDDDD1E6-4D09-4F07-8220-C2877B2288F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5800" y="1232362"/>
            <a:ext cx="3086100" cy="4920788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Click here to add key words</a:t>
            </a:r>
            <a:endParaRPr lang="zh-CN" altLang="en-US" dirty="0"/>
          </a:p>
        </p:txBody>
      </p:sp>
      <p:sp>
        <p:nvSpPr>
          <p:cNvPr id="10" name="标题 4">
            <a:extLst>
              <a:ext uri="{FF2B5EF4-FFF2-40B4-BE49-F238E27FC236}">
                <a16:creationId xmlns:a16="http://schemas.microsoft.com/office/drawing/2014/main" id="{A71770A8-689A-492B-8E66-60C17D86ED3E}"/>
              </a:ext>
            </a:extLst>
          </p:cNvPr>
          <p:cNvSpPr txBox="1">
            <a:spLocks/>
          </p:cNvSpPr>
          <p:nvPr/>
        </p:nvSpPr>
        <p:spPr>
          <a:xfrm>
            <a:off x="685800" y="295134"/>
            <a:ext cx="10738923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760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5">
            <a:extLst>
              <a:ext uri="{FF2B5EF4-FFF2-40B4-BE49-F238E27FC236}">
                <a16:creationId xmlns:a16="http://schemas.microsoft.com/office/drawing/2014/main" id="{DDDDD1E6-4D09-4F07-8220-C2877B2288F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5799" y="1277257"/>
            <a:ext cx="4539343" cy="4657718"/>
          </a:xfrm>
        </p:spPr>
        <p:txBody>
          <a:bodyPr anchor="t"/>
          <a:lstStyle>
            <a:lvl1pPr>
              <a:defRPr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altLang="zh-CN" dirty="0"/>
              <a:t>Click here to add key words</a:t>
            </a:r>
            <a:endParaRPr lang="zh-CN" altLang="en-US" dirty="0"/>
          </a:p>
        </p:txBody>
      </p:sp>
      <p:sp>
        <p:nvSpPr>
          <p:cNvPr id="10" name="标题 4">
            <a:extLst>
              <a:ext uri="{FF2B5EF4-FFF2-40B4-BE49-F238E27FC236}">
                <a16:creationId xmlns:a16="http://schemas.microsoft.com/office/drawing/2014/main" id="{A71770A8-689A-492B-8E66-60C17D86ED3E}"/>
              </a:ext>
            </a:extLst>
          </p:cNvPr>
          <p:cNvSpPr txBox="1">
            <a:spLocks/>
          </p:cNvSpPr>
          <p:nvPr/>
        </p:nvSpPr>
        <p:spPr>
          <a:xfrm>
            <a:off x="685799" y="277881"/>
            <a:ext cx="10738923" cy="6635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C00000"/>
                </a:solidFill>
              </a:rPr>
              <a:t>Click here to add text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DFB7985-9CDF-41AE-9135-F2492B0B9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93" y="487501"/>
            <a:ext cx="5022695" cy="609261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8DAFF0D-6C90-46CF-BD32-F0A0D3BCD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17" y="5180464"/>
            <a:ext cx="2203686" cy="30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3671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43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-11" y="1721746"/>
            <a:ext cx="12192011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53531" y="3938393"/>
            <a:ext cx="7353094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grpSp>
        <p:nvGrpSpPr>
          <p:cNvPr id="34" name="组合 33"/>
          <p:cNvGrpSpPr/>
          <p:nvPr/>
        </p:nvGrpSpPr>
        <p:grpSpPr>
          <a:xfrm>
            <a:off x="0" y="913358"/>
            <a:ext cx="12192000" cy="110845"/>
            <a:chOff x="0" y="846226"/>
            <a:chExt cx="9144000" cy="110845"/>
          </a:xfrm>
        </p:grpSpPr>
        <p:sp>
          <p:nvSpPr>
            <p:cNvPr id="38" name="矩形 37"/>
            <p:cNvSpPr/>
            <p:nvPr/>
          </p:nvSpPr>
          <p:spPr>
            <a:xfrm>
              <a:off x="875653" y="846227"/>
              <a:ext cx="8268347" cy="110436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846226"/>
              <a:ext cx="975360" cy="110845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755433" y="4341589"/>
            <a:ext cx="7343908" cy="37375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5433" y="4777723"/>
            <a:ext cx="7343908" cy="3737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2" name="流程图: 手动输入 1">
            <a:extLst>
              <a:ext uri="{FF2B5EF4-FFF2-40B4-BE49-F238E27FC236}">
                <a16:creationId xmlns:a16="http://schemas.microsoft.com/office/drawing/2014/main" id="{152E5577-A334-4A08-841E-7DE847FE6199}"/>
              </a:ext>
            </a:extLst>
          </p:cNvPr>
          <p:cNvSpPr/>
          <p:nvPr/>
        </p:nvSpPr>
        <p:spPr>
          <a:xfrm rot="5400000">
            <a:off x="2584351" y="-2584356"/>
            <a:ext cx="927289" cy="6096012"/>
          </a:xfrm>
          <a:prstGeom prst="flowChartManualInpu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D8D5928-DE81-4E23-8A76-88C2094FF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4" y="91450"/>
            <a:ext cx="3598383" cy="494671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E4144379-6A13-4956-B4F5-41114F71FB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9270639" y="147953"/>
            <a:ext cx="1310968" cy="634554"/>
          </a:xfrm>
          <a:prstGeom prst="rect">
            <a:avLst/>
          </a:prstGeom>
        </p:spPr>
      </p:pic>
      <p:sp>
        <p:nvSpPr>
          <p:cNvPr id="20" name="文本占位符 19">
            <a:extLst>
              <a:ext uri="{FF2B5EF4-FFF2-40B4-BE49-F238E27FC236}">
                <a16:creationId xmlns:a16="http://schemas.microsoft.com/office/drawing/2014/main" id="{A44C1AB1-E880-4B10-B9E8-EC9EB6D824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1" y="5791917"/>
            <a:ext cx="12192011" cy="703263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</a:lstStyle>
          <a:p>
            <a:pPr lvl="0"/>
            <a:r>
              <a:rPr lang="zh-CN" altLang="en-US" dirty="0"/>
              <a:t>会议名称 </a:t>
            </a:r>
            <a:r>
              <a:rPr lang="en-US" altLang="zh-CN" dirty="0"/>
              <a:t>· </a:t>
            </a:r>
            <a:r>
              <a:rPr lang="zh-CN" altLang="en-US" dirty="0"/>
              <a:t>地点</a:t>
            </a: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56784279-DE3D-4802-BAB0-9BA908AAEB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369" y="86965"/>
            <a:ext cx="1279463" cy="756530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CA19F85C-03C7-4478-9F13-746B66485D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03"/>
          <a:stretch/>
        </p:blipFill>
        <p:spPr>
          <a:xfrm>
            <a:off x="8052494" y="6041"/>
            <a:ext cx="913331" cy="91474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1CE28D0-770B-460A-8168-7632BF52F942}"/>
              </a:ext>
            </a:extLst>
          </p:cNvPr>
          <p:cNvSpPr txBox="1"/>
          <p:nvPr/>
        </p:nvSpPr>
        <p:spPr>
          <a:xfrm>
            <a:off x="586739" y="549869"/>
            <a:ext cx="351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Photon Source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7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390612" y="1967696"/>
            <a:ext cx="8239521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2309" y="4184343"/>
            <a:ext cx="4561433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142309" y="4587539"/>
            <a:ext cx="4555735" cy="37375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142309" y="5023673"/>
            <a:ext cx="4555735" cy="3737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D38B9550-2E66-453A-A306-F01117AA00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491" y="3843658"/>
            <a:ext cx="2962231" cy="2100983"/>
          </a:xfrm>
          <a:prstGeom prst="rect">
            <a:avLst/>
          </a:prstGeom>
        </p:spPr>
      </p:pic>
      <p:sp>
        <p:nvSpPr>
          <p:cNvPr id="20" name="文本占位符 19">
            <a:extLst>
              <a:ext uri="{FF2B5EF4-FFF2-40B4-BE49-F238E27FC236}">
                <a16:creationId xmlns:a16="http://schemas.microsoft.com/office/drawing/2014/main" id="{A44C1AB1-E880-4B10-B9E8-EC9EB6D824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612" y="6037867"/>
            <a:ext cx="8239521" cy="703263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1"/>
            </a:lvl1pPr>
          </a:lstStyle>
          <a:p>
            <a:pPr lvl="0"/>
            <a:r>
              <a:rPr lang="zh-CN" altLang="en-US" dirty="0"/>
              <a:t>会议名称 </a:t>
            </a:r>
            <a:r>
              <a:rPr lang="en-US" altLang="zh-CN" dirty="0"/>
              <a:t>· </a:t>
            </a:r>
            <a:r>
              <a:rPr lang="zh-CN" altLang="en-US" dirty="0"/>
              <a:t>地点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A48CF694-8301-4504-990B-08E5ABE62CE8}"/>
              </a:ext>
            </a:extLst>
          </p:cNvPr>
          <p:cNvGrpSpPr/>
          <p:nvPr/>
        </p:nvGrpSpPr>
        <p:grpSpPr>
          <a:xfrm>
            <a:off x="0" y="913358"/>
            <a:ext cx="12192000" cy="110845"/>
            <a:chOff x="0" y="846226"/>
            <a:chExt cx="9144000" cy="110845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874558C-23C8-4D39-8D3F-9C95A97B1491}"/>
                </a:ext>
              </a:extLst>
            </p:cNvPr>
            <p:cNvSpPr/>
            <p:nvPr/>
          </p:nvSpPr>
          <p:spPr>
            <a:xfrm>
              <a:off x="875653" y="846227"/>
              <a:ext cx="8268347" cy="110436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456B93F-51AD-433B-9481-2F4C2F3E3D5E}"/>
                </a:ext>
              </a:extLst>
            </p:cNvPr>
            <p:cNvSpPr/>
            <p:nvPr/>
          </p:nvSpPr>
          <p:spPr>
            <a:xfrm>
              <a:off x="0" y="846226"/>
              <a:ext cx="975360" cy="110845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42" name="流程图: 手动输入 41">
            <a:extLst>
              <a:ext uri="{FF2B5EF4-FFF2-40B4-BE49-F238E27FC236}">
                <a16:creationId xmlns:a16="http://schemas.microsoft.com/office/drawing/2014/main" id="{F7B15B5C-0F14-498E-96D9-B7A218AC3DAD}"/>
              </a:ext>
            </a:extLst>
          </p:cNvPr>
          <p:cNvSpPr/>
          <p:nvPr/>
        </p:nvSpPr>
        <p:spPr>
          <a:xfrm rot="5400000">
            <a:off x="2584351" y="-2584356"/>
            <a:ext cx="927289" cy="6096012"/>
          </a:xfrm>
          <a:prstGeom prst="flowChartManualInpu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CD248033-7789-4252-B8DB-480FF72FC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4" y="91450"/>
            <a:ext cx="3598383" cy="494671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CC1C3FA7-7215-4724-AF6B-81DB83FE10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9270639" y="147953"/>
            <a:ext cx="1310968" cy="634554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04512C8A-1EC6-49DE-9D6A-0F9A03E086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369" y="86965"/>
            <a:ext cx="1279463" cy="756530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D7CD90B0-53CC-4867-A19E-5043FFFFCD6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03"/>
          <a:stretch/>
        </p:blipFill>
        <p:spPr>
          <a:xfrm>
            <a:off x="8023466" y="6041"/>
            <a:ext cx="913331" cy="914748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BCD6EF00-2B1D-4F61-8D9C-236B367BE950}"/>
              </a:ext>
            </a:extLst>
          </p:cNvPr>
          <p:cNvSpPr txBox="1"/>
          <p:nvPr/>
        </p:nvSpPr>
        <p:spPr>
          <a:xfrm>
            <a:off x="586739" y="549869"/>
            <a:ext cx="351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Photon Source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34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0481" y="4013936"/>
            <a:ext cx="4561433" cy="34081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sp>
        <p:nvSpPr>
          <p:cNvPr id="43" name="菱形 42"/>
          <p:cNvSpPr/>
          <p:nvPr/>
        </p:nvSpPr>
        <p:spPr>
          <a:xfrm>
            <a:off x="6003008" y="6379860"/>
            <a:ext cx="826581" cy="400110"/>
          </a:xfrm>
          <a:prstGeom prst="diamon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300481" y="4417132"/>
            <a:ext cx="4555735" cy="37375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0481" y="4853266"/>
            <a:ext cx="4555735" cy="3737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0" name="文本占位符 9">
            <a:extLst>
              <a:ext uri="{FF2B5EF4-FFF2-40B4-BE49-F238E27FC236}">
                <a16:creationId xmlns:a16="http://schemas.microsoft.com/office/drawing/2014/main" id="{8182CDDE-4035-4F45-A8C9-C5FC31F37C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5851" y="6227079"/>
            <a:ext cx="7512206" cy="465138"/>
          </a:xfrm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zh-CN" altLang="en-US" dirty="0"/>
              <a:t>会议名称 </a:t>
            </a:r>
            <a:r>
              <a:rPr lang="en-US" altLang="zh-CN" dirty="0"/>
              <a:t>· </a:t>
            </a:r>
            <a:r>
              <a:rPr lang="zh-CN" altLang="en-US" dirty="0"/>
              <a:t>地点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0DB91757-43B8-4E3B-8AF6-5EBDA59516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3294711" y="1026332"/>
            <a:ext cx="1249185" cy="604649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B3A02D2D-6E44-409D-97E7-49EF2AE537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96" y="1015704"/>
            <a:ext cx="1058545" cy="62590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3DB61A05-5B97-4335-BEFE-9073400348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03"/>
          <a:stretch/>
        </p:blipFill>
        <p:spPr>
          <a:xfrm>
            <a:off x="2233719" y="883715"/>
            <a:ext cx="913331" cy="914748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165851" y="1967696"/>
            <a:ext cx="7512206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B559DC6E-69C2-4D2A-987F-4B2B79875A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81"/>
          <a:stretch/>
        </p:blipFill>
        <p:spPr>
          <a:xfrm>
            <a:off x="6723445" y="1597115"/>
            <a:ext cx="5408496" cy="4358746"/>
          </a:xfrm>
          <a:prstGeom prst="rect">
            <a:avLst/>
          </a:prstGeom>
        </p:spPr>
      </p:pic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2F8E0FF1-61A9-43B6-B46B-8386F94A8E09}"/>
              </a:ext>
            </a:extLst>
          </p:cNvPr>
          <p:cNvSpPr/>
          <p:nvPr/>
        </p:nvSpPr>
        <p:spPr>
          <a:xfrm>
            <a:off x="6683235" y="1730663"/>
            <a:ext cx="5566040" cy="4561444"/>
          </a:xfrm>
          <a:prstGeom prst="roundRect">
            <a:avLst>
              <a:gd name="adj" fmla="val 3680"/>
            </a:avLst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71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标题幻灯片"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id="{0D443D13-1219-4697-BC0A-D743702E034B}"/>
              </a:ext>
            </a:extLst>
          </p:cNvPr>
          <p:cNvSpPr/>
          <p:nvPr/>
        </p:nvSpPr>
        <p:spPr>
          <a:xfrm rot="12297228">
            <a:off x="-1285374" y="-408766"/>
            <a:ext cx="7912011" cy="8092847"/>
          </a:xfrm>
          <a:custGeom>
            <a:avLst/>
            <a:gdLst>
              <a:gd name="connsiteX0" fmla="*/ 7912011 w 7912011"/>
              <a:gd name="connsiteY0" fmla="*/ 6217795 h 8092847"/>
              <a:gd name="connsiteX1" fmla="*/ 3882467 w 7912011"/>
              <a:gd name="connsiteY1" fmla="*/ 8092847 h 8092847"/>
              <a:gd name="connsiteX2" fmla="*/ 3754790 w 7912011"/>
              <a:gd name="connsiteY2" fmla="*/ 8070158 h 8092847"/>
              <a:gd name="connsiteX3" fmla="*/ 3103506 w 7912011"/>
              <a:gd name="connsiteY3" fmla="*/ 7892013 h 8092847"/>
              <a:gd name="connsiteX4" fmla="*/ 247569 w 7912011"/>
              <a:gd name="connsiteY4" fmla="*/ 2226294 h 8092847"/>
              <a:gd name="connsiteX5" fmla="*/ 250420 w 7912011"/>
              <a:gd name="connsiteY5" fmla="*/ 2218810 h 8092847"/>
              <a:gd name="connsiteX6" fmla="*/ 5018707 w 7912011"/>
              <a:gd name="connsiteY6" fmla="*/ 0 h 809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12011" h="8092847">
                <a:moveTo>
                  <a:pt x="7912011" y="6217795"/>
                </a:moveTo>
                <a:lnTo>
                  <a:pt x="3882467" y="8092847"/>
                </a:lnTo>
                <a:lnTo>
                  <a:pt x="3754790" y="8070158"/>
                </a:lnTo>
                <a:cubicBezTo>
                  <a:pt x="3536376" y="8026236"/>
                  <a:pt x="3318793" y="7967046"/>
                  <a:pt x="3103506" y="7892013"/>
                </a:cubicBezTo>
                <a:cubicBezTo>
                  <a:pt x="697941" y="7053619"/>
                  <a:pt x="-568785" y="4540638"/>
                  <a:pt x="247569" y="2226294"/>
                </a:cubicBezTo>
                <a:lnTo>
                  <a:pt x="250420" y="2218810"/>
                </a:lnTo>
                <a:lnTo>
                  <a:pt x="5018707" y="0"/>
                </a:lnTo>
                <a:close/>
              </a:path>
            </a:pathLst>
          </a:custGeom>
          <a:solidFill>
            <a:srgbClr val="D54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C93C6674-ECC5-438E-B36A-464A3E630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62"/>
          <a:stretch>
            <a:fillRect/>
          </a:stretch>
        </p:blipFill>
        <p:spPr>
          <a:xfrm>
            <a:off x="0" y="-1"/>
            <a:ext cx="6367082" cy="6858001"/>
          </a:xfrm>
          <a:custGeom>
            <a:avLst/>
            <a:gdLst>
              <a:gd name="connsiteX0" fmla="*/ 0 w 6367082"/>
              <a:gd name="connsiteY0" fmla="*/ 0 h 6858001"/>
              <a:gd name="connsiteX1" fmla="*/ 4115268 w 6367082"/>
              <a:gd name="connsiteY1" fmla="*/ 0 h 6858001"/>
              <a:gd name="connsiteX2" fmla="*/ 4137334 w 6367082"/>
              <a:gd name="connsiteY2" fmla="*/ 11546 h 6858001"/>
              <a:gd name="connsiteX3" fmla="*/ 5303037 w 6367082"/>
              <a:gd name="connsiteY3" fmla="*/ 980862 h 6858001"/>
              <a:gd name="connsiteX4" fmla="*/ 5391169 w 6367082"/>
              <a:gd name="connsiteY4" fmla="*/ 6401730 h 6858001"/>
              <a:gd name="connsiteX5" fmla="*/ 4988491 w 6367082"/>
              <a:gd name="connsiteY5" fmla="*/ 6789539 h 6858001"/>
              <a:gd name="connsiteX6" fmla="*/ 4901686 w 6367082"/>
              <a:gd name="connsiteY6" fmla="*/ 6858001 h 6858001"/>
              <a:gd name="connsiteX7" fmla="*/ 0 w 6367082"/>
              <a:gd name="connsiteY7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7082" h="6858001">
                <a:moveTo>
                  <a:pt x="0" y="0"/>
                </a:moveTo>
                <a:lnTo>
                  <a:pt x="4115268" y="0"/>
                </a:lnTo>
                <a:lnTo>
                  <a:pt x="4137334" y="11546"/>
                </a:lnTo>
                <a:cubicBezTo>
                  <a:pt x="4566677" y="259527"/>
                  <a:pt x="4962790" y="584076"/>
                  <a:pt x="5303037" y="980862"/>
                </a:cubicBezTo>
                <a:cubicBezTo>
                  <a:pt x="6687517" y="2595403"/>
                  <a:pt x="6725179" y="4912011"/>
                  <a:pt x="5391169" y="6401730"/>
                </a:cubicBezTo>
                <a:cubicBezTo>
                  <a:pt x="5265077" y="6542541"/>
                  <a:pt x="5130425" y="6671845"/>
                  <a:pt x="4988491" y="6789539"/>
                </a:cubicBezTo>
                <a:lnTo>
                  <a:pt x="4901686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6792686" y="1982210"/>
            <a:ext cx="5022837" cy="173608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D54027"/>
                </a:solidFill>
                <a:latin typeface="+mn-ea"/>
                <a:ea typeface="+mn-ea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348A776C-DB9B-4193-BD0F-2F40062AE8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53"/>
          <a:stretch/>
        </p:blipFill>
        <p:spPr>
          <a:xfrm>
            <a:off x="8679511" y="874483"/>
            <a:ext cx="1249185" cy="604649"/>
          </a:xfrm>
          <a:prstGeom prst="rect">
            <a:avLst/>
          </a:prstGeom>
        </p:spPr>
      </p:pic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92686" y="4118003"/>
            <a:ext cx="5022838" cy="37374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1">
                <a:solidFill>
                  <a:srgbClr val="D54027"/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6792686" y="4521200"/>
            <a:ext cx="5022838" cy="373753"/>
          </a:xfrm>
        </p:spPr>
        <p:txBody>
          <a:bodyPr anchor="ctr"/>
          <a:lstStyle>
            <a:lvl1pPr marL="0" indent="0" algn="ctr">
              <a:buNone/>
              <a:defRPr sz="2400" b="1">
                <a:solidFill>
                  <a:srgbClr val="D54027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6792686" y="4957334"/>
            <a:ext cx="5022838" cy="3737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rgbClr val="D54027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25841875-AE2A-41F6-AB39-9F3978DDF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42" y="6348173"/>
            <a:ext cx="2798774" cy="38474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24E6B98C-DC6F-44CC-A3A6-45E02EDCB8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96" y="863855"/>
            <a:ext cx="1058545" cy="625904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8D3A0D69-3515-4796-969F-1637A97D67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03"/>
          <a:stretch/>
        </p:blipFill>
        <p:spPr>
          <a:xfrm>
            <a:off x="7618519" y="731866"/>
            <a:ext cx="913331" cy="914748"/>
          </a:xfrm>
          <a:prstGeom prst="rect">
            <a:avLst/>
          </a:prstGeom>
        </p:spPr>
      </p:pic>
      <p:sp>
        <p:nvSpPr>
          <p:cNvPr id="16" name="文本占位符 15">
            <a:extLst>
              <a:ext uri="{FF2B5EF4-FFF2-40B4-BE49-F238E27FC236}">
                <a16:creationId xmlns:a16="http://schemas.microsoft.com/office/drawing/2014/main" id="{1C628473-EBA5-483F-AE59-5D5237B5C2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92685" y="5970123"/>
            <a:ext cx="5022838" cy="523875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rgbClr val="D54027"/>
                </a:solidFill>
              </a:defRPr>
            </a:lvl1pPr>
          </a:lstStyle>
          <a:p>
            <a:pPr lvl="0"/>
            <a:r>
              <a:rPr lang="zh-CN" altLang="en-US" dirty="0"/>
              <a:t>会议名称 </a:t>
            </a:r>
            <a:r>
              <a:rPr lang="en-US" altLang="zh-CN" dirty="0"/>
              <a:t>· </a:t>
            </a:r>
            <a:r>
              <a:rPr lang="zh-CN" altLang="en-US" dirty="0"/>
              <a:t>地点</a:t>
            </a: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9E703BE5-1AE3-40CE-BC47-223E6E7C03B1}"/>
              </a:ext>
            </a:extLst>
          </p:cNvPr>
          <p:cNvSpPr/>
          <p:nvPr/>
        </p:nvSpPr>
        <p:spPr>
          <a:xfrm rot="12297228">
            <a:off x="-1385491" y="-408767"/>
            <a:ext cx="7912011" cy="8092847"/>
          </a:xfrm>
          <a:custGeom>
            <a:avLst/>
            <a:gdLst>
              <a:gd name="connsiteX0" fmla="*/ 7912011 w 7912011"/>
              <a:gd name="connsiteY0" fmla="*/ 6217795 h 8092847"/>
              <a:gd name="connsiteX1" fmla="*/ 3882467 w 7912011"/>
              <a:gd name="connsiteY1" fmla="*/ 8092847 h 8092847"/>
              <a:gd name="connsiteX2" fmla="*/ 3754790 w 7912011"/>
              <a:gd name="connsiteY2" fmla="*/ 8070158 h 8092847"/>
              <a:gd name="connsiteX3" fmla="*/ 3103506 w 7912011"/>
              <a:gd name="connsiteY3" fmla="*/ 7892013 h 8092847"/>
              <a:gd name="connsiteX4" fmla="*/ 247569 w 7912011"/>
              <a:gd name="connsiteY4" fmla="*/ 2226294 h 8092847"/>
              <a:gd name="connsiteX5" fmla="*/ 250420 w 7912011"/>
              <a:gd name="connsiteY5" fmla="*/ 2218810 h 8092847"/>
              <a:gd name="connsiteX6" fmla="*/ 5018707 w 7912011"/>
              <a:gd name="connsiteY6" fmla="*/ 0 h 8092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12011" h="8092847">
                <a:moveTo>
                  <a:pt x="7912011" y="6217795"/>
                </a:moveTo>
                <a:lnTo>
                  <a:pt x="3882467" y="8092847"/>
                </a:lnTo>
                <a:lnTo>
                  <a:pt x="3754790" y="8070158"/>
                </a:lnTo>
                <a:cubicBezTo>
                  <a:pt x="3536376" y="8026236"/>
                  <a:pt x="3318793" y="7967046"/>
                  <a:pt x="3103506" y="7892013"/>
                </a:cubicBezTo>
                <a:cubicBezTo>
                  <a:pt x="697941" y="7053619"/>
                  <a:pt x="-568785" y="4540638"/>
                  <a:pt x="247569" y="2226294"/>
                </a:cubicBezTo>
                <a:lnTo>
                  <a:pt x="250420" y="2218810"/>
                </a:lnTo>
                <a:lnTo>
                  <a:pt x="5018707" y="0"/>
                </a:lnTo>
                <a:close/>
              </a:path>
            </a:pathLst>
          </a:cu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85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80288" y="1310641"/>
            <a:ext cx="10718987" cy="480486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3200" smtClean="0">
                <a:solidFill>
                  <a:srgbClr val="000099"/>
                </a:solidFill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400" smtClean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/>
              <a:t> Click here to add text</a:t>
            </a:r>
            <a:endParaRPr lang="zh-CN" altLang="en-US" dirty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/>
              <a:t> Click here to add text</a:t>
            </a:r>
            <a:endParaRPr lang="zh-CN" altLang="en-US" dirty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/>
              <a:t> Click here to add text</a:t>
            </a:r>
            <a:endParaRPr lang="zh-CN" altLang="en-US" dirty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780288" y="260629"/>
            <a:ext cx="10718987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132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832244" y="303760"/>
            <a:ext cx="10724408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439365" y="2046723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3270057" y="2046722"/>
            <a:ext cx="6318251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2439365" y="2864141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3270057" y="2864140"/>
            <a:ext cx="6318251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2439365" y="3681558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3270057" y="3681556"/>
            <a:ext cx="6318251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2439365" y="4498974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3270057" y="4498973"/>
            <a:ext cx="6318251" cy="561974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8728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0" y="1329893"/>
            <a:ext cx="8783781" cy="1912071"/>
          </a:xfrm>
          <a:solidFill>
            <a:srgbClr val="000099"/>
          </a:solidFill>
        </p:spPr>
        <p:txBody>
          <a:bodyPr anchor="ctr">
            <a:normAutofit/>
          </a:bodyPr>
          <a:lstStyle>
            <a:lvl1pPr marL="0" indent="457200">
              <a:buNone/>
              <a:defRPr sz="4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1"/>
          </p:nvPr>
        </p:nvSpPr>
        <p:spPr>
          <a:xfrm>
            <a:off x="1676402" y="3460607"/>
            <a:ext cx="9628909" cy="2711593"/>
          </a:xfrm>
        </p:spPr>
        <p:txBody>
          <a:bodyPr/>
          <a:lstStyle>
            <a:lvl1pPr marL="361950" indent="-361950">
              <a:buClrTx/>
              <a:buSzPct val="100000"/>
              <a:buFont typeface="+mj-lt"/>
              <a:buAutoNum type="arabicPeriod"/>
              <a:defRPr/>
            </a:lvl1pPr>
            <a:lvl2pPr marL="806450" indent="-304800">
              <a:buClrTx/>
              <a:buSzPct val="100000"/>
              <a:buFont typeface="Wingdings" panose="05000000000000000000" pitchFamily="2" charset="2"/>
              <a:buChar char="Ø"/>
              <a:defRPr/>
            </a:lvl2pPr>
            <a:lvl3pPr marL="1168400" indent="-209550">
              <a:buClrTx/>
              <a:buSzPct val="100000"/>
              <a:buFont typeface="Wingdings" panose="05000000000000000000" pitchFamily="2" charset="2"/>
              <a:buChar char="l"/>
              <a:defRPr/>
            </a:lvl3pPr>
            <a:lvl4pPr marL="1701800" indent="-285750">
              <a:buClrTx/>
              <a:buSzPct val="100000"/>
              <a:buFont typeface="Wingdings" panose="05000000000000000000" pitchFamily="2" charset="2"/>
              <a:buChar char="u"/>
              <a:defRPr/>
            </a:lvl4pPr>
            <a:lvl5pPr marL="2217420" indent="-342900">
              <a:buClrTx/>
              <a:buSzPct val="100000"/>
              <a:buFont typeface="Wingdings" panose="05000000000000000000" pitchFamily="2" charset="2"/>
              <a:buChar char="u"/>
              <a:defRPr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082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59594" y="1240525"/>
            <a:ext cx="4985143" cy="5120640"/>
          </a:xfrm>
        </p:spPr>
        <p:txBody>
          <a:bodyPr anchor="t"/>
          <a:lstStyle>
            <a:lvl1pPr marL="182880" indent="-182880">
              <a:buClrTx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</a:defRPr>
            </a:lvl1pPr>
            <a:lvl2pPr marL="685800" indent="-182880">
              <a:buClrTx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</a:defRPr>
            </a:lvl2pPr>
            <a:lvl3pPr marL="1143000" indent="-182880">
              <a:buClrTx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</a:defRPr>
            </a:lvl3pPr>
            <a:lvl4pPr marL="1600200" indent="-182880">
              <a:buClrTx/>
              <a:buFont typeface="Wingdings" panose="05000000000000000000" pitchFamily="2" charset="2"/>
              <a:buChar char="Ø"/>
              <a:defRPr sz="1800">
                <a:solidFill>
                  <a:schemeClr val="tx1"/>
                </a:solidFill>
              </a:defRPr>
            </a:lvl4pPr>
            <a:lvl5pPr marL="2057400" indent="-182880">
              <a:buClrTx/>
              <a:buFont typeface="Wingdings" panose="05000000000000000000" pitchFamily="2" charset="2"/>
              <a:buChar char="ü"/>
              <a:defRPr sz="18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dirty="0"/>
              <a:t> 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507879" y="1240525"/>
            <a:ext cx="5025040" cy="512064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zh-CN" altLang="en-US" sz="3200" smtClean="0"/>
            </a:lvl1pPr>
            <a:lvl2pPr>
              <a:defRPr lang="zh-CN" altLang="en-US" smtClean="0"/>
            </a:lvl2pPr>
            <a:lvl3pPr>
              <a:defRPr lang="zh-CN" altLang="en-US" sz="2000" smtClean="0"/>
            </a:lvl3pPr>
            <a:lvl4pPr>
              <a:defRPr lang="zh-CN" altLang="en-US" smtClean="0"/>
            </a:lvl4pPr>
            <a:lvl5pPr>
              <a:defRPr lang="en-US" dirty="0"/>
            </a:lvl5pPr>
          </a:lstStyle>
          <a:p>
            <a:pPr lvl="0"/>
            <a:r>
              <a:rPr lang="zh-CN" altLang="en-US" dirty="0"/>
              <a:t> 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59594" y="295134"/>
            <a:ext cx="10709894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870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1754056"/>
            <a:ext cx="11152909" cy="41859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/>
              <a:t>Click here to add text</a:t>
            </a:r>
            <a:endParaRPr lang="zh-CN" altLang="en-US" dirty="0"/>
          </a:p>
          <a:p>
            <a:pPr lvl="1"/>
            <a:r>
              <a:rPr lang="en-US" altLang="zh-CN" dirty="0"/>
              <a:t>Click here to add text</a:t>
            </a:r>
            <a:endParaRPr lang="zh-CN" altLang="en-US" dirty="0"/>
          </a:p>
          <a:p>
            <a:pPr lvl="2"/>
            <a:r>
              <a:rPr lang="en-US" altLang="zh-CN" dirty="0"/>
              <a:t>Click here to add text</a:t>
            </a:r>
            <a:endParaRPr lang="zh-CN" altLang="en-US" dirty="0"/>
          </a:p>
          <a:p>
            <a:pPr lvl="3"/>
            <a:r>
              <a:rPr lang="en-US" altLang="zh-CN" dirty="0"/>
              <a:t>Click here to add text</a:t>
            </a:r>
            <a:endParaRPr lang="zh-CN" altLang="en-US" dirty="0"/>
          </a:p>
          <a:p>
            <a:pPr lvl="4"/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17" name="矩形 16"/>
          <p:cNvSpPr/>
          <p:nvPr/>
        </p:nvSpPr>
        <p:spPr>
          <a:xfrm flipV="1">
            <a:off x="2" y="181601"/>
            <a:ext cx="526210" cy="83631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>
            <a:spLocks/>
          </p:cNvSpPr>
          <p:nvPr/>
        </p:nvSpPr>
        <p:spPr>
          <a:xfrm>
            <a:off x="10745069" y="6245891"/>
            <a:ext cx="1058080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800" b="1" smtClean="0">
                <a:solidFill>
                  <a:schemeClr val="tx1"/>
                </a:solidFill>
                <a:latin typeface="+mn-ea"/>
                <a:ea typeface="+mn-ea"/>
                <a:cs typeface="Calibri" panose="020F0502020204030204" pitchFamily="34" charset="0"/>
              </a:rPr>
              <a:pPr/>
              <a:t>‹#›</a:t>
            </a:fld>
            <a:endParaRPr lang="zh-CN" altLang="en-US" sz="1800" b="1" dirty="0">
              <a:solidFill>
                <a:schemeClr val="tx1"/>
              </a:solidFill>
              <a:latin typeface="+mn-ea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241909" y="6490735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30ED239-09A1-4282-B310-3AAAB3056A67}"/>
              </a:ext>
            </a:extLst>
          </p:cNvPr>
          <p:cNvGrpSpPr/>
          <p:nvPr/>
        </p:nvGrpSpPr>
        <p:grpSpPr>
          <a:xfrm>
            <a:off x="303185" y="6136469"/>
            <a:ext cx="4024944" cy="539928"/>
            <a:chOff x="7510939" y="4970998"/>
            <a:chExt cx="4024944" cy="53992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B790F53E-FAFA-4F46-8DA9-73CA3EF59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0939" y="4970998"/>
              <a:ext cx="913140" cy="539928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EF797D75-6CEE-4F49-9FFD-8D1F8493FE19}"/>
                </a:ext>
              </a:extLst>
            </p:cNvPr>
            <p:cNvSpPr txBox="1"/>
            <p:nvPr/>
          </p:nvSpPr>
          <p:spPr>
            <a:xfrm>
              <a:off x="9533169" y="4987706"/>
              <a:ext cx="20027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HIGH ENERGY 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PHOTON SOURCE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473DDFD-D4E5-437C-B52B-150FC334CD90}"/>
                </a:ext>
              </a:extLst>
            </p:cNvPr>
            <p:cNvSpPr txBox="1"/>
            <p:nvPr/>
          </p:nvSpPr>
          <p:spPr>
            <a:xfrm>
              <a:off x="8314744" y="4978404"/>
              <a:ext cx="12184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HEPS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58EC19E2-CB27-428F-B976-D2C2526B4983}"/>
                </a:ext>
              </a:extLst>
            </p:cNvPr>
            <p:cNvCxnSpPr>
              <a:cxnSpLocks/>
            </p:cNvCxnSpPr>
            <p:nvPr/>
          </p:nvCxnSpPr>
          <p:spPr>
            <a:xfrm>
              <a:off x="9530366" y="5063002"/>
              <a:ext cx="0" cy="3799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BA2E5D81-8058-4F72-826D-8796799B424A}"/>
              </a:ext>
            </a:extLst>
          </p:cNvPr>
          <p:cNvSpPr/>
          <p:nvPr/>
        </p:nvSpPr>
        <p:spPr>
          <a:xfrm flipV="1">
            <a:off x="577971" y="181600"/>
            <a:ext cx="72269" cy="83631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3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9" r:id="rId2"/>
    <p:sldLayoutId id="2147483698" r:id="rId3"/>
    <p:sldLayoutId id="2147483697" r:id="rId4"/>
    <p:sldLayoutId id="2147483695" r:id="rId5"/>
    <p:sldLayoutId id="2147483682" r:id="rId6"/>
    <p:sldLayoutId id="2147483694" r:id="rId7"/>
    <p:sldLayoutId id="2147483683" r:id="rId8"/>
    <p:sldLayoutId id="2147483684" r:id="rId9"/>
    <p:sldLayoutId id="2147483685" r:id="rId10"/>
    <p:sldLayoutId id="2147483686" r:id="rId11"/>
    <p:sldLayoutId id="2147483688" r:id="rId12"/>
    <p:sldLayoutId id="2147483689" r:id="rId13"/>
    <p:sldLayoutId id="2147483690" r:id="rId14"/>
    <p:sldLayoutId id="2147483691" r:id="rId15"/>
    <p:sldLayoutId id="2147483696" r:id="rId16"/>
    <p:sldLayoutId id="2147483700" r:id="rId17"/>
    <p:sldLayoutId id="2147483687" r:id="rId1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12" Type="http://schemas.openxmlformats.org/officeDocument/2006/relationships/image" Target="../media/image57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lls.es/event/1072/contributions/1808/attachments/1323/2484/HEPS_Injection_Scheme_v2.pptx" TargetMode="External"/><Relationship Id="rId2" Type="http://schemas.openxmlformats.org/officeDocument/2006/relationships/hyperlink" Target="https://agenda.infn.it/event/20813/contributions/110217/attachments/76549/98452/ZDuan_Injection_instabilities_HEPS_v2.pptx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4680D2D0-5915-4EF7-BB28-6040E0E1AB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altLang="zh-CN"/>
              <a:t>Zhe Duan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42D2E5-D62E-4818-8284-F3EAEE0594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/>
              <a:t>on behalf of the HEPS team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F535B1-3CE9-4955-AE91-E40D293265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May 21, 2025</a:t>
            </a:r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04642130-DD12-41A8-974B-0C70A2858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916" y="1770720"/>
            <a:ext cx="7281939" cy="1461836"/>
          </a:xfrm>
        </p:spPr>
        <p:txBody>
          <a:bodyPr>
            <a:normAutofit fontScale="90000"/>
          </a:bodyPr>
          <a:lstStyle/>
          <a:p>
            <a:r>
              <a:rPr lang="en-US" altLang="zh-CN" sz="4000">
                <a:latin typeface="STZhongsong" panose="02010600040101010101" pitchFamily="2" charset="-122"/>
                <a:ea typeface="STZhongsong" panose="02010600040101010101" pitchFamily="2" charset="-122"/>
              </a:rPr>
              <a:t>Swap-out injection with beam recycling in the booster @ the High Energy Photon Source</a:t>
            </a:r>
            <a:endParaRPr lang="zh-CN" altLang="en-US" sz="400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38EEBD16-23D5-437A-BDA0-03EFBD7422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698" y="6154737"/>
            <a:ext cx="9352477" cy="703263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FCC Week 2025</a:t>
            </a:r>
            <a:r>
              <a:rPr lang="zh-CN" altLang="en-US" sz="1800" dirty="0"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，</a:t>
            </a:r>
            <a:r>
              <a:rPr lang="en-US" altLang="zh-CN" sz="1800" dirty="0"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Vienna</a:t>
            </a:r>
            <a:r>
              <a:rPr lang="zh-CN" altLang="en-US" sz="1800">
                <a:effectLst/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，</a:t>
            </a:r>
            <a:r>
              <a:rPr lang="en-US" altLang="zh-CN" sz="1800">
                <a:effectLst/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Austria,</a:t>
            </a:r>
            <a:r>
              <a:rPr lang="zh-CN" altLang="en-US" sz="1800">
                <a:effectLst/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 </a:t>
            </a:r>
            <a:r>
              <a:rPr lang="en-US" altLang="zh-CN" sz="1800">
                <a:effectLst/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rPr>
              <a:t>May 19-23, 2025</a:t>
            </a:r>
            <a:endParaRPr lang="zh-CN" altLang="en-US" sz="1400">
              <a:latin typeface="Calibri" panose="020F0502020204030204" pitchFamily="34" charset="0"/>
              <a:ea typeface="SimHei" panose="02010609060101010101" pitchFamily="49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95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5CC4A3-7E1B-35B0-62EB-5181BF4C8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288" y="260629"/>
            <a:ext cx="11020202" cy="663575"/>
          </a:xfrm>
        </p:spPr>
        <p:txBody>
          <a:bodyPr/>
          <a:lstStyle/>
          <a:p>
            <a:r>
              <a:rPr lang="en-US" altLang="zh-CN"/>
              <a:t>Booster</a:t>
            </a:r>
            <a:r>
              <a:rPr lang="zh-CN" altLang="en-US"/>
              <a:t> </a:t>
            </a:r>
            <a:r>
              <a:rPr lang="en-US" altLang="zh-CN"/>
              <a:t>high-energy</a:t>
            </a:r>
            <a:r>
              <a:rPr lang="zh-CN" altLang="en-US"/>
              <a:t> </a:t>
            </a:r>
            <a:r>
              <a:rPr lang="en-US" altLang="zh-CN"/>
              <a:t>extraction,</a:t>
            </a:r>
            <a:r>
              <a:rPr lang="zh-CN" altLang="en-US"/>
              <a:t> </a:t>
            </a:r>
            <a:r>
              <a:rPr lang="en-US" altLang="zh-CN"/>
              <a:t>re-injection</a:t>
            </a:r>
            <a:r>
              <a:rPr lang="zh-CN" altLang="en-US"/>
              <a:t> </a:t>
            </a:r>
            <a:r>
              <a:rPr lang="en-US" altLang="zh-CN"/>
              <a:t>design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FC9E6-5BD7-37CA-9D54-36A41A3B50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" y="1437291"/>
            <a:ext cx="3907326" cy="26433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69DD013-C043-9B61-3E33-B4D5D1D5F19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77" y="4183118"/>
            <a:ext cx="4022737" cy="26433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1FE4E0-93E3-B0B5-B262-1D3567E7A65B}"/>
              </a:ext>
            </a:extLst>
          </p:cNvPr>
          <p:cNvSpPr txBox="1"/>
          <p:nvPr/>
        </p:nvSpPr>
        <p:spPr>
          <a:xfrm>
            <a:off x="1156138" y="1187670"/>
            <a:ext cx="353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Booster</a:t>
            </a:r>
            <a:r>
              <a:rPr lang="zh-CN" altLang="en-US"/>
              <a:t> </a:t>
            </a:r>
            <a:r>
              <a:rPr lang="en-US" altLang="zh-CN"/>
              <a:t>6GeV</a:t>
            </a:r>
            <a:r>
              <a:rPr lang="zh-CN" altLang="en-US"/>
              <a:t> </a:t>
            </a:r>
            <a:r>
              <a:rPr lang="en-US" altLang="zh-CN"/>
              <a:t>re-injection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10DA7F-A4D1-30E2-9E89-B89A28A2F7FF}"/>
              </a:ext>
            </a:extLst>
          </p:cNvPr>
          <p:cNvSpPr txBox="1"/>
          <p:nvPr/>
        </p:nvSpPr>
        <p:spPr>
          <a:xfrm>
            <a:off x="1156138" y="3998452"/>
            <a:ext cx="353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Booster</a:t>
            </a:r>
            <a:r>
              <a:rPr lang="zh-CN" altLang="en-US"/>
              <a:t> </a:t>
            </a:r>
            <a:r>
              <a:rPr lang="en-US" altLang="zh-CN"/>
              <a:t>6GeV</a:t>
            </a:r>
            <a:r>
              <a:rPr lang="zh-CN" altLang="en-US"/>
              <a:t> </a:t>
            </a:r>
            <a:r>
              <a:rPr lang="en-US" altLang="zh-CN"/>
              <a:t>extraction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613F8D-F6E4-D53C-6355-93C286298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614" y="1724713"/>
            <a:ext cx="7045713" cy="468043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651A91-C156-85F4-3DA9-68F526CB4F19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885756" y="1907572"/>
            <a:ext cx="439855" cy="56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B90E40-C470-D99B-2551-A94047E7655F}"/>
              </a:ext>
            </a:extLst>
          </p:cNvPr>
          <p:cNvSpPr txBox="1"/>
          <p:nvPr/>
        </p:nvSpPr>
        <p:spPr>
          <a:xfrm>
            <a:off x="5660103" y="1261241"/>
            <a:ext cx="133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500MeV</a:t>
            </a:r>
          </a:p>
          <a:p>
            <a:r>
              <a:rPr lang="en-US" altLang="zh-CN"/>
              <a:t>injection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29ECB1-D45E-E509-F4A8-79AFBC8CB619}"/>
              </a:ext>
            </a:extLst>
          </p:cNvPr>
          <p:cNvSpPr txBox="1"/>
          <p:nvPr/>
        </p:nvSpPr>
        <p:spPr>
          <a:xfrm>
            <a:off x="7017410" y="1264166"/>
            <a:ext cx="2249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500MeV</a:t>
            </a:r>
            <a:r>
              <a:rPr lang="zh-CN" altLang="en-US"/>
              <a:t> </a:t>
            </a:r>
            <a:r>
              <a:rPr lang="en-US" altLang="zh-CN"/>
              <a:t>to</a:t>
            </a:r>
            <a:r>
              <a:rPr lang="zh-CN" altLang="en-US"/>
              <a:t> </a:t>
            </a:r>
            <a:r>
              <a:rPr lang="en-US" altLang="zh-CN"/>
              <a:t>6GeV</a:t>
            </a:r>
            <a:endParaRPr lang="en-HK" altLang="zh-CN"/>
          </a:p>
          <a:p>
            <a:r>
              <a:rPr lang="en-US" altLang="zh-CN"/>
              <a:t>ramping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8E0E08-5147-9B5C-6F36-D117D99D25EE}"/>
              </a:ext>
            </a:extLst>
          </p:cNvPr>
          <p:cNvCxnSpPr>
            <a:cxnSpLocks/>
          </p:cNvCxnSpPr>
          <p:nvPr/>
        </p:nvCxnSpPr>
        <p:spPr>
          <a:xfrm flipH="1">
            <a:off x="7742608" y="1877625"/>
            <a:ext cx="105051" cy="686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3A91B80-550D-200F-B893-7B14681ACAA8}"/>
              </a:ext>
            </a:extLst>
          </p:cNvPr>
          <p:cNvSpPr txBox="1"/>
          <p:nvPr/>
        </p:nvSpPr>
        <p:spPr>
          <a:xfrm>
            <a:off x="9045890" y="1231294"/>
            <a:ext cx="2249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6GeV</a:t>
            </a:r>
            <a:endParaRPr lang="en-HK" altLang="zh-CN"/>
          </a:p>
          <a:p>
            <a:r>
              <a:rPr lang="en-US" altLang="zh-CN"/>
              <a:t>re-injection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057652-0FBD-DDEC-4FEB-88ABF05A4450}"/>
              </a:ext>
            </a:extLst>
          </p:cNvPr>
          <p:cNvCxnSpPr>
            <a:cxnSpLocks/>
          </p:cNvCxnSpPr>
          <p:nvPr/>
        </p:nvCxnSpPr>
        <p:spPr>
          <a:xfrm flipH="1">
            <a:off x="9383002" y="1877625"/>
            <a:ext cx="115521" cy="59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B5CE47-40C1-6E63-86F2-5D95AECDB75B}"/>
              </a:ext>
            </a:extLst>
          </p:cNvPr>
          <p:cNvCxnSpPr>
            <a:cxnSpLocks/>
          </p:cNvCxnSpPr>
          <p:nvPr/>
        </p:nvCxnSpPr>
        <p:spPr>
          <a:xfrm flipH="1">
            <a:off x="10623930" y="1870058"/>
            <a:ext cx="162344" cy="599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204EBBB-4BF6-1050-CF6A-610055A513F2}"/>
              </a:ext>
            </a:extLst>
          </p:cNvPr>
          <p:cNvSpPr txBox="1"/>
          <p:nvPr/>
        </p:nvSpPr>
        <p:spPr>
          <a:xfrm>
            <a:off x="10392030" y="1223727"/>
            <a:ext cx="2249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6GeV</a:t>
            </a:r>
            <a:endParaRPr lang="en-HK" altLang="zh-CN"/>
          </a:p>
          <a:p>
            <a:r>
              <a:rPr lang="en-US" altLang="zh-CN"/>
              <a:t>extraction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04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0C7D39-BA1F-5D5B-E561-2825589E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Key design issues</a:t>
            </a:r>
            <a:endParaRPr lang="en-US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20279C2-E670-7CDB-7BE2-63D19C46B6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01092"/>
              </p:ext>
            </p:extLst>
          </p:nvPr>
        </p:nvGraphicFramePr>
        <p:xfrm>
          <a:off x="641130" y="1271756"/>
          <a:ext cx="10636469" cy="2469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2C6D3F1-DD4F-EB27-2C9D-806CA6481B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63" y="4104137"/>
            <a:ext cx="3650480" cy="18424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87D5F9-12A6-B17C-F693-D3A873D4D3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834" y="4104137"/>
            <a:ext cx="3786422" cy="21989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4497A0-FB08-DB9D-499D-A00D049499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03" y="3944784"/>
            <a:ext cx="3259096" cy="235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4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1BBA01A5-602D-4447-A732-B8239D02AB45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8991600" y="4146623"/>
            <a:ext cx="2759" cy="354168"/>
          </a:xfrm>
          <a:prstGeom prst="line">
            <a:avLst/>
          </a:prstGeom>
          <a:ln w="28575">
            <a:solidFill>
              <a:srgbClr val="94F0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8558F077-149F-43DB-92BE-A3009B4BCA91}"/>
              </a:ext>
            </a:extLst>
          </p:cNvPr>
          <p:cNvCxnSpPr>
            <a:cxnSpLocks/>
            <a:stCxn id="19" idx="2"/>
            <a:endCxn id="10" idx="0"/>
          </p:cNvCxnSpPr>
          <p:nvPr/>
        </p:nvCxnSpPr>
        <p:spPr>
          <a:xfrm flipH="1">
            <a:off x="10707217" y="3025482"/>
            <a:ext cx="1580" cy="576936"/>
          </a:xfrm>
          <a:prstGeom prst="line">
            <a:avLst/>
          </a:prstGeom>
          <a:ln w="28575">
            <a:solidFill>
              <a:srgbClr val="EEB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>
            <a:extLst>
              <a:ext uri="{FF2B5EF4-FFF2-40B4-BE49-F238E27FC236}">
                <a16:creationId xmlns:a16="http://schemas.microsoft.com/office/drawing/2014/main" id="{F39609F6-43C0-455F-9C74-80004DAC4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evolution</a:t>
            </a:r>
            <a:endParaRPr lang="zh-CN" altLang="en-US" dirty="0"/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id="{574B7FB6-8D5F-44B3-8872-D8E31EADFE8D}"/>
              </a:ext>
            </a:extLst>
          </p:cNvPr>
          <p:cNvSpPr/>
          <p:nvPr/>
        </p:nvSpPr>
        <p:spPr>
          <a:xfrm>
            <a:off x="2228194" y="3602418"/>
            <a:ext cx="2112580" cy="564931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2020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:a16="http://schemas.microsoft.com/office/drawing/2014/main" id="{CD2680C5-0DCE-476B-B6D5-A438383726D3}"/>
              </a:ext>
            </a:extLst>
          </p:cNvPr>
          <p:cNvSpPr/>
          <p:nvPr/>
        </p:nvSpPr>
        <p:spPr>
          <a:xfrm>
            <a:off x="4130566" y="3602418"/>
            <a:ext cx="2112580" cy="564931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2021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箭头: V 形 7">
            <a:extLst>
              <a:ext uri="{FF2B5EF4-FFF2-40B4-BE49-F238E27FC236}">
                <a16:creationId xmlns:a16="http://schemas.microsoft.com/office/drawing/2014/main" id="{1E47D67F-9592-42F5-9BF0-FB1E28EAAC41}"/>
              </a:ext>
            </a:extLst>
          </p:cNvPr>
          <p:cNvSpPr/>
          <p:nvPr/>
        </p:nvSpPr>
        <p:spPr>
          <a:xfrm>
            <a:off x="6032938" y="3602418"/>
            <a:ext cx="2112580" cy="564931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2022-2023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箭头: V 形 8">
            <a:extLst>
              <a:ext uri="{FF2B5EF4-FFF2-40B4-BE49-F238E27FC236}">
                <a16:creationId xmlns:a16="http://schemas.microsoft.com/office/drawing/2014/main" id="{3A3BABCC-D262-44BC-9A5C-BACC5EBA6D19}"/>
              </a:ext>
            </a:extLst>
          </p:cNvPr>
          <p:cNvSpPr/>
          <p:nvPr/>
        </p:nvSpPr>
        <p:spPr>
          <a:xfrm>
            <a:off x="7935310" y="3602418"/>
            <a:ext cx="2112580" cy="564931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2024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箭头: V 形 9">
            <a:extLst>
              <a:ext uri="{FF2B5EF4-FFF2-40B4-BE49-F238E27FC236}">
                <a16:creationId xmlns:a16="http://schemas.microsoft.com/office/drawing/2014/main" id="{9E00F4F0-7CD7-461E-A90C-67F301983D44}"/>
              </a:ext>
            </a:extLst>
          </p:cNvPr>
          <p:cNvSpPr/>
          <p:nvPr/>
        </p:nvSpPr>
        <p:spPr>
          <a:xfrm>
            <a:off x="9837683" y="3602418"/>
            <a:ext cx="2021534" cy="564931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2025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FBD6478-2C82-4D22-9D8F-8600B37DF474}"/>
              </a:ext>
            </a:extLst>
          </p:cNvPr>
          <p:cNvSpPr txBox="1"/>
          <p:nvPr/>
        </p:nvSpPr>
        <p:spPr>
          <a:xfrm>
            <a:off x="1410418" y="1825153"/>
            <a:ext cx="3417832" cy="923330"/>
          </a:xfrm>
          <a:prstGeom prst="rect">
            <a:avLst/>
          </a:prstGeom>
          <a:noFill/>
          <a:ln w="19050">
            <a:solidFill>
              <a:srgbClr val="FFE497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timing</a:t>
            </a:r>
            <a:r>
              <a:rPr lang="zh-CN" altLang="en-US" dirty="0"/>
              <a:t> </a:t>
            </a:r>
            <a:r>
              <a:rPr lang="en-US" altLang="zh-CN" dirty="0"/>
              <a:t>sequence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Updates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kicker</a:t>
            </a:r>
            <a:r>
              <a:rPr lang="zh-CN" altLang="en-US" dirty="0"/>
              <a:t> </a:t>
            </a:r>
            <a:r>
              <a:rPr lang="en-US" altLang="zh-CN" dirty="0"/>
              <a:t>specs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pre-extraction</a:t>
            </a:r>
            <a:r>
              <a:rPr lang="zh-CN" altLang="en-US" dirty="0"/>
              <a:t> </a:t>
            </a:r>
            <a:r>
              <a:rPr lang="en-US" altLang="zh-CN" dirty="0"/>
              <a:t>kicker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D6B3DCD-26D5-49FF-A971-219020528A0E}"/>
              </a:ext>
            </a:extLst>
          </p:cNvPr>
          <p:cNvSpPr txBox="1"/>
          <p:nvPr/>
        </p:nvSpPr>
        <p:spPr>
          <a:xfrm>
            <a:off x="3160043" y="4500791"/>
            <a:ext cx="3804901" cy="646331"/>
          </a:xfrm>
          <a:prstGeom prst="rect">
            <a:avLst/>
          </a:prstGeom>
          <a:noFill/>
          <a:ln w="19050">
            <a:solidFill>
              <a:srgbClr val="D7ED9E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Hardware</a:t>
            </a:r>
            <a:r>
              <a:rPr lang="zh-CN" altLang="en-US" dirty="0"/>
              <a:t> </a:t>
            </a:r>
            <a:r>
              <a:rPr lang="en-US" altLang="zh-CN" dirty="0"/>
              <a:t>specs</a:t>
            </a:r>
            <a:r>
              <a:rPr lang="zh-CN" altLang="en-US" dirty="0"/>
              <a:t> </a:t>
            </a:r>
            <a:r>
              <a:rPr lang="en-US" altLang="zh-CN" dirty="0"/>
              <a:t>finalized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end-to-end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simulations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943FE1C-EEC2-41EF-AD4B-0585E79918B4}"/>
              </a:ext>
            </a:extLst>
          </p:cNvPr>
          <p:cNvSpPr txBox="1"/>
          <p:nvPr/>
        </p:nvSpPr>
        <p:spPr>
          <a:xfrm>
            <a:off x="5008972" y="1825153"/>
            <a:ext cx="4103498" cy="923330"/>
          </a:xfrm>
          <a:prstGeom prst="rect">
            <a:avLst/>
          </a:prstGeom>
          <a:noFill/>
          <a:ln w="19050">
            <a:solidFill>
              <a:srgbClr val="FDE2CC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Commissioning</a:t>
            </a:r>
            <a:r>
              <a:rPr lang="zh-CN" altLang="en-US" dirty="0"/>
              <a:t> </a:t>
            </a:r>
            <a:r>
              <a:rPr lang="en-US" altLang="zh-CN" dirty="0"/>
              <a:t>simulation</a:t>
            </a:r>
            <a:endParaRPr lang="en-HK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Lambertson</a:t>
            </a:r>
            <a:r>
              <a:rPr lang="zh-CN" altLang="en-US" dirty="0"/>
              <a:t> </a:t>
            </a:r>
            <a:r>
              <a:rPr lang="en-US" altLang="zh-CN" dirty="0"/>
              <a:t>alignment</a:t>
            </a:r>
            <a:r>
              <a:rPr lang="zh-CN" altLang="en-US" dirty="0"/>
              <a:t> </a:t>
            </a:r>
            <a:r>
              <a:rPr lang="en-US" altLang="zh-CN" dirty="0"/>
              <a:t>tolerance</a:t>
            </a:r>
            <a:endParaRPr lang="en-HK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tuning</a:t>
            </a:r>
            <a:r>
              <a:rPr lang="zh-CN" altLang="en-US" dirty="0"/>
              <a:t> </a:t>
            </a:r>
            <a:r>
              <a:rPr lang="en-US" altLang="zh-CN" dirty="0"/>
              <a:t>planning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FFD1D67-5519-4BE9-97CE-F60A202389DD}"/>
              </a:ext>
            </a:extLst>
          </p:cNvPr>
          <p:cNvSpPr txBox="1"/>
          <p:nvPr/>
        </p:nvSpPr>
        <p:spPr>
          <a:xfrm>
            <a:off x="7367679" y="4500791"/>
            <a:ext cx="3247842" cy="646331"/>
          </a:xfrm>
          <a:prstGeom prst="rect">
            <a:avLst/>
          </a:prstGeom>
          <a:noFill/>
          <a:ln w="19050">
            <a:solidFill>
              <a:srgbClr val="94F0E4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Hardware</a:t>
            </a:r>
            <a:r>
              <a:rPr lang="zh-CN" altLang="en-US" dirty="0"/>
              <a:t> </a:t>
            </a:r>
            <a:r>
              <a:rPr lang="en-US" altLang="zh-CN" dirty="0"/>
              <a:t>joint</a:t>
            </a:r>
            <a:r>
              <a:rPr lang="zh-CN" altLang="en-US" dirty="0"/>
              <a:t> </a:t>
            </a:r>
            <a:r>
              <a:rPr lang="en-US" altLang="zh-CN" dirty="0"/>
              <a:t>tests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SR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commissioning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E0A4823-3A67-43D9-BE8C-E9B49DDA90F2}"/>
              </a:ext>
            </a:extLst>
          </p:cNvPr>
          <p:cNvSpPr txBox="1"/>
          <p:nvPr/>
        </p:nvSpPr>
        <p:spPr>
          <a:xfrm>
            <a:off x="9454851" y="1825153"/>
            <a:ext cx="2507891" cy="1200329"/>
          </a:xfrm>
          <a:prstGeom prst="rect">
            <a:avLst/>
          </a:prstGeom>
          <a:noFill/>
          <a:ln w="19050">
            <a:solidFill>
              <a:srgbClr val="EEB0B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r>
              <a:rPr lang="zh-CN" altLang="en-US" dirty="0"/>
              <a:t> </a:t>
            </a:r>
            <a:r>
              <a:rPr lang="en-US" altLang="zh-CN" dirty="0"/>
              <a:t>optimization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High-bunch</a:t>
            </a:r>
            <a:r>
              <a:rPr lang="zh-CN" altLang="en-US" dirty="0"/>
              <a:t> </a:t>
            </a:r>
            <a:r>
              <a:rPr lang="en-US" altLang="zh-CN" dirty="0"/>
              <a:t>charge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  <a:r>
              <a:rPr lang="zh-CN" altLang="en-US" dirty="0"/>
              <a:t> </a:t>
            </a:r>
            <a:r>
              <a:rPr lang="en-US" altLang="zh-CN" dirty="0"/>
              <a:t>tests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0379143F-781F-4EE6-922E-4BB23EAF92F4}"/>
              </a:ext>
            </a:extLst>
          </p:cNvPr>
          <p:cNvCxnSpPr>
            <a:cxnSpLocks/>
          </p:cNvCxnSpPr>
          <p:nvPr/>
        </p:nvCxnSpPr>
        <p:spPr>
          <a:xfrm>
            <a:off x="3284484" y="2748483"/>
            <a:ext cx="0" cy="853935"/>
          </a:xfrm>
          <a:prstGeom prst="line">
            <a:avLst/>
          </a:prstGeom>
          <a:ln w="28575">
            <a:solidFill>
              <a:srgbClr val="FFE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B0B52D60-913E-419B-A7B7-4856650A4D19}"/>
              </a:ext>
            </a:extLst>
          </p:cNvPr>
          <p:cNvCxnSpPr>
            <a:cxnSpLocks/>
          </p:cNvCxnSpPr>
          <p:nvPr/>
        </p:nvCxnSpPr>
        <p:spPr>
          <a:xfrm>
            <a:off x="5186856" y="4166951"/>
            <a:ext cx="0" cy="342000"/>
          </a:xfrm>
          <a:prstGeom prst="line">
            <a:avLst/>
          </a:prstGeom>
          <a:ln w="28575">
            <a:solidFill>
              <a:srgbClr val="D7ED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AAFC713A-F193-4FEB-987B-CD8414CCFCA1}"/>
              </a:ext>
            </a:extLst>
          </p:cNvPr>
          <p:cNvCxnSpPr>
            <a:cxnSpLocks/>
          </p:cNvCxnSpPr>
          <p:nvPr/>
        </p:nvCxnSpPr>
        <p:spPr>
          <a:xfrm>
            <a:off x="6964944" y="2748483"/>
            <a:ext cx="0" cy="847350"/>
          </a:xfrm>
          <a:prstGeom prst="line">
            <a:avLst/>
          </a:prstGeom>
          <a:ln w="28575">
            <a:solidFill>
              <a:srgbClr val="FDE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箭头: V 形 5">
            <a:extLst>
              <a:ext uri="{FF2B5EF4-FFF2-40B4-BE49-F238E27FC236}">
                <a16:creationId xmlns:a16="http://schemas.microsoft.com/office/drawing/2014/main" id="{608C8E38-630E-71DE-798E-C76887ACEA7C}"/>
              </a:ext>
            </a:extLst>
          </p:cNvPr>
          <p:cNvSpPr/>
          <p:nvPr/>
        </p:nvSpPr>
        <p:spPr>
          <a:xfrm>
            <a:off x="325821" y="3602418"/>
            <a:ext cx="2112580" cy="564931"/>
          </a:xfrm>
          <a:prstGeom prst="chevr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2018-2019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" name="直接连接符 20">
            <a:extLst>
              <a:ext uri="{FF2B5EF4-FFF2-40B4-BE49-F238E27FC236}">
                <a16:creationId xmlns:a16="http://schemas.microsoft.com/office/drawing/2014/main" id="{85D73C51-3370-A218-5DFF-C996658B21F0}"/>
              </a:ext>
            </a:extLst>
          </p:cNvPr>
          <p:cNvCxnSpPr>
            <a:cxnSpLocks/>
          </p:cNvCxnSpPr>
          <p:nvPr/>
        </p:nvCxnSpPr>
        <p:spPr>
          <a:xfrm>
            <a:off x="1410419" y="4177461"/>
            <a:ext cx="0" cy="564931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4">
            <a:extLst>
              <a:ext uri="{FF2B5EF4-FFF2-40B4-BE49-F238E27FC236}">
                <a16:creationId xmlns:a16="http://schemas.microsoft.com/office/drawing/2014/main" id="{F466755E-7AD1-6287-B6B6-061185C48B53}"/>
              </a:ext>
            </a:extLst>
          </p:cNvPr>
          <p:cNvSpPr txBox="1"/>
          <p:nvPr/>
        </p:nvSpPr>
        <p:spPr>
          <a:xfrm>
            <a:off x="325821" y="4746260"/>
            <a:ext cx="2431486" cy="923330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Baseline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Injector</a:t>
            </a:r>
            <a:r>
              <a:rPr lang="zh-CN" altLang="en-US" dirty="0"/>
              <a:t> </a:t>
            </a:r>
            <a:r>
              <a:rPr lang="en-US" altLang="zh-CN" dirty="0"/>
              <a:t>requirement</a:t>
            </a:r>
            <a:endParaRPr lang="en-HK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Hardware</a:t>
            </a:r>
            <a:r>
              <a:rPr lang="zh-CN" altLang="en-US" dirty="0"/>
              <a:t> </a:t>
            </a:r>
            <a:r>
              <a:rPr lang="en-US" altLang="zh-CN" dirty="0"/>
              <a:t>specs</a:t>
            </a:r>
            <a:endParaRPr lang="en-HK" altLang="zh-CN" dirty="0"/>
          </a:p>
        </p:txBody>
      </p:sp>
    </p:spTree>
    <p:extLst>
      <p:ext uri="{BB962C8B-B14F-4D97-AF65-F5344CB8AC3E}">
        <p14:creationId xmlns:p14="http://schemas.microsoft.com/office/powerpoint/2010/main" val="3977872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5D531D-7106-0837-77DD-5C4384E04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Milestones of the HEPS project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16ED77-0EA9-4823-62B0-4FF4674B4A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21" y="1063100"/>
            <a:ext cx="11065157" cy="515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30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8A543D-B072-C022-6854-57DD3580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HEPS</a:t>
            </a:r>
            <a:r>
              <a:rPr lang="zh-CN" altLang="en-US"/>
              <a:t> </a:t>
            </a:r>
            <a:r>
              <a:rPr lang="en-US" altLang="zh-CN"/>
              <a:t>storage</a:t>
            </a:r>
            <a:r>
              <a:rPr lang="zh-CN" altLang="en-US"/>
              <a:t> </a:t>
            </a:r>
            <a:r>
              <a:rPr lang="en-US" altLang="zh-CN"/>
              <a:t>ring</a:t>
            </a:r>
            <a:r>
              <a:rPr lang="zh-CN" altLang="en-US"/>
              <a:t> </a:t>
            </a:r>
            <a:r>
              <a:rPr lang="en-US" altLang="zh-CN"/>
              <a:t>commissioning</a:t>
            </a:r>
            <a:endParaRPr lang="en-US"/>
          </a:p>
        </p:txBody>
      </p:sp>
      <p:sp>
        <p:nvSpPr>
          <p:cNvPr id="4" name="直接连接符 6">
            <a:extLst>
              <a:ext uri="{FF2B5EF4-FFF2-40B4-BE49-F238E27FC236}">
                <a16:creationId xmlns:a16="http://schemas.microsoft.com/office/drawing/2014/main" id="{5349D01B-AAFC-5D83-5D82-7C5FB0CB2886}"/>
              </a:ext>
            </a:extLst>
          </p:cNvPr>
          <p:cNvSpPr/>
          <p:nvPr/>
        </p:nvSpPr>
        <p:spPr>
          <a:xfrm flipV="1">
            <a:off x="227370" y="3245694"/>
            <a:ext cx="11883733" cy="23795"/>
          </a:xfrm>
          <a:prstGeom prst="line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76200" cap="flat" cmpd="sng" algn="ctr">
            <a:solidFill>
              <a:srgbClr val="FF0000"/>
            </a:solidFill>
            <a:prstDash val="solid"/>
            <a:miter lim="800000"/>
            <a:tailEnd type="triangle" w="lg" len="lg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: 形状 12">
            <a:extLst>
              <a:ext uri="{FF2B5EF4-FFF2-40B4-BE49-F238E27FC236}">
                <a16:creationId xmlns:a16="http://schemas.microsoft.com/office/drawing/2014/main" id="{3430B0DD-0A7D-4F97-FAF0-F307E4630AC5}"/>
              </a:ext>
            </a:extLst>
          </p:cNvPr>
          <p:cNvSpPr/>
          <p:nvPr/>
        </p:nvSpPr>
        <p:spPr>
          <a:xfrm>
            <a:off x="129056" y="2407250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Commissioning</a:t>
            </a:r>
            <a:endParaRPr lang="en-HK" altLang="zh-CN" sz="1600" b="1" dirty="0">
              <a:solidFill>
                <a:sysClr val="window" lastClr="FFFFFF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Commenced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6" name="直接连接符 9">
            <a:extLst>
              <a:ext uri="{FF2B5EF4-FFF2-40B4-BE49-F238E27FC236}">
                <a16:creationId xmlns:a16="http://schemas.microsoft.com/office/drawing/2014/main" id="{199B4B9F-BDB8-2C84-0B18-0F850F11F81B}"/>
              </a:ext>
            </a:extLst>
          </p:cNvPr>
          <p:cNvSpPr/>
          <p:nvPr/>
        </p:nvSpPr>
        <p:spPr>
          <a:xfrm>
            <a:off x="1347494" y="2951822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: 形状 35">
            <a:extLst>
              <a:ext uri="{FF2B5EF4-FFF2-40B4-BE49-F238E27FC236}">
                <a16:creationId xmlns:a16="http://schemas.microsoft.com/office/drawing/2014/main" id="{CE094092-8664-B20D-E096-179E0D8FE48A}"/>
              </a:ext>
            </a:extLst>
          </p:cNvPr>
          <p:cNvSpPr/>
          <p:nvPr/>
        </p:nvSpPr>
        <p:spPr>
          <a:xfrm>
            <a:off x="360333" y="3584752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</a:t>
            </a:r>
            <a:r>
              <a:rPr lang="en-US" altLang="zh-CN" sz="1600" b="1" baseline="30000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complete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turn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8" name="任意多边形: 形状 36">
            <a:extLst>
              <a:ext uri="{FF2B5EF4-FFF2-40B4-BE49-F238E27FC236}">
                <a16:creationId xmlns:a16="http://schemas.microsoft.com/office/drawing/2014/main" id="{36206730-A0C4-C65F-BB02-661D79FCD3D8}"/>
              </a:ext>
            </a:extLst>
          </p:cNvPr>
          <p:cNvSpPr/>
          <p:nvPr/>
        </p:nvSpPr>
        <p:spPr>
          <a:xfrm>
            <a:off x="521452" y="4131728"/>
            <a:ext cx="1501987" cy="947144"/>
          </a:xfrm>
          <a:custGeom>
            <a:avLst/>
            <a:gdLst>
              <a:gd name="connsiteX0" fmla="*/ 0 w 2434621"/>
              <a:gd name="connsiteY0" fmla="*/ 0 h 1405509"/>
              <a:gd name="connsiteX1" fmla="*/ 2434621 w 2434621"/>
              <a:gd name="connsiteY1" fmla="*/ 0 h 1405509"/>
              <a:gd name="connsiteX2" fmla="*/ 2434621 w 2434621"/>
              <a:gd name="connsiteY2" fmla="*/ 1405509 h 1405509"/>
              <a:gd name="connsiteX3" fmla="*/ 0 w 2434621"/>
              <a:gd name="connsiteY3" fmla="*/ 1405509 h 1405509"/>
              <a:gd name="connsiteX4" fmla="*/ 0 w 2434621"/>
              <a:gd name="connsiteY4" fmla="*/ 0 h 140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1405509">
                <a:moveTo>
                  <a:pt x="0" y="0"/>
                </a:moveTo>
                <a:lnTo>
                  <a:pt x="2434621" y="0"/>
                </a:lnTo>
                <a:lnTo>
                  <a:pt x="2434621" y="1405509"/>
                </a:lnTo>
                <a:lnTo>
                  <a:pt x="0" y="1405509"/>
                </a:lnTo>
                <a:lnTo>
                  <a:pt x="0" y="0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405" tIns="114405" rIns="114405" bIns="114405" numCol="1" spcCol="1270" rtlCol="0" anchor="ctr" anchorCtr="0">
            <a:noAutofit/>
          </a:bodyPr>
          <a:lstStyle/>
          <a:p>
            <a:pPr marL="0" marR="0" lvl="0" indent="0" algn="l" defTabSz="533884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1" b="0" i="1" u="none" strike="noStrike" kern="1200" cap="none" spc="0" normalizeH="0" baseline="0" noProof="0" dirty="0">
              <a:ln>
                <a:noFill/>
              </a:ln>
              <a:solidFill>
                <a:srgbClr val="454D55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9" name="直接连接符 12">
            <a:extLst>
              <a:ext uri="{FF2B5EF4-FFF2-40B4-BE49-F238E27FC236}">
                <a16:creationId xmlns:a16="http://schemas.microsoft.com/office/drawing/2014/main" id="{7CFF76A9-C909-372B-2FBB-872536D87F90}"/>
              </a:ext>
            </a:extLst>
          </p:cNvPr>
          <p:cNvSpPr/>
          <p:nvPr/>
        </p:nvSpPr>
        <p:spPr>
          <a:xfrm>
            <a:off x="1710064" y="3269487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椭圆 13">
            <a:extLst>
              <a:ext uri="{FF2B5EF4-FFF2-40B4-BE49-F238E27FC236}">
                <a16:creationId xmlns:a16="http://schemas.microsoft.com/office/drawing/2014/main" id="{727C1B86-8A7F-89E8-AC1B-B36EAA3AA8D4}"/>
              </a:ext>
            </a:extLst>
          </p:cNvPr>
          <p:cNvSpPr/>
          <p:nvPr/>
        </p:nvSpPr>
        <p:spPr>
          <a:xfrm rot="2700000">
            <a:off x="1674946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1" name="椭圆 14">
            <a:extLst>
              <a:ext uri="{FF2B5EF4-FFF2-40B4-BE49-F238E27FC236}">
                <a16:creationId xmlns:a16="http://schemas.microsoft.com/office/drawing/2014/main" id="{EC7F611A-0622-BD00-F5D0-E6F3EB3E400E}"/>
              </a:ext>
            </a:extLst>
          </p:cNvPr>
          <p:cNvSpPr/>
          <p:nvPr/>
        </p:nvSpPr>
        <p:spPr>
          <a:xfrm rot="2700000">
            <a:off x="1316102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2" name="任意多边形: 形状 40">
            <a:extLst>
              <a:ext uri="{FF2B5EF4-FFF2-40B4-BE49-F238E27FC236}">
                <a16:creationId xmlns:a16="http://schemas.microsoft.com/office/drawing/2014/main" id="{274B5D5F-2C4E-E6CE-5B31-BEFFF2725257}"/>
              </a:ext>
            </a:extLst>
          </p:cNvPr>
          <p:cNvSpPr/>
          <p:nvPr/>
        </p:nvSpPr>
        <p:spPr>
          <a:xfrm>
            <a:off x="2114339" y="2407250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circulation</a:t>
            </a:r>
          </a:p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&gt;10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turns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13" name="直接连接符 17">
            <a:extLst>
              <a:ext uri="{FF2B5EF4-FFF2-40B4-BE49-F238E27FC236}">
                <a16:creationId xmlns:a16="http://schemas.microsoft.com/office/drawing/2014/main" id="{420BB1F7-BC3E-20C3-8254-C374B6E1F8D0}"/>
              </a:ext>
            </a:extLst>
          </p:cNvPr>
          <p:cNvSpPr/>
          <p:nvPr/>
        </p:nvSpPr>
        <p:spPr>
          <a:xfrm>
            <a:off x="2772325" y="2951822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任意多边形: 形状 43">
            <a:extLst>
              <a:ext uri="{FF2B5EF4-FFF2-40B4-BE49-F238E27FC236}">
                <a16:creationId xmlns:a16="http://schemas.microsoft.com/office/drawing/2014/main" id="{CF7B5F5E-B79C-2ED8-4275-243282DE8FDC}"/>
              </a:ext>
            </a:extLst>
          </p:cNvPr>
          <p:cNvSpPr/>
          <p:nvPr/>
        </p:nvSpPr>
        <p:spPr>
          <a:xfrm>
            <a:off x="2344994" y="3587156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First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stored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beam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15" name="直接连接符 20">
            <a:extLst>
              <a:ext uri="{FF2B5EF4-FFF2-40B4-BE49-F238E27FC236}">
                <a16:creationId xmlns:a16="http://schemas.microsoft.com/office/drawing/2014/main" id="{8F006D32-CCEA-A8DF-2919-0183DEF3F634}"/>
              </a:ext>
            </a:extLst>
          </p:cNvPr>
          <p:cNvSpPr/>
          <p:nvPr/>
        </p:nvSpPr>
        <p:spPr>
          <a:xfrm>
            <a:off x="3563430" y="3269487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椭圆 21">
            <a:extLst>
              <a:ext uri="{FF2B5EF4-FFF2-40B4-BE49-F238E27FC236}">
                <a16:creationId xmlns:a16="http://schemas.microsoft.com/office/drawing/2014/main" id="{241DCF12-ECBA-9011-FFB9-8D21E1866CEA}"/>
              </a:ext>
            </a:extLst>
          </p:cNvPr>
          <p:cNvSpPr/>
          <p:nvPr/>
        </p:nvSpPr>
        <p:spPr>
          <a:xfrm rot="2700000">
            <a:off x="2728570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7" name="椭圆 22">
            <a:extLst>
              <a:ext uri="{FF2B5EF4-FFF2-40B4-BE49-F238E27FC236}">
                <a16:creationId xmlns:a16="http://schemas.microsoft.com/office/drawing/2014/main" id="{192C8E10-F951-CE86-C083-5B2ACCA60E6B}"/>
              </a:ext>
            </a:extLst>
          </p:cNvPr>
          <p:cNvSpPr/>
          <p:nvPr/>
        </p:nvSpPr>
        <p:spPr>
          <a:xfrm rot="2700000">
            <a:off x="3519674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8" name="任意多边形: 形状 48">
            <a:extLst>
              <a:ext uri="{FF2B5EF4-FFF2-40B4-BE49-F238E27FC236}">
                <a16:creationId xmlns:a16="http://schemas.microsoft.com/office/drawing/2014/main" id="{40073F4F-478D-81F8-87AB-046F64E447DA}"/>
              </a:ext>
            </a:extLst>
          </p:cNvPr>
          <p:cNvSpPr/>
          <p:nvPr/>
        </p:nvSpPr>
        <p:spPr>
          <a:xfrm>
            <a:off x="4012699" y="2407250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beam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current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reaches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12mA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19" name="直接连接符 25">
            <a:extLst>
              <a:ext uri="{FF2B5EF4-FFF2-40B4-BE49-F238E27FC236}">
                <a16:creationId xmlns:a16="http://schemas.microsoft.com/office/drawing/2014/main" id="{DB538C82-3FE5-0AC0-4D35-E323DAA751CB}"/>
              </a:ext>
            </a:extLst>
          </p:cNvPr>
          <p:cNvSpPr/>
          <p:nvPr/>
        </p:nvSpPr>
        <p:spPr>
          <a:xfrm>
            <a:off x="5006407" y="2951822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任意多边形: 形状 51">
            <a:extLst>
              <a:ext uri="{FF2B5EF4-FFF2-40B4-BE49-F238E27FC236}">
                <a16:creationId xmlns:a16="http://schemas.microsoft.com/office/drawing/2014/main" id="{8C529EE6-019C-5629-875E-23CDCCD7B684}"/>
              </a:ext>
            </a:extLst>
          </p:cNvPr>
          <p:cNvSpPr/>
          <p:nvPr/>
        </p:nvSpPr>
        <p:spPr>
          <a:xfrm>
            <a:off x="5081054" y="3587156"/>
            <a:ext cx="1800000" cy="530290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beam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current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reaches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40mA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21" name="直接连接符 28">
            <a:extLst>
              <a:ext uri="{FF2B5EF4-FFF2-40B4-BE49-F238E27FC236}">
                <a16:creationId xmlns:a16="http://schemas.microsoft.com/office/drawing/2014/main" id="{7BDE4106-E500-FA3B-7F52-FC3F993C2A10}"/>
              </a:ext>
            </a:extLst>
          </p:cNvPr>
          <p:cNvSpPr/>
          <p:nvPr/>
        </p:nvSpPr>
        <p:spPr>
          <a:xfrm>
            <a:off x="6269790" y="3269488"/>
            <a:ext cx="0" cy="309336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椭圆 29">
            <a:extLst>
              <a:ext uri="{FF2B5EF4-FFF2-40B4-BE49-F238E27FC236}">
                <a16:creationId xmlns:a16="http://schemas.microsoft.com/office/drawing/2014/main" id="{F372523D-0340-9FBC-3A6E-6F8D5B14C224}"/>
              </a:ext>
            </a:extLst>
          </p:cNvPr>
          <p:cNvSpPr/>
          <p:nvPr/>
        </p:nvSpPr>
        <p:spPr>
          <a:xfrm rot="2700000">
            <a:off x="4971123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3" name="椭圆 30">
            <a:extLst>
              <a:ext uri="{FF2B5EF4-FFF2-40B4-BE49-F238E27FC236}">
                <a16:creationId xmlns:a16="http://schemas.microsoft.com/office/drawing/2014/main" id="{F48E2DBA-6D11-08CC-9D2E-1F8549E19319}"/>
              </a:ext>
            </a:extLst>
          </p:cNvPr>
          <p:cNvSpPr/>
          <p:nvPr/>
        </p:nvSpPr>
        <p:spPr>
          <a:xfrm rot="2700000">
            <a:off x="6233136" y="323419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4" name="文本框 27">
            <a:extLst>
              <a:ext uri="{FF2B5EF4-FFF2-40B4-BE49-F238E27FC236}">
                <a16:creationId xmlns:a16="http://schemas.microsoft.com/office/drawing/2014/main" id="{21362F4A-E7F0-5170-7D6B-07A5A12BA16E}"/>
              </a:ext>
            </a:extLst>
          </p:cNvPr>
          <p:cNvSpPr txBox="1"/>
          <p:nvPr/>
        </p:nvSpPr>
        <p:spPr>
          <a:xfrm>
            <a:off x="625306" y="3283182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2024.07.23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25" name="文本框 29">
            <a:extLst>
              <a:ext uri="{FF2B5EF4-FFF2-40B4-BE49-F238E27FC236}">
                <a16:creationId xmlns:a16="http://schemas.microsoft.com/office/drawing/2014/main" id="{9EFAA7D2-DC3E-FC17-56FC-133B00271A31}"/>
              </a:ext>
            </a:extLst>
          </p:cNvPr>
          <p:cNvSpPr txBox="1"/>
          <p:nvPr/>
        </p:nvSpPr>
        <p:spPr>
          <a:xfrm>
            <a:off x="2181363" y="3283183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2024.07.29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26" name="文本框 30">
            <a:extLst>
              <a:ext uri="{FF2B5EF4-FFF2-40B4-BE49-F238E27FC236}">
                <a16:creationId xmlns:a16="http://schemas.microsoft.com/office/drawing/2014/main" id="{87054245-2E52-4E13-6A91-0819802728D8}"/>
              </a:ext>
            </a:extLst>
          </p:cNvPr>
          <p:cNvSpPr txBox="1"/>
          <p:nvPr/>
        </p:nvSpPr>
        <p:spPr>
          <a:xfrm>
            <a:off x="2959502" y="2939633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2024.08.04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27" name="文本框 31">
            <a:extLst>
              <a:ext uri="{FF2B5EF4-FFF2-40B4-BE49-F238E27FC236}">
                <a16:creationId xmlns:a16="http://schemas.microsoft.com/office/drawing/2014/main" id="{61E650D5-EDDB-3EA6-923D-F7D5A1DF55A9}"/>
              </a:ext>
            </a:extLst>
          </p:cNvPr>
          <p:cNvSpPr txBox="1"/>
          <p:nvPr/>
        </p:nvSpPr>
        <p:spPr>
          <a:xfrm>
            <a:off x="4425793" y="3283183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2024.08.18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28" name="文本框 33">
            <a:extLst>
              <a:ext uri="{FF2B5EF4-FFF2-40B4-BE49-F238E27FC236}">
                <a16:creationId xmlns:a16="http://schemas.microsoft.com/office/drawing/2014/main" id="{65236415-D10A-DC88-3815-A97A04E10E64}"/>
              </a:ext>
            </a:extLst>
          </p:cNvPr>
          <p:cNvSpPr txBox="1"/>
          <p:nvPr/>
        </p:nvSpPr>
        <p:spPr>
          <a:xfrm>
            <a:off x="5702955" y="2939633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2024.09.22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29" name="图片 36">
            <a:extLst>
              <a:ext uri="{FF2B5EF4-FFF2-40B4-BE49-F238E27FC236}">
                <a16:creationId xmlns:a16="http://schemas.microsoft.com/office/drawing/2014/main" id="{B29C231D-689B-7DDF-6C2B-4C6C8E473C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1" y="1405574"/>
            <a:ext cx="1800000" cy="1012121"/>
          </a:xfrm>
          <a:prstGeom prst="rect">
            <a:avLst/>
          </a:prstGeom>
        </p:spPr>
      </p:pic>
      <p:pic>
        <p:nvPicPr>
          <p:cNvPr id="30" name="Picture 9">
            <a:extLst>
              <a:ext uri="{FF2B5EF4-FFF2-40B4-BE49-F238E27FC236}">
                <a16:creationId xmlns:a16="http://schemas.microsoft.com/office/drawing/2014/main" id="{C6248C50-586F-C229-8BEE-42F9F24AC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369" r="41755" b="10083"/>
          <a:stretch/>
        </p:blipFill>
        <p:spPr>
          <a:xfrm>
            <a:off x="347934" y="4119843"/>
            <a:ext cx="1800000" cy="1012778"/>
          </a:xfrm>
          <a:prstGeom prst="rect">
            <a:avLst/>
          </a:prstGeom>
        </p:spPr>
      </p:pic>
      <p:sp>
        <p:nvSpPr>
          <p:cNvPr id="31" name="内容占位符 1">
            <a:extLst>
              <a:ext uri="{FF2B5EF4-FFF2-40B4-BE49-F238E27FC236}">
                <a16:creationId xmlns:a16="http://schemas.microsoft.com/office/drawing/2014/main" id="{84FA3478-20EF-288F-34A2-63DE96622E2A}"/>
              </a:ext>
            </a:extLst>
          </p:cNvPr>
          <p:cNvSpPr txBox="1">
            <a:spLocks/>
          </p:cNvSpPr>
          <p:nvPr/>
        </p:nvSpPr>
        <p:spPr>
          <a:xfrm>
            <a:off x="366499" y="4662013"/>
            <a:ext cx="1725244" cy="347434"/>
          </a:xfrm>
          <a:prstGeom prst="rect">
            <a:avLst/>
          </a:prstGeom>
        </p:spPr>
        <p:txBody>
          <a:bodyPr vert="horz" lIns="91525" tIns="45763" rIns="91525" bIns="45763" rtlCol="0" anchor="t">
            <a:noAutofit/>
          </a:bodyPr>
          <a:lstStyle>
            <a:lvl1pPr marL="357188" indent="-35718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804863" indent="-3016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2538" indent="-2921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lang="en-US" altLang="zh-CN" sz="160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1601" baseline="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nd</a:t>
            </a:r>
            <a:r>
              <a:rPr lang="zh-CN" altLang="en-US" sz="160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160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turn</a:t>
            </a:r>
            <a:r>
              <a:rPr lang="zh-CN" altLang="en-US" sz="160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160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signal</a:t>
            </a:r>
            <a:endParaRPr kumimoji="0" lang="zh-CN" altLang="en-US" sz="160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2" name="椭圆 39">
            <a:extLst>
              <a:ext uri="{FF2B5EF4-FFF2-40B4-BE49-F238E27FC236}">
                <a16:creationId xmlns:a16="http://schemas.microsoft.com/office/drawing/2014/main" id="{B0ED0868-C5F1-F086-29EE-752D5800A440}"/>
              </a:ext>
            </a:extLst>
          </p:cNvPr>
          <p:cNvSpPr/>
          <p:nvPr/>
        </p:nvSpPr>
        <p:spPr>
          <a:xfrm>
            <a:off x="1247934" y="4479161"/>
            <a:ext cx="229883" cy="321469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65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3" name="任意多边形: 形状 89">
            <a:extLst>
              <a:ext uri="{FF2B5EF4-FFF2-40B4-BE49-F238E27FC236}">
                <a16:creationId xmlns:a16="http://schemas.microsoft.com/office/drawing/2014/main" id="{0CDC9DBF-719A-6627-D454-B349791BEB1B}"/>
              </a:ext>
            </a:extLst>
          </p:cNvPr>
          <p:cNvSpPr/>
          <p:nvPr/>
        </p:nvSpPr>
        <p:spPr>
          <a:xfrm>
            <a:off x="6149878" y="2404877"/>
            <a:ext cx="180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First</a:t>
            </a:r>
            <a:r>
              <a:rPr lang="zh-CN" altLang="en-US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light</a:t>
            </a:r>
            <a:r>
              <a:rPr lang="zh-CN" altLang="en-US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from</a:t>
            </a:r>
            <a:r>
              <a:rPr lang="zh-CN" altLang="en-US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901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ID</a:t>
            </a:r>
            <a:endParaRPr kumimoji="0" lang="zh-CN" altLang="en-US" sz="1901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34" name="直接连接符 53">
            <a:extLst>
              <a:ext uri="{FF2B5EF4-FFF2-40B4-BE49-F238E27FC236}">
                <a16:creationId xmlns:a16="http://schemas.microsoft.com/office/drawing/2014/main" id="{1862FD8A-2616-06F9-FD85-FBDC5DD4B153}"/>
              </a:ext>
            </a:extLst>
          </p:cNvPr>
          <p:cNvSpPr/>
          <p:nvPr/>
        </p:nvSpPr>
        <p:spPr>
          <a:xfrm>
            <a:off x="7368316" y="2949450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椭圆 54">
            <a:extLst>
              <a:ext uri="{FF2B5EF4-FFF2-40B4-BE49-F238E27FC236}">
                <a16:creationId xmlns:a16="http://schemas.microsoft.com/office/drawing/2014/main" id="{CA0811BC-8FEB-F28B-DCAE-85119D2AE24C}"/>
              </a:ext>
            </a:extLst>
          </p:cNvPr>
          <p:cNvSpPr/>
          <p:nvPr/>
        </p:nvSpPr>
        <p:spPr>
          <a:xfrm rot="2700000">
            <a:off x="7333020" y="3231818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6" name="文本框 98">
            <a:extLst>
              <a:ext uri="{FF2B5EF4-FFF2-40B4-BE49-F238E27FC236}">
                <a16:creationId xmlns:a16="http://schemas.microsoft.com/office/drawing/2014/main" id="{CBBF0A1B-9CFF-2C50-F83A-75A909A44051}"/>
              </a:ext>
            </a:extLst>
          </p:cNvPr>
          <p:cNvSpPr txBox="1"/>
          <p:nvPr/>
        </p:nvSpPr>
        <p:spPr>
          <a:xfrm>
            <a:off x="6782260" y="3287367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2024.10.12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37" name="直接连接符 60">
            <a:extLst>
              <a:ext uri="{FF2B5EF4-FFF2-40B4-BE49-F238E27FC236}">
                <a16:creationId xmlns:a16="http://schemas.microsoft.com/office/drawing/2014/main" id="{4709BEE6-DB3D-CF01-C3A4-E277A34D86CB}"/>
              </a:ext>
            </a:extLst>
          </p:cNvPr>
          <p:cNvSpPr/>
          <p:nvPr/>
        </p:nvSpPr>
        <p:spPr>
          <a:xfrm>
            <a:off x="8532833" y="3267084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椭圆 61">
            <a:extLst>
              <a:ext uri="{FF2B5EF4-FFF2-40B4-BE49-F238E27FC236}">
                <a16:creationId xmlns:a16="http://schemas.microsoft.com/office/drawing/2014/main" id="{98B57787-1A31-97F5-3B80-A0651D14EE03}"/>
              </a:ext>
            </a:extLst>
          </p:cNvPr>
          <p:cNvSpPr/>
          <p:nvPr/>
        </p:nvSpPr>
        <p:spPr>
          <a:xfrm rot="2700000">
            <a:off x="8498977" y="3231786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9" name="文本框 95">
            <a:extLst>
              <a:ext uri="{FF2B5EF4-FFF2-40B4-BE49-F238E27FC236}">
                <a16:creationId xmlns:a16="http://schemas.microsoft.com/office/drawing/2014/main" id="{7388C451-AB5E-39CD-9BD0-F4CBA25DDB77}"/>
              </a:ext>
            </a:extLst>
          </p:cNvPr>
          <p:cNvSpPr txBox="1"/>
          <p:nvPr/>
        </p:nvSpPr>
        <p:spPr>
          <a:xfrm>
            <a:off x="7936297" y="2937229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2025.01.02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40" name="直接连接符 64">
            <a:extLst>
              <a:ext uri="{FF2B5EF4-FFF2-40B4-BE49-F238E27FC236}">
                <a16:creationId xmlns:a16="http://schemas.microsoft.com/office/drawing/2014/main" id="{F06577BF-1904-6A2C-0B36-51657347914A}"/>
              </a:ext>
            </a:extLst>
          </p:cNvPr>
          <p:cNvSpPr/>
          <p:nvPr/>
        </p:nvSpPr>
        <p:spPr>
          <a:xfrm>
            <a:off x="9336930" y="2946002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椭圆 65">
            <a:extLst>
              <a:ext uri="{FF2B5EF4-FFF2-40B4-BE49-F238E27FC236}">
                <a16:creationId xmlns:a16="http://schemas.microsoft.com/office/drawing/2014/main" id="{EAEEF884-E7D3-0AD5-F20C-0C12B5DA033A}"/>
              </a:ext>
            </a:extLst>
          </p:cNvPr>
          <p:cNvSpPr/>
          <p:nvPr/>
        </p:nvSpPr>
        <p:spPr>
          <a:xfrm rot="2700000">
            <a:off x="9300284" y="3229096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pic>
        <p:nvPicPr>
          <p:cNvPr id="42" name="内容占位符 24">
            <a:extLst>
              <a:ext uri="{FF2B5EF4-FFF2-40B4-BE49-F238E27FC236}">
                <a16:creationId xmlns:a16="http://schemas.microsoft.com/office/drawing/2014/main" id="{ED19B262-0D2B-339B-7101-0B8F435321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05431" y="1430791"/>
            <a:ext cx="1800000" cy="968202"/>
          </a:xfrm>
          <a:prstGeom prst="rect">
            <a:avLst/>
          </a:prstGeom>
        </p:spPr>
      </p:pic>
      <p:sp>
        <p:nvSpPr>
          <p:cNvPr id="43" name="文本框 133">
            <a:extLst>
              <a:ext uri="{FF2B5EF4-FFF2-40B4-BE49-F238E27FC236}">
                <a16:creationId xmlns:a16="http://schemas.microsoft.com/office/drawing/2014/main" id="{A10F34E4-0409-7DCA-DE23-5B589B13EE1E}"/>
              </a:ext>
            </a:extLst>
          </p:cNvPr>
          <p:cNvSpPr txBox="1"/>
          <p:nvPr/>
        </p:nvSpPr>
        <p:spPr>
          <a:xfrm>
            <a:off x="8750013" y="3284646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2025.01.12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44" name="Picture 2" descr="273fe7e5-97ee-4a9e-b041-9f3cba67ed73.png">
            <a:extLst>
              <a:ext uri="{FF2B5EF4-FFF2-40B4-BE49-F238E27FC236}">
                <a16:creationId xmlns:a16="http://schemas.microsoft.com/office/drawing/2014/main" id="{8FCFCCC7-E1EB-2827-CB91-85B8528C7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699" y="1371670"/>
            <a:ext cx="1800000" cy="10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椭圆 69">
            <a:extLst>
              <a:ext uri="{FF2B5EF4-FFF2-40B4-BE49-F238E27FC236}">
                <a16:creationId xmlns:a16="http://schemas.microsoft.com/office/drawing/2014/main" id="{D6EDA4BE-3F90-B6FC-D4ED-5DF0FFBD1767}"/>
              </a:ext>
            </a:extLst>
          </p:cNvPr>
          <p:cNvSpPr/>
          <p:nvPr/>
        </p:nvSpPr>
        <p:spPr>
          <a:xfrm>
            <a:off x="3136614" y="1989909"/>
            <a:ext cx="136127" cy="531036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65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6" name="文本框 136">
            <a:extLst>
              <a:ext uri="{FF2B5EF4-FFF2-40B4-BE49-F238E27FC236}">
                <a16:creationId xmlns:a16="http://schemas.microsoft.com/office/drawing/2014/main" id="{8B01B212-37D8-7527-DEF0-5F869B771863}"/>
              </a:ext>
            </a:extLst>
          </p:cNvPr>
          <p:cNvSpPr txBox="1"/>
          <p:nvPr/>
        </p:nvSpPr>
        <p:spPr>
          <a:xfrm>
            <a:off x="2406648" y="1448240"/>
            <a:ext cx="186862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12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th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turn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signal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7" name="任意多边形: 形状 103">
            <a:extLst>
              <a:ext uri="{FF2B5EF4-FFF2-40B4-BE49-F238E27FC236}">
                <a16:creationId xmlns:a16="http://schemas.microsoft.com/office/drawing/2014/main" id="{963FDCD8-DC0A-D9B0-CBB0-7D2D1FE2E6AA}"/>
              </a:ext>
            </a:extLst>
          </p:cNvPr>
          <p:cNvSpPr/>
          <p:nvPr/>
        </p:nvSpPr>
        <p:spPr>
          <a:xfrm>
            <a:off x="8130228" y="2384053"/>
            <a:ext cx="198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Emittance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better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than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100pm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</a:p>
        </p:txBody>
      </p:sp>
      <p:sp>
        <p:nvSpPr>
          <p:cNvPr id="48" name="内容占位符 1">
            <a:extLst>
              <a:ext uri="{FF2B5EF4-FFF2-40B4-BE49-F238E27FC236}">
                <a16:creationId xmlns:a16="http://schemas.microsoft.com/office/drawing/2014/main" id="{121D4BA5-E46D-45CC-2C48-66665B3273E8}"/>
              </a:ext>
            </a:extLst>
          </p:cNvPr>
          <p:cNvSpPr txBox="1">
            <a:spLocks/>
          </p:cNvSpPr>
          <p:nvPr/>
        </p:nvSpPr>
        <p:spPr>
          <a:xfrm>
            <a:off x="4554618" y="1798506"/>
            <a:ext cx="1527063" cy="314872"/>
          </a:xfrm>
          <a:prstGeom prst="rect">
            <a:avLst/>
          </a:prstGeom>
        </p:spPr>
        <p:txBody>
          <a:bodyPr vert="horz" lIns="91525" tIns="45763" rIns="91525" bIns="45763" rtlCol="0" anchor="t">
            <a:noAutofit/>
          </a:bodyPr>
          <a:lstStyle>
            <a:lvl1pPr marL="357188" indent="-35718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804863" indent="-3016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2538" indent="-2921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current</a:t>
            </a:r>
            <a:r>
              <a:rPr lang="zh-CN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12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lifetime</a:t>
            </a:r>
            <a:r>
              <a:rPr lang="zh-CN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~ 2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min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9" name="Picture 2">
            <a:extLst>
              <a:ext uri="{FF2B5EF4-FFF2-40B4-BE49-F238E27FC236}">
                <a16:creationId xmlns:a16="http://schemas.microsoft.com/office/drawing/2014/main" id="{38A4113E-9F1D-A67F-8E50-33075C4C4C41}"/>
              </a:ext>
            </a:extLst>
          </p:cNvPr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240" y="4126893"/>
            <a:ext cx="1801813" cy="99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图片 76">
            <a:extLst>
              <a:ext uri="{FF2B5EF4-FFF2-40B4-BE49-F238E27FC236}">
                <a16:creationId xmlns:a16="http://schemas.microsoft.com/office/drawing/2014/main" id="{32D3FED5-B6BE-C4BA-05E8-B921C5CF306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 t="-556" r="10692" b="9100"/>
          <a:stretch/>
        </p:blipFill>
        <p:spPr>
          <a:xfrm>
            <a:off x="6149878" y="1199948"/>
            <a:ext cx="1800000" cy="1207964"/>
          </a:xfrm>
          <a:prstGeom prst="rect">
            <a:avLst/>
          </a:prstGeom>
        </p:spPr>
      </p:pic>
      <p:pic>
        <p:nvPicPr>
          <p:cNvPr id="51" name="Picture 3">
            <a:extLst>
              <a:ext uri="{FF2B5EF4-FFF2-40B4-BE49-F238E27FC236}">
                <a16:creationId xmlns:a16="http://schemas.microsoft.com/office/drawing/2014/main" id="{59496872-C4BF-70EC-0FC2-24475DA53D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216" y="3879452"/>
            <a:ext cx="1980000" cy="1319361"/>
          </a:xfrm>
          <a:prstGeom prst="rect">
            <a:avLst/>
          </a:prstGeom>
        </p:spPr>
      </p:pic>
      <p:sp>
        <p:nvSpPr>
          <p:cNvPr id="52" name="任意多边形: 形状 82">
            <a:extLst>
              <a:ext uri="{FF2B5EF4-FFF2-40B4-BE49-F238E27FC236}">
                <a16:creationId xmlns:a16="http://schemas.microsoft.com/office/drawing/2014/main" id="{B4D4D3C6-E9AD-5076-D925-3365CCB22F28}"/>
              </a:ext>
            </a:extLst>
          </p:cNvPr>
          <p:cNvSpPr/>
          <p:nvPr/>
        </p:nvSpPr>
        <p:spPr>
          <a:xfrm>
            <a:off x="7299215" y="3584752"/>
            <a:ext cx="198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injection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scheme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demonstrated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53" name="Picture 4" descr="https://logbook.ihep.ac.cn/files/20250118/d304ffd1-f7e8-45b3-b147-1ee820f65a8e.png">
            <a:extLst>
              <a:ext uri="{FF2B5EF4-FFF2-40B4-BE49-F238E27FC236}">
                <a16:creationId xmlns:a16="http://schemas.microsoft.com/office/drawing/2014/main" id="{07BE243F-35B6-083E-CBAE-701BD3B8E2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4"/>
          <a:stretch/>
        </p:blipFill>
        <p:spPr bwMode="auto">
          <a:xfrm>
            <a:off x="8130228" y="1199948"/>
            <a:ext cx="1980000" cy="117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文本框 30">
            <a:extLst>
              <a:ext uri="{FF2B5EF4-FFF2-40B4-BE49-F238E27FC236}">
                <a16:creationId xmlns:a16="http://schemas.microsoft.com/office/drawing/2014/main" id="{9115BE3D-6E6E-928D-AAFD-10EEDC4E2CBE}"/>
              </a:ext>
            </a:extLst>
          </p:cNvPr>
          <p:cNvSpPr txBox="1"/>
          <p:nvPr/>
        </p:nvSpPr>
        <p:spPr>
          <a:xfrm>
            <a:off x="322681" y="2934755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2024.07.23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55" name="图片 1">
            <a:extLst>
              <a:ext uri="{FF2B5EF4-FFF2-40B4-BE49-F238E27FC236}">
                <a16:creationId xmlns:a16="http://schemas.microsoft.com/office/drawing/2014/main" id="{37175A0C-EA90-F074-26BE-D67411A0A0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4994" y="4121376"/>
            <a:ext cx="1800000" cy="1027723"/>
          </a:xfrm>
          <a:prstGeom prst="rect">
            <a:avLst/>
          </a:prstGeom>
        </p:spPr>
      </p:pic>
      <p:sp>
        <p:nvSpPr>
          <p:cNvPr id="56" name="直接连接符 73">
            <a:extLst>
              <a:ext uri="{FF2B5EF4-FFF2-40B4-BE49-F238E27FC236}">
                <a16:creationId xmlns:a16="http://schemas.microsoft.com/office/drawing/2014/main" id="{FCB5B627-D0AA-69C3-80F5-F2361DFE3D6A}"/>
              </a:ext>
            </a:extLst>
          </p:cNvPr>
          <p:cNvSpPr/>
          <p:nvPr/>
        </p:nvSpPr>
        <p:spPr>
          <a:xfrm>
            <a:off x="10352558" y="3267078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椭圆 74">
            <a:extLst>
              <a:ext uri="{FF2B5EF4-FFF2-40B4-BE49-F238E27FC236}">
                <a16:creationId xmlns:a16="http://schemas.microsoft.com/office/drawing/2014/main" id="{49EEFAA5-AE06-B655-304F-2197299E3EAF}"/>
              </a:ext>
            </a:extLst>
          </p:cNvPr>
          <p:cNvSpPr/>
          <p:nvPr/>
        </p:nvSpPr>
        <p:spPr>
          <a:xfrm rot="2700000">
            <a:off x="10318702" y="323178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58" name="文本框 95">
            <a:extLst>
              <a:ext uri="{FF2B5EF4-FFF2-40B4-BE49-F238E27FC236}">
                <a16:creationId xmlns:a16="http://schemas.microsoft.com/office/drawing/2014/main" id="{B944623B-D605-E796-CC0B-36A0BAFF3144}"/>
              </a:ext>
            </a:extLst>
          </p:cNvPr>
          <p:cNvSpPr txBox="1"/>
          <p:nvPr/>
        </p:nvSpPr>
        <p:spPr>
          <a:xfrm>
            <a:off x="9756021" y="2937223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2025.03.18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59" name="任意多边形: 形状 82">
            <a:extLst>
              <a:ext uri="{FF2B5EF4-FFF2-40B4-BE49-F238E27FC236}">
                <a16:creationId xmlns:a16="http://schemas.microsoft.com/office/drawing/2014/main" id="{A0528114-4836-3AD3-8414-7B10513EE612}"/>
              </a:ext>
            </a:extLst>
          </p:cNvPr>
          <p:cNvSpPr/>
          <p:nvPr/>
        </p:nvSpPr>
        <p:spPr>
          <a:xfrm>
            <a:off x="9542889" y="3584746"/>
            <a:ext cx="1980000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Emittance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result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passed</a:t>
            </a:r>
            <a:r>
              <a:rPr lang="zh-CN" altLang="en-US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ysClr val="window" lastClr="FFFFF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eview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60" name="内容占位符 7">
            <a:extLst>
              <a:ext uri="{FF2B5EF4-FFF2-40B4-BE49-F238E27FC236}">
                <a16:creationId xmlns:a16="http://schemas.microsoft.com/office/drawing/2014/main" id="{4E6280FB-2B9D-6BC7-49C9-D42AA175693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" r="5943" b="3374"/>
          <a:stretch/>
        </p:blipFill>
        <p:spPr>
          <a:xfrm rot="5400000">
            <a:off x="9927397" y="4315504"/>
            <a:ext cx="1270890" cy="990000"/>
          </a:xfrm>
          <a:prstGeom prst="rect">
            <a:avLst/>
          </a:prstGeom>
        </p:spPr>
      </p:pic>
      <p:sp>
        <p:nvSpPr>
          <p:cNvPr id="61" name="直接连接符 85">
            <a:extLst>
              <a:ext uri="{FF2B5EF4-FFF2-40B4-BE49-F238E27FC236}">
                <a16:creationId xmlns:a16="http://schemas.microsoft.com/office/drawing/2014/main" id="{96A7F282-E871-2F11-E563-C94FDF6E3170}"/>
              </a:ext>
            </a:extLst>
          </p:cNvPr>
          <p:cNvSpPr/>
          <p:nvPr/>
        </p:nvSpPr>
        <p:spPr>
          <a:xfrm>
            <a:off x="11355226" y="2912136"/>
            <a:ext cx="0" cy="317667"/>
          </a:xfrm>
          <a:prstGeom prst="line">
            <a:avLst/>
          </a:prstGeom>
          <a:noFill/>
          <a:ln w="19050" cap="flat" cmpd="sng" algn="ctr">
            <a:solidFill>
              <a:srgbClr val="808080"/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2" name="椭圆 86">
            <a:extLst>
              <a:ext uri="{FF2B5EF4-FFF2-40B4-BE49-F238E27FC236}">
                <a16:creationId xmlns:a16="http://schemas.microsoft.com/office/drawing/2014/main" id="{7F5510BA-39BA-80D5-DE59-3026C41BE1D2}"/>
              </a:ext>
            </a:extLst>
          </p:cNvPr>
          <p:cNvSpPr/>
          <p:nvPr/>
        </p:nvSpPr>
        <p:spPr>
          <a:xfrm rot="2700000">
            <a:off x="11318580" y="3195230"/>
            <a:ext cx="70595" cy="70595"/>
          </a:xfrm>
          <a:prstGeom prst="ellipse">
            <a:avLst/>
          </a:prstGeom>
          <a:solidFill>
            <a:srgbClr val="A67C5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63" name="文本框 133">
            <a:extLst>
              <a:ext uri="{FF2B5EF4-FFF2-40B4-BE49-F238E27FC236}">
                <a16:creationId xmlns:a16="http://schemas.microsoft.com/office/drawing/2014/main" id="{44DBDC07-E765-F919-BB65-FC4E868A937A}"/>
              </a:ext>
            </a:extLst>
          </p:cNvPr>
          <p:cNvSpPr txBox="1"/>
          <p:nvPr/>
        </p:nvSpPr>
        <p:spPr>
          <a:xfrm>
            <a:off x="10768307" y="3250780"/>
            <a:ext cx="1172117" cy="30790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1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rPr>
              <a:t>2025.04.11</a:t>
            </a:r>
            <a:endParaRPr kumimoji="0" lang="zh-CN" altLang="en-US" sz="1401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sp>
        <p:nvSpPr>
          <p:cNvPr id="64" name="任意多边形: 形状 103">
            <a:extLst>
              <a:ext uri="{FF2B5EF4-FFF2-40B4-BE49-F238E27FC236}">
                <a16:creationId xmlns:a16="http://schemas.microsoft.com/office/drawing/2014/main" id="{B161CF22-FDE1-7727-1CB0-987DBB762533}"/>
              </a:ext>
            </a:extLst>
          </p:cNvPr>
          <p:cNvSpPr/>
          <p:nvPr/>
        </p:nvSpPr>
        <p:spPr>
          <a:xfrm>
            <a:off x="10403918" y="2358500"/>
            <a:ext cx="1645778" cy="544572"/>
          </a:xfrm>
          <a:custGeom>
            <a:avLst/>
            <a:gdLst>
              <a:gd name="connsiteX0" fmla="*/ 0 w 2434621"/>
              <a:gd name="connsiteY0" fmla="*/ 0 h 544068"/>
              <a:gd name="connsiteX1" fmla="*/ 2434621 w 2434621"/>
              <a:gd name="connsiteY1" fmla="*/ 0 h 544068"/>
              <a:gd name="connsiteX2" fmla="*/ 2434621 w 2434621"/>
              <a:gd name="connsiteY2" fmla="*/ 544068 h 544068"/>
              <a:gd name="connsiteX3" fmla="*/ 0 w 2434621"/>
              <a:gd name="connsiteY3" fmla="*/ 544068 h 544068"/>
              <a:gd name="connsiteX4" fmla="*/ 0 w 2434621"/>
              <a:gd name="connsiteY4" fmla="*/ 0 h 54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621" h="544068">
                <a:moveTo>
                  <a:pt x="0" y="0"/>
                </a:moveTo>
                <a:lnTo>
                  <a:pt x="2434621" y="0"/>
                </a:lnTo>
                <a:lnTo>
                  <a:pt x="2434621" y="544068"/>
                </a:lnTo>
                <a:lnTo>
                  <a:pt x="0" y="544068"/>
                </a:lnTo>
                <a:lnTo>
                  <a:pt x="0" y="0"/>
                </a:lnTo>
                <a:close/>
              </a:path>
            </a:pathLst>
          </a:custGeom>
          <a:solidFill>
            <a:srgbClr val="A67C5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1695" tIns="101695" rIns="101695" bIns="101695" numCol="1" spcCol="1270" rtlCol="0" anchor="ctr" anchorCtr="0">
            <a:noAutofit/>
          </a:bodyPr>
          <a:lstStyle/>
          <a:p>
            <a:pPr marL="0" marR="0" lvl="0" indent="0" algn="ctr" defTabSz="889807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b="1"/>
            </a:pPr>
            <a:r>
              <a:rPr lang="en-US" altLang="zh-CN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First</a:t>
            </a:r>
            <a:r>
              <a:rPr lang="zh-CN" altLang="en-US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monochromatic</a:t>
            </a:r>
            <a:r>
              <a:rPr lang="zh-CN" altLang="en-US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light</a:t>
            </a:r>
            <a:r>
              <a:rPr lang="zh-CN" altLang="en-US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from</a:t>
            </a:r>
            <a:r>
              <a:rPr lang="zh-CN" altLang="en-US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whit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ID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endParaRPr>
          </a:p>
        </p:txBody>
      </p:sp>
      <p:pic>
        <p:nvPicPr>
          <p:cNvPr id="65" name="图片 63">
            <a:extLst>
              <a:ext uri="{FF2B5EF4-FFF2-40B4-BE49-F238E27FC236}">
                <a16:creationId xmlns:a16="http://schemas.microsoft.com/office/drawing/2014/main" id="{7A1BD1B9-4D13-1C9E-1174-966F5125A2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69964" y="1124858"/>
            <a:ext cx="1159852" cy="120636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B886FD07-DCF6-F804-E0ED-4976E13B2509}"/>
              </a:ext>
            </a:extLst>
          </p:cNvPr>
          <p:cNvSpPr txBox="1"/>
          <p:nvPr/>
        </p:nvSpPr>
        <p:spPr>
          <a:xfrm>
            <a:off x="227370" y="5445949"/>
            <a:ext cx="11822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solidFill>
                  <a:srgbClr val="0000FF"/>
                </a:solidFill>
              </a:rPr>
              <a:t>HEPS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is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in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shutdown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for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installation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of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166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MHz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SRF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cavities,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necessary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to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reach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&gt;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100mA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beam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current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endParaRPr lang="en-US" altLang="zh-CN" sz="200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solidFill>
                  <a:srgbClr val="0000FF"/>
                </a:solidFill>
              </a:rPr>
              <a:t>Will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resume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operation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in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early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September,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aiming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to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pass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the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national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acceptance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test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within</a:t>
            </a:r>
            <a:r>
              <a:rPr lang="zh-CN" altLang="en-US" sz="2000">
                <a:solidFill>
                  <a:srgbClr val="0000FF"/>
                </a:solidFill>
              </a:rPr>
              <a:t> </a:t>
            </a:r>
            <a:r>
              <a:rPr lang="en-US" altLang="zh-CN" sz="2000">
                <a:solidFill>
                  <a:srgbClr val="0000FF"/>
                </a:solidFill>
              </a:rPr>
              <a:t>2025</a:t>
            </a:r>
            <a:r>
              <a:rPr lang="zh-CN" altLang="en-US" sz="2000">
                <a:solidFill>
                  <a:srgbClr val="0000FF"/>
                </a:solidFill>
              </a:rPr>
              <a:t>  </a:t>
            </a:r>
            <a:endParaRPr 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69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39609F6-43C0-455F-9C74-80004DAC4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Commisioning of the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en-US" altLang="zh-CN" sz="4000" dirty="0"/>
              <a:t>njection</a:t>
            </a:r>
            <a:r>
              <a:rPr lang="zh-CN" altLang="en-US" sz="4000" dirty="0"/>
              <a:t> </a:t>
            </a:r>
            <a:r>
              <a:rPr lang="en-US" altLang="zh-CN" sz="4000" dirty="0"/>
              <a:t>scheme</a:t>
            </a:r>
            <a:endParaRPr lang="zh-CN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265946-185B-6B83-D142-4E92E8565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84" y="1424940"/>
            <a:ext cx="2216837" cy="12651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60692B-9553-3BA6-1AD8-D85B5EC32A8B}"/>
              </a:ext>
            </a:extLst>
          </p:cNvPr>
          <p:cNvSpPr txBox="1"/>
          <p:nvPr/>
        </p:nvSpPr>
        <p:spPr>
          <a:xfrm>
            <a:off x="335041" y="2650221"/>
            <a:ext cx="2162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booster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extraction</a:t>
            </a:r>
            <a:endParaRPr lang="en-US" sz="1400" b="1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20A44B-2B27-7052-4036-43BF3F064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10" y="4112789"/>
            <a:ext cx="2438312" cy="13285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CD54E3-6B2A-0ABA-33BF-A8974CFEA8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781" y="4126502"/>
            <a:ext cx="3187907" cy="13466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B303F6-FAEC-6E8F-4B16-3EC243D20B22}"/>
              </a:ext>
            </a:extLst>
          </p:cNvPr>
          <p:cNvSpPr txBox="1"/>
          <p:nvPr/>
        </p:nvSpPr>
        <p:spPr>
          <a:xfrm>
            <a:off x="2752483" y="2662170"/>
            <a:ext cx="2162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multi-bunch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injection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84BE86-87E1-09D2-80F8-165CE92E0CB2}"/>
              </a:ext>
            </a:extLst>
          </p:cNvPr>
          <p:cNvSpPr txBox="1"/>
          <p:nvPr/>
        </p:nvSpPr>
        <p:spPr>
          <a:xfrm>
            <a:off x="286230" y="3786642"/>
            <a:ext cx="3711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SR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injection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after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3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hours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commissioning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B0A3F7-19F6-0E63-5F6B-AA629C33B260}"/>
              </a:ext>
            </a:extLst>
          </p:cNvPr>
          <p:cNvSpPr txBox="1"/>
          <p:nvPr/>
        </p:nvSpPr>
        <p:spPr>
          <a:xfrm>
            <a:off x="4085717" y="3789749"/>
            <a:ext cx="3068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SR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extraction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w/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stripline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kicker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ECE3E4-79E2-92B9-ED53-CAF7C01D4959}"/>
              </a:ext>
            </a:extLst>
          </p:cNvPr>
          <p:cNvSpPr txBox="1"/>
          <p:nvPr/>
        </p:nvSpPr>
        <p:spPr>
          <a:xfrm>
            <a:off x="5103525" y="2679487"/>
            <a:ext cx="3722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SR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injection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w/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stripline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kicker</a:t>
            </a:r>
            <a:endParaRPr lang="en-US" sz="1400" b="1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6CB9ED-D0A6-62CF-0758-881138E1E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127" y="4152830"/>
            <a:ext cx="2296736" cy="12967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AD4CB4-9381-E193-D0DA-70D8EA01E295}"/>
              </a:ext>
            </a:extLst>
          </p:cNvPr>
          <p:cNvSpPr txBox="1"/>
          <p:nvPr/>
        </p:nvSpPr>
        <p:spPr>
          <a:xfrm>
            <a:off x="7401876" y="3800635"/>
            <a:ext cx="3397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high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energy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injection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into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booster</a:t>
            </a:r>
            <a:endParaRPr lang="en-US" sz="1400" b="1">
              <a:solidFill>
                <a:srgbClr val="FF0000"/>
              </a:solidFill>
            </a:endParaRP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2BE49538-F96E-9753-1A2B-8491895BE4D8}"/>
              </a:ext>
            </a:extLst>
          </p:cNvPr>
          <p:cNvCxnSpPr>
            <a:cxnSpLocks/>
          </p:cNvCxnSpPr>
          <p:nvPr/>
        </p:nvCxnSpPr>
        <p:spPr bwMode="auto">
          <a:xfrm>
            <a:off x="273339" y="3357660"/>
            <a:ext cx="11631038" cy="6547"/>
          </a:xfrm>
          <a:prstGeom prst="straightConnector1">
            <a:avLst/>
          </a:prstGeom>
          <a:solidFill>
            <a:srgbClr val="FF0000"/>
          </a:solidFill>
          <a:ln w="57150" cap="flat" cmpd="sng" algn="ctr">
            <a:solidFill>
              <a:srgbClr val="3333FF"/>
            </a:solidFill>
            <a:prstDash val="solid"/>
            <a:round/>
            <a:headEnd type="none" w="med" len="med"/>
            <a:tailEnd type="triangle"/>
          </a:ln>
          <a:effectLst>
            <a:outerShdw dist="53882" dir="2700000" algn="ctr" rotWithShape="0">
              <a:srgbClr val="CCECFF"/>
            </a:outerShdw>
          </a:effectLst>
        </p:spPr>
      </p:cxnSp>
      <p:sp>
        <p:nvSpPr>
          <p:cNvPr id="15" name="椭圆 17">
            <a:extLst>
              <a:ext uri="{FF2B5EF4-FFF2-40B4-BE49-F238E27FC236}">
                <a16:creationId xmlns:a16="http://schemas.microsoft.com/office/drawing/2014/main" id="{14943D09-1FC2-CC0E-72F4-87438E4DEE9F}"/>
              </a:ext>
            </a:extLst>
          </p:cNvPr>
          <p:cNvSpPr/>
          <p:nvPr/>
        </p:nvSpPr>
        <p:spPr bwMode="auto">
          <a:xfrm>
            <a:off x="916149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16" name="椭圆 21">
            <a:extLst>
              <a:ext uri="{FF2B5EF4-FFF2-40B4-BE49-F238E27FC236}">
                <a16:creationId xmlns:a16="http://schemas.microsoft.com/office/drawing/2014/main" id="{DFCACD28-AC6D-BD4F-D7E4-B56D39DCA2F8}"/>
              </a:ext>
            </a:extLst>
          </p:cNvPr>
          <p:cNvSpPr/>
          <p:nvPr/>
        </p:nvSpPr>
        <p:spPr bwMode="auto">
          <a:xfrm>
            <a:off x="2160706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17" name="椭圆 30">
            <a:extLst>
              <a:ext uri="{FF2B5EF4-FFF2-40B4-BE49-F238E27FC236}">
                <a16:creationId xmlns:a16="http://schemas.microsoft.com/office/drawing/2014/main" id="{3E63F8CF-A5D8-037F-6099-FC53A5CECF8C}"/>
              </a:ext>
            </a:extLst>
          </p:cNvPr>
          <p:cNvSpPr/>
          <p:nvPr/>
        </p:nvSpPr>
        <p:spPr bwMode="auto">
          <a:xfrm>
            <a:off x="5366513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18" name="椭圆 34">
            <a:extLst>
              <a:ext uri="{FF2B5EF4-FFF2-40B4-BE49-F238E27FC236}">
                <a16:creationId xmlns:a16="http://schemas.microsoft.com/office/drawing/2014/main" id="{C0948EEC-86BA-0F6F-7CDF-F28C0AA2EEB7}"/>
              </a:ext>
            </a:extLst>
          </p:cNvPr>
          <p:cNvSpPr/>
          <p:nvPr/>
        </p:nvSpPr>
        <p:spPr bwMode="auto">
          <a:xfrm>
            <a:off x="6445527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19" name="椭圆 39">
            <a:extLst>
              <a:ext uri="{FF2B5EF4-FFF2-40B4-BE49-F238E27FC236}">
                <a16:creationId xmlns:a16="http://schemas.microsoft.com/office/drawing/2014/main" id="{DFC4E111-7BC0-571B-3927-B2637DB4A347}"/>
              </a:ext>
            </a:extLst>
          </p:cNvPr>
          <p:cNvSpPr/>
          <p:nvPr/>
        </p:nvSpPr>
        <p:spPr bwMode="auto">
          <a:xfrm>
            <a:off x="3675242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20" name="椭圆 45">
            <a:extLst>
              <a:ext uri="{FF2B5EF4-FFF2-40B4-BE49-F238E27FC236}">
                <a16:creationId xmlns:a16="http://schemas.microsoft.com/office/drawing/2014/main" id="{66D37422-3D4A-CCB6-F6D5-3DAFFAAA128F}"/>
              </a:ext>
            </a:extLst>
          </p:cNvPr>
          <p:cNvSpPr/>
          <p:nvPr/>
        </p:nvSpPr>
        <p:spPr bwMode="auto">
          <a:xfrm>
            <a:off x="8696217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D2C1EA-967D-C9BE-9FA1-3147A97A2E9C}"/>
              </a:ext>
            </a:extLst>
          </p:cNvPr>
          <p:cNvSpPr txBox="1"/>
          <p:nvPr/>
        </p:nvSpPr>
        <p:spPr>
          <a:xfrm>
            <a:off x="437903" y="3025491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2024.05.17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A67B57-16A5-31B2-B849-F1EED9729100}"/>
              </a:ext>
            </a:extLst>
          </p:cNvPr>
          <p:cNvSpPr txBox="1"/>
          <p:nvPr/>
        </p:nvSpPr>
        <p:spPr>
          <a:xfrm>
            <a:off x="1763329" y="3503476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2024.07.23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93A824-68FD-437C-B9D2-1B184F7C36D6}"/>
              </a:ext>
            </a:extLst>
          </p:cNvPr>
          <p:cNvSpPr txBox="1"/>
          <p:nvPr/>
        </p:nvSpPr>
        <p:spPr>
          <a:xfrm>
            <a:off x="3253925" y="3036930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2024.08.08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221C05-EDB8-2656-77CA-8C48D8A34CD0}"/>
              </a:ext>
            </a:extLst>
          </p:cNvPr>
          <p:cNvSpPr txBox="1"/>
          <p:nvPr/>
        </p:nvSpPr>
        <p:spPr>
          <a:xfrm>
            <a:off x="4998206" y="3497752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2024.08.24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FD1110-92C7-C28A-85C4-FD122DF63BA5}"/>
              </a:ext>
            </a:extLst>
          </p:cNvPr>
          <p:cNvSpPr txBox="1"/>
          <p:nvPr/>
        </p:nvSpPr>
        <p:spPr>
          <a:xfrm>
            <a:off x="6044155" y="3036930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2024.09.12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63E340-E284-65BA-A50A-AC0788C6F861}"/>
              </a:ext>
            </a:extLst>
          </p:cNvPr>
          <p:cNvSpPr txBox="1"/>
          <p:nvPr/>
        </p:nvSpPr>
        <p:spPr>
          <a:xfrm>
            <a:off x="8342977" y="3478376"/>
            <a:ext cx="1468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2024.12.28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pic>
        <p:nvPicPr>
          <p:cNvPr id="27" name="Picture 26" descr="https://logbook.ihep.ac.cn/files/20240912/87761c2c-ad9a-4bff-9133-8b8fdc523f2c.png">
            <a:extLst>
              <a:ext uri="{FF2B5EF4-FFF2-40B4-BE49-F238E27FC236}">
                <a16:creationId xmlns:a16="http://schemas.microsoft.com/office/drawing/2014/main" id="{53F96554-20C0-EA5A-30EA-1CD28BFE9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635" y="1421114"/>
            <a:ext cx="2074794" cy="114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D5F8343-6BB6-C4BD-9231-7812F9AAA257}"/>
              </a:ext>
            </a:extLst>
          </p:cNvPr>
          <p:cNvSpPr txBox="1"/>
          <p:nvPr/>
        </p:nvSpPr>
        <p:spPr>
          <a:xfrm>
            <a:off x="8959016" y="2572353"/>
            <a:ext cx="2526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solidFill>
                  <a:srgbClr val="FF0000"/>
                </a:solidFill>
              </a:rPr>
              <a:t>first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swap-out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injection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w/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high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energy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accumulation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in</a:t>
            </a:r>
            <a:r>
              <a:rPr lang="zh-CN" altLang="en-US" sz="1400" b="1">
                <a:solidFill>
                  <a:srgbClr val="FF0000"/>
                </a:solidFill>
              </a:rPr>
              <a:t> </a:t>
            </a:r>
            <a:r>
              <a:rPr lang="en-US" altLang="zh-CN" sz="1400" b="1">
                <a:solidFill>
                  <a:srgbClr val="FF0000"/>
                </a:solidFill>
              </a:rPr>
              <a:t>booster</a:t>
            </a:r>
            <a:endParaRPr lang="en-US" sz="1400" b="1">
              <a:solidFill>
                <a:srgbClr val="FF0000"/>
              </a:solidFill>
            </a:endParaRPr>
          </a:p>
        </p:txBody>
      </p:sp>
      <p:pic>
        <p:nvPicPr>
          <p:cNvPr id="32" name="图片 61">
            <a:extLst>
              <a:ext uri="{FF2B5EF4-FFF2-40B4-BE49-F238E27FC236}">
                <a16:creationId xmlns:a16="http://schemas.microsoft.com/office/drawing/2014/main" id="{23F77688-8337-AADB-2202-235170C5B2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" t="57773" r="1722"/>
          <a:stretch/>
        </p:blipFill>
        <p:spPr>
          <a:xfrm>
            <a:off x="2786791" y="1427892"/>
            <a:ext cx="2074794" cy="1202064"/>
          </a:xfrm>
          <a:prstGeom prst="rect">
            <a:avLst/>
          </a:prstGeom>
        </p:spPr>
      </p:pic>
      <p:sp>
        <p:nvSpPr>
          <p:cNvPr id="33" name="椭圆 45">
            <a:extLst>
              <a:ext uri="{FF2B5EF4-FFF2-40B4-BE49-F238E27FC236}">
                <a16:creationId xmlns:a16="http://schemas.microsoft.com/office/drawing/2014/main" id="{2B3F7C6F-F6F7-B0C6-68B3-3406F47EA808}"/>
              </a:ext>
            </a:extLst>
          </p:cNvPr>
          <p:cNvSpPr/>
          <p:nvPr/>
        </p:nvSpPr>
        <p:spPr bwMode="auto">
          <a:xfrm>
            <a:off x="10046294" y="3250551"/>
            <a:ext cx="148946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418E5A-EB66-558D-8CC8-49DBF1BC948F}"/>
              </a:ext>
            </a:extLst>
          </p:cNvPr>
          <p:cNvSpPr txBox="1"/>
          <p:nvPr/>
        </p:nvSpPr>
        <p:spPr>
          <a:xfrm>
            <a:off x="9589803" y="3025491"/>
            <a:ext cx="12645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2025.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r>
              <a:rPr lang="en-US" altLang="zh-CN" sz="1200">
                <a:solidFill>
                  <a:srgbClr val="FF0000"/>
                </a:solidFill>
              </a:rPr>
              <a:t>01.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r>
              <a:rPr lang="en-US" altLang="zh-CN" sz="1200">
                <a:solidFill>
                  <a:srgbClr val="FF0000"/>
                </a:solidFill>
              </a:rPr>
              <a:t>02</a:t>
            </a:r>
            <a:r>
              <a:rPr lang="zh-CN" altLang="en-US" sz="1200">
                <a:solidFill>
                  <a:srgbClr val="FF0000"/>
                </a:solidFill>
              </a:rPr>
              <a:t> </a:t>
            </a:r>
            <a:endParaRPr lang="en-US" sz="1200">
              <a:solidFill>
                <a:srgbClr val="FF0000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9149B1A-E268-E255-21ED-C49440D7D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402" y="1341063"/>
            <a:ext cx="3908975" cy="12640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C30DCE-E147-ED32-1D15-B94AD6D984DE}"/>
              </a:ext>
            </a:extLst>
          </p:cNvPr>
          <p:cNvSpPr txBox="1"/>
          <p:nvPr/>
        </p:nvSpPr>
        <p:spPr>
          <a:xfrm>
            <a:off x="694481" y="5578997"/>
            <a:ext cx="281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zh-CN" altLang="en-US"/>
              <a:t> </a:t>
            </a:r>
            <a:r>
              <a:rPr lang="en-US" altLang="zh-CN"/>
              <a:t>slotted-pipe</a:t>
            </a:r>
            <a:r>
              <a:rPr lang="zh-CN" altLang="en-US"/>
              <a:t> </a:t>
            </a:r>
            <a:r>
              <a:rPr lang="en-US" altLang="zh-CN"/>
              <a:t>kicker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20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54500E-8A65-845C-C9F6-AA3AB42F2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Swap-out</a:t>
            </a:r>
            <a:r>
              <a:rPr lang="zh-CN" altLang="en-US"/>
              <a:t> </a:t>
            </a:r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“booster</a:t>
            </a:r>
            <a:r>
              <a:rPr lang="zh-CN" altLang="en-US"/>
              <a:t> </a:t>
            </a:r>
            <a:r>
              <a:rPr lang="en-US" altLang="zh-CN"/>
              <a:t>high</a:t>
            </a:r>
            <a:r>
              <a:rPr lang="zh-CN" altLang="en-US"/>
              <a:t> </a:t>
            </a:r>
            <a:r>
              <a:rPr lang="en-US" altLang="zh-CN"/>
              <a:t>energy</a:t>
            </a:r>
            <a:r>
              <a:rPr lang="zh-CN" altLang="en-US"/>
              <a:t> </a:t>
            </a:r>
            <a:r>
              <a:rPr lang="en-US" altLang="zh-CN"/>
              <a:t>accumulation”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1287B-EB2F-3969-936E-FB18F7682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" y="1102011"/>
            <a:ext cx="11026264" cy="42267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403DF1-696E-7BAC-172D-3C4AF31868DE}"/>
              </a:ext>
            </a:extLst>
          </p:cNvPr>
          <p:cNvSpPr txBox="1"/>
          <p:nvPr/>
        </p:nvSpPr>
        <p:spPr>
          <a:xfrm>
            <a:off x="3586655" y="5570483"/>
            <a:ext cx="7764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</a:rPr>
              <a:t>First</a:t>
            </a:r>
            <a:r>
              <a:rPr lang="zh-CN" altLang="en-US" sz="2200">
                <a:solidFill>
                  <a:srgbClr val="FF0000"/>
                </a:solidFill>
              </a:rPr>
              <a:t> </a:t>
            </a:r>
            <a:r>
              <a:rPr lang="en-US" altLang="zh-CN" sz="2200">
                <a:solidFill>
                  <a:srgbClr val="FF0000"/>
                </a:solidFill>
              </a:rPr>
              <a:t>demonstration</a:t>
            </a:r>
            <a:r>
              <a:rPr lang="zh-CN" altLang="en-US" sz="2200">
                <a:solidFill>
                  <a:srgbClr val="FF0000"/>
                </a:solidFill>
              </a:rPr>
              <a:t> </a:t>
            </a:r>
            <a:r>
              <a:rPr lang="en-US" altLang="zh-CN" sz="2200">
                <a:solidFill>
                  <a:srgbClr val="FF0000"/>
                </a:solidFill>
              </a:rPr>
              <a:t>in</a:t>
            </a:r>
            <a:r>
              <a:rPr lang="zh-CN" altLang="en-US" sz="2200">
                <a:solidFill>
                  <a:srgbClr val="FF0000"/>
                </a:solidFill>
              </a:rPr>
              <a:t> </a:t>
            </a:r>
            <a:r>
              <a:rPr lang="en-US" altLang="zh-CN" sz="2200">
                <a:solidFill>
                  <a:srgbClr val="FF0000"/>
                </a:solidFill>
              </a:rPr>
              <a:t>2025.</a:t>
            </a:r>
            <a:r>
              <a:rPr lang="zh-CN" altLang="en-US" sz="2200">
                <a:solidFill>
                  <a:srgbClr val="FF0000"/>
                </a:solidFill>
              </a:rPr>
              <a:t> </a:t>
            </a:r>
            <a:r>
              <a:rPr lang="en-US" altLang="zh-CN" sz="2200">
                <a:solidFill>
                  <a:srgbClr val="FF0000"/>
                </a:solidFill>
              </a:rPr>
              <a:t>01.</a:t>
            </a:r>
            <a:r>
              <a:rPr lang="zh-CN" altLang="en-US" sz="2200">
                <a:solidFill>
                  <a:srgbClr val="FF0000"/>
                </a:solidFill>
              </a:rPr>
              <a:t> </a:t>
            </a:r>
            <a:r>
              <a:rPr lang="en-US" altLang="zh-CN" sz="2200">
                <a:solidFill>
                  <a:srgbClr val="FF0000"/>
                </a:solidFill>
              </a:rPr>
              <a:t>02.</a:t>
            </a:r>
            <a:endParaRPr lang="en-US" sz="2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804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32D809-6148-554D-7E98-40370D242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Swap-out</a:t>
            </a:r>
            <a:r>
              <a:rPr lang="zh-CN" altLang="en-US"/>
              <a:t> </a:t>
            </a:r>
            <a:r>
              <a:rPr lang="en-US" altLang="zh-CN"/>
              <a:t>injection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operation</a:t>
            </a:r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B18B6E-EB84-2089-E13A-ADA069ECB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1" y="1303284"/>
            <a:ext cx="9984828" cy="491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228864-A62B-F8D4-7D88-B669F5563699}"/>
              </a:ext>
            </a:extLst>
          </p:cNvPr>
          <p:cNvSpPr txBox="1"/>
          <p:nvPr/>
        </p:nvSpPr>
        <p:spPr>
          <a:xfrm>
            <a:off x="1624926" y="2179899"/>
            <a:ext cx="4313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highlight>
                  <a:srgbClr val="FFFF00"/>
                </a:highlight>
              </a:rPr>
              <a:t>Booster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Bunch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Current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Monitor</a:t>
            </a:r>
            <a:endParaRPr lang="zh-CN" altLang="en-US" sz="2000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B21C5B-987B-7A35-0CB5-76DB64F04659}"/>
              </a:ext>
            </a:extLst>
          </p:cNvPr>
          <p:cNvSpPr txBox="1"/>
          <p:nvPr/>
        </p:nvSpPr>
        <p:spPr>
          <a:xfrm>
            <a:off x="6401878" y="2179899"/>
            <a:ext cx="4313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highlight>
                  <a:srgbClr val="FFFF00"/>
                </a:highlight>
              </a:rPr>
              <a:t>SR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Bunch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Current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Monitor</a:t>
            </a:r>
            <a:endParaRPr lang="zh-CN" altLang="en-US" sz="2000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194E42-D6BF-5B73-E56F-DBB0AC988637}"/>
              </a:ext>
            </a:extLst>
          </p:cNvPr>
          <p:cNvSpPr txBox="1"/>
          <p:nvPr/>
        </p:nvSpPr>
        <p:spPr>
          <a:xfrm>
            <a:off x="1782581" y="5022947"/>
            <a:ext cx="4313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highlight>
                  <a:srgbClr val="FFFF00"/>
                </a:highlight>
              </a:rPr>
              <a:t>Booster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DCCT</a:t>
            </a:r>
            <a:endParaRPr lang="zh-CN" altLang="en-US" sz="200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3E2890-2796-DC34-C0C8-F56EEB34B135}"/>
              </a:ext>
            </a:extLst>
          </p:cNvPr>
          <p:cNvSpPr txBox="1"/>
          <p:nvPr/>
        </p:nvSpPr>
        <p:spPr>
          <a:xfrm>
            <a:off x="6401878" y="5022947"/>
            <a:ext cx="4313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highlight>
                  <a:srgbClr val="FFFF00"/>
                </a:highlight>
              </a:rPr>
              <a:t>SR</a:t>
            </a:r>
            <a:r>
              <a:rPr lang="zh-CN" altLang="en-US" sz="2000" dirty="0">
                <a:highlight>
                  <a:srgbClr val="FFFF00"/>
                </a:highlight>
              </a:rPr>
              <a:t> </a:t>
            </a:r>
            <a:r>
              <a:rPr lang="en-US" altLang="zh-CN" sz="2000" dirty="0">
                <a:highlight>
                  <a:srgbClr val="FFFF00"/>
                </a:highlight>
              </a:rPr>
              <a:t>DCCT</a:t>
            </a:r>
            <a:endParaRPr lang="zh-CN" altLang="en-US" sz="2000" dirty="0"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624262-13EF-EF5C-7949-277621AF0EFF}"/>
              </a:ext>
            </a:extLst>
          </p:cNvPr>
          <p:cNvSpPr txBox="1"/>
          <p:nvPr/>
        </p:nvSpPr>
        <p:spPr>
          <a:xfrm>
            <a:off x="2893511" y="1434943"/>
            <a:ext cx="6404977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HEPS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Swap-out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injection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status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monitor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BDD84-E23B-EF8B-1848-D3004ACE24B3}"/>
              </a:ext>
            </a:extLst>
          </p:cNvPr>
          <p:cNvSpPr txBox="1"/>
          <p:nvPr/>
        </p:nvSpPr>
        <p:spPr>
          <a:xfrm>
            <a:off x="4230413" y="6166484"/>
            <a:ext cx="10289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solidFill>
                  <a:srgbClr val="FF0000"/>
                </a:solidFill>
              </a:rPr>
              <a:t>Note:  transmission efficiency is not fully optimized.</a:t>
            </a:r>
          </a:p>
        </p:txBody>
      </p:sp>
    </p:spTree>
    <p:extLst>
      <p:ext uri="{BB962C8B-B14F-4D97-AF65-F5344CB8AC3E}">
        <p14:creationId xmlns:p14="http://schemas.microsoft.com/office/powerpoint/2010/main" val="2956488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567B0F-D953-727D-C2CB-06412430A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21" y="1192815"/>
            <a:ext cx="7677661" cy="2673129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 Progressive beam tests of key hardware and the timing system</a:t>
            </a:r>
          </a:p>
          <a:p>
            <a:r>
              <a:rPr lang="en-US"/>
              <a:t> Oscilloscope is essential in debugging and delay</a:t>
            </a:r>
            <a:r>
              <a:rPr lang="zh-CN" altLang="en-US"/>
              <a:t> </a:t>
            </a:r>
            <a:r>
              <a:rPr lang="en-US" altLang="zh-CN"/>
              <a:t>measurement</a:t>
            </a:r>
            <a:endParaRPr lang="en-US"/>
          </a:p>
          <a:p>
            <a:r>
              <a:rPr lang="zh-CN" altLang="en-US"/>
              <a:t> </a:t>
            </a:r>
            <a:r>
              <a:rPr lang="en-US" altLang="zh-CN"/>
              <a:t>Swap-out</a:t>
            </a:r>
            <a:r>
              <a:rPr lang="zh-CN" altLang="en-US"/>
              <a:t> </a:t>
            </a:r>
            <a:r>
              <a:rPr lang="en-US" altLang="zh-CN"/>
              <a:t>injection</a:t>
            </a:r>
            <a:r>
              <a:rPr lang="zh-CN" altLang="en-US"/>
              <a:t> </a:t>
            </a:r>
            <a:r>
              <a:rPr lang="en-US" altLang="zh-CN"/>
              <a:t>requires</a:t>
            </a:r>
            <a:r>
              <a:rPr lang="zh-CN" altLang="en-US"/>
              <a:t> </a:t>
            </a:r>
            <a:r>
              <a:rPr lang="en-US" altLang="zh-CN"/>
              <a:t>more</a:t>
            </a:r>
            <a:r>
              <a:rPr lang="zh-CN" altLang="en-US"/>
              <a:t> </a:t>
            </a:r>
            <a:r>
              <a:rPr lang="en-US" altLang="zh-CN"/>
              <a:t>from</a:t>
            </a:r>
            <a:r>
              <a:rPr lang="zh-CN" altLang="en-US"/>
              <a:t> </a:t>
            </a:r>
            <a:r>
              <a:rPr lang="en-US" altLang="zh-CN"/>
              <a:t>beam</a:t>
            </a:r>
            <a:r>
              <a:rPr lang="zh-CN" altLang="en-US"/>
              <a:t> </a:t>
            </a:r>
            <a:r>
              <a:rPr lang="en-US" altLang="zh-CN"/>
              <a:t>diagnostics</a:t>
            </a:r>
            <a:r>
              <a:rPr lang="zh-CN" altLang="en-US"/>
              <a:t>  </a:t>
            </a:r>
            <a:r>
              <a:rPr lang="en-US"/>
              <a:t> </a:t>
            </a:r>
          </a:p>
          <a:p>
            <a:pPr lvl="1"/>
            <a:r>
              <a:rPr lang="en-US"/>
              <a:t>Turn-by-turn &amp; bunch-by-bunch BPM provides real-time measurements of injection effciency / residual oscillation </a:t>
            </a:r>
            <a:r>
              <a:rPr lang="en-US" altLang="zh-CN"/>
              <a:t>/</a:t>
            </a:r>
            <a:r>
              <a:rPr lang="zh-CN" altLang="en-US"/>
              <a:t> </a:t>
            </a:r>
            <a:r>
              <a:rPr lang="en-US" altLang="zh-CN"/>
              <a:t>energy</a:t>
            </a:r>
            <a:r>
              <a:rPr lang="zh-CN" altLang="en-US"/>
              <a:t> </a:t>
            </a:r>
            <a:r>
              <a:rPr lang="en-US" altLang="zh-CN"/>
              <a:t>oscillation</a:t>
            </a:r>
            <a:r>
              <a:rPr lang="en-US"/>
              <a:t> </a:t>
            </a:r>
          </a:p>
          <a:p>
            <a:pPr lvl="1"/>
            <a:r>
              <a:rPr lang="en-US" altLang="zh-CN"/>
              <a:t>streak</a:t>
            </a:r>
            <a:r>
              <a:rPr lang="zh-CN" altLang="en-US"/>
              <a:t> </a:t>
            </a:r>
            <a:r>
              <a:rPr lang="en-US" altLang="zh-CN"/>
              <a:t>camera</a:t>
            </a:r>
            <a:r>
              <a:rPr lang="zh-CN" altLang="en-US"/>
              <a:t> </a:t>
            </a:r>
            <a:r>
              <a:rPr lang="en-US" altLang="zh-CN"/>
              <a:t>(</a:t>
            </a:r>
            <a:r>
              <a:rPr lang="zh-CN" altLang="en-US"/>
              <a:t> </a:t>
            </a:r>
            <a:r>
              <a:rPr lang="en-US" altLang="zh-CN"/>
              <a:t>and</a:t>
            </a:r>
            <a:r>
              <a:rPr lang="zh-CN" altLang="en-US"/>
              <a:t> </a:t>
            </a:r>
            <a:r>
              <a:rPr lang="en-US" altLang="zh-CN"/>
              <a:t>maybe</a:t>
            </a:r>
            <a:r>
              <a:rPr lang="zh-CN" altLang="en-US"/>
              <a:t> </a:t>
            </a:r>
            <a:r>
              <a:rPr lang="en-US" altLang="zh-CN"/>
              <a:t>beam</a:t>
            </a:r>
            <a:r>
              <a:rPr lang="zh-CN" altLang="en-US"/>
              <a:t> </a:t>
            </a:r>
            <a:r>
              <a:rPr lang="en-US" altLang="zh-CN"/>
              <a:t>size</a:t>
            </a:r>
            <a:r>
              <a:rPr lang="zh-CN" altLang="en-US"/>
              <a:t> </a:t>
            </a:r>
            <a:r>
              <a:rPr lang="en-US" altLang="zh-CN"/>
              <a:t>monitor</a:t>
            </a:r>
            <a:r>
              <a:rPr lang="zh-CN" altLang="en-US"/>
              <a:t> </a:t>
            </a:r>
            <a:r>
              <a:rPr lang="en-US" altLang="zh-CN"/>
              <a:t>)</a:t>
            </a:r>
            <a:r>
              <a:rPr lang="zh-CN" altLang="en-US"/>
              <a:t> </a:t>
            </a:r>
            <a:r>
              <a:rPr lang="en-US" altLang="zh-CN"/>
              <a:t>captures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transient</a:t>
            </a:r>
            <a:r>
              <a:rPr lang="zh-CN" altLang="en-US"/>
              <a:t> </a:t>
            </a:r>
            <a:r>
              <a:rPr lang="en-US" altLang="zh-CN"/>
              <a:t>effect</a:t>
            </a:r>
            <a:r>
              <a:rPr lang="zh-CN" altLang="en-US"/>
              <a:t> </a:t>
            </a:r>
            <a:endParaRPr lang="en-HK" altLang="zh-CN"/>
          </a:p>
          <a:p>
            <a:r>
              <a:rPr lang="zh-CN" altLang="en-US"/>
              <a:t> </a:t>
            </a:r>
            <a:r>
              <a:rPr lang="en-US" altLang="zh-CN"/>
              <a:t>Manual</a:t>
            </a:r>
            <a:r>
              <a:rPr lang="zh-CN" altLang="en-US"/>
              <a:t> </a:t>
            </a:r>
            <a:r>
              <a:rPr lang="en-US" altLang="zh-CN"/>
              <a:t>optimization</a:t>
            </a:r>
            <a:r>
              <a:rPr lang="zh-CN" altLang="en-US"/>
              <a:t> </a:t>
            </a:r>
            <a:r>
              <a:rPr lang="en-US" altLang="zh-CN"/>
              <a:t>-&gt;</a:t>
            </a:r>
            <a:r>
              <a:rPr lang="zh-CN" altLang="en-US"/>
              <a:t> </a:t>
            </a:r>
            <a:r>
              <a:rPr lang="en-US" altLang="zh-CN"/>
              <a:t>(semi)-auto</a:t>
            </a:r>
            <a:r>
              <a:rPr lang="zh-CN" altLang="en-US"/>
              <a:t> </a:t>
            </a:r>
            <a:r>
              <a:rPr lang="en-US" altLang="zh-CN"/>
              <a:t>optimization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811C83-2AD9-D641-CDD3-21580791E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 in the commissioning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C8AB92-1ED4-6D8D-5255-15EE71AB2E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836" y="3996399"/>
            <a:ext cx="5989483" cy="2159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FD3CCF-A0E0-3FC2-9DFF-38E42CD50F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311" y="4476978"/>
            <a:ext cx="4127108" cy="175242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FBCA10-137C-0A45-375F-E23BC3772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891" y="1162106"/>
            <a:ext cx="3935172" cy="30769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21226F-2213-23E5-EF13-854BF90D9367}"/>
              </a:ext>
            </a:extLst>
          </p:cNvPr>
          <p:cNvSpPr txBox="1"/>
          <p:nvPr/>
        </p:nvSpPr>
        <p:spPr>
          <a:xfrm>
            <a:off x="8365446" y="4537734"/>
            <a:ext cx="3132839" cy="27699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</a:rPr>
              <a:t>bunch-by-bunch</a:t>
            </a:r>
            <a:r>
              <a:rPr lang="zh-CN" altLang="en-US" sz="1200">
                <a:solidFill>
                  <a:schemeClr val="bg1"/>
                </a:solidFill>
              </a:rPr>
              <a:t> </a:t>
            </a:r>
            <a:r>
              <a:rPr lang="en-US" altLang="zh-CN" sz="1200">
                <a:solidFill>
                  <a:schemeClr val="bg1"/>
                </a:solidFill>
              </a:rPr>
              <a:t>BPM</a:t>
            </a:r>
            <a:r>
              <a:rPr lang="zh-CN" altLang="en-US" sz="1200">
                <a:solidFill>
                  <a:schemeClr val="bg1"/>
                </a:solidFill>
              </a:rPr>
              <a:t> </a:t>
            </a:r>
            <a:r>
              <a:rPr lang="en-US" altLang="zh-CN" sz="1200">
                <a:solidFill>
                  <a:schemeClr val="bg1"/>
                </a:solidFill>
              </a:rPr>
              <a:t>for</a:t>
            </a:r>
            <a:r>
              <a:rPr lang="zh-CN" altLang="en-US" sz="1200">
                <a:solidFill>
                  <a:schemeClr val="bg1"/>
                </a:solidFill>
              </a:rPr>
              <a:t> </a:t>
            </a:r>
            <a:r>
              <a:rPr lang="en-US" altLang="zh-CN" sz="1200">
                <a:solidFill>
                  <a:schemeClr val="bg1"/>
                </a:solidFill>
              </a:rPr>
              <a:t>injection</a:t>
            </a:r>
            <a:r>
              <a:rPr lang="zh-CN" altLang="en-US" sz="1200">
                <a:solidFill>
                  <a:schemeClr val="bg1"/>
                </a:solidFill>
              </a:rPr>
              <a:t> </a:t>
            </a:r>
            <a:r>
              <a:rPr lang="en-US" altLang="zh-CN" sz="1200">
                <a:solidFill>
                  <a:schemeClr val="bg1"/>
                </a:solidFill>
              </a:rPr>
              <a:t>diagnostics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75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19DD70-1866-372B-336B-F8970D3DC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09" y="1310641"/>
            <a:ext cx="11324963" cy="4804867"/>
          </a:xfrm>
        </p:spPr>
        <p:txBody>
          <a:bodyPr>
            <a:normAutofit/>
          </a:bodyPr>
          <a:lstStyle/>
          <a:p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The swap-out injection scheme with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beam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recycling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in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the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booster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has been demonstrated and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utilized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en-US" altLang="zh-CN" sz="2400">
                <a:solidFill>
                  <a:schemeClr val="tx1"/>
                </a:solidFill>
              </a:rPr>
              <a:t>in routine operation at HEPS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Novel injection hardware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(stripline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kicker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module,</a:t>
            </a:r>
            <a:r>
              <a:rPr lang="zh-CN" altLang="en-US" sz="2400" dirty="0">
                <a:solidFill>
                  <a:schemeClr val="tx1"/>
                </a:solidFill>
              </a:rPr>
              <a:t>  </a:t>
            </a:r>
            <a:r>
              <a:rPr lang="en-US" altLang="zh-CN" sz="2400" dirty="0">
                <a:solidFill>
                  <a:schemeClr val="tx1"/>
                </a:solidFill>
              </a:rPr>
              <a:t>half-in-vacuum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Lambertson,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HV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pulser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based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on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DSRD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&amp;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inductive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adder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) has been fully tested and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running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smoothly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Next step</a:t>
            </a:r>
            <a:endParaRPr lang="en-HK" altLang="zh-CN" sz="2400" dirty="0">
              <a:solidFill>
                <a:schemeClr val="tx1"/>
              </a:solidFill>
            </a:endParaRPr>
          </a:p>
          <a:p>
            <a:pPr lvl="1"/>
            <a:r>
              <a:rPr lang="en-US" altLang="zh-CN" sz="2000" dirty="0" err="1"/>
              <a:t>Realize 100mA beam current goal for national acceptance test</a:t>
            </a:r>
            <a:endParaRPr lang="en-HK" altLang="zh-CN" sz="2000" dirty="0"/>
          </a:p>
          <a:p>
            <a:pPr lvl="1"/>
            <a:r>
              <a:rPr lang="en-US" altLang="zh-CN" sz="2000" dirty="0"/>
              <a:t>High-bunch-charge mode commissioning</a:t>
            </a:r>
            <a:endParaRPr lang="en-HK" altLang="zh-CN" sz="2000" dirty="0"/>
          </a:p>
          <a:p>
            <a:pPr lvl="1"/>
            <a:r>
              <a:rPr lang="en-US" altLang="zh-CN" sz="2000" dirty="0"/>
              <a:t>Continue injection efficiency optimization</a:t>
            </a:r>
            <a:endParaRPr lang="en-HK" altLang="zh-CN" sz="2000" dirty="0"/>
          </a:p>
          <a:p>
            <a:pPr lvl="1"/>
            <a:r>
              <a:rPr lang="en-US" altLang="zh-CN" sz="2000" dirty="0"/>
              <a:t>evaluate potential influences to users</a:t>
            </a:r>
          </a:p>
          <a:p>
            <a:pPr lvl="1"/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011E10-2B58-2E7C-9D43-C92698A2D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Summary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9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49588D8-A476-567C-BD04-1E8C6F200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81" y="2320702"/>
            <a:ext cx="6251412" cy="352272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222CE4-8503-014C-5A46-4B1F00906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06" y="201150"/>
            <a:ext cx="11607894" cy="663575"/>
          </a:xfrm>
        </p:spPr>
        <p:txBody>
          <a:bodyPr/>
          <a:lstStyle/>
          <a:p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generation synchrotron </a:t>
            </a:r>
            <a:r>
              <a:rPr lang="en-US" altLang="zh-CN"/>
              <a:t>radiation</a:t>
            </a:r>
            <a:r>
              <a:rPr lang="zh-CN" altLang="en-US"/>
              <a:t> </a:t>
            </a:r>
            <a:r>
              <a:rPr lang="en-US"/>
              <a:t>light sources</a:t>
            </a: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A53CC0B9-CFAE-6658-B0BE-D50CA3608CFF}"/>
              </a:ext>
            </a:extLst>
          </p:cNvPr>
          <p:cNvSpPr txBox="1">
            <a:spLocks/>
          </p:cNvSpPr>
          <p:nvPr/>
        </p:nvSpPr>
        <p:spPr>
          <a:xfrm>
            <a:off x="7454116" y="5495713"/>
            <a:ext cx="4304677" cy="903337"/>
          </a:xfrm>
          <a:prstGeom prst="rect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First 4</a:t>
            </a:r>
            <a:r>
              <a:rPr lang="en-US" altLang="zh-CN" sz="1426" kern="0" baseline="30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th</a:t>
            </a: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Generation Synchrotron Source in </a:t>
            </a:r>
            <a:r>
              <a:rPr lang="en-US" altLang="zh-CN" sz="1426" b="1" kern="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Asia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Second Synchrotron Source achieving </a:t>
            </a:r>
            <a:r>
              <a:rPr lang="en-US" altLang="zh-CN" sz="1426" b="1" kern="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&lt;100pm emittance </a:t>
            </a: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in the world (following APS-U)</a:t>
            </a:r>
            <a:endParaRPr lang="zh-CN" altLang="en-US" sz="1426" dirty="0">
              <a:solidFill>
                <a:schemeClr val="tx1"/>
              </a:solidFill>
              <a:latin typeface="+mj-lt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First </a:t>
            </a:r>
            <a:r>
              <a:rPr lang="en-US" altLang="zh-CN" sz="1426" b="1" kern="0" dirty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high-energy</a:t>
            </a:r>
            <a:r>
              <a:rPr lang="en-US" altLang="zh-CN" sz="1426" kern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Synchrotron Source in China</a:t>
            </a:r>
            <a:endParaRPr lang="en-HK" altLang="zh-CN" sz="1426" dirty="0">
              <a:solidFill>
                <a:schemeClr val="tx1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B5F15E-6AB5-C9B8-F45E-24CB32C42A45}"/>
              </a:ext>
            </a:extLst>
          </p:cNvPr>
          <p:cNvSpPr txBox="1"/>
          <p:nvPr/>
        </p:nvSpPr>
        <p:spPr>
          <a:xfrm>
            <a:off x="155190" y="1078047"/>
            <a:ext cx="77275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Natural emittance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1-2 order smaller compared to 3</a:t>
            </a:r>
            <a:r>
              <a:rPr lang="en-US" altLang="zh-CN" sz="2400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rd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approaching 10pm, diffraction limit of hard X-ray photons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BAF55C-02DB-5EAE-1DB9-E79B09FEFC68}"/>
              </a:ext>
            </a:extLst>
          </p:cNvPr>
          <p:cNvSpPr txBox="1"/>
          <p:nvPr/>
        </p:nvSpPr>
        <p:spPr>
          <a:xfrm>
            <a:off x="9023498" y="757004"/>
            <a:ext cx="582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>
                <a:solidFill>
                  <a:schemeClr val="bg1"/>
                </a:solidFill>
                <a:latin typeface="+mj-ea"/>
                <a:ea typeface="+mj-ea"/>
              </a:rPr>
              <a:t>ALS-U</a:t>
            </a:r>
            <a:endParaRPr lang="en-US" sz="8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对话气泡: 圆角矩形 76">
            <a:extLst>
              <a:ext uri="{FF2B5EF4-FFF2-40B4-BE49-F238E27FC236}">
                <a16:creationId xmlns:a16="http://schemas.microsoft.com/office/drawing/2014/main" id="{06F9ADC6-CAD9-D97D-6E83-5F04B19D10F5}"/>
              </a:ext>
            </a:extLst>
          </p:cNvPr>
          <p:cNvSpPr/>
          <p:nvPr/>
        </p:nvSpPr>
        <p:spPr>
          <a:xfrm>
            <a:off x="7749973" y="4232045"/>
            <a:ext cx="1557313" cy="903337"/>
          </a:xfrm>
          <a:prstGeom prst="wedgeRoundRectCallout">
            <a:avLst>
              <a:gd name="adj1" fmla="val 19274"/>
              <a:gd name="adj2" fmla="val 86969"/>
              <a:gd name="adj3" fmla="val 16667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24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AF6A1A-5B04-A10D-3772-781D9F7846DD}"/>
              </a:ext>
            </a:extLst>
          </p:cNvPr>
          <p:cNvSpPr txBox="1"/>
          <p:nvPr/>
        </p:nvSpPr>
        <p:spPr>
          <a:xfrm>
            <a:off x="10376308" y="1078047"/>
            <a:ext cx="1565320" cy="20313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/>
              <a:t>More</a:t>
            </a:r>
            <a:r>
              <a:rPr lang="zh-CN" altLang="en-US"/>
              <a:t> </a:t>
            </a:r>
            <a:r>
              <a:rPr lang="en-US" altLang="zh-CN"/>
              <a:t>to</a:t>
            </a:r>
            <a:r>
              <a:rPr lang="zh-CN" altLang="en-US"/>
              <a:t> </a:t>
            </a:r>
            <a:r>
              <a:rPr lang="en-US" altLang="zh-CN"/>
              <a:t>come:</a:t>
            </a:r>
          </a:p>
          <a:p>
            <a:r>
              <a:rPr lang="en-US" altLang="zh-CN"/>
              <a:t>SKIF,</a:t>
            </a:r>
            <a:r>
              <a:rPr lang="zh-CN" altLang="en-US"/>
              <a:t>  </a:t>
            </a:r>
            <a:endParaRPr lang="en-US" altLang="zh-CN"/>
          </a:p>
          <a:p>
            <a:r>
              <a:rPr lang="en-US" altLang="zh-CN"/>
              <a:t>Diamond</a:t>
            </a:r>
            <a:r>
              <a:rPr lang="zh-CN" altLang="en-US"/>
              <a:t> </a:t>
            </a:r>
            <a:r>
              <a:rPr lang="en-US" altLang="zh-CN"/>
              <a:t>II,</a:t>
            </a:r>
            <a:r>
              <a:rPr lang="zh-CN" altLang="en-US"/>
              <a:t> </a:t>
            </a:r>
            <a:r>
              <a:rPr lang="en-US" altLang="zh-CN"/>
              <a:t>Spring8-II,</a:t>
            </a:r>
            <a:r>
              <a:rPr lang="zh-CN" altLang="en-US"/>
              <a:t> </a:t>
            </a:r>
            <a:r>
              <a:rPr lang="en-US" altLang="zh-CN"/>
              <a:t>SOLEIL-II,</a:t>
            </a:r>
          </a:p>
          <a:p>
            <a:r>
              <a:rPr lang="en-US" altLang="zh-CN"/>
              <a:t>Korea-4GSR,</a:t>
            </a:r>
          </a:p>
          <a:p>
            <a:r>
              <a:rPr lang="en-US" altLang="zh-CN"/>
              <a:t>PETRA-IV</a:t>
            </a:r>
            <a:r>
              <a:rPr lang="zh-CN" altLang="en-US"/>
              <a:t> </a:t>
            </a:r>
            <a:r>
              <a:rPr lang="en-US" altLang="zh-CN"/>
              <a:t>etc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602BC58-5487-1A84-FE1C-CD1E2E033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2" y="2456141"/>
            <a:ext cx="2693325" cy="15698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FAF92F-F3B7-C409-8499-F36882211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2" y="4025966"/>
            <a:ext cx="4559346" cy="282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80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1878060-D9DB-81D4-29B1-CC02C9FEE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125" y="908223"/>
            <a:ext cx="7772400" cy="4542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4AA66D-EF0A-09FF-0748-E82D9C437480}"/>
              </a:ext>
            </a:extLst>
          </p:cNvPr>
          <p:cNvSpPr txBox="1"/>
          <p:nvPr/>
        </p:nvSpPr>
        <p:spPr>
          <a:xfrm>
            <a:off x="4966138" y="5605590"/>
            <a:ext cx="22597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Thanks!</a:t>
            </a:r>
            <a:endParaRPr lang="en-US" sz="440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49981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C58B79-FAE5-1071-DD05-6EC3A742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References</a:t>
            </a:r>
            <a:endParaRPr 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80D544A6-2D4D-2894-4D1E-6A210CEA7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257" y="1001486"/>
            <a:ext cx="10155377" cy="499001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Z.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Duan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al.,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“The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swap-out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injection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scheme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for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the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High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Energy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Photon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Source”,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Proc.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IPAC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2018,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THPMF052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Z.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Duan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al,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“Injection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beam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instabilities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for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HEPS”,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8</a:t>
            </a:r>
            <a:r>
              <a:rPr lang="en-US" altLang="zh-CN" sz="1600" baseline="30000" dirty="0">
                <a:solidFill>
                  <a:schemeClr val="tx1"/>
                </a:solidFill>
                <a:latin typeface="+mj-lt"/>
              </a:rPr>
              <a:t>th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Low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Emittance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Ring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Workshop,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online,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  <a:hlinkClick r:id="rId2"/>
              </a:rPr>
              <a:t>Indico</a:t>
            </a:r>
            <a:endParaRPr lang="en-US" altLang="zh-CN" sz="16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Z.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Duan,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Swap-out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injection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using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the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booster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as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accumulator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the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High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Energy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Photon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Source,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Low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Emittance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Ring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Lattice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Design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Workshop,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ALBA,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2022,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  <a:hlinkClick r:id="rId3"/>
              </a:rPr>
              <a:t>Indico </a:t>
            </a:r>
            <a:endParaRPr lang="en-US" altLang="zh-CN" sz="16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J.H. Chen*, H. Shi , L. Wang, Z. Duan, N. Wang, L.H.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G.W. Wang, X.L. Shi, P. Liu, "Strip-line kicker and fast pulser R&amp;D for the HEPS on-axis injection system", NIMA 920, 1-6 (2019).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Zhe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Duan*,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Chen, Hua Shi,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Guangyi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Tang, Lei Wang,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Yuwen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Wu, “Using a pre-kicker to ensure safe extractions from the HEPS storage ring”, Nuclear Science and Techniques 32, 136 (2021).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Lei Wang*,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Chen, Hua Shi,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Wang, Na Wang,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Zhe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Duan,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Saike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Tian,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Lihua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Peng Liu, “A novel 5-cell strip-line kicker prototype for the HEPS on-axis injection system”, NIMA992, 165040 (2021).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Peng Liu*,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Wang,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Chen, Lei Wang, Hua Shi,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Lihua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“A precision clock source design”, RDTM 5, 238-244 (2021).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L.H.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*, H. Shi*, J.H. Chen, L. Wang, G.J. Wu, X.Z.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Zhai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G.W. Wang, “Development of Radio Frequency Feedthrough Prototype with High Voltage and High Vacuum for the HEPS Strip-line Kicker”, NIMA 1056, 168691 (2023). . </a:t>
            </a:r>
          </a:p>
        </p:txBody>
      </p:sp>
    </p:spTree>
    <p:extLst>
      <p:ext uri="{BB962C8B-B14F-4D97-AF65-F5344CB8AC3E}">
        <p14:creationId xmlns:p14="http://schemas.microsoft.com/office/powerpoint/2010/main" val="2813410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C58B79-FAE5-1071-DD05-6EC3A742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References</a:t>
            </a:r>
            <a:endParaRPr 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80D544A6-2D4D-2894-4D1E-6A210CEA7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257" y="1001486"/>
            <a:ext cx="10155377" cy="499001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Wang, A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pulser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R&amp;D for the HEPS booster bumper magnet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，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Journal of Physics: Conference Series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，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2687 (2024) 022025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Huoli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Hua, Development of the pulse bump magnet in HEPS, Radiation Detection Technology and Methods,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(2023) 7:521–530</a:t>
            </a:r>
            <a:endParaRPr lang="zh-CN" altLang="zh-CN" sz="16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Peng Liu, Design of local control system for injection of fast pulse power supply for HEPS, IPAC2024</a:t>
            </a:r>
          </a:p>
          <a:p>
            <a:pPr>
              <a:spcBef>
                <a:spcPts val="600"/>
              </a:spcBef>
            </a:pP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Yuwen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Wu, Physical Design and Prototype Development of Septum Magnet for HEPS Storage Ring , MT-28 international conference on magnet technology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Chen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Wang Lei, Shi Hua,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Lihua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Wang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Liu Peng, Shi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Xiaolei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" Application of fast pulsed power supply to high energy photon source ", High Power Laser and Particle Beams </a:t>
            </a:r>
            <a:r>
              <a:rPr lang="zh-CN" altLang="en-US" sz="1600" dirty="0">
                <a:solidFill>
                  <a:schemeClr val="tx1"/>
                </a:solidFill>
                <a:latin typeface="+mj-lt"/>
              </a:rPr>
              <a:t> 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31, 040017 (2019).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Shi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Xiaolei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Chen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Wang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Wang Lei, Zeng Tao, Yang Wei, Wang Xu,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Su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Wentong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Wu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Guanjian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. Design of drift step recovery diode pulse power generator based on magnetic saturation transformer[J]. High Power Laser and Particle Beams, 2020, 32: 025020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Shi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Xiaolei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Chen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Wang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 Wang Lei, Liu Peng, “Application of nonlinear transmission line in DSRD pulse generator” [J]. High Power Laser and Particle Beams, 2023, 35: 105002.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Wang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Guanwen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Chen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JinHui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Huo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Lihua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Liu Peng, Wang Lei, Shi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Xiaolei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Duan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Zhe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Shi Hua, Wu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Guanjian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Zhai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 </a:t>
            </a:r>
            <a:r>
              <a:rPr lang="en-US" altLang="zh-CN" sz="1600" dirty="0" err="1">
                <a:solidFill>
                  <a:schemeClr val="tx1"/>
                </a:solidFill>
                <a:latin typeface="+mj-lt"/>
              </a:rPr>
              <a:t>Xinzhe</a:t>
            </a:r>
            <a:r>
              <a:rPr lang="en-US" altLang="zh-CN" sz="1600" dirty="0">
                <a:solidFill>
                  <a:schemeClr val="tx1"/>
                </a:solidFill>
                <a:latin typeface="+mj-lt"/>
              </a:rPr>
              <a:t>, “ Design and implementation of HEPS booster bumper pulser” [J]. High Power Laser and Particle Beams, 2024, 36: 025014. </a:t>
            </a:r>
          </a:p>
        </p:txBody>
      </p:sp>
    </p:spTree>
    <p:extLst>
      <p:ext uri="{BB962C8B-B14F-4D97-AF65-F5344CB8AC3E}">
        <p14:creationId xmlns:p14="http://schemas.microsoft.com/office/powerpoint/2010/main" val="1193661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BE8C1E0-1BC2-70C3-E11B-E657580D100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1342446" y="1268023"/>
            <a:ext cx="8307930" cy="553861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8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E8DD1C9-DB1D-0005-06C2-8D68D2808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High</a:t>
            </a:r>
            <a:r>
              <a:rPr lang="zh-CN" altLang="en-US"/>
              <a:t> </a:t>
            </a:r>
            <a:r>
              <a:rPr lang="en-US" altLang="zh-CN"/>
              <a:t>Energy</a:t>
            </a:r>
            <a:r>
              <a:rPr lang="zh-CN" altLang="en-US"/>
              <a:t> </a:t>
            </a:r>
            <a:r>
              <a:rPr lang="en-US" altLang="zh-CN"/>
              <a:t>Photon</a:t>
            </a:r>
            <a:r>
              <a:rPr lang="zh-CN" altLang="en-US"/>
              <a:t> </a:t>
            </a:r>
            <a:r>
              <a:rPr lang="en-US" altLang="zh-CN"/>
              <a:t>Source</a:t>
            </a:r>
            <a:endParaRPr lang="en-US"/>
          </a:p>
        </p:txBody>
      </p:sp>
      <p:graphicFrame>
        <p:nvGraphicFramePr>
          <p:cNvPr id="5" name="表格 12">
            <a:extLst>
              <a:ext uri="{FF2B5EF4-FFF2-40B4-BE49-F238E27FC236}">
                <a16:creationId xmlns:a16="http://schemas.microsoft.com/office/drawing/2014/main" id="{6892C430-91E0-CE57-7EA5-3133C40D4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692512"/>
              </p:ext>
            </p:extLst>
          </p:nvPr>
        </p:nvGraphicFramePr>
        <p:xfrm>
          <a:off x="291192" y="1328862"/>
          <a:ext cx="4615544" cy="318399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{69012ECD-51FC-41F1-AA8D-1B2483CD663E}</a:tableStyleId>
              </a:tblPr>
              <a:tblGrid>
                <a:gridCol w="185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3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500"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1800"/>
                        </a:spcAft>
                      </a:pPr>
                      <a:r>
                        <a:rPr lang="en-US" altLang="zh-CN" sz="2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HEPS</a:t>
                      </a:r>
                      <a:r>
                        <a:rPr lang="zh-CN" altLang="en-US" sz="2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key</a:t>
                      </a:r>
                      <a:r>
                        <a:rPr lang="zh-CN" altLang="en-US" sz="2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indicators</a:t>
                      </a:r>
                      <a:endParaRPr lang="zh-CN" sz="21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287554" marR="287554" marT="399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287554" marR="287554" marT="399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circumference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1360.4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beam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energy        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GeV</a:t>
                      </a: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 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natural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emittance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≤0.06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nm</a:t>
                      </a:r>
                      <a:r>
                        <a:rPr lang="zh-CN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·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rad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brightness </a:t>
                      </a: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&gt;1</a:t>
                      </a:r>
                      <a:r>
                        <a:rPr 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×</a:t>
                      </a:r>
                      <a:r>
                        <a:rPr 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en-US" sz="1500" b="1" kern="100" baseline="300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800" b="1" kern="100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phs</a:t>
                      </a:r>
                      <a:r>
                        <a:rPr lang="en-US" altLang="zh-CN" sz="8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/s/mm</a:t>
                      </a:r>
                      <a:r>
                        <a:rPr lang="en-US" altLang="zh-CN" sz="800" b="1" kern="100" baseline="300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en-US" altLang="zh-CN" sz="8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/mrad</a:t>
                      </a:r>
                      <a:r>
                        <a:rPr lang="en-US" altLang="zh-CN" sz="800" b="1" kern="100" baseline="300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en-US" altLang="zh-CN" sz="8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/0.1%BW</a:t>
                      </a:r>
                      <a:endParaRPr lang="zh-CN" sz="8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425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zh-CN" altLang="en-US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zh-CN" altLang="en-US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altLang="en-US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beamlines</a:t>
                      </a:r>
                      <a:endParaRPr lang="zh-CN" sz="11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≥90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Phase</a:t>
                      </a:r>
                      <a:r>
                        <a:rPr lang="zh-CN" altLang="en-US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221"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photon</a:t>
                      </a:r>
                      <a:r>
                        <a:rPr lang="zh-CN" altLang="en-US" sz="14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4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energy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0.1-300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500" b="1" kern="10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keV</a:t>
                      </a:r>
                      <a:endParaRPr lang="zh-CN" sz="1500" b="1" kern="10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215865" marR="215865" marT="2998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EBBA483-C1A3-5E03-13C8-36A905B0AF92}"/>
              </a:ext>
            </a:extLst>
          </p:cNvPr>
          <p:cNvSpPr txBox="1"/>
          <p:nvPr/>
        </p:nvSpPr>
        <p:spPr>
          <a:xfrm>
            <a:off x="71586" y="4988383"/>
            <a:ext cx="6024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Construction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period:</a:t>
            </a:r>
            <a:r>
              <a:rPr lang="zh-CN" altLang="en-US">
                <a:solidFill>
                  <a:schemeClr val="bg1"/>
                </a:solidFill>
              </a:rPr>
              <a:t>   </a:t>
            </a:r>
            <a:r>
              <a:rPr lang="en-US" altLang="zh-CN">
                <a:solidFill>
                  <a:schemeClr val="bg1"/>
                </a:solidFill>
              </a:rPr>
              <a:t>2019.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7</a:t>
            </a:r>
            <a:r>
              <a:rPr lang="zh-CN" altLang="en-US">
                <a:solidFill>
                  <a:schemeClr val="bg1"/>
                </a:solidFill>
              </a:rPr>
              <a:t>  </a:t>
            </a:r>
            <a:r>
              <a:rPr lang="en-US" altLang="zh-CN">
                <a:solidFill>
                  <a:schemeClr val="bg1"/>
                </a:solidFill>
              </a:rPr>
              <a:t>to</a:t>
            </a:r>
            <a:r>
              <a:rPr lang="zh-CN" altLang="en-US">
                <a:solidFill>
                  <a:schemeClr val="bg1"/>
                </a:solidFill>
              </a:rPr>
              <a:t>  </a:t>
            </a:r>
            <a:r>
              <a:rPr lang="en-US" altLang="zh-CN">
                <a:solidFill>
                  <a:schemeClr val="bg1"/>
                </a:solidFill>
              </a:rPr>
              <a:t>2025.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12</a:t>
            </a:r>
          </a:p>
          <a:p>
            <a:r>
              <a:rPr lang="en-US" altLang="zh-CN">
                <a:solidFill>
                  <a:schemeClr val="bg1"/>
                </a:solidFill>
              </a:rPr>
              <a:t>Location:</a:t>
            </a:r>
            <a:r>
              <a:rPr lang="zh-CN" altLang="en-US">
                <a:solidFill>
                  <a:schemeClr val="bg1"/>
                </a:solidFill>
              </a:rPr>
              <a:t>  </a:t>
            </a:r>
            <a:r>
              <a:rPr lang="en-US" altLang="zh-CN">
                <a:solidFill>
                  <a:schemeClr val="bg1"/>
                </a:solidFill>
              </a:rPr>
              <a:t>Huairou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Science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city,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Beijing</a:t>
            </a:r>
            <a:endParaRPr lang="en-HK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                 </a:t>
            </a:r>
            <a:r>
              <a:rPr lang="en-US" altLang="zh-CN">
                <a:solidFill>
                  <a:schemeClr val="bg1"/>
                </a:solidFill>
              </a:rPr>
              <a:t>near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Yanqi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Lake,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70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km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to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city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center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FB4271-2F82-8F8C-8119-778BA26AF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1017" y="1268024"/>
            <a:ext cx="3463769" cy="34825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55F60B0-20D7-290C-440C-09E893486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016" y="4738548"/>
            <a:ext cx="7090983" cy="1768650"/>
          </a:xfrm>
          <a:prstGeom prst="rect">
            <a:avLst/>
          </a:prstGeom>
        </p:spPr>
      </p:pic>
      <p:pic>
        <p:nvPicPr>
          <p:cNvPr id="21" name="图片 8">
            <a:extLst>
              <a:ext uri="{FF2B5EF4-FFF2-40B4-BE49-F238E27FC236}">
                <a16:creationId xmlns:a16="http://schemas.microsoft.com/office/drawing/2014/main" id="{99B656CC-85DC-04F7-8397-E91D782D2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7984" y="1709727"/>
            <a:ext cx="3094016" cy="280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6D9014-26FB-AD49-AFDE-AB5C199F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Injection challenges in 4</a:t>
            </a:r>
            <a:r>
              <a:rPr lang="en-US" sz="3200" baseline="30000"/>
              <a:t>th</a:t>
            </a:r>
            <a:r>
              <a:rPr lang="en-US" sz="3200"/>
              <a:t> generation synchrotron sources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AD626C5-BB93-9E96-2346-86A26A0C3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4" y="1612102"/>
            <a:ext cx="4270376" cy="307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93DC47-0280-EBE5-7E4B-0BAD30328B4A}"/>
              </a:ext>
            </a:extLst>
          </p:cNvPr>
          <p:cNvSpPr txBox="1"/>
          <p:nvPr/>
        </p:nvSpPr>
        <p:spPr>
          <a:xfrm>
            <a:off x="301624" y="4533863"/>
            <a:ext cx="1805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Courtesy</a:t>
            </a:r>
            <a:r>
              <a:rPr lang="zh-CN" altLang="en-US" sz="1400"/>
              <a:t> </a:t>
            </a:r>
            <a:r>
              <a:rPr lang="en-US" altLang="zh-CN" sz="1400"/>
              <a:t>of</a:t>
            </a:r>
            <a:r>
              <a:rPr lang="zh-CN" altLang="en-US" sz="1400"/>
              <a:t> </a:t>
            </a:r>
            <a:r>
              <a:rPr lang="en-US" altLang="zh-CN" sz="1400"/>
              <a:t>P.</a:t>
            </a:r>
            <a:r>
              <a:rPr lang="zh-CN" altLang="en-US" sz="1400"/>
              <a:t> </a:t>
            </a:r>
            <a:r>
              <a:rPr lang="en-US" altLang="zh-CN" sz="1400"/>
              <a:t>Kuske</a:t>
            </a:r>
            <a:endParaRPr lang="en-US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A54245-B538-AB86-8EED-7AF6E8B4577C}"/>
              </a:ext>
            </a:extLst>
          </p:cNvPr>
          <p:cNvSpPr txBox="1"/>
          <p:nvPr/>
        </p:nvSpPr>
        <p:spPr>
          <a:xfrm>
            <a:off x="635725" y="1043066"/>
            <a:ext cx="3762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smaller emittance,</a:t>
            </a:r>
          </a:p>
          <a:p>
            <a:r>
              <a:rPr lang="en-US">
                <a:solidFill>
                  <a:srgbClr val="FF0000"/>
                </a:solidFill>
              </a:rPr>
              <a:t>the smaller horizontal acceptance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5126DD-8B22-7619-5A69-8CDC690C0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79" y="3429000"/>
            <a:ext cx="4542590" cy="22001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92D1F6-8909-DC47-9748-EC6604EFC819}"/>
              </a:ext>
            </a:extLst>
          </p:cNvPr>
          <p:cNvSpPr txBox="1"/>
          <p:nvPr/>
        </p:nvSpPr>
        <p:spPr>
          <a:xfrm>
            <a:off x="5295356" y="3093334"/>
            <a:ext cx="603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on-axis injection relaxes requirements on dynamic acceptance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0E9B1F-C7DE-8F41-BC0F-ACE6BE624D23}"/>
              </a:ext>
            </a:extLst>
          </p:cNvPr>
          <p:cNvCxnSpPr>
            <a:cxnSpLocks/>
          </p:cNvCxnSpPr>
          <p:nvPr/>
        </p:nvCxnSpPr>
        <p:spPr>
          <a:xfrm flipH="1" flipV="1">
            <a:off x="2564456" y="4408308"/>
            <a:ext cx="947581" cy="12363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23A5E3-81E5-8E86-D4AE-B7A08FA060CD}"/>
              </a:ext>
            </a:extLst>
          </p:cNvPr>
          <p:cNvCxnSpPr>
            <a:cxnSpLocks/>
          </p:cNvCxnSpPr>
          <p:nvPr/>
        </p:nvCxnSpPr>
        <p:spPr>
          <a:xfrm>
            <a:off x="451692" y="4346903"/>
            <a:ext cx="4261822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392248-135E-9140-8FEB-9EE1832290EB}"/>
              </a:ext>
            </a:extLst>
          </p:cNvPr>
          <p:cNvSpPr txBox="1"/>
          <p:nvPr/>
        </p:nvSpPr>
        <p:spPr>
          <a:xfrm>
            <a:off x="1355250" y="5672174"/>
            <a:ext cx="10508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pursuing ultimate performance requires development of on-axis</a:t>
            </a:r>
            <a:r>
              <a:rPr lang="zh-CN" altLang="en-US" sz="2000">
                <a:solidFill>
                  <a:srgbClr val="FF0000"/>
                </a:solidFill>
              </a:rPr>
              <a:t> </a:t>
            </a:r>
            <a:r>
              <a:rPr lang="en-US" altLang="zh-CN" sz="2000">
                <a:solidFill>
                  <a:srgbClr val="FF0000"/>
                </a:solidFill>
              </a:rPr>
              <a:t>(swap-out)</a:t>
            </a:r>
            <a:r>
              <a:rPr lang="en-US" sz="2000">
                <a:solidFill>
                  <a:srgbClr val="FF0000"/>
                </a:solidFill>
              </a:rPr>
              <a:t> injection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745A836-A010-3B45-D67B-E180D88336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20" y="1321688"/>
            <a:ext cx="3792054" cy="15191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3DF23D-B58C-5C44-B200-A8AF4E4373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892" y="1409056"/>
            <a:ext cx="3195108" cy="103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29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87C23AC-EDE9-BA8D-2D3E-A76F607DDEF6}"/>
              </a:ext>
            </a:extLst>
          </p:cNvPr>
          <p:cNvCxnSpPr>
            <a:cxnSpLocks/>
          </p:cNvCxnSpPr>
          <p:nvPr/>
        </p:nvCxnSpPr>
        <p:spPr>
          <a:xfrm>
            <a:off x="9633598" y="4838719"/>
            <a:ext cx="994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EDCF8B8A-6D10-16DE-5BB8-A0DEA311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Injection challenges in 4</a:t>
            </a:r>
            <a:r>
              <a:rPr lang="en-US" sz="3200" baseline="30000"/>
              <a:t>th</a:t>
            </a:r>
            <a:r>
              <a:rPr lang="en-US" sz="3200"/>
              <a:t> generation synchrotron source</a:t>
            </a:r>
            <a:r>
              <a:rPr lang="en-US" altLang="zh-CN" sz="3200"/>
              <a:t>s</a:t>
            </a:r>
            <a:endParaRPr lang="en-US" sz="320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7CDD982-930A-F05E-05B1-C8EFC1EBD5E9}"/>
              </a:ext>
            </a:extLst>
          </p:cNvPr>
          <p:cNvSpPr txBox="1">
            <a:spLocks/>
          </p:cNvSpPr>
          <p:nvPr/>
        </p:nvSpPr>
        <p:spPr>
          <a:xfrm>
            <a:off x="-57263" y="956320"/>
            <a:ext cx="11739853" cy="51946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HK" sz="2200"/>
              <a:t> </a:t>
            </a:r>
            <a:r>
              <a:rPr lang="en-HK" sz="2400"/>
              <a:t>Transparent injection</a:t>
            </a:r>
            <a:endParaRPr lang="en-HK" altLang="zh-CN" sz="2400"/>
          </a:p>
          <a:p>
            <a:pPr lvl="1"/>
            <a:r>
              <a:rPr lang="en-HK" sz="2200"/>
              <a:t>dipole injection kicker -&gt;  nonlinear injection kicker</a:t>
            </a:r>
          </a:p>
          <a:p>
            <a:pPr lvl="1"/>
            <a:endParaRPr lang="en-HK" sz="2200"/>
          </a:p>
          <a:p>
            <a:pPr lvl="1"/>
            <a:endParaRPr lang="en-HK" sz="2200"/>
          </a:p>
          <a:p>
            <a:pPr lvl="1"/>
            <a:endParaRPr lang="en-HK" sz="2200"/>
          </a:p>
          <a:p>
            <a:pPr marL="502920" lvl="1" indent="0">
              <a:buNone/>
            </a:pPr>
            <a:endParaRPr lang="en-US" altLang="zh-CN" sz="2200"/>
          </a:p>
          <a:p>
            <a:pPr lvl="1"/>
            <a:r>
              <a:rPr lang="en-US" altLang="zh-CN" sz="2200"/>
              <a:t>microsecond</a:t>
            </a:r>
            <a:r>
              <a:rPr lang="zh-CN" altLang="en-US" sz="2200"/>
              <a:t> </a:t>
            </a:r>
            <a:r>
              <a:rPr lang="en-US" altLang="zh-CN" sz="2200"/>
              <a:t>kicker</a:t>
            </a:r>
            <a:r>
              <a:rPr lang="zh-CN" altLang="en-US" sz="2200"/>
              <a:t> </a:t>
            </a:r>
            <a:r>
              <a:rPr lang="en-US" altLang="zh-CN" sz="2200"/>
              <a:t>pulse</a:t>
            </a:r>
            <a:r>
              <a:rPr lang="zh-CN" altLang="en-US" sz="2200"/>
              <a:t>  </a:t>
            </a:r>
            <a:r>
              <a:rPr lang="en-US" altLang="zh-CN" sz="2200"/>
              <a:t>-&gt;</a:t>
            </a:r>
            <a:r>
              <a:rPr lang="zh-CN" altLang="en-US" sz="2200"/>
              <a:t>   </a:t>
            </a:r>
            <a:r>
              <a:rPr lang="en-US" altLang="zh-CN" sz="2200"/>
              <a:t>nanosecond</a:t>
            </a:r>
            <a:r>
              <a:rPr lang="zh-CN" altLang="en-US" sz="2200"/>
              <a:t> </a:t>
            </a:r>
            <a:r>
              <a:rPr lang="en-US" altLang="zh-CN" sz="2200"/>
              <a:t>kicker</a:t>
            </a:r>
            <a:r>
              <a:rPr lang="zh-CN" altLang="en-US" sz="2200"/>
              <a:t> </a:t>
            </a:r>
            <a:r>
              <a:rPr lang="en-US" altLang="zh-CN" sz="2200"/>
              <a:t>pulse</a:t>
            </a:r>
            <a:endParaRPr lang="en-HK" sz="22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1572069-BE23-904D-17CC-854A59FFE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097" y="2251232"/>
            <a:ext cx="4749905" cy="190950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63D16F5-E75F-3EC6-4AF1-CA4A3EC3CB71}"/>
              </a:ext>
            </a:extLst>
          </p:cNvPr>
          <p:cNvSpPr/>
          <p:nvPr/>
        </p:nvSpPr>
        <p:spPr>
          <a:xfrm>
            <a:off x="509410" y="5311452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0BCA709-7D95-5D70-0056-51BDF121F8B6}"/>
              </a:ext>
            </a:extLst>
          </p:cNvPr>
          <p:cNvSpPr/>
          <p:nvPr/>
        </p:nvSpPr>
        <p:spPr>
          <a:xfrm>
            <a:off x="918718" y="5311452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E2A3067-72A7-E865-FBB2-408C7F7B8BB5}"/>
              </a:ext>
            </a:extLst>
          </p:cNvPr>
          <p:cNvSpPr/>
          <p:nvPr/>
        </p:nvSpPr>
        <p:spPr>
          <a:xfrm>
            <a:off x="1328026" y="5311452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B0659C-66D0-8B27-6C81-4C532E314D8A}"/>
              </a:ext>
            </a:extLst>
          </p:cNvPr>
          <p:cNvSpPr/>
          <p:nvPr/>
        </p:nvSpPr>
        <p:spPr>
          <a:xfrm>
            <a:off x="1737333" y="5311452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D95DB3-62F0-9308-F932-CDD4B6A38362}"/>
              </a:ext>
            </a:extLst>
          </p:cNvPr>
          <p:cNvSpPr/>
          <p:nvPr/>
        </p:nvSpPr>
        <p:spPr>
          <a:xfrm>
            <a:off x="2146640" y="5311452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247B94C-987D-766F-A998-0885D4AC2ABB}"/>
              </a:ext>
            </a:extLst>
          </p:cNvPr>
          <p:cNvCxnSpPr>
            <a:cxnSpLocks/>
          </p:cNvCxnSpPr>
          <p:nvPr/>
        </p:nvCxnSpPr>
        <p:spPr>
          <a:xfrm>
            <a:off x="357519" y="5389829"/>
            <a:ext cx="2090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65D4DD-9856-5A99-94EE-AEC9A2FE0C59}"/>
              </a:ext>
            </a:extLst>
          </p:cNvPr>
          <p:cNvCxnSpPr>
            <a:cxnSpLocks/>
          </p:cNvCxnSpPr>
          <p:nvPr/>
        </p:nvCxnSpPr>
        <p:spPr>
          <a:xfrm flipV="1">
            <a:off x="218166" y="4876023"/>
            <a:ext cx="874090" cy="30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06C76C-B3CD-DCFF-8EC5-DD1BFA04689C}"/>
              </a:ext>
            </a:extLst>
          </p:cNvPr>
          <p:cNvCxnSpPr>
            <a:cxnSpLocks/>
          </p:cNvCxnSpPr>
          <p:nvPr/>
        </p:nvCxnSpPr>
        <p:spPr>
          <a:xfrm>
            <a:off x="1736311" y="4876023"/>
            <a:ext cx="853140" cy="300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0B004F9A-CB19-3352-3DE7-CF2CEC0BB4E8}"/>
              </a:ext>
            </a:extLst>
          </p:cNvPr>
          <p:cNvSpPr/>
          <p:nvPr/>
        </p:nvSpPr>
        <p:spPr>
          <a:xfrm>
            <a:off x="3244868" y="5324543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C41305-8F4E-07A3-8437-1652AD996372}"/>
              </a:ext>
            </a:extLst>
          </p:cNvPr>
          <p:cNvSpPr/>
          <p:nvPr/>
        </p:nvSpPr>
        <p:spPr>
          <a:xfrm>
            <a:off x="3654176" y="5324543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ABAFF62-7162-AA78-97D8-DF0A8D477F76}"/>
              </a:ext>
            </a:extLst>
          </p:cNvPr>
          <p:cNvSpPr/>
          <p:nvPr/>
        </p:nvSpPr>
        <p:spPr>
          <a:xfrm>
            <a:off x="4063484" y="5324543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D83A528-A2C5-D908-6573-17BB40BA818F}"/>
              </a:ext>
            </a:extLst>
          </p:cNvPr>
          <p:cNvSpPr/>
          <p:nvPr/>
        </p:nvSpPr>
        <p:spPr>
          <a:xfrm>
            <a:off x="4472791" y="5324543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20AEF73-3A6E-8A4D-9AB6-C7C5FA03BA3B}"/>
              </a:ext>
            </a:extLst>
          </p:cNvPr>
          <p:cNvSpPr/>
          <p:nvPr/>
        </p:nvSpPr>
        <p:spPr>
          <a:xfrm>
            <a:off x="4882098" y="5324543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F722740-F774-88FC-9F44-4447789FAEED}"/>
              </a:ext>
            </a:extLst>
          </p:cNvPr>
          <p:cNvCxnSpPr>
            <a:cxnSpLocks/>
          </p:cNvCxnSpPr>
          <p:nvPr/>
        </p:nvCxnSpPr>
        <p:spPr>
          <a:xfrm>
            <a:off x="3092977" y="5402920"/>
            <a:ext cx="2090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2ECD24-40AC-6BD2-28A3-D632ED3A3FC6}"/>
              </a:ext>
            </a:extLst>
          </p:cNvPr>
          <p:cNvCxnSpPr>
            <a:cxnSpLocks/>
            <a:stCxn id="25" idx="7"/>
          </p:cNvCxnSpPr>
          <p:nvPr/>
        </p:nvCxnSpPr>
        <p:spPr>
          <a:xfrm flipV="1">
            <a:off x="3777260" y="4823747"/>
            <a:ext cx="86110" cy="5212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493E24E-02BA-C356-A7B2-DA17405D40F8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326412" y="4823747"/>
            <a:ext cx="167497" cy="5212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6176CF48-4303-673A-F324-A917D41C3F49}"/>
              </a:ext>
            </a:extLst>
          </p:cNvPr>
          <p:cNvSpPr/>
          <p:nvPr/>
        </p:nvSpPr>
        <p:spPr>
          <a:xfrm>
            <a:off x="1327004" y="4807505"/>
            <a:ext cx="144202" cy="139337"/>
          </a:xfrm>
          <a:prstGeom prst="ellipse">
            <a:avLst/>
          </a:prstGeom>
          <a:solidFill>
            <a:srgbClr val="0432FF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CE92FBF-76C8-0823-90EC-A9729F3E412A}"/>
              </a:ext>
            </a:extLst>
          </p:cNvPr>
          <p:cNvSpPr/>
          <p:nvPr/>
        </p:nvSpPr>
        <p:spPr>
          <a:xfrm>
            <a:off x="4046165" y="4754232"/>
            <a:ext cx="144202" cy="139337"/>
          </a:xfrm>
          <a:prstGeom prst="ellipse">
            <a:avLst/>
          </a:prstGeom>
          <a:solidFill>
            <a:srgbClr val="0432FF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F338F-DD5B-3353-9F3A-4E5FEC227B17}"/>
              </a:ext>
            </a:extLst>
          </p:cNvPr>
          <p:cNvCxnSpPr>
            <a:cxnSpLocks/>
          </p:cNvCxnSpPr>
          <p:nvPr/>
        </p:nvCxnSpPr>
        <p:spPr>
          <a:xfrm>
            <a:off x="3863370" y="4823747"/>
            <a:ext cx="473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5CE16B3-B36E-A949-FAA8-DB16F198C200}"/>
              </a:ext>
            </a:extLst>
          </p:cNvPr>
          <p:cNvCxnSpPr>
            <a:cxnSpLocks/>
          </p:cNvCxnSpPr>
          <p:nvPr/>
        </p:nvCxnSpPr>
        <p:spPr>
          <a:xfrm>
            <a:off x="1094665" y="4876023"/>
            <a:ext cx="6416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7F45B75E-7AC2-0827-0D1B-FF8EC2C8F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31" y="2194702"/>
            <a:ext cx="1494094" cy="1832379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2EB6773-F309-908E-02D5-8B30696AD1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792" y="2244669"/>
            <a:ext cx="1433865" cy="1738018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5DF5A481-8E7D-DCF0-6324-DD293B82AAD1}"/>
              </a:ext>
            </a:extLst>
          </p:cNvPr>
          <p:cNvSpPr txBox="1"/>
          <p:nvPr/>
        </p:nvSpPr>
        <p:spPr>
          <a:xfrm>
            <a:off x="3434848" y="5568489"/>
            <a:ext cx="209005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single-bunch</a:t>
            </a:r>
            <a:r>
              <a:rPr lang="zh-CN" altLang="en-US"/>
              <a:t> </a:t>
            </a:r>
            <a:endParaRPr lang="en-HK" altLang="zh-CN"/>
          </a:p>
          <a:p>
            <a:r>
              <a:rPr lang="en-US" altLang="zh-CN"/>
              <a:t>swap-out</a:t>
            </a:r>
            <a:r>
              <a:rPr lang="zh-CN" altLang="en-US"/>
              <a:t> </a:t>
            </a:r>
            <a:r>
              <a:rPr lang="en-US" altLang="zh-CN"/>
              <a:t>injection</a:t>
            </a:r>
          </a:p>
          <a:p>
            <a:r>
              <a:rPr lang="zh-CN" altLang="en-US"/>
              <a:t> </a:t>
            </a:r>
            <a:r>
              <a:rPr lang="en-US" altLang="zh-CN"/>
              <a:t>(APS-U,</a:t>
            </a:r>
            <a:r>
              <a:rPr lang="zh-CN" altLang="en-US"/>
              <a:t> </a:t>
            </a:r>
            <a:r>
              <a:rPr lang="en-US" altLang="zh-CN"/>
              <a:t>HEPS)</a:t>
            </a:r>
            <a:r>
              <a:rPr lang="zh-CN" altLang="en-US"/>
              <a:t> </a:t>
            </a:r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B621F77-C4A3-FECB-2BA3-4A7E7B82729B}"/>
              </a:ext>
            </a:extLst>
          </p:cNvPr>
          <p:cNvSpPr txBox="1"/>
          <p:nvPr/>
        </p:nvSpPr>
        <p:spPr>
          <a:xfrm>
            <a:off x="653612" y="5630733"/>
            <a:ext cx="26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off-axis</a:t>
            </a:r>
            <a:r>
              <a:rPr lang="zh-CN" altLang="en-US"/>
              <a:t> </a:t>
            </a:r>
            <a:r>
              <a:rPr lang="en-US" altLang="zh-CN"/>
              <a:t>injection</a:t>
            </a:r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0C53384-2C56-3F5E-063B-016EBB24EDF8}"/>
              </a:ext>
            </a:extLst>
          </p:cNvPr>
          <p:cNvSpPr/>
          <p:nvPr/>
        </p:nvSpPr>
        <p:spPr>
          <a:xfrm>
            <a:off x="9058641" y="5330806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5F9A4AE-6E8A-4EBD-FA72-F6CF39BC522B}"/>
              </a:ext>
            </a:extLst>
          </p:cNvPr>
          <p:cNvSpPr/>
          <p:nvPr/>
        </p:nvSpPr>
        <p:spPr>
          <a:xfrm>
            <a:off x="9467949" y="5330806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507B5C1-11EE-9287-E55C-0E0CAF7FB9C1}"/>
              </a:ext>
            </a:extLst>
          </p:cNvPr>
          <p:cNvSpPr/>
          <p:nvPr/>
        </p:nvSpPr>
        <p:spPr>
          <a:xfrm>
            <a:off x="9877257" y="5330806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337E88-77FB-ABE3-6D04-C9B9845CDCD6}"/>
              </a:ext>
            </a:extLst>
          </p:cNvPr>
          <p:cNvSpPr/>
          <p:nvPr/>
        </p:nvSpPr>
        <p:spPr>
          <a:xfrm>
            <a:off x="10286564" y="5330806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E7D7013-1E1E-8D8A-7946-C7CC94D90469}"/>
              </a:ext>
            </a:extLst>
          </p:cNvPr>
          <p:cNvSpPr/>
          <p:nvPr/>
        </p:nvSpPr>
        <p:spPr>
          <a:xfrm>
            <a:off x="10695871" y="5330806"/>
            <a:ext cx="144202" cy="13933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2500ED4-008A-3E50-7B8E-E8E832BABFB3}"/>
              </a:ext>
            </a:extLst>
          </p:cNvPr>
          <p:cNvCxnSpPr>
            <a:cxnSpLocks/>
          </p:cNvCxnSpPr>
          <p:nvPr/>
        </p:nvCxnSpPr>
        <p:spPr>
          <a:xfrm>
            <a:off x="8906750" y="5409183"/>
            <a:ext cx="2090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2EFCFAA-41CE-7656-E097-AE1176134A54}"/>
              </a:ext>
            </a:extLst>
          </p:cNvPr>
          <p:cNvCxnSpPr>
            <a:cxnSpLocks/>
            <a:stCxn id="61" idx="7"/>
          </p:cNvCxnSpPr>
          <p:nvPr/>
        </p:nvCxnSpPr>
        <p:spPr>
          <a:xfrm flipV="1">
            <a:off x="9591033" y="4830023"/>
            <a:ext cx="53709" cy="521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32ECA77-A3C7-B2CF-3464-E3551474BA11}"/>
              </a:ext>
            </a:extLst>
          </p:cNvPr>
          <p:cNvCxnSpPr>
            <a:cxnSpLocks/>
          </p:cNvCxnSpPr>
          <p:nvPr/>
        </p:nvCxnSpPr>
        <p:spPr>
          <a:xfrm>
            <a:off x="9721201" y="4841131"/>
            <a:ext cx="167497" cy="5212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9FB3308C-8C0D-66D3-0D43-D9503882776A}"/>
              </a:ext>
            </a:extLst>
          </p:cNvPr>
          <p:cNvSpPr/>
          <p:nvPr/>
        </p:nvSpPr>
        <p:spPr>
          <a:xfrm>
            <a:off x="9624803" y="4760495"/>
            <a:ext cx="144202" cy="139337"/>
          </a:xfrm>
          <a:prstGeom prst="ellipse">
            <a:avLst/>
          </a:prstGeom>
          <a:solidFill>
            <a:srgbClr val="0432FF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9BA3BEB-8C25-24C9-9C5D-A7032747789A}"/>
              </a:ext>
            </a:extLst>
          </p:cNvPr>
          <p:cNvSpPr txBox="1"/>
          <p:nvPr/>
        </p:nvSpPr>
        <p:spPr>
          <a:xfrm>
            <a:off x="8871884" y="5628818"/>
            <a:ext cx="26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longitudinal</a:t>
            </a:r>
            <a:r>
              <a:rPr lang="zh-CN" altLang="en-US"/>
              <a:t> </a:t>
            </a:r>
            <a:r>
              <a:rPr lang="en-US" altLang="zh-CN"/>
              <a:t>injection</a:t>
            </a:r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2F16CADF-5C43-D39D-2A62-447CE43A2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460" y="1015538"/>
            <a:ext cx="3137736" cy="12356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69EDCC-42BE-9F65-CB1E-E6CDF3B50295}"/>
              </a:ext>
            </a:extLst>
          </p:cNvPr>
          <p:cNvSpPr txBox="1"/>
          <p:nvPr/>
        </p:nvSpPr>
        <p:spPr>
          <a:xfrm>
            <a:off x="5929761" y="5630733"/>
            <a:ext cx="209005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/>
              <a:t>bunch-train</a:t>
            </a:r>
            <a:r>
              <a:rPr lang="zh-CN" altLang="en-US"/>
              <a:t> </a:t>
            </a:r>
            <a:endParaRPr lang="en-HK" altLang="zh-CN"/>
          </a:p>
          <a:p>
            <a:r>
              <a:rPr lang="en-US" altLang="zh-CN"/>
              <a:t>swap-out</a:t>
            </a:r>
            <a:r>
              <a:rPr lang="zh-CN" altLang="en-US"/>
              <a:t> </a:t>
            </a:r>
            <a:r>
              <a:rPr lang="en-US" altLang="zh-CN"/>
              <a:t>injection</a:t>
            </a:r>
          </a:p>
          <a:p>
            <a:r>
              <a:rPr lang="zh-CN" altLang="en-US"/>
              <a:t> </a:t>
            </a:r>
            <a:r>
              <a:rPr lang="en-US" altLang="zh-CN"/>
              <a:t>(ALS-U)</a:t>
            </a:r>
            <a:r>
              <a:rPr lang="zh-CN" altLang="en-US"/>
              <a:t> 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676B890-608E-C217-DF23-69DA08C2F8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076" y="4583087"/>
            <a:ext cx="3097048" cy="110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96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BE12F5-712A-8441-14B9-3B0FEB8EB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of swap-out injection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5A96F3-FB04-7DFE-3427-9F0EE0682FD1}"/>
              </a:ext>
            </a:extLst>
          </p:cNvPr>
          <p:cNvSpPr/>
          <p:nvPr/>
        </p:nvSpPr>
        <p:spPr>
          <a:xfrm>
            <a:off x="150892" y="938190"/>
            <a:ext cx="7202164" cy="1047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Ultra-fast kicker, compact injection straight section, no previous demonstration</a:t>
            </a:r>
            <a:endParaRPr lang="en-HK" altLang="zh-CN" sz="2200" dirty="0"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E4185C-C9E8-F743-890A-E80E60386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521" y="1028417"/>
            <a:ext cx="4770519" cy="19138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F4A4E3-7BDD-AB79-B09D-7C8515C57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087" y="4886994"/>
            <a:ext cx="2127825" cy="1917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1EDEC1-AC4A-17C5-B531-DDF7584D8C04}"/>
              </a:ext>
            </a:extLst>
          </p:cNvPr>
          <p:cNvSpPr txBox="1"/>
          <p:nvPr/>
        </p:nvSpPr>
        <p:spPr>
          <a:xfrm>
            <a:off x="3467608" y="5384853"/>
            <a:ext cx="2257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APS-U scheme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698DBD-2FAC-F2F7-7524-0945EF285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808" y="4730174"/>
            <a:ext cx="2127826" cy="21278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1A0B2A-A3CF-70E7-9787-A7C2C6DDE565}"/>
              </a:ext>
            </a:extLst>
          </p:cNvPr>
          <p:cNvSpPr txBox="1"/>
          <p:nvPr/>
        </p:nvSpPr>
        <p:spPr>
          <a:xfrm>
            <a:off x="68425" y="1919611"/>
            <a:ext cx="11430850" cy="2853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u="sng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Full-charge injected bunch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very hard for convention linac + booster scheme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u="sng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For HEPS (APS-U), timing experiment requires 63 (48) bunches with ~15nC</a:t>
            </a:r>
            <a:endParaRPr lang="en-US" altLang="zh-CN" sz="2000" dirty="0"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APS-U:    linac + PAR (low-energy accumulator) + booster,     dump the extracted depleted bunches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ALS-U:   linac + booster + full-energy accumulator ,      recycle the extracted delpeted bunches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short time lifetime (~1h) requires very frequent injection to maintain almost constant beam current</a:t>
            </a:r>
            <a:endParaRPr lang="en-HK" altLang="zh-CN" sz="2000" dirty="0"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2155CD-0398-AE05-2893-5BCF1F1007BD}"/>
              </a:ext>
            </a:extLst>
          </p:cNvPr>
          <p:cNvSpPr txBox="1"/>
          <p:nvPr/>
        </p:nvSpPr>
        <p:spPr>
          <a:xfrm>
            <a:off x="10043958" y="5398839"/>
            <a:ext cx="2257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ALS-U scheme</a:t>
            </a:r>
          </a:p>
        </p:txBody>
      </p:sp>
    </p:spTree>
    <p:extLst>
      <p:ext uri="{BB962C8B-B14F-4D97-AF65-F5344CB8AC3E}">
        <p14:creationId xmlns:p14="http://schemas.microsoft.com/office/powerpoint/2010/main" val="3718890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85CBEB-782E-8F02-BA44-1C012FCEB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73" y="1146200"/>
            <a:ext cx="11739853" cy="1547655"/>
          </a:xfrm>
        </p:spPr>
        <p:txBody>
          <a:bodyPr>
            <a:normAutofit/>
          </a:bodyPr>
          <a:lstStyle/>
          <a:p>
            <a:r>
              <a:rPr lang="zh-CN" altLang="en-US" sz="2200"/>
              <a:t> </a:t>
            </a:r>
            <a:r>
              <a:rPr lang="en-US" altLang="zh-CN" sz="2200"/>
              <a:t>Swap-out</a:t>
            </a:r>
            <a:r>
              <a:rPr lang="zh-CN" altLang="en-US" sz="2200"/>
              <a:t> </a:t>
            </a:r>
            <a:r>
              <a:rPr lang="en-US" altLang="zh-CN" sz="2200"/>
              <a:t>injection,</a:t>
            </a:r>
            <a:r>
              <a:rPr lang="zh-CN" altLang="en-US" sz="2200"/>
              <a:t> </a:t>
            </a:r>
            <a:r>
              <a:rPr lang="en-US" altLang="zh-CN" sz="2200"/>
              <a:t>with</a:t>
            </a:r>
            <a:r>
              <a:rPr lang="zh-CN" altLang="en-US" sz="2200"/>
              <a:t> </a:t>
            </a:r>
            <a:r>
              <a:rPr lang="en-US" altLang="zh-CN" sz="2200"/>
              <a:t>bunch</a:t>
            </a:r>
            <a:r>
              <a:rPr lang="zh-CN" altLang="en-US" sz="2200"/>
              <a:t> </a:t>
            </a:r>
            <a:r>
              <a:rPr lang="en-US" altLang="zh-CN" sz="2200"/>
              <a:t>recycling</a:t>
            </a:r>
            <a:r>
              <a:rPr lang="zh-CN" altLang="en-US" sz="2200"/>
              <a:t> </a:t>
            </a:r>
            <a:r>
              <a:rPr lang="en-US" altLang="zh-CN" sz="2200"/>
              <a:t>in</a:t>
            </a:r>
            <a:r>
              <a:rPr lang="zh-CN" altLang="en-US" sz="2200"/>
              <a:t> </a:t>
            </a:r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booster</a:t>
            </a:r>
            <a:r>
              <a:rPr lang="zh-CN" altLang="en-US" sz="2200"/>
              <a:t> </a:t>
            </a:r>
            <a:r>
              <a:rPr lang="en-US" altLang="zh-CN" sz="2200"/>
              <a:t>as</a:t>
            </a:r>
            <a:r>
              <a:rPr lang="zh-CN" altLang="en-US" sz="2200"/>
              <a:t> </a:t>
            </a:r>
            <a:r>
              <a:rPr lang="en-US" altLang="zh-CN" sz="2200"/>
              <a:t>a</a:t>
            </a:r>
            <a:r>
              <a:rPr lang="zh-CN" altLang="en-US" sz="2200"/>
              <a:t> </a:t>
            </a:r>
            <a:r>
              <a:rPr lang="en-US" altLang="zh-CN" sz="2200"/>
              <a:t>full</a:t>
            </a:r>
            <a:r>
              <a:rPr lang="zh-CN" altLang="en-US" sz="2200"/>
              <a:t> </a:t>
            </a:r>
            <a:r>
              <a:rPr lang="en-US" altLang="zh-CN" sz="2200"/>
              <a:t>energy</a:t>
            </a:r>
            <a:r>
              <a:rPr lang="zh-CN" altLang="en-US" sz="2200"/>
              <a:t> </a:t>
            </a:r>
            <a:r>
              <a:rPr lang="en-US" altLang="zh-CN" sz="2200"/>
              <a:t>accumulator</a:t>
            </a:r>
            <a:r>
              <a:rPr lang="zh-CN" altLang="en-US" sz="2200"/>
              <a:t> </a:t>
            </a:r>
            <a:r>
              <a:rPr lang="en-US" altLang="zh-CN" sz="2200"/>
              <a:t>ring</a:t>
            </a:r>
          </a:p>
          <a:p>
            <a:pPr lvl="1"/>
            <a:r>
              <a:rPr lang="en-US" altLang="zh-CN" sz="2000"/>
              <a:t>save</a:t>
            </a:r>
            <a:r>
              <a:rPr lang="zh-CN" altLang="en-US" sz="2000"/>
              <a:t> </a:t>
            </a:r>
            <a:r>
              <a:rPr lang="en-US" altLang="zh-CN" sz="2000"/>
              <a:t>¾</a:t>
            </a:r>
            <a:r>
              <a:rPr lang="zh-CN" altLang="en-US" sz="2000"/>
              <a:t> </a:t>
            </a:r>
            <a:r>
              <a:rPr lang="en-US" altLang="zh-CN" sz="2000"/>
              <a:t>costs</a:t>
            </a:r>
            <a:r>
              <a:rPr lang="zh-CN" altLang="en-US" sz="2000"/>
              <a:t> </a:t>
            </a:r>
            <a:r>
              <a:rPr lang="en-US" altLang="zh-CN" sz="2000"/>
              <a:t>relative</a:t>
            </a:r>
            <a:r>
              <a:rPr lang="zh-CN" altLang="en-US" sz="2000"/>
              <a:t> </a:t>
            </a:r>
            <a:r>
              <a:rPr lang="en-US" altLang="zh-CN" sz="2000"/>
              <a:t>to</a:t>
            </a:r>
            <a:r>
              <a:rPr lang="zh-CN" altLang="en-US" sz="2000"/>
              <a:t> </a:t>
            </a:r>
            <a:r>
              <a:rPr lang="en-US" altLang="zh-CN" sz="2000"/>
              <a:t>the</a:t>
            </a:r>
            <a:r>
              <a:rPr lang="zh-CN" altLang="en-US" sz="2000"/>
              <a:t> </a:t>
            </a:r>
            <a:r>
              <a:rPr lang="en-US" altLang="zh-CN" sz="2000"/>
              <a:t>scheme</a:t>
            </a:r>
            <a:r>
              <a:rPr lang="zh-CN" altLang="en-US" sz="2000"/>
              <a:t> </a:t>
            </a:r>
            <a:r>
              <a:rPr lang="en-US" altLang="zh-CN" sz="2000"/>
              <a:t>with</a:t>
            </a:r>
            <a:r>
              <a:rPr lang="zh-CN" altLang="en-US" sz="2000"/>
              <a:t> </a:t>
            </a:r>
            <a:r>
              <a:rPr lang="en-US" altLang="zh-CN" sz="2000"/>
              <a:t>a</a:t>
            </a:r>
            <a:r>
              <a:rPr lang="zh-CN" altLang="en-US" sz="2000"/>
              <a:t> </a:t>
            </a:r>
            <a:r>
              <a:rPr lang="en-US" altLang="zh-CN" sz="2000"/>
              <a:t>dedicated</a:t>
            </a:r>
            <a:r>
              <a:rPr lang="zh-CN" altLang="en-US" sz="2000"/>
              <a:t> </a:t>
            </a:r>
            <a:r>
              <a:rPr lang="en-US" altLang="zh-CN" sz="2000"/>
              <a:t>accumulator</a:t>
            </a:r>
            <a:r>
              <a:rPr lang="zh-CN" altLang="en-US" sz="2000"/>
              <a:t> </a:t>
            </a:r>
            <a:r>
              <a:rPr lang="en-US" altLang="zh-CN" sz="2000"/>
              <a:t>ring</a:t>
            </a:r>
          </a:p>
          <a:p>
            <a:pPr lvl="1"/>
            <a:r>
              <a:rPr lang="en-US" altLang="zh-CN" sz="2000"/>
              <a:t>Decrease</a:t>
            </a:r>
            <a:r>
              <a:rPr lang="zh-CN" altLang="en-US" sz="2000"/>
              <a:t> </a:t>
            </a:r>
            <a:r>
              <a:rPr lang="en-US" altLang="zh-CN" sz="2000"/>
              <a:t>the</a:t>
            </a:r>
            <a:r>
              <a:rPr lang="zh-CN" altLang="en-US" sz="2000"/>
              <a:t> </a:t>
            </a:r>
            <a:r>
              <a:rPr lang="en-US" altLang="zh-CN" sz="2000"/>
              <a:t>bunch</a:t>
            </a:r>
            <a:r>
              <a:rPr lang="zh-CN" altLang="en-US" sz="2000"/>
              <a:t> </a:t>
            </a:r>
            <a:r>
              <a:rPr lang="en-US" altLang="zh-CN" sz="2000"/>
              <a:t>charge</a:t>
            </a:r>
            <a:r>
              <a:rPr lang="zh-CN" altLang="en-US" sz="2000"/>
              <a:t> </a:t>
            </a:r>
            <a:r>
              <a:rPr lang="en-US" altLang="zh-CN" sz="2000"/>
              <a:t>requirement</a:t>
            </a:r>
            <a:r>
              <a:rPr lang="zh-CN" altLang="en-US" sz="2000"/>
              <a:t> </a:t>
            </a:r>
            <a:r>
              <a:rPr lang="en-US" altLang="zh-CN" sz="2000"/>
              <a:t>of</a:t>
            </a:r>
            <a:r>
              <a:rPr lang="zh-CN" altLang="en-US" sz="2000"/>
              <a:t> </a:t>
            </a:r>
            <a:r>
              <a:rPr lang="en-US" altLang="zh-CN" sz="2000"/>
              <a:t>booster</a:t>
            </a:r>
            <a:r>
              <a:rPr lang="zh-CN" altLang="en-US" sz="2000"/>
              <a:t> </a:t>
            </a:r>
            <a:r>
              <a:rPr lang="en-US" altLang="zh-CN" sz="2000"/>
              <a:t>LE</a:t>
            </a:r>
            <a:r>
              <a:rPr lang="zh-CN" altLang="en-US" sz="2000"/>
              <a:t> </a:t>
            </a:r>
            <a:r>
              <a:rPr lang="en-US" altLang="zh-CN" sz="2000"/>
              <a:t>by</a:t>
            </a:r>
            <a:r>
              <a:rPr lang="zh-CN" altLang="en-US" sz="2000"/>
              <a:t> </a:t>
            </a:r>
            <a:r>
              <a:rPr lang="en-US" altLang="zh-CN" sz="2000"/>
              <a:t>½,</a:t>
            </a:r>
            <a:r>
              <a:rPr lang="zh-CN" altLang="en-US" sz="2000"/>
              <a:t> </a:t>
            </a:r>
            <a:r>
              <a:rPr lang="en-US" altLang="zh-CN" sz="2000"/>
              <a:t>improving</a:t>
            </a:r>
            <a:r>
              <a:rPr lang="zh-CN" altLang="en-US" sz="2000"/>
              <a:t> </a:t>
            </a:r>
            <a:r>
              <a:rPr lang="en-US" altLang="zh-CN" sz="2000"/>
              <a:t>the</a:t>
            </a:r>
            <a:r>
              <a:rPr lang="zh-CN" altLang="en-US" sz="2000"/>
              <a:t> </a:t>
            </a:r>
            <a:r>
              <a:rPr lang="en-US" altLang="zh-CN" sz="2000"/>
              <a:t>reliability</a:t>
            </a:r>
            <a:r>
              <a:rPr lang="zh-CN" altLang="en-US" sz="2000"/>
              <a:t> </a:t>
            </a:r>
            <a:r>
              <a:rPr lang="en-US" altLang="zh-CN" sz="2000"/>
              <a:t>of</a:t>
            </a:r>
            <a:r>
              <a:rPr lang="zh-CN" altLang="en-US" sz="2000"/>
              <a:t> </a:t>
            </a:r>
            <a:r>
              <a:rPr lang="en-US" altLang="zh-CN" sz="2000"/>
              <a:t>booster</a:t>
            </a:r>
            <a:r>
              <a:rPr lang="zh-CN" altLang="en-US" sz="2000"/>
              <a:t> </a:t>
            </a:r>
            <a:r>
              <a:rPr lang="en-US" altLang="zh-CN" sz="2000"/>
              <a:t>design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B39A5A-1F45-3CD4-E712-E1566DBC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Injection</a:t>
            </a:r>
            <a:r>
              <a:rPr lang="zh-CN" altLang="en-US"/>
              <a:t> </a:t>
            </a:r>
            <a:r>
              <a:rPr lang="en-US" altLang="zh-CN"/>
              <a:t>scheme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HEPS</a:t>
            </a:r>
            <a:endParaRPr lang="en-US"/>
          </a:p>
        </p:txBody>
      </p:sp>
      <p:pic>
        <p:nvPicPr>
          <p:cNvPr id="17" name="swap-out_injection_eng.mp4">
            <a:hlinkClick r:id="" action="ppaction://media"/>
            <a:extLst>
              <a:ext uri="{FF2B5EF4-FFF2-40B4-BE49-F238E27FC236}">
                <a16:creationId xmlns:a16="http://schemas.microsoft.com/office/drawing/2014/main" id="{BE33917E-734C-4B8A-98DA-5FA588F349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6855" y="2693855"/>
            <a:ext cx="5944741" cy="33439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C80219-09FD-C685-C98B-1B2E5BCDECB2}"/>
              </a:ext>
            </a:extLst>
          </p:cNvPr>
          <p:cNvSpPr txBox="1"/>
          <p:nvPr/>
        </p:nvSpPr>
        <p:spPr>
          <a:xfrm>
            <a:off x="4433104" y="6037772"/>
            <a:ext cx="6592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solidFill>
                  <a:srgbClr val="0000FF"/>
                </a:solidFill>
              </a:rPr>
              <a:t>Note: similar injection scheme is adopted for CEPC at the Higgs energy</a:t>
            </a:r>
          </a:p>
        </p:txBody>
      </p:sp>
      <p:pic>
        <p:nvPicPr>
          <p:cNvPr id="5" name="图片 55">
            <a:extLst>
              <a:ext uri="{FF2B5EF4-FFF2-40B4-BE49-F238E27FC236}">
                <a16:creationId xmlns:a16="http://schemas.microsoft.com/office/drawing/2014/main" id="{B445E487-A9A6-CB35-6D21-196AE20692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915851"/>
            <a:ext cx="5039186" cy="3110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648673-05E0-3EA8-02D0-4674FD6B5AA5}"/>
              </a:ext>
            </a:extLst>
          </p:cNvPr>
          <p:cNvSpPr txBox="1"/>
          <p:nvPr/>
        </p:nvSpPr>
        <p:spPr>
          <a:xfrm>
            <a:off x="6832378" y="3032567"/>
            <a:ext cx="2612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CEPC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injection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&amp;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extraction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systems</a:t>
            </a:r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9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F6C795-F7A3-9CA3-554B-8864DA4F5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SR injection region design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AC60A2FD-7B12-3C6B-75DE-941F9CCFA7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495397"/>
                  </p:ext>
                </p:extLst>
              </p:nvPr>
            </p:nvGraphicFramePr>
            <p:xfrm>
              <a:off x="5905299" y="1346908"/>
              <a:ext cx="5843750" cy="2651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8188">
                      <a:extLst>
                        <a:ext uri="{9D8B030D-6E8A-4147-A177-3AD203B41FA5}">
                          <a16:colId xmlns:a16="http://schemas.microsoft.com/office/drawing/2014/main" val="2276233397"/>
                        </a:ext>
                      </a:extLst>
                    </a:gridCol>
                    <a:gridCol w="2099507">
                      <a:extLst>
                        <a:ext uri="{9D8B030D-6E8A-4147-A177-3AD203B41FA5}">
                          <a16:colId xmlns:a16="http://schemas.microsoft.com/office/drawing/2014/main" val="1544389508"/>
                        </a:ext>
                      </a:extLst>
                    </a:gridCol>
                    <a:gridCol w="2596055">
                      <a:extLst>
                        <a:ext uri="{9D8B030D-6E8A-4147-A177-3AD203B41FA5}">
                          <a16:colId xmlns:a16="http://schemas.microsoft.com/office/drawing/2014/main" val="673275153"/>
                        </a:ext>
                      </a:extLst>
                    </a:gridCol>
                  </a:tblGrid>
                  <a:tr h="260053">
                    <a:tc rowSpan="4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stripline kicker and high voltage pulser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5-cell stripline kicker module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7177667"/>
                      </a:ext>
                    </a:extLst>
                  </a:tr>
                  <a:tr h="26005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stripline length/gap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300 mm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/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8</a:t>
                          </a:r>
                          <a:r>
                            <a:rPr lang="zh-CN" altLang="en-US" sz="1400" b="1" dirty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9138580"/>
                      </a:ext>
                    </a:extLst>
                  </a:tr>
                  <a:tr h="260053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pulse shape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pseudo</a:t>
                          </a:r>
                          <a:r>
                            <a:rPr lang="en-US" altLang="zh-CN" sz="1400" baseline="0" dirty="0"/>
                            <a:t> Gaussian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pulse</a:t>
                          </a:r>
                          <a:r>
                            <a:rPr lang="en-US" altLang="zh-CN" sz="1400" b="1" baseline="0" dirty="0">
                              <a:solidFill>
                                <a:srgbClr val="0000FF"/>
                              </a:solidFill>
                            </a:rPr>
                            <a:t> width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kern="1200" smtClean="0"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≤</m:t>
                              </m:r>
                            </m:oMath>
                          </a14:m>
                          <a:r>
                            <a:rPr lang="en-HK" sz="1400" b="1" dirty="0">
                              <a:solidFill>
                                <a:srgbClr val="0000FF"/>
                              </a:solidFill>
                              <a:effectLst/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 10 ns </a:t>
                          </a:r>
                          <a:endParaRPr 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1282711"/>
                      </a:ext>
                    </a:extLst>
                  </a:tr>
                  <a:tr h="260053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working voltage of pulser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1" kern="1200" smtClean="0"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lang="en-HK" sz="1400" b="1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n-US" altLang="zh-CN" sz="1400" b="1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zh-CN" altLang="en-US" sz="1400" b="1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US" altLang="zh-CN" sz="1400" b="1" kern="1200" dirty="0">
                              <a:solidFill>
                                <a:srgbClr val="0000FF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kV</a:t>
                          </a:r>
                          <a:r>
                            <a:rPr lang="en-HK" sz="1400" b="1" dirty="0">
                              <a:solidFill>
                                <a:srgbClr val="0000FF"/>
                              </a:solidFill>
                              <a:effectLst/>
                            </a:rPr>
                            <a:t> </a:t>
                          </a:r>
                          <a:endParaRPr lang="en-US" altLang="zh-CN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8431383"/>
                      </a:ext>
                    </a:extLst>
                  </a:tr>
                  <a:tr h="260053">
                    <a:tc rowSpan="4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Lambertson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septum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half in vacuum, FeCoV septum, positioned with 3D rotation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113138"/>
                      </a:ext>
                    </a:extLst>
                  </a:tr>
                  <a:tr h="260053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Lambertson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z="1400" dirty="0" err="1"/>
                            <a:t>型切割磁铁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integral magnetic field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1.6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T</a:t>
                          </a:r>
                          <a:r>
                            <a:rPr lang="zh-CN" altLang="en-US" sz="1400" dirty="0"/>
                            <a:t>・</a:t>
                          </a:r>
                          <a:r>
                            <a:rPr lang="en-US" altLang="zh-CN" sz="1400" dirty="0"/>
                            <a:t>m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7867602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septum thickness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r>
                            <a:rPr lang="zh-CN" altLang="en-US" sz="1400" b="1" dirty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mm</a:t>
                          </a:r>
                          <a:endParaRPr lang="en-US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4624520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dipole leakage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&lt;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2mT</a:t>
                          </a:r>
                          <a:r>
                            <a:rPr lang="zh-CN" altLang="en-US" sz="1400" dirty="0"/>
                            <a:t>・</a:t>
                          </a:r>
                          <a:r>
                            <a:rPr lang="en-US" altLang="zh-CN" sz="1400" dirty="0"/>
                            <a:t>m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46034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AC60A2FD-7B12-3C6B-75DE-941F9CCFA7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1495397"/>
                  </p:ext>
                </p:extLst>
              </p:nvPr>
            </p:nvGraphicFramePr>
            <p:xfrm>
              <a:off x="5905299" y="1346908"/>
              <a:ext cx="5843750" cy="2651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8188">
                      <a:extLst>
                        <a:ext uri="{9D8B030D-6E8A-4147-A177-3AD203B41FA5}">
                          <a16:colId xmlns:a16="http://schemas.microsoft.com/office/drawing/2014/main" val="2276233397"/>
                        </a:ext>
                      </a:extLst>
                    </a:gridCol>
                    <a:gridCol w="2099507">
                      <a:extLst>
                        <a:ext uri="{9D8B030D-6E8A-4147-A177-3AD203B41FA5}">
                          <a16:colId xmlns:a16="http://schemas.microsoft.com/office/drawing/2014/main" val="1544389508"/>
                        </a:ext>
                      </a:extLst>
                    </a:gridCol>
                    <a:gridCol w="2596055">
                      <a:extLst>
                        <a:ext uri="{9D8B030D-6E8A-4147-A177-3AD203B41FA5}">
                          <a16:colId xmlns:a16="http://schemas.microsoft.com/office/drawing/2014/main" val="673275153"/>
                        </a:ext>
                      </a:extLst>
                    </a:gridCol>
                  </a:tblGrid>
                  <a:tr h="304800">
                    <a:tc rowSpan="4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stripline kicker and high voltage pulser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5-cell stripline kicker module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7177667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stripline length/gap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300 mm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/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8</a:t>
                          </a:r>
                          <a:r>
                            <a:rPr lang="zh-CN" altLang="en-US" sz="1400" b="1" dirty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9138580"/>
                      </a:ext>
                    </a:extLst>
                  </a:tr>
                  <a:tr h="51816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pulse shape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5366" t="-119512" r="-488" b="-3073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1282711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working voltage of pulser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25366" t="-375000" r="-488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8431383"/>
                      </a:ext>
                    </a:extLst>
                  </a:tr>
                  <a:tr h="304800">
                    <a:tc rowSpan="4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Lambertson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septum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half in vacuum, FeCoV septum, positioned with 3D rotation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113138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 err="1"/>
                            <a:t>Lambertson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z="1400" dirty="0" err="1"/>
                            <a:t>型切割磁铁</a:t>
                          </a: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integral magnetic field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/>
                            <a:t>1.6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T</a:t>
                          </a:r>
                          <a:r>
                            <a:rPr lang="zh-CN" altLang="en-US" sz="1400" dirty="0"/>
                            <a:t>・</a:t>
                          </a:r>
                          <a:r>
                            <a:rPr lang="en-US" altLang="zh-CN" sz="1400" dirty="0"/>
                            <a:t>m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7867602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septum thickness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r>
                            <a:rPr lang="zh-CN" altLang="en-US" sz="1400" b="1" dirty="0">
                              <a:solidFill>
                                <a:srgbClr val="0000FF"/>
                              </a:solidFill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rgbClr val="0000FF"/>
                              </a:solidFill>
                            </a:rPr>
                            <a:t>mm</a:t>
                          </a:r>
                          <a:endParaRPr lang="en-US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4624520"/>
                      </a:ext>
                    </a:extLst>
                  </a:tr>
                  <a:tr h="304800"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zh-CN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dipole leakage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/>
                            <a:t>&lt;</a:t>
                          </a:r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2mT</a:t>
                          </a:r>
                          <a:r>
                            <a:rPr lang="zh-CN" altLang="en-US" sz="1400" dirty="0"/>
                            <a:t>・</a:t>
                          </a:r>
                          <a:r>
                            <a:rPr lang="en-US" altLang="zh-CN" sz="1400" dirty="0"/>
                            <a:t>m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46034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11084E21-2C09-EA95-338D-3C70C7086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650"/>
            <a:ext cx="5648912" cy="2595018"/>
          </a:xfrm>
          <a:prstGeom prst="rect">
            <a:avLst/>
          </a:prstGeom>
        </p:spPr>
      </p:pic>
      <p:pic>
        <p:nvPicPr>
          <p:cNvPr id="28" name="图片 44">
            <a:extLst>
              <a:ext uri="{FF2B5EF4-FFF2-40B4-BE49-F238E27FC236}">
                <a16:creationId xmlns:a16="http://schemas.microsoft.com/office/drawing/2014/main" id="{0BF6952B-1C99-9EB1-F050-BE2DABD636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72" y="4872327"/>
            <a:ext cx="3170745" cy="18199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838F333-D0D9-7AAB-6050-4D4C935D97DB}"/>
              </a:ext>
            </a:extLst>
          </p:cNvPr>
          <p:cNvSpPr txBox="1"/>
          <p:nvPr/>
        </p:nvSpPr>
        <p:spPr>
          <a:xfrm>
            <a:off x="662982" y="4473861"/>
            <a:ext cx="2454731" cy="29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13" dirty="0">
                <a:highlight>
                  <a:srgbClr val="FFFF00"/>
                </a:highlight>
              </a:rPr>
              <a:t>5-cell stripline kicker module</a:t>
            </a:r>
            <a:endParaRPr lang="en-US" sz="1313" dirty="0">
              <a:highlight>
                <a:srgbClr val="FFFF00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C6D8E9-D78B-15CC-1F44-632C21A8C6B2}"/>
              </a:ext>
            </a:extLst>
          </p:cNvPr>
          <p:cNvSpPr txBox="1"/>
          <p:nvPr/>
        </p:nvSpPr>
        <p:spPr>
          <a:xfrm>
            <a:off x="6698359" y="4473861"/>
            <a:ext cx="1671657" cy="29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13" dirty="0">
                <a:highlight>
                  <a:srgbClr val="FFFF00"/>
                </a:highlight>
              </a:rPr>
              <a:t>Lambertson septum</a:t>
            </a:r>
            <a:endParaRPr lang="en-US" sz="1313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41721-14B6-0DB0-EE41-8C300B157CF8}"/>
              </a:ext>
            </a:extLst>
          </p:cNvPr>
          <p:cNvSpPr txBox="1"/>
          <p:nvPr/>
        </p:nvSpPr>
        <p:spPr>
          <a:xfrm>
            <a:off x="21772" y="1752599"/>
            <a:ext cx="5225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bird</a:t>
            </a:r>
          </a:p>
          <a:p>
            <a:r>
              <a:rPr lang="en-US" sz="1200"/>
              <a:t>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44D06-208C-A911-5EFC-938446CD5709}"/>
              </a:ext>
            </a:extLst>
          </p:cNvPr>
          <p:cNvSpPr txBox="1"/>
          <p:nvPr/>
        </p:nvSpPr>
        <p:spPr>
          <a:xfrm>
            <a:off x="-19569" y="3107075"/>
            <a:ext cx="5225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side</a:t>
            </a:r>
          </a:p>
          <a:p>
            <a:r>
              <a:rPr lang="en-US" sz="1200"/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5B848-0DA5-4CCB-BB16-3FE411B831FE}"/>
              </a:ext>
            </a:extLst>
          </p:cNvPr>
          <p:cNvSpPr txBox="1"/>
          <p:nvPr/>
        </p:nvSpPr>
        <p:spPr>
          <a:xfrm>
            <a:off x="563855" y="1265132"/>
            <a:ext cx="68959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storage 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A83E41-01C8-7758-8593-B07C1ACB67FE}"/>
              </a:ext>
            </a:extLst>
          </p:cNvPr>
          <p:cNvSpPr txBox="1"/>
          <p:nvPr/>
        </p:nvSpPr>
        <p:spPr>
          <a:xfrm>
            <a:off x="1833445" y="1270084"/>
            <a:ext cx="8481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injection kicker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C968C1-9DAF-CD2E-841D-4E50C99A5705}"/>
              </a:ext>
            </a:extLst>
          </p:cNvPr>
          <p:cNvSpPr txBox="1"/>
          <p:nvPr/>
        </p:nvSpPr>
        <p:spPr>
          <a:xfrm>
            <a:off x="1833444" y="2411088"/>
            <a:ext cx="84810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8mm gap between</a:t>
            </a:r>
          </a:p>
          <a:p>
            <a:r>
              <a:rPr lang="en-US" sz="1200"/>
              <a:t>electrodes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6BB5F9-17D5-D73B-59EF-3A7D49959E38}"/>
              </a:ext>
            </a:extLst>
          </p:cNvPr>
          <p:cNvSpPr txBox="1"/>
          <p:nvPr/>
        </p:nvSpPr>
        <p:spPr>
          <a:xfrm>
            <a:off x="2019688" y="3624218"/>
            <a:ext cx="22712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5.2mm vertical separation</a:t>
            </a:r>
          </a:p>
          <a:p>
            <a:r>
              <a:rPr lang="en-US" sz="1200"/>
              <a:t>between injected &amp; stored 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D9C65E-3FB6-ABD2-C6D4-637FEFAAD2C8}"/>
              </a:ext>
            </a:extLst>
          </p:cNvPr>
          <p:cNvSpPr txBox="1"/>
          <p:nvPr/>
        </p:nvSpPr>
        <p:spPr>
          <a:xfrm>
            <a:off x="3117714" y="1331010"/>
            <a:ext cx="10227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Lambertson</a:t>
            </a:r>
          </a:p>
          <a:p>
            <a:r>
              <a:rPr lang="en-US" sz="1200"/>
              <a:t>septum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F10922-511B-052E-1A56-CED19CE99C99}"/>
              </a:ext>
            </a:extLst>
          </p:cNvPr>
          <p:cNvSpPr txBox="1"/>
          <p:nvPr/>
        </p:nvSpPr>
        <p:spPr>
          <a:xfrm>
            <a:off x="3117713" y="2523603"/>
            <a:ext cx="10227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2mm septum</a:t>
            </a:r>
          </a:p>
          <a:p>
            <a:r>
              <a:rPr lang="en-US" sz="1200"/>
              <a:t>thickness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2F77D0-D914-8D4C-30BA-6494609B867B}"/>
              </a:ext>
            </a:extLst>
          </p:cNvPr>
          <p:cNvSpPr txBox="1"/>
          <p:nvPr/>
        </p:nvSpPr>
        <p:spPr>
          <a:xfrm>
            <a:off x="4650482" y="2595754"/>
            <a:ext cx="112662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injected beam from booster</a:t>
            </a:r>
          </a:p>
        </p:txBody>
      </p:sp>
      <p:pic>
        <p:nvPicPr>
          <p:cNvPr id="26" name="图片 52">
            <a:extLst>
              <a:ext uri="{FF2B5EF4-FFF2-40B4-BE49-F238E27FC236}">
                <a16:creationId xmlns:a16="http://schemas.microsoft.com/office/drawing/2014/main" id="{3CEC8E06-15CE-8336-01F3-7E2D258314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985" y="4867600"/>
            <a:ext cx="2146480" cy="173778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64289A0-1B73-DE81-8427-BBB97EEE4EFD}"/>
              </a:ext>
            </a:extLst>
          </p:cNvPr>
          <p:cNvSpPr txBox="1"/>
          <p:nvPr/>
        </p:nvSpPr>
        <p:spPr>
          <a:xfrm>
            <a:off x="3591376" y="4442387"/>
            <a:ext cx="1847246" cy="29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13" dirty="0">
                <a:highlight>
                  <a:srgbClr val="FFFF00"/>
                </a:highlight>
              </a:rPr>
              <a:t>10 ns HV kicker pulser</a:t>
            </a:r>
            <a:endParaRPr lang="en-US" sz="1313" dirty="0">
              <a:highlight>
                <a:srgbClr val="FFFF00"/>
              </a:highlight>
            </a:endParaRPr>
          </a:p>
        </p:txBody>
      </p:sp>
      <p:pic>
        <p:nvPicPr>
          <p:cNvPr id="39" name="图片 18">
            <a:extLst>
              <a:ext uri="{FF2B5EF4-FFF2-40B4-BE49-F238E27FC236}">
                <a16:creationId xmlns:a16="http://schemas.microsoft.com/office/drawing/2014/main" id="{01F4CF60-8206-54F8-DF70-77A1548094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2018" y="4867600"/>
            <a:ext cx="3170745" cy="1756142"/>
          </a:xfrm>
          <a:prstGeom prst="rect">
            <a:avLst/>
          </a:prstGeom>
        </p:spPr>
      </p:pic>
      <p:grpSp>
        <p:nvGrpSpPr>
          <p:cNvPr id="41" name="组合 81">
            <a:extLst>
              <a:ext uri="{FF2B5EF4-FFF2-40B4-BE49-F238E27FC236}">
                <a16:creationId xmlns:a16="http://schemas.microsoft.com/office/drawing/2014/main" id="{2624F239-9773-0984-AEAA-B36DE7ED219E}"/>
              </a:ext>
            </a:extLst>
          </p:cNvPr>
          <p:cNvGrpSpPr/>
          <p:nvPr/>
        </p:nvGrpSpPr>
        <p:grpSpPr>
          <a:xfrm>
            <a:off x="9254361" y="4772490"/>
            <a:ext cx="2230790" cy="1975573"/>
            <a:chOff x="9655055" y="4152900"/>
            <a:chExt cx="2522093" cy="2143125"/>
          </a:xfrm>
        </p:grpSpPr>
        <p:pic>
          <p:nvPicPr>
            <p:cNvPr id="42" name="图片 20">
              <a:extLst>
                <a:ext uri="{FF2B5EF4-FFF2-40B4-BE49-F238E27FC236}">
                  <a16:creationId xmlns:a16="http://schemas.microsoft.com/office/drawing/2014/main" id="{91D177A9-A4BE-8A50-EDF7-559EB86851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55055" y="4152900"/>
              <a:ext cx="2522093" cy="21431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3" name="文本框 21">
              <a:extLst>
                <a:ext uri="{FF2B5EF4-FFF2-40B4-BE49-F238E27FC236}">
                  <a16:creationId xmlns:a16="http://schemas.microsoft.com/office/drawing/2014/main" id="{D8083CA1-2DE1-4310-51C6-8B6835A0866E}"/>
                </a:ext>
              </a:extLst>
            </p:cNvPr>
            <p:cNvSpPr txBox="1"/>
            <p:nvPr/>
          </p:nvSpPr>
          <p:spPr>
            <a:xfrm>
              <a:off x="10194363" y="5729492"/>
              <a:ext cx="1617297" cy="32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>
                  <a:solidFill>
                    <a:srgbClr val="15E5FB"/>
                  </a:solidFill>
                </a:rPr>
                <a:t>(</a:t>
              </a:r>
              <a:r>
                <a:rPr lang="en-US" altLang="zh-CN" sz="1350" dirty="0" err="1">
                  <a:solidFill>
                    <a:srgbClr val="15E5FB"/>
                  </a:solidFill>
                </a:rPr>
                <a:t>HxV</a:t>
              </a:r>
              <a:r>
                <a:rPr lang="en-US" altLang="zh-CN" sz="1350" dirty="0">
                  <a:solidFill>
                    <a:srgbClr val="15E5FB"/>
                  </a:solidFill>
                </a:rPr>
                <a:t>=10.5x5mm)</a:t>
              </a:r>
              <a:endParaRPr lang="zh-CN" altLang="en-US" sz="1350" dirty="0">
                <a:solidFill>
                  <a:srgbClr val="15E5FB"/>
                </a:solidFill>
              </a:endParaRPr>
            </a:p>
          </p:txBody>
        </p:sp>
        <p:sp>
          <p:nvSpPr>
            <p:cNvPr id="44" name="椭圆 22">
              <a:extLst>
                <a:ext uri="{FF2B5EF4-FFF2-40B4-BE49-F238E27FC236}">
                  <a16:creationId xmlns:a16="http://schemas.microsoft.com/office/drawing/2014/main" id="{07B9FE27-044A-CBE4-77D8-96D8A4222A1B}"/>
                </a:ext>
              </a:extLst>
            </p:cNvPr>
            <p:cNvSpPr/>
            <p:nvPr/>
          </p:nvSpPr>
          <p:spPr>
            <a:xfrm>
              <a:off x="10863936" y="5432897"/>
              <a:ext cx="60718" cy="60718"/>
            </a:xfrm>
            <a:prstGeom prst="ellipse">
              <a:avLst/>
            </a:prstGeom>
            <a:solidFill>
              <a:srgbClr val="15E5FB"/>
            </a:solidFill>
            <a:ln>
              <a:solidFill>
                <a:srgbClr val="15E5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26">
              <a:extLst>
                <a:ext uri="{FF2B5EF4-FFF2-40B4-BE49-F238E27FC236}">
                  <a16:creationId xmlns:a16="http://schemas.microsoft.com/office/drawing/2014/main" id="{BE1D7CC5-99C8-E6CC-75A9-3CA66289992F}"/>
                </a:ext>
              </a:extLst>
            </p:cNvPr>
            <p:cNvSpPr txBox="1"/>
            <p:nvPr/>
          </p:nvSpPr>
          <p:spPr>
            <a:xfrm>
              <a:off x="10371418" y="5526181"/>
              <a:ext cx="1655613" cy="32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>
                  <a:solidFill>
                    <a:srgbClr val="15E5FB"/>
                  </a:solidFill>
                </a:rPr>
                <a:t>stored beam</a:t>
              </a:r>
              <a:endParaRPr lang="zh-CN" altLang="en-US" sz="1350" dirty="0">
                <a:solidFill>
                  <a:srgbClr val="15E5FB"/>
                </a:solidFill>
              </a:endParaRPr>
            </a:p>
          </p:txBody>
        </p:sp>
        <p:sp>
          <p:nvSpPr>
            <p:cNvPr id="46" name="椭圆 27">
              <a:extLst>
                <a:ext uri="{FF2B5EF4-FFF2-40B4-BE49-F238E27FC236}">
                  <a16:creationId xmlns:a16="http://schemas.microsoft.com/office/drawing/2014/main" id="{D3104324-815F-B083-B478-BCAD994D7E67}"/>
                </a:ext>
              </a:extLst>
            </p:cNvPr>
            <p:cNvSpPr/>
            <p:nvPr/>
          </p:nvSpPr>
          <p:spPr>
            <a:xfrm>
              <a:off x="10863936" y="5141949"/>
              <a:ext cx="60718" cy="6071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28">
              <a:extLst>
                <a:ext uri="{FF2B5EF4-FFF2-40B4-BE49-F238E27FC236}">
                  <a16:creationId xmlns:a16="http://schemas.microsoft.com/office/drawing/2014/main" id="{315F9E3B-85D2-03FD-22FA-5A9A713749AB}"/>
                </a:ext>
              </a:extLst>
            </p:cNvPr>
            <p:cNvSpPr txBox="1"/>
            <p:nvPr/>
          </p:nvSpPr>
          <p:spPr>
            <a:xfrm>
              <a:off x="10313086" y="4667791"/>
              <a:ext cx="1408384" cy="32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>
                  <a:solidFill>
                    <a:srgbClr val="FF0000"/>
                  </a:solidFill>
                </a:rPr>
                <a:t>injected beam</a:t>
              </a:r>
              <a:endParaRPr lang="zh-CN" altLang="en-US" sz="1350" dirty="0">
                <a:solidFill>
                  <a:srgbClr val="FF0000"/>
                </a:solidFill>
              </a:endParaRPr>
            </a:p>
          </p:txBody>
        </p:sp>
        <p:cxnSp>
          <p:nvCxnSpPr>
            <p:cNvPr id="48" name="直接连接符 61">
              <a:extLst>
                <a:ext uri="{FF2B5EF4-FFF2-40B4-BE49-F238E27FC236}">
                  <a16:creationId xmlns:a16="http://schemas.microsoft.com/office/drawing/2014/main" id="{80B64938-27C1-FE55-931C-428E433548AC}"/>
                </a:ext>
              </a:extLst>
            </p:cNvPr>
            <p:cNvCxnSpPr/>
            <p:nvPr/>
          </p:nvCxnSpPr>
          <p:spPr>
            <a:xfrm>
              <a:off x="10292280" y="5173078"/>
              <a:ext cx="531134" cy="0"/>
            </a:xfrm>
            <a:prstGeom prst="line">
              <a:avLst/>
            </a:prstGeom>
            <a:ln w="3175">
              <a:solidFill>
                <a:srgbClr val="2FF6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62">
              <a:extLst>
                <a:ext uri="{FF2B5EF4-FFF2-40B4-BE49-F238E27FC236}">
                  <a16:creationId xmlns:a16="http://schemas.microsoft.com/office/drawing/2014/main" id="{ABB887E9-982C-EFB9-C6B5-8FB2F181EF48}"/>
                </a:ext>
              </a:extLst>
            </p:cNvPr>
            <p:cNvCxnSpPr/>
            <p:nvPr/>
          </p:nvCxnSpPr>
          <p:spPr>
            <a:xfrm>
              <a:off x="10292280" y="5478464"/>
              <a:ext cx="531134" cy="0"/>
            </a:xfrm>
            <a:prstGeom prst="line">
              <a:avLst/>
            </a:prstGeom>
            <a:ln w="3175">
              <a:solidFill>
                <a:srgbClr val="2FF6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63">
              <a:extLst>
                <a:ext uri="{FF2B5EF4-FFF2-40B4-BE49-F238E27FC236}">
                  <a16:creationId xmlns:a16="http://schemas.microsoft.com/office/drawing/2014/main" id="{C5B9A4C7-3D3D-FBA3-18D9-9434EA7538DA}"/>
                </a:ext>
              </a:extLst>
            </p:cNvPr>
            <p:cNvCxnSpPr/>
            <p:nvPr/>
          </p:nvCxnSpPr>
          <p:spPr>
            <a:xfrm>
              <a:off x="10333335" y="4924705"/>
              <a:ext cx="0" cy="240027"/>
            </a:xfrm>
            <a:prstGeom prst="line">
              <a:avLst/>
            </a:prstGeom>
            <a:ln w="3175">
              <a:solidFill>
                <a:srgbClr val="2FF61A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68">
              <a:extLst>
                <a:ext uri="{FF2B5EF4-FFF2-40B4-BE49-F238E27FC236}">
                  <a16:creationId xmlns:a16="http://schemas.microsoft.com/office/drawing/2014/main" id="{7055C116-112E-6A64-6EB4-EE71764913A4}"/>
                </a:ext>
              </a:extLst>
            </p:cNvPr>
            <p:cNvCxnSpPr/>
            <p:nvPr/>
          </p:nvCxnSpPr>
          <p:spPr>
            <a:xfrm flipV="1">
              <a:off x="10330896" y="5471555"/>
              <a:ext cx="0" cy="185713"/>
            </a:xfrm>
            <a:prstGeom prst="line">
              <a:avLst/>
            </a:prstGeom>
            <a:ln w="3175">
              <a:solidFill>
                <a:srgbClr val="2FF61A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74">
              <a:extLst>
                <a:ext uri="{FF2B5EF4-FFF2-40B4-BE49-F238E27FC236}">
                  <a16:creationId xmlns:a16="http://schemas.microsoft.com/office/drawing/2014/main" id="{9B15C937-47F0-B9DA-9263-3758C13360AE}"/>
                </a:ext>
              </a:extLst>
            </p:cNvPr>
            <p:cNvSpPr txBox="1"/>
            <p:nvPr/>
          </p:nvSpPr>
          <p:spPr>
            <a:xfrm>
              <a:off x="9913227" y="5153323"/>
              <a:ext cx="860365" cy="308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>
                  <a:solidFill>
                    <a:srgbClr val="66FF33"/>
                  </a:solidFill>
                </a:rPr>
                <a:t>5.2mm</a:t>
              </a:r>
              <a:endParaRPr lang="zh-CN" altLang="en-US" sz="1350" dirty="0">
                <a:solidFill>
                  <a:srgbClr val="66FF33"/>
                </a:solidFill>
              </a:endParaRPr>
            </a:p>
          </p:txBody>
        </p:sp>
        <p:cxnSp>
          <p:nvCxnSpPr>
            <p:cNvPr id="53" name="直接连接符 76">
              <a:extLst>
                <a:ext uri="{FF2B5EF4-FFF2-40B4-BE49-F238E27FC236}">
                  <a16:creationId xmlns:a16="http://schemas.microsoft.com/office/drawing/2014/main" id="{4848CEF3-50DC-9D30-0ED1-62B1460740B9}"/>
                </a:ext>
              </a:extLst>
            </p:cNvPr>
            <p:cNvCxnSpPr/>
            <p:nvPr/>
          </p:nvCxnSpPr>
          <p:spPr>
            <a:xfrm>
              <a:off x="10968140" y="5236369"/>
              <a:ext cx="531134" cy="0"/>
            </a:xfrm>
            <a:prstGeom prst="line">
              <a:avLst/>
            </a:prstGeom>
            <a:ln w="3175">
              <a:solidFill>
                <a:srgbClr val="2FF6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77">
              <a:extLst>
                <a:ext uri="{FF2B5EF4-FFF2-40B4-BE49-F238E27FC236}">
                  <a16:creationId xmlns:a16="http://schemas.microsoft.com/office/drawing/2014/main" id="{41A6E4A8-C6FF-C64D-F383-FF68F155D04A}"/>
                </a:ext>
              </a:extLst>
            </p:cNvPr>
            <p:cNvCxnSpPr/>
            <p:nvPr/>
          </p:nvCxnSpPr>
          <p:spPr>
            <a:xfrm>
              <a:off x="10968140" y="5332632"/>
              <a:ext cx="531134" cy="0"/>
            </a:xfrm>
            <a:prstGeom prst="line">
              <a:avLst/>
            </a:prstGeom>
            <a:ln w="3175">
              <a:solidFill>
                <a:srgbClr val="2FF6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78">
              <a:extLst>
                <a:ext uri="{FF2B5EF4-FFF2-40B4-BE49-F238E27FC236}">
                  <a16:creationId xmlns:a16="http://schemas.microsoft.com/office/drawing/2014/main" id="{A306A81F-8720-7901-B775-3F457C8375B8}"/>
                </a:ext>
              </a:extLst>
            </p:cNvPr>
            <p:cNvCxnSpPr/>
            <p:nvPr/>
          </p:nvCxnSpPr>
          <p:spPr>
            <a:xfrm>
              <a:off x="11428710" y="4996342"/>
              <a:ext cx="0" cy="240027"/>
            </a:xfrm>
            <a:prstGeom prst="line">
              <a:avLst/>
            </a:prstGeom>
            <a:ln w="3175">
              <a:solidFill>
                <a:srgbClr val="2FF61A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79">
              <a:extLst>
                <a:ext uri="{FF2B5EF4-FFF2-40B4-BE49-F238E27FC236}">
                  <a16:creationId xmlns:a16="http://schemas.microsoft.com/office/drawing/2014/main" id="{B4DFA651-4E2A-9A96-B8E9-A0CDE6AA7FEA}"/>
                </a:ext>
              </a:extLst>
            </p:cNvPr>
            <p:cNvCxnSpPr/>
            <p:nvPr/>
          </p:nvCxnSpPr>
          <p:spPr>
            <a:xfrm flipV="1">
              <a:off x="11426271" y="5333642"/>
              <a:ext cx="0" cy="185713"/>
            </a:xfrm>
            <a:prstGeom prst="line">
              <a:avLst/>
            </a:prstGeom>
            <a:ln w="3175">
              <a:solidFill>
                <a:srgbClr val="2FF61A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80">
              <a:extLst>
                <a:ext uri="{FF2B5EF4-FFF2-40B4-BE49-F238E27FC236}">
                  <a16:creationId xmlns:a16="http://schemas.microsoft.com/office/drawing/2014/main" id="{6110FC3A-95EB-ADFD-FDCD-7CE7D9F8FBB3}"/>
                </a:ext>
              </a:extLst>
            </p:cNvPr>
            <p:cNvSpPr txBox="1"/>
            <p:nvPr/>
          </p:nvSpPr>
          <p:spPr>
            <a:xfrm>
              <a:off x="11434289" y="5173078"/>
              <a:ext cx="662768" cy="32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dirty="0">
                  <a:solidFill>
                    <a:srgbClr val="66FF33"/>
                  </a:solidFill>
                </a:rPr>
                <a:t>2mm</a:t>
              </a:r>
              <a:endParaRPr lang="zh-CN" altLang="en-US" sz="1350" dirty="0">
                <a:solidFill>
                  <a:srgbClr val="66FF33"/>
                </a:solidFill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BA96A91-5DBE-7DDD-4823-3DF648518470}"/>
              </a:ext>
            </a:extLst>
          </p:cNvPr>
          <p:cNvSpPr txBox="1"/>
          <p:nvPr/>
        </p:nvSpPr>
        <p:spPr>
          <a:xfrm>
            <a:off x="9142763" y="4477184"/>
            <a:ext cx="2915867" cy="29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13" dirty="0">
                <a:highlight>
                  <a:srgbClr val="FFFF00"/>
                </a:highlight>
              </a:rPr>
              <a:t>aperture</a:t>
            </a:r>
            <a:r>
              <a:rPr lang="zh-CN" altLang="en-US" sz="1313" dirty="0">
                <a:highlight>
                  <a:srgbClr val="FFFF00"/>
                </a:highlight>
              </a:rPr>
              <a:t> </a:t>
            </a:r>
            <a:r>
              <a:rPr lang="en-US" altLang="zh-CN" sz="1313" dirty="0">
                <a:highlight>
                  <a:srgbClr val="FFFF00"/>
                </a:highlight>
              </a:rPr>
              <a:t>@</a:t>
            </a:r>
            <a:r>
              <a:rPr lang="zh-CN" altLang="en-US" sz="1313" dirty="0">
                <a:highlight>
                  <a:srgbClr val="FFFF00"/>
                </a:highlight>
              </a:rPr>
              <a:t> </a:t>
            </a:r>
            <a:r>
              <a:rPr lang="en-US" altLang="zh-CN" sz="1313" dirty="0">
                <a:highlight>
                  <a:srgbClr val="FFFF00"/>
                </a:highlight>
              </a:rPr>
              <a:t>exit</a:t>
            </a:r>
            <a:r>
              <a:rPr lang="zh-CN" altLang="en-US" sz="1313" dirty="0">
                <a:highlight>
                  <a:srgbClr val="FFFF00"/>
                </a:highlight>
              </a:rPr>
              <a:t> </a:t>
            </a:r>
            <a:r>
              <a:rPr lang="en-US" altLang="zh-CN" sz="1313" dirty="0">
                <a:highlight>
                  <a:srgbClr val="FFFF00"/>
                </a:highlight>
              </a:rPr>
              <a:t>of</a:t>
            </a:r>
            <a:r>
              <a:rPr lang="zh-CN" altLang="en-US" sz="1313" dirty="0">
                <a:highlight>
                  <a:srgbClr val="FFFF00"/>
                </a:highlight>
              </a:rPr>
              <a:t> </a:t>
            </a:r>
            <a:r>
              <a:rPr lang="en-US" altLang="zh-CN" sz="1313" dirty="0">
                <a:highlight>
                  <a:srgbClr val="FFFF00"/>
                </a:highlight>
              </a:rPr>
              <a:t>Lambertson septum</a:t>
            </a:r>
            <a:endParaRPr lang="en-US" sz="1313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52175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9FECEA-8601-E11F-345D-90E1F5E95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Symmetric injection &amp; extraction region</a:t>
            </a:r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9F0592F7-4271-1357-5115-4B58D9D65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758" y="1950830"/>
            <a:ext cx="6330983" cy="422137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E1914A-F956-5525-76B7-996C5CED041E}"/>
              </a:ext>
            </a:extLst>
          </p:cNvPr>
          <p:cNvSpPr txBox="1"/>
          <p:nvPr/>
        </p:nvSpPr>
        <p:spPr>
          <a:xfrm>
            <a:off x="9564303" y="5171071"/>
            <a:ext cx="1868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booster-to-ring transport 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F7843-13C3-B81E-CE8D-F8BFC8330736}"/>
              </a:ext>
            </a:extLst>
          </p:cNvPr>
          <p:cNvSpPr txBox="1"/>
          <p:nvPr/>
        </p:nvSpPr>
        <p:spPr>
          <a:xfrm>
            <a:off x="9787649" y="4109526"/>
            <a:ext cx="1868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ring-to-booster transport 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60DFA7-5F62-976B-CF1A-4BC038D1CBDD}"/>
              </a:ext>
            </a:extLst>
          </p:cNvPr>
          <p:cNvSpPr txBox="1"/>
          <p:nvPr/>
        </p:nvSpPr>
        <p:spPr>
          <a:xfrm>
            <a:off x="11145414" y="2949550"/>
            <a:ext cx="6097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booster</a:t>
            </a:r>
          </a:p>
          <a:p>
            <a:r>
              <a:rPr lang="en-US">
                <a:solidFill>
                  <a:schemeClr val="bg1"/>
                </a:solidFill>
              </a:rPr>
              <a:t>tunnel 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776EE7-5017-1678-DF01-3D9C7B6CB5F1}"/>
              </a:ext>
            </a:extLst>
          </p:cNvPr>
          <p:cNvSpPr txBox="1"/>
          <p:nvPr/>
        </p:nvSpPr>
        <p:spPr>
          <a:xfrm>
            <a:off x="8915797" y="3635323"/>
            <a:ext cx="1582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ring extraction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116CF8-33D1-AD09-76FE-E078D9BEFB78}"/>
              </a:ext>
            </a:extLst>
          </p:cNvPr>
          <p:cNvSpPr txBox="1"/>
          <p:nvPr/>
        </p:nvSpPr>
        <p:spPr>
          <a:xfrm>
            <a:off x="5680758" y="4240825"/>
            <a:ext cx="1582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ring injection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2AF006-D52F-653A-717B-8DB202FD8C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33" y="1057714"/>
            <a:ext cx="4252243" cy="2601458"/>
          </a:xfrm>
          <a:prstGeom prst="rect">
            <a:avLst/>
          </a:prstGeom>
        </p:spPr>
      </p:pic>
      <p:pic>
        <p:nvPicPr>
          <p:cNvPr id="12" name="图片 15">
            <a:extLst>
              <a:ext uri="{FF2B5EF4-FFF2-40B4-BE49-F238E27FC236}">
                <a16:creationId xmlns:a16="http://schemas.microsoft.com/office/drawing/2014/main" id="{45D516E0-C1F8-EB08-3C80-1A2F0D607E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57" y="3574002"/>
            <a:ext cx="5408997" cy="25467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21779F-9F3E-57A2-0A0D-3791A146A9D0}"/>
              </a:ext>
            </a:extLst>
          </p:cNvPr>
          <p:cNvSpPr txBox="1"/>
          <p:nvPr/>
        </p:nvSpPr>
        <p:spPr>
          <a:xfrm>
            <a:off x="1259816" y="3545877"/>
            <a:ext cx="2751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Injection straight section: 6m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EDFEBF76-2647-A580-678D-211E0560047F}"/>
              </a:ext>
            </a:extLst>
          </p:cNvPr>
          <p:cNvSpPr/>
          <p:nvPr/>
        </p:nvSpPr>
        <p:spPr>
          <a:xfrm rot="10800000">
            <a:off x="4290969" y="4227195"/>
            <a:ext cx="807407" cy="21568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4CFF5F-2483-BDEF-999B-FD5558B60C86}"/>
              </a:ext>
            </a:extLst>
          </p:cNvPr>
          <p:cNvSpPr txBox="1"/>
          <p:nvPr/>
        </p:nvSpPr>
        <p:spPr>
          <a:xfrm>
            <a:off x="3898096" y="3924362"/>
            <a:ext cx="1618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highlight>
                  <a:srgbClr val="FFFF00"/>
                </a:highlight>
              </a:rPr>
              <a:t>Beam</a:t>
            </a:r>
            <a:r>
              <a:rPr lang="zh-CN" altLang="en-US" sz="1400">
                <a:highlight>
                  <a:srgbClr val="FFFF00"/>
                </a:highlight>
              </a:rPr>
              <a:t> </a:t>
            </a:r>
            <a:r>
              <a:rPr lang="en-US" altLang="zh-CN" sz="1400">
                <a:highlight>
                  <a:srgbClr val="FFFF00"/>
                </a:highlight>
              </a:rPr>
              <a:t>direction</a:t>
            </a:r>
            <a:endParaRPr lang="en-US" sz="1400">
              <a:highlight>
                <a:srgbClr val="FFFF00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DAC152-29D9-C02C-DE62-27AB9AB6AE3A}"/>
              </a:ext>
            </a:extLst>
          </p:cNvPr>
          <p:cNvSpPr txBox="1"/>
          <p:nvPr/>
        </p:nvSpPr>
        <p:spPr>
          <a:xfrm>
            <a:off x="97997" y="5800740"/>
            <a:ext cx="1629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ighlight>
                  <a:srgbClr val="FFFF00"/>
                </a:highlight>
              </a:rPr>
              <a:t>st</a:t>
            </a:r>
            <a:r>
              <a:rPr lang="en-US" altLang="zh-CN">
                <a:highlight>
                  <a:srgbClr val="FFFF00"/>
                </a:highlight>
              </a:rPr>
              <a:t>ripline</a:t>
            </a:r>
            <a:r>
              <a:rPr lang="zh-CN" altLang="en-US">
                <a:highlight>
                  <a:srgbClr val="FFFF00"/>
                </a:highlight>
              </a:rPr>
              <a:t> </a:t>
            </a:r>
            <a:r>
              <a:rPr lang="en-US" altLang="zh-CN">
                <a:highlight>
                  <a:srgbClr val="FFFF00"/>
                </a:highlight>
              </a:rPr>
              <a:t>kicker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06F12C36-8D71-6744-F199-75BE32A04891}"/>
              </a:ext>
            </a:extLst>
          </p:cNvPr>
          <p:cNvSpPr/>
          <p:nvPr/>
        </p:nvSpPr>
        <p:spPr>
          <a:xfrm rot="17775487">
            <a:off x="451163" y="5267327"/>
            <a:ext cx="807407" cy="21568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D26E3F-C362-94E5-527F-2E955B03AE4C}"/>
              </a:ext>
            </a:extLst>
          </p:cNvPr>
          <p:cNvSpPr txBox="1"/>
          <p:nvPr/>
        </p:nvSpPr>
        <p:spPr>
          <a:xfrm>
            <a:off x="3536544" y="5798817"/>
            <a:ext cx="2120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ighlight>
                  <a:srgbClr val="FFFF00"/>
                </a:highlight>
              </a:rPr>
              <a:t>Lambertson</a:t>
            </a:r>
            <a:r>
              <a:rPr lang="zh-CN" altLang="en-US">
                <a:highlight>
                  <a:srgbClr val="FFFF00"/>
                </a:highlight>
              </a:rPr>
              <a:t> </a:t>
            </a:r>
            <a:r>
              <a:rPr lang="en-US" altLang="zh-CN">
                <a:highlight>
                  <a:srgbClr val="FFFF00"/>
                </a:highlight>
              </a:rPr>
              <a:t>septum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C32FED5F-D72E-29B0-801C-E6F5698FE0BC}"/>
              </a:ext>
            </a:extLst>
          </p:cNvPr>
          <p:cNvSpPr/>
          <p:nvPr/>
        </p:nvSpPr>
        <p:spPr>
          <a:xfrm rot="15580767">
            <a:off x="3641053" y="5228663"/>
            <a:ext cx="807407" cy="21568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6764A1-1542-E1A4-CE05-ADA3A4B7837C}"/>
              </a:ext>
            </a:extLst>
          </p:cNvPr>
          <p:cNvSpPr txBox="1"/>
          <p:nvPr/>
        </p:nvSpPr>
        <p:spPr>
          <a:xfrm>
            <a:off x="1715928" y="5799598"/>
            <a:ext cx="197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ighlight>
                  <a:srgbClr val="FFFF00"/>
                </a:highlight>
              </a:rPr>
              <a:t>Pre-dump</a:t>
            </a:r>
            <a:r>
              <a:rPr lang="zh-CN" altLang="en-US">
                <a:highlight>
                  <a:srgbClr val="FFFF00"/>
                </a:highlight>
              </a:rPr>
              <a:t> </a:t>
            </a:r>
            <a:r>
              <a:rPr lang="en-US" altLang="zh-CN">
                <a:highlight>
                  <a:srgbClr val="FFFF00"/>
                </a:highlight>
              </a:rPr>
              <a:t>kickers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7DD6C9A1-28B5-4740-C67B-EFC76A472D78}"/>
              </a:ext>
            </a:extLst>
          </p:cNvPr>
          <p:cNvSpPr/>
          <p:nvPr/>
        </p:nvSpPr>
        <p:spPr>
          <a:xfrm rot="15086478">
            <a:off x="1966976" y="5284115"/>
            <a:ext cx="874957" cy="1721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21625"/>
      </p:ext>
    </p:extLst>
  </p:cSld>
  <p:clrMapOvr>
    <a:masterClrMapping/>
  </p:clrMapOvr>
</p:sld>
</file>

<file path=ppt/theme/theme1.xml><?xml version="1.0" encoding="utf-8"?>
<a:theme xmlns:a="http://schemas.openxmlformats.org/drawingml/2006/main" name="HEPS-PPT主题-V5-蓝色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PS-PPT主题-V5-蓝色" id="{6C636641-4C2C-4680-9355-58EDE5677CA7}" vid="{4E11FAF6-8F1B-49B9-8FA3-DD707ABD79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HEPS-PPT主题-V5-蓝色</Template>
  <TotalTime>15358</TotalTime>
  <Words>1710</Words>
  <Application>Microsoft Macintosh PowerPoint</Application>
  <PresentationFormat>Widescreen</PresentationFormat>
  <Paragraphs>271</Paragraphs>
  <Slides>22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微软雅黑</vt:lpstr>
      <vt:lpstr>Microsoft YaHei UI</vt:lpstr>
      <vt:lpstr>黑体</vt:lpstr>
      <vt:lpstr>STZhongsong</vt:lpstr>
      <vt:lpstr>Apple Chancery</vt:lpstr>
      <vt:lpstr>Arial</vt:lpstr>
      <vt:lpstr>Calibri</vt:lpstr>
      <vt:lpstr>Cambria Math</vt:lpstr>
      <vt:lpstr>Times New Roman</vt:lpstr>
      <vt:lpstr>Wingdings</vt:lpstr>
      <vt:lpstr>Wingdings 2</vt:lpstr>
      <vt:lpstr>HEPS-PPT主题-V5-蓝色</vt:lpstr>
      <vt:lpstr>Swap-out injection with beam recycling in the booster @ the High Energy Photon Source</vt:lpstr>
      <vt:lpstr>4th generation synchrotron radiation light sources</vt:lpstr>
      <vt:lpstr>High Energy Photon Source</vt:lpstr>
      <vt:lpstr>Injection challenges in 4th generation synchrotron sources</vt:lpstr>
      <vt:lpstr>Injection challenges in 4th generation synchrotron sources</vt:lpstr>
      <vt:lpstr>Challenges of swap-out injection</vt:lpstr>
      <vt:lpstr>Injection scheme of HEPS</vt:lpstr>
      <vt:lpstr>SR injection region design</vt:lpstr>
      <vt:lpstr>Symmetric injection &amp; extraction region</vt:lpstr>
      <vt:lpstr>Booster high-energy extraction, re-injection design</vt:lpstr>
      <vt:lpstr>Key design issues</vt:lpstr>
      <vt:lpstr>Design evolution</vt:lpstr>
      <vt:lpstr>Milestones of the HEPS project</vt:lpstr>
      <vt:lpstr>HEPS storage ring commissioning</vt:lpstr>
      <vt:lpstr>Commisioning of the injection scheme</vt:lpstr>
      <vt:lpstr>Swap-out with “booster high energy accumulation”</vt:lpstr>
      <vt:lpstr>Swap-out injection in operation</vt:lpstr>
      <vt:lpstr>Lessons learned in the commissioning</vt:lpstr>
      <vt:lpstr>Summary</vt:lpstr>
      <vt:lpstr>PowerPoint Presentation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苑梦尧</dc:creator>
  <cp:lastModifiedBy>ZHE DUAN</cp:lastModifiedBy>
  <cp:revision>593</cp:revision>
  <dcterms:created xsi:type="dcterms:W3CDTF">2023-03-22T12:32:58Z</dcterms:created>
  <dcterms:modified xsi:type="dcterms:W3CDTF">2025-05-21T12:09:55Z</dcterms:modified>
</cp:coreProperties>
</file>