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811" r:id="rId4"/>
    <p:sldId id="813" r:id="rId5"/>
    <p:sldId id="276" r:id="rId6"/>
    <p:sldId id="4702" r:id="rId7"/>
    <p:sldId id="4705" r:id="rId8"/>
    <p:sldId id="4704" r:id="rId9"/>
    <p:sldId id="815" r:id="rId10"/>
    <p:sldId id="4707" r:id="rId11"/>
    <p:sldId id="295" r:id="rId12"/>
    <p:sldId id="259" r:id="rId13"/>
    <p:sldId id="260" r:id="rId14"/>
    <p:sldId id="261" r:id="rId15"/>
    <p:sldId id="262" r:id="rId16"/>
    <p:sldId id="263" r:id="rId17"/>
    <p:sldId id="293" r:id="rId18"/>
    <p:sldId id="258" r:id="rId19"/>
    <p:sldId id="294" r:id="rId20"/>
    <p:sldId id="4708" r:id="rId21"/>
    <p:sldId id="800" r:id="rId22"/>
    <p:sldId id="4706" r:id="rId23"/>
    <p:sldId id="812" r:id="rId24"/>
    <p:sldId id="296" r:id="rId25"/>
    <p:sldId id="278" r:id="rId26"/>
    <p:sldId id="814" r:id="rId27"/>
    <p:sldId id="816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3EE6E-5623-4376-81ED-C0828BDF58B0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414CD-1194-4F59-901D-4956CCA66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094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C33997-9673-4063-851C-2087E2FA097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554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F217DD-0266-4D8E-8E8E-9F45DC3EA05C}" type="slidenum">
              <a:rPr lang="en-GB" smtClean="0"/>
              <a:t>21</a:t>
            </a:fld>
            <a:endParaRPr lang="en-GB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A05D320-525B-78CE-A4C1-C5E0E65473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75892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D0CA2-E613-604A-21FC-97A5421E28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146DF4-C30D-E1E0-5A08-A0965B2D20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9F290E-9A33-A909-5569-217D53197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4CA0-7924-4C05-B3F8-4D2D8756C84A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F45B21-5DCE-0894-B50F-BE665C14D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20EAE4-EAF3-50CC-E37D-844D08682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8F1A4-A707-4322-BFE9-BE88A2555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566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F10E0-A629-4645-8BEA-8B75C7773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9927D8-EADD-B5A7-ABED-53943F9CAA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885ECE-F527-B177-8750-93B8565DA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4CA0-7924-4C05-B3F8-4D2D8756C84A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2DFBDF-A947-CF2A-0441-489D8085D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A072B7-9A9D-156B-1089-8D08B26C4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8F1A4-A707-4322-BFE9-BE88A2555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725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E49A27-8B64-FEE5-0072-4223A3913C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7B9044-7A08-798F-9388-1E419EAD73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A3722D-6365-A8F4-9AD4-C306BFE99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4CA0-7924-4C05-B3F8-4D2D8756C84A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0695EA-1A0B-4CF1-61DC-CE94DA606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2291D-2620-9444-9915-768A5D8ED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8F1A4-A707-4322-BFE9-BE88A2555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140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90400" y="3453991"/>
            <a:ext cx="110174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609600" y="3297782"/>
            <a:ext cx="1097232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  <p:sp>
        <p:nvSpPr>
          <p:cNvPr id="2" name="PlaceHolder 2">
            <a:extLst>
              <a:ext uri="{FF2B5EF4-FFF2-40B4-BE49-F238E27FC236}">
                <a16:creationId xmlns:a16="http://schemas.microsoft.com/office/drawing/2014/main" id="{DD111FAF-C23B-AB6A-8268-CCF153E87036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11607840" y="126720"/>
            <a:ext cx="530728" cy="2260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ts val="1652"/>
              </a:lnSpc>
            </a:pPr>
            <a:fld id="{AD6139BC-BE3E-4C42-921C-7DE4B605E283}" type="slidenum">
              <a:rPr lang="en-GB" sz="1067" spc="-1" smtClean="0">
                <a:solidFill>
                  <a:srgbClr val="FFFFFF"/>
                </a:solidFill>
                <a:latin typeface="Arial"/>
              </a:rPr>
              <a:pPr>
                <a:lnSpc>
                  <a:spcPts val="1652"/>
                </a:lnSpc>
              </a:pPr>
              <a:t>‹#›</a:t>
            </a:fld>
            <a:endParaRPr lang="en-GB" sz="1067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31225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 bwMode="auto"/>
        <p:txBody>
          <a:bodyPr/>
          <a:lstStyle>
            <a:lvl1pPr marL="177800" marR="0" indent="-177800" algn="l" defTabSz="9144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defRPr>
                <a:latin typeface="+mn-lt"/>
              </a:defRPr>
            </a:lvl1pPr>
            <a:lvl2pPr marL="355600" marR="0" indent="-177800" algn="l" defTabSz="9144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>
                <a:latin typeface="+mn-lt"/>
              </a:defRPr>
            </a:lvl2pPr>
            <a:lvl3pPr marL="539750" marR="0" indent="-184150" algn="l" defTabSz="9144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>
                <a:latin typeface="+mn-lt"/>
              </a:defRPr>
            </a:lvl3pPr>
            <a:lvl4pPr marL="717550" marR="0" indent="-177800" algn="l" defTabSz="9144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>
                <a:latin typeface="+mn-lt"/>
              </a:defRPr>
            </a:lvl4pPr>
            <a:lvl5pPr marL="895350" marR="0" indent="-177800" algn="l" defTabSz="9144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/>
              <a:buChar char="-"/>
              <a:defRPr sz="1600"/>
            </a:lvl9pPr>
          </a:lstStyle>
          <a:p>
            <a:pPr lvl="0">
              <a:defRPr/>
            </a:pPr>
            <a:r>
              <a:rPr lang="en-GB"/>
              <a:t>Mastertextformat bearbeiten</a:t>
            </a:r>
          </a:p>
          <a:p>
            <a:pPr lvl="1">
              <a:defRPr/>
            </a:pPr>
            <a:r>
              <a:rPr lang="en-GB"/>
              <a:t>Zweite Ebene</a:t>
            </a:r>
          </a:p>
          <a:p>
            <a:pPr lvl="2">
              <a:defRPr/>
            </a:pPr>
            <a:r>
              <a:rPr lang="en-GB"/>
              <a:t>Dritte Ebene</a:t>
            </a:r>
          </a:p>
          <a:p>
            <a:pPr lvl="3">
              <a:defRPr/>
            </a:pPr>
            <a:r>
              <a:rPr lang="en-GB"/>
              <a:t>Vierte Ebene</a:t>
            </a:r>
          </a:p>
          <a:p>
            <a:pPr lvl="4">
              <a:defRPr/>
            </a:pPr>
            <a:r>
              <a:rPr lang="en-GB"/>
              <a:t>Fünfte Ebene</a:t>
            </a:r>
          </a:p>
          <a:p>
            <a:pPr lvl="5">
              <a:defRPr/>
            </a:pPr>
            <a:r>
              <a:rPr lang="en-GB"/>
              <a:t>Sechste Ebene</a:t>
            </a:r>
          </a:p>
          <a:p>
            <a:pPr lvl="6">
              <a:defRPr/>
            </a:pPr>
            <a:r>
              <a:rPr lang="en-GB"/>
              <a:t>Siebte Ebene</a:t>
            </a:r>
          </a:p>
          <a:p>
            <a:pPr lvl="7">
              <a:defRPr/>
            </a:pPr>
            <a:r>
              <a:rPr lang="en-GB"/>
              <a:t>Achte Ebene</a:t>
            </a:r>
          </a:p>
          <a:p>
            <a:pPr lvl="8">
              <a:defRPr/>
            </a:pPr>
            <a:r>
              <a:rPr lang="en-GB"/>
              <a:t>Neunte Ebene</a:t>
            </a:r>
            <a:endParaRPr lang="en-GB" sz="1800" b="0" i="0" u="none" strike="noStrike" cap="none" spc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 bwMode="auto">
          <a:xfrm>
            <a:off x="10941749" y="6655527"/>
            <a:ext cx="767656" cy="196850"/>
          </a:xfrm>
        </p:spPr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9176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11652-AFBF-AD52-C636-50F6F6C5A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6B751E-899D-1577-A251-272F1C50A7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F3F15-0028-8554-A68B-27777DABE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4CA0-7924-4C05-B3F8-4D2D8756C84A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A2F131-BC8F-81E1-3EE5-20F53CDE6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400291-432B-95FC-4187-8404DE987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8F1A4-A707-4322-BFE9-BE88A2555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546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CE392-CCE8-0BCC-3A73-B95F7EFDB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D3C29E-0B5C-B07D-FCE5-699E4BC62B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952BF-D494-A462-1591-43D54CE18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4CA0-7924-4C05-B3F8-4D2D8756C84A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AE623-B387-2A40-6C37-E8E9BC972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0B86DB-F87F-432C-2EA8-F40303DC5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8F1A4-A707-4322-BFE9-BE88A2555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564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DA8E6-9A0D-8131-22F4-1E8AD9FDB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9AD9DC-CA1F-98D9-9C13-DE17EA985D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F92451-EDA2-F809-FBDD-01A765ED48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41BC99-9E8F-54C7-DD69-B75BD6411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4CA0-7924-4C05-B3F8-4D2D8756C84A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43DBBC-C02C-7457-2BAC-4B68A1F55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836F19-5C27-CF73-8597-900D07D66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8F1A4-A707-4322-BFE9-BE88A2555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37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27CD8-7180-EF01-8F07-551DC4691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342053-D65A-18D9-909D-3786D1266D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976373-DFB0-58D0-4957-E917BF5894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293BF8-F123-ABA5-74AE-1709D8812C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7BF99E-8878-5FB2-B61A-5C727F41D9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7FB9F7-1332-8F65-D672-154F154A4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4CA0-7924-4C05-B3F8-4D2D8756C84A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D44FDC-27CE-E94D-708A-4635B7B4A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B6301B-92A0-38EC-23F9-20ABCBB40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8F1A4-A707-4322-BFE9-BE88A2555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175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2AE48-9D79-62A4-779E-9D1322ADA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48419A-79B4-A66A-5230-42E9A9318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4CA0-7924-4C05-B3F8-4D2D8756C84A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AA9C02-A79E-41AA-6899-2FEAE46BA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227A4E-8FA6-3E13-5B75-6A0ECC767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8F1A4-A707-4322-BFE9-BE88A2555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5990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828061-36A5-7CA3-C73A-598101AF5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4CA0-7924-4C05-B3F8-4D2D8756C84A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B7D93F-E13A-E6AD-BF50-618CE773E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278A9D-7801-930B-2259-00AF7883C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8F1A4-A707-4322-BFE9-BE88A2555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898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9B690-95C9-24AA-FE2C-981ED5BC8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75CC74-E096-2928-E85D-81CEB88EC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8AA32A-28D9-3EE6-C946-70DE6164DD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A7A466-538C-5CE2-2F04-8A62B35F9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4CA0-7924-4C05-B3F8-4D2D8756C84A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9F05DC-235C-9F58-D2E8-9C022E6E9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49D238-6BFE-3DFE-9F46-341774EB8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8F1A4-A707-4322-BFE9-BE88A2555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900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781F4-E982-7659-0C6F-5C0B33252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B91909-4118-165C-B60A-072997D0F7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9A3E98-D1B5-EB00-9148-023D7929FF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6DAE8C-39B0-A3A6-ECC1-A13803CB5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54CA0-7924-4C05-B3F8-4D2D8756C84A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D5BC80-889B-81D0-CE8A-9004C7D25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C5BC24-CDB3-56D6-C30E-D85FF1B1D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8F1A4-A707-4322-BFE9-BE88A2555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469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F074E8-9AA0-F93D-36EF-21795E88E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63582B-4182-DE9F-875F-FAF1D27936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DF6020-A627-189D-5A42-219CCEE4A4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254CA0-7924-4C05-B3F8-4D2D8756C84A}" type="datetimeFigureOut">
              <a:rPr lang="en-GB" smtClean="0"/>
              <a:t>21/05/2025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E58AC-100D-CF27-83C8-613739744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9660D9-A2C5-A60E-9203-2354A55B51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C8F1A4-A707-4322-BFE9-BE88A2555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55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hyperlink" Target="https://indico.cern.ch/event/1407353/overview" TargetMode="Externa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20.png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s://chart.ch/reports/" TargetMode="External"/><Relationship Id="rId4" Type="http://schemas.openxmlformats.org/officeDocument/2006/relationships/hyperlink" Target="https://chart.ch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8.png"/><Relationship Id="rId7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5CC8F-99FF-8BFD-8FFF-3C88A0866F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FCC-ee injector linacs: design and RF frequency choices for the TDR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79DCB2-2E93-B2C5-ADA6-0D6E05D3B9A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Alexej Grudiev on behalf of the FCC-ee injector linac design WG</a:t>
            </a:r>
          </a:p>
          <a:p>
            <a:r>
              <a:rPr lang="en-US" dirty="0"/>
              <a:t>S. Bettoni, </a:t>
            </a:r>
            <a:r>
              <a:rPr lang="en-GB" sz="2400" dirty="0">
                <a:latin typeface="+mn-lt"/>
                <a:ea typeface="Lato" panose="020F0502020204030203" pitchFamily="34" charset="0"/>
                <a:cs typeface="Lato" panose="020F0502020204030203" pitchFamily="34" charset="0"/>
              </a:rPr>
              <a:t>I. Chaikovska,</a:t>
            </a:r>
            <a:r>
              <a:rPr lang="en-US" dirty="0"/>
              <a:t> P. Craievich, S. Doebert, A. Kurtulus, A. Latina, J.-Y. Raguin, Y. Zhao, and friends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2F4848-978B-D974-003A-40E899DE5B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1029" y="7269"/>
            <a:ext cx="2463817" cy="832722"/>
          </a:xfrm>
          <a:prstGeom prst="rect">
            <a:avLst/>
          </a:prstGeom>
        </p:spPr>
      </p:pic>
      <p:pic>
        <p:nvPicPr>
          <p:cNvPr id="5" name="Image 84">
            <a:extLst>
              <a:ext uri="{FF2B5EF4-FFF2-40B4-BE49-F238E27FC236}">
                <a16:creationId xmlns:a16="http://schemas.microsoft.com/office/drawing/2014/main" id="{CADC5979-7AEF-D596-2D48-719819EF05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6105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619B7-FD01-7823-CD69-6D3645166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FSR to TDR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56A78D-A649-2763-4804-E4C543A050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baseline schematic layout remains basically the same for the TDR.</a:t>
            </a:r>
          </a:p>
          <a:p>
            <a:r>
              <a:rPr lang="en-US" dirty="0"/>
              <a:t>However, the design of the linacs and associated sub-system must be adapted to accommodate the following changes: </a:t>
            </a:r>
          </a:p>
          <a:p>
            <a:pPr lvl="1"/>
            <a:r>
              <a:rPr lang="en-US" dirty="0"/>
              <a:t>RF frequency from 2.8 GHz to 3 GHz in e- and HE linacs. (Straightforward)</a:t>
            </a:r>
          </a:p>
          <a:p>
            <a:pPr lvl="1"/>
            <a:r>
              <a:rPr lang="en-US" dirty="0"/>
              <a:t>In e+ linacs, we will attempt to move from 2 GHz to 3 GHz given the acceptance of the new DR at 2.86 GeV. (Difficult)</a:t>
            </a:r>
          </a:p>
          <a:p>
            <a:pPr lvl="1"/>
            <a:r>
              <a:rPr lang="en-US" dirty="0"/>
              <a:t>Site-related space constraints must be addressed given the final placement as well as DR and TL layout</a:t>
            </a:r>
          </a:p>
          <a:p>
            <a:r>
              <a:rPr lang="en-US" dirty="0"/>
              <a:t>Finally, engineering design will be done for the TDR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DE69B8-3A73-8A26-3A75-6F38A9E32D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1029" y="7269"/>
            <a:ext cx="2463817" cy="832722"/>
          </a:xfrm>
          <a:prstGeom prst="rect">
            <a:avLst/>
          </a:prstGeom>
        </p:spPr>
      </p:pic>
      <p:pic>
        <p:nvPicPr>
          <p:cNvPr id="5" name="Image 84">
            <a:extLst>
              <a:ext uri="{FF2B5EF4-FFF2-40B4-BE49-F238E27FC236}">
                <a16:creationId xmlns:a16="http://schemas.microsoft.com/office/drawing/2014/main" id="{E1DFEB35-5FBA-9246-5700-EDC6544C2F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774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B2F51-348A-9439-5183-D23760B75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FCCee linacs: the exact RF frequency</a:t>
            </a:r>
            <a:br>
              <a:rPr lang="en-US" dirty="0"/>
            </a:br>
            <a:r>
              <a:rPr lang="en-US" dirty="0"/>
              <a:t> (Case of the Z-mode, 4 bunches, 100 Hz)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5931A-F3D8-478D-A525-2DAA31368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Nominal bunch spacing: 25 ns</a:t>
            </a:r>
          </a:p>
          <a:p>
            <a:r>
              <a:rPr lang="en-US" dirty="0"/>
              <a:t>Minimum time step to modify the bunch spacing: 5 ns =&gt; 200MHz. So that every second bucket in CR can be used potentially.</a:t>
            </a:r>
          </a:p>
          <a:p>
            <a:r>
              <a:rPr lang="en-US" dirty="0"/>
              <a:t>RF frequency in CR: </a:t>
            </a:r>
            <a:r>
              <a:rPr lang="en-US" dirty="0" err="1"/>
              <a:t>f_CR</a:t>
            </a:r>
            <a:r>
              <a:rPr lang="en-US" dirty="0"/>
              <a:t> = 400.788 MHz (FCC FSR, Table 1.2)</a:t>
            </a:r>
          </a:p>
          <a:p>
            <a:r>
              <a:rPr lang="en-US" dirty="0"/>
              <a:t>RF frequency in linacs (S-band): </a:t>
            </a:r>
            <a:r>
              <a:rPr lang="en-US" dirty="0" err="1"/>
              <a:t>f_LI</a:t>
            </a:r>
            <a:r>
              <a:rPr lang="en-US" dirty="0"/>
              <a:t> = </a:t>
            </a:r>
            <a:r>
              <a:rPr lang="en-US" dirty="0" err="1"/>
              <a:t>f_CR</a:t>
            </a:r>
            <a:r>
              <a:rPr lang="en-US" dirty="0"/>
              <a:t>*15/2 =  3005.91 MHz</a:t>
            </a:r>
          </a:p>
          <a:p>
            <a:r>
              <a:rPr lang="en-US" dirty="0"/>
              <a:t>Standard EU S-band: </a:t>
            </a:r>
            <a:r>
              <a:rPr lang="en-US" dirty="0" err="1"/>
              <a:t>f_EU</a:t>
            </a:r>
            <a:r>
              <a:rPr lang="en-US" dirty="0"/>
              <a:t> = 2998.5 MHz</a:t>
            </a:r>
          </a:p>
          <a:p>
            <a:r>
              <a:rPr lang="en-US" dirty="0"/>
              <a:t>Difference: </a:t>
            </a:r>
            <a:r>
              <a:rPr lang="en-US" dirty="0" err="1"/>
              <a:t>f_LI</a:t>
            </a:r>
            <a:r>
              <a:rPr lang="en-US" dirty="0"/>
              <a:t> – </a:t>
            </a:r>
            <a:r>
              <a:rPr lang="en-US" dirty="0" err="1"/>
              <a:t>f_EU</a:t>
            </a:r>
            <a:r>
              <a:rPr lang="en-US" dirty="0"/>
              <a:t> = 7.41 MHz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C97CAA-0C38-3AC7-BFC6-CF0E06442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1029" y="7269"/>
            <a:ext cx="2463817" cy="832722"/>
          </a:xfrm>
          <a:prstGeom prst="rect">
            <a:avLst/>
          </a:prstGeom>
        </p:spPr>
      </p:pic>
      <p:pic>
        <p:nvPicPr>
          <p:cNvPr id="5" name="Image 84">
            <a:extLst>
              <a:ext uri="{FF2B5EF4-FFF2-40B4-BE49-F238E27FC236}">
                <a16:creationId xmlns:a16="http://schemas.microsoft.com/office/drawing/2014/main" id="{87628B2F-26D9-C2D4-38F4-E6725936AF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658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F5304B80-3773-2555-DC1E-F27664059A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383" y="63646"/>
            <a:ext cx="8666333" cy="4282976"/>
          </a:xfrm>
          <a:prstGeom prst="rect">
            <a:avLst/>
          </a:prstGeom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FBAF5E-1638-CAFF-ACCB-C19A83D4B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bunch train</a:t>
            </a:r>
            <a:endParaRPr lang="en-GB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BF6C541-B1D7-1351-CF09-4AE80DCF8976}"/>
              </a:ext>
            </a:extLst>
          </p:cNvPr>
          <p:cNvSpPr/>
          <p:nvPr/>
        </p:nvSpPr>
        <p:spPr>
          <a:xfrm>
            <a:off x="1065475" y="3635734"/>
            <a:ext cx="119269" cy="13517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3AF23D-1DB8-F1D9-382F-63EC0F84EB4B}"/>
              </a:ext>
            </a:extLst>
          </p:cNvPr>
          <p:cNvSpPr txBox="1"/>
          <p:nvPr/>
        </p:nvSpPr>
        <p:spPr>
          <a:xfrm>
            <a:off x="732806" y="1429085"/>
            <a:ext cx="32326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BR bucket length:  </a:t>
            </a:r>
          </a:p>
          <a:p>
            <a:r>
              <a:rPr lang="en-US" dirty="0"/>
              <a:t>2*400.788MHz =&gt; 374.0mm,</a:t>
            </a:r>
          </a:p>
          <a:p>
            <a:r>
              <a:rPr lang="en-US" dirty="0"/>
              <a:t> </a:t>
            </a:r>
          </a:p>
          <a:p>
            <a:r>
              <a:rPr lang="en-US" dirty="0" err="1"/>
              <a:t>f_LI</a:t>
            </a:r>
            <a:r>
              <a:rPr lang="en-US" dirty="0"/>
              <a:t> (3005.91MHz) </a:t>
            </a:r>
          </a:p>
          <a:p>
            <a:r>
              <a:rPr lang="en-US" dirty="0"/>
              <a:t>wavelength:  </a:t>
            </a:r>
            <a:r>
              <a:rPr lang="en-US" b="1" dirty="0"/>
              <a:t>99.73 </a:t>
            </a:r>
            <a:r>
              <a:rPr lang="en-US" dirty="0"/>
              <a:t>mm</a:t>
            </a:r>
          </a:p>
          <a:p>
            <a:r>
              <a:rPr lang="en-GB" dirty="0"/>
              <a:t>EU S-band (2998.5MHz) wavelength:  </a:t>
            </a:r>
            <a:r>
              <a:rPr lang="en-GB" b="1" dirty="0"/>
              <a:t>99.98</a:t>
            </a:r>
            <a:r>
              <a:rPr lang="en-GB" dirty="0"/>
              <a:t> mm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DA2C25-AA6A-EF30-8E80-47F2A933B4B1}"/>
              </a:ext>
            </a:extLst>
          </p:cNvPr>
          <p:cNvSpPr txBox="1"/>
          <p:nvPr/>
        </p:nvSpPr>
        <p:spPr>
          <a:xfrm>
            <a:off x="3231856" y="4114498"/>
            <a:ext cx="87642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If EU S-band is used in linacs</a:t>
            </a:r>
            <a:r>
              <a:rPr lang="en-US" dirty="0"/>
              <a:t>, the 2</a:t>
            </a:r>
            <a:r>
              <a:rPr lang="en-US" baseline="30000" dirty="0"/>
              <a:t>nd</a:t>
            </a:r>
            <a:r>
              <a:rPr lang="en-US" dirty="0"/>
              <a:t> bunch will be shifted from the center of the bucket in the BR by : 75*(99.98-99.73) = </a:t>
            </a:r>
            <a:r>
              <a:rPr lang="en-US" b="1" dirty="0"/>
              <a:t>18.5mm</a:t>
            </a:r>
            <a:r>
              <a:rPr lang="en-US" dirty="0"/>
              <a:t>, the 3</a:t>
            </a:r>
            <a:r>
              <a:rPr lang="en-US" baseline="30000" dirty="0"/>
              <a:t>rd</a:t>
            </a:r>
            <a:r>
              <a:rPr lang="en-US" dirty="0"/>
              <a:t> by 2*18.5mm = 37mm, 4</a:t>
            </a:r>
            <a:r>
              <a:rPr lang="en-US" baseline="30000" dirty="0"/>
              <a:t>th</a:t>
            </a:r>
            <a:r>
              <a:rPr lang="en-US" dirty="0"/>
              <a:t> by </a:t>
            </a:r>
            <a:r>
              <a:rPr lang="en-US" b="1" dirty="0"/>
              <a:t>55.5mm</a:t>
            </a:r>
          </a:p>
          <a:p>
            <a:endParaRPr lang="en-US" dirty="0"/>
          </a:p>
          <a:p>
            <a:r>
              <a:rPr lang="en-US" dirty="0"/>
              <a:t>OR all 4 bunches are shifted like this:     1. </a:t>
            </a:r>
            <a:r>
              <a:rPr lang="en-US" b="1" dirty="0"/>
              <a:t>-27.75</a:t>
            </a:r>
            <a:r>
              <a:rPr lang="en-US" dirty="0"/>
              <a:t>,    2. -9.25,    3. 9.25,    4. </a:t>
            </a:r>
            <a:r>
              <a:rPr lang="en-US" b="1" dirty="0"/>
              <a:t>27.75  &gt; 25mm</a:t>
            </a:r>
          </a:p>
          <a:p>
            <a:endParaRPr lang="en-US" b="1" dirty="0"/>
          </a:p>
          <a:p>
            <a:r>
              <a:rPr lang="en-US" b="1" dirty="0"/>
              <a:t>This is not acceptable by the booster even without any longitudinal jitter and/or the bunch phase shift due to multi-bunch energy spread reduction in HEC</a:t>
            </a:r>
            <a:endParaRPr lang="en-GB" b="1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599E785-6786-70D1-1E6F-695C053D020A}"/>
              </a:ext>
            </a:extLst>
          </p:cNvPr>
          <p:cNvCxnSpPr>
            <a:cxnSpLocks/>
          </p:cNvCxnSpPr>
          <p:nvPr/>
        </p:nvCxnSpPr>
        <p:spPr>
          <a:xfrm flipV="1">
            <a:off x="1139030" y="5149223"/>
            <a:ext cx="1638035" cy="4327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4C8DE58D-69D1-3DB1-9FE9-90514CF5ACE5}"/>
              </a:ext>
            </a:extLst>
          </p:cNvPr>
          <p:cNvSpPr/>
          <p:nvPr/>
        </p:nvSpPr>
        <p:spPr>
          <a:xfrm>
            <a:off x="2858575" y="3669550"/>
            <a:ext cx="119269" cy="13517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6DBA7D0-A942-D019-9401-DDC3C9284A02}"/>
              </a:ext>
            </a:extLst>
          </p:cNvPr>
          <p:cNvCxnSpPr>
            <a:cxnSpLocks/>
          </p:cNvCxnSpPr>
          <p:nvPr/>
        </p:nvCxnSpPr>
        <p:spPr>
          <a:xfrm>
            <a:off x="1125109" y="3804722"/>
            <a:ext cx="0" cy="1558834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4C5A0A6-9AE1-8F10-7959-2F85D06C80B5}"/>
              </a:ext>
            </a:extLst>
          </p:cNvPr>
          <p:cNvCxnSpPr>
            <a:cxnSpLocks/>
          </p:cNvCxnSpPr>
          <p:nvPr/>
        </p:nvCxnSpPr>
        <p:spPr>
          <a:xfrm>
            <a:off x="2921100" y="3804722"/>
            <a:ext cx="0" cy="413525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71AD793-FFE9-0E1D-473C-23E8D1B38D77}"/>
              </a:ext>
            </a:extLst>
          </p:cNvPr>
          <p:cNvSpPr txBox="1"/>
          <p:nvPr/>
        </p:nvSpPr>
        <p:spPr>
          <a:xfrm>
            <a:off x="1259441" y="4554326"/>
            <a:ext cx="149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75*99.73mm</a:t>
            </a:r>
            <a:endParaRPr lang="en-GB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2BAA8CC-C164-06E7-7DC7-9FB4602E6D38}"/>
              </a:ext>
            </a:extLst>
          </p:cNvPr>
          <p:cNvCxnSpPr>
            <a:cxnSpLocks/>
          </p:cNvCxnSpPr>
          <p:nvPr/>
        </p:nvCxnSpPr>
        <p:spPr>
          <a:xfrm>
            <a:off x="2777065" y="3703320"/>
            <a:ext cx="0" cy="1558834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2321A9E-4292-C4D0-083E-15FAAB9C6B7F}"/>
              </a:ext>
            </a:extLst>
          </p:cNvPr>
          <p:cNvCxnSpPr>
            <a:cxnSpLocks/>
          </p:cNvCxnSpPr>
          <p:nvPr/>
        </p:nvCxnSpPr>
        <p:spPr>
          <a:xfrm>
            <a:off x="1146129" y="4011484"/>
            <a:ext cx="1772080" cy="0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037A79C-8A04-B2A4-4CB3-E9AB177D141F}"/>
              </a:ext>
            </a:extLst>
          </p:cNvPr>
          <p:cNvSpPr txBox="1"/>
          <p:nvPr/>
        </p:nvSpPr>
        <p:spPr>
          <a:xfrm>
            <a:off x="1356952" y="3683315"/>
            <a:ext cx="149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75*99.98mm</a:t>
            </a:r>
            <a:endParaRPr lang="en-GB" dirty="0"/>
          </a:p>
        </p:txBody>
      </p:sp>
      <p:sp>
        <p:nvSpPr>
          <p:cNvPr id="32" name="Arrow: Bent 31">
            <a:extLst>
              <a:ext uri="{FF2B5EF4-FFF2-40B4-BE49-F238E27FC236}">
                <a16:creationId xmlns:a16="http://schemas.microsoft.com/office/drawing/2014/main" id="{CAC17F99-6DA4-78DA-9DC0-78F93CFBB138}"/>
              </a:ext>
            </a:extLst>
          </p:cNvPr>
          <p:cNvSpPr/>
          <p:nvPr/>
        </p:nvSpPr>
        <p:spPr>
          <a:xfrm rot="16200000">
            <a:off x="2832071" y="4168520"/>
            <a:ext cx="436630" cy="440597"/>
          </a:xfrm>
          <a:prstGeom prst="bentArrow">
            <a:avLst>
              <a:gd name="adj1" fmla="val 4571"/>
              <a:gd name="adj2" fmla="val 7976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98F388-CBEC-1F25-C1B3-07224CBBD45D}"/>
              </a:ext>
            </a:extLst>
          </p:cNvPr>
          <p:cNvSpPr txBox="1"/>
          <p:nvPr/>
        </p:nvSpPr>
        <p:spPr>
          <a:xfrm>
            <a:off x="1606411" y="4159277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25ns</a:t>
            </a:r>
            <a:endParaRPr lang="en-GB" sz="24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79DC85-467F-F8D8-99B7-78FA4BEEE8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1029" y="7269"/>
            <a:ext cx="2463817" cy="832722"/>
          </a:xfrm>
          <a:prstGeom prst="rect">
            <a:avLst/>
          </a:prstGeom>
        </p:spPr>
      </p:pic>
      <p:pic>
        <p:nvPicPr>
          <p:cNvPr id="9" name="Image 84">
            <a:extLst>
              <a:ext uri="{FF2B5EF4-FFF2-40B4-BE49-F238E27FC236}">
                <a16:creationId xmlns:a16="http://schemas.microsoft.com/office/drawing/2014/main" id="{F247B9EB-E44F-BAE6-C94D-98D1324E86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3923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2BBCA-34CA-F424-3F2B-BBE7DC86E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11317" cy="1325563"/>
          </a:xfrm>
        </p:spPr>
        <p:txBody>
          <a:bodyPr>
            <a:normAutofit/>
          </a:bodyPr>
          <a:lstStyle/>
          <a:p>
            <a:r>
              <a:rPr lang="en-US" sz="4000" dirty="0"/>
              <a:t>What if high energy compressor chicane is also used to correct the bunch spacing</a:t>
            </a: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63B599-167F-58D4-1486-0E0F5E5C0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46664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R56 ~ 550 mm =&gt; </a:t>
            </a:r>
            <a:r>
              <a:rPr lang="en-US" dirty="0" err="1"/>
              <a:t>dE</a:t>
            </a:r>
            <a:r>
              <a:rPr lang="en-US" dirty="0"/>
              <a:t> ~ 27.75mm * 20 GeV / 550 mm ~ 1000 MeV</a:t>
            </a:r>
          </a:p>
          <a:p>
            <a:r>
              <a:rPr lang="en-US" dirty="0"/>
              <a:t>V_RF(@3GHz) = 1000MeV/sin(2</a:t>
            </a:r>
            <a:r>
              <a:rPr lang="el-GR" dirty="0"/>
              <a:t>π</a:t>
            </a:r>
            <a:r>
              <a:rPr lang="en-US" dirty="0"/>
              <a:t> 27.75mm/100mm) = 1015 MV &gt; 620MV</a:t>
            </a:r>
          </a:p>
          <a:p>
            <a:r>
              <a:rPr lang="en-US" dirty="0"/>
              <a:t>sin(2</a:t>
            </a:r>
            <a:r>
              <a:rPr lang="el-GR" dirty="0"/>
              <a:t>π</a:t>
            </a:r>
            <a:r>
              <a:rPr lang="en-US" dirty="0"/>
              <a:t> 27.75mm/100mm) ~1 we are far from linear regime</a:t>
            </a:r>
          </a:p>
          <a:p>
            <a:r>
              <a:rPr lang="en-US" dirty="0"/>
              <a:t>This is not good for correction linear bunch phase shift due to different RF frequencies</a:t>
            </a:r>
          </a:p>
          <a:p>
            <a:r>
              <a:rPr lang="en-US" dirty="0"/>
              <a:t>AND the single bunch energy chirp is different between 4 bunches, =&gt; different final single bunch energy spread </a:t>
            </a:r>
          </a:p>
          <a:p>
            <a:r>
              <a:rPr lang="en-US" b="1" dirty="0"/>
              <a:t>The HEC cannot be used both for single bunch energy compression and bunch spacing correction, at least using 3 GHz</a:t>
            </a:r>
          </a:p>
          <a:p>
            <a:r>
              <a:rPr lang="en-US" dirty="0"/>
              <a:t>Significantly lower RF frequency for the HEC is needed to make both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B8DD49-8EC2-48F6-AD1E-3C8772F88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1029" y="7269"/>
            <a:ext cx="2463817" cy="832722"/>
          </a:xfrm>
          <a:prstGeom prst="rect">
            <a:avLst/>
          </a:prstGeom>
        </p:spPr>
      </p:pic>
      <p:pic>
        <p:nvPicPr>
          <p:cNvPr id="5" name="Image 84">
            <a:extLst>
              <a:ext uri="{FF2B5EF4-FFF2-40B4-BE49-F238E27FC236}">
                <a16:creationId xmlns:a16="http://schemas.microsoft.com/office/drawing/2014/main" id="{7AFFAF0D-3F34-2BAF-755B-75EC573B61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2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01EF4-7189-3AC3-7487-621F7E20B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Timing and synchronization of linacs and rings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045D65-EC0B-B6E7-47DF-B3E57C528B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case, linacs run at Standard EU S-band: </a:t>
            </a:r>
            <a:r>
              <a:rPr lang="en-US" dirty="0" err="1"/>
              <a:t>f_EU</a:t>
            </a:r>
            <a:r>
              <a:rPr lang="en-US" dirty="0"/>
              <a:t> = 2998.5 MHz which is different from the Ring harmonic of 15*</a:t>
            </a:r>
            <a:r>
              <a:rPr lang="en-US" dirty="0" err="1"/>
              <a:t>f_CR</a:t>
            </a:r>
            <a:r>
              <a:rPr lang="en-US" dirty="0"/>
              <a:t>/2 =  3005.91 MHz </a:t>
            </a:r>
          </a:p>
          <a:p>
            <a:r>
              <a:rPr lang="en-US" dirty="0"/>
              <a:t>The synchronization system will have to take care of the frequency difference: 7.41 </a:t>
            </a:r>
            <a:r>
              <a:rPr lang="en-US" dirty="0" err="1"/>
              <a:t>MHz.</a:t>
            </a:r>
            <a:endParaRPr lang="en-US" dirty="0"/>
          </a:p>
          <a:p>
            <a:r>
              <a:rPr lang="en-US" dirty="0"/>
              <a:t>This will set some constraints on the timing and synchronization between linacs and rings.</a:t>
            </a:r>
          </a:p>
          <a:p>
            <a:endParaRPr lang="en-US" dirty="0"/>
          </a:p>
          <a:p>
            <a:r>
              <a:rPr lang="en-US" b="1" dirty="0"/>
              <a:t>Bottom line: there are number of challenges if the S-band used in the linacs is not the harmonic of the CR RF frequency</a:t>
            </a:r>
            <a:endParaRPr lang="en-GB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E0F4FC-3111-E267-78EB-A2B8435E8A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1029" y="7269"/>
            <a:ext cx="2463817" cy="832722"/>
          </a:xfrm>
          <a:prstGeom prst="rect">
            <a:avLst/>
          </a:prstGeom>
        </p:spPr>
      </p:pic>
      <p:pic>
        <p:nvPicPr>
          <p:cNvPr id="5" name="Image 84">
            <a:extLst>
              <a:ext uri="{FF2B5EF4-FFF2-40B4-BE49-F238E27FC236}">
                <a16:creationId xmlns:a16="http://schemas.microsoft.com/office/drawing/2014/main" id="{C8095551-0B3C-F492-7368-915F7ADB08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5471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857DD-4931-809D-3FA4-CF5A4E63B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578009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What are the challenges of using different from Eu S-band RF frequency of 3005.9 MHz?</a:t>
            </a: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48D42DB-6410-EF31-1E86-BE756E6E905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16972" y="2646756"/>
          <a:ext cx="6709065" cy="30308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34651">
                  <a:extLst>
                    <a:ext uri="{9D8B030D-6E8A-4147-A177-3AD203B41FA5}">
                      <a16:colId xmlns:a16="http://schemas.microsoft.com/office/drawing/2014/main" val="2475293942"/>
                    </a:ext>
                  </a:extLst>
                </a:gridCol>
                <a:gridCol w="1729806">
                  <a:extLst>
                    <a:ext uri="{9D8B030D-6E8A-4147-A177-3AD203B41FA5}">
                      <a16:colId xmlns:a16="http://schemas.microsoft.com/office/drawing/2014/main" val="3462097703"/>
                    </a:ext>
                  </a:extLst>
                </a:gridCol>
                <a:gridCol w="1271759">
                  <a:extLst>
                    <a:ext uri="{9D8B030D-6E8A-4147-A177-3AD203B41FA5}">
                      <a16:colId xmlns:a16="http://schemas.microsoft.com/office/drawing/2014/main" val="4106288045"/>
                    </a:ext>
                  </a:extLst>
                </a:gridCol>
                <a:gridCol w="1271759">
                  <a:extLst>
                    <a:ext uri="{9D8B030D-6E8A-4147-A177-3AD203B41FA5}">
                      <a16:colId xmlns:a16="http://schemas.microsoft.com/office/drawing/2014/main" val="1076813317"/>
                    </a:ext>
                  </a:extLst>
                </a:gridCol>
                <a:gridCol w="1401090">
                  <a:extLst>
                    <a:ext uri="{9D8B030D-6E8A-4147-A177-3AD203B41FA5}">
                      <a16:colId xmlns:a16="http://schemas.microsoft.com/office/drawing/2014/main" val="222483819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sng" strike="noStrike" dirty="0">
                          <a:effectLst/>
                        </a:rPr>
                        <a:t>S-Band frequencies</a:t>
                      </a:r>
                      <a:endParaRPr lang="en-GB" sz="16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723169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</a:rPr>
                        <a:t>Lab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MHz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388531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PSI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SWISS FEL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2998.80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Riccardo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047840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DESY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FLASH=XFEL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2997.20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Rolf Jonas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059652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DESY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</a:rPr>
                        <a:t>SINBAD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2997.92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Rolf Jonas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400345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DESY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LINAC 2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>
                          <a:effectLst/>
                        </a:rPr>
                        <a:t>2997.98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±2MHz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Rolf Jonas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515890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Daresbury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CLARA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2998.50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Graeme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870559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Trieste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FERMI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2998.01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Nuaman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146732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CERN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CLIC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2998.55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Steffen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673953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56088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Canon E37327A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2998.80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±1MHz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Riccardo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4984985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E07DB4F-72F5-54CC-46C3-5B8C6670846E}"/>
              </a:ext>
            </a:extLst>
          </p:cNvPr>
          <p:cNvSpPr txBox="1"/>
          <p:nvPr/>
        </p:nvSpPr>
        <p:spPr>
          <a:xfrm>
            <a:off x="7869382" y="1801091"/>
            <a:ext cx="372225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Typical klystron operating frequency specs are nominal </a:t>
            </a:r>
            <a:r>
              <a:rPr lang="en-US" dirty="0" err="1"/>
              <a:t>f_RF</a:t>
            </a:r>
            <a:r>
              <a:rPr lang="en-US" dirty="0"/>
              <a:t> </a:t>
            </a:r>
            <a:r>
              <a:rPr lang="en-GB" sz="1800" b="1" u="none" strike="noStrike" dirty="0">
                <a:effectLst/>
              </a:rPr>
              <a:t>±1MHz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0" dirty="0">
                <a:solidFill>
                  <a:srgbClr val="000000"/>
                </a:solidFill>
                <a:latin typeface="Calibri" panose="020F0502020204030204" pitchFamily="34" charset="0"/>
              </a:rPr>
              <a:t>Some operational experience shows that </a:t>
            </a:r>
            <a:r>
              <a:rPr lang="en-GB" sz="1800" b="1" u="none" strike="noStrike" dirty="0">
                <a:effectLst/>
              </a:rPr>
              <a:t>±2MHz is 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0" dirty="0">
                <a:solidFill>
                  <a:srgbClr val="000000"/>
                </a:solidFill>
                <a:latin typeface="Calibri" panose="020F0502020204030204" pitchFamily="34" charset="0"/>
              </a:rPr>
              <a:t>Nevertheless </a:t>
            </a:r>
            <a:r>
              <a:rPr lang="en-GB" b="1" i="0" dirty="0">
                <a:solidFill>
                  <a:srgbClr val="000000"/>
                </a:solidFill>
                <a:latin typeface="Calibri" panose="020F0502020204030204" pitchFamily="34" charset="0"/>
              </a:rPr>
              <a:t>+7 MHz </a:t>
            </a:r>
            <a:r>
              <a:rPr lang="en-GB" i="0" dirty="0">
                <a:solidFill>
                  <a:srgbClr val="000000"/>
                </a:solidFill>
                <a:latin typeface="Calibri" panose="020F0502020204030204" pitchFamily="34" charset="0"/>
              </a:rPr>
              <a:t>will require different specs for FCCee klystrons: </a:t>
            </a:r>
            <a:r>
              <a:rPr lang="en-GB" b="1" i="0" dirty="0">
                <a:solidFill>
                  <a:srgbClr val="000000"/>
                </a:solidFill>
                <a:latin typeface="Calibri" panose="020F0502020204030204" pitchFamily="34" charset="0"/>
              </a:rPr>
              <a:t>3005.9</a:t>
            </a:r>
            <a:r>
              <a:rPr lang="en-GB" sz="1800" b="1" u="none" strike="noStrike" dirty="0">
                <a:effectLst/>
              </a:rPr>
              <a:t>±1MHz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i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This is </a:t>
            </a:r>
            <a:r>
              <a:rPr lang="en-GB" sz="1800" b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 problem </a:t>
            </a:r>
            <a:r>
              <a:rPr lang="en-GB" sz="180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for mid and long term when </a:t>
            </a:r>
            <a:r>
              <a:rPr lang="en-GB" sz="1800" b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new klystrons </a:t>
            </a:r>
            <a:r>
              <a:rPr lang="en-GB" sz="180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must be purchased (developed)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i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What about </a:t>
            </a:r>
            <a:r>
              <a:rPr lang="en-GB" sz="180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short term and potential use of </a:t>
            </a:r>
            <a:r>
              <a:rPr lang="en-GB" sz="1800" b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existing klystrons?</a:t>
            </a:r>
            <a:endParaRPr lang="en-GB" sz="18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519A41-A224-137B-B514-E170EB8821E1}"/>
              </a:ext>
            </a:extLst>
          </p:cNvPr>
          <p:cNvSpPr txBox="1"/>
          <p:nvPr/>
        </p:nvSpPr>
        <p:spPr>
          <a:xfrm>
            <a:off x="498154" y="2075291"/>
            <a:ext cx="7146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Examples of different S-band RF frequencies used in Europe</a:t>
            </a:r>
            <a:endParaRPr lang="en-GB" sz="20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F51743-029E-5FBC-EB49-C117DD94CA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1029" y="7269"/>
            <a:ext cx="2463817" cy="832722"/>
          </a:xfrm>
          <a:prstGeom prst="rect">
            <a:avLst/>
          </a:prstGeom>
        </p:spPr>
      </p:pic>
      <p:pic>
        <p:nvPicPr>
          <p:cNvPr id="7" name="Image 84">
            <a:extLst>
              <a:ext uri="{FF2B5EF4-FFF2-40B4-BE49-F238E27FC236}">
                <a16:creationId xmlns:a16="http://schemas.microsoft.com/office/drawing/2014/main" id="{14EDB1DB-43F6-E718-57A5-7C18729215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9139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54E2FD-5614-1D66-4CE6-D5AB0F89B3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EA5BA-096F-59C0-20AF-980F037BB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EU S-band klystron at 3005.9 MHz </a:t>
            </a: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5932EF6-E272-AC6F-373E-769D4BC5C5B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05777" y="1953549"/>
          <a:ext cx="3565949" cy="18345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55062">
                  <a:extLst>
                    <a:ext uri="{9D8B030D-6E8A-4147-A177-3AD203B41FA5}">
                      <a16:colId xmlns:a16="http://schemas.microsoft.com/office/drawing/2014/main" val="3462097703"/>
                    </a:ext>
                  </a:extLst>
                </a:gridCol>
                <a:gridCol w="1510887">
                  <a:extLst>
                    <a:ext uri="{9D8B030D-6E8A-4147-A177-3AD203B41FA5}">
                      <a16:colId xmlns:a16="http://schemas.microsoft.com/office/drawing/2014/main" val="410628804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sng" strike="noStrike" dirty="0">
                          <a:effectLst/>
                        </a:rPr>
                        <a:t>S-Band frequencies</a:t>
                      </a:r>
                      <a:endParaRPr lang="en-GB" sz="16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723169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MHz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388531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CLIC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2998.55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673953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</a:rPr>
                        <a:t>CTF2 RF gun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3000.50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4740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CTF2 HCS1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3006.36</a:t>
                      </a:r>
                      <a:endParaRPr lang="en-GB" sz="2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52950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CTF2 HCS2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2990.74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46529906"/>
                  </a:ext>
                </a:extLst>
              </a:tr>
              <a:tr h="22627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</a:rPr>
                        <a:t>Thomson TH2132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2998.5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564131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EC5B91CC-CDE2-74A3-3792-D6C7891AE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5493" y="1352763"/>
            <a:ext cx="6459682" cy="53712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B30ED6B-422E-71BB-11E5-C5C1941FCAF3}"/>
              </a:ext>
            </a:extLst>
          </p:cNvPr>
          <p:cNvSpPr txBox="1"/>
          <p:nvPr/>
        </p:nvSpPr>
        <p:spPr>
          <a:xfrm>
            <a:off x="476825" y="1514764"/>
            <a:ext cx="3823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u="none" strike="noStrike" dirty="0">
                <a:effectLst/>
              </a:rPr>
              <a:t>CTF2 TDR, CLIC note 304, 1996</a:t>
            </a:r>
            <a:endParaRPr lang="en-GB" sz="18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48AA89-EB80-D1C9-DB74-0FF9B8795B2D}"/>
              </a:ext>
            </a:extLst>
          </p:cNvPr>
          <p:cNvSpPr txBox="1"/>
          <p:nvPr/>
        </p:nvSpPr>
        <p:spPr>
          <a:xfrm>
            <a:off x="212435" y="3788064"/>
            <a:ext cx="5043058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Based on the measurement done for the CTF2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2998.5 klystron can be operated at nominal output RF power (45MW) at 3006 </a:t>
            </a:r>
            <a:r>
              <a:rPr lang="en-US" dirty="0" err="1"/>
              <a:t>MHz.</a:t>
            </a: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Due to lower gain higher power might be required for the driver amplifier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This should not be a problem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0000"/>
                </a:solidFill>
              </a:rPr>
              <a:t>More measurements are needed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372C878-8ADA-6717-E283-34C0549EAD0D}"/>
              </a:ext>
            </a:extLst>
          </p:cNvPr>
          <p:cNvCxnSpPr>
            <a:cxnSpLocks/>
          </p:cNvCxnSpPr>
          <p:nvPr/>
        </p:nvCxnSpPr>
        <p:spPr>
          <a:xfrm flipV="1">
            <a:off x="3842327" y="3429000"/>
            <a:ext cx="4849091" cy="1656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3F80457-A25B-6849-0450-9C810429DE2A}"/>
              </a:ext>
            </a:extLst>
          </p:cNvPr>
          <p:cNvCxnSpPr>
            <a:cxnSpLocks/>
          </p:cNvCxnSpPr>
          <p:nvPr/>
        </p:nvCxnSpPr>
        <p:spPr>
          <a:xfrm>
            <a:off x="3906984" y="3100748"/>
            <a:ext cx="7546107" cy="7383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Arrow: Right 6">
            <a:extLst>
              <a:ext uri="{FF2B5EF4-FFF2-40B4-BE49-F238E27FC236}">
                <a16:creationId xmlns:a16="http://schemas.microsoft.com/office/drawing/2014/main" id="{645A47B5-E91B-A5F4-3F87-3550C768E305}"/>
              </a:ext>
            </a:extLst>
          </p:cNvPr>
          <p:cNvSpPr/>
          <p:nvPr/>
        </p:nvSpPr>
        <p:spPr>
          <a:xfrm>
            <a:off x="5159631" y="371060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9EE59FE-4BB9-C39B-88C8-F4C9FD8A1E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1029" y="7269"/>
            <a:ext cx="2463817" cy="832722"/>
          </a:xfrm>
          <a:prstGeom prst="rect">
            <a:avLst/>
          </a:prstGeom>
        </p:spPr>
      </p:pic>
      <p:pic>
        <p:nvPicPr>
          <p:cNvPr id="10" name="Image 84">
            <a:extLst>
              <a:ext uri="{FF2B5EF4-FFF2-40B4-BE49-F238E27FC236}">
                <a16:creationId xmlns:a16="http://schemas.microsoft.com/office/drawing/2014/main" id="{6FBE48C4-048A-C288-6D2C-D1C6A1D294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31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76"/>
          <a:stretch/>
        </p:blipFill>
        <p:spPr>
          <a:xfrm>
            <a:off x="5796728" y="1532564"/>
            <a:ext cx="5856376" cy="390579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RF power for Linacs: existing S-band klystrons</a:t>
            </a:r>
            <a:endParaRPr lang="en-GB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 t="9887"/>
          <a:stretch/>
        </p:blipFill>
        <p:spPr>
          <a:xfrm>
            <a:off x="372916" y="1587980"/>
            <a:ext cx="5256585" cy="35526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67719" y="4913989"/>
            <a:ext cx="3465945" cy="1200329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2998.5 MHz version exists.</a:t>
            </a:r>
          </a:p>
          <a:p>
            <a:r>
              <a:rPr lang="en-US" b="1" dirty="0"/>
              <a:t>E37333 build for CLARA (UK)</a:t>
            </a:r>
          </a:p>
          <a:p>
            <a:r>
              <a:rPr lang="en-US" b="1" dirty="0"/>
              <a:t>Nominal parameters:</a:t>
            </a:r>
          </a:p>
          <a:p>
            <a:r>
              <a:rPr lang="en-US" b="1" dirty="0"/>
              <a:t>70 MW, 100 Hz, 3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067719-7590-26D7-F9AA-D761EA9F6449}"/>
              </a:ext>
            </a:extLst>
          </p:cNvPr>
          <p:cNvSpPr txBox="1"/>
          <p:nvPr/>
        </p:nvSpPr>
        <p:spPr>
          <a:xfrm>
            <a:off x="2191308" y="995106"/>
            <a:ext cx="1273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THALES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AA7F56-A40A-2A3E-DB02-F4C09080FC07}"/>
              </a:ext>
            </a:extLst>
          </p:cNvPr>
          <p:cNvSpPr txBox="1"/>
          <p:nvPr/>
        </p:nvSpPr>
        <p:spPr>
          <a:xfrm>
            <a:off x="6409901" y="995105"/>
            <a:ext cx="35907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CANON former TOSHIBA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F5979E-B7DB-75CA-1F6F-7458926E7828}"/>
              </a:ext>
            </a:extLst>
          </p:cNvPr>
          <p:cNvSpPr txBox="1"/>
          <p:nvPr/>
        </p:nvSpPr>
        <p:spPr>
          <a:xfrm>
            <a:off x="372916" y="5183696"/>
            <a:ext cx="7450950" cy="92333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FCC-ee injector linacs 3 GHz klystron parameters: </a:t>
            </a:r>
            <a:r>
              <a:rPr lang="en-US" b="1" dirty="0"/>
              <a:t>80 MW, 3 us, 100 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Several suppliers </a:t>
            </a:r>
            <a:r>
              <a:rPr lang="en-US" dirty="0"/>
              <a:t>have klystrons with </a:t>
            </a:r>
            <a:r>
              <a:rPr lang="en-US" b="1" dirty="0"/>
              <a:t>very close parameters</a:t>
            </a:r>
            <a:r>
              <a:rPr lang="en-US" dirty="0"/>
              <a:t>, but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</a:t>
            </a:r>
            <a:r>
              <a:rPr lang="en-US" b="1" dirty="0"/>
              <a:t>new dedicated </a:t>
            </a:r>
            <a:r>
              <a:rPr lang="en-US" dirty="0"/>
              <a:t>tube will be developed for the </a:t>
            </a:r>
            <a:r>
              <a:rPr lang="en-US" b="1" dirty="0"/>
              <a:t>FCC injector linacs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E81F13-D3A6-2D86-B961-CF8A86094F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1029" y="7269"/>
            <a:ext cx="2463817" cy="832722"/>
          </a:xfrm>
          <a:prstGeom prst="rect">
            <a:avLst/>
          </a:prstGeom>
        </p:spPr>
      </p:pic>
      <p:pic>
        <p:nvPicPr>
          <p:cNvPr id="10" name="Image 84">
            <a:extLst>
              <a:ext uri="{FF2B5EF4-FFF2-40B4-BE49-F238E27FC236}">
                <a16:creationId xmlns:a16="http://schemas.microsoft.com/office/drawing/2014/main" id="{4DD90745-C0AA-F690-E660-F87B547B26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3291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65DE5DCA-4DB3-4BD2-993A-73713A1E8F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8560" y="2291582"/>
            <a:ext cx="4770085" cy="3773751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A5B8CCE6-F6D5-1827-065D-0A342C37E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832829" cy="1325563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New design of high efficiency S-band Multi Beam Klystron (MBK) for KEK injector linac: KMS80</a:t>
            </a: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59BBCDD2-D407-BE15-9FEF-3C62592986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68155"/>
              </p:ext>
            </p:extLst>
          </p:nvPr>
        </p:nvGraphicFramePr>
        <p:xfrm>
          <a:off x="983355" y="3429000"/>
          <a:ext cx="4553542" cy="2152773"/>
        </p:xfrm>
        <a:graphic>
          <a:graphicData uri="http://schemas.openxmlformats.org/drawingml/2006/table">
            <a:tbl>
              <a:tblPr>
                <a:tableStyleId>{6E25E649-3F16-4E02-A733-19D2CDBF48F0}</a:tableStyleId>
              </a:tblPr>
              <a:tblGrid>
                <a:gridCol w="2636873">
                  <a:extLst>
                    <a:ext uri="{9D8B030D-6E8A-4147-A177-3AD203B41FA5}">
                      <a16:colId xmlns:a16="http://schemas.microsoft.com/office/drawing/2014/main" val="1883747082"/>
                    </a:ext>
                  </a:extLst>
                </a:gridCol>
                <a:gridCol w="1916669">
                  <a:extLst>
                    <a:ext uri="{9D8B030D-6E8A-4147-A177-3AD203B41FA5}">
                      <a16:colId xmlns:a16="http://schemas.microsoft.com/office/drawing/2014/main" val="1690796655"/>
                    </a:ext>
                  </a:extLst>
                </a:gridCol>
              </a:tblGrid>
              <a:tr h="3075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</a:rPr>
                        <a:t>Parameters(unit)</a:t>
                      </a:r>
                      <a:endParaRPr lang="zh-CN" sz="1600" b="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0" kern="100" dirty="0">
                          <a:effectLst/>
                        </a:rPr>
                        <a:t>value</a:t>
                      </a:r>
                      <a:endParaRPr lang="zh-CN" sz="1600" b="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5956979"/>
                  </a:ext>
                </a:extLst>
              </a:tr>
              <a:tr h="3075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effectLst/>
                        </a:rPr>
                        <a:t>Frequency(MHz)</a:t>
                      </a:r>
                      <a:endParaRPr lang="zh-CN" sz="1400" b="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>
                          <a:effectLst/>
                        </a:rPr>
                        <a:t>2856</a:t>
                      </a:r>
                      <a:endParaRPr lang="zh-CN" sz="1400" b="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84768777"/>
                  </a:ext>
                </a:extLst>
              </a:tr>
              <a:tr h="3075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effectLst/>
                        </a:rPr>
                        <a:t>Gun voltage(kV)</a:t>
                      </a:r>
                      <a:endParaRPr lang="zh-CN" sz="1400" b="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>
                          <a:effectLst/>
                        </a:rPr>
                        <a:t>300</a:t>
                      </a:r>
                      <a:endParaRPr lang="zh-CN" sz="1400" b="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32318108"/>
                  </a:ext>
                </a:extLst>
              </a:tr>
              <a:tr h="3075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effectLst/>
                        </a:rPr>
                        <a:t>Total gun current(A) </a:t>
                      </a:r>
                      <a:endParaRPr lang="zh-CN" sz="1400" b="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>
                          <a:effectLst/>
                        </a:rPr>
                        <a:t>366.4</a:t>
                      </a:r>
                      <a:endParaRPr lang="zh-CN" sz="1400" b="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9437070"/>
                  </a:ext>
                </a:extLst>
              </a:tr>
              <a:tr h="3075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effectLst/>
                        </a:rPr>
                        <a:t>Beam No.</a:t>
                      </a:r>
                      <a:endParaRPr lang="zh-CN" sz="1400" b="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effectLst/>
                        </a:rPr>
                        <a:t>8</a:t>
                      </a:r>
                      <a:endParaRPr lang="zh-CN" sz="1400" b="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02986580"/>
                  </a:ext>
                </a:extLst>
              </a:tr>
              <a:tr h="3075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effectLst/>
                        </a:rPr>
                        <a:t>Output power(MW)</a:t>
                      </a:r>
                      <a:endParaRPr lang="zh-CN" sz="1400" b="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effectLst/>
                        </a:rPr>
                        <a:t>80  </a:t>
                      </a:r>
                      <a:endParaRPr lang="zh-CN" sz="1400" b="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14579095"/>
                  </a:ext>
                </a:extLst>
              </a:tr>
              <a:tr h="3075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0" kern="100" dirty="0">
                          <a:effectLst/>
                        </a:rPr>
                        <a:t>Expected efficiency </a:t>
                      </a:r>
                      <a:endParaRPr lang="zh-CN" sz="1400" b="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400" b="0" kern="100" dirty="0">
                          <a:effectLst/>
                        </a:rPr>
                        <a:t>73%</a:t>
                      </a:r>
                      <a:endParaRPr lang="zh-CN" sz="1400" b="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0111184"/>
                  </a:ext>
                </a:extLst>
              </a:tr>
            </a:tbl>
          </a:graphicData>
        </a:graphic>
      </p:graphicFrame>
      <p:sp>
        <p:nvSpPr>
          <p:cNvPr id="9" name="箭头: 上弧形 8">
            <a:extLst>
              <a:ext uri="{FF2B5EF4-FFF2-40B4-BE49-F238E27FC236}">
                <a16:creationId xmlns:a16="http://schemas.microsoft.com/office/drawing/2014/main" id="{8CCD60EC-4184-7FF2-403E-A1D4779E48E9}"/>
              </a:ext>
            </a:extLst>
          </p:cNvPr>
          <p:cNvSpPr/>
          <p:nvPr/>
        </p:nvSpPr>
        <p:spPr>
          <a:xfrm rot="18547372">
            <a:off x="8242519" y="2905467"/>
            <a:ext cx="1504576" cy="360229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481A7E1-7088-0F46-88AD-DECA8F46A4AF}"/>
              </a:ext>
            </a:extLst>
          </p:cNvPr>
          <p:cNvSpPr txBox="1"/>
          <p:nvPr/>
        </p:nvSpPr>
        <p:spPr>
          <a:xfrm>
            <a:off x="6322898" y="1636502"/>
            <a:ext cx="52098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ea typeface="ＭＳ 明朝" panose="02020609040205080304" pitchFamily="17" charset="-128"/>
                <a:cs typeface="Times New Roman" panose="02020603050405020304" pitchFamily="18" charset="0"/>
              </a:rPr>
              <a:t>For </a:t>
            </a:r>
            <a:r>
              <a:rPr lang="en-GB" sz="1800" dirty="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dual records in both efficiency and output power in the field of S-band MBKs</a:t>
            </a:r>
            <a:endParaRPr 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A0C2E32-3F9C-92BD-668F-D6E325583F49}"/>
              </a:ext>
            </a:extLst>
          </p:cNvPr>
          <p:cNvSpPr txBox="1"/>
          <p:nvPr/>
        </p:nvSpPr>
        <p:spPr>
          <a:xfrm>
            <a:off x="983355" y="5590522"/>
            <a:ext cx="60972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(Courtesy of Takuya </a:t>
            </a:r>
            <a:r>
              <a:rPr lang="en-US" dirty="0" err="1"/>
              <a:t>Natsui</a:t>
            </a:r>
            <a:r>
              <a:rPr lang="en-US" dirty="0"/>
              <a:t>)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6C0204F-B061-28B4-5159-7801B34F98A5}"/>
              </a:ext>
            </a:extLst>
          </p:cNvPr>
          <p:cNvSpPr txBox="1"/>
          <p:nvPr/>
        </p:nvSpPr>
        <p:spPr>
          <a:xfrm>
            <a:off x="777885" y="2983655"/>
            <a:ext cx="52098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overall parameters of KMS80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CA1ADBD8-B83A-BDD6-BB7D-8ED90BE79F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90" y="1530546"/>
            <a:ext cx="4860072" cy="144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A7E078-DD97-1194-4FF7-A40705409C49}"/>
              </a:ext>
            </a:extLst>
          </p:cNvPr>
          <p:cNvSpPr txBox="1"/>
          <p:nvPr/>
        </p:nvSpPr>
        <p:spPr>
          <a:xfrm>
            <a:off x="913263" y="6065333"/>
            <a:ext cx="10295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Shengchang</a:t>
            </a:r>
            <a:r>
              <a:rPr lang="en-US" dirty="0"/>
              <a:t> Wang, at </a:t>
            </a:r>
            <a:r>
              <a:rPr lang="en-GB" dirty="0">
                <a:hlinkClick r:id="rId5"/>
              </a:rPr>
              <a:t>2nd Workshop on efficient RF sources (23-25 September 2024): Overview · Indico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D72E14-350D-D73D-8AEA-3D9A28C9C7D2}"/>
              </a:ext>
            </a:extLst>
          </p:cNvPr>
          <p:cNvSpPr txBox="1"/>
          <p:nvPr/>
        </p:nvSpPr>
        <p:spPr>
          <a:xfrm>
            <a:off x="8239115" y="3993791"/>
            <a:ext cx="1168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4us, 50Hz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25603F4-2840-7D4C-D84F-8B69C2CF48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1029" y="7269"/>
            <a:ext cx="2463817" cy="832722"/>
          </a:xfrm>
          <a:prstGeom prst="rect">
            <a:avLst/>
          </a:prstGeom>
        </p:spPr>
      </p:pic>
      <p:pic>
        <p:nvPicPr>
          <p:cNvPr id="13" name="Image 84">
            <a:extLst>
              <a:ext uri="{FF2B5EF4-FFF2-40B4-BE49-F238E27FC236}">
                <a16:creationId xmlns:a16="http://schemas.microsoft.com/office/drawing/2014/main" id="{72CEEB64-3610-603C-B0A9-4553A1A358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353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8DEB6-EDF4-D9C4-E996-1D9CCBF86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efficiency RF power for FCC-ee linacs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C6AF9-19C8-628C-9195-E0CCCBCD88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R&amp;D at KEK/CANON on the high efficiency MBK with 80 MW, 4 us, 50 Hz, 73% is very encouraging (1</a:t>
            </a:r>
            <a:r>
              <a:rPr lang="en-US" baseline="30000" dirty="0"/>
              <a:t>st</a:t>
            </a:r>
            <a:r>
              <a:rPr lang="en-US" dirty="0"/>
              <a:t> prototype to be tested 2026)</a:t>
            </a:r>
          </a:p>
          <a:p>
            <a:r>
              <a:rPr lang="en-US" dirty="0"/>
              <a:t>It paves the way to </a:t>
            </a:r>
            <a:r>
              <a:rPr lang="en-US" b="1" dirty="0"/>
              <a:t>high efficiency</a:t>
            </a:r>
            <a:r>
              <a:rPr lang="en-US" dirty="0"/>
              <a:t> RF power source for FCC-ee injector linacs: 80 MW, 3 us, 100 Hz, </a:t>
            </a:r>
            <a:r>
              <a:rPr lang="en-US" b="1" dirty="0"/>
              <a:t>&gt;70%</a:t>
            </a:r>
          </a:p>
          <a:p>
            <a:r>
              <a:rPr lang="en-US" dirty="0"/>
              <a:t>Increasing klystron efficiency from 42% to 70 % is not only big reduction of the </a:t>
            </a:r>
            <a:r>
              <a:rPr lang="en-US" b="1" dirty="0"/>
              <a:t>power consumption </a:t>
            </a:r>
            <a:r>
              <a:rPr lang="en-US" dirty="0"/>
              <a:t>in the linacs from 19.5 MW to 13.7 MW</a:t>
            </a:r>
          </a:p>
          <a:p>
            <a:r>
              <a:rPr lang="en-US" dirty="0"/>
              <a:t>BUT it is also a significant reduction of the </a:t>
            </a:r>
            <a:r>
              <a:rPr lang="en-US" b="1" dirty="0"/>
              <a:t>investment cost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modulator cost which dominates with 29% the linac hardware cost</a:t>
            </a:r>
          </a:p>
          <a:p>
            <a:pPr lvl="1"/>
            <a:r>
              <a:rPr lang="en-US" dirty="0"/>
              <a:t>infrastructure cost: CV, EL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D2C040-D0CF-7AF9-2A66-E91DC58293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1029" y="7269"/>
            <a:ext cx="2463817" cy="832722"/>
          </a:xfrm>
          <a:prstGeom prst="rect">
            <a:avLst/>
          </a:prstGeom>
        </p:spPr>
      </p:pic>
      <p:pic>
        <p:nvPicPr>
          <p:cNvPr id="5" name="Image 84">
            <a:extLst>
              <a:ext uri="{FF2B5EF4-FFF2-40B4-BE49-F238E27FC236}">
                <a16:creationId xmlns:a16="http://schemas.microsoft.com/office/drawing/2014/main" id="{81872F7A-896E-E4F1-3E20-B5B46750A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476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FAF7A-4EA9-D158-BEE0-809DB871A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Outline: from the past to the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7CADC3-13BE-D99E-42CD-A222BF7A9D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b="1" dirty="0">
                <a:solidFill>
                  <a:schemeClr val="tx1"/>
                </a:solidFill>
                <a:latin typeface="Century Gothic" pitchFamily="34" charset="0"/>
                <a:cs typeface="Arial" pitchFamily="34" charset="0"/>
              </a:rPr>
              <a:t>Overview of the Feasibility Study Report baseline for the </a:t>
            </a:r>
            <a:r>
              <a:rPr lang="en-GB" b="1" dirty="0">
                <a:latin typeface="Century Gothic" pitchFamily="34" charset="0"/>
                <a:cs typeface="Arial" pitchFamily="34" charset="0"/>
              </a:rPr>
              <a:t>FCC-ee injector complex </a:t>
            </a:r>
            <a:r>
              <a:rPr lang="en-GB" sz="2800" b="1" dirty="0">
                <a:solidFill>
                  <a:schemeClr val="tx1"/>
                </a:solidFill>
                <a:latin typeface="Century Gothic" pitchFamily="34" charset="0"/>
                <a:cs typeface="Arial" pitchFamily="34" charset="0"/>
              </a:rPr>
              <a:t>linacs</a:t>
            </a:r>
            <a:endParaRPr lang="en-GB" b="1" dirty="0">
              <a:latin typeface="Century Gothic" pitchFamily="34" charset="0"/>
              <a:cs typeface="Arial" pitchFamily="34" charset="0"/>
            </a:endParaRPr>
          </a:p>
          <a:p>
            <a:r>
              <a:rPr lang="en-GB" b="1" dirty="0">
                <a:latin typeface="Century Gothic" pitchFamily="34" charset="0"/>
                <a:cs typeface="Arial" pitchFamily="34" charset="0"/>
              </a:rPr>
              <a:t>New design of the injector linacs for the TDR</a:t>
            </a:r>
          </a:p>
          <a:p>
            <a:pPr lvl="1"/>
            <a:r>
              <a:rPr lang="en-GB" b="1" dirty="0">
                <a:latin typeface="Century Gothic" pitchFamily="34" charset="0"/>
                <a:cs typeface="Arial" pitchFamily="34" charset="0"/>
              </a:rPr>
              <a:t>New RF frequency European S-band versus FCC CR harmonic S-band</a:t>
            </a:r>
          </a:p>
          <a:p>
            <a:pPr lvl="1"/>
            <a:r>
              <a:rPr lang="en-GB" b="1" dirty="0">
                <a:latin typeface="Century Gothic" pitchFamily="34" charset="0"/>
                <a:cs typeface="Arial" pitchFamily="34" charset="0"/>
              </a:rPr>
              <a:t>New damping ring design and final placement on CERN site</a:t>
            </a:r>
          </a:p>
          <a:p>
            <a:r>
              <a:rPr lang="en-GB" b="1" dirty="0">
                <a:latin typeface="Century Gothic" pitchFamily="34" charset="0"/>
                <a:cs typeface="Arial" pitchFamily="34" charset="0"/>
              </a:rPr>
              <a:t>Conclusion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7F1B3D-7B5D-F17C-362F-094B0A1888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1029" y="7269"/>
            <a:ext cx="2463817" cy="832722"/>
          </a:xfrm>
          <a:prstGeom prst="rect">
            <a:avLst/>
          </a:prstGeom>
        </p:spPr>
      </p:pic>
      <p:pic>
        <p:nvPicPr>
          <p:cNvPr id="5" name="Image 84">
            <a:extLst>
              <a:ext uri="{FF2B5EF4-FFF2-40B4-BE49-F238E27FC236}">
                <a16:creationId xmlns:a16="http://schemas.microsoft.com/office/drawing/2014/main" id="{3F9B4398-D78F-9B43-A37F-930A2FDEBA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5848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0641C-1105-60DA-B22E-2D2D7FBAF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80845B-5FAD-5AC9-5269-82B7B27E0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Robust design of the FCC-ee injector linacs has been done for the Feasibility Study Report</a:t>
            </a:r>
          </a:p>
          <a:p>
            <a:r>
              <a:rPr lang="en-US" dirty="0"/>
              <a:t>It must be adjusted and reoptimized for the TDR to address several changes including new RF frequency, new DR acceptance, site constraints</a:t>
            </a:r>
          </a:p>
          <a:p>
            <a:r>
              <a:rPr lang="en-US" dirty="0"/>
              <a:t>It seems that the choice between European S-band 2998.5 and the CR harmonic 3006.9 MHz favor the latter one due to simpler overall compatibility of the linacs and rings with minimum impact on the RF power systems </a:t>
            </a:r>
          </a:p>
          <a:p>
            <a:r>
              <a:rPr lang="en-US" dirty="0"/>
              <a:t>The design for the TDR is a chance to push the sustainability of the FCC even further by developing a high efficiency (&gt;70%) multi-beam klystron as RF power source for the </a:t>
            </a:r>
            <a:r>
              <a:rPr lang="en-US"/>
              <a:t>injector linacs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245952-0FBE-8523-CA89-8C1592E277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1029" y="7269"/>
            <a:ext cx="2463817" cy="832722"/>
          </a:xfrm>
          <a:prstGeom prst="rect">
            <a:avLst/>
          </a:prstGeom>
        </p:spPr>
      </p:pic>
      <p:pic>
        <p:nvPicPr>
          <p:cNvPr id="5" name="Image 84">
            <a:extLst>
              <a:ext uri="{FF2B5EF4-FFF2-40B4-BE49-F238E27FC236}">
                <a16:creationId xmlns:a16="http://schemas.microsoft.com/office/drawing/2014/main" id="{59AB0263-3920-B7B9-9DA8-03409A9E26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6479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F96928E-5FAA-7692-4CDB-8D510AC2F685}"/>
              </a:ext>
            </a:extLst>
          </p:cNvPr>
          <p:cNvSpPr/>
          <p:nvPr/>
        </p:nvSpPr>
        <p:spPr bwMode="auto">
          <a:xfrm>
            <a:off x="839416" y="116632"/>
            <a:ext cx="1742124" cy="54621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extBox 1"/>
          <p:cNvSpPr txBox="1"/>
          <p:nvPr/>
        </p:nvSpPr>
        <p:spPr>
          <a:xfrm>
            <a:off x="5070634" y="0"/>
            <a:ext cx="1329659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b="1" dirty="0">
                <a:solidFill>
                  <a:schemeClr val="bg1"/>
                </a:solidFill>
              </a:rPr>
              <a:t>Credits</a:t>
            </a:r>
            <a:endParaRPr lang="en-GB" sz="2667" b="1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56ABC7-A1A8-94B9-0BB9-EFC9C4840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109" y="4820453"/>
            <a:ext cx="2095984" cy="6237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AB1F06E-FB15-2802-CC20-5CA4ED79893F}"/>
              </a:ext>
            </a:extLst>
          </p:cNvPr>
          <p:cNvSpPr txBox="1"/>
          <p:nvPr/>
        </p:nvSpPr>
        <p:spPr>
          <a:xfrm>
            <a:off x="2385093" y="4824803"/>
            <a:ext cx="9416356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dirty="0">
                <a:ea typeface="Lato" panose="020F0502020204030203" pitchFamily="34" charset="0"/>
                <a:cs typeface="Lato" panose="020F0502020204030203" pitchFamily="34" charset="0"/>
              </a:rPr>
              <a:t>This work was done under the auspices of CHART (Swiss Accelerator Research and Technology) Collaboration, </a:t>
            </a:r>
            <a:r>
              <a:rPr lang="en-GB" dirty="0">
                <a:ea typeface="Lato" panose="020F0502020204030203" pitchFamily="34" charset="0"/>
                <a:cs typeface="Lato" panose="020F0502020204030203" pitchFamily="34" charset="0"/>
                <a:hlinkClick r:id="rId4"/>
              </a:rPr>
              <a:t>https://chart.ch</a:t>
            </a:r>
            <a:r>
              <a:rPr lang="en-GB" dirty="0">
                <a:ea typeface="Lato" panose="020F0502020204030203" pitchFamily="34" charset="0"/>
                <a:cs typeface="Lato" panose="020F0502020204030203" pitchFamily="34" charset="0"/>
              </a:rPr>
              <a:t> - </a:t>
            </a:r>
            <a:r>
              <a:rPr lang="en-GB" b="1" dirty="0">
                <a:solidFill>
                  <a:srgbClr val="C00000"/>
                </a:solidFill>
                <a:ea typeface="Lato" panose="020F0502020204030203" pitchFamily="34" charset="0"/>
                <a:cs typeface="Lato" panose="020F0502020204030203" pitchFamily="34" charset="0"/>
              </a:rPr>
              <a:t>CHART Scientific Report: </a:t>
            </a:r>
            <a:r>
              <a:rPr lang="en-GB" b="1" dirty="0">
                <a:solidFill>
                  <a:srgbClr val="000000"/>
                </a:solidFill>
                <a:ea typeface="Lato" panose="020F0502020204030203" pitchFamily="34" charset="0"/>
                <a:cs typeface="Lato" panose="020F0502020204030203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https://chart.ch/reports</a:t>
            </a:r>
            <a:r>
              <a:rPr lang="en-GB" b="1" dirty="0">
                <a:solidFill>
                  <a:srgbClr val="C00000"/>
                </a:solidFill>
                <a:ea typeface="Lato" panose="020F0502020204030203" pitchFamily="34" charset="0"/>
                <a:cs typeface="Lato" panose="020F0502020204030203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b="1" dirty="0">
                <a:solidFill>
                  <a:srgbClr val="C00000"/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</p:txBody>
      </p:sp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id="{2158829F-2517-6D65-E5A0-176EF6ECA2B5}"/>
              </a:ext>
            </a:extLst>
          </p:cNvPr>
          <p:cNvGraphicFramePr>
            <a:graphicFrameLocks noGrp="1"/>
          </p:cNvGraphicFramePr>
          <p:nvPr/>
        </p:nvGraphicFramePr>
        <p:xfrm>
          <a:off x="313741" y="868911"/>
          <a:ext cx="11686915" cy="369329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41496">
                  <a:extLst>
                    <a:ext uri="{9D8B030D-6E8A-4147-A177-3AD203B41FA5}">
                      <a16:colId xmlns:a16="http://schemas.microsoft.com/office/drawing/2014/main" val="547279261"/>
                    </a:ext>
                  </a:extLst>
                </a:gridCol>
                <a:gridCol w="10145419">
                  <a:extLst>
                    <a:ext uri="{9D8B030D-6E8A-4147-A177-3AD203B41FA5}">
                      <a16:colId xmlns:a16="http://schemas.microsoft.com/office/drawing/2014/main" val="2791368337"/>
                    </a:ext>
                  </a:extLst>
                </a:gridCol>
              </a:tblGrid>
              <a:tr h="1047937">
                <a:tc>
                  <a:txBody>
                    <a:bodyPr/>
                    <a:lstStyle/>
                    <a:p>
                      <a:r>
                        <a:rPr lang="en-CH" sz="1600" b="1" i="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PSI</a:t>
                      </a: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i="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B. Auchmann, I. M. Besana, S. Bettoni, P. Craievich, M. Duda, R. Fortunati, H. Garcia-Rodrigues, D. </a:t>
                      </a:r>
                      <a:r>
                        <a:rPr lang="en-GB" sz="1600" b="0" i="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Hauenstein</a:t>
                      </a:r>
                      <a:r>
                        <a:rPr lang="en-GB" sz="1600" b="0" i="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R. Ischebeck, P. </a:t>
                      </a:r>
                      <a:r>
                        <a:rPr lang="en-GB" sz="1600" b="0" i="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Juranic</a:t>
                      </a:r>
                      <a:r>
                        <a:rPr lang="en-GB" sz="1600" b="0" i="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J. Kosse, F. Marcellini, U. </a:t>
                      </a:r>
                      <a:r>
                        <a:rPr lang="en-GB" sz="1600" b="0" i="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Michlmayr</a:t>
                      </a:r>
                      <a:r>
                        <a:rPr lang="en-GB" sz="1600" b="0" i="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G. L. Orlandi, M. Pedrozzi, J.-Y. Raguin, S. Reiche, R. Rotundo, S. Sanfilippo, M. Schär, N. Strohmaier, N. Vallis, M. Zykova, R. Zennaro, H.H. Braun, M. Seidel</a:t>
                      </a:r>
                    </a:p>
                    <a:p>
                      <a:r>
                        <a:rPr lang="en-GB" sz="1600" b="0" i="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all the technical groups involved  in the P3 experiment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58489"/>
                  </a:ext>
                </a:extLst>
              </a:tr>
              <a:tr h="349312">
                <a:tc>
                  <a:txBody>
                    <a:bodyPr/>
                    <a:lstStyle/>
                    <a:p>
                      <a:r>
                        <a:rPr lang="en-GB" sz="1600" b="1" i="0" dirty="0">
                          <a:effectLst/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IJCLab</a:t>
                      </a:r>
                      <a:endParaRPr lang="en-CH" sz="1600" b="1" i="0" dirty="0">
                        <a:latin typeface="+mn-lt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F. </a:t>
                      </a:r>
                      <a:r>
                        <a:rPr lang="en-GB" sz="160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Alharthi</a:t>
                      </a: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R. Chehab, I. Chaikovska, V. </a:t>
                      </a:r>
                      <a:r>
                        <a:rPr lang="en-GB" sz="160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Mytrochenko</a:t>
                      </a: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Y. Wang</a:t>
                      </a:r>
                      <a:endParaRPr lang="en-CH" sz="1600" b="0" i="0" dirty="0">
                        <a:latin typeface="+mn-lt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8111555"/>
                  </a:ext>
                </a:extLst>
              </a:tr>
              <a:tr h="717363">
                <a:tc>
                  <a:txBody>
                    <a:bodyPr/>
                    <a:lstStyle/>
                    <a:p>
                      <a:r>
                        <a:rPr lang="en-GB" sz="1600" b="1" i="0" dirty="0">
                          <a:effectLst/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CERN</a:t>
                      </a:r>
                      <a:endParaRPr lang="en-CH" sz="1600" b="1" i="0" dirty="0">
                        <a:latin typeface="+mn-lt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W. Bartmann, H. Bartosik, M. </a:t>
                      </a:r>
                      <a:r>
                        <a:rPr lang="en-GB" sz="160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Calviani</a:t>
                      </a: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S. Doebert, Y. </a:t>
                      </a:r>
                      <a:r>
                        <a:rPr lang="en-GB" sz="160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Duthell</a:t>
                      </a: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J. L. Grenard, A. Grudiev, B. </a:t>
                      </a:r>
                      <a:r>
                        <a:rPr lang="en-GB" sz="160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Humann</a:t>
                      </a: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A. Kurtulus, A. Latina, A. Lechner, R. Mena Andrade, A. </a:t>
                      </a:r>
                      <a:r>
                        <a:rPr lang="en-GB" sz="160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Perillo</a:t>
                      </a: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GB" sz="160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Marcone</a:t>
                      </a: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K. </a:t>
                      </a:r>
                      <a:r>
                        <a:rPr lang="en-GB" sz="160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Oide</a:t>
                      </a: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Y.  Zhao, F. Zimmermann, Z. Vostrel, M. Benedikt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2662409"/>
                  </a:ext>
                </a:extLst>
              </a:tr>
              <a:tr h="349312">
                <a:tc>
                  <a:txBody>
                    <a:bodyPr/>
                    <a:lstStyle/>
                    <a:p>
                      <a:r>
                        <a:rPr lang="en-GB" sz="1600" b="1" i="0" dirty="0">
                          <a:effectLst/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INFN-LNF</a:t>
                      </a:r>
                      <a:endParaRPr lang="en-CH" sz="1600" b="1" i="0" dirty="0">
                        <a:latin typeface="+mn-lt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C. Milardi, A. De </a:t>
                      </a:r>
                      <a:r>
                        <a:rPr lang="en-GB" sz="160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Santis</a:t>
                      </a: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O. </a:t>
                      </a:r>
                      <a:r>
                        <a:rPr lang="en-GB" sz="160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Etisken</a:t>
                      </a: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S. </a:t>
                      </a:r>
                      <a:r>
                        <a:rPr lang="en-GB" sz="1600" dirty="0" err="1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Spampinati</a:t>
                      </a:r>
                      <a:endParaRPr lang="en-CH" sz="1600" b="0" i="0" dirty="0">
                        <a:latin typeface="+mn-lt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934586"/>
                  </a:ext>
                </a:extLst>
              </a:tr>
              <a:tr h="349312">
                <a:tc>
                  <a:txBody>
                    <a:bodyPr/>
                    <a:lstStyle/>
                    <a:p>
                      <a:r>
                        <a:rPr lang="en-CH" sz="1600" b="1" i="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SLAC</a:t>
                      </a: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T. Raubenheimer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5418876"/>
                  </a:ext>
                </a:extLst>
              </a:tr>
              <a:tr h="349312">
                <a:tc>
                  <a:txBody>
                    <a:bodyPr/>
                    <a:lstStyle/>
                    <a:p>
                      <a:r>
                        <a:rPr lang="en-GB" sz="1600" b="1" i="0" dirty="0">
                          <a:effectLst/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KEK</a:t>
                      </a:r>
                      <a:endParaRPr lang="en-CH" sz="1600" b="1" i="0" dirty="0">
                        <a:latin typeface="+mn-lt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Y. Enomoto, K. Furukawa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1491993"/>
                  </a:ext>
                </a:extLst>
              </a:tr>
              <a:tr h="415614">
                <a:tc gridSpan="2"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+mn-lt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and L. Bandiera, M. Soldani, A. Sytov (INFN/Ferrara), A. Bacci, M. Rossetti Conti (INFN/Milano)</a:t>
                      </a:r>
                      <a:endParaRPr lang="en-GB" sz="1600" dirty="0">
                        <a:effectLst/>
                        <a:latin typeface="+mn-lt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 sz="1200" b="0" i="0" dirty="0">
                        <a:latin typeface="Calibri Light" panose="020F0302020204030204" pitchFamily="34" charset="0"/>
                        <a:ea typeface="Lato" panose="020F0502020204030203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7936427"/>
                  </a:ext>
                </a:extLst>
              </a:tr>
            </a:tbl>
          </a:graphicData>
        </a:graphic>
      </p:graphicFrame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09BD2529-3F7B-ADD7-051C-20587820E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05517" y="6480354"/>
            <a:ext cx="322338" cy="147894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1763CA6-5771-B891-8DEF-E4503E804383}"/>
              </a:ext>
            </a:extLst>
          </p:cNvPr>
          <p:cNvSpPr/>
          <p:nvPr/>
        </p:nvSpPr>
        <p:spPr>
          <a:xfrm>
            <a:off x="2394398" y="5694347"/>
            <a:ext cx="9551067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dirty="0">
                <a:cs typeface="Calibri Light" panose="020F0302020204030204" pitchFamily="34" charset="0"/>
              </a:rPr>
              <a:t>FCCIS: 'This project has received funding from the European Union's Horizon 2020 research and innovation programme under the European Union's Horizon 2020 research and innovation programme under grant agreement No 951754.'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1A1EAC-3558-DD11-A008-F3B4D5AC45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552" y="5840907"/>
            <a:ext cx="1639095" cy="553982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8936CF53-4FB9-2E9E-3C48-DD01C480C47E}"/>
              </a:ext>
            </a:extLst>
          </p:cNvPr>
          <p:cNvSpPr txBox="1">
            <a:spLocks/>
          </p:cNvSpPr>
          <p:nvPr/>
        </p:nvSpPr>
        <p:spPr>
          <a:xfrm>
            <a:off x="2769601" y="154440"/>
            <a:ext cx="8944033" cy="508500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spcAft>
                <a:spcPts val="0"/>
              </a:spcAft>
              <a:defRPr sz="25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>
              <a:spcBef>
                <a:spcPts val="0"/>
              </a:spcBef>
              <a:spcAft>
                <a:spcPts val="0"/>
              </a:spcAft>
              <a:defRPr sz="2500">
                <a:solidFill>
                  <a:srgbClr val="505150"/>
                </a:solidFill>
                <a:latin typeface="Georgia"/>
                <a:ea typeface="ヒラギノ角ゴ Pro W3"/>
                <a:cs typeface="ヒラギノ角ゴ Pro W3"/>
              </a:defRPr>
            </a:lvl2pPr>
            <a:lvl3pPr algn="l">
              <a:spcBef>
                <a:spcPts val="0"/>
              </a:spcBef>
              <a:spcAft>
                <a:spcPts val="0"/>
              </a:spcAft>
              <a:defRPr sz="2500">
                <a:solidFill>
                  <a:srgbClr val="505150"/>
                </a:solidFill>
                <a:latin typeface="Georgia"/>
                <a:ea typeface="ヒラギノ角ゴ Pro W3"/>
                <a:cs typeface="ヒラギノ角ゴ Pro W3"/>
              </a:defRPr>
            </a:lvl3pPr>
            <a:lvl4pPr algn="l">
              <a:spcBef>
                <a:spcPts val="0"/>
              </a:spcBef>
              <a:spcAft>
                <a:spcPts val="0"/>
              </a:spcAft>
              <a:defRPr sz="2500">
                <a:solidFill>
                  <a:srgbClr val="505150"/>
                </a:solidFill>
                <a:latin typeface="Georgia"/>
                <a:ea typeface="ヒラギノ角ゴ Pro W3"/>
                <a:cs typeface="ヒラギノ角ゴ Pro W3"/>
              </a:defRPr>
            </a:lvl4pPr>
            <a:lvl5pPr algn="l">
              <a:spcBef>
                <a:spcPts val="0"/>
              </a:spcBef>
              <a:spcAft>
                <a:spcPts val="0"/>
              </a:spcAft>
              <a:defRPr sz="2500">
                <a:solidFill>
                  <a:srgbClr val="505150"/>
                </a:solidFill>
                <a:latin typeface="Georgia"/>
                <a:ea typeface="ヒラギノ角ゴ Pro W3"/>
                <a:cs typeface="ヒラギノ角ゴ Pro W3"/>
              </a:defRPr>
            </a:lvl5pPr>
            <a:lvl6pPr marL="457200" algn="l">
              <a:spcBef>
                <a:spcPts val="0"/>
              </a:spcBef>
              <a:spcAft>
                <a:spcPts val="0"/>
              </a:spcAft>
              <a:defRPr sz="3200" b="1">
                <a:solidFill>
                  <a:schemeClr val="tx2"/>
                </a:solidFill>
                <a:latin typeface="Arial Narrow"/>
              </a:defRPr>
            </a:lvl6pPr>
            <a:lvl7pPr marL="914400" algn="l">
              <a:spcBef>
                <a:spcPts val="0"/>
              </a:spcBef>
              <a:spcAft>
                <a:spcPts val="0"/>
              </a:spcAft>
              <a:defRPr sz="3200" b="1">
                <a:solidFill>
                  <a:schemeClr val="tx2"/>
                </a:solidFill>
                <a:latin typeface="Arial Narrow"/>
              </a:defRPr>
            </a:lvl7pPr>
            <a:lvl8pPr marL="1371600" algn="l">
              <a:spcBef>
                <a:spcPts val="0"/>
              </a:spcBef>
              <a:spcAft>
                <a:spcPts val="0"/>
              </a:spcAft>
              <a:defRPr sz="3200" b="1">
                <a:solidFill>
                  <a:schemeClr val="tx2"/>
                </a:solidFill>
                <a:latin typeface="Arial Narrow"/>
              </a:defRPr>
            </a:lvl8pPr>
            <a:lvl9pPr marL="1828800" algn="l">
              <a:spcBef>
                <a:spcPts val="0"/>
              </a:spcBef>
              <a:spcAft>
                <a:spcPts val="0"/>
              </a:spcAft>
              <a:defRPr sz="3200" b="1">
                <a:solidFill>
                  <a:schemeClr val="tx2"/>
                </a:solidFill>
                <a:latin typeface="Arial Narrow"/>
              </a:defRPr>
            </a:lvl9pPr>
          </a:lstStyle>
          <a:p>
            <a:r>
              <a:rPr lang="en-US" sz="4000" b="1" dirty="0">
                <a:solidFill>
                  <a:srgbClr val="FF0000"/>
                </a:solidFill>
              </a:rPr>
              <a:t>Thank you for your attention</a:t>
            </a:r>
          </a:p>
          <a:p>
            <a:endParaRPr lang="en-US" sz="2800" dirty="0"/>
          </a:p>
          <a:p>
            <a:endParaRPr lang="en-US" sz="2800" dirty="0"/>
          </a:p>
          <a:p>
            <a:endParaRPr lang="de-CH" dirty="0"/>
          </a:p>
        </p:txBody>
      </p:sp>
      <p:pic>
        <p:nvPicPr>
          <p:cNvPr id="3" name="Grafik 12">
            <a:extLst>
              <a:ext uri="{FF2B5EF4-FFF2-40B4-BE49-F238E27FC236}">
                <a16:creationId xmlns:a16="http://schemas.microsoft.com/office/drawing/2014/main" id="{FAC12182-9159-4B13-3E84-9C7C349F0F5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99481" y="232176"/>
            <a:ext cx="1241454" cy="51095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Image 84">
            <a:extLst>
              <a:ext uri="{FF2B5EF4-FFF2-40B4-BE49-F238E27FC236}">
                <a16:creationId xmlns:a16="http://schemas.microsoft.com/office/drawing/2014/main" id="{81D4A33A-02AE-2E25-6082-FEA5EADD7D5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8350" y="1791"/>
            <a:ext cx="838200" cy="8382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6395588-7EC3-C938-CD1B-DE261BA62B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1029" y="7269"/>
            <a:ext cx="2463817" cy="832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9695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2E898-E57A-77A9-65AE-9A6314F87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Spare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2A0174-793A-14BA-FB57-2C268BB05D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7865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55A7010-3CAD-C5D1-6E5C-7421B0182984}"/>
              </a:ext>
            </a:extLst>
          </p:cNvPr>
          <p:cNvGraphicFramePr>
            <a:graphicFrameLocks noGrp="1"/>
          </p:cNvGraphicFramePr>
          <p:nvPr/>
        </p:nvGraphicFramePr>
        <p:xfrm>
          <a:off x="1483603" y="890077"/>
          <a:ext cx="9224794" cy="5542841"/>
        </p:xfrm>
        <a:graphic>
          <a:graphicData uri="http://schemas.openxmlformats.org/drawingml/2006/table">
            <a:tbl>
              <a:tblPr firstRow="1" bandRow="1">
                <a:effectLst/>
                <a:tableStyleId>{00A15C55-8517-42AA-B614-E9B94910E393}</a:tableStyleId>
              </a:tblPr>
              <a:tblGrid>
                <a:gridCol w="25488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83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18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857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0182"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de-DE" sz="1200" dirty="0">
                        <a:solidFill>
                          <a:srgbClr val="FF0000"/>
                        </a:solidFill>
                      </a:endParaRPr>
                    </a:p>
                    <a:p>
                      <a:pPr lvl="0"/>
                      <a:endParaRPr lang="en-CH" sz="12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200">
                          <a:solidFill>
                            <a:srgbClr val="FFFFFF"/>
                          </a:solidFill>
                        </a:rPr>
                        <a:t>HE-linac</a:t>
                      </a:r>
                      <a:endParaRPr lang="de-DE" sz="1200">
                        <a:solidFill>
                          <a:srgbClr val="FFFFFF"/>
                        </a:solidFill>
                      </a:endParaRP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</a:rPr>
                        <a:t>E-</a:t>
                      </a:r>
                      <a:r>
                        <a:rPr lang="en-US" sz="1200" dirty="0" err="1">
                          <a:solidFill>
                            <a:srgbClr val="FFFFFF"/>
                          </a:solidFill>
                        </a:rPr>
                        <a:t>linac</a:t>
                      </a:r>
                      <a:endParaRPr lang="de-DE" sz="1200" dirty="0">
                        <a:solidFill>
                          <a:srgbClr val="FFFFFF"/>
                        </a:solidFill>
                      </a:endParaRP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de-DE" sz="1200" dirty="0">
                        <a:solidFill>
                          <a:srgbClr val="FFFFFF"/>
                        </a:solidFill>
                      </a:endParaRPr>
                    </a:p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200" dirty="0">
                          <a:solidFill>
                            <a:srgbClr val="FFFFFF"/>
                          </a:solidFill>
                        </a:rPr>
                        <a:t>P-</a:t>
                      </a:r>
                      <a:r>
                        <a:rPr lang="de-DE" sz="1200" dirty="0" err="1">
                          <a:solidFill>
                            <a:srgbClr val="FFFFFF"/>
                          </a:solidFill>
                        </a:rPr>
                        <a:t>linac</a:t>
                      </a:r>
                      <a:endParaRPr lang="de-DE" sz="1200" dirty="0">
                        <a:solidFill>
                          <a:srgbClr val="FFFFFF"/>
                        </a:solidFill>
                      </a:endParaRPr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423"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Frequency [GHz]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2.8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2.8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/>
                        <a:t>2</a:t>
                      </a:r>
                      <a:endParaRPr lang="en-CH" sz="1100" b="1" dirty="0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423"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Avg. Aperture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0.12</a:t>
                      </a:r>
                      <a:r>
                        <a:rPr lang="el-GR" sz="1100" b="1"/>
                        <a:t>λ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0.15</a:t>
                      </a:r>
                      <a:r>
                        <a:rPr lang="el-GR" sz="1100" b="1"/>
                        <a:t>λ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0.2</a:t>
                      </a:r>
                      <a:r>
                        <a:rPr lang="el-GR" sz="1100" b="1"/>
                        <a:t>λ</a:t>
                      </a:r>
                      <a:endParaRPr lang="en-CH" sz="1100" b="1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423"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Entr., exit aperture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14.85 mm, 10.85 mm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17.13 mm, 14.99 mm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30 mm, 30 mm</a:t>
                      </a:r>
                      <a:endParaRPr lang="en-CH" sz="1100" b="1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423"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/>
                        <a:t>Iris thickness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/>
                        <a:t>2.84 mm</a:t>
                      </a:r>
                      <a:r>
                        <a:rPr lang="tr-TR" sz="1100" b="1"/>
                        <a:t> → </a:t>
                      </a:r>
                      <a:r>
                        <a:rPr lang="en-US" sz="1100" b="1"/>
                        <a:t>4.04</a:t>
                      </a:r>
                      <a:r>
                        <a:rPr lang="de-DE" sz="1100" b="1"/>
                        <a:t> mm</a:t>
                      </a:r>
                      <a:r>
                        <a:rPr lang="tr-TR" sz="1100" b="1"/>
                        <a:t> 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/>
                        <a:t>10.4 mm</a:t>
                      </a:r>
                      <a:r>
                        <a:rPr lang="tr-TR" sz="1100" b="1"/>
                        <a:t> → </a:t>
                      </a:r>
                      <a:r>
                        <a:rPr lang="en-US" sz="1100" b="1"/>
                        <a:t>13.7</a:t>
                      </a:r>
                      <a:r>
                        <a:rPr lang="de-DE" sz="1100" b="1"/>
                        <a:t> mm</a:t>
                      </a:r>
                      <a:r>
                        <a:rPr lang="tr-TR" sz="1100" b="1"/>
                        <a:t> 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/>
                        <a:t>14.3 mm</a:t>
                      </a:r>
                      <a:r>
                        <a:rPr lang="tr-TR" sz="1100" b="1"/>
                        <a:t> → </a:t>
                      </a:r>
                      <a:r>
                        <a:rPr lang="en-US" sz="1100" b="1"/>
                        <a:t>20</a:t>
                      </a:r>
                      <a:r>
                        <a:rPr lang="de-DE" sz="1100" b="1"/>
                        <a:t> mm</a:t>
                      </a:r>
                      <a:r>
                        <a:rPr lang="tr-TR" sz="1100" b="1"/>
                        <a:t> </a:t>
                      </a:r>
                      <a:endParaRPr lang="en-CH" sz="1100" b="1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423"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/>
                        <a:t>Vg (% c)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tr-TR" sz="1100" b="1" dirty="0"/>
                        <a:t>3.</a:t>
                      </a:r>
                      <a:r>
                        <a:rPr lang="en-US" sz="1100" b="1" dirty="0"/>
                        <a:t>92</a:t>
                      </a:r>
                      <a:r>
                        <a:rPr lang="tr-TR" sz="1100" b="1" dirty="0"/>
                        <a:t> → 1.</a:t>
                      </a:r>
                      <a:r>
                        <a:rPr lang="en-US" sz="1100" b="1" dirty="0"/>
                        <a:t>25</a:t>
                      </a:r>
                      <a:endParaRPr lang="en-CH" sz="1100" b="1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3.14</a:t>
                      </a:r>
                      <a:r>
                        <a:rPr lang="tr-TR" sz="1100" b="1"/>
                        <a:t>→ 1.</a:t>
                      </a:r>
                      <a:r>
                        <a:rPr lang="en-US" sz="1100" b="1"/>
                        <a:t>38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2.58 </a:t>
                      </a:r>
                      <a:r>
                        <a:rPr lang="tr-TR" sz="1100" b="1"/>
                        <a:t>→ </a:t>
                      </a:r>
                      <a:r>
                        <a:rPr lang="en-US" sz="1100" b="1"/>
                        <a:t>1.92</a:t>
                      </a:r>
                      <a:endParaRPr lang="en-CH" sz="1100" b="1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423"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/>
                        <a:t>r/Q (kOhm/m)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3.63</a:t>
                      </a:r>
                      <a:r>
                        <a:rPr lang="tr-TR" sz="1100" b="1"/>
                        <a:t> → 4.</a:t>
                      </a:r>
                      <a:r>
                        <a:rPr lang="en-US" sz="1100" b="1"/>
                        <a:t>38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3.28</a:t>
                      </a:r>
                      <a:r>
                        <a:rPr lang="tr-TR" sz="1100" b="1"/>
                        <a:t> → </a:t>
                      </a:r>
                      <a:r>
                        <a:rPr lang="en-US" sz="1100" b="1"/>
                        <a:t>3.67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1.49</a:t>
                      </a:r>
                      <a:r>
                        <a:rPr lang="tr-TR" sz="1100" b="1"/>
                        <a:t> → </a:t>
                      </a:r>
                      <a:r>
                        <a:rPr lang="en-US" sz="1100" b="1"/>
                        <a:t>1.52</a:t>
                      </a:r>
                      <a:endParaRPr lang="en-CH" sz="1100" b="1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423"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/>
                        <a:t>Q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tr-TR" sz="1100" b="1"/>
                        <a:t>16</a:t>
                      </a:r>
                      <a:r>
                        <a:rPr lang="en-US" sz="1100" b="1"/>
                        <a:t>571 </a:t>
                      </a:r>
                      <a:r>
                        <a:rPr lang="tr-TR" sz="1100" b="1"/>
                        <a:t>→ 1</a:t>
                      </a:r>
                      <a:r>
                        <a:rPr lang="en-US" sz="1100" b="1"/>
                        <a:t>6039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14599 </a:t>
                      </a:r>
                      <a:r>
                        <a:rPr lang="tr-TR" sz="1100" b="1"/>
                        <a:t>→ </a:t>
                      </a:r>
                      <a:r>
                        <a:rPr lang="en-US" sz="1100" b="1"/>
                        <a:t>13668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20977 </a:t>
                      </a:r>
                      <a:r>
                        <a:rPr lang="tr-TR" sz="1100" b="1"/>
                        <a:t>→ </a:t>
                      </a:r>
                      <a:r>
                        <a:rPr lang="en-US" sz="1100" b="1"/>
                        <a:t>19102</a:t>
                      </a:r>
                      <a:endParaRPr lang="en-CH" sz="1100" b="1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423"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/>
                        <a:t>Structure Length [m]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3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3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3</a:t>
                      </a:r>
                      <a:endParaRPr lang="en-CH" sz="1100" b="1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 dirty="0"/>
                        <a:t>Filling time</a:t>
                      </a:r>
                      <a:endParaRPr lang="en-CH" sz="1100" b="1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/>
                        <a:t>4</a:t>
                      </a:r>
                      <a:r>
                        <a:rPr lang="en-US" sz="1100" b="1"/>
                        <a:t>60</a:t>
                      </a:r>
                      <a:r>
                        <a:rPr lang="de-DE" sz="1100" b="1"/>
                        <a:t> ns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/>
                        <a:t>4</a:t>
                      </a:r>
                      <a:r>
                        <a:rPr lang="en-US" sz="1100" b="1"/>
                        <a:t>86</a:t>
                      </a:r>
                      <a:r>
                        <a:rPr lang="de-DE" sz="1100" b="1"/>
                        <a:t> ns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/>
                        <a:t>4</a:t>
                      </a:r>
                      <a:r>
                        <a:rPr lang="en-US" sz="1100" b="1"/>
                        <a:t>47</a:t>
                      </a:r>
                      <a:r>
                        <a:rPr lang="de-DE" sz="1100" b="1"/>
                        <a:t> ns</a:t>
                      </a:r>
                      <a:endParaRPr lang="en-CH" sz="1100" b="1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/>
                        <a:t>SLED coupling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CH" sz="1100" b="1"/>
                        <a:t>1</a:t>
                      </a:r>
                      <a:r>
                        <a:rPr lang="en-US" sz="1100" b="1"/>
                        <a:t>5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CH" sz="1100" b="1"/>
                        <a:t>1</a:t>
                      </a:r>
                      <a:r>
                        <a:rPr lang="en-US" sz="1100" b="1"/>
                        <a:t>5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CH" sz="1100" b="1"/>
                        <a:t>1</a:t>
                      </a:r>
                      <a:r>
                        <a:rPr lang="en-US" sz="1100" b="1"/>
                        <a:t>7</a:t>
                      </a:r>
                      <a:endParaRPr lang="en-CH" sz="1100" b="1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 dirty="0"/>
                        <a:t>Eff. shunt impedance </a:t>
                      </a:r>
                      <a:endParaRPr lang="en-CH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 dirty="0"/>
                        <a:t>102 .25 M</a:t>
                      </a:r>
                      <a:r>
                        <a:rPr lang="el-GR" sz="1100" b="1" dirty="0"/>
                        <a:t>Ω/</a:t>
                      </a:r>
                      <a:r>
                        <a:rPr lang="de-DE" sz="1100" b="1" dirty="0"/>
                        <a:t>m </a:t>
                      </a:r>
                      <a:endParaRPr lang="en-CH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 dirty="0"/>
                        <a:t>87.17  M</a:t>
                      </a:r>
                      <a:r>
                        <a:rPr lang="el-GR" sz="1100" b="1" dirty="0"/>
                        <a:t>Ω/</a:t>
                      </a:r>
                      <a:r>
                        <a:rPr lang="de-DE" sz="1100" b="1" dirty="0"/>
                        <a:t>m </a:t>
                      </a:r>
                      <a:endParaRPr lang="en-CH" sz="1100" b="1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 dirty="0"/>
                        <a:t>38.73 M</a:t>
                      </a:r>
                      <a:r>
                        <a:rPr lang="el-GR" sz="1100" b="1" dirty="0"/>
                        <a:t>Ω/</a:t>
                      </a:r>
                      <a:r>
                        <a:rPr lang="de-DE" sz="1100" b="1" dirty="0"/>
                        <a:t>m </a:t>
                      </a:r>
                      <a:endParaRPr lang="en-CH" sz="1100" b="1" dirty="0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lvl="0" algn="ctr"/>
                      <a:r>
                        <a:rPr lang="en-CH" sz="1100" b="1"/>
                        <a:t>Repetition rate [Hz]</a:t>
                      </a: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tr-TR" sz="1100" b="1">
                          <a:solidFill>
                            <a:srgbClr val="000000"/>
                          </a:solidFill>
                        </a:rPr>
                        <a:t>100</a:t>
                      </a:r>
                      <a:endParaRPr lang="en-CH" sz="1100" b="1">
                        <a:solidFill>
                          <a:srgbClr val="000000"/>
                        </a:solidFill>
                      </a:endParaRP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tr-TR" sz="1100" b="1" dirty="0">
                          <a:solidFill>
                            <a:srgbClr val="000000"/>
                          </a:solidFill>
                        </a:rPr>
                        <a:t>100</a:t>
                      </a:r>
                      <a:endParaRPr lang="en-CH" sz="11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tr-TR" sz="1100" b="1" dirty="0">
                          <a:solidFill>
                            <a:srgbClr val="000000"/>
                          </a:solidFill>
                        </a:rPr>
                        <a:t>100</a:t>
                      </a:r>
                      <a:endParaRPr lang="en-CH" sz="11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/>
                        <a:t>Klystron power per structure </a:t>
                      </a:r>
                      <a:endParaRPr lang="en-CH" sz="1100" b="1" dirty="0"/>
                    </a:p>
                    <a:p>
                      <a:pPr lvl="0" algn="ctr"/>
                      <a:endParaRPr lang="en-CH" sz="1100" b="1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tr-TR" sz="1100" b="1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14.2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MW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tr-TR" sz="1100" b="1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14.2 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MW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tr-TR" sz="1100" b="1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15.4 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MW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2861">
                <a:tc>
                  <a:txBody>
                    <a:bodyPr/>
                    <a:lstStyle/>
                    <a:p>
                      <a:pPr lvl="0" algn="ctr"/>
                      <a:r>
                        <a:rPr lang="tr-TR" sz="1100" b="1"/>
                        <a:t>Average Structure Input Power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3.72</a:t>
                      </a:r>
                      <a:r>
                        <a:rPr lang="tr-TR" sz="1100" b="1" dirty="0">
                          <a:solidFill>
                            <a:srgbClr val="000000"/>
                          </a:solidFill>
                        </a:rPr>
                        <a:t> kW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3.76 </a:t>
                      </a:r>
                      <a:r>
                        <a:rPr lang="tr-TR" sz="1100" b="1" dirty="0">
                          <a:solidFill>
                            <a:srgbClr val="000000"/>
                          </a:solidFill>
                        </a:rPr>
                        <a:t>kW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3.68</a:t>
                      </a:r>
                      <a:r>
                        <a:rPr lang="tr-TR" sz="1100" b="1" dirty="0">
                          <a:solidFill>
                            <a:srgbClr val="000000"/>
                          </a:solidFill>
                        </a:rPr>
                        <a:t> kW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6743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1430" marR="91430">
                    <a:blipFill>
                      <a:blip r:embed="rId2"/>
                      <a:stretch>
                        <a:fillRect l="-239" t="-1252459" r="-263158" b="-14918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22 MV/m</a:t>
                      </a:r>
                      <a:endParaRPr lang="en-CH" sz="11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20.3 MV/m</a:t>
                      </a:r>
                      <a:endParaRPr lang="en-CH" sz="11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14.1 MV/m</a:t>
                      </a:r>
                      <a:endParaRPr lang="en-CH" sz="11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E</a:t>
                      </a:r>
                      <a:r>
                        <a:rPr lang="en-US" sz="1100" b="1" baseline="-25000"/>
                        <a:t>max</a:t>
                      </a:r>
                      <a:r>
                        <a:rPr lang="en-US" sz="1100" b="1" baseline="0"/>
                        <a:t> (instant.)</a:t>
                      </a:r>
                      <a:endParaRPr lang="tr-TR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73 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MV/m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77 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MV/m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55 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MV/m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2861"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S</a:t>
                      </a:r>
                      <a:r>
                        <a:rPr lang="en-US" sz="1100" b="1" baseline="-25000"/>
                        <a:t>c,max </a:t>
                      </a:r>
                      <a:r>
                        <a:rPr lang="en-US" sz="1100" b="1" baseline="0"/>
                        <a:t> (instant.)</a:t>
                      </a:r>
                      <a:endParaRPr lang="tr-TR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501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 mW/</a:t>
                      </a:r>
                      <a:r>
                        <a:rPr lang="el-GR" sz="1100" b="1" dirty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m²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453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 mW/</a:t>
                      </a:r>
                      <a:r>
                        <a:rPr lang="el-GR" sz="1100" b="1" dirty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m²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298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 mW/</a:t>
                      </a:r>
                      <a:r>
                        <a:rPr lang="el-GR" sz="1100" b="1" dirty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m²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3075" name="TextBox 3">
            <a:extLst>
              <a:ext uri="{FF2B5EF4-FFF2-40B4-BE49-F238E27FC236}">
                <a16:creationId xmlns:a16="http://schemas.microsoft.com/office/drawing/2014/main" id="{459931F9-6D62-96E3-8361-0D04186364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4313" y="98425"/>
            <a:ext cx="2940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u="sng" dirty="0">
                <a:solidFill>
                  <a:srgbClr val="FF0000"/>
                </a:solidFill>
              </a:rPr>
              <a:t>Acc. Structure parameters</a:t>
            </a:r>
            <a:endParaRPr lang="en-GB" altLang="en-US" sz="1800" b="1" u="sng" dirty="0">
              <a:solidFill>
                <a:srgbClr val="FF0000"/>
              </a:solidFill>
            </a:endParaRPr>
          </a:p>
        </p:txBody>
      </p:sp>
      <p:sp>
        <p:nvSpPr>
          <p:cNvPr id="3076" name="TextBox 4">
            <a:extLst>
              <a:ext uri="{FF2B5EF4-FFF2-40B4-BE49-F238E27FC236}">
                <a16:creationId xmlns:a16="http://schemas.microsoft.com/office/drawing/2014/main" id="{A0DDBE58-6924-2F56-C918-F271408A25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4313" y="400050"/>
            <a:ext cx="9017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/>
              <a:t>Structure parameters are calculated for the </a:t>
            </a:r>
            <a:r>
              <a:rPr lang="en-US" altLang="en-US" sz="1800">
                <a:solidFill>
                  <a:srgbClr val="FF0000"/>
                </a:solidFill>
              </a:rPr>
              <a:t>single bunch </a:t>
            </a:r>
            <a:r>
              <a:rPr lang="en-US" altLang="en-US" sz="1800"/>
              <a:t>case.</a:t>
            </a:r>
            <a:endParaRPr lang="en-GB" altLang="en-US" sz="180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5F76759-222A-BD83-81C5-ED7B7681DC16}"/>
              </a:ext>
            </a:extLst>
          </p:cNvPr>
          <p:cNvSpPr/>
          <p:nvPr/>
        </p:nvSpPr>
        <p:spPr>
          <a:xfrm>
            <a:off x="1483604" y="5526505"/>
            <a:ext cx="9224794" cy="3689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44820D7-75BA-2B1E-CA1F-2A4CEFB93F09}"/>
              </a:ext>
            </a:extLst>
          </p:cNvPr>
          <p:cNvGraphicFramePr>
            <a:graphicFrameLocks noGrp="1"/>
          </p:cNvGraphicFramePr>
          <p:nvPr/>
        </p:nvGraphicFramePr>
        <p:xfrm>
          <a:off x="1481631" y="2213552"/>
          <a:ext cx="9228738" cy="2078528"/>
        </p:xfrm>
        <a:graphic>
          <a:graphicData uri="http://schemas.openxmlformats.org/drawingml/2006/table">
            <a:tbl>
              <a:tblPr firstRow="1" bandRow="1">
                <a:effectLst/>
                <a:tableStyleId>{00A15C55-8517-42AA-B614-E9B94910E393}</a:tableStyleId>
              </a:tblPr>
              <a:tblGrid>
                <a:gridCol w="26093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7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32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68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6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97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9136"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de-DE" sz="1200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4921" marB="44921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</a:rPr>
                        <a:t>HE-</a:t>
                      </a:r>
                      <a:r>
                        <a:rPr lang="en-US" sz="1200" dirty="0" err="1">
                          <a:solidFill>
                            <a:srgbClr val="FFFFFF"/>
                          </a:solidFill>
                        </a:rPr>
                        <a:t>linac</a:t>
                      </a:r>
                      <a:endParaRPr lang="de-DE" sz="1200" dirty="0">
                        <a:solidFill>
                          <a:srgbClr val="FFFFFF"/>
                        </a:solidFill>
                      </a:endParaRPr>
                    </a:p>
                  </a:txBody>
                  <a:tcPr marL="91430" marR="91430" marT="44921" marB="44921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</a:rPr>
                        <a:t>E-</a:t>
                      </a:r>
                      <a:r>
                        <a:rPr lang="en-US" sz="1200" dirty="0" err="1">
                          <a:solidFill>
                            <a:srgbClr val="FFFFFF"/>
                          </a:solidFill>
                        </a:rPr>
                        <a:t>linac</a:t>
                      </a:r>
                      <a:endParaRPr lang="de-DE" sz="1200" dirty="0">
                        <a:solidFill>
                          <a:srgbClr val="FFFFFF"/>
                        </a:solidFill>
                      </a:endParaRPr>
                    </a:p>
                  </a:txBody>
                  <a:tcPr marL="91430" marR="91430" marT="44921" marB="44921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200" dirty="0">
                          <a:solidFill>
                            <a:srgbClr val="FFFFFF"/>
                          </a:solidFill>
                        </a:rPr>
                        <a:t>P-</a:t>
                      </a:r>
                      <a:r>
                        <a:rPr lang="de-DE" sz="1200" dirty="0" err="1">
                          <a:solidFill>
                            <a:srgbClr val="FFFFFF"/>
                          </a:solidFill>
                        </a:rPr>
                        <a:t>linac</a:t>
                      </a:r>
                      <a:endParaRPr lang="de-DE" sz="1200" dirty="0">
                        <a:solidFill>
                          <a:srgbClr val="FFFFFF"/>
                        </a:solidFill>
                      </a:endParaRPr>
                    </a:p>
                  </a:txBody>
                  <a:tcPr marL="91430" marR="91430" marT="44921" marB="44921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1430" marR="91430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898"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 dirty="0"/>
                        <a:t>Eff. shunt impedance </a:t>
                      </a:r>
                      <a:r>
                        <a:rPr lang="en-US" sz="1100" b="1" dirty="0">
                          <a:solidFill>
                            <a:srgbClr val="FF0000"/>
                          </a:solidFill>
                        </a:rPr>
                        <a:t>(Four bunches) </a:t>
                      </a:r>
                      <a:endParaRPr lang="en-CH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4921" marB="44921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 dirty="0"/>
                        <a:t>95.65  M</a:t>
                      </a:r>
                      <a:r>
                        <a:rPr lang="el-GR" sz="1100" b="1" dirty="0"/>
                        <a:t>Ω/</a:t>
                      </a:r>
                      <a:r>
                        <a:rPr lang="de-DE" sz="1100" b="1" dirty="0"/>
                        <a:t>m </a:t>
                      </a:r>
                      <a:endParaRPr lang="en-CH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4921" marB="44921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 dirty="0"/>
                        <a:t>81.69  M</a:t>
                      </a:r>
                      <a:r>
                        <a:rPr lang="el-GR" sz="1100" b="1" dirty="0"/>
                        <a:t>Ω/</a:t>
                      </a:r>
                      <a:r>
                        <a:rPr lang="de-DE" sz="1100" b="1" dirty="0"/>
                        <a:t>m </a:t>
                      </a:r>
                      <a:endParaRPr lang="en-CH" sz="1100" b="1" dirty="0"/>
                    </a:p>
                  </a:txBody>
                  <a:tcPr marL="91430" marR="91430" marT="44921" marB="44921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 dirty="0"/>
                        <a:t>36 M</a:t>
                      </a:r>
                      <a:r>
                        <a:rPr lang="el-GR" sz="1100" b="1" dirty="0"/>
                        <a:t>Ω/</a:t>
                      </a:r>
                      <a:r>
                        <a:rPr lang="de-DE" sz="1100" b="1" dirty="0"/>
                        <a:t>m </a:t>
                      </a:r>
                      <a:endParaRPr lang="en-CH" sz="1100" b="1" dirty="0"/>
                    </a:p>
                  </a:txBody>
                  <a:tcPr marL="91430" marR="91430" marT="44921" marB="44921"/>
                </a:tc>
                <a:tc hMerge="1">
                  <a:txBody>
                    <a:bodyPr/>
                    <a:lstStyle/>
                    <a:p>
                      <a:pPr lvl="0" algn="ctr"/>
                      <a:endParaRPr lang="en-CH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CH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898"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/>
                        <a:t>Klystron power per structure </a:t>
                      </a:r>
                      <a:endParaRPr lang="en-CH" sz="1100" b="1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tr-TR" sz="1100" b="1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14.2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MW</a:t>
                      </a: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tr-TR" sz="1100" b="1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14.2 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MW</a:t>
                      </a:r>
                    </a:p>
                  </a:txBody>
                  <a:tcPr marL="91430" marR="91430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tr-TR" sz="1100" b="1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15.4 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MW</a:t>
                      </a:r>
                    </a:p>
                  </a:txBody>
                  <a:tcPr marL="91430" marR="91430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CH" sz="1100" b="1" dirty="0"/>
                    </a:p>
                  </a:txBody>
                  <a:tcPr marL="91430" marR="91430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de-DE" sz="11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9372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0" marR="91430" marT="44921" marB="44921">
                    <a:blipFill>
                      <a:blip r:embed="rId2"/>
                      <a:stretch>
                        <a:fillRect l="-234" t="-194643" r="-254907" b="-223214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21.28 MV/m</a:t>
                      </a:r>
                      <a:endParaRPr lang="en-CH" sz="11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 marT="44921" marB="4492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19.66 MV/m</a:t>
                      </a:r>
                      <a:endParaRPr lang="en-CH" sz="11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 marT="44921" marB="44921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13.59 MV/m</a:t>
                      </a:r>
                      <a:endParaRPr lang="en-CH" sz="11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 marT="44921" marB="44921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8898"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Bunch Charge</a:t>
                      </a:r>
                      <a:endParaRPr lang="en-CH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4921" marB="4492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dirty="0">
                          <a:solidFill>
                            <a:schemeClr val="tx1"/>
                          </a:solidFill>
                        </a:rPr>
                        <a:t>5 </a:t>
                      </a:r>
                      <a:r>
                        <a:rPr lang="de-DE" sz="1100" b="1" dirty="0" err="1">
                          <a:solidFill>
                            <a:schemeClr val="tx1"/>
                          </a:solidFill>
                        </a:rPr>
                        <a:t>nC</a:t>
                      </a:r>
                      <a:endParaRPr lang="de-DE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4921" marB="4492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dirty="0">
                          <a:solidFill>
                            <a:schemeClr val="tx1"/>
                          </a:solidFill>
                        </a:rPr>
                        <a:t>5 </a:t>
                      </a:r>
                      <a:r>
                        <a:rPr lang="de-DE" sz="1100" b="1" dirty="0" err="1">
                          <a:solidFill>
                            <a:schemeClr val="tx1"/>
                          </a:solidFill>
                        </a:rPr>
                        <a:t>nC</a:t>
                      </a:r>
                      <a:endParaRPr lang="de-DE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4921" marB="4492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dirty="0">
                          <a:solidFill>
                            <a:schemeClr val="tx1"/>
                          </a:solidFill>
                        </a:rPr>
                        <a:t>5 </a:t>
                      </a:r>
                      <a:r>
                        <a:rPr lang="de-DE" sz="1100" b="1" dirty="0" err="1">
                          <a:solidFill>
                            <a:schemeClr val="tx1"/>
                          </a:solidFill>
                        </a:rPr>
                        <a:t>nC</a:t>
                      </a:r>
                      <a:endParaRPr lang="de-DE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4921" marB="4492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dirty="0">
                          <a:solidFill>
                            <a:schemeClr val="tx1"/>
                          </a:solidFill>
                        </a:rPr>
                        <a:t>10 </a:t>
                      </a:r>
                      <a:r>
                        <a:rPr lang="de-DE" sz="1100" b="1" dirty="0" err="1">
                          <a:solidFill>
                            <a:schemeClr val="tx1"/>
                          </a:solidFill>
                        </a:rPr>
                        <a:t>nC</a:t>
                      </a:r>
                      <a:endParaRPr lang="de-DE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4921" marB="4492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dirty="0">
                          <a:solidFill>
                            <a:schemeClr val="tx1"/>
                          </a:solidFill>
                        </a:rPr>
                        <a:t>15 </a:t>
                      </a:r>
                      <a:r>
                        <a:rPr lang="de-DE" sz="1000" b="1" dirty="0" err="1">
                          <a:solidFill>
                            <a:schemeClr val="tx1"/>
                          </a:solidFill>
                        </a:rPr>
                        <a:t>nC</a:t>
                      </a:r>
                      <a:endParaRPr lang="de-DE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4921" marB="4492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8536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30" marR="91430" marT="44921" marB="44921">
                    <a:blipFill>
                      <a:blip r:embed="rId2"/>
                      <a:stretch>
                        <a:fillRect l="-234" t="-323529" r="-254907" b="-2941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b="1" dirty="0">
                          <a:solidFill>
                            <a:srgbClr val="000000"/>
                          </a:solidFill>
                        </a:rPr>
                        <a:t>21.06 MV/m</a:t>
                      </a:r>
                      <a:endParaRPr lang="en-CH" sz="16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 marT="44921" marB="44921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b="1" dirty="0">
                          <a:solidFill>
                            <a:srgbClr val="000000"/>
                          </a:solidFill>
                        </a:rPr>
                        <a:t>19.49 MV/m</a:t>
                      </a:r>
                      <a:endParaRPr lang="en-CH" sz="16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 marT="44921" marB="44921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13.5 MV/m</a:t>
                      </a:r>
                      <a:endParaRPr lang="en-CH" sz="11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 marT="44921" marB="44921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13.42 MV/m</a:t>
                      </a:r>
                      <a:endParaRPr lang="en-CH" sz="11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 marT="44921" marB="44921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</a:rPr>
                        <a:t>13.31 MV/m</a:t>
                      </a:r>
                      <a:endParaRPr lang="en-CH" sz="16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 marT="44921" marB="44921">
                    <a:solidFill>
                      <a:srgbClr val="E59E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099" name="TextBox 3">
            <a:extLst>
              <a:ext uri="{FF2B5EF4-FFF2-40B4-BE49-F238E27FC236}">
                <a16:creationId xmlns:a16="http://schemas.microsoft.com/office/drawing/2014/main" id="{D3BA8D3F-5572-D7A2-9206-23C4A5F929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6388" y="1057275"/>
            <a:ext cx="2940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u="sng">
                <a:solidFill>
                  <a:srgbClr val="FF0000"/>
                </a:solidFill>
              </a:rPr>
              <a:t>Acc. Structure parameters</a:t>
            </a:r>
            <a:endParaRPr lang="en-GB" altLang="en-US" sz="1800" b="1" u="sng">
              <a:solidFill>
                <a:srgbClr val="FF0000"/>
              </a:solidFill>
            </a:endParaRPr>
          </a:p>
        </p:txBody>
      </p:sp>
      <p:sp>
        <p:nvSpPr>
          <p:cNvPr id="4100" name="TextBox 4">
            <a:extLst>
              <a:ext uri="{FF2B5EF4-FFF2-40B4-BE49-F238E27FC236}">
                <a16:creationId xmlns:a16="http://schemas.microsoft.com/office/drawing/2014/main" id="{74D8D0DF-DE55-8DF2-7164-1996DD5283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6388" y="1360488"/>
            <a:ext cx="6680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/>
              <a:t>Structure parameters are calculated for the </a:t>
            </a:r>
            <a:r>
              <a:rPr lang="en-US" altLang="en-US" sz="1800">
                <a:solidFill>
                  <a:srgbClr val="FF0000"/>
                </a:solidFill>
              </a:rPr>
              <a:t>four bunches </a:t>
            </a:r>
            <a:r>
              <a:rPr lang="en-US" altLang="en-US" sz="1800"/>
              <a:t>case.</a:t>
            </a:r>
            <a:endParaRPr lang="en-GB" altLang="en-US" sz="180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06C6C3-56F1-BF85-5725-C03A9D5D7228}"/>
              </a:ext>
            </a:extLst>
          </p:cNvPr>
          <p:cNvSpPr/>
          <p:nvPr/>
        </p:nvSpPr>
        <p:spPr>
          <a:xfrm>
            <a:off x="1481631" y="3882189"/>
            <a:ext cx="9224794" cy="409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E7C92F-D785-C8F7-C286-8B74368493F7}"/>
              </a:ext>
            </a:extLst>
          </p:cNvPr>
          <p:cNvSpPr/>
          <p:nvPr/>
        </p:nvSpPr>
        <p:spPr>
          <a:xfrm>
            <a:off x="1481631" y="3180492"/>
            <a:ext cx="9224794" cy="3648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9A26E8E-63A6-3D21-3B6B-2A168FDB1DEC}"/>
              </a:ext>
            </a:extLst>
          </p:cNvPr>
          <p:cNvSpPr txBox="1"/>
          <p:nvPr/>
        </p:nvSpPr>
        <p:spPr>
          <a:xfrm>
            <a:off x="427038" y="449263"/>
            <a:ext cx="7747000" cy="830262"/>
          </a:xfrm>
          <a:prstGeom prst="rect">
            <a:avLst/>
          </a:prstGeom>
          <a:noFill/>
          <a:ln cap="flat">
            <a:noFill/>
          </a:ln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tr-TR" sz="2400" b="1" u="sng" kern="0">
                <a:solidFill>
                  <a:srgbClr val="000000"/>
                </a:solidFill>
                <a:latin typeface="Aptos"/>
              </a:rPr>
              <a:t>HE Linac</a:t>
            </a:r>
            <a:r>
              <a:rPr lang="en-US" sz="2400" b="1" u="sng" kern="0">
                <a:solidFill>
                  <a:srgbClr val="000000"/>
                </a:solidFill>
                <a:latin typeface="Aptos"/>
              </a:rPr>
              <a:t>:</a:t>
            </a:r>
            <a:endParaRPr lang="tr-TR" sz="2400" b="1" u="sng" kern="0">
              <a:solidFill>
                <a:srgbClr val="000000"/>
              </a:solidFill>
              <a:latin typeface="Apto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tr-TR" sz="2400" b="1" kern="0">
                <a:solidFill>
                  <a:srgbClr val="FF0000"/>
                </a:solidFill>
                <a:latin typeface="Aptos"/>
              </a:rPr>
              <a:t>4 Bunches case:</a:t>
            </a:r>
            <a:endParaRPr lang="de-DE" sz="2400" b="1" kern="0">
              <a:solidFill>
                <a:srgbClr val="FF0000"/>
              </a:solidFill>
              <a:latin typeface="Aptos"/>
            </a:endParaRPr>
          </a:p>
        </p:txBody>
      </p:sp>
      <p:sp>
        <p:nvSpPr>
          <p:cNvPr id="7171" name="TextBox 10">
            <a:extLst>
              <a:ext uri="{FF2B5EF4-FFF2-40B4-BE49-F238E27FC236}">
                <a16:creationId xmlns:a16="http://schemas.microsoft.com/office/drawing/2014/main" id="{BF798796-8430-69D5-A248-4D4622F66D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8600" y="1290638"/>
            <a:ext cx="2308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u="sng">
                <a:solidFill>
                  <a:srgbClr val="FF0000"/>
                </a:solidFill>
              </a:rPr>
              <a:t>Beam loading effect</a:t>
            </a:r>
            <a:endParaRPr lang="de-DE" altLang="en-US" sz="1800" b="1" u="sng">
              <a:solidFill>
                <a:srgbClr val="FF0000"/>
              </a:solidFill>
            </a:endParaRPr>
          </a:p>
        </p:txBody>
      </p:sp>
      <p:pic>
        <p:nvPicPr>
          <p:cNvPr id="7172" name="Picture 7" descr="A graph with red lines&#10;&#10;Description automatically generated">
            <a:extLst>
              <a:ext uri="{FF2B5EF4-FFF2-40B4-BE49-F238E27FC236}">
                <a16:creationId xmlns:a16="http://schemas.microsoft.com/office/drawing/2014/main" id="{B0E30D09-CB99-A74D-D07B-CF202EF32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" t="9550" r="6589" b="3242"/>
          <a:stretch>
            <a:fillRect/>
          </a:stretch>
        </p:blipFill>
        <p:spPr bwMode="auto">
          <a:xfrm>
            <a:off x="2873375" y="1743075"/>
            <a:ext cx="6445250" cy="490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17">
            <a:extLst>
              <a:ext uri="{FF2B5EF4-FFF2-40B4-BE49-F238E27FC236}">
                <a16:creationId xmlns:a16="http://schemas.microsoft.com/office/drawing/2014/main" id="{1014BD9E-7E31-6E13-C006-50EB37274526}"/>
              </a:ext>
            </a:extLst>
          </p:cNvPr>
          <p:cNvSpPr>
            <a:spLocks/>
          </p:cNvSpPr>
          <p:nvPr/>
        </p:nvSpPr>
        <p:spPr bwMode="auto">
          <a:xfrm>
            <a:off x="5864225" y="2425700"/>
            <a:ext cx="466725" cy="239713"/>
          </a:xfrm>
          <a:custGeom>
            <a:avLst/>
            <a:gdLst>
              <a:gd name="T0" fmla="*/ 232576 w 467514"/>
              <a:gd name="T1" fmla="*/ 0 h 240788"/>
              <a:gd name="T2" fmla="*/ 465151 w 467514"/>
              <a:gd name="T3" fmla="*/ 118789 h 240788"/>
              <a:gd name="T4" fmla="*/ 232576 w 467514"/>
              <a:gd name="T5" fmla="*/ 237578 h 240788"/>
              <a:gd name="T6" fmla="*/ 0 w 467514"/>
              <a:gd name="T7" fmla="*/ 118789 h 240788"/>
              <a:gd name="T8" fmla="*/ 68120 w 467514"/>
              <a:gd name="T9" fmla="*/ 34793 h 240788"/>
              <a:gd name="T10" fmla="*/ 68120 w 467514"/>
              <a:gd name="T11" fmla="*/ 202785 h 240788"/>
              <a:gd name="T12" fmla="*/ 397032 w 467514"/>
              <a:gd name="T13" fmla="*/ 202785 h 240788"/>
              <a:gd name="T14" fmla="*/ 397032 w 467514"/>
              <a:gd name="T15" fmla="*/ 34793 h 240788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17694720 60000 65536"/>
              <a:gd name="T21" fmla="*/ 5898240 60000 65536"/>
              <a:gd name="T22" fmla="*/ 5898240 60000 65536"/>
              <a:gd name="T23" fmla="*/ 17694720 60000 65536"/>
              <a:gd name="T24" fmla="*/ 68466 w 467514"/>
              <a:gd name="T25" fmla="*/ 35263 h 240788"/>
              <a:gd name="T26" fmla="*/ 399048 w 467514"/>
              <a:gd name="T27" fmla="*/ 205525 h 24078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67514" h="240788">
                <a:moveTo>
                  <a:pt x="0" y="120394"/>
                </a:moveTo>
                <a:lnTo>
                  <a:pt x="0" y="120393"/>
                </a:lnTo>
                <a:cubicBezTo>
                  <a:pt x="0" y="186885"/>
                  <a:pt x="104656" y="240788"/>
                  <a:pt x="233757" y="240788"/>
                </a:cubicBezTo>
                <a:cubicBezTo>
                  <a:pt x="362857" y="240788"/>
                  <a:pt x="467514" y="186885"/>
                  <a:pt x="467514" y="120394"/>
                </a:cubicBezTo>
                <a:cubicBezTo>
                  <a:pt x="467514" y="53902"/>
                  <a:pt x="362857" y="0"/>
                  <a:pt x="233757" y="0"/>
                </a:cubicBezTo>
                <a:cubicBezTo>
                  <a:pt x="104656" y="-1"/>
                  <a:pt x="0" y="53902"/>
                  <a:pt x="0" y="120393"/>
                </a:cubicBezTo>
                <a:lnTo>
                  <a:pt x="0" y="120394"/>
                </a:lnTo>
                <a:close/>
              </a:path>
            </a:pathLst>
          </a:custGeom>
          <a:noFill/>
          <a:ln w="19046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en-GB"/>
          </a:p>
        </p:txBody>
      </p:sp>
      <p:sp>
        <p:nvSpPr>
          <p:cNvPr id="10" name="TextBox 18">
            <a:extLst>
              <a:ext uri="{FF2B5EF4-FFF2-40B4-BE49-F238E27FC236}">
                <a16:creationId xmlns:a16="http://schemas.microsoft.com/office/drawing/2014/main" id="{2CEB54DA-3383-1CEB-1A94-04C61C423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0950" y="2405063"/>
            <a:ext cx="193198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100" b="1">
                <a:solidFill>
                  <a:srgbClr val="FF0000"/>
                </a:solidFill>
              </a:rPr>
              <a:t>Max Beam-Loading: 2.54 %</a:t>
            </a:r>
            <a:endParaRPr lang="en-US" altLang="en-US" sz="1100" b="1">
              <a:solidFill>
                <a:srgbClr val="000000"/>
              </a:solidFill>
            </a:endParaRPr>
          </a:p>
        </p:txBody>
      </p:sp>
      <p:sp>
        <p:nvSpPr>
          <p:cNvPr id="11" name="TextBox 2">
            <a:extLst>
              <a:ext uri="{FF2B5EF4-FFF2-40B4-BE49-F238E27FC236}">
                <a16:creationId xmlns:a16="http://schemas.microsoft.com/office/drawing/2014/main" id="{6E3DC26C-F395-2A74-75FC-36F9F829943A}"/>
              </a:ext>
            </a:extLst>
          </p:cNvPr>
          <p:cNvSpPr txBox="1"/>
          <p:nvPr/>
        </p:nvSpPr>
        <p:spPr>
          <a:xfrm>
            <a:off x="215900" y="1658938"/>
            <a:ext cx="2809875" cy="647700"/>
          </a:xfrm>
          <a:prstGeom prst="rect">
            <a:avLst/>
          </a:prstGeom>
          <a:noFill/>
          <a:ln cap="flat">
            <a:noFill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1" u="sng" kern="0" dirty="0">
                <a:solidFill>
                  <a:srgbClr val="FF0000"/>
                </a:solidFill>
                <a:latin typeface="Aptos"/>
              </a:rPr>
              <a:t>For bunch charge: 5 </a:t>
            </a:r>
            <a:r>
              <a:rPr lang="en-US" b="1" u="sng" kern="0" dirty="0" err="1">
                <a:solidFill>
                  <a:srgbClr val="FF0000"/>
                </a:solidFill>
                <a:latin typeface="Aptos"/>
              </a:rPr>
              <a:t>nC</a:t>
            </a:r>
            <a:endParaRPr lang="en-US" b="1" u="sng" kern="0" dirty="0">
              <a:solidFill>
                <a:srgbClr val="FF0000"/>
              </a:solidFill>
              <a:latin typeface="Apto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1" u="sng" kern="0" dirty="0">
                <a:solidFill>
                  <a:srgbClr val="FF0000"/>
                </a:solidFill>
                <a:latin typeface="Aptos"/>
              </a:rPr>
              <a:t>25 ns of bunch spacing</a:t>
            </a:r>
            <a:endParaRPr lang="de-DE" b="1" u="sng" kern="0" dirty="0">
              <a:solidFill>
                <a:srgbClr val="FF0000"/>
              </a:solidFill>
              <a:latin typeface="Apto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AA78F-D5E3-7500-9EEE-7969D62A9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e+ linac design</a:t>
            </a:r>
            <a:endParaRPr lang="en-GB" dirty="0"/>
          </a:p>
        </p:txBody>
      </p:sp>
      <p:graphicFrame>
        <p:nvGraphicFramePr>
          <p:cNvPr id="8" name="Table 17">
            <a:extLst>
              <a:ext uri="{FF2B5EF4-FFF2-40B4-BE49-F238E27FC236}">
                <a16:creationId xmlns:a16="http://schemas.microsoft.com/office/drawing/2014/main" id="{1F8168EC-6E2E-2893-0CFA-E04EAAE35069}"/>
              </a:ext>
            </a:extLst>
          </p:cNvPr>
          <p:cNvGraphicFramePr>
            <a:graphicFrameLocks noGrp="1"/>
          </p:cNvGraphicFramePr>
          <p:nvPr/>
        </p:nvGraphicFramePr>
        <p:xfrm>
          <a:off x="6621516" y="1690688"/>
          <a:ext cx="5570483" cy="4567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8546">
                  <a:extLst>
                    <a:ext uri="{9D8B030D-6E8A-4147-A177-3AD203B41FA5}">
                      <a16:colId xmlns:a16="http://schemas.microsoft.com/office/drawing/2014/main" val="2054570180"/>
                    </a:ext>
                  </a:extLst>
                </a:gridCol>
                <a:gridCol w="1841937">
                  <a:extLst>
                    <a:ext uri="{9D8B030D-6E8A-4147-A177-3AD203B41FA5}">
                      <a16:colId xmlns:a16="http://schemas.microsoft.com/office/drawing/2014/main" val="2187295415"/>
                    </a:ext>
                  </a:extLst>
                </a:gridCol>
              </a:tblGrid>
              <a:tr h="35778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CH" sz="1300" dirty="0"/>
                        <a:t>Parameter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CH" sz="1300"/>
                        <a:t>Value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8150187"/>
                  </a:ext>
                </a:extLst>
              </a:tr>
              <a:tr h="627359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Collective effects considered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Space charge; Short-range </a:t>
                      </a:r>
                      <a:r>
                        <a:rPr lang="en-US" sz="1300" dirty="0" err="1">
                          <a:solidFill>
                            <a:schemeClr val="tx1"/>
                          </a:solidFill>
                        </a:rPr>
                        <a:t>wakefield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7813929"/>
                  </a:ext>
                </a:extLst>
              </a:tr>
              <a:tr h="627359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Primary electron bunch charge assumed for collective effects [</a:t>
                      </a:r>
                      <a:r>
                        <a:rPr lang="en-US" sz="1300" dirty="0" err="1">
                          <a:solidFill>
                            <a:schemeClr val="tx1"/>
                          </a:solidFill>
                        </a:rPr>
                        <a:t>nC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5.0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146554"/>
                  </a:ext>
                </a:extLst>
              </a:tr>
              <a:tr h="35778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Bunch length (around bunch core)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exit [mm]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3.0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0863674"/>
                  </a:ext>
                </a:extLst>
              </a:tr>
              <a:tr h="35778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Energy spread (around bunch core)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exit [%]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0.95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2969664"/>
                  </a:ext>
                </a:extLst>
              </a:tr>
              <a:tr h="35778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rgbClr val="0000FF"/>
                          </a:solidFill>
                        </a:rPr>
                        <a:t>Total p</a:t>
                      </a:r>
                      <a:r>
                        <a:rPr lang="en-CH" sz="1300" dirty="0" err="1">
                          <a:solidFill>
                            <a:srgbClr val="0000FF"/>
                          </a:solidFill>
                        </a:rPr>
                        <a:t>ositron</a:t>
                      </a:r>
                      <a:r>
                        <a:rPr lang="en-CH" sz="1300" dirty="0">
                          <a:solidFill>
                            <a:srgbClr val="0000FF"/>
                          </a:solidFill>
                        </a:rPr>
                        <a:t> yield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(all positrons)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exit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CH" sz="1300" dirty="0">
                          <a:solidFill>
                            <a:srgbClr val="0000FF"/>
                          </a:solidFill>
                        </a:rPr>
                        <a:t>3.</a:t>
                      </a:r>
                      <a:r>
                        <a:rPr lang="en-US" sz="1300" dirty="0">
                          <a:solidFill>
                            <a:srgbClr val="0000FF"/>
                          </a:solidFill>
                        </a:rPr>
                        <a:t>41</a:t>
                      </a:r>
                      <a:endParaRPr lang="en-CH" sz="13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4257868"/>
                  </a:ext>
                </a:extLst>
              </a:tr>
              <a:tr h="627359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Expected </a:t>
                      </a:r>
                      <a:r>
                        <a:rPr lang="en-CH" sz="1300" dirty="0">
                          <a:solidFill>
                            <a:srgbClr val="FF0000"/>
                          </a:solidFill>
                        </a:rPr>
                        <a:t>DR accepted yield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with </a:t>
                      </a:r>
                      <a:r>
                        <a:rPr lang="en-US" sz="1300" dirty="0"/>
                        <a:t>±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2% energy acceptance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exit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rgbClr val="FF0000"/>
                          </a:solidFill>
                        </a:rPr>
                        <a:t>3.01</a:t>
                      </a:r>
                      <a:endParaRPr lang="en-CH" sz="13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529501"/>
                  </a:ext>
                </a:extLst>
              </a:tr>
              <a:tr h="627359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Normalized X, Y emittances (accepted positrons)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exit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[mm*rad]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13.1, 13.0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3108890"/>
                  </a:ext>
                </a:extLst>
              </a:tr>
              <a:tr h="6273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solidFill>
                            <a:srgbClr val="FF0000"/>
                          </a:solidFill>
                        </a:rPr>
                        <a:t>Geometric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X, Y 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</a:rPr>
                        <a:t>emittances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</a:rPr>
                        <a:t>accepted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positrons) 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exit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[mm*</a:t>
                      </a:r>
                      <a:r>
                        <a:rPr lang="en-US" sz="1300" dirty="0" err="1">
                          <a:solidFill>
                            <a:schemeClr val="tx1"/>
                          </a:solidFill>
                        </a:rPr>
                        <a:t>mrad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2.34, 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</a:rPr>
                        <a:t>2.32</a:t>
                      </a:r>
                      <a:endParaRPr lang="en-CH" sz="13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0679433"/>
                  </a:ext>
                </a:extLst>
              </a:tr>
            </a:tbl>
          </a:graphicData>
        </a:graphic>
      </p:graphicFrame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26EBBE9-003D-4CAF-4DB9-E90234B85BDE}"/>
              </a:ext>
            </a:extLst>
          </p:cNvPr>
          <p:cNvSpPr txBox="1">
            <a:spLocks/>
          </p:cNvSpPr>
          <p:nvPr/>
        </p:nvSpPr>
        <p:spPr>
          <a:xfrm>
            <a:off x="772510" y="1566151"/>
            <a:ext cx="5785945" cy="4926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1800" dirty="0"/>
              <a:t>Section 1 (S1)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600" dirty="0"/>
              <a:t>Structure a=30mm, L = 3m and solenoids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CH" sz="1600" dirty="0">
                <a:solidFill>
                  <a:srgbClr val="FF0000"/>
                </a:solidFill>
              </a:rPr>
              <a:t>N = </a:t>
            </a:r>
            <a:r>
              <a:rPr lang="en-US" sz="1600" dirty="0">
                <a:solidFill>
                  <a:srgbClr val="FF0000"/>
                </a:solidFill>
              </a:rPr>
              <a:t>20</a:t>
            </a:r>
            <a:r>
              <a:rPr lang="en-CH" sz="1600" dirty="0"/>
              <a:t>, </a:t>
            </a:r>
            <a:r>
              <a:rPr lang="en-CH" sz="1600" dirty="0">
                <a:solidFill>
                  <a:srgbClr val="FF0000"/>
                </a:solidFill>
              </a:rPr>
              <a:t>G = 1</a:t>
            </a:r>
            <a:r>
              <a:rPr lang="en-US" sz="1600" dirty="0">
                <a:solidFill>
                  <a:srgbClr val="FF0000"/>
                </a:solidFill>
              </a:rPr>
              <a:t>3.3</a:t>
            </a:r>
            <a:r>
              <a:rPr lang="en-CH" sz="1600" dirty="0">
                <a:solidFill>
                  <a:srgbClr val="FF0000"/>
                </a:solidFill>
              </a:rPr>
              <a:t> MV/m</a:t>
            </a:r>
            <a:r>
              <a:rPr lang="en-CH" sz="1600" dirty="0"/>
              <a:t>, </a:t>
            </a:r>
            <a:r>
              <a:rPr lang="el-GR" sz="1600" dirty="0"/>
              <a:t>φ</a:t>
            </a:r>
            <a:r>
              <a:rPr lang="en-CH" sz="1600" dirty="0"/>
              <a:t> = </a:t>
            </a:r>
            <a:r>
              <a:rPr lang="en-US" sz="1600" dirty="0"/>
              <a:t>-10</a:t>
            </a:r>
            <a:r>
              <a:rPr lang="en-CH" sz="1600" dirty="0"/>
              <a:t>° </a:t>
            </a:r>
            <a:r>
              <a:rPr lang="en-US" sz="1600" dirty="0"/>
              <a:t>(optimized for max. yield)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600" dirty="0"/>
              <a:t>Average energy (around bunch core) at exit: </a:t>
            </a:r>
            <a:r>
              <a:rPr lang="en-US" sz="1600" dirty="0">
                <a:solidFill>
                  <a:srgbClr val="FF0000"/>
                </a:solidFill>
              </a:rPr>
              <a:t>931.7 MeV</a:t>
            </a:r>
            <a:endParaRPr lang="en-US" sz="14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r>
              <a:rPr lang="en-US" sz="1800" dirty="0"/>
              <a:t>Section 2 (S2)</a:t>
            </a:r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1600" dirty="0"/>
              <a:t>Structure a = 30mm, L = 3m</a:t>
            </a:r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1600" dirty="0"/>
              <a:t>Periodic FODO cells. 2 structures per FODO cell. FODO phase advance: 76.345° (optimized for min. beta)</a:t>
            </a:r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1600" dirty="0"/>
              <a:t>Quadrupole length: 0.4 m. Quadrupole-Structure distance: 0.15 m. Quadrupole spacing: 3.3 m</a:t>
            </a:r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CH" sz="1600" dirty="0">
                <a:solidFill>
                  <a:srgbClr val="FF0000"/>
                </a:solidFill>
              </a:rPr>
              <a:t>N = </a:t>
            </a:r>
            <a:r>
              <a:rPr lang="en-US" sz="1600" dirty="0">
                <a:solidFill>
                  <a:srgbClr val="FF0000"/>
                </a:solidFill>
              </a:rPr>
              <a:t>52</a:t>
            </a:r>
            <a:r>
              <a:rPr lang="en-CH" sz="1600" dirty="0"/>
              <a:t>,</a:t>
            </a:r>
            <a:r>
              <a:rPr lang="en-CH" sz="1600" dirty="0">
                <a:solidFill>
                  <a:srgbClr val="FF0000"/>
                </a:solidFill>
              </a:rPr>
              <a:t> G </a:t>
            </a:r>
            <a:r>
              <a:rPr lang="en-US" sz="1600" dirty="0">
                <a:solidFill>
                  <a:srgbClr val="FF0000"/>
                </a:solidFill>
              </a:rPr>
              <a:t>= </a:t>
            </a:r>
            <a:r>
              <a:rPr lang="en-CH" sz="1600" dirty="0">
                <a:solidFill>
                  <a:srgbClr val="FF0000"/>
                </a:solidFill>
              </a:rPr>
              <a:t>1</a:t>
            </a:r>
            <a:r>
              <a:rPr lang="en-US" sz="1600" dirty="0">
                <a:solidFill>
                  <a:srgbClr val="FF0000"/>
                </a:solidFill>
              </a:rPr>
              <a:t>2.756</a:t>
            </a:r>
            <a:r>
              <a:rPr lang="en-CH" sz="1600" dirty="0">
                <a:solidFill>
                  <a:srgbClr val="FF0000"/>
                </a:solidFill>
              </a:rPr>
              <a:t> MV/m</a:t>
            </a:r>
            <a:r>
              <a:rPr lang="en-CH" sz="1600" dirty="0"/>
              <a:t>, </a:t>
            </a:r>
            <a:r>
              <a:rPr lang="el-GR" sz="1600" dirty="0"/>
              <a:t>φ</a:t>
            </a:r>
            <a:r>
              <a:rPr lang="en-CH" sz="1600" dirty="0"/>
              <a:t> = </a:t>
            </a:r>
            <a:r>
              <a:rPr lang="en-US" sz="1600" dirty="0"/>
              <a:t>5</a:t>
            </a:r>
            <a:r>
              <a:rPr lang="en-CH" sz="1600" dirty="0"/>
              <a:t>° </a:t>
            </a:r>
            <a:r>
              <a:rPr lang="en-US" sz="1600" dirty="0"/>
              <a:t>(optimized for max. yield)</a:t>
            </a:r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600" dirty="0"/>
              <a:t>Average energy (around bunch core) at exit: </a:t>
            </a:r>
            <a:r>
              <a:rPr lang="en-US" sz="1600" dirty="0">
                <a:solidFill>
                  <a:srgbClr val="FF0000"/>
                </a:solidFill>
              </a:rPr>
              <a:t>2.866 GeV</a:t>
            </a:r>
            <a:endParaRPr lang="en-GB" sz="1600" dirty="0"/>
          </a:p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5654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FECB7AC-4DA5-F722-21E1-976A80CBB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p-linac imperfections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C1529A3-67E3-D6A2-CEC3-2979A48E8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758" y="1612791"/>
            <a:ext cx="4674553" cy="488008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CH" sz="2000" dirty="0"/>
              <a:t>Imperfections considered</a:t>
            </a:r>
          </a:p>
          <a:p>
            <a:pPr lvl="1">
              <a:lnSpc>
                <a:spcPct val="150000"/>
              </a:lnSpc>
            </a:pPr>
            <a:r>
              <a:rPr lang="en-CH" sz="1600" b="1" dirty="0"/>
              <a:t>Position</a:t>
            </a:r>
            <a:r>
              <a:rPr lang="en-CH" sz="1600" dirty="0"/>
              <a:t> error (x, y):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100 um</a:t>
            </a:r>
            <a:r>
              <a:rPr lang="en-CH" sz="1600" dirty="0"/>
              <a:t> for all elements</a:t>
            </a:r>
          </a:p>
          <a:p>
            <a:pPr lvl="1">
              <a:lnSpc>
                <a:spcPct val="150000"/>
              </a:lnSpc>
            </a:pPr>
            <a:r>
              <a:rPr lang="en-CH" sz="1600" b="1" dirty="0"/>
              <a:t>Angular</a:t>
            </a:r>
            <a:r>
              <a:rPr lang="en-CH" sz="1600" dirty="0"/>
              <a:t> error (roll, pitch, yaw):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100 urad</a:t>
            </a:r>
            <a:r>
              <a:rPr lang="en-CH" sz="1600" dirty="0"/>
              <a:t> for all elements, except that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200 urad</a:t>
            </a:r>
            <a:r>
              <a:rPr lang="en-CH" sz="1600" dirty="0"/>
              <a:t> for all NC solenoids and dipoles</a:t>
            </a:r>
          </a:p>
          <a:p>
            <a:pPr lvl="1">
              <a:lnSpc>
                <a:spcPct val="150000"/>
              </a:lnSpc>
            </a:pPr>
            <a:r>
              <a:rPr lang="en-CH" sz="1600" dirty="0"/>
              <a:t>Magn</a:t>
            </a:r>
            <a:r>
              <a:rPr lang="en-US" sz="1600"/>
              <a:t>e</a:t>
            </a:r>
            <a:r>
              <a:rPr lang="en-CH" sz="1600"/>
              <a:t>tic </a:t>
            </a:r>
            <a:r>
              <a:rPr lang="en-CH" sz="1600" b="1" dirty="0"/>
              <a:t>strength</a:t>
            </a:r>
            <a:r>
              <a:rPr lang="en-CH" sz="1600" dirty="0"/>
              <a:t> error: </a:t>
            </a:r>
            <a:r>
              <a:rPr lang="el-GR" sz="1600" dirty="0"/>
              <a:t>σ</a:t>
            </a:r>
            <a:r>
              <a:rPr lang="en-CH" sz="1600" dirty="0"/>
              <a:t> =</a:t>
            </a:r>
            <a:r>
              <a:rPr lang="en-CH" sz="1600" b="1" dirty="0"/>
              <a:t> 0.1%</a:t>
            </a:r>
            <a:r>
              <a:rPr lang="en-CH" sz="1600" dirty="0"/>
              <a:t> for all magnets</a:t>
            </a:r>
          </a:p>
          <a:p>
            <a:pPr lvl="1">
              <a:lnSpc>
                <a:spcPct val="150000"/>
              </a:lnSpc>
            </a:pPr>
            <a:r>
              <a:rPr lang="en-CH" sz="1600" dirty="0"/>
              <a:t>RF </a:t>
            </a:r>
            <a:r>
              <a:rPr lang="en-CH" sz="1600" b="1" dirty="0"/>
              <a:t>gradient</a:t>
            </a:r>
            <a:r>
              <a:rPr lang="en-CH" sz="1600" dirty="0"/>
              <a:t> error: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1%</a:t>
            </a:r>
            <a:r>
              <a:rPr lang="en-CH" sz="1600" dirty="0"/>
              <a:t> for all RF structures</a:t>
            </a:r>
          </a:p>
          <a:p>
            <a:pPr lvl="1">
              <a:lnSpc>
                <a:spcPct val="150000"/>
              </a:lnSpc>
            </a:pPr>
            <a:r>
              <a:rPr lang="en-CH" sz="1600" dirty="0"/>
              <a:t>RF </a:t>
            </a:r>
            <a:r>
              <a:rPr lang="en-CH" sz="1600" b="1" dirty="0"/>
              <a:t>phase</a:t>
            </a:r>
            <a:r>
              <a:rPr lang="en-CH" sz="1600" dirty="0"/>
              <a:t> error: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0.1°</a:t>
            </a:r>
            <a:r>
              <a:rPr lang="en-CH" sz="1600" dirty="0"/>
              <a:t> for all RF structures</a:t>
            </a:r>
          </a:p>
          <a:p>
            <a:pPr lvl="1">
              <a:lnSpc>
                <a:spcPct val="150000"/>
              </a:lnSpc>
            </a:pPr>
            <a:r>
              <a:rPr lang="en-CH" sz="1600" dirty="0"/>
              <a:t>Beam </a:t>
            </a:r>
            <a:r>
              <a:rPr lang="en-CH" sz="1600" b="1" dirty="0"/>
              <a:t>position</a:t>
            </a:r>
            <a:r>
              <a:rPr lang="en-CH" sz="1600" dirty="0"/>
              <a:t> </a:t>
            </a:r>
            <a:r>
              <a:rPr lang="en-CH" sz="1600" b="1" dirty="0"/>
              <a:t>jitter</a:t>
            </a:r>
            <a:r>
              <a:rPr lang="en-CH" sz="1600" dirty="0"/>
              <a:t> (x, y):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100 um </a:t>
            </a:r>
            <a:r>
              <a:rPr lang="en-CH" sz="1600" dirty="0"/>
              <a:t>for e</a:t>
            </a:r>
            <a:r>
              <a:rPr lang="en-CH" sz="1600" baseline="30000" dirty="0"/>
              <a:t>+</a:t>
            </a:r>
            <a:r>
              <a:rPr lang="en-CH" sz="1600" dirty="0"/>
              <a:t> beam from target</a:t>
            </a:r>
          </a:p>
          <a:p>
            <a:pPr lvl="1">
              <a:lnSpc>
                <a:spcPct val="150000"/>
              </a:lnSpc>
            </a:pPr>
            <a:r>
              <a:rPr lang="en-CH" sz="1600" dirty="0"/>
              <a:t>Beam </a:t>
            </a:r>
            <a:r>
              <a:rPr lang="en-CH" sz="1600" b="1" dirty="0"/>
              <a:t>angular</a:t>
            </a:r>
            <a:r>
              <a:rPr lang="en-CH" sz="1600" dirty="0"/>
              <a:t> </a:t>
            </a:r>
            <a:r>
              <a:rPr lang="en-CH" sz="1600" b="1" dirty="0"/>
              <a:t>jitter</a:t>
            </a:r>
            <a:r>
              <a:rPr lang="en-CH" sz="1600" dirty="0"/>
              <a:t> (x’, y’):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100 urad</a:t>
            </a:r>
            <a:r>
              <a:rPr lang="en-CH" sz="1600" dirty="0"/>
              <a:t> for e</a:t>
            </a:r>
            <a:r>
              <a:rPr lang="en-CH" sz="1600" baseline="30000" dirty="0"/>
              <a:t>+</a:t>
            </a:r>
            <a:r>
              <a:rPr lang="en-CH" sz="1600" dirty="0"/>
              <a:t> beam from target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23A48A-08A5-BF8B-5DC9-FE334868D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4740" y="139879"/>
            <a:ext cx="2915518" cy="21668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21C351-7817-95F3-A98C-50D90751FB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4740" y="2306767"/>
            <a:ext cx="2997772" cy="22444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6597507-73EA-4F8F-510B-ECB2B60073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4740" y="4581892"/>
            <a:ext cx="2947362" cy="2199127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2560591-161B-9C40-134A-B9E5C4E3FC42}"/>
              </a:ext>
            </a:extLst>
          </p:cNvPr>
          <p:cNvSpPr txBox="1">
            <a:spLocks/>
          </p:cNvSpPr>
          <p:nvPr/>
        </p:nvSpPr>
        <p:spPr>
          <a:xfrm>
            <a:off x="5430015" y="2061576"/>
            <a:ext cx="2997772" cy="443129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dirty="0"/>
              <a:t>100 random machines with imperfections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Compared with perfect machine:</a:t>
            </a:r>
          </a:p>
          <a:p>
            <a:pPr lvl="1">
              <a:lnSpc>
                <a:spcPct val="150000"/>
              </a:lnSpc>
            </a:pPr>
            <a:r>
              <a:rPr lang="en-US" sz="1600" dirty="0"/>
              <a:t>Average DR accepted e+ yield reduction: 1.3% (3.01 → 2.97)</a:t>
            </a:r>
          </a:p>
          <a:p>
            <a:pPr lvl="1">
              <a:lnSpc>
                <a:spcPct val="150000"/>
              </a:lnSpc>
            </a:pPr>
            <a:r>
              <a:rPr lang="en-US" sz="1600" dirty="0"/>
              <a:t>Average normalized X / Y emittance increase: 0.4% / 0.8% (13.1 / 13.0 mm → 13.2 / 13.1 mm)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Impact of considered imperfections is negligible</a:t>
            </a: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1581447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>
            <a:extLst>
              <a:ext uri="{FF2B5EF4-FFF2-40B4-BE49-F238E27FC236}">
                <a16:creationId xmlns:a16="http://schemas.microsoft.com/office/drawing/2014/main" id="{C7C675F0-3DD7-6F69-8079-E994EBE47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7867" y="260648"/>
            <a:ext cx="7826363" cy="810444"/>
          </a:xfrm>
        </p:spPr>
        <p:txBody>
          <a:bodyPr>
            <a:normAutofit fontScale="90000"/>
          </a:bodyPr>
          <a:lstStyle/>
          <a:p>
            <a:r>
              <a:rPr lang="en-US" dirty="0"/>
              <a:t>FSR</a:t>
            </a:r>
            <a:r>
              <a:rPr lang="en-CH" dirty="0"/>
              <a:t> baseline layout </a:t>
            </a:r>
            <a:br>
              <a:rPr lang="en-US" dirty="0"/>
            </a:br>
            <a:r>
              <a:rPr lang="en-CH" dirty="0"/>
              <a:t>4 A</a:t>
            </a:r>
            <a:r>
              <a:rPr lang="en-GB" dirty="0"/>
              <a:t>S</a:t>
            </a:r>
            <a:r>
              <a:rPr lang="en-US" dirty="0"/>
              <a:t>/</a:t>
            </a:r>
            <a:r>
              <a:rPr lang="en-CH" dirty="0"/>
              <a:t>module, 4 bunches</a:t>
            </a:r>
            <a:r>
              <a:rPr lang="en-US" dirty="0"/>
              <a:t>@</a:t>
            </a:r>
            <a:r>
              <a:rPr lang="en-CH" dirty="0"/>
              <a:t>100 Hz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5201B10-9D06-7826-3194-DE6335B688E8}"/>
              </a:ext>
            </a:extLst>
          </p:cNvPr>
          <p:cNvGrpSpPr/>
          <p:nvPr/>
        </p:nvGrpSpPr>
        <p:grpSpPr>
          <a:xfrm>
            <a:off x="1608731" y="1349754"/>
            <a:ext cx="8415921" cy="1401868"/>
            <a:chOff x="703385" y="1542339"/>
            <a:chExt cx="8415921" cy="140186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011A1EC-996F-28FE-086E-3B6EDBB28AB4}"/>
                </a:ext>
              </a:extLst>
            </p:cNvPr>
            <p:cNvGrpSpPr/>
            <p:nvPr/>
          </p:nvGrpSpPr>
          <p:grpSpPr>
            <a:xfrm>
              <a:off x="703385" y="1542339"/>
              <a:ext cx="8415921" cy="1401868"/>
              <a:chOff x="923548" y="2140485"/>
              <a:chExt cx="8415921" cy="1401868"/>
            </a:xfrm>
          </p:grpSpPr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E0439294-16F4-70C8-5910-691B3F6201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25406" y="3075350"/>
                <a:ext cx="92679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62DC0B6D-BE9C-81A4-7F10-BD6D4102465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33600" y="3081214"/>
                <a:ext cx="453096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42E886EF-CEFB-B63C-35D5-2993368CFE9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23548" y="3066114"/>
                <a:ext cx="999037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1FD992CB-912B-AF2F-48AD-CE23D1F6FF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25406" y="2522430"/>
                <a:ext cx="926793" cy="878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1A6738F1-F8D9-7F78-C86C-7F7E870A24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76245" y="2522420"/>
                <a:ext cx="339481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691AD376-D336-BB66-B975-1A65A9952D5D}"/>
                  </a:ext>
                </a:extLst>
              </p:cNvPr>
              <p:cNvSpPr/>
              <p:nvPr/>
            </p:nvSpPr>
            <p:spPr>
              <a:xfrm>
                <a:off x="8122811" y="2140485"/>
                <a:ext cx="1216658" cy="1229887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DR @ 2.86 GeV</a:t>
                </a:r>
                <a:endParaRPr lang="en-GB" dirty="0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4452D593-A852-A5F4-8FE8-9D7F7967253D}"/>
                  </a:ext>
                </a:extLst>
              </p:cNvPr>
              <p:cNvSpPr/>
              <p:nvPr/>
            </p:nvSpPr>
            <p:spPr>
              <a:xfrm>
                <a:off x="1090512" y="2946400"/>
                <a:ext cx="699211" cy="25398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HEC</a:t>
                </a:r>
                <a:endParaRPr lang="en-GB" dirty="0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13595EA6-F64A-C127-BA73-0BEB18F2DD71}"/>
                  </a:ext>
                </a:extLst>
              </p:cNvPr>
              <p:cNvSpPr/>
              <p:nvPr/>
            </p:nvSpPr>
            <p:spPr>
              <a:xfrm>
                <a:off x="2301631" y="2946400"/>
                <a:ext cx="4216400" cy="254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HE-linac</a:t>
                </a:r>
                <a:endParaRPr lang="en-GB" dirty="0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651F1363-4A82-E353-672A-58024DA82C8C}"/>
                  </a:ext>
                </a:extLst>
              </p:cNvPr>
              <p:cNvSpPr/>
              <p:nvPr/>
            </p:nvSpPr>
            <p:spPr>
              <a:xfrm>
                <a:off x="7186248" y="2946400"/>
                <a:ext cx="506094" cy="254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BC</a:t>
                </a:r>
                <a:endParaRPr lang="en-GB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A658D99-F36E-852C-ABE7-8B898821E66C}"/>
                  </a:ext>
                </a:extLst>
              </p:cNvPr>
              <p:cNvSpPr/>
              <p:nvPr/>
            </p:nvSpPr>
            <p:spPr>
              <a:xfrm>
                <a:off x="5535241" y="2395420"/>
                <a:ext cx="982789" cy="25400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e+ linac</a:t>
                </a:r>
                <a:endParaRPr lang="en-GB" dirty="0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DB30507-8CA7-881E-6C76-178548D09DFB}"/>
                  </a:ext>
                </a:extLst>
              </p:cNvPr>
              <p:cNvSpPr/>
              <p:nvPr/>
            </p:nvSpPr>
            <p:spPr>
              <a:xfrm>
                <a:off x="3489387" y="2395420"/>
                <a:ext cx="1164494" cy="254000"/>
              </a:xfrm>
              <a:prstGeom prst="rect">
                <a:avLst/>
              </a:prstGeom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e-linac</a:t>
                </a:r>
                <a:endParaRPr lang="en-GB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DE757F4-FEE7-6041-A514-67251ACA40C5}"/>
                  </a:ext>
                </a:extLst>
              </p:cNvPr>
              <p:cNvSpPr/>
              <p:nvPr/>
            </p:nvSpPr>
            <p:spPr>
              <a:xfrm>
                <a:off x="4966677" y="2395420"/>
                <a:ext cx="328246" cy="254000"/>
              </a:xfrm>
              <a:prstGeom prst="rect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</a:t>
                </a:r>
                <a:endParaRPr lang="en-GB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FB8AE8E-CC79-8ED9-CB8F-D32037AF37B2}"/>
                  </a:ext>
                </a:extLst>
              </p:cNvPr>
              <p:cNvSpPr/>
              <p:nvPr/>
            </p:nvSpPr>
            <p:spPr>
              <a:xfrm>
                <a:off x="7196017" y="2395420"/>
                <a:ext cx="496324" cy="253980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EC</a:t>
                </a:r>
                <a:endParaRPr lang="en-GB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4D5FA4D-2DAB-33F9-5640-577497616F71}"/>
                  </a:ext>
                </a:extLst>
              </p:cNvPr>
              <p:cNvSpPr/>
              <p:nvPr/>
            </p:nvSpPr>
            <p:spPr>
              <a:xfrm>
                <a:off x="3128106" y="2395420"/>
                <a:ext cx="242277" cy="254000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G</a:t>
                </a:r>
                <a:endParaRPr lang="en-GB" dirty="0"/>
              </a:p>
            </p:txBody>
          </p:sp>
          <p:cxnSp>
            <p:nvCxnSpPr>
              <p:cNvPr id="18" name="Connector: Elbow 17">
                <a:extLst>
                  <a:ext uri="{FF2B5EF4-FFF2-40B4-BE49-F238E27FC236}">
                    <a16:creationId xmlns:a16="http://schemas.microsoft.com/office/drawing/2014/main" id="{B89BE95F-F57A-DA14-E6E0-47E2656945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18922" y="2522420"/>
                <a:ext cx="212969" cy="156308"/>
              </a:xfrm>
              <a:prstGeom prst="bent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or: Elbow 19">
                <a:extLst>
                  <a:ext uri="{FF2B5EF4-FFF2-40B4-BE49-F238E27FC236}">
                    <a16:creationId xmlns:a16="http://schemas.microsoft.com/office/drawing/2014/main" id="{330878D4-3B91-7104-2F76-CB64B7C9CB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45034" y="2522420"/>
                <a:ext cx="252046" cy="156308"/>
              </a:xfrm>
              <a:prstGeom prst="bent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2D4277C4-6104-C2C8-C79B-2CFC4E8AF0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38479" y="2229303"/>
                <a:ext cx="544039" cy="30892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or: Elbow 27">
                <a:extLst>
                  <a:ext uri="{FF2B5EF4-FFF2-40B4-BE49-F238E27FC236}">
                    <a16:creationId xmlns:a16="http://schemas.microsoft.com/office/drawing/2014/main" id="{A35C77A8-4634-470C-6657-E91A78890F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18921" y="3077305"/>
                <a:ext cx="212969" cy="156308"/>
              </a:xfrm>
              <a:prstGeom prst="bent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or: Elbow 28">
                <a:extLst>
                  <a:ext uri="{FF2B5EF4-FFF2-40B4-BE49-F238E27FC236}">
                    <a16:creationId xmlns:a16="http://schemas.microsoft.com/office/drawing/2014/main" id="{02F65AFC-7B12-53DD-A140-FB9C8D7705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45033" y="3077305"/>
                <a:ext cx="252046" cy="156308"/>
              </a:xfrm>
              <a:prstGeom prst="bent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or: Elbow 33">
                <a:extLst>
                  <a:ext uri="{FF2B5EF4-FFF2-40B4-BE49-F238E27FC236}">
                    <a16:creationId xmlns:a16="http://schemas.microsoft.com/office/drawing/2014/main" id="{A46437FD-B6D4-BDA9-B828-7E1E67F8CA0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88031" y="3069490"/>
                <a:ext cx="212969" cy="156308"/>
              </a:xfrm>
              <a:prstGeom prst="bent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or: Elbow 34">
                <a:extLst>
                  <a:ext uri="{FF2B5EF4-FFF2-40B4-BE49-F238E27FC236}">
                    <a16:creationId xmlns:a16="http://schemas.microsoft.com/office/drawing/2014/main" id="{84CAD6C4-C370-3CC0-BB99-E543130C9A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14143" y="3069490"/>
                <a:ext cx="252046" cy="156308"/>
              </a:xfrm>
              <a:prstGeom prst="bent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A92D5615-7FBF-2431-7713-49119E29527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37552" y="2438332"/>
                <a:ext cx="367119" cy="64288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FE8651EA-D42B-8762-3785-A826A454467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846700" y="3066114"/>
                <a:ext cx="622347" cy="26030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2F4E1BEF-0831-5C2B-89C9-62322C5CE4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72885" y="2522419"/>
                <a:ext cx="248496" cy="27159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AE390450-BBA9-A17B-8962-3589F696A3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8276" y="2776420"/>
                <a:ext cx="2674065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E0719FE0-6900-799D-3A03-AA87388172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92341" y="2776420"/>
                <a:ext cx="506094" cy="29700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1985D30-25DD-3F7A-2736-666802DC1580}"/>
                  </a:ext>
                </a:extLst>
              </p:cNvPr>
              <p:cNvSpPr txBox="1"/>
              <p:nvPr/>
            </p:nvSpPr>
            <p:spPr>
              <a:xfrm>
                <a:off x="981541" y="3173021"/>
                <a:ext cx="8887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20 GeV</a:t>
                </a:r>
                <a:endParaRPr lang="en-GB" dirty="0"/>
              </a:p>
            </p:txBody>
          </p:sp>
          <p:cxnSp>
            <p:nvCxnSpPr>
              <p:cNvPr id="62" name="Connector: Elbow 61">
                <a:extLst>
                  <a:ext uri="{FF2B5EF4-FFF2-40B4-BE49-F238E27FC236}">
                    <a16:creationId xmlns:a16="http://schemas.microsoft.com/office/drawing/2014/main" id="{835CEBCB-3DCA-66BE-BE65-33B8A8CF8E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85642" y="2368459"/>
                <a:ext cx="177799" cy="159240"/>
              </a:xfrm>
              <a:prstGeom prst="bent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or: Elbow 67">
                <a:extLst>
                  <a:ext uri="{FF2B5EF4-FFF2-40B4-BE49-F238E27FC236}">
                    <a16:creationId xmlns:a16="http://schemas.microsoft.com/office/drawing/2014/main" id="{070F7D8C-4353-CD33-DC23-60B5A728E128}"/>
                  </a:ext>
                </a:extLst>
              </p:cNvPr>
              <p:cNvCxnSpPr>
                <a:cxnSpLocks/>
                <a:stCxn id="10" idx="3"/>
              </p:cNvCxnSpPr>
              <p:nvPr/>
            </p:nvCxnSpPr>
            <p:spPr>
              <a:xfrm flipV="1">
                <a:off x="5294923" y="2368459"/>
                <a:ext cx="179618" cy="153961"/>
              </a:xfrm>
              <a:prstGeom prst="bent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B43CF1F-3EA2-6001-FE8B-7BAFC565D275}"/>
                </a:ext>
              </a:extLst>
            </p:cNvPr>
            <p:cNvSpPr txBox="1"/>
            <p:nvPr/>
          </p:nvSpPr>
          <p:spPr>
            <a:xfrm>
              <a:off x="3237469" y="2122878"/>
              <a:ext cx="12426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2.8 GHz, 1080m</a:t>
              </a:r>
              <a:endParaRPr lang="en-GB" sz="1200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B5A2137-0F4E-2482-B3A6-C5CCE989074B}"/>
                </a:ext>
              </a:extLst>
            </p:cNvPr>
            <p:cNvSpPr txBox="1"/>
            <p:nvPr/>
          </p:nvSpPr>
          <p:spPr>
            <a:xfrm>
              <a:off x="3217230" y="1560885"/>
              <a:ext cx="11608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2.8 GHz, 215m</a:t>
              </a:r>
              <a:endParaRPr lang="en-GB" sz="1200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599012D-9E31-CCB3-1E80-928EA1449665}"/>
                </a:ext>
              </a:extLst>
            </p:cNvPr>
            <p:cNvSpPr txBox="1"/>
            <p:nvPr/>
          </p:nvSpPr>
          <p:spPr>
            <a:xfrm>
              <a:off x="5255688" y="1565378"/>
              <a:ext cx="13116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2.0 GHz, 319m</a:t>
              </a:r>
              <a:endParaRPr lang="en-GB" sz="1200" dirty="0"/>
            </a:p>
          </p:txBody>
        </p:sp>
      </p:grp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872059F7-F797-1E19-16E7-EB3D640E30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7250"/>
              </p:ext>
            </p:extLst>
          </p:nvPr>
        </p:nvGraphicFramePr>
        <p:xfrm>
          <a:off x="292605" y="3528016"/>
          <a:ext cx="11633672" cy="1432560"/>
        </p:xfrm>
        <a:graphic>
          <a:graphicData uri="http://schemas.openxmlformats.org/drawingml/2006/table">
            <a:tbl>
              <a:tblPr firstRow="1" bandRow="1"/>
              <a:tblGrid>
                <a:gridCol w="926595">
                  <a:extLst>
                    <a:ext uri="{9D8B030D-6E8A-4147-A177-3AD203B41FA5}">
                      <a16:colId xmlns:a16="http://schemas.microsoft.com/office/drawing/2014/main" val="3324495452"/>
                    </a:ext>
                  </a:extLst>
                </a:gridCol>
                <a:gridCol w="633663">
                  <a:extLst>
                    <a:ext uri="{9D8B030D-6E8A-4147-A177-3AD203B41FA5}">
                      <a16:colId xmlns:a16="http://schemas.microsoft.com/office/drawing/2014/main" val="1232723406"/>
                    </a:ext>
                  </a:extLst>
                </a:gridCol>
                <a:gridCol w="1058779">
                  <a:extLst>
                    <a:ext uri="{9D8B030D-6E8A-4147-A177-3AD203B41FA5}">
                      <a16:colId xmlns:a16="http://schemas.microsoft.com/office/drawing/2014/main" val="320406470"/>
                    </a:ext>
                  </a:extLst>
                </a:gridCol>
                <a:gridCol w="1494746">
                  <a:extLst>
                    <a:ext uri="{9D8B030D-6E8A-4147-A177-3AD203B41FA5}">
                      <a16:colId xmlns:a16="http://schemas.microsoft.com/office/drawing/2014/main" val="890892813"/>
                    </a:ext>
                  </a:extLst>
                </a:gridCol>
                <a:gridCol w="1545233">
                  <a:extLst>
                    <a:ext uri="{9D8B030D-6E8A-4147-A177-3AD203B41FA5}">
                      <a16:colId xmlns:a16="http://schemas.microsoft.com/office/drawing/2014/main" val="3724970818"/>
                    </a:ext>
                  </a:extLst>
                </a:gridCol>
                <a:gridCol w="1090863">
                  <a:extLst>
                    <a:ext uri="{9D8B030D-6E8A-4147-A177-3AD203B41FA5}">
                      <a16:colId xmlns:a16="http://schemas.microsoft.com/office/drawing/2014/main" val="112152611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3435108758"/>
                    </a:ext>
                  </a:extLst>
                </a:gridCol>
                <a:gridCol w="1740569">
                  <a:extLst>
                    <a:ext uri="{9D8B030D-6E8A-4147-A177-3AD203B41FA5}">
                      <a16:colId xmlns:a16="http://schemas.microsoft.com/office/drawing/2014/main" val="1930590347"/>
                    </a:ext>
                  </a:extLst>
                </a:gridCol>
                <a:gridCol w="2076424">
                  <a:extLst>
                    <a:ext uri="{9D8B030D-6E8A-4147-A177-3AD203B41FA5}">
                      <a16:colId xmlns:a16="http://schemas.microsoft.com/office/drawing/2014/main" val="3966742507"/>
                    </a:ext>
                  </a:extLst>
                </a:gridCol>
              </a:tblGrid>
              <a:tr h="2882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Linac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&lt;a/λ&gt;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Bunch</a:t>
                      </a:r>
                      <a:r>
                        <a:rPr lang="de-CH" sz="14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Charge [</a:t>
                      </a:r>
                      <a:r>
                        <a:rPr lang="de-CH" sz="1400" b="1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nC</a:t>
                      </a:r>
                      <a:r>
                        <a:rPr lang="de-CH" sz="14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Kly</a:t>
                      </a:r>
                      <a:r>
                        <a:rPr lang="de-CH" sz="14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. power per </a:t>
                      </a:r>
                      <a:r>
                        <a:rPr lang="de-CH" sz="1400" b="1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structure</a:t>
                      </a:r>
                      <a:r>
                        <a:rPr lang="de-CH" sz="14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[MW]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baseline="0" dirty="0" err="1">
                          <a:latin typeface="Calibri" panose="020F0502020204030204" pitchFamily="34" charset="0"/>
                        </a:rPr>
                        <a:t>Loaded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 acc. </a:t>
                      </a:r>
                      <a:r>
                        <a:rPr lang="de-CH" sz="1400" baseline="0" dirty="0" err="1">
                          <a:latin typeface="Calibri" panose="020F0502020204030204" pitchFamily="34" charset="0"/>
                        </a:rPr>
                        <a:t>gradients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 [MV/m]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Nb</a:t>
                      </a:r>
                      <a:r>
                        <a:rPr lang="de-CH" sz="1400" b="1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de-CH" sz="1400" b="1" baseline="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modules</a:t>
                      </a:r>
                      <a:endParaRPr lang="de-CH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Linac </a:t>
                      </a:r>
                      <a:r>
                        <a:rPr lang="de-CH" sz="1400" baseline="0" dirty="0" err="1">
                          <a:latin typeface="Calibri" panose="020F0502020204030204" pitchFamily="34" charset="0"/>
                        </a:rPr>
                        <a:t>lengths</a:t>
                      </a:r>
                      <a:r>
                        <a:rPr lang="de-CH" sz="140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[m]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Oper. power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CH" sz="1400" baseline="0" dirty="0" err="1">
                          <a:latin typeface="Calibri" panose="020F0502020204030204" pitchFamily="34" charset="0"/>
                        </a:rPr>
                        <a:t>consumptions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CH" sz="140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[MW]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Max. power</a:t>
                      </a:r>
                      <a:r>
                        <a:rPr lang="de-CH" sz="1400" b="1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CH" sz="1400" b="1" baseline="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consumptions</a:t>
                      </a:r>
                      <a:r>
                        <a:rPr lang="de-CH" sz="1400" b="1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[MW]</a:t>
                      </a:r>
                      <a:endParaRPr lang="de-CH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431053"/>
                  </a:ext>
                </a:extLst>
              </a:tr>
              <a:tr h="2041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e-linac *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0.15</a:t>
                      </a:r>
                      <a:endParaRPr lang="de-CH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14.2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19.5</a:t>
                      </a:r>
                      <a:endParaRPr lang="de-CH" sz="1400" baseline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14+1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215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213710"/>
                  </a:ext>
                </a:extLst>
              </a:tr>
              <a:tr h="2041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e+ linac**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15.4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13.3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304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>
                          <a:latin typeface="Calibri" panose="020F0502020204030204" pitchFamily="34" charset="0"/>
                        </a:rPr>
                        <a:t>8.</a:t>
                      </a:r>
                      <a:r>
                        <a:rPr lang="de-CH" sz="1400" dirty="0"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0172437"/>
                  </a:ext>
                </a:extLst>
              </a:tr>
              <a:tr h="2041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HE-linac *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0.12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14.2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21.1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1080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9.5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11.5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396912"/>
                  </a:ext>
                </a:extLst>
              </a:tr>
            </a:tbl>
          </a:graphicData>
        </a:graphic>
      </p:graphicFrame>
      <p:sp>
        <p:nvSpPr>
          <p:cNvPr id="15" name="Title 2">
            <a:extLst>
              <a:ext uri="{FF2B5EF4-FFF2-40B4-BE49-F238E27FC236}">
                <a16:creationId xmlns:a16="http://schemas.microsoft.com/office/drawing/2014/main" id="{24D8DB75-71FD-0960-C4D4-5F3D37D7D1E0}"/>
              </a:ext>
            </a:extLst>
          </p:cNvPr>
          <p:cNvSpPr txBox="1">
            <a:spLocks/>
          </p:cNvSpPr>
          <p:nvPr/>
        </p:nvSpPr>
        <p:spPr bwMode="auto">
          <a:xfrm>
            <a:off x="70822" y="3004736"/>
            <a:ext cx="12192000" cy="554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000" cap="none" spc="0" normalizeH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</a:rPr>
              <a:t>Max. Klystron Power: </a:t>
            </a:r>
            <a:r>
              <a:rPr lang="en-US" dirty="0">
                <a:latin typeface="Georgia"/>
              </a:rPr>
              <a:t>80 MW, Operating Klystron Power: 64 MW i.e. 20 % Margin</a:t>
            </a:r>
            <a:endParaRPr kumimoji="0" lang="de-CH" sz="2500" b="0" i="0" u="none" strike="noStrike" kern="10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eorgia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41F4BB-C20E-AE56-3A04-43417E397F3E}"/>
              </a:ext>
            </a:extLst>
          </p:cNvPr>
          <p:cNvSpPr txBox="1"/>
          <p:nvPr/>
        </p:nvSpPr>
        <p:spPr>
          <a:xfrm>
            <a:off x="296641" y="4960576"/>
            <a:ext cx="115401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1800" b="0" i="0" u="none" strike="noStrike" kern="1000" cap="none" spc="0" normalizeH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</a:rPr>
              <a:t>* 3 µs RF pulse length, 6 µs HV pulse length</a:t>
            </a:r>
          </a:p>
          <a:p>
            <a:r>
              <a:rPr kumimoji="0" lang="en-US" sz="1800" b="0" i="0" u="none" strike="noStrike" kern="1000" cap="none" spc="0" normalizeH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</a:rPr>
              <a:t>Assumes 25 m WR284 waveguide system length for one RF module</a:t>
            </a:r>
            <a:endParaRPr lang="en-US" kern="1000" dirty="0">
              <a:solidFill>
                <a:srgbClr val="686868"/>
              </a:solidFill>
              <a:latin typeface="Georgia"/>
            </a:endParaRPr>
          </a:p>
          <a:p>
            <a:r>
              <a:rPr kumimoji="0" lang="en-US" sz="1800" b="0" i="0" u="none" strike="noStrike" kern="1000" cap="none" spc="0" normalizeH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</a:rPr>
              <a:t>** 5 µs RF pulse length, 8 µs HV pulse length, </a:t>
            </a:r>
            <a:endParaRPr lang="en-US" kern="1000" dirty="0">
              <a:solidFill>
                <a:srgbClr val="686868"/>
              </a:solidFill>
              <a:latin typeface="Georgia"/>
            </a:endParaRPr>
          </a:p>
          <a:p>
            <a:r>
              <a:rPr lang="en-US" kern="1000" dirty="0">
                <a:solidFill>
                  <a:srgbClr val="686868"/>
                </a:solidFill>
                <a:latin typeface="Georgia"/>
              </a:rPr>
              <a:t>Assumes 25 m WR510 waveguide system length for one RF module</a:t>
            </a:r>
          </a:p>
          <a:p>
            <a:r>
              <a:rPr lang="en-US" kern="1000" dirty="0">
                <a:solidFill>
                  <a:srgbClr val="686868"/>
                </a:solidFill>
                <a:latin typeface="Georgia"/>
              </a:rPr>
              <a:t>Assumes 6 structures (2 modules) for Capt. </a:t>
            </a:r>
            <a:r>
              <a:rPr lang="en-US" kern="1000" dirty="0" err="1">
                <a:solidFill>
                  <a:srgbClr val="686868"/>
                </a:solidFill>
                <a:latin typeface="Georgia"/>
              </a:rPr>
              <a:t>Linac</a:t>
            </a:r>
            <a:r>
              <a:rPr lang="en-US" kern="1000" dirty="0">
                <a:solidFill>
                  <a:srgbClr val="686868"/>
                </a:solidFill>
                <a:latin typeface="Georgia"/>
              </a:rPr>
              <a:t>, 20 structures (5 modules) for S1 </a:t>
            </a:r>
            <a:r>
              <a:rPr lang="en-US" kern="1000" dirty="0" err="1">
                <a:solidFill>
                  <a:srgbClr val="686868"/>
                </a:solidFill>
                <a:latin typeface="Georgia"/>
              </a:rPr>
              <a:t>Linac</a:t>
            </a:r>
            <a:r>
              <a:rPr lang="en-US" kern="1000" dirty="0">
                <a:solidFill>
                  <a:srgbClr val="686868"/>
                </a:solidFill>
                <a:latin typeface="Georgia"/>
              </a:rPr>
              <a:t> and 260 solenoids</a:t>
            </a:r>
            <a:endParaRPr lang="de-CH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200D041-FE7F-6EA2-95B2-F6471ADF26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1029" y="7269"/>
            <a:ext cx="2463817" cy="832722"/>
          </a:xfrm>
          <a:prstGeom prst="rect">
            <a:avLst/>
          </a:prstGeom>
        </p:spPr>
      </p:pic>
      <p:pic>
        <p:nvPicPr>
          <p:cNvPr id="17" name="Image 84">
            <a:extLst>
              <a:ext uri="{FF2B5EF4-FFF2-40B4-BE49-F238E27FC236}">
                <a16:creationId xmlns:a16="http://schemas.microsoft.com/office/drawing/2014/main" id="{8A02B066-3278-0BBD-5EB0-31548D5214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656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E95CED8-F4F0-F531-5AEC-C751CF5F915F}"/>
              </a:ext>
            </a:extLst>
          </p:cNvPr>
          <p:cNvSpPr txBox="1"/>
          <p:nvPr/>
        </p:nvSpPr>
        <p:spPr>
          <a:xfrm>
            <a:off x="469126" y="446088"/>
            <a:ext cx="7538223" cy="831850"/>
          </a:xfrm>
          <a:prstGeom prst="rect">
            <a:avLst/>
          </a:prstGeom>
          <a:noFill/>
          <a:ln cap="flat">
            <a:noFill/>
          </a:ln>
        </p:spPr>
        <p:txBody>
          <a:bodyPr wrap="square"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tr-TR" sz="2400" b="1" u="sng" kern="0" dirty="0">
                <a:solidFill>
                  <a:srgbClr val="000000"/>
                </a:solidFill>
                <a:latin typeface="Aptos"/>
              </a:rPr>
              <a:t>HE Linac</a:t>
            </a:r>
            <a:r>
              <a:rPr lang="en-US" sz="2400" b="1" u="sng" kern="0" dirty="0">
                <a:solidFill>
                  <a:srgbClr val="000000"/>
                </a:solidFill>
                <a:latin typeface="Aptos"/>
              </a:rPr>
              <a:t>: CR filling mode</a:t>
            </a:r>
            <a:endParaRPr lang="tr-TR" sz="2400" b="1" u="sng" kern="0" dirty="0">
              <a:solidFill>
                <a:srgbClr val="000000"/>
              </a:solidFill>
              <a:latin typeface="Apto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tr-TR" sz="2400" b="1" kern="0" dirty="0">
                <a:solidFill>
                  <a:srgbClr val="FF0000"/>
                </a:solidFill>
                <a:latin typeface="Aptos"/>
              </a:rPr>
              <a:t>4 Bunches case:</a:t>
            </a:r>
            <a:endParaRPr lang="de-DE" sz="2400" b="1" kern="0" dirty="0">
              <a:solidFill>
                <a:srgbClr val="FF0000"/>
              </a:solidFill>
              <a:latin typeface="Aptos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9AAB105-FF15-D67E-4F75-2AFF6654D6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673894"/>
              </p:ext>
            </p:extLst>
          </p:nvPr>
        </p:nvGraphicFramePr>
        <p:xfrm>
          <a:off x="2914650" y="862013"/>
          <a:ext cx="9029701" cy="1097064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752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17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0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7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78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72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5654">
                <a:tc>
                  <a:txBody>
                    <a:bodyPr/>
                    <a:lstStyle/>
                    <a:p>
                      <a:pPr lvl="0"/>
                      <a:r>
                        <a:rPr lang="en-US" sz="1600">
                          <a:solidFill>
                            <a:srgbClr val="FF0000"/>
                          </a:solidFill>
                        </a:rPr>
                        <a:t>Unloaded Voltages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/>
                        <a:t>1</a:t>
                      </a:r>
                      <a:r>
                        <a:rPr lang="en-US" sz="1600" baseline="30000"/>
                        <a:t>st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2</a:t>
                      </a:r>
                      <a:r>
                        <a:rPr lang="en-US" sz="1600" baseline="30000"/>
                        <a:t>nd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3</a:t>
                      </a:r>
                      <a:r>
                        <a:rPr lang="en-US" sz="1600" baseline="30000"/>
                        <a:t>rd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4</a:t>
                      </a:r>
                      <a:r>
                        <a:rPr lang="en-US" sz="1600" baseline="30000"/>
                        <a:t>th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/>
                        <a:t>Rsh</a:t>
                      </a:r>
                    </a:p>
                  </a:txBody>
                  <a:tcPr marL="91437" marR="91437" marT="45684" marB="45684">
                    <a:solidFill>
                      <a:srgbClr val="61C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654">
                <a:tc>
                  <a:txBody>
                    <a:bodyPr/>
                    <a:lstStyle/>
                    <a:p>
                      <a:pPr lvl="0"/>
                      <a:r>
                        <a:rPr lang="en-US" sz="1800"/>
                        <a:t>Single Bunch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66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lvl="0" algn="ctr"/>
                      <a:endParaRPr lang="en-US" sz="1600"/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lvl="0" algn="ctr"/>
                      <a:endParaRPr lang="en-US" sz="1600"/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lvl="0" algn="ctr"/>
                      <a:endParaRPr lang="en-US" sz="1600"/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102.25 M</a:t>
                      </a:r>
                      <a:r>
                        <a:rPr lang="el-GR" sz="1600" dirty="0"/>
                        <a:t>Ω/</a:t>
                      </a:r>
                      <a:r>
                        <a:rPr lang="en-US" sz="1600" dirty="0"/>
                        <a:t>m</a:t>
                      </a:r>
                    </a:p>
                  </a:txBody>
                  <a:tcPr marL="91437" marR="91437" marT="45684" marB="45684">
                    <a:solidFill>
                      <a:srgbClr val="61C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654">
                <a:tc>
                  <a:txBody>
                    <a:bodyPr/>
                    <a:lstStyle/>
                    <a:p>
                      <a:pPr lvl="0"/>
                      <a:r>
                        <a:rPr lang="en-US" sz="1800"/>
                        <a:t>4 Bunches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63.81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63.84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63.86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63.82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 dirty="0"/>
                        <a:t>95.65 M</a:t>
                      </a:r>
                      <a:r>
                        <a:rPr lang="el-GR" sz="1600" dirty="0"/>
                        <a:t>Ω/</a:t>
                      </a:r>
                      <a:r>
                        <a:rPr lang="en-US" sz="1600" dirty="0"/>
                        <a:t>m</a:t>
                      </a:r>
                    </a:p>
                  </a:txBody>
                  <a:tcPr marL="91437" marR="91437" marT="45684" marB="45684">
                    <a:solidFill>
                      <a:srgbClr val="61C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BCE001F-72A9-5600-4DB7-4653D9BE18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663195"/>
              </p:ext>
            </p:extLst>
          </p:nvPr>
        </p:nvGraphicFramePr>
        <p:xfrm>
          <a:off x="2914650" y="1983264"/>
          <a:ext cx="7642226" cy="70104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751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17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01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73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78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9162">
                <a:tc>
                  <a:txBody>
                    <a:bodyPr/>
                    <a:lstStyle/>
                    <a:p>
                      <a:pPr lvl="0"/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/>
                        <a:t>1</a:t>
                      </a:r>
                      <a:r>
                        <a:rPr lang="en-US" sz="1600" baseline="30000"/>
                        <a:t>st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2</a:t>
                      </a:r>
                      <a:r>
                        <a:rPr lang="en-US" sz="1600" baseline="30000"/>
                        <a:t>nd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3</a:t>
                      </a:r>
                      <a:r>
                        <a:rPr lang="en-US" sz="1600" baseline="30000"/>
                        <a:t>rd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4</a:t>
                      </a:r>
                      <a:r>
                        <a:rPr lang="en-US" sz="1600" baseline="30000"/>
                        <a:t>th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34" marR="9143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162">
                <a:tc>
                  <a:txBody>
                    <a:bodyPr/>
                    <a:lstStyle/>
                    <a:p>
                      <a:pPr lvl="0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Loaded Voltages</a:t>
                      </a:r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63.19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63.19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63.20 MV</a:t>
                      </a:r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63.16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34" marR="9143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204" name="TextBox 11">
            <a:extLst>
              <a:ext uri="{FF2B5EF4-FFF2-40B4-BE49-F238E27FC236}">
                <a16:creationId xmlns:a16="http://schemas.microsoft.com/office/drawing/2014/main" id="{250CF706-6187-38E7-F6E0-D6A06732FA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50" y="1211263"/>
            <a:ext cx="18970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 err="1">
                <a:solidFill>
                  <a:srgbClr val="0000FF"/>
                </a:solidFill>
              </a:rPr>
              <a:t>P_klys</a:t>
            </a:r>
            <a:r>
              <a:rPr lang="en-US" altLang="en-US" sz="1800" dirty="0">
                <a:solidFill>
                  <a:srgbClr val="0000FF"/>
                </a:solidFill>
              </a:rPr>
              <a:t> = 14.2 MW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</a:rPr>
              <a:t>3m structure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</a:rPr>
              <a:t>G = V/L</a:t>
            </a:r>
            <a:endParaRPr lang="en-GB" altLang="en-US" sz="1800" dirty="0">
              <a:solidFill>
                <a:srgbClr val="0000FF"/>
              </a:solidFill>
            </a:endParaRPr>
          </a:p>
        </p:txBody>
      </p:sp>
      <p:pic>
        <p:nvPicPr>
          <p:cNvPr id="6205" name="Picture 1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F597E40E-8B4D-1648-8904-3BF402679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5" t="8772" r="6949" b="3604"/>
          <a:stretch>
            <a:fillRect/>
          </a:stretch>
        </p:blipFill>
        <p:spPr bwMode="auto">
          <a:xfrm>
            <a:off x="630238" y="2736850"/>
            <a:ext cx="4881562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06" name="TextBox 15">
            <a:extLst>
              <a:ext uri="{FF2B5EF4-FFF2-40B4-BE49-F238E27FC236}">
                <a16:creationId xmlns:a16="http://schemas.microsoft.com/office/drawing/2014/main" id="{A58C0F9D-A3A6-7B3D-0221-CE79C5EBFB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0325" y="5886450"/>
            <a:ext cx="1320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u="sng">
                <a:solidFill>
                  <a:srgbClr val="FF0000"/>
                </a:solidFill>
              </a:rPr>
              <a:t>Unloaded</a:t>
            </a:r>
            <a:endParaRPr lang="de-DE" altLang="en-US" sz="1800" b="1" u="sng">
              <a:solidFill>
                <a:srgbClr val="FF0000"/>
              </a:solidFill>
            </a:endParaRPr>
          </a:p>
        </p:txBody>
      </p:sp>
      <p:pic>
        <p:nvPicPr>
          <p:cNvPr id="6208" name="Picture 1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97126690-B089-1F78-125A-66F66B2833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7" t="10864" r="7669" b="4504"/>
          <a:stretch>
            <a:fillRect/>
          </a:stretch>
        </p:blipFill>
        <p:spPr bwMode="auto">
          <a:xfrm>
            <a:off x="6015038" y="2859088"/>
            <a:ext cx="4814887" cy="390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09" name="TextBox 11">
            <a:extLst>
              <a:ext uri="{FF2B5EF4-FFF2-40B4-BE49-F238E27FC236}">
                <a16:creationId xmlns:a16="http://schemas.microsoft.com/office/drawing/2014/main" id="{48217988-3493-4FE8-F77B-E39DDF5AF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6463" y="5886450"/>
            <a:ext cx="13192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u="sng">
                <a:solidFill>
                  <a:srgbClr val="FF0000"/>
                </a:solidFill>
              </a:rPr>
              <a:t>Loaded</a:t>
            </a:r>
            <a:endParaRPr lang="de-DE" altLang="en-US" sz="1800" b="1" u="sng">
              <a:solidFill>
                <a:srgbClr val="FF0000"/>
              </a:solidFill>
            </a:endParaRPr>
          </a:p>
        </p:txBody>
      </p:sp>
      <p:sp>
        <p:nvSpPr>
          <p:cNvPr id="23" name="TextBox 2">
            <a:extLst>
              <a:ext uri="{FF2B5EF4-FFF2-40B4-BE49-F238E27FC236}">
                <a16:creationId xmlns:a16="http://schemas.microsoft.com/office/drawing/2014/main" id="{C2251ECC-2129-6438-5FD0-B39BB224158B}"/>
              </a:ext>
            </a:extLst>
          </p:cNvPr>
          <p:cNvSpPr txBox="1"/>
          <p:nvPr/>
        </p:nvSpPr>
        <p:spPr>
          <a:xfrm>
            <a:off x="260350" y="2047875"/>
            <a:ext cx="2809875" cy="646113"/>
          </a:xfrm>
          <a:prstGeom prst="rect">
            <a:avLst/>
          </a:prstGeom>
          <a:noFill/>
          <a:ln cap="flat">
            <a:noFill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1" u="sng" kern="0" dirty="0">
                <a:solidFill>
                  <a:srgbClr val="FF0000"/>
                </a:solidFill>
                <a:latin typeface="Aptos"/>
              </a:rPr>
              <a:t>For bunch charge: 5 </a:t>
            </a:r>
            <a:r>
              <a:rPr lang="en-US" b="1" u="sng" kern="0" dirty="0" err="1">
                <a:solidFill>
                  <a:srgbClr val="FF0000"/>
                </a:solidFill>
                <a:latin typeface="Aptos"/>
              </a:rPr>
              <a:t>nC</a:t>
            </a:r>
            <a:endParaRPr lang="en-US" b="1" u="sng" kern="0" dirty="0">
              <a:solidFill>
                <a:srgbClr val="FF0000"/>
              </a:solidFill>
              <a:latin typeface="Apto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1" u="sng" kern="0" dirty="0">
                <a:solidFill>
                  <a:srgbClr val="FF0000"/>
                </a:solidFill>
                <a:latin typeface="Aptos"/>
              </a:rPr>
              <a:t>25 ns of bunch spacing</a:t>
            </a:r>
            <a:endParaRPr lang="de-DE" b="1" u="sng" kern="0" dirty="0">
              <a:solidFill>
                <a:srgbClr val="FF0000"/>
              </a:solidFill>
              <a:latin typeface="Apto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19635A-2A66-422C-81E6-F74D4DF110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1029" y="7269"/>
            <a:ext cx="2463817" cy="832722"/>
          </a:xfrm>
          <a:prstGeom prst="rect">
            <a:avLst/>
          </a:prstGeom>
        </p:spPr>
      </p:pic>
      <p:pic>
        <p:nvPicPr>
          <p:cNvPr id="6" name="Image 84">
            <a:extLst>
              <a:ext uri="{FF2B5EF4-FFF2-40B4-BE49-F238E27FC236}">
                <a16:creationId xmlns:a16="http://schemas.microsoft.com/office/drawing/2014/main" id="{2DF72694-331F-1743-4C69-52CE34FA40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AE78C98-6CCB-9022-C9FB-0E8B7C72ADFF}"/>
              </a:ext>
            </a:extLst>
          </p:cNvPr>
          <p:cNvSpPr txBox="1"/>
          <p:nvPr/>
        </p:nvSpPr>
        <p:spPr>
          <a:xfrm>
            <a:off x="492981" y="472896"/>
            <a:ext cx="7587394" cy="830997"/>
          </a:xfrm>
          <a:prstGeom prst="rect">
            <a:avLst/>
          </a:prstGeom>
          <a:noFill/>
          <a:ln cap="flat">
            <a:noFill/>
          </a:ln>
        </p:spPr>
        <p:txBody>
          <a:bodyPr wrap="square"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tr-TR" sz="2400" b="1" u="sng" kern="0" dirty="0">
                <a:solidFill>
                  <a:srgbClr val="000000"/>
                </a:solidFill>
                <a:latin typeface="Aptos"/>
              </a:rPr>
              <a:t>HE Linac</a:t>
            </a:r>
            <a:r>
              <a:rPr lang="en-US" sz="2400" b="1" u="sng" kern="0" dirty="0">
                <a:solidFill>
                  <a:srgbClr val="000000"/>
                </a:solidFill>
                <a:latin typeface="Aptos"/>
              </a:rPr>
              <a:t>: </a:t>
            </a:r>
            <a:r>
              <a:rPr lang="en-GB" sz="2400" b="1" u="sng" kern="0" dirty="0">
                <a:solidFill>
                  <a:srgbClr val="000000"/>
                </a:solidFill>
                <a:latin typeface="Aptos"/>
              </a:rPr>
              <a:t>top-up operation using “golden” pulse</a:t>
            </a:r>
            <a:endParaRPr lang="tr-TR" sz="2400" b="1" u="sng" kern="0" dirty="0">
              <a:solidFill>
                <a:srgbClr val="000000"/>
              </a:solidFill>
              <a:latin typeface="Apto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tr-TR" sz="2400" b="1" kern="0" dirty="0">
                <a:solidFill>
                  <a:srgbClr val="FF0000"/>
                </a:solidFill>
                <a:latin typeface="Aptos"/>
              </a:rPr>
              <a:t>4 Bunches case:</a:t>
            </a:r>
            <a:endParaRPr lang="de-DE" sz="2400" b="1" kern="0" dirty="0">
              <a:solidFill>
                <a:srgbClr val="FF0000"/>
              </a:solidFill>
              <a:latin typeface="Aptos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57903A3-7A62-6BD2-8075-70C5ECFB43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165606"/>
              </p:ext>
            </p:extLst>
          </p:nvPr>
        </p:nvGraphicFramePr>
        <p:xfrm>
          <a:off x="3143250" y="963771"/>
          <a:ext cx="6824663" cy="670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0317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2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35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31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36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9777">
                <a:tc>
                  <a:txBody>
                    <a:bodyPr/>
                    <a:lstStyle/>
                    <a:p>
                      <a:pPr lvl="0"/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/>
                        <a:t>1</a:t>
                      </a:r>
                      <a:r>
                        <a:rPr lang="en-US" sz="1600" baseline="30000"/>
                        <a:t>st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2</a:t>
                      </a:r>
                      <a:r>
                        <a:rPr lang="en-US" sz="1600" baseline="30000"/>
                        <a:t>nd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3</a:t>
                      </a:r>
                      <a:r>
                        <a:rPr lang="en-US" sz="1600" baseline="30000"/>
                        <a:t>rd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4</a:t>
                      </a:r>
                      <a:r>
                        <a:rPr lang="en-US" sz="1600" baseline="30000"/>
                        <a:t>th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777">
                <a:tc>
                  <a:txBody>
                    <a:bodyPr/>
                    <a:lstStyle/>
                    <a:p>
                      <a:pPr lvl="0"/>
                      <a:r>
                        <a:rPr lang="en-US" sz="1600" dirty="0"/>
                        <a:t>Unloaded Voltages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63.63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63.89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64.13 MV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64.30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C3A69B8-69D2-FC03-9EB8-179F018816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0467466"/>
              </p:ext>
            </p:extLst>
          </p:nvPr>
        </p:nvGraphicFramePr>
        <p:xfrm>
          <a:off x="3143250" y="1931352"/>
          <a:ext cx="6824663" cy="70104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0317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2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35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31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36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9162">
                <a:tc>
                  <a:txBody>
                    <a:bodyPr/>
                    <a:lstStyle/>
                    <a:p>
                      <a:pPr lvl="0"/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/>
                        <a:t>1</a:t>
                      </a:r>
                      <a:r>
                        <a:rPr lang="en-US" sz="1600" baseline="30000"/>
                        <a:t>st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2</a:t>
                      </a:r>
                      <a:r>
                        <a:rPr lang="en-US" sz="1600" baseline="30000"/>
                        <a:t>nd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3</a:t>
                      </a:r>
                      <a:r>
                        <a:rPr lang="en-US" sz="1600" baseline="30000"/>
                        <a:t>rd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4</a:t>
                      </a:r>
                      <a:r>
                        <a:rPr lang="en-US" sz="1600" baseline="30000"/>
                        <a:t>th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162">
                <a:tc>
                  <a:txBody>
                    <a:bodyPr/>
                    <a:lstStyle/>
                    <a:p>
                      <a:pPr lvl="0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Loaded Voltages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63.37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63.14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62.93 MV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62.68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248" name="TextBox 20">
            <a:extLst>
              <a:ext uri="{FF2B5EF4-FFF2-40B4-BE49-F238E27FC236}">
                <a16:creationId xmlns:a16="http://schemas.microsoft.com/office/drawing/2014/main" id="{C1198CAA-653F-1894-F033-BD8A49269A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7913" y="1274763"/>
            <a:ext cx="20050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FF0000"/>
                </a:solidFill>
              </a:rPr>
              <a:t>+1.1% energy spread</a:t>
            </a:r>
            <a:endParaRPr lang="en-US" altLang="en-US" sz="1400" b="1">
              <a:solidFill>
                <a:srgbClr val="000000"/>
              </a:solidFill>
            </a:endParaRPr>
          </a:p>
        </p:txBody>
      </p:sp>
      <p:sp>
        <p:nvSpPr>
          <p:cNvPr id="8249" name="TextBox 8">
            <a:extLst>
              <a:ext uri="{FF2B5EF4-FFF2-40B4-BE49-F238E27FC236}">
                <a16:creationId xmlns:a16="http://schemas.microsoft.com/office/drawing/2014/main" id="{D4AD1E66-BB6E-F8ED-0470-8AF4FDB590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7913" y="2327275"/>
            <a:ext cx="20050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FF0000"/>
                </a:solidFill>
              </a:rPr>
              <a:t>-1.1 % energy spread</a:t>
            </a:r>
            <a:endParaRPr lang="en-US" altLang="en-US" sz="1400" b="1">
              <a:solidFill>
                <a:srgbClr val="000000"/>
              </a:solidFill>
            </a:endParaRPr>
          </a:p>
        </p:txBody>
      </p:sp>
      <p:pic>
        <p:nvPicPr>
          <p:cNvPr id="8250" name="Picture 10" descr="A graph of a pulse&#10;&#10;Description automatically generated">
            <a:extLst>
              <a:ext uri="{FF2B5EF4-FFF2-40B4-BE49-F238E27FC236}">
                <a16:creationId xmlns:a16="http://schemas.microsoft.com/office/drawing/2014/main" id="{E5CA0A5A-8608-5D3D-3308-CBDFA4D1F2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8" t="8649" r="8102" b="4324"/>
          <a:stretch>
            <a:fillRect/>
          </a:stretch>
        </p:blipFill>
        <p:spPr bwMode="auto">
          <a:xfrm>
            <a:off x="328947" y="2811463"/>
            <a:ext cx="4870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51" name="Picture 12" descr="A graph of a function&#10;&#10;Description automatically generated">
            <a:extLst>
              <a:ext uri="{FF2B5EF4-FFF2-40B4-BE49-F238E27FC236}">
                <a16:creationId xmlns:a16="http://schemas.microsoft.com/office/drawing/2014/main" id="{1C5BB44D-EDBF-8946-2A3D-2BEF637322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0" t="8649" r="8102" b="4504"/>
          <a:stretch>
            <a:fillRect/>
          </a:stretch>
        </p:blipFill>
        <p:spPr bwMode="auto">
          <a:xfrm>
            <a:off x="5216023" y="2816225"/>
            <a:ext cx="4872038" cy="404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2">
            <a:extLst>
              <a:ext uri="{FF2B5EF4-FFF2-40B4-BE49-F238E27FC236}">
                <a16:creationId xmlns:a16="http://schemas.microsoft.com/office/drawing/2014/main" id="{A7CCBB96-4EB0-B1AE-D470-5D18765A067A}"/>
              </a:ext>
            </a:extLst>
          </p:cNvPr>
          <p:cNvSpPr txBox="1"/>
          <p:nvPr/>
        </p:nvSpPr>
        <p:spPr>
          <a:xfrm>
            <a:off x="333375" y="1989138"/>
            <a:ext cx="2809875" cy="646112"/>
          </a:xfrm>
          <a:prstGeom prst="rect">
            <a:avLst/>
          </a:prstGeom>
          <a:noFill/>
          <a:ln cap="flat">
            <a:noFill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1" u="sng" kern="0" dirty="0">
                <a:solidFill>
                  <a:srgbClr val="FF0000"/>
                </a:solidFill>
                <a:latin typeface="Aptos"/>
              </a:rPr>
              <a:t>For bunch charge: 5 </a:t>
            </a:r>
            <a:r>
              <a:rPr lang="en-US" b="1" u="sng" kern="0" dirty="0" err="1">
                <a:solidFill>
                  <a:srgbClr val="FF0000"/>
                </a:solidFill>
                <a:latin typeface="Aptos"/>
              </a:rPr>
              <a:t>nC</a:t>
            </a:r>
            <a:endParaRPr lang="en-US" b="1" u="sng" kern="0" dirty="0">
              <a:solidFill>
                <a:srgbClr val="FF0000"/>
              </a:solidFill>
              <a:latin typeface="Apto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1" u="sng" kern="0" dirty="0">
                <a:solidFill>
                  <a:srgbClr val="FF0000"/>
                </a:solidFill>
                <a:latin typeface="Aptos"/>
              </a:rPr>
              <a:t>25 ns of bunch spacing</a:t>
            </a:r>
            <a:endParaRPr lang="de-DE" b="1" u="sng" kern="0" dirty="0">
              <a:solidFill>
                <a:srgbClr val="FF0000"/>
              </a:solidFill>
              <a:latin typeface="Aptos"/>
            </a:endParaRPr>
          </a:p>
        </p:txBody>
      </p:sp>
      <p:sp>
        <p:nvSpPr>
          <p:cNvPr id="3" name="TextBox 11">
            <a:extLst>
              <a:ext uri="{FF2B5EF4-FFF2-40B4-BE49-F238E27FC236}">
                <a16:creationId xmlns:a16="http://schemas.microsoft.com/office/drawing/2014/main" id="{33F40B12-6FC2-AD44-2DD5-18D334145D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50" y="1211263"/>
            <a:ext cx="18970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 err="1">
                <a:solidFill>
                  <a:srgbClr val="0000FF"/>
                </a:solidFill>
              </a:rPr>
              <a:t>P_klys</a:t>
            </a:r>
            <a:r>
              <a:rPr lang="en-US" altLang="en-US" sz="1800" dirty="0">
                <a:solidFill>
                  <a:srgbClr val="0000FF"/>
                </a:solidFill>
              </a:rPr>
              <a:t> = 14.2 MW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</a:rPr>
              <a:t>3m structure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</a:rPr>
              <a:t>G = V/L</a:t>
            </a:r>
            <a:endParaRPr lang="en-GB" altLang="en-US" sz="1800" dirty="0">
              <a:solidFill>
                <a:srgbClr val="0000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48B9C2-2879-BCC5-B17D-D27FF8318357}"/>
              </a:ext>
            </a:extLst>
          </p:cNvPr>
          <p:cNvSpPr txBox="1"/>
          <p:nvPr/>
        </p:nvSpPr>
        <p:spPr>
          <a:xfrm>
            <a:off x="10104687" y="4156036"/>
            <a:ext cx="2005012" cy="215443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b="1" dirty="0">
                <a:latin typeface="Century Gothic" pitchFamily="34" charset="0"/>
                <a:cs typeface="Arial" pitchFamily="34" charset="0"/>
              </a:rPr>
              <a:t>See poster:</a:t>
            </a:r>
          </a:p>
          <a:p>
            <a:r>
              <a:rPr lang="en-GB" sz="1800" b="1" dirty="0">
                <a:solidFill>
                  <a:schemeClr val="tx1"/>
                </a:solidFill>
                <a:latin typeface="Century Gothic" pitchFamily="34" charset="0"/>
                <a:cs typeface="Arial" pitchFamily="34" charset="0"/>
              </a:rPr>
              <a:t>A. Kurtulus, et. al</a:t>
            </a:r>
            <a:endParaRPr lang="en-US" dirty="0"/>
          </a:p>
          <a:p>
            <a:r>
              <a:rPr lang="en-GB" sz="1600" b="1" dirty="0">
                <a:solidFill>
                  <a:schemeClr val="tx1"/>
                </a:solidFill>
                <a:latin typeface="Century Gothic" pitchFamily="34" charset="0"/>
                <a:cs typeface="Arial" pitchFamily="34" charset="0"/>
              </a:rPr>
              <a:t>“RF Design and Optimization of the High-Energy Linac for the FCC-ee Injector Complex</a:t>
            </a:r>
            <a:r>
              <a:rPr lang="en-GB" b="1" dirty="0">
                <a:latin typeface="Century Gothic" pitchFamily="34" charset="0"/>
                <a:cs typeface="Arial" pitchFamily="34" charset="0"/>
              </a:rPr>
              <a:t>”</a:t>
            </a:r>
            <a:r>
              <a:rPr lang="en-GB" sz="1800" b="1" dirty="0">
                <a:solidFill>
                  <a:schemeClr val="tx1"/>
                </a:solidFill>
                <a:latin typeface="Century Gothic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51C562-0E43-E3F1-D097-1DA335E793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1029" y="7269"/>
            <a:ext cx="2463817" cy="832722"/>
          </a:xfrm>
          <a:prstGeom prst="rect">
            <a:avLst/>
          </a:prstGeom>
        </p:spPr>
      </p:pic>
      <p:pic>
        <p:nvPicPr>
          <p:cNvPr id="8" name="Image 84">
            <a:extLst>
              <a:ext uri="{FF2B5EF4-FFF2-40B4-BE49-F238E27FC236}">
                <a16:creationId xmlns:a16="http://schemas.microsoft.com/office/drawing/2014/main" id="{55C1DF1D-D2E2-B8EE-C157-FFEA37E892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A6E5E9-45B2-C27D-4558-1F6784E34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396" y="509690"/>
            <a:ext cx="10515600" cy="1325563"/>
          </a:xfrm>
        </p:spPr>
        <p:txBody>
          <a:bodyPr/>
          <a:lstStyle/>
          <a:p>
            <a:r>
              <a:rPr lang="en-US" dirty="0"/>
              <a:t>e- and HE linac beam dynamics: static effects</a:t>
            </a:r>
            <a:endParaRPr lang="de-CH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91E4F-C632-D4DE-AB1D-CEF570961E15}"/>
              </a:ext>
            </a:extLst>
          </p:cNvPr>
          <p:cNvSpPr txBox="1"/>
          <p:nvPr/>
        </p:nvSpPr>
        <p:spPr bwMode="auto">
          <a:xfrm>
            <a:off x="659396" y="1495147"/>
            <a:ext cx="113412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Abadi" panose="020B0604020104020204" pitchFamily="34" charset="0"/>
              </a:rPr>
              <a:t>Sensitivity to </a:t>
            </a:r>
            <a:r>
              <a:rPr lang="en-US" sz="1800" b="1" u="sng" dirty="0">
                <a:latin typeface="Abadi" panose="020B0604020104020204" pitchFamily="34" charset="0"/>
              </a:rPr>
              <a:t>static</a:t>
            </a:r>
            <a:r>
              <a:rPr lang="en-US" sz="1800" b="1" dirty="0">
                <a:latin typeface="Abadi" panose="020B0604020104020204" pitchFamily="34" charset="0"/>
              </a:rPr>
              <a:t> misalignments</a:t>
            </a:r>
          </a:p>
          <a:p>
            <a:pPr marL="742950" lvl="1" indent="-285750">
              <a:buClr>
                <a:schemeClr val="accent5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Abadi" panose="020B0604020104020204" pitchFamily="34" charset="0"/>
              </a:rPr>
              <a:t>Assumed rms Gaussian distributed misalignments: </a:t>
            </a:r>
            <a:r>
              <a:rPr lang="en-US" b="1" dirty="0">
                <a:latin typeface="Abadi" panose="020B0604020104020204" pitchFamily="34" charset="0"/>
              </a:rPr>
              <a:t>50 um </a:t>
            </a:r>
            <a:r>
              <a:rPr lang="en-US" dirty="0">
                <a:latin typeface="Abadi" panose="020B0604020104020204" pitchFamily="34" charset="0"/>
              </a:rPr>
              <a:t>for quadrupoles, </a:t>
            </a:r>
            <a:r>
              <a:rPr lang="en-US" b="1" dirty="0">
                <a:latin typeface="Abadi" panose="020B0604020104020204" pitchFamily="34" charset="0"/>
              </a:rPr>
              <a:t>100 um </a:t>
            </a:r>
            <a:r>
              <a:rPr lang="en-US" dirty="0">
                <a:latin typeface="Abadi" panose="020B0604020104020204" pitchFamily="34" charset="0"/>
              </a:rPr>
              <a:t>per RF structures, and </a:t>
            </a:r>
            <a:r>
              <a:rPr lang="en-US" b="1" dirty="0">
                <a:latin typeface="Abadi" panose="020B0604020104020204" pitchFamily="34" charset="0"/>
              </a:rPr>
              <a:t>30 um </a:t>
            </a:r>
            <a:r>
              <a:rPr lang="en-US" dirty="0">
                <a:latin typeface="Abadi" panose="020B0604020104020204" pitchFamily="34" charset="0"/>
              </a:rPr>
              <a:t>per BPM</a:t>
            </a:r>
            <a:endParaRPr lang="en-US" b="1" dirty="0">
              <a:solidFill>
                <a:srgbClr val="0F90FF"/>
              </a:solidFill>
              <a:latin typeface="Abadi" panose="020B0604020104020204" pitchFamily="34" charset="0"/>
            </a:endParaRPr>
          </a:p>
          <a:p>
            <a:pPr marL="742950" lvl="1" indent="-285750">
              <a:buClr>
                <a:schemeClr val="accent5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Abadi" panose="020B0604020104020204" pitchFamily="34" charset="0"/>
              </a:rPr>
              <a:t>Applied </a:t>
            </a:r>
            <a:r>
              <a:rPr lang="en-US" b="1" dirty="0">
                <a:latin typeface="Abadi" panose="020B0604020104020204" pitchFamily="34" charset="0"/>
              </a:rPr>
              <a:t>one-to-one</a:t>
            </a:r>
            <a:r>
              <a:rPr lang="en-US" dirty="0">
                <a:latin typeface="Abadi" panose="020B0604020104020204" pitchFamily="34" charset="0"/>
              </a:rPr>
              <a:t> correction and </a:t>
            </a:r>
            <a:r>
              <a:rPr lang="en-US" b="1" dirty="0">
                <a:latin typeface="Abadi" panose="020B0604020104020204" pitchFamily="34" charset="0"/>
              </a:rPr>
              <a:t>DFS</a:t>
            </a:r>
            <a:r>
              <a:rPr lang="en-US" dirty="0">
                <a:latin typeface="Abadi" panose="020B0604020104020204" pitchFamily="34" charset="0"/>
              </a:rPr>
              <a:t> (including 10 um resolution) in cascade</a:t>
            </a:r>
          </a:p>
          <a:p>
            <a:pPr marL="742950" lvl="1" indent="-285750">
              <a:buClr>
                <a:schemeClr val="accent5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Abadi" panose="020B0604020104020204" pitchFamily="34" charset="0"/>
              </a:rPr>
              <a:t>More than the 98% of the good seeds considered in the calculation of the emittance growth</a:t>
            </a:r>
          </a:p>
        </p:txBody>
      </p: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392C90EC-2604-820B-5A64-1A85111922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840043"/>
              </p:ext>
            </p:extLst>
          </p:nvPr>
        </p:nvGraphicFramePr>
        <p:xfrm>
          <a:off x="5527818" y="4391275"/>
          <a:ext cx="6192688" cy="1278470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1793437">
                  <a:extLst>
                    <a:ext uri="{9D8B030D-6E8A-4147-A177-3AD203B41FA5}">
                      <a16:colId xmlns:a16="http://schemas.microsoft.com/office/drawing/2014/main" val="735990535"/>
                    </a:ext>
                  </a:extLst>
                </a:gridCol>
                <a:gridCol w="1281923">
                  <a:extLst>
                    <a:ext uri="{9D8B030D-6E8A-4147-A177-3AD203B41FA5}">
                      <a16:colId xmlns:a16="http://schemas.microsoft.com/office/drawing/2014/main" val="1394831504"/>
                    </a:ext>
                  </a:extLst>
                </a:gridCol>
                <a:gridCol w="1793437">
                  <a:extLst>
                    <a:ext uri="{9D8B030D-6E8A-4147-A177-3AD203B41FA5}">
                      <a16:colId xmlns:a16="http://schemas.microsoft.com/office/drawing/2014/main" val="4160985270"/>
                    </a:ext>
                  </a:extLst>
                </a:gridCol>
                <a:gridCol w="1323891">
                  <a:extLst>
                    <a:ext uri="{9D8B030D-6E8A-4147-A177-3AD203B41FA5}">
                      <a16:colId xmlns:a16="http://schemas.microsoft.com/office/drawing/2014/main" val="1370916843"/>
                    </a:ext>
                  </a:extLst>
                </a:gridCol>
              </a:tblGrid>
              <a:tr h="393033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2000" dirty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sz="2000" baseline="-25000" dirty="0"/>
                        <a:t>x</a:t>
                      </a:r>
                      <a:r>
                        <a:rPr lang="en-US" sz="2000" b="1" u="none" strike="noStrike" baseline="0" dirty="0">
                          <a:solidFill>
                            <a:srgbClr val="FFFFFF"/>
                          </a:solidFill>
                        </a:rPr>
                        <a:t> (</a:t>
                      </a:r>
                      <a:r>
                        <a:rPr lang="en-US" sz="2000" b="1" u="none" strike="noStrike" baseline="0" dirty="0" err="1">
                          <a:solidFill>
                            <a:srgbClr val="FFFFFF"/>
                          </a:solidFill>
                        </a:rPr>
                        <a:t>mm.mrad</a:t>
                      </a:r>
                      <a:r>
                        <a:rPr lang="en-US" sz="2000" b="1" u="none" strike="noStrike" baseline="0" dirty="0">
                          <a:solidFill>
                            <a:srgbClr val="FFFFFF"/>
                          </a:solidFill>
                        </a:rPr>
                        <a:t>)</a:t>
                      </a:r>
                      <a:endParaRPr lang="de-CH" sz="2000" b="1" i="0" u="none" strike="noStrike" baseline="0" dirty="0">
                        <a:solidFill>
                          <a:srgbClr val="FFFFF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2000" dirty="0" err="1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sz="2000" baseline="-25000" dirty="0" err="1"/>
                        <a:t>y</a:t>
                      </a:r>
                      <a:r>
                        <a:rPr lang="en-US" sz="2000" b="1" u="none" strike="noStrike" baseline="0" dirty="0">
                          <a:solidFill>
                            <a:srgbClr val="FFFFFF"/>
                          </a:solidFill>
                        </a:rPr>
                        <a:t> (</a:t>
                      </a:r>
                      <a:r>
                        <a:rPr lang="en-US" sz="2000" b="1" u="none" strike="noStrike" baseline="0" dirty="0" err="1">
                          <a:solidFill>
                            <a:srgbClr val="FFFFFF"/>
                          </a:solidFill>
                        </a:rPr>
                        <a:t>mm.mrad</a:t>
                      </a:r>
                      <a:r>
                        <a:rPr lang="en-US" sz="2000" b="1" u="none" strike="noStrike" baseline="0" dirty="0">
                          <a:solidFill>
                            <a:srgbClr val="FFFFFF"/>
                          </a:solidFill>
                        </a:rPr>
                        <a:t>)</a:t>
                      </a:r>
                      <a:endParaRPr lang="de-CH" sz="2000" b="1" i="0" u="none" strike="noStrike" baseline="0" dirty="0">
                        <a:solidFill>
                          <a:srgbClr val="FFFFF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9882611"/>
                  </a:ext>
                </a:extLst>
              </a:tr>
              <a:tr h="48599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Maximum</a:t>
                      </a:r>
                      <a:endParaRPr lang="de-CH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Design</a:t>
                      </a:r>
                      <a:endParaRPr lang="de-CH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Maximum</a:t>
                      </a:r>
                      <a:endParaRPr lang="de-CH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Design</a:t>
                      </a:r>
                      <a:endParaRPr lang="de-CH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5739168"/>
                  </a:ext>
                </a:extLst>
              </a:tr>
              <a:tr h="393033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Abadi" panose="020B0604020104020204" pitchFamily="34" charset="0"/>
                        </a:rPr>
                        <a:t>20</a:t>
                      </a:r>
                      <a:endParaRPr lang="de-CH" sz="2000" b="0" dirty="0">
                        <a:latin typeface="Abadi" panose="020B06040201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Abadi" panose="020B0604020104020204" pitchFamily="34" charset="0"/>
                        </a:rPr>
                        <a:t>&lt;12</a:t>
                      </a:r>
                      <a:endParaRPr lang="de-CH" sz="2000" b="0" dirty="0">
                        <a:latin typeface="Abadi" panose="020B06040201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Abadi" panose="020B0604020104020204" pitchFamily="34" charset="0"/>
                        </a:rPr>
                        <a:t>2</a:t>
                      </a:r>
                      <a:endParaRPr lang="de-CH" sz="2000" b="0" dirty="0">
                        <a:latin typeface="Abadi" panose="020B06040201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Abadi" panose="020B0604020104020204" pitchFamily="34" charset="0"/>
                        </a:rPr>
                        <a:t>1.6</a:t>
                      </a:r>
                      <a:endParaRPr lang="de-CH" sz="2000" b="0" dirty="0">
                        <a:latin typeface="Abadi" panose="020B06040201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4870919"/>
                  </a:ext>
                </a:extLst>
              </a:tr>
            </a:tbl>
          </a:graphicData>
        </a:graphic>
      </p:graphicFrame>
      <p:sp>
        <p:nvSpPr>
          <p:cNvPr id="39" name="TextBox 38">
            <a:extLst>
              <a:ext uri="{FF2B5EF4-FFF2-40B4-BE49-F238E27FC236}">
                <a16:creationId xmlns:a16="http://schemas.microsoft.com/office/drawing/2014/main" id="{2B5A9860-C078-B088-7665-055263C6AE00}"/>
              </a:ext>
            </a:extLst>
          </p:cNvPr>
          <p:cNvSpPr txBox="1"/>
          <p:nvPr/>
        </p:nvSpPr>
        <p:spPr bwMode="auto">
          <a:xfrm>
            <a:off x="1179052" y="3361421"/>
            <a:ext cx="427581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197418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b="1" dirty="0">
                <a:latin typeface="Abadi" panose="020B0604020104020204" pitchFamily="34" charset="0"/>
              </a:rPr>
              <a:t>e- linac: </a:t>
            </a:r>
          </a:p>
          <a:p>
            <a:pPr marL="742950" lvl="1" indent="-285750">
              <a:buClr>
                <a:srgbClr val="197418"/>
              </a:buClr>
              <a:buSzPct val="150000"/>
              <a:buFont typeface="Symbol" panose="05050102010706020507" pitchFamily="18" charset="2"/>
              <a:buChar char="-"/>
            </a:pPr>
            <a:r>
              <a:rPr lang="en-US" dirty="0">
                <a:latin typeface="Abadi" panose="020B0604020104020204" pitchFamily="34" charset="0"/>
              </a:rPr>
              <a:t>Emittance good enough for the positron production (e-linac)</a:t>
            </a:r>
          </a:p>
          <a:p>
            <a:pPr marL="742950" lvl="1" indent="-285750">
              <a:buClr>
                <a:srgbClr val="197418"/>
              </a:buClr>
              <a:buSzPct val="150000"/>
              <a:buFont typeface="Symbol" panose="05050102010706020507" pitchFamily="18" charset="2"/>
              <a:buChar char="-"/>
            </a:pPr>
            <a:r>
              <a:rPr lang="en-US" dirty="0">
                <a:latin typeface="Abadi" panose="020B0604020104020204" pitchFamily="34" charset="0"/>
              </a:rPr>
              <a:t>Emittance expected to be good enough for the injection to DR</a:t>
            </a:r>
          </a:p>
          <a:p>
            <a:pPr marL="285750" indent="-285750">
              <a:buClr>
                <a:srgbClr val="197418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b="1" dirty="0">
                <a:latin typeface="Abadi" panose="020B0604020104020204" pitchFamily="34" charset="0"/>
              </a:rPr>
              <a:t>HE linac:</a:t>
            </a:r>
          </a:p>
          <a:p>
            <a:pPr marL="742950" lvl="1" indent="-285750">
              <a:buClr>
                <a:srgbClr val="197418"/>
              </a:buClr>
              <a:buSzPct val="150000"/>
              <a:buFont typeface="Symbol" panose="05050102010706020507" pitchFamily="18" charset="2"/>
              <a:buChar char="-"/>
            </a:pPr>
            <a:r>
              <a:rPr lang="en-US" dirty="0">
                <a:latin typeface="Abadi" panose="020B0604020104020204" pitchFamily="34" charset="0"/>
              </a:rPr>
              <a:t>Emittance growth fulfilling the booster requirements</a:t>
            </a:r>
            <a:endParaRPr lang="de-CH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26F876F-6291-64E3-7E89-7555058788C9}"/>
              </a:ext>
            </a:extLst>
          </p:cNvPr>
          <p:cNvSpPr txBox="1"/>
          <p:nvPr/>
        </p:nvSpPr>
        <p:spPr bwMode="auto">
          <a:xfrm>
            <a:off x="5454869" y="3769951"/>
            <a:ext cx="60940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Abadi" panose="020B0604020104020204" pitchFamily="34" charset="0"/>
              </a:rPr>
              <a:t>Emittance growth under control</a:t>
            </a:r>
            <a:endParaRPr lang="de-CH" sz="2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8FDDD85-51D2-A774-3055-2E757FD58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1029" y="7269"/>
            <a:ext cx="2463817" cy="832722"/>
          </a:xfrm>
          <a:prstGeom prst="rect">
            <a:avLst/>
          </a:prstGeom>
        </p:spPr>
      </p:pic>
      <p:pic>
        <p:nvPicPr>
          <p:cNvPr id="4" name="Image 84">
            <a:extLst>
              <a:ext uri="{FF2B5EF4-FFF2-40B4-BE49-F238E27FC236}">
                <a16:creationId xmlns:a16="http://schemas.microsoft.com/office/drawing/2014/main" id="{D8813351-D6C5-F8BB-433C-2B721324ED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985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A6E5E9-45B2-C27D-4558-1F6784E34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e- and HE linac: dynamic effects</a:t>
            </a:r>
            <a:endParaRPr lang="de-CH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24A3239-32D0-26E4-A458-38C8263093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8330" y="1536503"/>
            <a:ext cx="2314575" cy="88582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9D188EA-FB8F-BFF9-5311-4B03107138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7392" y="936929"/>
            <a:ext cx="1982890" cy="1934155"/>
          </a:xfrm>
          <a:prstGeom prst="rect">
            <a:avLst/>
          </a:prstGeom>
        </p:spPr>
      </p:pic>
      <p:pic>
        <p:nvPicPr>
          <p:cNvPr id="35" name="Picture 34" descr="A graph of a number of lines&#10;&#10;Description automatically generated with medium confidence">
            <a:extLst>
              <a:ext uri="{FF2B5EF4-FFF2-40B4-BE49-F238E27FC236}">
                <a16:creationId xmlns:a16="http://schemas.microsoft.com/office/drawing/2014/main" id="{5E311EA1-DD3A-950B-2295-5D5B4D29CD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8810" y="2871084"/>
            <a:ext cx="2947879" cy="220740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5C3FFDD2-A6E7-1836-2570-1DFC03605CC8}"/>
              </a:ext>
            </a:extLst>
          </p:cNvPr>
          <p:cNvSpPr txBox="1"/>
          <p:nvPr/>
        </p:nvSpPr>
        <p:spPr bwMode="auto">
          <a:xfrm>
            <a:off x="416152" y="4990026"/>
            <a:ext cx="34795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CH" sz="1400" dirty="0" err="1">
                <a:latin typeface="Abadi" panose="020B0604020104020204" pitchFamily="34" charset="0"/>
              </a:rPr>
              <a:t>From</a:t>
            </a:r>
            <a:r>
              <a:rPr lang="de-CH" sz="1400" dirty="0">
                <a:latin typeface="Abadi" panose="020B0604020104020204" pitchFamily="34" charset="0"/>
              </a:rPr>
              <a:t> </a:t>
            </a:r>
            <a:r>
              <a:rPr lang="de-CH" sz="1400" dirty="0" err="1">
                <a:latin typeface="Abadi" panose="020B0604020104020204" pitchFamily="34" charset="0"/>
              </a:rPr>
              <a:t>the</a:t>
            </a:r>
            <a:r>
              <a:rPr lang="de-CH" sz="1400" dirty="0">
                <a:latin typeface="Abadi" panose="020B0604020104020204" pitchFamily="34" charset="0"/>
              </a:rPr>
              <a:t> </a:t>
            </a:r>
            <a:r>
              <a:rPr lang="de-CH" sz="1400" dirty="0" err="1">
                <a:latin typeface="Abadi" panose="020B0604020104020204" pitchFamily="34" charset="0"/>
              </a:rPr>
              <a:t>previous</a:t>
            </a:r>
            <a:r>
              <a:rPr lang="de-CH" sz="1400" dirty="0">
                <a:latin typeface="Abadi" panose="020B0604020104020204" pitchFamily="34" charset="0"/>
              </a:rPr>
              <a:t> design RF </a:t>
            </a:r>
            <a:r>
              <a:rPr lang="de-CH" sz="1400" dirty="0" err="1">
                <a:latin typeface="Abadi" panose="020B0604020104020204" pitchFamily="34" charset="0"/>
              </a:rPr>
              <a:t>optimized</a:t>
            </a:r>
            <a:r>
              <a:rPr lang="de-CH" sz="1400" dirty="0">
                <a:latin typeface="Abadi" panose="020B0604020104020204" pitchFamily="34" charset="0"/>
              </a:rPr>
              <a:t> </a:t>
            </a:r>
            <a:r>
              <a:rPr lang="de-CH" sz="1400" dirty="0" err="1">
                <a:latin typeface="Abadi" panose="020B0604020104020204" pitchFamily="34" charset="0"/>
              </a:rPr>
              <a:t>for</a:t>
            </a:r>
            <a:r>
              <a:rPr lang="de-CH" sz="1400" dirty="0">
                <a:latin typeface="Abadi" panose="020B0604020104020204" pitchFamily="34" charset="0"/>
              </a:rPr>
              <a:t> a maximum kick=0.11 V/</a:t>
            </a:r>
            <a:r>
              <a:rPr lang="de-CH" sz="1400" dirty="0" err="1">
                <a:latin typeface="Abadi" panose="020B0604020104020204" pitchFamily="34" charset="0"/>
              </a:rPr>
              <a:t>pC</a:t>
            </a:r>
            <a:r>
              <a:rPr lang="de-CH" sz="1400" dirty="0">
                <a:latin typeface="Abadi" panose="020B0604020104020204" pitchFamily="34" charset="0"/>
              </a:rPr>
              <a:t>/m/mm </a:t>
            </a:r>
          </a:p>
        </p:txBody>
      </p:sp>
      <p:pic>
        <p:nvPicPr>
          <p:cNvPr id="42" name="Picture 41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38E86D20-1CEE-00CD-9BCE-7BBAE1BA13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432" y="2788633"/>
            <a:ext cx="2947879" cy="2207400"/>
          </a:xfrm>
          <a:prstGeom prst="rect">
            <a:avLst/>
          </a:prstGeom>
        </p:spPr>
      </p:pic>
      <p:pic>
        <p:nvPicPr>
          <p:cNvPr id="43" name="Picture 42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358FFA74-174B-01B4-1865-BD5BC15C7F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3688" y="2875098"/>
            <a:ext cx="2947879" cy="2207400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62DBF59E-59AA-F994-8A0C-1E04928BC823}"/>
              </a:ext>
            </a:extLst>
          </p:cNvPr>
          <p:cNvSpPr txBox="1"/>
          <p:nvPr/>
        </p:nvSpPr>
        <p:spPr bwMode="auto">
          <a:xfrm>
            <a:off x="6111811" y="3526414"/>
            <a:ext cx="1572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n-lt"/>
              </a:rPr>
              <a:t>e- linac </a:t>
            </a:r>
            <a:br>
              <a:rPr lang="en-US" sz="2000" b="1" dirty="0">
                <a:latin typeface="+mn-lt"/>
              </a:rPr>
            </a:br>
            <a:r>
              <a:rPr lang="en-US" b="1" dirty="0">
                <a:latin typeface="+mn-lt"/>
              </a:rPr>
              <a:t>(a/</a:t>
            </a:r>
            <a:r>
              <a:rPr lang="en-US" b="1" dirty="0">
                <a:latin typeface="Symbol" panose="05050102010706020507" pitchFamily="18" charset="2"/>
              </a:rPr>
              <a:t>l</a:t>
            </a:r>
            <a:r>
              <a:rPr lang="en-US" b="1" dirty="0">
                <a:latin typeface="+mn-lt"/>
              </a:rPr>
              <a:t> = 0.15)</a:t>
            </a:r>
            <a:endParaRPr lang="de-CH" b="1" dirty="0">
              <a:latin typeface="+mn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AEE6085-EA26-5AF8-38CF-4A48E83F1DEC}"/>
              </a:ext>
            </a:extLst>
          </p:cNvPr>
          <p:cNvSpPr txBox="1"/>
          <p:nvPr/>
        </p:nvSpPr>
        <p:spPr bwMode="auto">
          <a:xfrm>
            <a:off x="5087888" y="2494078"/>
            <a:ext cx="65527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atin typeface="Abadi" panose="020B0604020104020204" pitchFamily="34" charset="0"/>
              </a:rPr>
              <a:t>Single bunch</a:t>
            </a:r>
            <a:endParaRPr lang="de-CH" sz="1800" b="1" dirty="0">
              <a:latin typeface="Abadi" panose="020B0604020104020204" pitchFamily="34" charset="0"/>
              <a:sym typeface="Wingdings" panose="05000000000000000000" pitchFamily="2" charset="2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B11D1A-9A08-0A80-7590-1654EFA8F611}"/>
              </a:ext>
            </a:extLst>
          </p:cNvPr>
          <p:cNvSpPr txBox="1"/>
          <p:nvPr/>
        </p:nvSpPr>
        <p:spPr bwMode="auto">
          <a:xfrm>
            <a:off x="1019935" y="2492896"/>
            <a:ext cx="22721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atin typeface="Abadi" panose="020B0604020104020204" pitchFamily="34" charset="0"/>
              </a:rPr>
              <a:t>Multi-bunch</a:t>
            </a:r>
            <a:endParaRPr lang="de-CH" sz="1800" b="1" dirty="0">
              <a:latin typeface="Abadi" panose="020B0604020104020204" pitchFamily="34" charset="0"/>
              <a:sym typeface="Wingdings" panose="05000000000000000000" pitchFamily="2" charset="2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D8187CB-51E7-5DFA-0E8C-ED5143A5A554}"/>
              </a:ext>
            </a:extLst>
          </p:cNvPr>
          <p:cNvSpPr txBox="1"/>
          <p:nvPr/>
        </p:nvSpPr>
        <p:spPr bwMode="auto">
          <a:xfrm>
            <a:off x="9978795" y="3195700"/>
            <a:ext cx="1572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n-lt"/>
              </a:rPr>
              <a:t>HE linac </a:t>
            </a:r>
            <a:br>
              <a:rPr lang="en-US" sz="2000" b="1" dirty="0">
                <a:latin typeface="+mn-lt"/>
              </a:rPr>
            </a:br>
            <a:r>
              <a:rPr lang="en-US" b="1" dirty="0">
                <a:latin typeface="+mn-lt"/>
              </a:rPr>
              <a:t>(a/</a:t>
            </a:r>
            <a:r>
              <a:rPr lang="en-US" b="1" dirty="0">
                <a:latin typeface="Symbol" panose="05050102010706020507" pitchFamily="18" charset="2"/>
              </a:rPr>
              <a:t>l</a:t>
            </a:r>
            <a:r>
              <a:rPr lang="en-US" b="1" dirty="0">
                <a:latin typeface="+mn-lt"/>
              </a:rPr>
              <a:t> = 0.12)</a:t>
            </a:r>
            <a:endParaRPr lang="de-CH" b="1" dirty="0">
              <a:latin typeface="+mn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74536BF-B7BF-27F4-87FF-9311B530036A}"/>
              </a:ext>
            </a:extLst>
          </p:cNvPr>
          <p:cNvSpPr txBox="1"/>
          <p:nvPr/>
        </p:nvSpPr>
        <p:spPr bwMode="auto">
          <a:xfrm>
            <a:off x="4704673" y="4990026"/>
            <a:ext cx="36235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>
                <a:latin typeface="Abadi" panose="020B0604020104020204" pitchFamily="34" charset="0"/>
              </a:rPr>
              <a:t>Positron </a:t>
            </a:r>
            <a:r>
              <a:rPr lang="de-CH" sz="1400" dirty="0" err="1">
                <a:latin typeface="Abadi" panose="020B0604020104020204" pitchFamily="34" charset="0"/>
              </a:rPr>
              <a:t>production</a:t>
            </a:r>
            <a:r>
              <a:rPr lang="de-CH" sz="1400" dirty="0" err="1">
                <a:latin typeface="Abadi" panose="020B0604020104020204" pitchFamily="34" charset="0"/>
                <a:sym typeface="Wingdings" panose="05000000000000000000" pitchFamily="2" charset="2"/>
              </a:rPr>
              <a:t>ok</a:t>
            </a:r>
            <a:r>
              <a:rPr lang="de-CH" sz="1400" dirty="0">
                <a:latin typeface="Abadi" panose="020B0604020104020204" pitchFamily="34" charset="0"/>
                <a:sym typeface="Wingdings" panose="05000000000000000000" pitchFamily="2" charset="2"/>
              </a:rPr>
              <a:t> 0.15</a:t>
            </a:r>
            <a:r>
              <a:rPr lang="de-CH" sz="1400" dirty="0">
                <a:latin typeface="Abadi" panose="020B0604020104020204" pitchFamily="34" charset="0"/>
              </a:rPr>
              <a:t> </a:t>
            </a:r>
          </a:p>
          <a:p>
            <a:r>
              <a:rPr lang="de-CH" sz="1400" dirty="0" err="1">
                <a:latin typeface="Abadi" panose="020B0604020104020204" pitchFamily="34" charset="0"/>
              </a:rPr>
              <a:t>Damping</a:t>
            </a:r>
            <a:r>
              <a:rPr lang="de-CH" sz="1400" dirty="0">
                <a:latin typeface="Abadi" panose="020B0604020104020204" pitchFamily="34" charset="0"/>
              </a:rPr>
              <a:t> ring</a:t>
            </a:r>
            <a:r>
              <a:rPr lang="de-CH" sz="1400" dirty="0">
                <a:latin typeface="Abadi" panose="020B0604020104020204" pitchFamily="34" charset="0"/>
                <a:sym typeface="Wingdings" panose="05000000000000000000" pitchFamily="2" charset="2"/>
              </a:rPr>
              <a:t> </a:t>
            </a:r>
            <a:r>
              <a:rPr lang="de-CH" sz="1400" dirty="0" err="1">
                <a:latin typeface="Abadi" panose="020B0604020104020204" pitchFamily="34" charset="0"/>
                <a:sym typeface="Wingdings" panose="05000000000000000000" pitchFamily="2" charset="2"/>
              </a:rPr>
              <a:t>waiting</a:t>
            </a:r>
            <a:r>
              <a:rPr lang="de-CH" sz="1400" dirty="0">
                <a:latin typeface="Abadi" panose="020B0604020104020204" pitchFamily="34" charset="0"/>
                <a:sym typeface="Wingdings" panose="05000000000000000000" pitchFamily="2" charset="2"/>
              </a:rPr>
              <a:t> </a:t>
            </a:r>
            <a:r>
              <a:rPr lang="de-CH" sz="1400" dirty="0" err="1">
                <a:latin typeface="Abadi" panose="020B0604020104020204" pitchFamily="34" charset="0"/>
                <a:sym typeface="Wingdings" panose="05000000000000000000" pitchFamily="2" charset="2"/>
              </a:rPr>
              <a:t>for</a:t>
            </a:r>
            <a:r>
              <a:rPr lang="de-CH" sz="1400" dirty="0">
                <a:latin typeface="Abadi" panose="020B0604020104020204" pitchFamily="34" charset="0"/>
                <a:sym typeface="Wingdings" panose="05000000000000000000" pitchFamily="2" charset="2"/>
              </a:rPr>
              <a:t> an </a:t>
            </a:r>
            <a:r>
              <a:rPr lang="de-CH" sz="1400" dirty="0" err="1">
                <a:latin typeface="Abadi" panose="020B0604020104020204" pitchFamily="34" charset="0"/>
                <a:sym typeface="Wingdings" panose="05000000000000000000" pitchFamily="2" charset="2"/>
              </a:rPr>
              <a:t>answer</a:t>
            </a:r>
            <a:endParaRPr lang="de-CH" sz="1400" dirty="0">
              <a:latin typeface="Abadi" panose="020B0604020104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CB80DF1-F00A-36DF-E220-69C989D7D1B4}"/>
              </a:ext>
            </a:extLst>
          </p:cNvPr>
          <p:cNvSpPr txBox="1"/>
          <p:nvPr/>
        </p:nvSpPr>
        <p:spPr bwMode="auto">
          <a:xfrm>
            <a:off x="9264352" y="5085184"/>
            <a:ext cx="28270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 err="1">
                <a:latin typeface="Abadi" panose="020B0604020104020204" pitchFamily="34" charset="0"/>
              </a:rPr>
              <a:t>Booster</a:t>
            </a:r>
            <a:r>
              <a:rPr lang="de-CH" sz="1400" dirty="0" err="1">
                <a:latin typeface="Abadi" panose="020B0604020104020204" pitchFamily="34" charset="0"/>
                <a:sym typeface="Wingdings" panose="05000000000000000000" pitchFamily="2" charset="2"/>
              </a:rPr>
              <a:t>ok</a:t>
            </a:r>
            <a:endParaRPr lang="de-CH" sz="1400" dirty="0">
              <a:latin typeface="Abadi" panose="020B0604020104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508F22C-38DB-8879-02CD-9E5E810F9CF3}"/>
              </a:ext>
            </a:extLst>
          </p:cNvPr>
          <p:cNvSpPr txBox="1"/>
          <p:nvPr/>
        </p:nvSpPr>
        <p:spPr bwMode="auto">
          <a:xfrm>
            <a:off x="3708444" y="5563971"/>
            <a:ext cx="48067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CH" sz="2400" b="1" dirty="0" err="1">
                <a:latin typeface="Abadi" panose="020B0604020104020204" pitchFamily="34" charset="0"/>
              </a:rPr>
              <a:t>No</a:t>
            </a:r>
            <a:r>
              <a:rPr lang="de-CH" sz="2400" b="1" dirty="0">
                <a:latin typeface="Abadi" panose="020B0604020104020204" pitchFamily="34" charset="0"/>
              </a:rPr>
              <a:t> </a:t>
            </a:r>
            <a:r>
              <a:rPr lang="de-CH" sz="2400" b="1" dirty="0" err="1">
                <a:latin typeface="Abadi" panose="020B0604020104020204" pitchFamily="34" charset="0"/>
              </a:rPr>
              <a:t>showstoppers</a:t>
            </a:r>
            <a:r>
              <a:rPr lang="de-CH" sz="2400" b="1" dirty="0">
                <a:latin typeface="Abadi" panose="020B0604020104020204" pitchFamily="34" charset="0"/>
              </a:rPr>
              <a:t> </a:t>
            </a:r>
            <a:r>
              <a:rPr lang="de-CH" sz="2400" b="1" dirty="0" err="1">
                <a:latin typeface="Abadi" panose="020B0604020104020204" pitchFamily="34" charset="0"/>
              </a:rPr>
              <a:t>identified</a:t>
            </a:r>
            <a:endParaRPr lang="de-CH" sz="2400" b="1" dirty="0">
              <a:latin typeface="Abadi" panose="020B0604020104020204" pitchFamily="34" charset="0"/>
            </a:endParaRPr>
          </a:p>
        </p:txBody>
      </p:sp>
      <p:graphicFrame>
        <p:nvGraphicFramePr>
          <p:cNvPr id="58" name="Table 57">
            <a:extLst>
              <a:ext uri="{FF2B5EF4-FFF2-40B4-BE49-F238E27FC236}">
                <a16:creationId xmlns:a16="http://schemas.microsoft.com/office/drawing/2014/main" id="{C555C935-02D3-D42D-641D-FB5E560F0412}"/>
              </a:ext>
            </a:extLst>
          </p:cNvPr>
          <p:cNvGraphicFramePr>
            <a:graphicFrameLocks noGrp="1"/>
          </p:cNvGraphicFramePr>
          <p:nvPr/>
        </p:nvGraphicFramePr>
        <p:xfrm>
          <a:off x="1019935" y="1448745"/>
          <a:ext cx="6176939" cy="94488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531254">
                  <a:extLst>
                    <a:ext uri="{9D8B030D-6E8A-4147-A177-3AD203B41FA5}">
                      <a16:colId xmlns:a16="http://schemas.microsoft.com/office/drawing/2014/main" val="735990535"/>
                    </a:ext>
                  </a:extLst>
                </a:gridCol>
                <a:gridCol w="1568825">
                  <a:extLst>
                    <a:ext uri="{9D8B030D-6E8A-4147-A177-3AD203B41FA5}">
                      <a16:colId xmlns:a16="http://schemas.microsoft.com/office/drawing/2014/main" val="1394831504"/>
                    </a:ext>
                  </a:extLst>
                </a:gridCol>
                <a:gridCol w="1531254">
                  <a:extLst>
                    <a:ext uri="{9D8B030D-6E8A-4147-A177-3AD203B41FA5}">
                      <a16:colId xmlns:a16="http://schemas.microsoft.com/office/drawing/2014/main" val="4160985270"/>
                    </a:ext>
                  </a:extLst>
                </a:gridCol>
                <a:gridCol w="1545606">
                  <a:extLst>
                    <a:ext uri="{9D8B030D-6E8A-4147-A177-3AD203B41FA5}">
                      <a16:colId xmlns:a16="http://schemas.microsoft.com/office/drawing/2014/main" val="1370916843"/>
                    </a:ext>
                  </a:extLst>
                </a:gridCol>
              </a:tblGrid>
              <a:tr h="238980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1400" dirty="0"/>
                        <a:t>e- linac</a:t>
                      </a:r>
                      <a:endParaRPr lang="de-CH" sz="1400" b="1" i="0" u="none" strike="noStrike" baseline="0" dirty="0">
                        <a:solidFill>
                          <a:srgbClr val="FFFFFF"/>
                        </a:solidFill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1400" dirty="0"/>
                        <a:t>HE linac</a:t>
                      </a:r>
                      <a:endParaRPr lang="de-CH" sz="1400" b="1" i="0" u="none" strike="noStrike" baseline="0" dirty="0">
                        <a:solidFill>
                          <a:srgbClr val="FFFFFF"/>
                        </a:solidFill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9882611"/>
                  </a:ext>
                </a:extLst>
              </a:tr>
              <a:tr h="26070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Multi-bunch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Single bunch</a:t>
                      </a:r>
                      <a:endParaRPr lang="de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dk1"/>
                          </a:solidFill>
                        </a:rPr>
                        <a:t>Multi-bunch</a:t>
                      </a:r>
                      <a:endParaRPr lang="de-CH" sz="1600" b="1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Single bunch</a:t>
                      </a:r>
                      <a:endParaRPr lang="de-CH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5739168"/>
                  </a:ext>
                </a:extLst>
              </a:tr>
              <a:tr h="23898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1.03</a:t>
                      </a:r>
                      <a:endParaRPr lang="de-CH" sz="1400" b="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1.18</a:t>
                      </a:r>
                      <a:endParaRPr lang="de-CH" sz="1400" b="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1.02</a:t>
                      </a:r>
                      <a:endParaRPr lang="de-CH" sz="1400" b="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1.01</a:t>
                      </a:r>
                      <a:endParaRPr lang="de-CH" sz="1400" b="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4870919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FE7FF62-2D4E-EBB8-6AD7-706482430775}"/>
              </a:ext>
            </a:extLst>
          </p:cNvPr>
          <p:cNvSpPr txBox="1"/>
          <p:nvPr/>
        </p:nvSpPr>
        <p:spPr>
          <a:xfrm>
            <a:off x="8212274" y="5630085"/>
            <a:ext cx="3684416" cy="89255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b="1" dirty="0">
                <a:latin typeface="Century Gothic" pitchFamily="34" charset="0"/>
                <a:cs typeface="Arial" pitchFamily="34" charset="0"/>
              </a:rPr>
              <a:t>See talk: S</a:t>
            </a:r>
            <a:r>
              <a:rPr lang="en-GB" sz="1800" b="1" dirty="0">
                <a:solidFill>
                  <a:schemeClr val="tx1"/>
                </a:solidFill>
                <a:latin typeface="Century Gothic" pitchFamily="34" charset="0"/>
                <a:cs typeface="Arial" pitchFamily="34" charset="0"/>
              </a:rPr>
              <a:t>. Bettoni, et. al</a:t>
            </a:r>
            <a:endParaRPr lang="en-US" dirty="0"/>
          </a:p>
          <a:p>
            <a:r>
              <a:rPr lang="en-GB" sz="1600" b="1" dirty="0">
                <a:solidFill>
                  <a:schemeClr val="tx1"/>
                </a:solidFill>
                <a:latin typeface="Century Gothic" pitchFamily="34" charset="0"/>
                <a:cs typeface="Arial" pitchFamily="34" charset="0"/>
              </a:rPr>
              <a:t>“FCC-ee injector: linacs design for single- and multi-bunch effects</a:t>
            </a:r>
            <a:r>
              <a:rPr lang="en-GB" b="1" dirty="0">
                <a:latin typeface="Century Gothic" pitchFamily="34" charset="0"/>
                <a:cs typeface="Arial" pitchFamily="34" charset="0"/>
              </a:rPr>
              <a:t>”</a:t>
            </a:r>
            <a:r>
              <a:rPr lang="en-GB" sz="1800" b="1" dirty="0">
                <a:solidFill>
                  <a:schemeClr val="tx1"/>
                </a:solidFill>
                <a:latin typeface="Century Gothic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CBAFDF-389B-461F-A704-0B4DE53228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71029" y="7269"/>
            <a:ext cx="2463817" cy="832722"/>
          </a:xfrm>
          <a:prstGeom prst="rect">
            <a:avLst/>
          </a:prstGeom>
        </p:spPr>
      </p:pic>
      <p:pic>
        <p:nvPicPr>
          <p:cNvPr id="5" name="Image 84">
            <a:extLst>
              <a:ext uri="{FF2B5EF4-FFF2-40B4-BE49-F238E27FC236}">
                <a16:creationId xmlns:a16="http://schemas.microsoft.com/office/drawing/2014/main" id="{39804E8F-A231-5C13-1CD9-3505BBD635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207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A6E5E9-45B2-C27D-4558-1F6784E34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1546"/>
            <a:ext cx="8963267" cy="872495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Single and Multi-bunch energy spread reduction: </a:t>
            </a:r>
            <a:br>
              <a:rPr lang="en-US" sz="3600" dirty="0"/>
            </a:br>
            <a:r>
              <a:rPr lang="en-US" sz="3600" dirty="0"/>
              <a:t>“golden” pulse and high energy compressor (HEC)</a:t>
            </a:r>
            <a:endParaRPr lang="de-CH" sz="3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100D2C1-552C-FD72-683E-C33239A97B0D}"/>
              </a:ext>
            </a:extLst>
          </p:cNvPr>
          <p:cNvSpPr txBox="1"/>
          <p:nvPr/>
        </p:nvSpPr>
        <p:spPr bwMode="auto">
          <a:xfrm>
            <a:off x="0" y="3040900"/>
            <a:ext cx="120188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Clr>
                <a:schemeClr val="accent5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sz="1400" dirty="0">
                <a:latin typeface="Abadi" panose="020B0604020104020204" pitchFamily="34" charset="0"/>
              </a:rPr>
              <a:t>Total length &lt;100 m including matching sections upstream and along HEC</a:t>
            </a:r>
          </a:p>
          <a:p>
            <a:pPr marL="742950" lvl="1" indent="-285750">
              <a:buClr>
                <a:schemeClr val="accent5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sz="1400" dirty="0">
                <a:latin typeface="Abadi" panose="020B0604020104020204" pitchFamily="34" charset="0"/>
              </a:rPr>
              <a:t>For the </a:t>
            </a:r>
            <a:r>
              <a:rPr lang="en-US" sz="1400" b="1" dirty="0">
                <a:latin typeface="Abadi" panose="020B0604020104020204" pitchFamily="34" charset="0"/>
              </a:rPr>
              <a:t>top-up operation </a:t>
            </a:r>
            <a:r>
              <a:rPr lang="en-US" sz="1400" dirty="0">
                <a:latin typeface="Abadi" panose="020B0604020104020204" pitchFamily="34" charset="0"/>
              </a:rPr>
              <a:t>with variable (0-100%) charges in each of the 4 bunches,</a:t>
            </a:r>
            <a:r>
              <a:rPr lang="en-US" sz="1400" b="1" dirty="0">
                <a:latin typeface="Abadi" panose="020B0604020104020204" pitchFamily="34" charset="0"/>
              </a:rPr>
              <a:t> </a:t>
            </a:r>
            <a:r>
              <a:rPr lang="en-US" sz="1400" dirty="0">
                <a:latin typeface="Abadi" panose="020B0604020104020204" pitchFamily="34" charset="0"/>
              </a:rPr>
              <a:t>LLRF used to generate a </a:t>
            </a:r>
            <a:r>
              <a:rPr lang="en-US" sz="1400" b="1" u="sng" dirty="0">
                <a:latin typeface="Abadi" panose="020B0604020104020204" pitchFamily="34" charset="0"/>
              </a:rPr>
              <a:t>unique</a:t>
            </a:r>
            <a:r>
              <a:rPr lang="en-US" sz="1400" b="1" dirty="0">
                <a:latin typeface="Abadi" panose="020B0604020104020204" pitchFamily="34" charset="0"/>
              </a:rPr>
              <a:t> golden pulse</a:t>
            </a:r>
          </a:p>
          <a:p>
            <a:pPr marL="742950" lvl="1" indent="-285750">
              <a:buClr>
                <a:schemeClr val="accent5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sz="1400" dirty="0">
                <a:latin typeface="Abadi" panose="020B0604020104020204" pitchFamily="34" charset="0"/>
              </a:rPr>
              <a:t>HEC is used to match both the single- and multi- bunch target parameters, see below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C2C0A0E-FA72-49EC-1234-AC94C2AA0A3D}"/>
              </a:ext>
            </a:extLst>
          </p:cNvPr>
          <p:cNvSpPr txBox="1"/>
          <p:nvPr/>
        </p:nvSpPr>
        <p:spPr bwMode="auto">
          <a:xfrm>
            <a:off x="6128435" y="3777522"/>
            <a:ext cx="6023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badi" panose="020B0604020104020204" pitchFamily="34" charset="0"/>
              </a:rPr>
              <a:t>Q = 5 </a:t>
            </a:r>
            <a:r>
              <a:rPr lang="en-US" b="1" dirty="0" err="1">
                <a:latin typeface="Abadi" panose="020B0604020104020204" pitchFamily="34" charset="0"/>
              </a:rPr>
              <a:t>pC</a:t>
            </a:r>
            <a:r>
              <a:rPr lang="en-US" b="1" dirty="0">
                <a:latin typeface="Abadi" panose="020B0604020104020204" pitchFamily="34" charset="0"/>
              </a:rPr>
              <a:t> </a:t>
            </a:r>
            <a:r>
              <a:rPr lang="en-US" b="1" dirty="0">
                <a:latin typeface="Abadi" panose="020B0604020104020204" pitchFamily="34" charset="0"/>
                <a:sym typeface="Wingdings" panose="05000000000000000000" pitchFamily="2" charset="2"/>
              </a:rPr>
              <a:t> machine settings unchanged vs the high Q mode</a:t>
            </a:r>
            <a:endParaRPr lang="de-CH" b="1" dirty="0">
              <a:latin typeface="Abadi" panose="020B06040201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CADC6F6-A863-795B-946D-22B8F25C48B4}"/>
              </a:ext>
            </a:extLst>
          </p:cNvPr>
          <p:cNvSpPr txBox="1"/>
          <p:nvPr/>
        </p:nvSpPr>
        <p:spPr bwMode="auto">
          <a:xfrm>
            <a:off x="170483" y="3777522"/>
            <a:ext cx="5925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badi" panose="020B0604020104020204" pitchFamily="34" charset="0"/>
              </a:rPr>
              <a:t>Q = 5 </a:t>
            </a:r>
            <a:r>
              <a:rPr lang="en-US" b="1" dirty="0" err="1">
                <a:latin typeface="Abadi" panose="020B0604020104020204" pitchFamily="34" charset="0"/>
              </a:rPr>
              <a:t>nC</a:t>
            </a:r>
            <a:r>
              <a:rPr lang="en-US" b="1" dirty="0">
                <a:latin typeface="Abadi" panose="020B0604020104020204" pitchFamily="34" charset="0"/>
              </a:rPr>
              <a:t>: DE/E ~ 0.11%. </a:t>
            </a:r>
            <a:r>
              <a:rPr lang="en-US" sz="1100" b="1" dirty="0">
                <a:latin typeface="Abadi" panose="020B0604020104020204" pitchFamily="34" charset="0"/>
              </a:rPr>
              <a:t>Factor 3 smaller DE/E possible (single-bunch)</a:t>
            </a:r>
            <a:endParaRPr lang="de-CH" b="1" dirty="0">
              <a:latin typeface="Abadi" panose="020B0604020104020204" pitchFamily="34" charset="0"/>
            </a:endParaRPr>
          </a:p>
        </p:txBody>
      </p:sp>
      <p:graphicFrame>
        <p:nvGraphicFramePr>
          <p:cNvPr id="55" name="Table 18">
            <a:extLst>
              <a:ext uri="{FF2B5EF4-FFF2-40B4-BE49-F238E27FC236}">
                <a16:creationId xmlns:a16="http://schemas.microsoft.com/office/drawing/2014/main" id="{A3A65BC6-11CE-2519-9AE1-1288F50577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104420"/>
              </p:ext>
            </p:extLst>
          </p:nvPr>
        </p:nvGraphicFramePr>
        <p:xfrm>
          <a:off x="170485" y="4150530"/>
          <a:ext cx="5803595" cy="162523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2588202">
                  <a:extLst>
                    <a:ext uri="{9D8B030D-6E8A-4147-A177-3AD203B41FA5}">
                      <a16:colId xmlns:a16="http://schemas.microsoft.com/office/drawing/2014/main" val="1353063740"/>
                    </a:ext>
                  </a:extLst>
                </a:gridCol>
                <a:gridCol w="799757">
                  <a:extLst>
                    <a:ext uri="{9D8B030D-6E8A-4147-A177-3AD203B41FA5}">
                      <a16:colId xmlns:a16="http://schemas.microsoft.com/office/drawing/2014/main" val="1520249116"/>
                    </a:ext>
                  </a:extLst>
                </a:gridCol>
                <a:gridCol w="799757">
                  <a:extLst>
                    <a:ext uri="{9D8B030D-6E8A-4147-A177-3AD203B41FA5}">
                      <a16:colId xmlns:a16="http://schemas.microsoft.com/office/drawing/2014/main" val="3445693280"/>
                    </a:ext>
                  </a:extLst>
                </a:gridCol>
                <a:gridCol w="799757">
                  <a:extLst>
                    <a:ext uri="{9D8B030D-6E8A-4147-A177-3AD203B41FA5}">
                      <a16:colId xmlns:a16="http://schemas.microsoft.com/office/drawing/2014/main" val="3399245011"/>
                    </a:ext>
                  </a:extLst>
                </a:gridCol>
                <a:gridCol w="816122">
                  <a:extLst>
                    <a:ext uri="{9D8B030D-6E8A-4147-A177-3AD203B41FA5}">
                      <a16:colId xmlns:a16="http://schemas.microsoft.com/office/drawing/2014/main" val="962928954"/>
                    </a:ext>
                  </a:extLst>
                </a:gridCol>
              </a:tblGrid>
              <a:tr h="325046">
                <a:tc>
                  <a:txBody>
                    <a:bodyPr/>
                    <a:lstStyle/>
                    <a:p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Bunch 1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Bunch 2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Bunch 3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Bunch 4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559751"/>
                  </a:ext>
                </a:extLst>
              </a:tr>
              <a:tr h="325046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badi" panose="020B0604020104020204" pitchFamily="34" charset="0"/>
                        </a:rPr>
                        <a:t>Single bunch </a:t>
                      </a:r>
                      <a:r>
                        <a:rPr lang="en-US" sz="1400" b="1" kern="1000" spc="30" dirty="0">
                          <a:latin typeface="Abadi" panose="020B0604020104020204" pitchFamily="34" charset="0"/>
                          <a:cs typeface="Franklin Gothic Book"/>
                        </a:rPr>
                        <a:t>D</a:t>
                      </a:r>
                      <a:r>
                        <a:rPr lang="en-US" sz="1400" dirty="0">
                          <a:latin typeface="Abadi" panose="020B0604020104020204" pitchFamily="34" charset="0"/>
                        </a:rPr>
                        <a:t>E/E (%)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0.11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0.11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0.10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0.09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423686"/>
                  </a:ext>
                </a:extLst>
              </a:tr>
              <a:tr h="325046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badi" panose="020B0604020104020204" pitchFamily="34" charset="0"/>
                        </a:rPr>
                        <a:t>Rms bunch length (mm)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4.06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4.07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4.09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4.10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006256"/>
                  </a:ext>
                </a:extLst>
              </a:tr>
              <a:tr h="325046">
                <a:tc>
                  <a:txBody>
                    <a:bodyPr/>
                    <a:lstStyle/>
                    <a:p>
                      <a:r>
                        <a:rPr lang="en-US" sz="1400" b="1" kern="1000" spc="30" dirty="0">
                          <a:latin typeface="Abadi" panose="020B0604020104020204" pitchFamily="34" charset="0"/>
                          <a:cs typeface="Franklin Gothic Book"/>
                        </a:rPr>
                        <a:t>D</a:t>
                      </a:r>
                      <a:r>
                        <a:rPr lang="en-US" sz="1400" dirty="0">
                          <a:latin typeface="Abadi" panose="020B0604020104020204" pitchFamily="34" charset="0"/>
                        </a:rPr>
                        <a:t>E/E centroid from B1 (%)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0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-0.01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-0.03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-0.05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43629"/>
                  </a:ext>
                </a:extLst>
              </a:tr>
              <a:tr h="325046">
                <a:tc>
                  <a:txBody>
                    <a:bodyPr/>
                    <a:lstStyle/>
                    <a:p>
                      <a:r>
                        <a:rPr lang="en-US" sz="1400" b="1" kern="1000" spc="30" dirty="0">
                          <a:latin typeface="Abadi" panose="020B0604020104020204" pitchFamily="34" charset="0"/>
                          <a:cs typeface="Franklin Gothic Book"/>
                        </a:rPr>
                        <a:t>D</a:t>
                      </a:r>
                      <a:r>
                        <a:rPr lang="de-CH" sz="1400" dirty="0">
                          <a:latin typeface="Abadi" panose="020B0604020104020204" pitchFamily="34" charset="0"/>
                        </a:rPr>
                        <a:t>t </a:t>
                      </a:r>
                      <a:r>
                        <a:rPr lang="de-CH" sz="1400" dirty="0" err="1">
                          <a:latin typeface="Abadi" panose="020B0604020104020204" pitchFamily="34" charset="0"/>
                        </a:rPr>
                        <a:t>from</a:t>
                      </a:r>
                      <a:r>
                        <a:rPr lang="de-CH" sz="1400" dirty="0">
                          <a:latin typeface="Abadi" panose="020B0604020104020204" pitchFamily="34" charset="0"/>
                        </a:rPr>
                        <a:t> bunch 1 (ps)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0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5.7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11.0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17.3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5376668"/>
                  </a:ext>
                </a:extLst>
              </a:tr>
            </a:tbl>
          </a:graphicData>
        </a:graphic>
      </p:graphicFrame>
      <p:graphicFrame>
        <p:nvGraphicFramePr>
          <p:cNvPr id="56" name="Table 18">
            <a:extLst>
              <a:ext uri="{FF2B5EF4-FFF2-40B4-BE49-F238E27FC236}">
                <a16:creationId xmlns:a16="http://schemas.microsoft.com/office/drawing/2014/main" id="{697093B4-4FC0-C7E9-E7F4-9674BE35EB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164696"/>
              </p:ext>
            </p:extLst>
          </p:nvPr>
        </p:nvGraphicFramePr>
        <p:xfrm>
          <a:off x="6037671" y="4137562"/>
          <a:ext cx="6053034" cy="162523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2683589">
                  <a:extLst>
                    <a:ext uri="{9D8B030D-6E8A-4147-A177-3AD203B41FA5}">
                      <a16:colId xmlns:a16="http://schemas.microsoft.com/office/drawing/2014/main" val="1353063740"/>
                    </a:ext>
                  </a:extLst>
                </a:gridCol>
                <a:gridCol w="838074">
                  <a:extLst>
                    <a:ext uri="{9D8B030D-6E8A-4147-A177-3AD203B41FA5}">
                      <a16:colId xmlns:a16="http://schemas.microsoft.com/office/drawing/2014/main" val="1520249116"/>
                    </a:ext>
                  </a:extLst>
                </a:gridCol>
                <a:gridCol w="838074">
                  <a:extLst>
                    <a:ext uri="{9D8B030D-6E8A-4147-A177-3AD203B41FA5}">
                      <a16:colId xmlns:a16="http://schemas.microsoft.com/office/drawing/2014/main" val="3445693280"/>
                    </a:ext>
                  </a:extLst>
                </a:gridCol>
                <a:gridCol w="838074">
                  <a:extLst>
                    <a:ext uri="{9D8B030D-6E8A-4147-A177-3AD203B41FA5}">
                      <a16:colId xmlns:a16="http://schemas.microsoft.com/office/drawing/2014/main" val="3399245011"/>
                    </a:ext>
                  </a:extLst>
                </a:gridCol>
                <a:gridCol w="855223">
                  <a:extLst>
                    <a:ext uri="{9D8B030D-6E8A-4147-A177-3AD203B41FA5}">
                      <a16:colId xmlns:a16="http://schemas.microsoft.com/office/drawing/2014/main" val="962928954"/>
                    </a:ext>
                  </a:extLst>
                </a:gridCol>
              </a:tblGrid>
              <a:tr h="325046">
                <a:tc>
                  <a:txBody>
                    <a:bodyPr/>
                    <a:lstStyle/>
                    <a:p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Bunch 1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Bunch 2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Bunch 3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Bunch 4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559751"/>
                  </a:ext>
                </a:extLst>
              </a:tr>
              <a:tr h="325046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badi" panose="020B0604020104020204" pitchFamily="34" charset="0"/>
                        </a:rPr>
                        <a:t>Single bunch </a:t>
                      </a:r>
                      <a:r>
                        <a:rPr lang="en-US" sz="1400" b="1" kern="1000" spc="30" dirty="0">
                          <a:latin typeface="Abadi" panose="020B0604020104020204" pitchFamily="34" charset="0"/>
                          <a:cs typeface="Franklin Gothic Book"/>
                        </a:rPr>
                        <a:t>D</a:t>
                      </a:r>
                      <a:r>
                        <a:rPr lang="en-US" sz="1400" dirty="0">
                          <a:latin typeface="Abadi" panose="020B0604020104020204" pitchFamily="34" charset="0"/>
                        </a:rPr>
                        <a:t>E/E (%)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0.13</a:t>
                      </a:r>
                      <a:endParaRPr lang="de-CH" sz="1400" dirty="0">
                        <a:solidFill>
                          <a:schemeClr val="dk1"/>
                        </a:solidFill>
                        <a:latin typeface="Abadi" panose="020B0604020104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0.13</a:t>
                      </a:r>
                      <a:endParaRPr lang="de-CH" sz="1400" dirty="0">
                        <a:solidFill>
                          <a:schemeClr val="dk1"/>
                        </a:solidFill>
                        <a:latin typeface="Abadi" panose="020B0604020104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0.12</a:t>
                      </a:r>
                      <a:endParaRPr lang="de-CH" sz="1400" dirty="0">
                        <a:solidFill>
                          <a:schemeClr val="dk1"/>
                        </a:solidFill>
                        <a:latin typeface="Abadi" panose="020B0604020104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0.12</a:t>
                      </a:r>
                      <a:endParaRPr lang="de-CH" sz="1400" dirty="0">
                        <a:solidFill>
                          <a:schemeClr val="dk1"/>
                        </a:solidFill>
                        <a:latin typeface="Abadi" panose="020B0604020104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423686"/>
                  </a:ext>
                </a:extLst>
              </a:tr>
              <a:tr h="325046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badi" panose="020B0604020104020204" pitchFamily="34" charset="0"/>
                        </a:rPr>
                        <a:t>Rms bunch length (mm)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1.04</a:t>
                      </a:r>
                      <a:endParaRPr lang="de-CH" sz="1400" dirty="0">
                        <a:solidFill>
                          <a:schemeClr val="dk1"/>
                        </a:solidFill>
                        <a:latin typeface="Abadi" panose="020B0604020104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1.04</a:t>
                      </a:r>
                      <a:endParaRPr lang="de-CH" sz="1400" dirty="0">
                        <a:solidFill>
                          <a:schemeClr val="dk1"/>
                        </a:solidFill>
                        <a:latin typeface="Abadi" panose="020B0604020104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1.03</a:t>
                      </a:r>
                      <a:endParaRPr lang="de-CH" sz="1400" dirty="0">
                        <a:solidFill>
                          <a:schemeClr val="dk1"/>
                        </a:solidFill>
                        <a:latin typeface="Abadi" panose="020B0604020104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1.03</a:t>
                      </a:r>
                      <a:endParaRPr lang="de-CH" sz="1400" dirty="0">
                        <a:solidFill>
                          <a:schemeClr val="dk1"/>
                        </a:solidFill>
                        <a:latin typeface="Abadi" panose="020B0604020104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006256"/>
                  </a:ext>
                </a:extLst>
              </a:tr>
              <a:tr h="325046">
                <a:tc>
                  <a:txBody>
                    <a:bodyPr/>
                    <a:lstStyle/>
                    <a:p>
                      <a:r>
                        <a:rPr lang="en-US" sz="1400" b="1" kern="1000" spc="30" dirty="0">
                          <a:latin typeface="Abadi" panose="020B0604020104020204" pitchFamily="34" charset="0"/>
                          <a:cs typeface="Franklin Gothic Book"/>
                        </a:rPr>
                        <a:t>D</a:t>
                      </a:r>
                      <a:r>
                        <a:rPr lang="en-US" sz="1400" dirty="0">
                          <a:latin typeface="Abadi" panose="020B0604020104020204" pitchFamily="34" charset="0"/>
                        </a:rPr>
                        <a:t>E/E centroid from B1@5nC (%)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0.14</a:t>
                      </a:r>
                      <a:endParaRPr lang="de-CH" sz="1400" dirty="0">
                        <a:solidFill>
                          <a:schemeClr val="dk1"/>
                        </a:solidFill>
                        <a:latin typeface="Abadi" panose="020B0604020104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0.21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0.29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0.36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43629"/>
                  </a:ext>
                </a:extLst>
              </a:tr>
              <a:tr h="325046">
                <a:tc>
                  <a:txBody>
                    <a:bodyPr/>
                    <a:lstStyle/>
                    <a:p>
                      <a:pPr marL="0" marR="0" lvl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000" spc="30" dirty="0">
                          <a:latin typeface="Abadi" panose="020B0604020104020204" pitchFamily="34" charset="0"/>
                          <a:cs typeface="Franklin Gothic Book"/>
                        </a:rPr>
                        <a:t>D</a:t>
                      </a:r>
                      <a:r>
                        <a:rPr lang="de-CH" sz="1400" dirty="0">
                          <a:latin typeface="Abadi" panose="020B0604020104020204" pitchFamily="34" charset="0"/>
                        </a:rPr>
                        <a:t>t </a:t>
                      </a:r>
                      <a:r>
                        <a:rPr lang="de-CH" sz="1400" dirty="0" err="1">
                          <a:latin typeface="Abadi" panose="020B0604020104020204" pitchFamily="34" charset="0"/>
                        </a:rPr>
                        <a:t>from</a:t>
                      </a:r>
                      <a:r>
                        <a:rPr lang="de-CH" sz="1400">
                          <a:latin typeface="Abadi" panose="020B0604020104020204" pitchFamily="34" charset="0"/>
                        </a:rPr>
                        <a:t> B1@5nC </a:t>
                      </a:r>
                      <a:r>
                        <a:rPr lang="de-CH" sz="1400" dirty="0">
                          <a:latin typeface="Abadi" panose="020B0604020104020204" pitchFamily="34" charset="0"/>
                        </a:rPr>
                        <a:t>(ps)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de-CH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-29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-35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-41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-45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2786613"/>
                  </a:ext>
                </a:extLst>
              </a:tr>
            </a:tbl>
          </a:graphicData>
        </a:graphic>
      </p:graphicFrame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8E65A7B-C30E-A21F-3BF8-020E7A323F22}"/>
              </a:ext>
            </a:extLst>
          </p:cNvPr>
          <p:cNvCxnSpPr>
            <a:cxnSpLocks/>
          </p:cNvCxnSpPr>
          <p:nvPr/>
        </p:nvCxnSpPr>
        <p:spPr bwMode="auto">
          <a:xfrm>
            <a:off x="3327048" y="2040290"/>
            <a:ext cx="203571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2C5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A0428CD-C5F2-7D84-1562-9A118848DDF8}"/>
              </a:ext>
            </a:extLst>
          </p:cNvPr>
          <p:cNvCxnSpPr>
            <a:cxnSpLocks/>
          </p:cNvCxnSpPr>
          <p:nvPr/>
        </p:nvCxnSpPr>
        <p:spPr bwMode="auto">
          <a:xfrm>
            <a:off x="6521238" y="2069254"/>
            <a:ext cx="562581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2C5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C61E1F16-01B5-9D45-7732-65D5BF4BE422}"/>
              </a:ext>
            </a:extLst>
          </p:cNvPr>
          <p:cNvSpPr txBox="1"/>
          <p:nvPr/>
        </p:nvSpPr>
        <p:spPr>
          <a:xfrm>
            <a:off x="2988405" y="2230198"/>
            <a:ext cx="1220559" cy="34441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kern="1000" spc="30" dirty="0">
                <a:latin typeface="Symbol" panose="05050102010706020507" pitchFamily="18" charset="2"/>
                <a:cs typeface="Franklin Gothic Book"/>
              </a:rPr>
              <a:t>s</a:t>
            </a:r>
            <a:r>
              <a:rPr lang="en-US" sz="1400" b="1" kern="1000" spc="30" baseline="-25000" dirty="0">
                <a:latin typeface="+mn-lt"/>
                <a:cs typeface="Franklin Gothic Book"/>
              </a:rPr>
              <a:t>z0 </a:t>
            </a:r>
            <a:r>
              <a:rPr lang="en-US" sz="1400" kern="1000" spc="30" dirty="0">
                <a:cs typeface="Franklin Gothic Book"/>
              </a:rPr>
              <a:t>=</a:t>
            </a:r>
            <a:r>
              <a:rPr lang="en-US" sz="1400" b="1" kern="1000" spc="30" dirty="0">
                <a:latin typeface="+mn-lt"/>
                <a:cs typeface="Franklin Gothic Book"/>
              </a:rPr>
              <a:t> 0.8 mm</a:t>
            </a:r>
            <a:endParaRPr lang="de-CH" sz="1400" b="1" kern="1000" spc="30" dirty="0" err="1">
              <a:latin typeface="+mn-lt"/>
              <a:cs typeface="Franklin Gothic Book"/>
            </a:endParaRPr>
          </a:p>
        </p:txBody>
      </p:sp>
      <p:sp>
        <p:nvSpPr>
          <p:cNvPr id="60" name="Rounded Rectangle 85">
            <a:extLst>
              <a:ext uri="{FF2B5EF4-FFF2-40B4-BE49-F238E27FC236}">
                <a16:creationId xmlns:a16="http://schemas.microsoft.com/office/drawing/2014/main" id="{CEB677A9-1D6C-7057-2BD9-F1D10C96AFCC}"/>
              </a:ext>
            </a:extLst>
          </p:cNvPr>
          <p:cNvSpPr/>
          <p:nvPr/>
        </p:nvSpPr>
        <p:spPr bwMode="auto">
          <a:xfrm>
            <a:off x="3664505" y="1857951"/>
            <a:ext cx="1233075" cy="32549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B1E79AC-4D1A-64DC-29B8-F6DC81AA1022}"/>
              </a:ext>
            </a:extLst>
          </p:cNvPr>
          <p:cNvSpPr txBox="1"/>
          <p:nvPr/>
        </p:nvSpPr>
        <p:spPr bwMode="auto">
          <a:xfrm>
            <a:off x="3655303" y="1854458"/>
            <a:ext cx="13018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cap="small" dirty="0">
                <a:solidFill>
                  <a:schemeClr val="bg1"/>
                </a:solidFill>
                <a:latin typeface="+mn-lt"/>
              </a:rPr>
              <a:t>HE linac</a:t>
            </a:r>
            <a:endParaRPr lang="de-CH" b="1" cap="small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E272F97-3C9D-C286-7133-F03348B6CDC5}"/>
              </a:ext>
            </a:extLst>
          </p:cNvPr>
          <p:cNvSpPr txBox="1"/>
          <p:nvPr/>
        </p:nvSpPr>
        <p:spPr>
          <a:xfrm>
            <a:off x="3445055" y="1567434"/>
            <a:ext cx="1632026" cy="23745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kern="1000" spc="30" dirty="0">
                <a:latin typeface="+mn-lt"/>
                <a:cs typeface="Franklin Gothic Book"/>
              </a:rPr>
              <a:t>f1 = 2.8 GHz</a:t>
            </a:r>
            <a:endParaRPr lang="de-CH" sz="1400" b="1" kern="1000" spc="30" dirty="0" err="1">
              <a:latin typeface="+mn-lt"/>
              <a:cs typeface="Franklin Gothic Book"/>
            </a:endParaRPr>
          </a:p>
        </p:txBody>
      </p:sp>
      <p:sp>
        <p:nvSpPr>
          <p:cNvPr id="63" name="Rounded Rectangle 115">
            <a:extLst>
              <a:ext uri="{FF2B5EF4-FFF2-40B4-BE49-F238E27FC236}">
                <a16:creationId xmlns:a16="http://schemas.microsoft.com/office/drawing/2014/main" id="{4E11063C-B3C8-CE2C-D3E3-AF474E086CA0}"/>
              </a:ext>
            </a:extLst>
          </p:cNvPr>
          <p:cNvSpPr/>
          <p:nvPr/>
        </p:nvSpPr>
        <p:spPr bwMode="auto">
          <a:xfrm>
            <a:off x="8039664" y="1917417"/>
            <a:ext cx="1220558" cy="278401"/>
          </a:xfrm>
          <a:prstGeom prst="roundRect">
            <a:avLst/>
          </a:prstGeom>
          <a:solidFill>
            <a:srgbClr val="0072BD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BF46290-C889-4870-D5F2-AD9E3A73C25F}"/>
              </a:ext>
            </a:extLst>
          </p:cNvPr>
          <p:cNvSpPr txBox="1"/>
          <p:nvPr/>
        </p:nvSpPr>
        <p:spPr bwMode="auto">
          <a:xfrm>
            <a:off x="8186525" y="1888201"/>
            <a:ext cx="936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+mn-lt"/>
              </a:rPr>
              <a:t>RF EC</a:t>
            </a:r>
            <a:endParaRPr lang="de-CH" b="1" cap="small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C833341-D50B-FAF7-F8D6-E0ECF292DE63}"/>
              </a:ext>
            </a:extLst>
          </p:cNvPr>
          <p:cNvSpPr txBox="1"/>
          <p:nvPr/>
        </p:nvSpPr>
        <p:spPr>
          <a:xfrm>
            <a:off x="7801619" y="1392061"/>
            <a:ext cx="1632026" cy="5084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kern="1000" spc="30" dirty="0">
                <a:latin typeface="+mn-lt"/>
                <a:cs typeface="Franklin Gothic Book"/>
              </a:rPr>
              <a:t>f2 = 2.8 GHz</a:t>
            </a:r>
          </a:p>
          <a:p>
            <a:pPr algn="ctr">
              <a:lnSpc>
                <a:spcPct val="110000"/>
              </a:lnSpc>
            </a:pPr>
            <a:r>
              <a:rPr lang="en-US" sz="1400" b="1" kern="1000" spc="30" dirty="0">
                <a:latin typeface="+mn-lt"/>
                <a:cs typeface="Franklin Gothic Book"/>
              </a:rPr>
              <a:t>V = 620 MV</a:t>
            </a:r>
            <a:endParaRPr lang="de-CH" sz="1400" b="1" kern="1000" spc="30" dirty="0" err="1">
              <a:latin typeface="+mn-lt"/>
              <a:cs typeface="Franklin Gothic Book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3841D86-518C-91CC-DA15-B0AC3874DA4B}"/>
              </a:ext>
            </a:extLst>
          </p:cNvPr>
          <p:cNvSpPr txBox="1"/>
          <p:nvPr/>
        </p:nvSpPr>
        <p:spPr>
          <a:xfrm>
            <a:off x="6427842" y="2166333"/>
            <a:ext cx="2022901" cy="55707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600" b="1" kern="1000" spc="30" dirty="0">
                <a:latin typeface="Symbol" panose="05050102010706020507" pitchFamily="18" charset="2"/>
                <a:cs typeface="Franklin Gothic Book"/>
              </a:rPr>
              <a:t>s</a:t>
            </a:r>
            <a:r>
              <a:rPr lang="en-US" sz="1600" b="1" kern="1000" spc="30" baseline="-25000" dirty="0">
                <a:latin typeface="+mn-lt"/>
                <a:cs typeface="Franklin Gothic Book"/>
              </a:rPr>
              <a:t>z0 </a:t>
            </a:r>
            <a:r>
              <a:rPr lang="en-US" sz="1600" kern="1000" spc="30" dirty="0">
                <a:cs typeface="Franklin Gothic Book"/>
              </a:rPr>
              <a:t>=</a:t>
            </a:r>
            <a:r>
              <a:rPr lang="en-US" sz="1600" b="1" kern="1000" spc="30" dirty="0">
                <a:latin typeface="+mn-lt"/>
                <a:cs typeface="Franklin Gothic Book"/>
              </a:rPr>
              <a:t> 4 mm</a:t>
            </a:r>
          </a:p>
          <a:p>
            <a:pPr algn="ctr">
              <a:lnSpc>
                <a:spcPct val="110000"/>
              </a:lnSpc>
            </a:pPr>
            <a:r>
              <a:rPr lang="en-US" sz="1600" b="1" kern="1000" spc="30" dirty="0">
                <a:latin typeface="+mn-lt"/>
                <a:cs typeface="Franklin Gothic Book"/>
              </a:rPr>
              <a:t>DE/E = 0.6%</a:t>
            </a:r>
          </a:p>
          <a:p>
            <a:pPr algn="ctr">
              <a:lnSpc>
                <a:spcPct val="110000"/>
              </a:lnSpc>
            </a:pPr>
            <a:r>
              <a:rPr lang="en-US" sz="1600" b="1" kern="1000" spc="30" dirty="0">
                <a:latin typeface="+mn-lt"/>
                <a:cs typeface="Franklin Gothic Book"/>
              </a:rPr>
              <a:t>Max </a:t>
            </a:r>
            <a:r>
              <a:rPr lang="en-US" sz="1600" b="1" kern="1000" spc="30" dirty="0" err="1">
                <a:latin typeface="+mn-lt"/>
                <a:cs typeface="Franklin Gothic Book"/>
              </a:rPr>
              <a:t>DE</a:t>
            </a:r>
            <a:r>
              <a:rPr lang="en-US" sz="1600" b="1" kern="1000" spc="30" baseline="-25000" dirty="0" err="1">
                <a:latin typeface="+mn-lt"/>
                <a:cs typeface="Franklin Gothic Book"/>
              </a:rPr>
              <a:t>cen</a:t>
            </a:r>
            <a:r>
              <a:rPr lang="en-US" sz="1600" b="1" kern="1000" spc="30" dirty="0">
                <a:cs typeface="Franklin Gothic Book"/>
              </a:rPr>
              <a:t> </a:t>
            </a:r>
            <a:r>
              <a:rPr lang="en-US" sz="1600" b="1" kern="1000" spc="30" dirty="0">
                <a:latin typeface="+mn-lt"/>
                <a:cs typeface="Franklin Gothic Book"/>
              </a:rPr>
              <a:t>/E &lt;</a:t>
            </a:r>
            <a:r>
              <a:rPr lang="en-US" sz="1600" b="1" kern="1000" spc="30" dirty="0">
                <a:cs typeface="Franklin Gothic Book"/>
              </a:rPr>
              <a:t> </a:t>
            </a:r>
            <a:r>
              <a:rPr lang="en-US" sz="1600" b="1" kern="1000" spc="30" dirty="0">
                <a:latin typeface="+mn-lt"/>
                <a:cs typeface="Franklin Gothic Book"/>
              </a:rPr>
              <a:t>0.05</a:t>
            </a:r>
            <a:r>
              <a:rPr lang="en-US" sz="1600" b="1" kern="1000" spc="30" dirty="0">
                <a:cs typeface="Franklin Gothic Book"/>
              </a:rPr>
              <a:t>%</a:t>
            </a:r>
            <a:endParaRPr lang="de-CH" sz="1600" b="1" kern="1000" spc="30" dirty="0">
              <a:cs typeface="Franklin Gothic Book"/>
            </a:endParaRPr>
          </a:p>
          <a:p>
            <a:pPr algn="ctr">
              <a:lnSpc>
                <a:spcPct val="110000"/>
              </a:lnSpc>
            </a:pPr>
            <a:endParaRPr lang="de-CH" sz="1200" b="1" kern="1000" spc="30" dirty="0" err="1">
              <a:latin typeface="+mn-lt"/>
              <a:cs typeface="Franklin Gothic Book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CA59A24-18DB-9269-725D-AC07D856FF64}"/>
              </a:ext>
            </a:extLst>
          </p:cNvPr>
          <p:cNvSpPr txBox="1"/>
          <p:nvPr/>
        </p:nvSpPr>
        <p:spPr>
          <a:xfrm>
            <a:off x="9680684" y="2214455"/>
            <a:ext cx="2022901" cy="55707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rtl="0"/>
            <a:r>
              <a:rPr lang="en-US" sz="1600" b="1" kern="1000" dirty="0">
                <a:solidFill>
                  <a:schemeClr val="accent4"/>
                </a:solidFill>
                <a:latin typeface="Symbol" panose="05050102010706020507" pitchFamily="18" charset="2"/>
              </a:rPr>
              <a:t>s</a:t>
            </a:r>
            <a:r>
              <a:rPr lang="en-US" sz="1600" b="1" kern="1000" baseline="-25000" dirty="0">
                <a:solidFill>
                  <a:schemeClr val="accent4"/>
                </a:solidFill>
                <a:latin typeface="Calibri" panose="020F0502020204030204" pitchFamily="34" charset="0"/>
              </a:rPr>
              <a:t>z0 </a:t>
            </a:r>
            <a:r>
              <a:rPr lang="en-US" sz="1600" kern="1000" dirty="0">
                <a:solidFill>
                  <a:schemeClr val="accent4"/>
                </a:solidFill>
                <a:latin typeface="Arial" panose="020B0604020202020204" pitchFamily="34" charset="0"/>
              </a:rPr>
              <a:t>=</a:t>
            </a:r>
            <a:r>
              <a:rPr lang="en-US" sz="1600" b="1" kern="1000" dirty="0">
                <a:solidFill>
                  <a:schemeClr val="accent4"/>
                </a:solidFill>
                <a:latin typeface="Calibri" panose="020F0502020204030204" pitchFamily="34" charset="0"/>
              </a:rPr>
              <a:t> 4 mm, </a:t>
            </a:r>
          </a:p>
          <a:p>
            <a:pPr algn="ctr" rtl="0"/>
            <a:r>
              <a:rPr lang="en-US" sz="1600" b="1" kern="1000" dirty="0">
                <a:solidFill>
                  <a:schemeClr val="accent4"/>
                </a:solidFill>
                <a:latin typeface="Calibri" panose="020F0502020204030204" pitchFamily="34" charset="0"/>
              </a:rPr>
              <a:t>DE/E = 0.11%</a:t>
            </a:r>
          </a:p>
          <a:p>
            <a:pPr algn="ctr" rtl="0"/>
            <a:r>
              <a:rPr lang="en-US" sz="1600" b="1" kern="1000" dirty="0" err="1">
                <a:solidFill>
                  <a:schemeClr val="accent4"/>
                </a:solidFill>
                <a:latin typeface="Calibri" panose="020F0502020204030204" pitchFamily="34" charset="0"/>
              </a:rPr>
              <a:t>DE</a:t>
            </a:r>
            <a:r>
              <a:rPr lang="en-US" sz="1600" b="1" kern="1000" baseline="-25000" dirty="0" err="1">
                <a:solidFill>
                  <a:schemeClr val="accent4"/>
                </a:solidFill>
                <a:latin typeface="Calibri" panose="020F0502020204030204" pitchFamily="34" charset="0"/>
              </a:rPr>
              <a:t>cen</a:t>
            </a:r>
            <a:r>
              <a:rPr lang="en-US" sz="1600" b="1" kern="1000" spc="30" dirty="0">
                <a:solidFill>
                  <a:schemeClr val="accent4"/>
                </a:solidFill>
                <a:cs typeface="Franklin Gothic Book"/>
              </a:rPr>
              <a:t> </a:t>
            </a:r>
            <a:r>
              <a:rPr lang="en-US" sz="1600" b="1" kern="1000" dirty="0">
                <a:solidFill>
                  <a:schemeClr val="accent4"/>
                </a:solidFill>
                <a:latin typeface="Calibri" panose="020F0502020204030204" pitchFamily="34" charset="0"/>
              </a:rPr>
              <a:t>/E &lt; 0.05</a:t>
            </a:r>
            <a:r>
              <a:rPr lang="en-US" sz="1600" b="1" kern="1000" dirty="0">
                <a:solidFill>
                  <a:schemeClr val="accent4"/>
                </a:solidFill>
                <a:latin typeface="Arial" panose="020B0604020202020204" pitchFamily="34" charset="0"/>
              </a:rPr>
              <a:t>%</a:t>
            </a:r>
            <a:endParaRPr lang="de-CH" sz="1600" b="1" kern="1000" dirty="0">
              <a:solidFill>
                <a:schemeClr val="accent4"/>
              </a:solidFill>
              <a:latin typeface="Arial" panose="020B0604020202020204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AE4BAB5B-221F-4845-1D7F-2218AEEE0065}"/>
              </a:ext>
            </a:extLst>
          </p:cNvPr>
          <p:cNvCxnSpPr>
            <a:cxnSpLocks/>
            <a:endCxn id="73" idx="1"/>
          </p:cNvCxnSpPr>
          <p:nvPr/>
        </p:nvCxnSpPr>
        <p:spPr bwMode="auto">
          <a:xfrm flipV="1">
            <a:off x="5465190" y="1627026"/>
            <a:ext cx="196552" cy="40788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2C5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A50B317E-70A7-2091-05A2-255DCBCFFCF5}"/>
              </a:ext>
            </a:extLst>
          </p:cNvPr>
          <p:cNvCxnSpPr>
            <a:cxnSpLocks/>
          </p:cNvCxnSpPr>
          <p:nvPr/>
        </p:nvCxnSpPr>
        <p:spPr bwMode="auto">
          <a:xfrm>
            <a:off x="5779211" y="1627026"/>
            <a:ext cx="42601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2C5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1A7FB973-C4C7-0DDE-54A3-5D5C76F39CB6}"/>
              </a:ext>
            </a:extLst>
          </p:cNvPr>
          <p:cNvCxnSpPr>
            <a:cxnSpLocks/>
          </p:cNvCxnSpPr>
          <p:nvPr/>
        </p:nvCxnSpPr>
        <p:spPr bwMode="auto">
          <a:xfrm>
            <a:off x="6204393" y="1612820"/>
            <a:ext cx="196552" cy="40788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2C5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225DCCD9-9B7A-3396-0761-9957A6916947}"/>
              </a:ext>
            </a:extLst>
          </p:cNvPr>
          <p:cNvSpPr/>
          <p:nvPr/>
        </p:nvSpPr>
        <p:spPr bwMode="auto">
          <a:xfrm>
            <a:off x="5362762" y="1827779"/>
            <a:ext cx="227703" cy="338554"/>
          </a:xfrm>
          <a:prstGeom prst="roundRect">
            <a:avLst/>
          </a:prstGeom>
          <a:solidFill>
            <a:schemeClr val="accent3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760CE57C-82FC-8030-8792-46A78882967A}"/>
              </a:ext>
            </a:extLst>
          </p:cNvPr>
          <p:cNvSpPr/>
          <p:nvPr/>
        </p:nvSpPr>
        <p:spPr bwMode="auto">
          <a:xfrm>
            <a:off x="6293535" y="1852929"/>
            <a:ext cx="227703" cy="338554"/>
          </a:xfrm>
          <a:prstGeom prst="roundRect">
            <a:avLst/>
          </a:prstGeom>
          <a:solidFill>
            <a:schemeClr val="accent3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E4592EF-B4E9-76A7-A37D-C73F2B15BFAB}"/>
              </a:ext>
            </a:extLst>
          </p:cNvPr>
          <p:cNvSpPr/>
          <p:nvPr/>
        </p:nvSpPr>
        <p:spPr bwMode="auto">
          <a:xfrm>
            <a:off x="5661742" y="1457749"/>
            <a:ext cx="227703" cy="338554"/>
          </a:xfrm>
          <a:prstGeom prst="roundRect">
            <a:avLst/>
          </a:prstGeom>
          <a:solidFill>
            <a:schemeClr val="accent3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3140FE1-182E-E798-048B-0E3B0BDBD2B0}"/>
              </a:ext>
            </a:extLst>
          </p:cNvPr>
          <p:cNvSpPr/>
          <p:nvPr/>
        </p:nvSpPr>
        <p:spPr bwMode="auto">
          <a:xfrm>
            <a:off x="6037671" y="1463060"/>
            <a:ext cx="227703" cy="338554"/>
          </a:xfrm>
          <a:prstGeom prst="roundRect">
            <a:avLst/>
          </a:prstGeom>
          <a:solidFill>
            <a:schemeClr val="accent3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C3C01F7-B70F-EC51-E8AF-5C7F39AC7630}"/>
              </a:ext>
            </a:extLst>
          </p:cNvPr>
          <p:cNvSpPr txBox="1"/>
          <p:nvPr/>
        </p:nvSpPr>
        <p:spPr>
          <a:xfrm>
            <a:off x="4957201" y="1211955"/>
            <a:ext cx="1983355" cy="23745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kern="1000" spc="30" dirty="0">
                <a:latin typeface="+mn-lt"/>
                <a:cs typeface="Franklin Gothic Book"/>
              </a:rPr>
              <a:t>R</a:t>
            </a:r>
            <a:r>
              <a:rPr lang="en-US" sz="1400" b="1" kern="1000" spc="30" baseline="-25000" dirty="0">
                <a:latin typeface="+mn-lt"/>
                <a:cs typeface="Franklin Gothic Book"/>
              </a:rPr>
              <a:t>56</a:t>
            </a:r>
            <a:r>
              <a:rPr lang="en-US" sz="1400" b="1" kern="1000" spc="30" dirty="0">
                <a:latin typeface="+mn-lt"/>
                <a:cs typeface="Franklin Gothic Book"/>
              </a:rPr>
              <a:t> ~ 0.55 m</a:t>
            </a:r>
            <a:endParaRPr lang="de-CH" sz="1400" b="1" kern="1000" spc="30" dirty="0" err="1">
              <a:latin typeface="+mn-lt"/>
              <a:cs typeface="Franklin Gothic Book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73F2B7B-0676-2428-5094-E5EBFE8A154B}"/>
              </a:ext>
            </a:extLst>
          </p:cNvPr>
          <p:cNvSpPr txBox="1"/>
          <p:nvPr/>
        </p:nvSpPr>
        <p:spPr>
          <a:xfrm>
            <a:off x="4208964" y="2166333"/>
            <a:ext cx="2081373" cy="55707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600" b="1" kern="1000" spc="30" dirty="0">
                <a:solidFill>
                  <a:srgbClr val="FF0000"/>
                </a:solidFill>
                <a:latin typeface="Symbol" panose="05050102010706020507" pitchFamily="18" charset="2"/>
                <a:cs typeface="Franklin Gothic Book"/>
              </a:rPr>
              <a:t>s</a:t>
            </a:r>
            <a:r>
              <a:rPr lang="en-US" sz="1600" b="1" kern="1000" spc="30" baseline="-25000" dirty="0">
                <a:solidFill>
                  <a:srgbClr val="FF0000"/>
                </a:solidFill>
                <a:latin typeface="+mn-lt"/>
                <a:cs typeface="Franklin Gothic Book"/>
              </a:rPr>
              <a:t>z0 </a:t>
            </a:r>
            <a:r>
              <a:rPr lang="en-US" sz="1600" kern="1000" spc="30" dirty="0">
                <a:solidFill>
                  <a:srgbClr val="FF0000"/>
                </a:solidFill>
                <a:cs typeface="Franklin Gothic Book"/>
              </a:rPr>
              <a:t>=</a:t>
            </a:r>
            <a:r>
              <a:rPr lang="en-US" sz="1600" b="1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 0.8 mm</a:t>
            </a:r>
          </a:p>
          <a:p>
            <a:pPr algn="ctr">
              <a:lnSpc>
                <a:spcPct val="110000"/>
              </a:lnSpc>
            </a:pPr>
            <a:r>
              <a:rPr lang="en-US" sz="1600" b="1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DE/E = 0.6%</a:t>
            </a:r>
          </a:p>
          <a:p>
            <a:pPr algn="ctr">
              <a:lnSpc>
                <a:spcPct val="110000"/>
              </a:lnSpc>
            </a:pPr>
            <a:r>
              <a:rPr lang="en-US" sz="1600" b="1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Max </a:t>
            </a:r>
            <a:r>
              <a:rPr lang="en-US" sz="1600" b="1" kern="1000" spc="30" dirty="0" err="1">
                <a:solidFill>
                  <a:srgbClr val="FF0000"/>
                </a:solidFill>
                <a:latin typeface="+mn-lt"/>
                <a:cs typeface="Franklin Gothic Book"/>
              </a:rPr>
              <a:t>DE</a:t>
            </a:r>
            <a:r>
              <a:rPr lang="en-US" sz="1600" b="1" kern="1000" spc="30" baseline="-25000" dirty="0" err="1">
                <a:solidFill>
                  <a:srgbClr val="FF0000"/>
                </a:solidFill>
                <a:latin typeface="+mn-lt"/>
                <a:cs typeface="Franklin Gothic Book"/>
              </a:rPr>
              <a:t>cen</a:t>
            </a:r>
            <a:r>
              <a:rPr lang="en-US" sz="1600" b="1" kern="1000" spc="30" dirty="0">
                <a:solidFill>
                  <a:srgbClr val="FF0000"/>
                </a:solidFill>
                <a:cs typeface="Franklin Gothic Book"/>
              </a:rPr>
              <a:t> </a:t>
            </a:r>
            <a:r>
              <a:rPr lang="en-US" sz="1600" b="1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/E = 2.1%</a:t>
            </a:r>
            <a:endParaRPr lang="de-CH" sz="1600" b="1" kern="1000" spc="30" dirty="0" err="1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8BD485A-605B-B004-20B1-D16DAE9A37F4}"/>
              </a:ext>
            </a:extLst>
          </p:cNvPr>
          <p:cNvSpPr txBox="1"/>
          <p:nvPr/>
        </p:nvSpPr>
        <p:spPr bwMode="auto">
          <a:xfrm>
            <a:off x="3664505" y="6122292"/>
            <a:ext cx="676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latin typeface="Abadi" panose="020B0604020104020204" pitchFamily="34" charset="0"/>
              </a:rPr>
              <a:t>These parameters seem to be acceptable by the booster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CD39EDFD-6CD9-2BFB-DC33-B91EA610EA29}"/>
              </a:ext>
            </a:extLst>
          </p:cNvPr>
          <p:cNvSpPr/>
          <p:nvPr/>
        </p:nvSpPr>
        <p:spPr>
          <a:xfrm>
            <a:off x="6172870" y="2471596"/>
            <a:ext cx="433851" cy="17464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7D44A8B9-D76F-1956-AD31-2B99745B4B8A}"/>
              </a:ext>
            </a:extLst>
          </p:cNvPr>
          <p:cNvSpPr/>
          <p:nvPr/>
        </p:nvSpPr>
        <p:spPr>
          <a:xfrm>
            <a:off x="8848788" y="2488551"/>
            <a:ext cx="433851" cy="17464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12" descr="A graph of a function&#10;&#10;Description automatically generated">
            <a:extLst>
              <a:ext uri="{FF2B5EF4-FFF2-40B4-BE49-F238E27FC236}">
                <a16:creationId xmlns:a16="http://schemas.microsoft.com/office/drawing/2014/main" id="{3576BFB7-FFFD-F9DA-7D07-0CB0CA34AA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68" t="31202" r="25574" b="47593"/>
          <a:stretch/>
        </p:blipFill>
        <p:spPr bwMode="auto">
          <a:xfrm>
            <a:off x="318348" y="1543371"/>
            <a:ext cx="2627053" cy="9868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029258-3A33-DC70-3440-202CF7B95D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1029" y="7269"/>
            <a:ext cx="2463817" cy="832722"/>
          </a:xfrm>
          <a:prstGeom prst="rect">
            <a:avLst/>
          </a:prstGeom>
        </p:spPr>
      </p:pic>
      <p:pic>
        <p:nvPicPr>
          <p:cNvPr id="7" name="Image 84">
            <a:extLst>
              <a:ext uri="{FF2B5EF4-FFF2-40B4-BE49-F238E27FC236}">
                <a16:creationId xmlns:a16="http://schemas.microsoft.com/office/drawing/2014/main" id="{A77BB677-BD39-706D-86B5-45FB34D177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22DE51-7B29-2D5B-764C-38E62BCBD854}"/>
              </a:ext>
            </a:extLst>
          </p:cNvPr>
          <p:cNvSpPr txBox="1"/>
          <p:nvPr/>
        </p:nvSpPr>
        <p:spPr>
          <a:xfrm>
            <a:off x="170483" y="5810214"/>
            <a:ext cx="3684416" cy="89255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b="1" dirty="0">
                <a:latin typeface="Century Gothic" pitchFamily="34" charset="0"/>
                <a:cs typeface="Arial" pitchFamily="34" charset="0"/>
              </a:rPr>
              <a:t>See talk: S</a:t>
            </a:r>
            <a:r>
              <a:rPr lang="en-GB" sz="1800" b="1" dirty="0">
                <a:solidFill>
                  <a:schemeClr val="tx1"/>
                </a:solidFill>
                <a:latin typeface="Century Gothic" pitchFamily="34" charset="0"/>
                <a:cs typeface="Arial" pitchFamily="34" charset="0"/>
              </a:rPr>
              <a:t>. Bettoni, et. al</a:t>
            </a:r>
            <a:endParaRPr lang="en-US" dirty="0"/>
          </a:p>
          <a:p>
            <a:r>
              <a:rPr lang="en-GB" sz="1600" b="1" dirty="0">
                <a:solidFill>
                  <a:schemeClr val="tx1"/>
                </a:solidFill>
                <a:latin typeface="Century Gothic" pitchFamily="34" charset="0"/>
                <a:cs typeface="Arial" pitchFamily="34" charset="0"/>
              </a:rPr>
              <a:t>“FCC-ee injector: linacs design for single- and multi-bunch effects</a:t>
            </a:r>
            <a:r>
              <a:rPr lang="en-GB" b="1" dirty="0">
                <a:latin typeface="Century Gothic" pitchFamily="34" charset="0"/>
                <a:cs typeface="Arial" pitchFamily="34" charset="0"/>
              </a:rPr>
              <a:t>”</a:t>
            </a:r>
            <a:r>
              <a:rPr lang="en-GB" sz="1800" b="1" dirty="0">
                <a:solidFill>
                  <a:schemeClr val="tx1"/>
                </a:solidFill>
                <a:latin typeface="Century Gothic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34439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graph with a red line&#10;&#10;AI-generated content may be incorrect.">
            <a:extLst>
              <a:ext uri="{FF2B5EF4-FFF2-40B4-BE49-F238E27FC236}">
                <a16:creationId xmlns:a16="http://schemas.microsoft.com/office/drawing/2014/main" id="{E3A4EDA7-9EF7-A1C1-6F7C-ACB7041A66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89" y="2628860"/>
            <a:ext cx="6139359" cy="330738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FECB7AC-4DA5-F722-21E1-976A80CBB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e+ linac: design, transmission and yield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5104DE-CFEA-83E9-F219-2BE0B36078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8436" y="1517839"/>
            <a:ext cx="5396323" cy="461050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E887E1-35A6-A156-4CA6-33D79E0DCAFB}"/>
              </a:ext>
            </a:extLst>
          </p:cNvPr>
          <p:cNvSpPr txBox="1"/>
          <p:nvPr/>
        </p:nvSpPr>
        <p:spPr>
          <a:xfrm>
            <a:off x="215564" y="1579423"/>
            <a:ext cx="11304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Primary</a:t>
            </a:r>
          </a:p>
          <a:p>
            <a:r>
              <a:rPr lang="en-US" dirty="0"/>
              <a:t>e-bunch: </a:t>
            </a:r>
          </a:p>
          <a:p>
            <a:r>
              <a:rPr lang="en-US" b="1" dirty="0"/>
              <a:t>4.5 </a:t>
            </a:r>
            <a:r>
              <a:rPr lang="en-US" b="1" dirty="0" err="1"/>
              <a:t>nC</a:t>
            </a:r>
            <a:endParaRPr 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D3FB9B-08DE-5D3B-B20D-FE03AFE938E0}"/>
              </a:ext>
            </a:extLst>
          </p:cNvPr>
          <p:cNvSpPr txBox="1"/>
          <p:nvPr/>
        </p:nvSpPr>
        <p:spPr>
          <a:xfrm>
            <a:off x="1064044" y="2395671"/>
            <a:ext cx="1050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solenoids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7724D7-4670-E637-6829-AFE925A99D64}"/>
              </a:ext>
            </a:extLst>
          </p:cNvPr>
          <p:cNvSpPr txBox="1"/>
          <p:nvPr/>
        </p:nvSpPr>
        <p:spPr>
          <a:xfrm>
            <a:off x="3871075" y="2391610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quadrupoles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92ED74-3331-9AF0-31F2-72564C50F435}"/>
              </a:ext>
            </a:extLst>
          </p:cNvPr>
          <p:cNvSpPr txBox="1"/>
          <p:nvPr/>
        </p:nvSpPr>
        <p:spPr>
          <a:xfrm>
            <a:off x="670336" y="2740672"/>
            <a:ext cx="13673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Collimation chicane </a:t>
            </a:r>
          </a:p>
          <a:p>
            <a:r>
              <a:rPr lang="en-US" sz="1600" dirty="0"/>
              <a:t>200 MeV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7BBB00-E03B-51D7-B08E-E412FC55F255}"/>
              </a:ext>
            </a:extLst>
          </p:cNvPr>
          <p:cNvSpPr txBox="1"/>
          <p:nvPr/>
        </p:nvSpPr>
        <p:spPr>
          <a:xfrm>
            <a:off x="2190939" y="2735064"/>
            <a:ext cx="12342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Matching section</a:t>
            </a:r>
          </a:p>
          <a:p>
            <a:r>
              <a:rPr lang="en-US" sz="1600" dirty="0"/>
              <a:t>930 MeV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B6ED88-968A-21A4-B26A-143CE0F85D39}"/>
              </a:ext>
            </a:extLst>
          </p:cNvPr>
          <p:cNvSpPr txBox="1"/>
          <p:nvPr/>
        </p:nvSpPr>
        <p:spPr>
          <a:xfrm>
            <a:off x="5460767" y="2735064"/>
            <a:ext cx="12342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/>
          </a:p>
          <a:p>
            <a:r>
              <a:rPr lang="en-US" sz="1600" dirty="0"/>
              <a:t>2860 MeV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166D58-10C9-D55B-5A6A-B5074DF1DADD}"/>
              </a:ext>
            </a:extLst>
          </p:cNvPr>
          <p:cNvSpPr txBox="1"/>
          <p:nvPr/>
        </p:nvSpPr>
        <p:spPr>
          <a:xfrm>
            <a:off x="5911913" y="3777764"/>
            <a:ext cx="8012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/>
          </a:p>
          <a:p>
            <a:r>
              <a:rPr lang="en-US" sz="1600" dirty="0"/>
              <a:t>3.41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CBCBBB-13B3-4AF6-D92D-8C98D994A040}"/>
              </a:ext>
            </a:extLst>
          </p:cNvPr>
          <p:cNvSpPr txBox="1"/>
          <p:nvPr/>
        </p:nvSpPr>
        <p:spPr>
          <a:xfrm>
            <a:off x="6478436" y="3777763"/>
            <a:ext cx="99067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/>
          </a:p>
          <a:p>
            <a:r>
              <a:rPr lang="en-US" sz="1600" dirty="0"/>
              <a:t>3.01</a:t>
            </a:r>
          </a:p>
          <a:p>
            <a:r>
              <a:rPr lang="en-US" sz="1600" b="1" dirty="0"/>
              <a:t>13.5 </a:t>
            </a:r>
            <a:r>
              <a:rPr lang="en-US" sz="1600" b="1" dirty="0" err="1"/>
              <a:t>nC</a:t>
            </a:r>
            <a:endParaRPr lang="en-US" sz="1600" b="1" dirty="0"/>
          </a:p>
          <a:p>
            <a:r>
              <a:rPr lang="el-GR" sz="1600" dirty="0"/>
              <a:t>σ</a:t>
            </a:r>
            <a:r>
              <a:rPr lang="en-US" sz="1600" baseline="-25000" dirty="0"/>
              <a:t>z</a:t>
            </a:r>
            <a:r>
              <a:rPr lang="en-US" sz="1600" dirty="0"/>
              <a:t> = 3 mm</a:t>
            </a:r>
          </a:p>
          <a:p>
            <a:r>
              <a:rPr lang="el-GR" sz="1600" dirty="0"/>
              <a:t>σ</a:t>
            </a:r>
            <a:r>
              <a:rPr lang="en-US" sz="1600" baseline="-25000" dirty="0"/>
              <a:t>E</a:t>
            </a:r>
            <a:r>
              <a:rPr lang="en-US" sz="1600" dirty="0"/>
              <a:t> = 0.95 %</a:t>
            </a:r>
          </a:p>
          <a:p>
            <a:r>
              <a:rPr lang="en-US" sz="1600" dirty="0" err="1"/>
              <a:t>ε</a:t>
            </a:r>
            <a:r>
              <a:rPr lang="en-US" sz="1600" baseline="-25000" dirty="0" err="1"/>
              <a:t>Nx,y</a:t>
            </a:r>
            <a:r>
              <a:rPr lang="en-US" sz="1600" dirty="0"/>
              <a:t> = 13 mm*rad</a:t>
            </a:r>
          </a:p>
          <a:p>
            <a:endParaRPr lang="en-US" sz="16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3C32D94-5994-5E9B-58E6-A0466351C3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1029" y="7269"/>
            <a:ext cx="2463817" cy="832722"/>
          </a:xfrm>
          <a:prstGeom prst="rect">
            <a:avLst/>
          </a:prstGeom>
        </p:spPr>
      </p:pic>
      <p:pic>
        <p:nvPicPr>
          <p:cNvPr id="14" name="Image 84">
            <a:extLst>
              <a:ext uri="{FF2B5EF4-FFF2-40B4-BE49-F238E27FC236}">
                <a16:creationId xmlns:a16="http://schemas.microsoft.com/office/drawing/2014/main" id="{DD5402A9-37A1-EBF7-6260-E16E2FCFFB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BC50293-A6D4-3409-FADD-D5E1092A3268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2114332" y="2564948"/>
            <a:ext cx="30137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1A0F681-AFFA-51A8-3E96-31D2799D6FF8}"/>
              </a:ext>
            </a:extLst>
          </p:cNvPr>
          <p:cNvCxnSpPr>
            <a:cxnSpLocks/>
            <a:stCxn id="3" idx="1"/>
          </p:cNvCxnSpPr>
          <p:nvPr/>
        </p:nvCxnSpPr>
        <p:spPr>
          <a:xfrm flipH="1">
            <a:off x="658961" y="2564948"/>
            <a:ext cx="40508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D5DD00B-ED4B-165A-45B3-1035293E3433}"/>
              </a:ext>
            </a:extLst>
          </p:cNvPr>
          <p:cNvCxnSpPr>
            <a:cxnSpLocks/>
          </p:cNvCxnSpPr>
          <p:nvPr/>
        </p:nvCxnSpPr>
        <p:spPr>
          <a:xfrm>
            <a:off x="5159395" y="2545302"/>
            <a:ext cx="124140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7F9F38C-A415-BFDF-EC4A-C59C50C837CC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2415704" y="2560887"/>
            <a:ext cx="145537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7B63AF0-3422-4051-844A-6935A7731ACA}"/>
              </a:ext>
            </a:extLst>
          </p:cNvPr>
          <p:cNvSpPr txBox="1"/>
          <p:nvPr/>
        </p:nvSpPr>
        <p:spPr>
          <a:xfrm>
            <a:off x="541365" y="6009143"/>
            <a:ext cx="6950921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b="1" dirty="0">
                <a:latin typeface="Century Gothic" pitchFamily="34" charset="0"/>
                <a:cs typeface="Arial" pitchFamily="34" charset="0"/>
              </a:rPr>
              <a:t>See talk:</a:t>
            </a:r>
            <a:r>
              <a:rPr lang="en-GB" sz="1800" b="1" dirty="0">
                <a:solidFill>
                  <a:schemeClr val="tx1"/>
                </a:solidFill>
                <a:latin typeface="Century Gothic" pitchFamily="34" charset="0"/>
                <a:cs typeface="Arial" pitchFamily="34" charset="0"/>
              </a:rPr>
              <a:t> I. Chaikovska,</a:t>
            </a:r>
            <a:r>
              <a:rPr lang="en-US" dirty="0"/>
              <a:t> </a:t>
            </a:r>
            <a:r>
              <a:rPr lang="en-GB" sz="1600" b="1" dirty="0">
                <a:solidFill>
                  <a:schemeClr val="tx1"/>
                </a:solidFill>
                <a:latin typeface="Century Gothic" pitchFamily="34" charset="0"/>
                <a:cs typeface="Arial" pitchFamily="34" charset="0"/>
              </a:rPr>
              <a:t>“Positron production for FCC-ee</a:t>
            </a:r>
            <a:r>
              <a:rPr lang="en-GB" b="1" dirty="0">
                <a:latin typeface="Century Gothic" pitchFamily="34" charset="0"/>
                <a:cs typeface="Arial" pitchFamily="34" charset="0"/>
              </a:rPr>
              <a:t>”</a:t>
            </a:r>
            <a:endParaRPr lang="en-GB" sz="1600" b="1" dirty="0">
              <a:solidFill>
                <a:schemeClr val="tx1"/>
              </a:solidFill>
              <a:latin typeface="Century Gothic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77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1661</TotalTime>
  <Words>3500</Words>
  <Application>Microsoft Office PowerPoint</Application>
  <PresentationFormat>Widescreen</PresentationFormat>
  <Paragraphs>593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5" baseType="lpstr">
      <vt:lpstr>ＭＳ 明朝</vt:lpstr>
      <vt:lpstr>Abadi</vt:lpstr>
      <vt:lpstr>Aptos</vt:lpstr>
      <vt:lpstr>Aptos Display</vt:lpstr>
      <vt:lpstr>Arial</vt:lpstr>
      <vt:lpstr>Calibri</vt:lpstr>
      <vt:lpstr>Calibri Light</vt:lpstr>
      <vt:lpstr>Century Gothic</vt:lpstr>
      <vt:lpstr>Courier New</vt:lpstr>
      <vt:lpstr>Franklin Gothic Book</vt:lpstr>
      <vt:lpstr>Georgia</vt:lpstr>
      <vt:lpstr>Lato</vt:lpstr>
      <vt:lpstr>Rockwell</vt:lpstr>
      <vt:lpstr>Symbol</vt:lpstr>
      <vt:lpstr>Times</vt:lpstr>
      <vt:lpstr>Times New Roman</vt:lpstr>
      <vt:lpstr>Wingdings</vt:lpstr>
      <vt:lpstr>Office Theme</vt:lpstr>
      <vt:lpstr>FCC-ee injector linacs: design and RF frequency choices for the TDR </vt:lpstr>
      <vt:lpstr>Outline: from the past to the future</vt:lpstr>
      <vt:lpstr>FSR baseline layout  4 AS/module, 4 bunches@100 Hz</vt:lpstr>
      <vt:lpstr>PowerPoint Presentation</vt:lpstr>
      <vt:lpstr>PowerPoint Presentation</vt:lpstr>
      <vt:lpstr>e- and HE linac beam dynamics: static effects</vt:lpstr>
      <vt:lpstr>e- and HE linac: dynamic effects</vt:lpstr>
      <vt:lpstr>Single and Multi-bunch energy spread reduction:  “golden” pulse and high energy compressor (HEC)</vt:lpstr>
      <vt:lpstr>e+ linac: design, transmission and yield</vt:lpstr>
      <vt:lpstr>From FSR to TDR</vt:lpstr>
      <vt:lpstr>FCCee linacs: the exact RF frequency  (Case of the Z-mode, 4 bunches, 100 Hz)</vt:lpstr>
      <vt:lpstr>4 bunch train</vt:lpstr>
      <vt:lpstr>What if high energy compressor chicane is also used to correct the bunch spacing</vt:lpstr>
      <vt:lpstr>Timing and synchronization of linacs and rings</vt:lpstr>
      <vt:lpstr>What are the challenges of using different from Eu S-band RF frequency of 3005.9 MHz?</vt:lpstr>
      <vt:lpstr>Use of EU S-band klystron at 3005.9 MHz </vt:lpstr>
      <vt:lpstr>RF power for Linacs: existing S-band klystrons</vt:lpstr>
      <vt:lpstr>New design of high efficiency S-band Multi Beam Klystron (MBK) for KEK injector linac: KMS80</vt:lpstr>
      <vt:lpstr>High efficiency RF power for FCC-ee linacs</vt:lpstr>
      <vt:lpstr>Conclusions</vt:lpstr>
      <vt:lpstr>PowerPoint Presentation</vt:lpstr>
      <vt:lpstr>Spare slides</vt:lpstr>
      <vt:lpstr>PowerPoint Presentation</vt:lpstr>
      <vt:lpstr>PowerPoint Presentation</vt:lpstr>
      <vt:lpstr>PowerPoint Presentation</vt:lpstr>
      <vt:lpstr>e+ linac design</vt:lpstr>
      <vt:lpstr>p-linac imperfections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Alexej Grudiev</dc:creator>
  <cp:lastModifiedBy>Alexej Grudiev</cp:lastModifiedBy>
  <cp:revision>56</cp:revision>
  <dcterms:created xsi:type="dcterms:W3CDTF">2025-04-28T08:46:33Z</dcterms:created>
  <dcterms:modified xsi:type="dcterms:W3CDTF">2025-05-21T05:59:46Z</dcterms:modified>
</cp:coreProperties>
</file>