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22" r:id="rId5"/>
    <p:sldMasterId id="214748372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y="6858000" cx="12192000"/>
  <p:notesSz cx="6858000" cy="9144000"/>
  <p:embeddedFontLst>
    <p:embeddedFont>
      <p:font typeface="Poppins"/>
      <p:regular r:id="rId24"/>
      <p:bold r:id="rId25"/>
      <p:italic r:id="rId26"/>
      <p:boldItalic r:id="rId27"/>
    </p:embeddedFont>
    <p:embeddedFont>
      <p:font typeface="Poppins Black"/>
      <p:bold r:id="rId28"/>
      <p:boldItalic r:id="rId29"/>
    </p:embeddedFont>
    <p:embeddedFont>
      <p:font typeface="Arial Black"/>
      <p:regular r:id="rId30"/>
    </p:embeddedFont>
    <p:embeddedFont>
      <p:font typeface="Grenze Gotisch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F440D28-6C90-4FF6-AB8D-97551011FD59}">
  <a:tblStyle styleId="{BF440D28-6C90-4FF6-AB8D-97551011FD59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812B654B-A608-4CCA-88A3-0E8D6FA29FD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font" Target="fonts/Poppins-regular.fntdata"/><Relationship Id="rId23" Type="http://schemas.openxmlformats.org/officeDocument/2006/relationships/slide" Target="slides/slide1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Poppins-italic.fntdata"/><Relationship Id="rId25" Type="http://schemas.openxmlformats.org/officeDocument/2006/relationships/font" Target="fonts/Poppins-bold.fntdata"/><Relationship Id="rId28" Type="http://schemas.openxmlformats.org/officeDocument/2006/relationships/font" Target="fonts/PoppinsBlack-bold.fntdata"/><Relationship Id="rId27" Type="http://schemas.openxmlformats.org/officeDocument/2006/relationships/font" Target="fonts/Poppins-bold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PoppinsBlack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GrenzeGotisch-regular.fntdata"/><Relationship Id="rId30" Type="http://schemas.openxmlformats.org/officeDocument/2006/relationships/font" Target="fonts/ArialBlack-regular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32" Type="http://schemas.openxmlformats.org/officeDocument/2006/relationships/font" Target="fonts/GrenzeGotisch-bold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343098dddd4_2_4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1" name="Google Shape;851;g343098dddd4_2_4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7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Google Shape;1008;g343098dddd4_4_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9" name="Google Shape;1009;g343098dddd4_4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8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343098dddd4_4_6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0" name="Google Shape;1020;g343098dddd4_4_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9" name="Shape 1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Google Shape;1030;g34593ae0761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1" name="Google Shape;1031;g34593ae0761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2" name="Google Shape;1032;g34593ae0761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0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g33bd7a3c51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2" name="Google Shape;1042;g33bd7a3c51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3" name="Google Shape;1043;g33bd7a3c51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1" name="Shape 1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Google Shape;1052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3" name="Google Shape;1053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9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g358c2b47416_0_4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1" name="Google Shape;1061;g358c2b47416_0_4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2" name="Google Shape;1062;g358c2b47416_0_47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g358c2b47416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0" name="Google Shape;1070;g358c2b47416_0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343098dddd4_2_4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3" name="Google Shape;863;g343098dddd4_2_4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g33bd7a3c510_1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3" name="Google Shape;873;g33bd7a3c510_1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g343098dddd4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1" name="Google Shape;931;g343098dddd4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2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Google Shape;943;g343098dddd4_0_1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4" name="Google Shape;944;g343098dddd4_0_1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5" name="Google Shape;945;g343098dddd4_0_1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5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343098dddd4_4_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7" name="Google Shape;957;g343098dddd4_4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Google Shape;972;g343098dddd4_4_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3" name="Google Shape;973;g343098dddd4_4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3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g343098dddd4_0_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5" name="Google Shape;985;g343098dddd4_0_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5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g343098dddd4_4_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7" name="Google Shape;997;g343098dddd4_4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8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12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12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11182350" y="0"/>
            <a:ext cx="10098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</a:t>
            </a:r>
            <a:endParaRPr/>
          </a:p>
        </p:txBody>
      </p:sp>
      <p:pic>
        <p:nvPicPr>
          <p:cNvPr id="22" name="Google Shape;22;p2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2"/>
          <p:cNvSpPr txBox="1"/>
          <p:nvPr>
            <p:ph idx="2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dk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CEA isas" showMasterSp="0">
  <p:cSld name="Titre CEA isas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1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1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04" name="Google Shape;10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1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CEA isas</a:t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1"/>
          <p:cNvSpPr/>
          <p:nvPr/>
        </p:nvSpPr>
        <p:spPr>
          <a:xfrm>
            <a:off x="11182350" y="0"/>
            <a:ext cx="10098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1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">
  <p:cSld name="Sommaire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2"/>
          <p:cNvSpPr txBox="1"/>
          <p:nvPr>
            <p:ph idx="1" type="body"/>
          </p:nvPr>
        </p:nvSpPr>
        <p:spPr>
          <a:xfrm>
            <a:off x="731838" y="1381125"/>
            <a:ext cx="83295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 Black"/>
              <a:buAutoNum type="arabicPeriod"/>
              <a:defRPr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Arial"/>
              <a:buNone/>
              <a:defRPr sz="1400"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12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Sommaire</a:t>
            </a:r>
            <a:endParaRPr/>
          </a:p>
        </p:txBody>
      </p:sp>
      <p:grpSp>
        <p:nvGrpSpPr>
          <p:cNvPr id="112" name="Google Shape;112;p12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13" name="Google Shape;113;p12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2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2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2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2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2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" name="Google Shape;119;p12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0" name="Google Shape;120;p12"/>
          <p:cNvPicPr preferRelativeResize="0"/>
          <p:nvPr/>
        </p:nvPicPr>
        <p:blipFill rotWithShape="1">
          <a:blip r:embed="rId2">
            <a:alphaModFix/>
          </a:blip>
          <a:srcRect b="2801" l="0" r="82853" t="3666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2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Gris">
  <p:cSld name="Titre de section Gris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3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29" name="Google Shape;129;p13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3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 Gris</a:t>
            </a:r>
            <a:endParaRPr/>
          </a:p>
        </p:txBody>
      </p:sp>
      <p:pic>
        <p:nvPicPr>
          <p:cNvPr id="131" name="Google Shape;13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3"/>
          <p:cNvPicPr preferRelativeResize="0"/>
          <p:nvPr/>
        </p:nvPicPr>
        <p:blipFill rotWithShape="1">
          <a:blip r:embed="rId3">
            <a:alphaModFix/>
          </a:blip>
          <a:srcRect b="-1066" l="1642" r="4283" t="81597"/>
          <a:stretch/>
        </p:blipFill>
        <p:spPr>
          <a:xfrm>
            <a:off x="0" y="0"/>
            <a:ext cx="12192006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3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3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135" name="Google Shape;135;p13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Bleu">
  <p:cSld name="Titre de section Bleu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4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41" name="Google Shape;141;p14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4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 Bleu</a:t>
            </a:r>
            <a:endParaRPr/>
          </a:p>
        </p:txBody>
      </p:sp>
      <p:pic>
        <p:nvPicPr>
          <p:cNvPr id="143" name="Google Shape;14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 rotWithShape="1">
          <a:blip r:embed="rId3">
            <a:alphaModFix/>
          </a:blip>
          <a:srcRect b="-1066" l="1642" r="4283" t="81597"/>
          <a:stretch/>
        </p:blipFill>
        <p:spPr>
          <a:xfrm>
            <a:off x="0" y="0"/>
            <a:ext cx="12192006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4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14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147" name="Google Shape;147;p14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>
  <p:cSld name="Deux contenus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Deux contenus</a:t>
            </a:r>
            <a:endParaRPr/>
          </a:p>
        </p:txBody>
      </p:sp>
      <p:sp>
        <p:nvSpPr>
          <p:cNvPr id="150" name="Google Shape;150;p15"/>
          <p:cNvSpPr txBox="1"/>
          <p:nvPr>
            <p:ph idx="1" type="body"/>
          </p:nvPr>
        </p:nvSpPr>
        <p:spPr>
          <a:xfrm>
            <a:off x="731838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1" name="Google Shape;151;p15"/>
          <p:cNvSpPr txBox="1"/>
          <p:nvPr>
            <p:ph idx="2" type="body"/>
          </p:nvPr>
        </p:nvSpPr>
        <p:spPr>
          <a:xfrm>
            <a:off x="6240163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15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1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55" name="Google Shape;155;p15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5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6"/>
          <p:cNvSpPr txBox="1"/>
          <p:nvPr>
            <p:ph idx="1" type="body"/>
          </p:nvPr>
        </p:nvSpPr>
        <p:spPr>
          <a:xfrm>
            <a:off x="731838" y="1350963"/>
            <a:ext cx="52200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59" name="Google Shape;159;p16"/>
          <p:cNvSpPr txBox="1"/>
          <p:nvPr>
            <p:ph idx="2" type="body"/>
          </p:nvPr>
        </p:nvSpPr>
        <p:spPr>
          <a:xfrm>
            <a:off x="731838" y="2298700"/>
            <a:ext cx="5220000" cy="3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16"/>
          <p:cNvSpPr txBox="1"/>
          <p:nvPr>
            <p:ph idx="3" type="body"/>
          </p:nvPr>
        </p:nvSpPr>
        <p:spPr>
          <a:xfrm>
            <a:off x="6240163" y="1350963"/>
            <a:ext cx="52200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1" name="Google Shape;161;p16"/>
          <p:cNvSpPr txBox="1"/>
          <p:nvPr>
            <p:ph idx="4" type="body"/>
          </p:nvPr>
        </p:nvSpPr>
        <p:spPr>
          <a:xfrm>
            <a:off x="6240163" y="2298700"/>
            <a:ext cx="5220000" cy="3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2" name="Google Shape;162;p16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1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65" name="Google Shape;165;p16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Comparaison</a:t>
            </a:r>
            <a:endParaRPr/>
          </a:p>
        </p:txBody>
      </p:sp>
      <p:pic>
        <p:nvPicPr>
          <p:cNvPr id="166" name="Google Shape;166;p16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6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 Fond gris">
  <p:cSld name="Deux contenus Fond gris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7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Deux contenus Fond gris</a:t>
            </a:r>
            <a:endParaRPr/>
          </a:p>
        </p:txBody>
      </p:sp>
      <p:sp>
        <p:nvSpPr>
          <p:cNvPr id="171" name="Google Shape;171;p17"/>
          <p:cNvSpPr txBox="1"/>
          <p:nvPr>
            <p:ph idx="1" type="body"/>
          </p:nvPr>
        </p:nvSpPr>
        <p:spPr>
          <a:xfrm>
            <a:off x="731838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2" name="Google Shape;172;p17"/>
          <p:cNvSpPr txBox="1"/>
          <p:nvPr>
            <p:ph idx="2" type="body"/>
          </p:nvPr>
        </p:nvSpPr>
        <p:spPr>
          <a:xfrm>
            <a:off x="6240163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3" name="Google Shape;173;p17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1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17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76" name="Google Shape;176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7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 rouge">
  <p:cSld name="Deux contenus rouge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8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Deux contenus Fond rouge</a:t>
            </a:r>
            <a:endParaRPr/>
          </a:p>
        </p:txBody>
      </p:sp>
      <p:sp>
        <p:nvSpPr>
          <p:cNvPr id="181" name="Google Shape;181;p18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1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1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184" name="Google Shape;184;p18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5" name="Google Shape;185;p1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1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1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8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1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1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1" name="Google Shape;191;p18"/>
          <p:cNvSpPr txBox="1"/>
          <p:nvPr>
            <p:ph idx="1" type="body"/>
          </p:nvPr>
        </p:nvSpPr>
        <p:spPr>
          <a:xfrm>
            <a:off x="731838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2" name="Google Shape;192;p18"/>
          <p:cNvSpPr txBox="1"/>
          <p:nvPr>
            <p:ph idx="2" type="body"/>
          </p:nvPr>
        </p:nvSpPr>
        <p:spPr>
          <a:xfrm>
            <a:off x="6240163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3" name="Google Shape;193;p18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+ visuel">
  <p:cSld name="Contenu + visuel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1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1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98" name="Google Shape;198;p19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Contenu + visuel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9"/>
          <p:cNvSpPr/>
          <p:nvPr>
            <p:ph idx="2" type="pic"/>
          </p:nvPr>
        </p:nvSpPr>
        <p:spPr>
          <a:xfrm>
            <a:off x="7015483" y="0"/>
            <a:ext cx="59574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00" name="Google Shape;200;p19"/>
          <p:cNvSpPr txBox="1"/>
          <p:nvPr>
            <p:ph idx="1" type="body"/>
          </p:nvPr>
        </p:nvSpPr>
        <p:spPr>
          <a:xfrm>
            <a:off x="731838" y="1381125"/>
            <a:ext cx="61188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19"/>
          <p:cNvSpPr txBox="1"/>
          <p:nvPr>
            <p:ph type="title"/>
          </p:nvPr>
        </p:nvSpPr>
        <p:spPr>
          <a:xfrm>
            <a:off x="731840" y="314036"/>
            <a:ext cx="61188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+ contenu">
  <p:cSld name="Visuel + contenu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oogle Shape;203;p20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4" name="Google Shape;204;p20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05" name="Google Shape;205;p20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6" name="Google Shape;206;p20"/>
          <p:cNvSpPr/>
          <p:nvPr/>
        </p:nvSpPr>
        <p:spPr>
          <a:xfrm>
            <a:off x="7170057" y="0"/>
            <a:ext cx="502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0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2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09" name="Google Shape;209;p20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0"/>
          <p:cNvSpPr txBox="1"/>
          <p:nvPr>
            <p:ph idx="1" type="body"/>
          </p:nvPr>
        </p:nvSpPr>
        <p:spPr>
          <a:xfrm>
            <a:off x="5480916" y="1381125"/>
            <a:ext cx="5979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1" name="Google Shape;211;p20"/>
          <p:cNvSpPr txBox="1"/>
          <p:nvPr>
            <p:ph type="title"/>
          </p:nvPr>
        </p:nvSpPr>
        <p:spPr>
          <a:xfrm>
            <a:off x="5483721" y="314036"/>
            <a:ext cx="5976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2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20"/>
          <p:cNvSpPr/>
          <p:nvPr>
            <p:ph idx="2" type="pic"/>
          </p:nvPr>
        </p:nvSpPr>
        <p:spPr>
          <a:xfrm>
            <a:off x="-1" y="0"/>
            <a:ext cx="53052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 light">
  <p:cSld name="Sommaire ligh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idx="1" type="body"/>
          </p:nvPr>
        </p:nvSpPr>
        <p:spPr>
          <a:xfrm>
            <a:off x="727076" y="1765299"/>
            <a:ext cx="8659800" cy="41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 Black"/>
              <a:buAutoNum type="arabicPeriod"/>
              <a:defRPr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Arial"/>
              <a:buNone/>
              <a:defRPr sz="1400">
                <a:solidFill>
                  <a:schemeClr val="dk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3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Sommaire light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:Ce sommaire est sur deux colonnes, pour passer sur une colonne : Clic droit sur la zone de texte + « Format de la forme » / « Options de texte » / « Colonnes » = 1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3"/>
          <p:cNvSpPr txBox="1"/>
          <p:nvPr>
            <p:ph type="title"/>
          </p:nvPr>
        </p:nvSpPr>
        <p:spPr>
          <a:xfrm>
            <a:off x="727076" y="314036"/>
            <a:ext cx="107331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9" name="Google Shape;29;p3"/>
          <p:cNvPicPr preferRelativeResize="0"/>
          <p:nvPr/>
        </p:nvPicPr>
        <p:blipFill rotWithShape="1">
          <a:blip r:embed="rId2">
            <a:alphaModFix/>
          </a:blip>
          <a:srcRect b="2801" l="0" r="82842" t="3666"/>
          <a:stretch/>
        </p:blipFill>
        <p:spPr>
          <a:xfrm>
            <a:off x="11647944" y="0"/>
            <a:ext cx="54405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3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haut + contenu">
  <p:cSld name="Visuel haut + contenu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1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2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2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18" name="Google Shape;218;p21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 haut 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1"/>
          <p:cNvSpPr txBox="1"/>
          <p:nvPr>
            <p:ph idx="1" type="body"/>
          </p:nvPr>
        </p:nvSpPr>
        <p:spPr>
          <a:xfrm>
            <a:off x="731838" y="3381829"/>
            <a:ext cx="10836300" cy="25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0" name="Google Shape;220;p21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adaptez si besoin la couleur du texte en fonction de celle-ci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1"/>
          <p:cNvSpPr txBox="1"/>
          <p:nvPr>
            <p:ph type="title"/>
          </p:nvPr>
        </p:nvSpPr>
        <p:spPr>
          <a:xfrm>
            <a:off x="731838" y="319314"/>
            <a:ext cx="107283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21"/>
          <p:cNvSpPr/>
          <p:nvPr>
            <p:ph idx="2" type="pic"/>
          </p:nvPr>
        </p:nvSpPr>
        <p:spPr>
          <a:xfrm>
            <a:off x="0" y="-27685"/>
            <a:ext cx="12086700" cy="24084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 Bas+ contenu">
  <p:cSld name="Visuel  Bas+ contenu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2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2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2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27" name="Google Shape;227;p22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 Bas+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2"/>
          <p:cNvSpPr txBox="1"/>
          <p:nvPr>
            <p:ph idx="1" type="body"/>
          </p:nvPr>
        </p:nvSpPr>
        <p:spPr>
          <a:xfrm>
            <a:off x="715646" y="1381125"/>
            <a:ext cx="10744500" cy="20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9" name="Google Shape;229;p22"/>
          <p:cNvSpPr txBox="1"/>
          <p:nvPr/>
        </p:nvSpPr>
        <p:spPr>
          <a:xfrm>
            <a:off x="-101600" y="6858000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/>
          </a:p>
        </p:txBody>
      </p:sp>
      <p:sp>
        <p:nvSpPr>
          <p:cNvPr id="230" name="Google Shape;230;p22"/>
          <p:cNvSpPr/>
          <p:nvPr>
            <p:ph idx="2" type="pic"/>
          </p:nvPr>
        </p:nvSpPr>
        <p:spPr>
          <a:xfrm>
            <a:off x="500197" y="3824036"/>
            <a:ext cx="11691900" cy="23568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31" name="Google Shape;231;p22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>
  <p:cSld name="1_Titre et contenu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3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4" name="Google Shape;234;p23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2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2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37" name="Google Shape;237;p23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et contenu</a:t>
            </a:r>
            <a:endParaRPr/>
          </a:p>
        </p:txBody>
      </p:sp>
      <p:pic>
        <p:nvPicPr>
          <p:cNvPr id="238" name="Google Shape;238;p23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3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>
  <p:cSld name="Titre seul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4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2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2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44" name="Google Shape;244;p24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seul</a:t>
            </a:r>
            <a:endParaRPr/>
          </a:p>
        </p:txBody>
      </p:sp>
      <p:pic>
        <p:nvPicPr>
          <p:cNvPr id="245" name="Google Shape;245;p24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4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5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9" name="Google Shape;249;p2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0" name="Google Shape;250;p2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51" name="Google Shape;251;p2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Vide</a:t>
            </a:r>
            <a:endParaRPr/>
          </a:p>
        </p:txBody>
      </p:sp>
      <p:pic>
        <p:nvPicPr>
          <p:cNvPr id="252" name="Google Shape;252;p25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s">
  <p:cSld name="Intervenants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6"/>
          <p:cNvSpPr/>
          <p:nvPr/>
        </p:nvSpPr>
        <p:spPr>
          <a:xfrm>
            <a:off x="11460163" y="0"/>
            <a:ext cx="7317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26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Intervenants</a:t>
            </a:r>
            <a:endParaRPr/>
          </a:p>
        </p:txBody>
      </p:sp>
      <p:sp>
        <p:nvSpPr>
          <p:cNvPr id="256" name="Google Shape;256;p26"/>
          <p:cNvSpPr txBox="1"/>
          <p:nvPr>
            <p:ph idx="10" type="dt"/>
          </p:nvPr>
        </p:nvSpPr>
        <p:spPr>
          <a:xfrm>
            <a:off x="9875538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2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2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59" name="Google Shape;259;p26"/>
          <p:cNvSpPr txBox="1"/>
          <p:nvPr>
            <p:ph idx="1" type="body"/>
          </p:nvPr>
        </p:nvSpPr>
        <p:spPr>
          <a:xfrm>
            <a:off x="407368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0" name="Google Shape;260;p26"/>
          <p:cNvSpPr txBox="1"/>
          <p:nvPr>
            <p:ph idx="2" type="body"/>
          </p:nvPr>
        </p:nvSpPr>
        <p:spPr>
          <a:xfrm>
            <a:off x="3327251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1" name="Google Shape;261;p26"/>
          <p:cNvSpPr txBox="1"/>
          <p:nvPr>
            <p:ph idx="3" type="body"/>
          </p:nvPr>
        </p:nvSpPr>
        <p:spPr>
          <a:xfrm>
            <a:off x="9167017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2" name="Google Shape;262;p26"/>
          <p:cNvSpPr txBox="1"/>
          <p:nvPr>
            <p:ph idx="4" type="body"/>
          </p:nvPr>
        </p:nvSpPr>
        <p:spPr>
          <a:xfrm>
            <a:off x="6247134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3" name="Google Shape;263;p26"/>
          <p:cNvSpPr/>
          <p:nvPr>
            <p:ph idx="5" type="pic"/>
          </p:nvPr>
        </p:nvSpPr>
        <p:spPr>
          <a:xfrm>
            <a:off x="407368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4" name="Google Shape;264;p26"/>
          <p:cNvSpPr/>
          <p:nvPr>
            <p:ph idx="6" type="pic"/>
          </p:nvPr>
        </p:nvSpPr>
        <p:spPr>
          <a:xfrm>
            <a:off x="3327251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5" name="Google Shape;265;p26"/>
          <p:cNvSpPr/>
          <p:nvPr>
            <p:ph idx="7" type="pic"/>
          </p:nvPr>
        </p:nvSpPr>
        <p:spPr>
          <a:xfrm>
            <a:off x="9167017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6" name="Google Shape;266;p26"/>
          <p:cNvSpPr/>
          <p:nvPr>
            <p:ph idx="8" type="pic"/>
          </p:nvPr>
        </p:nvSpPr>
        <p:spPr>
          <a:xfrm>
            <a:off x="6247134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7" name="Google Shape;267;p26"/>
          <p:cNvSpPr txBox="1"/>
          <p:nvPr/>
        </p:nvSpPr>
        <p:spPr>
          <a:xfrm>
            <a:off x="-101600" y="6858000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Vous pouvez supprimer autant de blocs d’intervenant que vous le souhaitez</a:t>
            </a:r>
            <a:endParaRPr/>
          </a:p>
        </p:txBody>
      </p:sp>
      <p:pic>
        <p:nvPicPr>
          <p:cNvPr id="268" name="Google Shape;268;p26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6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 / CV">
  <p:cSld name="Intervenant / CV"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7"/>
          <p:cNvSpPr/>
          <p:nvPr/>
        </p:nvSpPr>
        <p:spPr>
          <a:xfrm>
            <a:off x="7199086" y="0"/>
            <a:ext cx="49929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7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Intervenant / CV</a:t>
            </a:r>
            <a:endParaRPr/>
          </a:p>
        </p:txBody>
      </p:sp>
      <p:sp>
        <p:nvSpPr>
          <p:cNvPr id="273" name="Google Shape;273;p27"/>
          <p:cNvSpPr txBox="1"/>
          <p:nvPr>
            <p:ph idx="10" type="dt"/>
          </p:nvPr>
        </p:nvSpPr>
        <p:spPr>
          <a:xfrm>
            <a:off x="9875538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4" name="Google Shape;274;p2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5" name="Google Shape;275;p27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76" name="Google Shape;276;p27"/>
          <p:cNvSpPr txBox="1"/>
          <p:nvPr/>
        </p:nvSpPr>
        <p:spPr>
          <a:xfrm>
            <a:off x="-101600" y="6858000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Vous pouvez supprimer autant de blocs d’intervenant que vous le souhaitez</a:t>
            </a:r>
            <a:endParaRPr/>
          </a:p>
        </p:txBody>
      </p:sp>
      <p:sp>
        <p:nvSpPr>
          <p:cNvPr id="277" name="Google Shape;277;p27"/>
          <p:cNvSpPr txBox="1"/>
          <p:nvPr>
            <p:ph idx="1" type="body"/>
          </p:nvPr>
        </p:nvSpPr>
        <p:spPr>
          <a:xfrm>
            <a:off x="3467100" y="1541463"/>
            <a:ext cx="79932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0" i="1" sz="16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78" name="Google Shape;278;p27"/>
          <p:cNvSpPr txBox="1"/>
          <p:nvPr>
            <p:ph idx="2" type="body"/>
          </p:nvPr>
        </p:nvSpPr>
        <p:spPr>
          <a:xfrm>
            <a:off x="3467100" y="2413000"/>
            <a:ext cx="7993200" cy="35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9" name="Google Shape;279;p27"/>
          <p:cNvSpPr/>
          <p:nvPr>
            <p:ph idx="3" type="pic"/>
          </p:nvPr>
        </p:nvSpPr>
        <p:spPr>
          <a:xfrm>
            <a:off x="572468" y="1457845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pic>
        <p:nvPicPr>
          <p:cNvPr id="280" name="Google Shape;280;p27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7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">
  <p:cSld name="Citation"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8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285" name="Google Shape;285;p28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2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7" name="Google Shape;287;p2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288" name="Google Shape;288;p28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9" name="Google Shape;289;p2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2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2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28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2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5" name="Google Shape;295;p28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28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/>
          </a:p>
        </p:txBody>
      </p:sp>
      <p:sp>
        <p:nvSpPr>
          <p:cNvPr id="297" name="Google Shape;297;p28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8" name="Google Shape;298;p28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9" name="Google Shape;299;p28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Bleu foncé">
  <p:cSld name="Citation Bleu foncé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29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3" name="Google Shape;303;p2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4" name="Google Shape;304;p2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05" name="Google Shape;305;p29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 Bleu foncé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9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/>
          </a:p>
        </p:txBody>
      </p:sp>
      <p:sp>
        <p:nvSpPr>
          <p:cNvPr id="307" name="Google Shape;307;p29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8" name="Google Shape;308;p29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9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11" name="Google Shape;311;p29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claire">
  <p:cSld name="Citation claire"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30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5" name="Google Shape;315;p3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6" name="Google Shape;316;p3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17" name="Google Shape;317;p30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 claire</a:t>
            </a:r>
            <a:endParaRPr/>
          </a:p>
        </p:txBody>
      </p:sp>
      <p:sp>
        <p:nvSpPr>
          <p:cNvPr id="318" name="Google Shape;318;p30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/>
          </a:p>
        </p:txBody>
      </p:sp>
      <p:sp>
        <p:nvSpPr>
          <p:cNvPr id="319" name="Google Shape;319;p30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0" name="Google Shape;320;p30"/>
          <p:cNvPicPr preferRelativeResize="0"/>
          <p:nvPr/>
        </p:nvPicPr>
        <p:blipFill rotWithShape="1">
          <a:blip r:embed="rId2">
            <a:alphaModFix/>
          </a:blip>
          <a:srcRect b="-1" l="0" r="39861" t="19705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0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23" name="Google Shape;323;p30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>
  <p:cSld name="Titre de sectio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4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7" name="Google Shape;37;p4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0" name="Google Shape;40;p4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41" name="Google Shape;41;p4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4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</a:t>
            </a:r>
            <a:endParaRPr/>
          </a:p>
        </p:txBody>
      </p:sp>
      <p:pic>
        <p:nvPicPr>
          <p:cNvPr id="43" name="Google Shape;43;p4"/>
          <p:cNvPicPr preferRelativeResize="0"/>
          <p:nvPr/>
        </p:nvPicPr>
        <p:blipFill rotWithShape="1">
          <a:blip r:embed="rId2">
            <a:alphaModFix/>
          </a:blip>
          <a:srcRect b="-1066" l="1642" r="4283" t="81597"/>
          <a:stretch/>
        </p:blipFill>
        <p:spPr>
          <a:xfrm>
            <a:off x="0" y="0"/>
            <a:ext cx="12192006" cy="5918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" name="Google Shape;44;p4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45" name="Google Shape;45;p4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4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4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4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4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4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Gris">
  <p:cSld name="Citation Gris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31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7" name="Google Shape;327;p3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8" name="Google Shape;328;p3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29" name="Google Shape;329;p31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 Gris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31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/>
          </a:p>
        </p:txBody>
      </p:sp>
      <p:sp>
        <p:nvSpPr>
          <p:cNvPr id="331" name="Google Shape;331;p31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2" name="Google Shape;332;p31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31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35" name="Google Shape;335;p31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citation">
  <p:cSld name="Visuel citation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" name="Google Shape;337;p32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38" name="Google Shape;338;p32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39" name="Google Shape;339;p3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0" name="Google Shape;340;p32"/>
          <p:cNvSpPr/>
          <p:nvPr>
            <p:ph idx="2" type="pic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41" name="Google Shape;341;p32"/>
          <p:cNvSpPr txBox="1"/>
          <p:nvPr>
            <p:ph idx="1" type="body"/>
          </p:nvPr>
        </p:nvSpPr>
        <p:spPr>
          <a:xfrm>
            <a:off x="1683658" y="4702629"/>
            <a:ext cx="83238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42" name="Google Shape;342;p32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3" name="Google Shape;343;p3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4" name="Google Shape;344;p3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45" name="Google Shape;345;p32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citation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32"/>
          <p:cNvSpPr txBox="1"/>
          <p:nvPr>
            <p:ph type="title"/>
          </p:nvPr>
        </p:nvSpPr>
        <p:spPr>
          <a:xfrm>
            <a:off x="1683658" y="1714500"/>
            <a:ext cx="8323800" cy="28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680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 Black"/>
              <a:buChar char="“"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32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adaptez si besoin la couleur du texte en fonction de celle-ci</a:t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pleine page">
  <p:cSld name="Visuel pleine page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9" name="Google Shape;349;p33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50" name="Google Shape;350;p33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51" name="Google Shape;351;p3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2" name="Google Shape;352;p33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53" name="Google Shape;353;p33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4" name="Google Shape;354;p3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5" name="Google Shape;355;p3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56" name="Google Shape;356;p33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pleine page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33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pleine page + texte">
  <p:cSld name="Visuel pleine page + texte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9" name="Google Shape;359;p34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60" name="Google Shape;360;p34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61" name="Google Shape;361;p3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2" name="Google Shape;362;p34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63" name="Google Shape;363;p34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4" name="Google Shape;364;p3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5" name="Google Shape;365;p3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66" name="Google Shape;366;p34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pleine page + texte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34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34"/>
          <p:cNvSpPr txBox="1"/>
          <p:nvPr>
            <p:ph idx="1" type="body"/>
          </p:nvPr>
        </p:nvSpPr>
        <p:spPr>
          <a:xfrm>
            <a:off x="618477" y="1640114"/>
            <a:ext cx="11573400" cy="3439800"/>
          </a:xfrm>
          <a:prstGeom prst="rect">
            <a:avLst/>
          </a:prstGeom>
          <a:gradFill>
            <a:gsLst>
              <a:gs pos="0">
                <a:schemeClr val="lt1"/>
              </a:gs>
              <a:gs pos="7000">
                <a:schemeClr val="lt1"/>
              </a:gs>
              <a:gs pos="26000">
                <a:srgbClr val="FFFFFF">
                  <a:alpha val="80000"/>
                </a:srgbClr>
              </a:gs>
              <a:gs pos="100000">
                <a:srgbClr val="FFFFFF">
                  <a:alpha val="8000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2160000" spcFirstLastPara="1" rIns="756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9" name="Google Shape;369;p34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">
  <p:cSld name="Process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5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2" name="Google Shape;372;p3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3" name="Google Shape;373;p3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74" name="Google Shape;374;p3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Process</a:t>
            </a:r>
            <a:endParaRPr/>
          </a:p>
        </p:txBody>
      </p:sp>
      <p:sp>
        <p:nvSpPr>
          <p:cNvPr id="375" name="Google Shape;375;p35"/>
          <p:cNvSpPr txBox="1"/>
          <p:nvPr>
            <p:ph idx="1" type="body"/>
          </p:nvPr>
        </p:nvSpPr>
        <p:spPr>
          <a:xfrm>
            <a:off x="909039" y="1866901"/>
            <a:ext cx="1409700" cy="1409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6" name="Google Shape;376;p35"/>
          <p:cNvSpPr txBox="1"/>
          <p:nvPr>
            <p:ph idx="2" type="body"/>
          </p:nvPr>
        </p:nvSpPr>
        <p:spPr>
          <a:xfrm>
            <a:off x="623888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7" name="Google Shape;377;p35"/>
          <p:cNvSpPr txBox="1"/>
          <p:nvPr>
            <p:ph idx="3" type="body"/>
          </p:nvPr>
        </p:nvSpPr>
        <p:spPr>
          <a:xfrm>
            <a:off x="3123108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8" name="Google Shape;378;p35"/>
          <p:cNvSpPr txBox="1"/>
          <p:nvPr>
            <p:ph idx="4" type="body"/>
          </p:nvPr>
        </p:nvSpPr>
        <p:spPr>
          <a:xfrm>
            <a:off x="2837957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9" name="Google Shape;379;p35"/>
          <p:cNvSpPr txBox="1"/>
          <p:nvPr>
            <p:ph idx="5" type="body"/>
          </p:nvPr>
        </p:nvSpPr>
        <p:spPr>
          <a:xfrm>
            <a:off x="5337177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0" name="Google Shape;380;p35"/>
          <p:cNvSpPr txBox="1"/>
          <p:nvPr>
            <p:ph idx="6" type="body"/>
          </p:nvPr>
        </p:nvSpPr>
        <p:spPr>
          <a:xfrm>
            <a:off x="5052026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1" name="Google Shape;381;p35"/>
          <p:cNvSpPr txBox="1"/>
          <p:nvPr>
            <p:ph idx="7" type="body"/>
          </p:nvPr>
        </p:nvSpPr>
        <p:spPr>
          <a:xfrm>
            <a:off x="7551246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2" name="Google Shape;382;p35"/>
          <p:cNvSpPr txBox="1"/>
          <p:nvPr>
            <p:ph idx="8" type="body"/>
          </p:nvPr>
        </p:nvSpPr>
        <p:spPr>
          <a:xfrm>
            <a:off x="726609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3" name="Google Shape;383;p35"/>
          <p:cNvSpPr txBox="1"/>
          <p:nvPr>
            <p:ph idx="9" type="body"/>
          </p:nvPr>
        </p:nvSpPr>
        <p:spPr>
          <a:xfrm>
            <a:off x="9765314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4" name="Google Shape;384;p35"/>
          <p:cNvSpPr txBox="1"/>
          <p:nvPr>
            <p:ph idx="13" type="body"/>
          </p:nvPr>
        </p:nvSpPr>
        <p:spPr>
          <a:xfrm>
            <a:off x="9480163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5" name="Google Shape;385;p35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2 niveaux de textes sont utilisés dans le carré de couleur, le 2</a:t>
            </a:r>
            <a:r>
              <a:rPr baseline="30000"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ème</a:t>
            </a: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 est réservé au chiffre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changer la couleur de 1 ou plusieurs carré(s) : « Format de la forme » / « Remplissage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supprimer ou dupliquer une des étapes</a:t>
            </a:r>
            <a:endParaRPr/>
          </a:p>
        </p:txBody>
      </p:sp>
      <p:pic>
        <p:nvPicPr>
          <p:cNvPr id="386" name="Google Shape;386;p35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35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 2">
  <p:cSld name="Process 2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6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0" name="Google Shape;390;p3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1" name="Google Shape;391;p3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92" name="Google Shape;392;p36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Process 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36"/>
          <p:cNvSpPr txBox="1"/>
          <p:nvPr>
            <p:ph idx="1" type="body"/>
          </p:nvPr>
        </p:nvSpPr>
        <p:spPr>
          <a:xfrm>
            <a:off x="731838" y="1583490"/>
            <a:ext cx="2160000" cy="165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4" name="Google Shape;394;p36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2 niveaux de textes sont utilisés dans le carré de couleur, le 2</a:t>
            </a:r>
            <a:r>
              <a:rPr baseline="30000"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ème</a:t>
            </a: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 est réservé au chiffre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changer la couleur de 1 ou plusieurs carré(s) : « Format de la forme » / « Remplissage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supprimer ou dupliquer une des étapes</a:t>
            </a:r>
            <a:endParaRPr/>
          </a:p>
        </p:txBody>
      </p:sp>
      <p:sp>
        <p:nvSpPr>
          <p:cNvPr id="395" name="Google Shape;395;p36"/>
          <p:cNvSpPr txBox="1"/>
          <p:nvPr>
            <p:ph idx="2" type="body"/>
          </p:nvPr>
        </p:nvSpPr>
        <p:spPr>
          <a:xfrm>
            <a:off x="67355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6" name="Google Shape;396;p36"/>
          <p:cNvSpPr txBox="1"/>
          <p:nvPr>
            <p:ph idx="3" type="body"/>
          </p:nvPr>
        </p:nvSpPr>
        <p:spPr>
          <a:xfrm>
            <a:off x="2850698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7" name="Google Shape;397;p36"/>
          <p:cNvSpPr txBox="1"/>
          <p:nvPr>
            <p:ph idx="4" type="body"/>
          </p:nvPr>
        </p:nvSpPr>
        <p:spPr>
          <a:xfrm>
            <a:off x="504235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8" name="Google Shape;398;p36"/>
          <p:cNvSpPr txBox="1"/>
          <p:nvPr>
            <p:ph idx="5" type="body"/>
          </p:nvPr>
        </p:nvSpPr>
        <p:spPr>
          <a:xfrm>
            <a:off x="7161440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9" name="Google Shape;399;p36"/>
          <p:cNvSpPr txBox="1"/>
          <p:nvPr>
            <p:ph idx="6" type="body"/>
          </p:nvPr>
        </p:nvSpPr>
        <p:spPr>
          <a:xfrm>
            <a:off x="938685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0" name="Google Shape;400;p36"/>
          <p:cNvSpPr txBox="1"/>
          <p:nvPr>
            <p:ph idx="7" type="body"/>
          </p:nvPr>
        </p:nvSpPr>
        <p:spPr>
          <a:xfrm>
            <a:off x="2908981" y="1583490"/>
            <a:ext cx="2160000" cy="165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1" name="Google Shape;401;p36"/>
          <p:cNvSpPr txBox="1"/>
          <p:nvPr>
            <p:ph idx="8" type="body"/>
          </p:nvPr>
        </p:nvSpPr>
        <p:spPr>
          <a:xfrm>
            <a:off x="5100638" y="1583490"/>
            <a:ext cx="2160000" cy="165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2" name="Google Shape;402;p36"/>
          <p:cNvSpPr txBox="1"/>
          <p:nvPr>
            <p:ph idx="9" type="body"/>
          </p:nvPr>
        </p:nvSpPr>
        <p:spPr>
          <a:xfrm>
            <a:off x="7219723" y="1583490"/>
            <a:ext cx="2160000" cy="165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3" name="Google Shape;403;p36"/>
          <p:cNvSpPr txBox="1"/>
          <p:nvPr>
            <p:ph idx="13" type="body"/>
          </p:nvPr>
        </p:nvSpPr>
        <p:spPr>
          <a:xfrm>
            <a:off x="9386855" y="1583490"/>
            <a:ext cx="1652400" cy="1652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04" name="Google Shape;404;p36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36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 Gris" showMasterSp="0">
  <p:cSld name="FIN Gris"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7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FIN Gris</a:t>
            </a:r>
            <a:endParaRPr/>
          </a:p>
        </p:txBody>
      </p:sp>
      <p:sp>
        <p:nvSpPr>
          <p:cNvPr id="409" name="Google Shape;409;p37"/>
          <p:cNvSpPr txBox="1"/>
          <p:nvPr>
            <p:ph type="title"/>
          </p:nvPr>
        </p:nvSpPr>
        <p:spPr>
          <a:xfrm>
            <a:off x="731837" y="3449638"/>
            <a:ext cx="24258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10" name="Google Shape;410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37"/>
          <p:cNvPicPr preferRelativeResize="0"/>
          <p:nvPr/>
        </p:nvPicPr>
        <p:blipFill rotWithShape="1">
          <a:blip r:embed="rId3">
            <a:alphaModFix/>
          </a:blip>
          <a:srcRect b="0" l="0" r="39816" t="19791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7"/>
          <p:cNvSpPr txBox="1"/>
          <p:nvPr>
            <p:ph idx="1" type="body"/>
          </p:nvPr>
        </p:nvSpPr>
        <p:spPr>
          <a:xfrm>
            <a:off x="731838" y="4568370"/>
            <a:ext cx="65643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3" name="Google Shape;413;p37"/>
          <p:cNvSpPr txBox="1"/>
          <p:nvPr>
            <p:ph idx="2" type="body"/>
          </p:nvPr>
        </p:nvSpPr>
        <p:spPr>
          <a:xfrm>
            <a:off x="8458200" y="4508500"/>
            <a:ext cx="3002100" cy="19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4" name="Google Shape;414;p37"/>
          <p:cNvSpPr txBox="1"/>
          <p:nvPr>
            <p:ph idx="3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" showMasterSp="0">
  <p:cSld name="Contact"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38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Contact</a:t>
            </a:r>
            <a:endParaRPr/>
          </a:p>
        </p:txBody>
      </p:sp>
      <p:sp>
        <p:nvSpPr>
          <p:cNvPr id="418" name="Google Shape;418;p38"/>
          <p:cNvSpPr txBox="1"/>
          <p:nvPr>
            <p:ph idx="1" type="body"/>
          </p:nvPr>
        </p:nvSpPr>
        <p:spPr>
          <a:xfrm>
            <a:off x="731838" y="5105625"/>
            <a:ext cx="4651500" cy="1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1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2pPr>
            <a:lvl3pPr indent="-320039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3pPr>
            <a:lvl4pPr indent="-320039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4pPr>
            <a:lvl5pPr indent="-320039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9" name="Google Shape;419;p38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Prénom NOM = 1</a:t>
            </a:r>
            <a:r>
              <a:rPr baseline="30000"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er</a:t>
            </a: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  -  Email / Tél, = 2</a:t>
            </a:r>
            <a:r>
              <a:rPr baseline="30000"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ème</a:t>
            </a: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0" name="Google Shape;420;p38"/>
          <p:cNvGrpSpPr/>
          <p:nvPr/>
        </p:nvGrpSpPr>
        <p:grpSpPr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421" name="Google Shape;421;p3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3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3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38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3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3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27" name="Google Shape;427;p38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8"/>
          <p:cNvSpPr txBox="1"/>
          <p:nvPr>
            <p:ph idx="2" type="body"/>
          </p:nvPr>
        </p:nvSpPr>
        <p:spPr>
          <a:xfrm>
            <a:off x="8102600" y="5892800"/>
            <a:ext cx="33576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0"/>
          <p:cNvSpPr/>
          <p:nvPr/>
        </p:nvSpPr>
        <p:spPr>
          <a:xfrm>
            <a:off x="11182350" y="0"/>
            <a:ext cx="10098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38" name="Google Shape;438;p40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9" name="Google Shape;439;p40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40" name="Google Shape;440;p40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</a:t>
            </a:r>
            <a:endParaRPr/>
          </a:p>
        </p:txBody>
      </p:sp>
      <p:pic>
        <p:nvPicPr>
          <p:cNvPr id="441" name="Google Shape;441;p40"/>
          <p:cNvPicPr preferRelativeResize="0"/>
          <p:nvPr/>
        </p:nvPicPr>
        <p:blipFill rotWithShape="1">
          <a:blip r:embed="rId2">
            <a:alphaModFix/>
          </a:blip>
          <a:srcRect b="-1" l="0" r="39861" t="19705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40"/>
          <p:cNvSpPr txBox="1"/>
          <p:nvPr>
            <p:ph idx="2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dk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43" name="Google Shape;443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0003" y="720016"/>
            <a:ext cx="1887008" cy="899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1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6" name="Google Shape;446;p41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7" name="Google Shape;447;p4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8" name="Google Shape;448;p4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49" name="Google Shape;449;p41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et contenu</a:t>
            </a:r>
            <a:endParaRPr/>
          </a:p>
        </p:txBody>
      </p:sp>
      <p:pic>
        <p:nvPicPr>
          <p:cNvPr id="450" name="Google Shape;450;p41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41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6" name="Google Shape;56;p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et contenu</a:t>
            </a:r>
            <a:endParaRPr/>
          </a:p>
        </p:txBody>
      </p:sp>
      <p:pic>
        <p:nvPicPr>
          <p:cNvPr id="57" name="Google Shape;57;p5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5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image" showMasterSp="0">
  <p:cSld name="Titre image"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2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4" name="Google Shape;454;p42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455" name="Google Shape;455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42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image</a:t>
            </a:r>
            <a:endParaRPr/>
          </a:p>
        </p:txBody>
      </p:sp>
      <p:sp>
        <p:nvSpPr>
          <p:cNvPr id="457" name="Google Shape;457;p42"/>
          <p:cNvSpPr/>
          <p:nvPr/>
        </p:nvSpPr>
        <p:spPr>
          <a:xfrm>
            <a:off x="7110585" y="-1588"/>
            <a:ext cx="20700" cy="31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8" name="Google Shape;458;p42"/>
          <p:cNvSpPr/>
          <p:nvPr>
            <p:ph idx="2" type="pic"/>
          </p:nvPr>
        </p:nvSpPr>
        <p:spPr>
          <a:xfrm>
            <a:off x="5435600" y="0"/>
            <a:ext cx="67563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459" name="Google Shape;459;p42"/>
          <p:cNvSpPr txBox="1"/>
          <p:nvPr>
            <p:ph idx="3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dk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CEA liten" showMasterSp="0" type="title">
  <p:cSld name="TITLE"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3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2" name="Google Shape;462;p43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63" name="Google Shape;463;p43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CEA liten</a:t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64" name="Google Shape;464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43"/>
          <p:cNvSpPr/>
          <p:nvPr/>
        </p:nvSpPr>
        <p:spPr>
          <a:xfrm>
            <a:off x="11182350" y="0"/>
            <a:ext cx="10098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66" name="Google Shape;466;p43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CEA isas" showMasterSp="0">
  <p:cSld name="Titre CEA isas"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4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9" name="Google Shape;469;p44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470" name="Google Shape;470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44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CEA isas</a:t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2" name="Google Shape;472;p44"/>
          <p:cNvSpPr/>
          <p:nvPr/>
        </p:nvSpPr>
        <p:spPr>
          <a:xfrm>
            <a:off x="11182350" y="0"/>
            <a:ext cx="10098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73" name="Google Shape;473;p44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">
  <p:cSld name="Sommaire"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4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6" name="Google Shape;476;p45"/>
          <p:cNvSpPr txBox="1"/>
          <p:nvPr>
            <p:ph idx="1" type="body"/>
          </p:nvPr>
        </p:nvSpPr>
        <p:spPr>
          <a:xfrm>
            <a:off x="731838" y="1381125"/>
            <a:ext cx="83295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oppins Black"/>
              <a:buAutoNum type="arabicPeriod"/>
              <a:defRPr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Poppins"/>
              <a:buNone/>
              <a:defRPr sz="1400"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7" name="Google Shape;477;p4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Sommaire</a:t>
            </a:r>
            <a:endParaRPr/>
          </a:p>
        </p:txBody>
      </p:sp>
      <p:grpSp>
        <p:nvGrpSpPr>
          <p:cNvPr id="478" name="Google Shape;478;p45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479" name="Google Shape;479;p4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80" name="Google Shape;480;p4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81" name="Google Shape;481;p4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82" name="Google Shape;482;p45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83" name="Google Shape;483;p4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84" name="Google Shape;484;p4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485" name="Google Shape;485;p45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86" name="Google Shape;486;p45"/>
          <p:cNvPicPr preferRelativeResize="0"/>
          <p:nvPr/>
        </p:nvPicPr>
        <p:blipFill rotWithShape="1">
          <a:blip r:embed="rId2">
            <a:alphaModFix/>
          </a:blip>
          <a:srcRect b="2801" l="0" r="82853" t="3666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45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8" name="Google Shape;488;p4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9" name="Google Shape;489;p4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 light">
  <p:cSld name="Sommaire light"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6"/>
          <p:cNvSpPr txBox="1"/>
          <p:nvPr>
            <p:ph idx="1" type="body"/>
          </p:nvPr>
        </p:nvSpPr>
        <p:spPr>
          <a:xfrm>
            <a:off x="727076" y="1765299"/>
            <a:ext cx="8659800" cy="41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 Black"/>
              <a:buAutoNum type="arabicPeriod"/>
              <a:defRPr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Poppins"/>
              <a:buNone/>
              <a:defRPr sz="1400">
                <a:solidFill>
                  <a:schemeClr val="dk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2" name="Google Shape;492;p46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Sommaire light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3" name="Google Shape;493;p46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:Ce sommaire est sur deux colonnes, pour passer sur une colonne : Clic droit sur la zone de texte + « Format de la forme » / « Options de texte » / « Colonnes » = 1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4" name="Google Shape;494;p46"/>
          <p:cNvSpPr txBox="1"/>
          <p:nvPr>
            <p:ph type="title"/>
          </p:nvPr>
        </p:nvSpPr>
        <p:spPr>
          <a:xfrm>
            <a:off x="727076" y="314036"/>
            <a:ext cx="107331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95" name="Google Shape;495;p46"/>
          <p:cNvPicPr preferRelativeResize="0"/>
          <p:nvPr/>
        </p:nvPicPr>
        <p:blipFill rotWithShape="1">
          <a:blip r:embed="rId2">
            <a:alphaModFix/>
          </a:blip>
          <a:srcRect b="2801" l="0" r="82842" t="3666"/>
          <a:stretch/>
        </p:blipFill>
        <p:spPr>
          <a:xfrm>
            <a:off x="11647944" y="0"/>
            <a:ext cx="54405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46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7" name="Google Shape;497;p4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8" name="Google Shape;498;p4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>
  <p:cSld name="Titre de section"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4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1" name="Google Shape;501;p47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oppins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2" name="Google Shape;502;p47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503" name="Google Shape;503;p47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4" name="Google Shape;504;p4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5" name="Google Shape;505;p47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06" name="Google Shape;506;p47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507" name="Google Shape;507;p47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8" name="Google Shape;508;p47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</a:t>
            </a:r>
            <a:endParaRPr/>
          </a:p>
        </p:txBody>
      </p:sp>
      <p:pic>
        <p:nvPicPr>
          <p:cNvPr id="509" name="Google Shape;509;p47"/>
          <p:cNvPicPr preferRelativeResize="0"/>
          <p:nvPr/>
        </p:nvPicPr>
        <p:blipFill rotWithShape="1">
          <a:blip r:embed="rId2">
            <a:alphaModFix/>
          </a:blip>
          <a:srcRect b="-1066" l="1642" r="4283" t="81597"/>
          <a:stretch/>
        </p:blipFill>
        <p:spPr>
          <a:xfrm>
            <a:off x="0" y="0"/>
            <a:ext cx="12192006" cy="5918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0" name="Google Shape;510;p47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511" name="Google Shape;511;p47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2" name="Google Shape;512;p47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3" name="Google Shape;513;p47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4" name="Google Shape;514;p47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5" name="Google Shape;515;p47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6" name="Google Shape;516;p47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light">
  <p:cSld name="Titre de section light"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8"/>
          <p:cNvSpPr/>
          <p:nvPr/>
        </p:nvSpPr>
        <p:spPr>
          <a:xfrm>
            <a:off x="5675086" y="0"/>
            <a:ext cx="65169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19" name="Google Shape;519;p48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20" name="Google Shape;520;p48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 light</a:t>
            </a:r>
            <a:endParaRPr/>
          </a:p>
        </p:txBody>
      </p:sp>
      <p:pic>
        <p:nvPicPr>
          <p:cNvPr id="521" name="Google Shape;521;p48"/>
          <p:cNvPicPr preferRelativeResize="0"/>
          <p:nvPr/>
        </p:nvPicPr>
        <p:blipFill rotWithShape="1">
          <a:blip r:embed="rId2">
            <a:alphaModFix/>
          </a:blip>
          <a:srcRect b="-12214" l="3065" r="2859" t="80145"/>
          <a:stretch/>
        </p:blipFill>
        <p:spPr>
          <a:xfrm>
            <a:off x="0" y="0"/>
            <a:ext cx="12191999" cy="97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48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3" name="Google Shape;523;p4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4" name="Google Shape;524;p4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25" name="Google Shape;525;p48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oppins Black"/>
              <a:buNone/>
              <a:defRPr sz="5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6" name="Google Shape;526;p48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527" name="Google Shape;527;p48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Gris">
  <p:cSld name="Titre de section Gris"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4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30" name="Google Shape;530;p49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1" name="Google Shape;531;p4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2" name="Google Shape;532;p4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33" name="Google Shape;533;p49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34" name="Google Shape;534;p49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 Gris</a:t>
            </a:r>
            <a:endParaRPr/>
          </a:p>
        </p:txBody>
      </p:sp>
      <p:pic>
        <p:nvPicPr>
          <p:cNvPr id="535" name="Google Shape;535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Google Shape;536;p49"/>
          <p:cNvPicPr preferRelativeResize="0"/>
          <p:nvPr/>
        </p:nvPicPr>
        <p:blipFill rotWithShape="1">
          <a:blip r:embed="rId3">
            <a:alphaModFix/>
          </a:blip>
          <a:srcRect b="-1066" l="1642" r="4283" t="81597"/>
          <a:stretch/>
        </p:blipFill>
        <p:spPr>
          <a:xfrm>
            <a:off x="0" y="0"/>
            <a:ext cx="12192006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p49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oppins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8" name="Google Shape;538;p49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539" name="Google Shape;539;p49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Bleu">
  <p:cSld name="Titre de section Bleu"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5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2" name="Google Shape;542;p50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3" name="Google Shape;543;p5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4" name="Google Shape;544;p5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45" name="Google Shape;545;p50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6" name="Google Shape;546;p50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 Bleu</a:t>
            </a:r>
            <a:endParaRPr/>
          </a:p>
        </p:txBody>
      </p:sp>
      <p:pic>
        <p:nvPicPr>
          <p:cNvPr id="547" name="Google Shape;547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50"/>
          <p:cNvPicPr preferRelativeResize="0"/>
          <p:nvPr/>
        </p:nvPicPr>
        <p:blipFill rotWithShape="1">
          <a:blip r:embed="rId3">
            <a:alphaModFix/>
          </a:blip>
          <a:srcRect b="-1066" l="1642" r="4283" t="81597"/>
          <a:stretch/>
        </p:blipFill>
        <p:spPr>
          <a:xfrm>
            <a:off x="0" y="0"/>
            <a:ext cx="12192006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50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oppins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0" name="Google Shape;550;p50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551" name="Google Shape;551;p50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 2 colonnes">
  <p:cSld name="Titre et contenu 2 colonnes"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1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4" name="Google Shape;554;p51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5" name="Google Shape;555;p5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6" name="Google Shape;556;p5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57" name="Google Shape;557;p51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et contenu 2 colonnes</a:t>
            </a:r>
            <a:endParaRPr/>
          </a:p>
        </p:txBody>
      </p:sp>
      <p:pic>
        <p:nvPicPr>
          <p:cNvPr id="558" name="Google Shape;558;p51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51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light">
  <p:cSld name="Titre de section ligh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"/>
          <p:cNvSpPr/>
          <p:nvPr/>
        </p:nvSpPr>
        <p:spPr>
          <a:xfrm>
            <a:off x="5675086" y="0"/>
            <a:ext cx="65169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6"/>
          <p:cNvSpPr/>
          <p:nvPr/>
        </p:nvSpPr>
        <p:spPr>
          <a:xfrm>
            <a:off x="3151189" y="3987800"/>
            <a:ext cx="349200" cy="349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6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 light</a:t>
            </a:r>
            <a:endParaRPr/>
          </a:p>
        </p:txBody>
      </p:sp>
      <p:pic>
        <p:nvPicPr>
          <p:cNvPr id="63" name="Google Shape;63;p6"/>
          <p:cNvPicPr preferRelativeResize="0"/>
          <p:nvPr/>
        </p:nvPicPr>
        <p:blipFill rotWithShape="1">
          <a:blip r:embed="rId2">
            <a:alphaModFix/>
          </a:blip>
          <a:srcRect b="-12214" l="3065" r="2859" t="80145"/>
          <a:stretch/>
        </p:blipFill>
        <p:spPr>
          <a:xfrm>
            <a:off x="0" y="0"/>
            <a:ext cx="12191999" cy="9744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6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7" name="Google Shape;67;p6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 Black"/>
              <a:buNone/>
              <a:defRPr sz="5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69" name="Google Shape;69;p6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>
  <p:cSld name="Deux contenus"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52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Deux contenus</a:t>
            </a:r>
            <a:endParaRPr/>
          </a:p>
        </p:txBody>
      </p:sp>
      <p:sp>
        <p:nvSpPr>
          <p:cNvPr id="562" name="Google Shape;562;p52"/>
          <p:cNvSpPr txBox="1"/>
          <p:nvPr>
            <p:ph idx="1" type="body"/>
          </p:nvPr>
        </p:nvSpPr>
        <p:spPr>
          <a:xfrm>
            <a:off x="731838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3" name="Google Shape;563;p52"/>
          <p:cNvSpPr txBox="1"/>
          <p:nvPr>
            <p:ph idx="2" type="body"/>
          </p:nvPr>
        </p:nvSpPr>
        <p:spPr>
          <a:xfrm>
            <a:off x="6240163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4" name="Google Shape;564;p52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5" name="Google Shape;565;p5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6" name="Google Shape;566;p5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67" name="Google Shape;567;p52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52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53"/>
          <p:cNvSpPr txBox="1"/>
          <p:nvPr>
            <p:ph idx="1" type="body"/>
          </p:nvPr>
        </p:nvSpPr>
        <p:spPr>
          <a:xfrm>
            <a:off x="731838" y="1350963"/>
            <a:ext cx="52200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71" name="Google Shape;571;p53"/>
          <p:cNvSpPr txBox="1"/>
          <p:nvPr>
            <p:ph idx="2" type="body"/>
          </p:nvPr>
        </p:nvSpPr>
        <p:spPr>
          <a:xfrm>
            <a:off x="731838" y="2298700"/>
            <a:ext cx="5220000" cy="3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2" name="Google Shape;572;p53"/>
          <p:cNvSpPr txBox="1"/>
          <p:nvPr>
            <p:ph idx="3" type="body"/>
          </p:nvPr>
        </p:nvSpPr>
        <p:spPr>
          <a:xfrm>
            <a:off x="6240163" y="1350963"/>
            <a:ext cx="52200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73" name="Google Shape;573;p53"/>
          <p:cNvSpPr txBox="1"/>
          <p:nvPr>
            <p:ph idx="4" type="body"/>
          </p:nvPr>
        </p:nvSpPr>
        <p:spPr>
          <a:xfrm>
            <a:off x="6240163" y="2298700"/>
            <a:ext cx="5220000" cy="3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4" name="Google Shape;574;p53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5" name="Google Shape;575;p5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6" name="Google Shape;576;p5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77" name="Google Shape;577;p53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Comparaison</a:t>
            </a:r>
            <a:endParaRPr/>
          </a:p>
        </p:txBody>
      </p:sp>
      <p:pic>
        <p:nvPicPr>
          <p:cNvPr id="578" name="Google Shape;578;p53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53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 Fond gris">
  <p:cSld name="Deux contenus Fond gris"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5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82" name="Google Shape;582;p54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Deux contenus Fond gris</a:t>
            </a:r>
            <a:endParaRPr/>
          </a:p>
        </p:txBody>
      </p:sp>
      <p:sp>
        <p:nvSpPr>
          <p:cNvPr id="583" name="Google Shape;583;p54"/>
          <p:cNvSpPr txBox="1"/>
          <p:nvPr>
            <p:ph idx="1" type="body"/>
          </p:nvPr>
        </p:nvSpPr>
        <p:spPr>
          <a:xfrm>
            <a:off x="731838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4" name="Google Shape;584;p54"/>
          <p:cNvSpPr txBox="1"/>
          <p:nvPr>
            <p:ph idx="2" type="body"/>
          </p:nvPr>
        </p:nvSpPr>
        <p:spPr>
          <a:xfrm>
            <a:off x="6240163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5" name="Google Shape;585;p54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6" name="Google Shape;586;p5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7" name="Google Shape;587;p5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88" name="Google Shape;588;p5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54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 rouge">
  <p:cSld name="Deux contenus rouge"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5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92" name="Google Shape;592;p5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Deux contenus Fond rouge</a:t>
            </a:r>
            <a:endParaRPr/>
          </a:p>
        </p:txBody>
      </p:sp>
      <p:sp>
        <p:nvSpPr>
          <p:cNvPr id="593" name="Google Shape;593;p55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4" name="Google Shape;594;p5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5" name="Google Shape;595;p5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596" name="Google Shape;596;p55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597" name="Google Shape;597;p5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98" name="Google Shape;598;p5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99" name="Google Shape;599;p5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00" name="Google Shape;600;p55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01" name="Google Shape;601;p5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02" name="Google Shape;602;p5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603" name="Google Shape;603;p55"/>
          <p:cNvSpPr txBox="1"/>
          <p:nvPr>
            <p:ph idx="1" type="body"/>
          </p:nvPr>
        </p:nvSpPr>
        <p:spPr>
          <a:xfrm>
            <a:off x="731838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4" name="Google Shape;604;p55"/>
          <p:cNvSpPr txBox="1"/>
          <p:nvPr>
            <p:ph idx="2" type="body"/>
          </p:nvPr>
        </p:nvSpPr>
        <p:spPr>
          <a:xfrm>
            <a:off x="6240163" y="1381125"/>
            <a:ext cx="52200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5" name="Google Shape;605;p55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+ visuel">
  <p:cSld name="Contenu + visuel"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56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8" name="Google Shape;608;p5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9" name="Google Shape;609;p5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10" name="Google Shape;610;p56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Contenu + visuel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11" name="Google Shape;611;p56"/>
          <p:cNvSpPr/>
          <p:nvPr>
            <p:ph idx="2" type="pic"/>
          </p:nvPr>
        </p:nvSpPr>
        <p:spPr>
          <a:xfrm>
            <a:off x="7015483" y="0"/>
            <a:ext cx="59574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12" name="Google Shape;612;p56"/>
          <p:cNvSpPr txBox="1"/>
          <p:nvPr>
            <p:ph idx="1" type="body"/>
          </p:nvPr>
        </p:nvSpPr>
        <p:spPr>
          <a:xfrm>
            <a:off x="731838" y="1381125"/>
            <a:ext cx="61188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3" name="Google Shape;613;p56"/>
          <p:cNvSpPr txBox="1"/>
          <p:nvPr>
            <p:ph type="title"/>
          </p:nvPr>
        </p:nvSpPr>
        <p:spPr>
          <a:xfrm>
            <a:off x="731840" y="314036"/>
            <a:ext cx="61188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oppins Black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+ contenu">
  <p:cSld name="Visuel + contenu"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Google Shape;615;p57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616" name="Google Shape;616;p57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617" name="Google Shape;617;p5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18" name="Google Shape;618;p57"/>
          <p:cNvSpPr/>
          <p:nvPr/>
        </p:nvSpPr>
        <p:spPr>
          <a:xfrm>
            <a:off x="7170057" y="0"/>
            <a:ext cx="502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19" name="Google Shape;619;p57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0" name="Google Shape;620;p57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21" name="Google Shape;621;p57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22" name="Google Shape;622;p57"/>
          <p:cNvSpPr txBox="1"/>
          <p:nvPr>
            <p:ph idx="1" type="body"/>
          </p:nvPr>
        </p:nvSpPr>
        <p:spPr>
          <a:xfrm>
            <a:off x="5480916" y="1381125"/>
            <a:ext cx="5979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3" name="Google Shape;623;p57"/>
          <p:cNvSpPr txBox="1"/>
          <p:nvPr>
            <p:ph type="title"/>
          </p:nvPr>
        </p:nvSpPr>
        <p:spPr>
          <a:xfrm>
            <a:off x="5483721" y="314036"/>
            <a:ext cx="5976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oppins Black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4" name="Google Shape;624;p5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5" name="Google Shape;625;p57"/>
          <p:cNvSpPr/>
          <p:nvPr>
            <p:ph idx="2" type="pic"/>
          </p:nvPr>
        </p:nvSpPr>
        <p:spPr>
          <a:xfrm>
            <a:off x="-1" y="0"/>
            <a:ext cx="53052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haut + contenu">
  <p:cSld name="Visuel haut + contenu"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58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8" name="Google Shape;628;p5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9" name="Google Shape;629;p5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30" name="Google Shape;630;p58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 haut 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1" name="Google Shape;631;p58"/>
          <p:cNvSpPr txBox="1"/>
          <p:nvPr>
            <p:ph idx="1" type="body"/>
          </p:nvPr>
        </p:nvSpPr>
        <p:spPr>
          <a:xfrm>
            <a:off x="731838" y="3381829"/>
            <a:ext cx="10836300" cy="25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2" name="Google Shape;632;p58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Poppins"/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adaptez si besoin la couleur du texte en fonction de celle-ci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3" name="Google Shape;633;p58"/>
          <p:cNvSpPr txBox="1"/>
          <p:nvPr>
            <p:ph type="title"/>
          </p:nvPr>
        </p:nvSpPr>
        <p:spPr>
          <a:xfrm>
            <a:off x="731838" y="319314"/>
            <a:ext cx="107283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4" name="Google Shape;634;p58"/>
          <p:cNvSpPr/>
          <p:nvPr>
            <p:ph idx="2" type="pic"/>
          </p:nvPr>
        </p:nvSpPr>
        <p:spPr>
          <a:xfrm>
            <a:off x="0" y="-27685"/>
            <a:ext cx="12086700" cy="24084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 Bas+ contenu">
  <p:cSld name="Visuel  Bas+ contenu"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59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7" name="Google Shape;637;p5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8" name="Google Shape;638;p5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39" name="Google Shape;639;p59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 Bas+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40" name="Google Shape;640;p59"/>
          <p:cNvSpPr txBox="1"/>
          <p:nvPr>
            <p:ph idx="1" type="body"/>
          </p:nvPr>
        </p:nvSpPr>
        <p:spPr>
          <a:xfrm>
            <a:off x="715646" y="1381125"/>
            <a:ext cx="10744500" cy="20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1" name="Google Shape;641;p59"/>
          <p:cNvSpPr txBox="1"/>
          <p:nvPr/>
        </p:nvSpPr>
        <p:spPr>
          <a:xfrm>
            <a:off x="-101600" y="6858000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</p:txBody>
      </p:sp>
      <p:sp>
        <p:nvSpPr>
          <p:cNvPr id="642" name="Google Shape;642;p59"/>
          <p:cNvSpPr/>
          <p:nvPr>
            <p:ph idx="2" type="pic"/>
          </p:nvPr>
        </p:nvSpPr>
        <p:spPr>
          <a:xfrm>
            <a:off x="500197" y="3824036"/>
            <a:ext cx="11691900" cy="23568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43" name="Google Shape;643;p59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>
  <p:cSld name="1_Titre et contenu"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60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6" name="Google Shape;646;p60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7" name="Google Shape;647;p6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8" name="Google Shape;648;p6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49" name="Google Shape;649;p60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et contenu</a:t>
            </a:r>
            <a:endParaRPr/>
          </a:p>
        </p:txBody>
      </p:sp>
      <p:pic>
        <p:nvPicPr>
          <p:cNvPr id="650" name="Google Shape;650;p60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651" name="Google Shape;651;p60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>
  <p:cSld name="Titre seul"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61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4" name="Google Shape;654;p6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5" name="Google Shape;655;p6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56" name="Google Shape;656;p61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seul</a:t>
            </a:r>
            <a:endParaRPr/>
          </a:p>
        </p:txBody>
      </p:sp>
      <p:pic>
        <p:nvPicPr>
          <p:cNvPr id="657" name="Google Shape;657;p61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61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 2 colonnes">
  <p:cSld name="Titre et contenu 2 colonne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5" name="Google Shape;75;p7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et contenu 2 colonnes</a:t>
            </a:r>
            <a:endParaRPr/>
          </a:p>
        </p:txBody>
      </p:sp>
      <p:pic>
        <p:nvPicPr>
          <p:cNvPr id="76" name="Google Shape;76;p7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7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62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1" name="Google Shape;661;p6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2" name="Google Shape;662;p6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63" name="Google Shape;663;p62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Vide</a:t>
            </a:r>
            <a:endParaRPr/>
          </a:p>
        </p:txBody>
      </p:sp>
      <p:pic>
        <p:nvPicPr>
          <p:cNvPr id="664" name="Google Shape;664;p62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s">
  <p:cSld name="Intervenants"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63"/>
          <p:cNvSpPr/>
          <p:nvPr/>
        </p:nvSpPr>
        <p:spPr>
          <a:xfrm>
            <a:off x="11460163" y="0"/>
            <a:ext cx="7317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67" name="Google Shape;667;p63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Intervenants</a:t>
            </a:r>
            <a:endParaRPr/>
          </a:p>
        </p:txBody>
      </p:sp>
      <p:sp>
        <p:nvSpPr>
          <p:cNvPr id="668" name="Google Shape;668;p63"/>
          <p:cNvSpPr txBox="1"/>
          <p:nvPr>
            <p:ph idx="10" type="dt"/>
          </p:nvPr>
        </p:nvSpPr>
        <p:spPr>
          <a:xfrm>
            <a:off x="9875538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9" name="Google Shape;669;p6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0" name="Google Shape;670;p6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71" name="Google Shape;671;p63"/>
          <p:cNvSpPr txBox="1"/>
          <p:nvPr>
            <p:ph idx="1" type="body"/>
          </p:nvPr>
        </p:nvSpPr>
        <p:spPr>
          <a:xfrm>
            <a:off x="407368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2" name="Google Shape;672;p63"/>
          <p:cNvSpPr txBox="1"/>
          <p:nvPr>
            <p:ph idx="2" type="body"/>
          </p:nvPr>
        </p:nvSpPr>
        <p:spPr>
          <a:xfrm>
            <a:off x="3327251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3" name="Google Shape;673;p63"/>
          <p:cNvSpPr txBox="1"/>
          <p:nvPr>
            <p:ph idx="3" type="body"/>
          </p:nvPr>
        </p:nvSpPr>
        <p:spPr>
          <a:xfrm>
            <a:off x="9167017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4" name="Google Shape;674;p63"/>
          <p:cNvSpPr txBox="1"/>
          <p:nvPr>
            <p:ph idx="4" type="body"/>
          </p:nvPr>
        </p:nvSpPr>
        <p:spPr>
          <a:xfrm>
            <a:off x="6247134" y="4583137"/>
            <a:ext cx="2592300" cy="9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5" name="Google Shape;675;p63"/>
          <p:cNvSpPr/>
          <p:nvPr>
            <p:ph idx="5" type="pic"/>
          </p:nvPr>
        </p:nvSpPr>
        <p:spPr>
          <a:xfrm>
            <a:off x="407368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76" name="Google Shape;676;p63"/>
          <p:cNvSpPr/>
          <p:nvPr>
            <p:ph idx="6" type="pic"/>
          </p:nvPr>
        </p:nvSpPr>
        <p:spPr>
          <a:xfrm>
            <a:off x="3327251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77" name="Google Shape;677;p63"/>
          <p:cNvSpPr/>
          <p:nvPr>
            <p:ph idx="7" type="pic"/>
          </p:nvPr>
        </p:nvSpPr>
        <p:spPr>
          <a:xfrm>
            <a:off x="9167017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78" name="Google Shape;678;p63"/>
          <p:cNvSpPr/>
          <p:nvPr>
            <p:ph idx="8" type="pic"/>
          </p:nvPr>
        </p:nvSpPr>
        <p:spPr>
          <a:xfrm>
            <a:off x="6247134" y="1819796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79" name="Google Shape;679;p63"/>
          <p:cNvSpPr txBox="1"/>
          <p:nvPr/>
        </p:nvSpPr>
        <p:spPr>
          <a:xfrm>
            <a:off x="-101600" y="6858000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Vous pouvez supprimer autant de blocs d’intervenant que vous le souhaitez</a:t>
            </a:r>
            <a:endParaRPr/>
          </a:p>
        </p:txBody>
      </p:sp>
      <p:pic>
        <p:nvPicPr>
          <p:cNvPr id="680" name="Google Shape;680;p63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681" name="Google Shape;681;p63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 / CV">
  <p:cSld name="Intervenant / CV"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64"/>
          <p:cNvSpPr/>
          <p:nvPr/>
        </p:nvSpPr>
        <p:spPr>
          <a:xfrm>
            <a:off x="7199086" y="0"/>
            <a:ext cx="49929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4" name="Google Shape;684;p64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Intervenant / CV</a:t>
            </a:r>
            <a:endParaRPr/>
          </a:p>
        </p:txBody>
      </p:sp>
      <p:sp>
        <p:nvSpPr>
          <p:cNvPr id="685" name="Google Shape;685;p64"/>
          <p:cNvSpPr txBox="1"/>
          <p:nvPr>
            <p:ph idx="10" type="dt"/>
          </p:nvPr>
        </p:nvSpPr>
        <p:spPr>
          <a:xfrm>
            <a:off x="9875538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6" name="Google Shape;686;p6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7" name="Google Shape;687;p6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88" name="Google Shape;688;p64"/>
          <p:cNvSpPr txBox="1"/>
          <p:nvPr/>
        </p:nvSpPr>
        <p:spPr>
          <a:xfrm>
            <a:off x="-101600" y="6858000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Vous pouvez supprimer autant de blocs d’intervenant que vous le souhaitez</a:t>
            </a:r>
            <a:endParaRPr/>
          </a:p>
        </p:txBody>
      </p:sp>
      <p:sp>
        <p:nvSpPr>
          <p:cNvPr id="689" name="Google Shape;689;p64"/>
          <p:cNvSpPr txBox="1"/>
          <p:nvPr>
            <p:ph idx="1" type="body"/>
          </p:nvPr>
        </p:nvSpPr>
        <p:spPr>
          <a:xfrm>
            <a:off x="3467100" y="1541463"/>
            <a:ext cx="79932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0" i="1" sz="16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90" name="Google Shape;690;p64"/>
          <p:cNvSpPr txBox="1"/>
          <p:nvPr>
            <p:ph idx="2" type="body"/>
          </p:nvPr>
        </p:nvSpPr>
        <p:spPr>
          <a:xfrm>
            <a:off x="3467100" y="2413000"/>
            <a:ext cx="7993200" cy="35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1" name="Google Shape;691;p64"/>
          <p:cNvSpPr/>
          <p:nvPr>
            <p:ph idx="3" type="pic"/>
          </p:nvPr>
        </p:nvSpPr>
        <p:spPr>
          <a:xfrm>
            <a:off x="572468" y="1457845"/>
            <a:ext cx="2576100" cy="2576100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pic>
        <p:nvPicPr>
          <p:cNvPr id="692" name="Google Shape;692;p64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693" name="Google Shape;693;p64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">
  <p:cSld name="Citation"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96" name="Google Shape;696;p65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697" name="Google Shape;697;p65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8" name="Google Shape;698;p6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9" name="Google Shape;699;p6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700" name="Google Shape;700;p65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701" name="Google Shape;701;p6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2" name="Google Shape;702;p6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3" name="Google Shape;703;p6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4" name="Google Shape;704;p65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5" name="Google Shape;705;p6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6" name="Google Shape;706;p6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707" name="Google Shape;707;p65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08" name="Google Shape;708;p65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709" name="Google Shape;709;p65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0" name="Google Shape;710;p65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11" name="Google Shape;711;p65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Bleu foncé">
  <p:cSld name="Citation Bleu foncé"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6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14" name="Google Shape;714;p66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5" name="Google Shape;715;p6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6" name="Google Shape;716;p6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17" name="Google Shape;717;p66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 Bleu foncé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18" name="Google Shape;718;p66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719" name="Google Shape;719;p66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20" name="Google Shape;720;p66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1" name="Google Shape;721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Google Shape;722;p66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723" name="Google Shape;723;p66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claire">
  <p:cSld name="Citation claire"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6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26" name="Google Shape;726;p67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7" name="Google Shape;727;p6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8" name="Google Shape;728;p67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29" name="Google Shape;729;p67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 claire</a:t>
            </a:r>
            <a:endParaRPr/>
          </a:p>
        </p:txBody>
      </p:sp>
      <p:sp>
        <p:nvSpPr>
          <p:cNvPr id="730" name="Google Shape;730;p67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731" name="Google Shape;731;p67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32" name="Google Shape;732;p67"/>
          <p:cNvPicPr preferRelativeResize="0"/>
          <p:nvPr/>
        </p:nvPicPr>
        <p:blipFill rotWithShape="1">
          <a:blip r:embed="rId2">
            <a:alphaModFix/>
          </a:blip>
          <a:srcRect b="-1" l="0" r="39861" t="19705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Google Shape;734;p67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735" name="Google Shape;735;p67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Black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Gris">
  <p:cSld name="Citation Gris"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6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38" name="Google Shape;738;p68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9" name="Google Shape;739;p6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0" name="Google Shape;740;p6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41" name="Google Shape;741;p68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 Gris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42" name="Google Shape;742;p68"/>
          <p:cNvSpPr txBox="1"/>
          <p:nvPr/>
        </p:nvSpPr>
        <p:spPr>
          <a:xfrm>
            <a:off x="327692" y="1548040"/>
            <a:ext cx="1325400" cy="21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743" name="Google Shape;743;p68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44" name="Google Shape;744;p68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5" name="Google Shape;745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  <p:sp>
        <p:nvSpPr>
          <p:cNvPr id="746" name="Google Shape;746;p68"/>
          <p:cNvSpPr txBox="1"/>
          <p:nvPr>
            <p:ph idx="1" type="body"/>
          </p:nvPr>
        </p:nvSpPr>
        <p:spPr>
          <a:xfrm>
            <a:off x="1734459" y="4702629"/>
            <a:ext cx="73800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747" name="Google Shape;747;p68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citation">
  <p:cSld name="Visuel citation"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9" name="Google Shape;749;p69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750" name="Google Shape;750;p69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751" name="Google Shape;751;p6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52" name="Google Shape;752;p69"/>
          <p:cNvSpPr/>
          <p:nvPr>
            <p:ph idx="2" type="pic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753" name="Google Shape;753;p69"/>
          <p:cNvSpPr txBox="1"/>
          <p:nvPr>
            <p:ph idx="1" type="body"/>
          </p:nvPr>
        </p:nvSpPr>
        <p:spPr>
          <a:xfrm>
            <a:off x="1683658" y="4702629"/>
            <a:ext cx="8323800" cy="50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754" name="Google Shape;754;p69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5" name="Google Shape;755;p6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6" name="Google Shape;756;p6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57" name="Google Shape;757;p69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citation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58" name="Google Shape;758;p69"/>
          <p:cNvSpPr txBox="1"/>
          <p:nvPr>
            <p:ph type="title"/>
          </p:nvPr>
        </p:nvSpPr>
        <p:spPr>
          <a:xfrm>
            <a:off x="1683658" y="1714500"/>
            <a:ext cx="8323800" cy="28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680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 Black"/>
              <a:buChar char="“"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9" name="Google Shape;759;p69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adaptez si besoin la couleur du texte en fonction de celle-ci</a:t>
            </a:r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pleine page">
  <p:cSld name="Visuel pleine page"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1" name="Google Shape;761;p70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762" name="Google Shape;762;p70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763" name="Google Shape;763;p70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64" name="Google Shape;764;p70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765" name="Google Shape;765;p70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6" name="Google Shape;766;p7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7" name="Google Shape;767;p7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68" name="Google Shape;768;p70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pleine page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69" name="Google Shape;769;p70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pleine page + texte">
  <p:cSld name="Visuel pleine page + texte"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1" name="Google Shape;771;p71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772" name="Google Shape;772;p71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773" name="Google Shape;773;p7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74" name="Google Shape;774;p71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775" name="Google Shape;775;p71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6" name="Google Shape;776;p7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7" name="Google Shape;777;p7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78" name="Google Shape;778;p71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pleine page + texte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79" name="Google Shape;779;p71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80" name="Google Shape;780;p71"/>
          <p:cNvSpPr txBox="1"/>
          <p:nvPr>
            <p:ph idx="1" type="body"/>
          </p:nvPr>
        </p:nvSpPr>
        <p:spPr>
          <a:xfrm>
            <a:off x="618477" y="1640114"/>
            <a:ext cx="11573400" cy="3439800"/>
          </a:xfrm>
          <a:prstGeom prst="rect">
            <a:avLst/>
          </a:prstGeom>
          <a:gradFill>
            <a:gsLst>
              <a:gs pos="0">
                <a:schemeClr val="lt1"/>
              </a:gs>
              <a:gs pos="7000">
                <a:schemeClr val="lt1"/>
              </a:gs>
              <a:gs pos="26000">
                <a:srgbClr val="FFFFFF">
                  <a:alpha val="80000"/>
                </a:srgbClr>
              </a:gs>
              <a:gs pos="100000">
                <a:srgbClr val="FFFFFF">
                  <a:alpha val="8000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2160000" spcFirstLastPara="1" rIns="756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1" name="Google Shape;781;p71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" showMasterSp="0">
  <p:cSld name="FIN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FIN</a:t>
            </a:r>
            <a:endParaRPr/>
          </a:p>
        </p:txBody>
      </p:sp>
      <p:sp>
        <p:nvSpPr>
          <p:cNvPr id="80" name="Google Shape;80;p8"/>
          <p:cNvSpPr txBox="1"/>
          <p:nvPr>
            <p:ph type="title"/>
          </p:nvPr>
        </p:nvSpPr>
        <p:spPr>
          <a:xfrm>
            <a:off x="731837" y="3449638"/>
            <a:ext cx="24258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1" name="Google Shape;8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8"/>
          <p:cNvSpPr txBox="1"/>
          <p:nvPr>
            <p:ph idx="1" type="body"/>
          </p:nvPr>
        </p:nvSpPr>
        <p:spPr>
          <a:xfrm>
            <a:off x="731838" y="4568370"/>
            <a:ext cx="65643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83" name="Google Shape;83;p8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8"/>
          <p:cNvSpPr txBox="1"/>
          <p:nvPr>
            <p:ph idx="2" type="body"/>
          </p:nvPr>
        </p:nvSpPr>
        <p:spPr>
          <a:xfrm>
            <a:off x="8458200" y="4508500"/>
            <a:ext cx="3002100" cy="19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8"/>
          <p:cNvSpPr txBox="1"/>
          <p:nvPr>
            <p:ph idx="3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">
  <p:cSld name="Process"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72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4" name="Google Shape;784;p7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5" name="Google Shape;785;p7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86" name="Google Shape;786;p72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Process</a:t>
            </a:r>
            <a:endParaRPr/>
          </a:p>
        </p:txBody>
      </p:sp>
      <p:sp>
        <p:nvSpPr>
          <p:cNvPr id="787" name="Google Shape;787;p72"/>
          <p:cNvSpPr txBox="1"/>
          <p:nvPr>
            <p:ph idx="1" type="body"/>
          </p:nvPr>
        </p:nvSpPr>
        <p:spPr>
          <a:xfrm>
            <a:off x="909039" y="1866901"/>
            <a:ext cx="1409700" cy="1409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8" name="Google Shape;788;p72"/>
          <p:cNvSpPr txBox="1"/>
          <p:nvPr>
            <p:ph idx="2" type="body"/>
          </p:nvPr>
        </p:nvSpPr>
        <p:spPr>
          <a:xfrm>
            <a:off x="623888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9" name="Google Shape;789;p72"/>
          <p:cNvSpPr txBox="1"/>
          <p:nvPr>
            <p:ph idx="3" type="body"/>
          </p:nvPr>
        </p:nvSpPr>
        <p:spPr>
          <a:xfrm>
            <a:off x="3123108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0" name="Google Shape;790;p72"/>
          <p:cNvSpPr txBox="1"/>
          <p:nvPr>
            <p:ph idx="4" type="body"/>
          </p:nvPr>
        </p:nvSpPr>
        <p:spPr>
          <a:xfrm>
            <a:off x="2837957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1" name="Google Shape;791;p72"/>
          <p:cNvSpPr txBox="1"/>
          <p:nvPr>
            <p:ph idx="5" type="body"/>
          </p:nvPr>
        </p:nvSpPr>
        <p:spPr>
          <a:xfrm>
            <a:off x="5337177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2" name="Google Shape;792;p72"/>
          <p:cNvSpPr txBox="1"/>
          <p:nvPr>
            <p:ph idx="6" type="body"/>
          </p:nvPr>
        </p:nvSpPr>
        <p:spPr>
          <a:xfrm>
            <a:off x="5052026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3" name="Google Shape;793;p72"/>
          <p:cNvSpPr txBox="1"/>
          <p:nvPr>
            <p:ph idx="7" type="body"/>
          </p:nvPr>
        </p:nvSpPr>
        <p:spPr>
          <a:xfrm>
            <a:off x="7551246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4" name="Google Shape;794;p72"/>
          <p:cNvSpPr txBox="1"/>
          <p:nvPr>
            <p:ph idx="8" type="body"/>
          </p:nvPr>
        </p:nvSpPr>
        <p:spPr>
          <a:xfrm>
            <a:off x="726609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5" name="Google Shape;795;p72"/>
          <p:cNvSpPr txBox="1"/>
          <p:nvPr>
            <p:ph idx="9" type="body"/>
          </p:nvPr>
        </p:nvSpPr>
        <p:spPr>
          <a:xfrm>
            <a:off x="9765314" y="1866901"/>
            <a:ext cx="1409700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6" name="Google Shape;796;p72"/>
          <p:cNvSpPr txBox="1"/>
          <p:nvPr>
            <p:ph idx="13" type="body"/>
          </p:nvPr>
        </p:nvSpPr>
        <p:spPr>
          <a:xfrm>
            <a:off x="9480163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7" name="Google Shape;797;p72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2 niveaux de textes sont utilisés dans le carré de couleur, le 2</a:t>
            </a:r>
            <a:r>
              <a:rPr baseline="30000"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ème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 est réservé au chiffre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changer la couleur de 1 ou plusieurs carré(s) : « Format de la forme » / « Remplissage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Poppins"/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supprimer ou dupliquer une des étapes</a:t>
            </a:r>
            <a:endParaRPr/>
          </a:p>
        </p:txBody>
      </p:sp>
      <p:pic>
        <p:nvPicPr>
          <p:cNvPr id="798" name="Google Shape;798;p72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799" name="Google Shape;799;p72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 2">
  <p:cSld name="Process 2"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73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2" name="Google Shape;802;p7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3" name="Google Shape;803;p7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804" name="Google Shape;804;p73"/>
          <p:cNvSpPr txBox="1"/>
          <p:nvPr/>
        </p:nvSpPr>
        <p:spPr>
          <a:xfrm>
            <a:off x="-101600" y="-276999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Process 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05" name="Google Shape;805;p73"/>
          <p:cNvSpPr txBox="1"/>
          <p:nvPr>
            <p:ph idx="1" type="body"/>
          </p:nvPr>
        </p:nvSpPr>
        <p:spPr>
          <a:xfrm>
            <a:off x="731838" y="1583490"/>
            <a:ext cx="2160000" cy="1651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6" name="Google Shape;806;p73"/>
          <p:cNvSpPr txBox="1"/>
          <p:nvPr/>
        </p:nvSpPr>
        <p:spPr>
          <a:xfrm>
            <a:off x="-101600" y="6858000"/>
            <a:ext cx="121920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2 niveaux de textes sont utilisés dans le carré de couleur, le 2</a:t>
            </a:r>
            <a:r>
              <a:rPr baseline="30000"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ème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 est réservé au chiffre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changer la couleur de 1 ou plusieurs carré(s) : « Format de la forme » / « Remplissage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Poppins"/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supprimer ou dupliquer une des étapes</a:t>
            </a:r>
            <a:endParaRPr/>
          </a:p>
        </p:txBody>
      </p:sp>
      <p:sp>
        <p:nvSpPr>
          <p:cNvPr id="807" name="Google Shape;807;p73"/>
          <p:cNvSpPr txBox="1"/>
          <p:nvPr>
            <p:ph idx="2" type="body"/>
          </p:nvPr>
        </p:nvSpPr>
        <p:spPr>
          <a:xfrm>
            <a:off x="67355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8" name="Google Shape;808;p73"/>
          <p:cNvSpPr txBox="1"/>
          <p:nvPr>
            <p:ph idx="3" type="body"/>
          </p:nvPr>
        </p:nvSpPr>
        <p:spPr>
          <a:xfrm>
            <a:off x="2850698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9" name="Google Shape;809;p73"/>
          <p:cNvSpPr txBox="1"/>
          <p:nvPr>
            <p:ph idx="4" type="body"/>
          </p:nvPr>
        </p:nvSpPr>
        <p:spPr>
          <a:xfrm>
            <a:off x="504235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0" name="Google Shape;810;p73"/>
          <p:cNvSpPr txBox="1"/>
          <p:nvPr>
            <p:ph idx="5" type="body"/>
          </p:nvPr>
        </p:nvSpPr>
        <p:spPr>
          <a:xfrm>
            <a:off x="7161440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1" name="Google Shape;811;p73"/>
          <p:cNvSpPr txBox="1"/>
          <p:nvPr>
            <p:ph idx="6" type="body"/>
          </p:nvPr>
        </p:nvSpPr>
        <p:spPr>
          <a:xfrm>
            <a:off x="9386855" y="3527424"/>
            <a:ext cx="19800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2" name="Google Shape;812;p73"/>
          <p:cNvSpPr txBox="1"/>
          <p:nvPr>
            <p:ph idx="7" type="body"/>
          </p:nvPr>
        </p:nvSpPr>
        <p:spPr>
          <a:xfrm>
            <a:off x="2908981" y="1583490"/>
            <a:ext cx="2160000" cy="165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3" name="Google Shape;813;p73"/>
          <p:cNvSpPr txBox="1"/>
          <p:nvPr>
            <p:ph idx="8" type="body"/>
          </p:nvPr>
        </p:nvSpPr>
        <p:spPr>
          <a:xfrm>
            <a:off x="5100638" y="1583490"/>
            <a:ext cx="2160000" cy="165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4" name="Google Shape;814;p73"/>
          <p:cNvSpPr txBox="1"/>
          <p:nvPr>
            <p:ph idx="9" type="body"/>
          </p:nvPr>
        </p:nvSpPr>
        <p:spPr>
          <a:xfrm>
            <a:off x="7219723" y="1583490"/>
            <a:ext cx="2160000" cy="165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5" name="Google Shape;815;p73"/>
          <p:cNvSpPr txBox="1"/>
          <p:nvPr>
            <p:ph idx="13" type="body"/>
          </p:nvPr>
        </p:nvSpPr>
        <p:spPr>
          <a:xfrm>
            <a:off x="9386855" y="1583490"/>
            <a:ext cx="1652400" cy="1652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816" name="Google Shape;816;p73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8"/>
          </a:xfrm>
          <a:prstGeom prst="rect">
            <a:avLst/>
          </a:prstGeom>
          <a:noFill/>
          <a:ln>
            <a:noFill/>
          </a:ln>
        </p:spPr>
      </p:pic>
      <p:sp>
        <p:nvSpPr>
          <p:cNvPr id="817" name="Google Shape;817;p73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" showMasterSp="0">
  <p:cSld name="FIN"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74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FIN</a:t>
            </a:r>
            <a:endParaRPr/>
          </a:p>
        </p:txBody>
      </p:sp>
      <p:sp>
        <p:nvSpPr>
          <p:cNvPr id="820" name="Google Shape;820;p74"/>
          <p:cNvSpPr txBox="1"/>
          <p:nvPr>
            <p:ph type="title"/>
          </p:nvPr>
        </p:nvSpPr>
        <p:spPr>
          <a:xfrm>
            <a:off x="731837" y="3449638"/>
            <a:ext cx="24258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Black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21" name="Google Shape;821;p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822" name="Google Shape;822;p74"/>
          <p:cNvSpPr txBox="1"/>
          <p:nvPr>
            <p:ph idx="1" type="body"/>
          </p:nvPr>
        </p:nvSpPr>
        <p:spPr>
          <a:xfrm>
            <a:off x="731838" y="4568370"/>
            <a:ext cx="65643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823" name="Google Shape;823;p74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  <p:sp>
        <p:nvSpPr>
          <p:cNvPr id="824" name="Google Shape;824;p74"/>
          <p:cNvSpPr txBox="1"/>
          <p:nvPr>
            <p:ph idx="2" type="body"/>
          </p:nvPr>
        </p:nvSpPr>
        <p:spPr>
          <a:xfrm>
            <a:off x="8458200" y="4508500"/>
            <a:ext cx="3002100" cy="19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5" name="Google Shape;825;p74"/>
          <p:cNvSpPr txBox="1"/>
          <p:nvPr>
            <p:ph idx="3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 Gris" showMasterSp="0">
  <p:cSld name="FIN Gris"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7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8" name="Google Shape;828;p75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FIN Gris</a:t>
            </a:r>
            <a:endParaRPr/>
          </a:p>
        </p:txBody>
      </p:sp>
      <p:sp>
        <p:nvSpPr>
          <p:cNvPr id="829" name="Google Shape;829;p75"/>
          <p:cNvSpPr txBox="1"/>
          <p:nvPr>
            <p:ph type="title"/>
          </p:nvPr>
        </p:nvSpPr>
        <p:spPr>
          <a:xfrm>
            <a:off x="731837" y="3449638"/>
            <a:ext cx="24258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30" name="Google Shape;830;p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1" name="Google Shape;831;p75"/>
          <p:cNvPicPr preferRelativeResize="0"/>
          <p:nvPr/>
        </p:nvPicPr>
        <p:blipFill rotWithShape="1">
          <a:blip r:embed="rId3">
            <a:alphaModFix/>
          </a:blip>
          <a:srcRect b="0" l="0" r="39816" t="19791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sp>
        <p:nvSpPr>
          <p:cNvPr id="832" name="Google Shape;832;p75"/>
          <p:cNvSpPr txBox="1"/>
          <p:nvPr>
            <p:ph idx="1" type="body"/>
          </p:nvPr>
        </p:nvSpPr>
        <p:spPr>
          <a:xfrm>
            <a:off x="731838" y="4568370"/>
            <a:ext cx="65643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3" name="Google Shape;833;p75"/>
          <p:cNvSpPr txBox="1"/>
          <p:nvPr>
            <p:ph idx="2" type="body"/>
          </p:nvPr>
        </p:nvSpPr>
        <p:spPr>
          <a:xfrm>
            <a:off x="8458200" y="4508500"/>
            <a:ext cx="3002100" cy="19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4" name="Google Shape;834;p75"/>
          <p:cNvSpPr txBox="1"/>
          <p:nvPr>
            <p:ph idx="3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" showMasterSp="0">
  <p:cSld name="Contact">
    <p:spTree>
      <p:nvGrpSpPr>
        <p:cNvPr id="835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7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37" name="Google Shape;837;p76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Contact</a:t>
            </a:r>
            <a:endParaRPr/>
          </a:p>
        </p:txBody>
      </p:sp>
      <p:sp>
        <p:nvSpPr>
          <p:cNvPr id="838" name="Google Shape;838;p76"/>
          <p:cNvSpPr txBox="1"/>
          <p:nvPr>
            <p:ph idx="1" type="body"/>
          </p:nvPr>
        </p:nvSpPr>
        <p:spPr>
          <a:xfrm>
            <a:off x="731838" y="5105625"/>
            <a:ext cx="4651500" cy="1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1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2pPr>
            <a:lvl3pPr indent="-320039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3pPr>
            <a:lvl4pPr indent="-320039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4pPr>
            <a:lvl5pPr indent="-320039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9" name="Google Shape;839;p76"/>
          <p:cNvSpPr txBox="1"/>
          <p:nvPr/>
        </p:nvSpPr>
        <p:spPr>
          <a:xfrm>
            <a:off x="-101600" y="6858000"/>
            <a:ext cx="1219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Prénom NOM = 1</a:t>
            </a:r>
            <a:r>
              <a:rPr baseline="30000"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er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  -  Email / Tél, = 2</a:t>
            </a:r>
            <a:r>
              <a:rPr baseline="30000"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ème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840" name="Google Shape;840;p76"/>
          <p:cNvGrpSpPr/>
          <p:nvPr/>
        </p:nvGrpSpPr>
        <p:grpSpPr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841" name="Google Shape;841;p76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2" name="Google Shape;842;p76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3" name="Google Shape;843;p76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4" name="Google Shape;844;p76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5" name="Google Shape;845;p76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6" name="Google Shape;846;p76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847" name="Google Shape;847;p76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2" cy="2475346"/>
          </a:xfrm>
          <a:prstGeom prst="rect">
            <a:avLst/>
          </a:prstGeom>
          <a:noFill/>
          <a:ln>
            <a:noFill/>
          </a:ln>
        </p:spPr>
      </p:pic>
      <p:sp>
        <p:nvSpPr>
          <p:cNvPr id="848" name="Google Shape;848;p76"/>
          <p:cNvSpPr txBox="1"/>
          <p:nvPr>
            <p:ph idx="2" type="body"/>
          </p:nvPr>
        </p:nvSpPr>
        <p:spPr>
          <a:xfrm>
            <a:off x="8102600" y="5892800"/>
            <a:ext cx="33576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image" showMasterSp="0">
  <p:cSld name="Titre imag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9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89" name="Google Shape;89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9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image</a:t>
            </a:r>
            <a:endParaRPr/>
          </a:p>
        </p:txBody>
      </p:sp>
      <p:sp>
        <p:nvSpPr>
          <p:cNvPr id="91" name="Google Shape;91;p9"/>
          <p:cNvSpPr/>
          <p:nvPr/>
        </p:nvSpPr>
        <p:spPr>
          <a:xfrm>
            <a:off x="7110585" y="-1588"/>
            <a:ext cx="20700" cy="311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9"/>
          <p:cNvSpPr/>
          <p:nvPr>
            <p:ph idx="2" type="pic"/>
          </p:nvPr>
        </p:nvSpPr>
        <p:spPr>
          <a:xfrm>
            <a:off x="5435600" y="0"/>
            <a:ext cx="67563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93" name="Google Shape;93;p9"/>
          <p:cNvSpPr txBox="1"/>
          <p:nvPr>
            <p:ph idx="3" type="body"/>
          </p:nvPr>
        </p:nvSpPr>
        <p:spPr>
          <a:xfrm>
            <a:off x="742949" y="5892800"/>
            <a:ext cx="65787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dk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CEA liten" showMasterSp="0" type="title">
  <p:cSld name="TITLE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"/>
          <p:cNvSpPr txBox="1"/>
          <p:nvPr>
            <p:ph type="ctrTitle"/>
          </p:nvPr>
        </p:nvSpPr>
        <p:spPr>
          <a:xfrm>
            <a:off x="731838" y="2654299"/>
            <a:ext cx="52944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0"/>
          <p:cNvSpPr txBox="1"/>
          <p:nvPr>
            <p:ph idx="1" type="subTitle"/>
          </p:nvPr>
        </p:nvSpPr>
        <p:spPr>
          <a:xfrm>
            <a:off x="731838" y="4262438"/>
            <a:ext cx="52944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7" name="Google Shape;97;p10"/>
          <p:cNvSpPr txBox="1"/>
          <p:nvPr/>
        </p:nvSpPr>
        <p:spPr>
          <a:xfrm>
            <a:off x="-101600" y="-276999"/>
            <a:ext cx="12192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CEA liten</a:t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0"/>
          <p:cNvSpPr/>
          <p:nvPr/>
        </p:nvSpPr>
        <p:spPr>
          <a:xfrm>
            <a:off x="11182350" y="0"/>
            <a:ext cx="10098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10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3" cy="2447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37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13.xml"/><Relationship Id="rId3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16.xml"/><Relationship Id="rId39" Type="http://schemas.openxmlformats.org/officeDocument/2006/relationships/theme" Target="../theme/theme1.xml"/><Relationship Id="rId16" Type="http://schemas.openxmlformats.org/officeDocument/2006/relationships/slideLayout" Target="../slideLayouts/slideLayout15.xml"/><Relationship Id="rId3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58.xml"/><Relationship Id="rId2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60.xml"/><Relationship Id="rId23" Type="http://schemas.openxmlformats.org/officeDocument/2006/relationships/slideLayout" Target="../slideLayouts/slideLayout59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62.xml"/><Relationship Id="rId25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4.xml"/><Relationship Id="rId27" Type="http://schemas.openxmlformats.org/officeDocument/2006/relationships/slideLayout" Target="../slideLayouts/slideLayout63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29" Type="http://schemas.openxmlformats.org/officeDocument/2006/relationships/slideLayout" Target="../slideLayouts/slideLayout65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31" Type="http://schemas.openxmlformats.org/officeDocument/2006/relationships/slideLayout" Target="../slideLayouts/slideLayout67.xml"/><Relationship Id="rId30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47.xml"/><Relationship Id="rId33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46.xml"/><Relationship Id="rId32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49.xml"/><Relationship Id="rId35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51.xml"/><Relationship Id="rId37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50.xml"/><Relationship Id="rId36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53.xml"/><Relationship Id="rId39" Type="http://schemas.openxmlformats.org/officeDocument/2006/relationships/theme" Target="../theme/theme3.xml"/><Relationship Id="rId16" Type="http://schemas.openxmlformats.org/officeDocument/2006/relationships/slideLayout" Target="../slideLayouts/slideLayout52.xml"/><Relationship Id="rId38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  <a:defRPr b="0" i="0" sz="32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1469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1469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147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9626600" y="6343650"/>
            <a:ext cx="101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5" orient="horz" pos="372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9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oppins Black"/>
              <a:buNone/>
              <a:defRPr b="0" i="0" sz="3200" u="none" cap="none" strike="noStrike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31" name="Google Shape;431;p39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31469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31469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31469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3147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432" name="Google Shape;432;p39"/>
          <p:cNvSpPr txBox="1"/>
          <p:nvPr>
            <p:ph idx="10" type="dt"/>
          </p:nvPr>
        </p:nvSpPr>
        <p:spPr>
          <a:xfrm>
            <a:off x="9626600" y="6343650"/>
            <a:ext cx="103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B8B8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433" name="Google Shape;433;p3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B8B8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434" name="Google Shape;434;p3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435" name="Google Shape;435;p3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57897" y="6343650"/>
            <a:ext cx="365990" cy="36599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  <p:sldLayoutId id="2147483704" r:id="rId21"/>
    <p:sldLayoutId id="2147483705" r:id="rId22"/>
    <p:sldLayoutId id="2147483706" r:id="rId23"/>
    <p:sldLayoutId id="2147483707" r:id="rId24"/>
    <p:sldLayoutId id="2147483708" r:id="rId25"/>
    <p:sldLayoutId id="2147483709" r:id="rId26"/>
    <p:sldLayoutId id="2147483710" r:id="rId27"/>
    <p:sldLayoutId id="2147483711" r:id="rId28"/>
    <p:sldLayoutId id="2147483712" r:id="rId29"/>
    <p:sldLayoutId id="2147483713" r:id="rId30"/>
    <p:sldLayoutId id="2147483714" r:id="rId31"/>
    <p:sldLayoutId id="2147483715" r:id="rId32"/>
    <p:sldLayoutId id="2147483716" r:id="rId33"/>
    <p:sldLayoutId id="2147483717" r:id="rId34"/>
    <p:sldLayoutId id="2147483718" r:id="rId35"/>
    <p:sldLayoutId id="2147483719" r:id="rId36"/>
    <p:sldLayoutId id="2147483720" r:id="rId37"/>
    <p:sldLayoutId id="2147483721" r:id="rId3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5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png"/><Relationship Id="rId4" Type="http://schemas.openxmlformats.org/officeDocument/2006/relationships/image" Target="../media/image17.jpg"/><Relationship Id="rId5" Type="http://schemas.openxmlformats.org/officeDocument/2006/relationships/image" Target="../media/image22.png"/><Relationship Id="rId6" Type="http://schemas.openxmlformats.org/officeDocument/2006/relationships/image" Target="../media/image1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2.png"/><Relationship Id="rId4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Relationship Id="rId4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4.png"/><Relationship Id="rId4" Type="http://schemas.openxmlformats.org/officeDocument/2006/relationships/image" Target="../media/image1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jpg"/><Relationship Id="rId4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6.png"/><Relationship Id="rId4" Type="http://schemas.openxmlformats.org/officeDocument/2006/relationships/image" Target="../media/image19.png"/><Relationship Id="rId5" Type="http://schemas.openxmlformats.org/officeDocument/2006/relationships/image" Target="../media/image3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Relationship Id="rId4" Type="http://schemas.openxmlformats.org/officeDocument/2006/relationships/image" Target="../media/image38.png"/><Relationship Id="rId5" Type="http://schemas.openxmlformats.org/officeDocument/2006/relationships/image" Target="../media/image1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8.png"/><Relationship Id="rId4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1.png"/><Relationship Id="rId4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77"/>
          <p:cNvSpPr txBox="1"/>
          <p:nvPr>
            <p:ph type="ctrTitle"/>
          </p:nvPr>
        </p:nvSpPr>
        <p:spPr>
          <a:xfrm>
            <a:off x="731837" y="2654299"/>
            <a:ext cx="10637700" cy="15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800"/>
              <a:buFont typeface="Poppins Black"/>
              <a:buNone/>
            </a:pPr>
            <a:r>
              <a:rPr b="1" lang="fr-FR">
                <a:solidFill>
                  <a:srgbClr val="0000FF"/>
                </a:solidFill>
              </a:rPr>
              <a:t>High Energy Booster Emittance Tuning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854" name="Google Shape;854;p77"/>
          <p:cNvSpPr txBox="1"/>
          <p:nvPr>
            <p:ph idx="1" type="subTitle"/>
          </p:nvPr>
        </p:nvSpPr>
        <p:spPr>
          <a:xfrm>
            <a:off x="731837" y="3656364"/>
            <a:ext cx="107478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20"/>
              <a:buNone/>
            </a:pPr>
            <a:r>
              <a:rPr b="1" lang="fr-FR" sz="1800"/>
              <a:t>Q. Bruant, B. Dalena, T. Da Silva, A. Chancé (CEA irfu and Paris-Saclay University)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</a:pPr>
            <a:r>
              <a:rPr b="1" lang="fr-FR" sz="1800"/>
              <a:t>A</a:t>
            </a:r>
            <a:r>
              <a:rPr lang="fr-FR" sz="1800"/>
              <a:t>. </a:t>
            </a:r>
            <a:r>
              <a:rPr b="1" lang="fr-FR" sz="1800"/>
              <a:t>Ghribi (GANIL, CNRS) 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</a:pPr>
            <a:r>
              <a:rPr b="1" lang="fr-FR" sz="1800"/>
              <a:t>A. Mash’al (IPM)</a:t>
            </a:r>
            <a:endParaRPr/>
          </a:p>
        </p:txBody>
      </p:sp>
      <p:sp>
        <p:nvSpPr>
          <p:cNvPr id="855" name="Google Shape;855;p77"/>
          <p:cNvSpPr txBox="1"/>
          <p:nvPr>
            <p:ph idx="2" type="body"/>
          </p:nvPr>
        </p:nvSpPr>
        <p:spPr>
          <a:xfrm>
            <a:off x="742948" y="5339905"/>
            <a:ext cx="84861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b="1" lang="fr-FR" sz="1600"/>
              <a:t>Thanks to: J.Dilly, J.Keintzel, R. Tomas, K. Oide and all the FCC tuning team </a:t>
            </a:r>
            <a:endParaRPr b="1" sz="1600"/>
          </a:p>
        </p:txBody>
      </p:sp>
      <p:pic>
        <p:nvPicPr>
          <p:cNvPr descr="WebHome &lt; FCC &lt; TWiki" id="856" name="Google Shape;856;p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1139" y="759276"/>
            <a:ext cx="2439782" cy="82469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57" name="Google Shape;857;p77"/>
          <p:cNvGraphicFramePr/>
          <p:nvPr/>
        </p:nvGraphicFramePr>
        <p:xfrm>
          <a:off x="1149130" y="565443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{BF440D28-6C90-4FF6-AB8D-97551011FD59}</a:tableStyleId>
              </a:tblPr>
              <a:tblGrid>
                <a:gridCol w="577875"/>
                <a:gridCol w="577875"/>
                <a:gridCol w="6134500"/>
              </a:tblGrid>
              <a:tr h="986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Poppins"/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>
                          <a:solidFill>
                            <a:schemeClr val="dk1"/>
                          </a:solidFill>
                        </a:rPr>
                        <a:t>FCCIS – The Future Circular Collider Innovation Study. This INFRADEV Research and Innovation Action project receives funding from the European Union’s H2020 Framework Programme under grant agreement no. 951754.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58" name="Google Shape;858;p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 rot="10800000">
            <a:off x="742948" y="5805573"/>
            <a:ext cx="1001697" cy="6666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stitute for Research in Fundamental Sciences" id="859" name="Google Shape;859;p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43504" y="866994"/>
            <a:ext cx="1551306" cy="610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0" name="Google Shape;860;p7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388113" y="695776"/>
            <a:ext cx="9525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0" name="Shape 1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Google Shape;1011;p86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12" name="Google Shape;1012;p86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C</a:t>
            </a:r>
            <a:r>
              <a:rPr lang="fr-FR">
                <a:solidFill>
                  <a:srgbClr val="0000FF"/>
                </a:solidFill>
              </a:rPr>
              <a:t>orrectors integrated strength</a:t>
            </a:r>
            <a:endParaRPr>
              <a:solidFill>
                <a:srgbClr val="0000FF"/>
              </a:solidFill>
            </a:endParaRPr>
          </a:p>
        </p:txBody>
      </p:sp>
      <p:graphicFrame>
        <p:nvGraphicFramePr>
          <p:cNvPr id="1013" name="Google Shape;1013;p86"/>
          <p:cNvGraphicFramePr/>
          <p:nvPr/>
        </p:nvGraphicFramePr>
        <p:xfrm>
          <a:off x="952500" y="1457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{812B654B-A608-4CCA-88A3-0E8D6FA29FD0}</a:tableStyleId>
              </a:tblPr>
              <a:tblGrid>
                <a:gridCol w="3429000"/>
                <a:gridCol w="3429000"/>
                <a:gridCol w="3429000"/>
              </a:tblGrid>
              <a:tr h="424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Corrector type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E [GeV]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3 x RMS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Orbit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X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20 (inj)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2.5 mT.m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182.5 (ttbar)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23 mT.m</a:t>
                      </a:r>
                      <a:endParaRPr sz="1800">
                        <a:solidFill>
                          <a:srgbClr val="0000FF"/>
                        </a:solidFill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Orbit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Y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20 (inj)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2.6 mT.m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182.5 (ttbar)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24 mT.m</a:t>
                      </a:r>
                      <a:endParaRPr sz="1800">
                        <a:solidFill>
                          <a:srgbClr val="0000FF"/>
                        </a:solidFill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Normal Quad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20 (inj)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0.11 </a:t>
                      </a: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T.m</a:t>
                      </a:r>
                      <a:r>
                        <a:rPr baseline="30000" lang="fr-FR" sz="19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-1</a:t>
                      </a:r>
                      <a:r>
                        <a:rPr lang="fr-FR" sz="19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.m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182.5 (ttbar)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0.96 T.m</a:t>
                      </a:r>
                      <a:r>
                        <a:rPr baseline="30000" lang="fr-FR" sz="19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-1</a:t>
                      </a:r>
                      <a:r>
                        <a:rPr lang="fr-FR" sz="19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.m</a:t>
                      </a:r>
                      <a:endParaRPr sz="1900">
                        <a:solidFill>
                          <a:srgbClr val="0000FF"/>
                        </a:solidFill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Skew Quad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20 (inj)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0.05 </a:t>
                      </a: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T.m</a:t>
                      </a:r>
                      <a:r>
                        <a:rPr baseline="30000" lang="fr-FR" sz="19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-1</a:t>
                      </a:r>
                      <a:r>
                        <a:rPr lang="fr-FR" sz="19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.m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182.5 (ttbar)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0.39 </a:t>
                      </a:r>
                      <a:r>
                        <a:rPr lang="fr-FR" sz="18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T.m</a:t>
                      </a:r>
                      <a:r>
                        <a:rPr baseline="30000" lang="fr-FR" sz="19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-1</a:t>
                      </a:r>
                      <a:r>
                        <a:rPr lang="fr-FR" sz="19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.m</a:t>
                      </a:r>
                      <a:endParaRPr sz="1800">
                        <a:solidFill>
                          <a:srgbClr val="0000FF"/>
                        </a:solidFill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descr="WebHome &lt; FCC &lt; TWiki" id="1014" name="Google Shape;1014;p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1015" name="Google Shape;1015;p8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6" name="Google Shape;1016;p86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7" name="Google Shape;1017;p86"/>
          <p:cNvSpPr txBox="1"/>
          <p:nvPr/>
        </p:nvSpPr>
        <p:spPr>
          <a:xfrm>
            <a:off x="4507648" y="6173300"/>
            <a:ext cx="3176700" cy="369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100</a:t>
            </a:r>
            <a:r>
              <a:rPr lang="fr-FR" sz="18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successful seeds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2" name="Google Shape;1022;p87" title="hist_emit_fi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7175" y="1659700"/>
            <a:ext cx="6850900" cy="4567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23" name="Google Shape;1023;p87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24" name="Google Shape;1024;p87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b="1" lang="fr-FR">
                <a:solidFill>
                  <a:srgbClr val="0000FF"/>
                </a:solidFill>
                <a:latin typeface="Poppins Black"/>
                <a:ea typeface="Poppins Black"/>
                <a:cs typeface="Poppins Black"/>
                <a:sym typeface="Poppins Black"/>
              </a:rPr>
              <a:t>Equilibrium Emittance</a:t>
            </a:r>
            <a:endParaRPr/>
          </a:p>
        </p:txBody>
      </p:sp>
      <p:pic>
        <p:nvPicPr>
          <p:cNvPr descr="WebHome &lt; FCC &lt; TWiki" id="1025" name="Google Shape;1025;p8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1026" name="Google Shape;1026;p87"/>
          <p:cNvSpPr txBox="1"/>
          <p:nvPr/>
        </p:nvSpPr>
        <p:spPr>
          <a:xfrm>
            <a:off x="321875" y="2166900"/>
            <a:ext cx="47253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Arial Black"/>
              <a:buChar char="➢"/>
            </a:pPr>
            <a:r>
              <a:rPr lang="fr-FR" sz="1900">
                <a:latin typeface="Arial Black"/>
                <a:ea typeface="Arial Black"/>
                <a:cs typeface="Arial Black"/>
                <a:sym typeface="Arial Black"/>
              </a:rPr>
              <a:t>Emittance in both planes are centered around the design values</a:t>
            </a:r>
            <a:endParaRPr sz="1900"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Arial Black"/>
              <a:ea typeface="Arial Black"/>
              <a:cs typeface="Arial Black"/>
              <a:sym typeface="Arial Black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Arial Black"/>
              <a:buChar char="➢"/>
            </a:pPr>
            <a:r>
              <a:rPr lang="fr-FR" sz="1900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100% stability, all seeds converging</a:t>
            </a:r>
            <a:endParaRPr sz="1900"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27" name="Google Shape;1027;p8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8" name="Google Shape;1028;p87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3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p8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35" name="Google Shape;1035;p88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0000FF"/>
                </a:solidFill>
              </a:rPr>
              <a:t>Recap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036" name="Google Shape;1036;p88"/>
          <p:cNvSpPr txBox="1"/>
          <p:nvPr>
            <p:ph idx="1" type="body"/>
          </p:nvPr>
        </p:nvSpPr>
        <p:spPr>
          <a:xfrm>
            <a:off x="731850" y="1093325"/>
            <a:ext cx="10728300" cy="50361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 fontScale="25000"/>
          </a:bodyPr>
          <a:lstStyle/>
          <a:p>
            <a:pPr indent="-336289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➢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Orbit excursion kept below 3×10</a:t>
            </a:r>
            <a:r>
              <a:rPr baseline="30000" lang="fr-FR" sz="6783">
                <a:latin typeface="Arial Black"/>
                <a:ea typeface="Arial Black"/>
                <a:cs typeface="Arial Black"/>
                <a:sym typeface="Arial Black"/>
              </a:rPr>
              <a:t>-4 </a:t>
            </a: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m in both plane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➢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Beta-beating: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○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below 20% in both planes for 99% of seeds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○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below 5% in both planes for 67%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➢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Normalized dispersion: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○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horizontal: below 2×10</a:t>
            </a:r>
            <a:r>
              <a:rPr baseline="30000" lang="fr-FR" sz="6783">
                <a:latin typeface="Arial Black"/>
                <a:ea typeface="Arial Black"/>
                <a:cs typeface="Arial Black"/>
                <a:sym typeface="Arial Black"/>
              </a:rPr>
              <a:t>-3</a:t>
            </a: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 m</a:t>
            </a:r>
            <a:r>
              <a:rPr baseline="30000" lang="fr-FR" sz="6783">
                <a:latin typeface="Arial Black"/>
                <a:ea typeface="Arial Black"/>
                <a:cs typeface="Arial Black"/>
                <a:sym typeface="Arial Black"/>
              </a:rPr>
              <a:t>1/2</a:t>
            </a:r>
            <a:endParaRPr baseline="30000"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○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vertical: twice as high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➢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90% of coupling RDTs below .04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➢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Correctors integrated strength: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○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dipoles: 3×RMS below 25mT.m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○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quadrupoles: 3×RMS below 1T.m</a:t>
            </a:r>
            <a:r>
              <a:rPr baseline="30000" lang="fr-FR" sz="6783">
                <a:latin typeface="Arial Black"/>
                <a:ea typeface="Arial Black"/>
                <a:cs typeface="Arial Black"/>
                <a:sym typeface="Arial Black"/>
              </a:rPr>
              <a:t>-1</a:t>
            </a: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m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Arial Black"/>
              <a:buChar char="➢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Final emittance close to target values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37" name="Google Shape;1037;p8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8" name="Google Shape;1038;p88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ebHome &lt; FCC &lt; TWiki" id="1039" name="Google Shape;1039;p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89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35687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2020"/>
              <a:buFont typeface="Arial Black"/>
              <a:buAutoNum type="arabicPeriod"/>
            </a:pPr>
            <a:r>
              <a:rPr lang="fr-FR" sz="2200">
                <a:latin typeface="Arial Black"/>
                <a:ea typeface="Arial Black"/>
                <a:cs typeface="Arial Black"/>
                <a:sym typeface="Arial Black"/>
              </a:rPr>
              <a:t>Introduce longitudinal misalignment</a:t>
            </a:r>
            <a:endParaRPr sz="2200">
              <a:latin typeface="Arial Black"/>
              <a:ea typeface="Arial Black"/>
              <a:cs typeface="Arial Black"/>
              <a:sym typeface="Arial Black"/>
            </a:endParaRPr>
          </a:p>
          <a:p>
            <a:pPr indent="-35687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20"/>
              <a:buFont typeface="Arial Black"/>
              <a:buAutoNum type="arabicPeriod"/>
            </a:pPr>
            <a:r>
              <a:rPr lang="fr-FR" sz="2200">
                <a:latin typeface="Arial Black"/>
                <a:ea typeface="Arial Black"/>
                <a:cs typeface="Arial Black"/>
                <a:sym typeface="Arial Black"/>
              </a:rPr>
              <a:t>Introduce tapering at ttbar energy to correct distortion due to SR </a:t>
            </a:r>
            <a:endParaRPr sz="2200">
              <a:latin typeface="Arial Black"/>
              <a:ea typeface="Arial Black"/>
              <a:cs typeface="Arial Black"/>
              <a:sym typeface="Arial Black"/>
            </a:endParaRPr>
          </a:p>
          <a:p>
            <a:pPr indent="-35687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20"/>
              <a:buFont typeface="Arial Black"/>
              <a:buAutoNum type="arabicPeriod"/>
            </a:pPr>
            <a:r>
              <a:rPr lang="fr-FR" sz="2200">
                <a:latin typeface="Arial Black"/>
                <a:ea typeface="Arial Black"/>
                <a:cs typeface="Arial Black"/>
                <a:sym typeface="Arial Black"/>
              </a:rPr>
              <a:t>Compute DA with errors and corrections</a:t>
            </a:r>
            <a:endParaRPr sz="2200">
              <a:latin typeface="Arial Black"/>
              <a:ea typeface="Arial Black"/>
              <a:cs typeface="Arial Black"/>
              <a:sym typeface="Arial Black"/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200"/>
              <a:buFont typeface="Arial Black"/>
              <a:buAutoNum type="arabicPeriod"/>
            </a:pPr>
            <a:r>
              <a:rPr lang="fr-FR" sz="2200">
                <a:latin typeface="Arial Black"/>
                <a:ea typeface="Arial Black"/>
                <a:cs typeface="Arial Black"/>
                <a:sym typeface="Arial Black"/>
              </a:rPr>
              <a:t>Further optimisation of correction s</a:t>
            </a:r>
            <a:r>
              <a:rPr lang="fr-FR" sz="2200">
                <a:latin typeface="Arial Black"/>
                <a:ea typeface="Arial Black"/>
                <a:cs typeface="Arial Black"/>
                <a:sym typeface="Arial Black"/>
              </a:rPr>
              <a:t>cheme:</a:t>
            </a:r>
            <a:endParaRPr sz="2200">
              <a:latin typeface="Arial Black"/>
              <a:ea typeface="Arial Black"/>
              <a:cs typeface="Arial Black"/>
              <a:sym typeface="Arial Black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 Black"/>
              <a:buAutoNum type="alphaLcPeriod"/>
            </a:pPr>
            <a:r>
              <a:rPr lang="fr-FR">
                <a:latin typeface="Arial Black"/>
                <a:ea typeface="Arial Black"/>
                <a:cs typeface="Arial Black"/>
                <a:sym typeface="Arial Black"/>
              </a:rPr>
              <a:t>Correctors position and number,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 Black"/>
              <a:buAutoNum type="alphaLcPeriod"/>
            </a:pPr>
            <a:r>
              <a:rPr lang="fr-FR">
                <a:latin typeface="Arial Black"/>
                <a:ea typeface="Arial Black"/>
                <a:cs typeface="Arial Black"/>
                <a:sym typeface="Arial Black"/>
              </a:rPr>
              <a:t>Study of correctors correlation, non-linear approach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46" name="Google Shape;1046;p8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47" name="Google Shape;1047;p89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0000FF"/>
                </a:solidFill>
              </a:rPr>
              <a:t>Perspectives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descr="WebHome &lt; FCC &lt; TWiki" id="1048" name="Google Shape;1048;p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1049" name="Google Shape;1049;p8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0" name="Google Shape;1050;p89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4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p90"/>
          <p:cNvSpPr txBox="1"/>
          <p:nvPr>
            <p:ph type="title"/>
          </p:nvPr>
        </p:nvSpPr>
        <p:spPr>
          <a:xfrm>
            <a:off x="731825" y="3449650"/>
            <a:ext cx="37851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</a:pPr>
            <a:r>
              <a:rPr lang="fr-FR"/>
              <a:t>THANK YOU </a:t>
            </a:r>
            <a:endParaRPr/>
          </a:p>
        </p:txBody>
      </p:sp>
      <p:pic>
        <p:nvPicPr>
          <p:cNvPr descr="WebHome &lt; FCC &lt; TWiki" id="1056" name="Google Shape;1056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15961" y="728675"/>
            <a:ext cx="5339250" cy="1804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7" name="Google Shape;1057;p90"/>
          <p:cNvSpPr txBox="1"/>
          <p:nvPr>
            <p:ph idx="4294967295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8" name="Google Shape;1058;p90"/>
          <p:cNvSpPr txBox="1"/>
          <p:nvPr>
            <p:ph idx="4294967295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3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p91"/>
          <p:cNvSpPr txBox="1"/>
          <p:nvPr>
            <p:ph type="title"/>
          </p:nvPr>
        </p:nvSpPr>
        <p:spPr>
          <a:xfrm>
            <a:off x="3771900" y="2171700"/>
            <a:ext cx="7688400" cy="2390700"/>
          </a:xfrm>
          <a:prstGeom prst="rect">
            <a:avLst/>
          </a:prstGeom>
        </p:spPr>
        <p:txBody>
          <a:bodyPr anchorCtr="0" anchor="b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Annex</a:t>
            </a:r>
            <a:endParaRPr/>
          </a:p>
        </p:txBody>
      </p:sp>
      <p:sp>
        <p:nvSpPr>
          <p:cNvPr id="1065" name="Google Shape;1065;p91"/>
          <p:cNvSpPr txBox="1"/>
          <p:nvPr>
            <p:ph idx="1" type="body"/>
          </p:nvPr>
        </p:nvSpPr>
        <p:spPr>
          <a:xfrm>
            <a:off x="3771900" y="4702628"/>
            <a:ext cx="7688400" cy="13869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6" name="Google Shape;1066;p91"/>
          <p:cNvSpPr txBox="1"/>
          <p:nvPr>
            <p:ph idx="2" type="body"/>
          </p:nvPr>
        </p:nvSpPr>
        <p:spPr>
          <a:xfrm>
            <a:off x="522288" y="2159000"/>
            <a:ext cx="2546400" cy="2673300"/>
          </a:xfrm>
          <a:prstGeom prst="rect">
            <a:avLst/>
          </a:prstGeom>
        </p:spPr>
        <p:txBody>
          <a:bodyPr anchorCtr="0" anchor="b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7" name="Google Shape;1067;p9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9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73" name="Google Shape;1073;p92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"/>
              <a:buNone/>
            </a:pPr>
            <a:r>
              <a:rPr b="1" lang="fr-FR">
                <a:solidFill>
                  <a:srgbClr val="0000FF"/>
                </a:solidFill>
              </a:rPr>
              <a:t>Analytical computation</a:t>
            </a:r>
            <a:endParaRPr b="1">
              <a:solidFill>
                <a:srgbClr val="0000FF"/>
              </a:solidFill>
            </a:endParaRPr>
          </a:p>
        </p:txBody>
      </p:sp>
      <p:pic>
        <p:nvPicPr>
          <p:cNvPr descr="WebHome &lt; FCC &lt; TWiki" id="1074" name="Google Shape;1074;p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80212" y="0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1075" name="Google Shape;1075;p9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6" name="Google Shape;1076;p92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7" name="Google Shape;1077;p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400" y="1643025"/>
            <a:ext cx="11597548" cy="350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78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6" name="Google Shape;866;p7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7" name="Google Shape;867;p78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868" name="Google Shape;868;p78"/>
          <p:cNvSpPr txBox="1"/>
          <p:nvPr>
            <p:ph type="title"/>
          </p:nvPr>
        </p:nvSpPr>
        <p:spPr>
          <a:xfrm>
            <a:off x="731850" y="314025"/>
            <a:ext cx="10728300" cy="6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600"/>
              <a:buFont typeface="Poppins Black"/>
              <a:buNone/>
            </a:pPr>
            <a:r>
              <a:rPr b="1" lang="fr-FR" sz="3600">
                <a:solidFill>
                  <a:srgbClr val="0000FF"/>
                </a:solidFill>
                <a:latin typeface="Poppins Black"/>
                <a:ea typeface="Poppins Black"/>
                <a:cs typeface="Poppins Black"/>
                <a:sym typeface="Poppins Black"/>
              </a:rPr>
              <a:t>Outline</a:t>
            </a:r>
            <a:endParaRPr b="1" sz="3600"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869" name="Google Shape;869;p78"/>
          <p:cNvSpPr txBox="1"/>
          <p:nvPr>
            <p:ph idx="1" type="body"/>
          </p:nvPr>
        </p:nvSpPr>
        <p:spPr>
          <a:xfrm>
            <a:off x="729450" y="1725450"/>
            <a:ext cx="10733100" cy="34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9370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2600"/>
              <a:buFont typeface="Arial Black"/>
              <a:buChar char="●"/>
            </a:pPr>
            <a:r>
              <a:rPr b="1" lang="fr-FR" sz="2600">
                <a:latin typeface="Arial Black"/>
                <a:ea typeface="Arial Black"/>
                <a:cs typeface="Arial Black"/>
                <a:sym typeface="Arial Black"/>
              </a:rPr>
              <a:t>Errors assignments and correctors placement</a:t>
            </a:r>
            <a:endParaRPr b="1" sz="2600">
              <a:latin typeface="Arial Black"/>
              <a:ea typeface="Arial Black"/>
              <a:cs typeface="Arial Black"/>
              <a:sym typeface="Arial Black"/>
            </a:endParaRPr>
          </a:p>
          <a:p>
            <a:pPr indent="-3937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600"/>
              <a:buFont typeface="Arial Black"/>
              <a:buChar char="●"/>
            </a:pPr>
            <a:r>
              <a:rPr b="1" lang="fr-FR" sz="2600">
                <a:latin typeface="Arial Black"/>
                <a:ea typeface="Arial Black"/>
                <a:cs typeface="Arial Black"/>
                <a:sym typeface="Arial Black"/>
              </a:rPr>
              <a:t>Emittance Tuning Strategy</a:t>
            </a:r>
            <a:endParaRPr sz="2600">
              <a:latin typeface="Arial Black"/>
              <a:ea typeface="Arial Black"/>
              <a:cs typeface="Arial Black"/>
              <a:sym typeface="Arial Black"/>
            </a:endParaRPr>
          </a:p>
          <a:p>
            <a:pPr indent="-3937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600"/>
              <a:buFont typeface="Arial Black"/>
              <a:buChar char="●"/>
            </a:pPr>
            <a:r>
              <a:rPr b="1" lang="fr-FR" sz="2600">
                <a:latin typeface="Arial Black"/>
                <a:ea typeface="Arial Black"/>
                <a:cs typeface="Arial Black"/>
                <a:sym typeface="Arial Black"/>
              </a:rPr>
              <a:t>Results </a:t>
            </a:r>
            <a:endParaRPr sz="2600">
              <a:latin typeface="Arial Black"/>
              <a:ea typeface="Arial Black"/>
              <a:cs typeface="Arial Black"/>
              <a:sym typeface="Arial Black"/>
            </a:endParaRPr>
          </a:p>
          <a:p>
            <a:pPr indent="-3937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600"/>
              <a:buFont typeface="Arial Black"/>
              <a:buChar char="●"/>
            </a:pPr>
            <a:r>
              <a:rPr b="1" lang="fr-FR" sz="2600">
                <a:latin typeface="Arial Black"/>
                <a:ea typeface="Arial Black"/>
                <a:cs typeface="Arial Black"/>
                <a:sym typeface="Arial Black"/>
              </a:rPr>
              <a:t>Conclusion &amp; further steps</a:t>
            </a:r>
            <a:endParaRPr sz="2600"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1377"/>
              <a:buNone/>
            </a:pPr>
            <a:r>
              <a:t/>
            </a:r>
            <a:endParaRPr sz="2500"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descr="WebHome &lt; FCC &lt; TWiki" id="870" name="Google Shape;870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5" name="Google Shape;875;p79"/>
          <p:cNvCxnSpPr/>
          <p:nvPr/>
        </p:nvCxnSpPr>
        <p:spPr>
          <a:xfrm>
            <a:off x="9566425" y="2142425"/>
            <a:ext cx="2423100" cy="32892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6" name="Google Shape;876;p79"/>
          <p:cNvCxnSpPr/>
          <p:nvPr/>
        </p:nvCxnSpPr>
        <p:spPr>
          <a:xfrm flipH="1">
            <a:off x="6088250" y="2142425"/>
            <a:ext cx="1725000" cy="32832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77" name="Google Shape;877;p79"/>
          <p:cNvSpPr/>
          <p:nvPr/>
        </p:nvSpPr>
        <p:spPr>
          <a:xfrm>
            <a:off x="6125775" y="2524613"/>
            <a:ext cx="5764500" cy="2845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8" name="Google Shape;878;p7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879" name="Google Shape;879;p79"/>
          <p:cNvSpPr txBox="1"/>
          <p:nvPr>
            <p:ph type="title"/>
          </p:nvPr>
        </p:nvSpPr>
        <p:spPr>
          <a:xfrm>
            <a:off x="717695" y="293475"/>
            <a:ext cx="60081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 Black"/>
              <a:buNone/>
            </a:pPr>
            <a:r>
              <a:rPr b="1" lang="fr-FR">
                <a:solidFill>
                  <a:srgbClr val="0000FF"/>
                </a:solidFill>
              </a:rPr>
              <a:t>Errors and Correctors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880" name="Google Shape;880;p79"/>
          <p:cNvSpPr txBox="1"/>
          <p:nvPr/>
        </p:nvSpPr>
        <p:spPr>
          <a:xfrm>
            <a:off x="679925" y="5677350"/>
            <a:ext cx="5139900" cy="585000"/>
          </a:xfrm>
          <a:prstGeom prst="rect">
            <a:avLst/>
          </a:prstGeom>
          <a:noFill/>
          <a:ln cap="flat" cmpd="sng" w="22225">
            <a:solidFill>
              <a:srgbClr val="FF0000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</a:pPr>
            <a:r>
              <a:rPr lang="fr-FR" sz="160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b="0" i="0" lang="fr-FR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rrors are randomly</a:t>
            </a:r>
            <a:r>
              <a:rPr b="0" i="0" lang="fr-FR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distributed in arcs</a:t>
            </a:r>
            <a:endParaRPr b="0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</a:pPr>
            <a:r>
              <a:rPr b="0" i="0" lang="fr-FR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600">
                <a:latin typeface="Calibri"/>
                <a:ea typeface="Calibri"/>
                <a:cs typeface="Calibri"/>
                <a:sym typeface="Calibri"/>
              </a:rPr>
              <a:t>(PDF=Truncated gaussian @3σ)</a:t>
            </a:r>
            <a:r>
              <a:rPr b="0" i="0" lang="fr-FR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1" name="Google Shape;881;p79"/>
          <p:cNvSpPr/>
          <p:nvPr/>
        </p:nvSpPr>
        <p:spPr>
          <a:xfrm>
            <a:off x="6580635" y="3437868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2" name="Google Shape;882;p79"/>
          <p:cNvSpPr/>
          <p:nvPr/>
        </p:nvSpPr>
        <p:spPr>
          <a:xfrm>
            <a:off x="6867149" y="3551378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3" name="Google Shape;883;p79"/>
          <p:cNvSpPr/>
          <p:nvPr/>
        </p:nvSpPr>
        <p:spPr>
          <a:xfrm>
            <a:off x="7129275" y="3338237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4" name="Google Shape;884;p79"/>
          <p:cNvSpPr/>
          <p:nvPr/>
        </p:nvSpPr>
        <p:spPr>
          <a:xfrm>
            <a:off x="7562822" y="3940512"/>
            <a:ext cx="646200" cy="227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5" name="Google Shape;885;p79"/>
          <p:cNvSpPr/>
          <p:nvPr/>
        </p:nvSpPr>
        <p:spPr>
          <a:xfrm>
            <a:off x="8306534" y="3940512"/>
            <a:ext cx="646200" cy="227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6" name="Google Shape;886;p79"/>
          <p:cNvSpPr/>
          <p:nvPr/>
        </p:nvSpPr>
        <p:spPr>
          <a:xfrm>
            <a:off x="9092187" y="4003056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79"/>
          <p:cNvSpPr/>
          <p:nvPr/>
        </p:nvSpPr>
        <p:spPr>
          <a:xfrm>
            <a:off x="9378701" y="4148350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79"/>
          <p:cNvSpPr/>
          <p:nvPr/>
        </p:nvSpPr>
        <p:spPr>
          <a:xfrm>
            <a:off x="10056486" y="3940512"/>
            <a:ext cx="646200" cy="227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9" name="Google Shape;889;p79"/>
          <p:cNvSpPr/>
          <p:nvPr/>
        </p:nvSpPr>
        <p:spPr>
          <a:xfrm>
            <a:off x="10934473" y="3940512"/>
            <a:ext cx="646200" cy="227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79"/>
          <p:cNvSpPr/>
          <p:nvPr/>
        </p:nvSpPr>
        <p:spPr>
          <a:xfrm>
            <a:off x="6283470" y="4246063"/>
            <a:ext cx="1319700" cy="496500"/>
          </a:xfrm>
          <a:prstGeom prst="trapezoid">
            <a:avLst>
              <a:gd fmla="val 31015" name="adj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79"/>
          <p:cNvSpPr/>
          <p:nvPr/>
        </p:nvSpPr>
        <p:spPr>
          <a:xfrm>
            <a:off x="8809734" y="4816125"/>
            <a:ext cx="1319700" cy="496500"/>
          </a:xfrm>
          <a:prstGeom prst="trapezoid">
            <a:avLst>
              <a:gd fmla="val 31015" name="adj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79"/>
          <p:cNvSpPr txBox="1"/>
          <p:nvPr/>
        </p:nvSpPr>
        <p:spPr>
          <a:xfrm>
            <a:off x="6283474" y="3049625"/>
            <a:ext cx="646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MQ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93" name="Google Shape;893;p79"/>
          <p:cNvSpPr txBox="1"/>
          <p:nvPr/>
        </p:nvSpPr>
        <p:spPr>
          <a:xfrm>
            <a:off x="7072165" y="3049625"/>
            <a:ext cx="746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MS</a:t>
            </a:r>
            <a:endParaRPr/>
          </a:p>
        </p:txBody>
      </p:sp>
      <p:sp>
        <p:nvSpPr>
          <p:cNvPr id="894" name="Google Shape;894;p79"/>
          <p:cNvSpPr txBox="1"/>
          <p:nvPr/>
        </p:nvSpPr>
        <p:spPr>
          <a:xfrm>
            <a:off x="6623700" y="3163325"/>
            <a:ext cx="646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BPM</a:t>
            </a:r>
            <a:endParaRPr/>
          </a:p>
        </p:txBody>
      </p:sp>
      <p:cxnSp>
        <p:nvCxnSpPr>
          <p:cNvPr id="895" name="Google Shape;895;p79"/>
          <p:cNvCxnSpPr/>
          <p:nvPr/>
        </p:nvCxnSpPr>
        <p:spPr>
          <a:xfrm rot="10800000">
            <a:off x="7460063" y="3642163"/>
            <a:ext cx="2400" cy="824400"/>
          </a:xfrm>
          <a:prstGeom prst="straightConnector1">
            <a:avLst/>
          </a:prstGeom>
          <a:noFill/>
          <a:ln cap="flat" cmpd="sng" w="5715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96" name="Google Shape;896;p79"/>
          <p:cNvCxnSpPr/>
          <p:nvPr/>
        </p:nvCxnSpPr>
        <p:spPr>
          <a:xfrm rot="10800000">
            <a:off x="6765600" y="3632100"/>
            <a:ext cx="6000" cy="845100"/>
          </a:xfrm>
          <a:prstGeom prst="straightConnector1">
            <a:avLst/>
          </a:prstGeom>
          <a:noFill/>
          <a:ln cap="flat" cmpd="sng" w="57150">
            <a:solidFill>
              <a:srgbClr val="7030A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897" name="Google Shape;897;p79"/>
          <p:cNvCxnSpPr/>
          <p:nvPr/>
        </p:nvCxnSpPr>
        <p:spPr>
          <a:xfrm rot="10800000">
            <a:off x="6566148" y="5677356"/>
            <a:ext cx="2100" cy="285300"/>
          </a:xfrm>
          <a:prstGeom prst="straightConnector1">
            <a:avLst/>
          </a:prstGeom>
          <a:noFill/>
          <a:ln cap="flat" cmpd="sng" w="5715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98" name="Google Shape;898;p79"/>
          <p:cNvSpPr txBox="1"/>
          <p:nvPr/>
        </p:nvSpPr>
        <p:spPr>
          <a:xfrm>
            <a:off x="6566148" y="5673756"/>
            <a:ext cx="2921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skew quad corrector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(568)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899" name="Google Shape;899;p79"/>
          <p:cNvSpPr txBox="1"/>
          <p:nvPr/>
        </p:nvSpPr>
        <p:spPr>
          <a:xfrm>
            <a:off x="8554074" y="5673750"/>
            <a:ext cx="1960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normal quad corrector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(560)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900" name="Google Shape;900;p79"/>
          <p:cNvSpPr/>
          <p:nvPr/>
        </p:nvSpPr>
        <p:spPr>
          <a:xfrm>
            <a:off x="7327821" y="3666441"/>
            <a:ext cx="2700" cy="766200"/>
          </a:xfrm>
          <a:prstGeom prst="rect">
            <a:avLst/>
          </a:prstGeom>
          <a:solidFill>
            <a:schemeClr val="dk2"/>
          </a:solidFill>
          <a:ln cap="flat" cmpd="sng" w="5715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1" name="Google Shape;901;p79"/>
          <p:cNvSpPr txBox="1"/>
          <p:nvPr/>
        </p:nvSpPr>
        <p:spPr>
          <a:xfrm>
            <a:off x="10728850" y="5669375"/>
            <a:ext cx="1379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orbit corrector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(~2800)</a:t>
            </a:r>
            <a:r>
              <a:rPr lang="fr-FR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02" name="Google Shape;902;p79"/>
          <p:cNvGraphicFramePr/>
          <p:nvPr/>
        </p:nvGraphicFramePr>
        <p:xfrm>
          <a:off x="679925" y="24339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{812B654B-A608-4CCA-88A3-0E8D6FA29FD0}</a:tableStyleId>
              </a:tblPr>
              <a:tblGrid>
                <a:gridCol w="2569950"/>
                <a:gridCol w="2569950"/>
              </a:tblGrid>
              <a:tr h="27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/>
                        <a:t>Error type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/>
                        <a:t>σ value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A5A5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Dipole relative field error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fr-FR" sz="1300"/>
                        <a:t>10</a:t>
                      </a:r>
                      <a:r>
                        <a:rPr baseline="30000" lang="fr-FR" sz="1300"/>
                        <a:t>-3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Quadrupole</a:t>
                      </a: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 relative field error</a:t>
                      </a:r>
                      <a:endParaRPr b="1" sz="13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2 x 10</a:t>
                      </a:r>
                      <a:r>
                        <a:rPr b="1" baseline="30000" lang="fr-FR" sz="1300">
                          <a:solidFill>
                            <a:srgbClr val="0000FF"/>
                          </a:solidFill>
                        </a:rPr>
                        <a:t>-4</a:t>
                      </a:r>
                      <a:endParaRPr b="1" baseline="30000" sz="13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Sextupole</a:t>
                      </a: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 relative field error</a:t>
                      </a:r>
                      <a:endParaRPr b="1" sz="13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2 x 10</a:t>
                      </a:r>
                      <a:r>
                        <a:rPr b="1" baseline="30000" lang="fr-FR" sz="1300">
                          <a:solidFill>
                            <a:srgbClr val="0000FF"/>
                          </a:solidFill>
                        </a:rPr>
                        <a:t>-4</a:t>
                      </a:r>
                      <a:endParaRPr b="1" baseline="30000" sz="1300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Main dipole roll</a:t>
                      </a:r>
                      <a:r>
                        <a:rPr lang="fr-FR" sz="1300"/>
                        <a:t> </a:t>
                      </a:r>
                      <a:r>
                        <a:rPr lang="fr-FR" sz="1300"/>
                        <a:t>error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300 μrad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Offset quadrupoles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200 µm (girder) + 50 µ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m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Main </a:t>
                      </a: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Quadrupoles roll</a:t>
                      </a:r>
                      <a:endParaRPr b="1" sz="1300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3</a:t>
                      </a: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00 μrad</a:t>
                      </a:r>
                      <a:endParaRPr b="1" sz="1300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Offset BPMs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200 µm (girder) + 50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r-FR" sz="1300"/>
                        <a:t>µ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m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fr-FR" sz="1300"/>
                        <a:t>Offset sextupoles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200 µm (girder) + 50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r-FR" sz="1300"/>
                        <a:t>µ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m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  <p:cxnSp>
        <p:nvCxnSpPr>
          <p:cNvPr id="903" name="Google Shape;903;p79"/>
          <p:cNvCxnSpPr/>
          <p:nvPr/>
        </p:nvCxnSpPr>
        <p:spPr>
          <a:xfrm rot="10800000">
            <a:off x="8554073" y="5677356"/>
            <a:ext cx="2100" cy="285300"/>
          </a:xfrm>
          <a:prstGeom prst="straightConnector1">
            <a:avLst/>
          </a:prstGeom>
          <a:noFill/>
          <a:ln cap="flat" cmpd="sng" w="57150">
            <a:solidFill>
              <a:srgbClr val="7030A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04" name="Google Shape;904;p79"/>
          <p:cNvCxnSpPr/>
          <p:nvPr/>
        </p:nvCxnSpPr>
        <p:spPr>
          <a:xfrm rot="10800000">
            <a:off x="10691348" y="5677356"/>
            <a:ext cx="2100" cy="285300"/>
          </a:xfrm>
          <a:prstGeom prst="straightConnector1">
            <a:avLst/>
          </a:prstGeom>
          <a:noFill/>
          <a:ln cap="flat" cmpd="sng" w="5715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05" name="Google Shape;905;p79"/>
          <p:cNvSpPr txBox="1"/>
          <p:nvPr/>
        </p:nvSpPr>
        <p:spPr>
          <a:xfrm>
            <a:off x="8689274" y="3391900"/>
            <a:ext cx="646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BPM</a:t>
            </a:r>
            <a:endParaRPr/>
          </a:p>
        </p:txBody>
      </p:sp>
      <p:sp>
        <p:nvSpPr>
          <p:cNvPr id="906" name="Google Shape;906;p79"/>
          <p:cNvSpPr txBox="1"/>
          <p:nvPr/>
        </p:nvSpPr>
        <p:spPr>
          <a:xfrm>
            <a:off x="9078253" y="3137213"/>
            <a:ext cx="746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MS</a:t>
            </a:r>
            <a:endParaRPr/>
          </a:p>
        </p:txBody>
      </p:sp>
      <p:sp>
        <p:nvSpPr>
          <p:cNvPr id="907" name="Google Shape;907;p79"/>
          <p:cNvSpPr/>
          <p:nvPr/>
        </p:nvSpPr>
        <p:spPr>
          <a:xfrm>
            <a:off x="9306696" y="3654241"/>
            <a:ext cx="2700" cy="766200"/>
          </a:xfrm>
          <a:prstGeom prst="rect">
            <a:avLst/>
          </a:prstGeom>
          <a:solidFill>
            <a:schemeClr val="dk2"/>
          </a:solidFill>
          <a:ln cap="flat" cmpd="sng" w="5715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8" name="Google Shape;908;p79"/>
          <p:cNvCxnSpPr/>
          <p:nvPr/>
        </p:nvCxnSpPr>
        <p:spPr>
          <a:xfrm rot="10800000">
            <a:off x="9841449" y="3635416"/>
            <a:ext cx="300" cy="813300"/>
          </a:xfrm>
          <a:prstGeom prst="straightConnector1">
            <a:avLst/>
          </a:prstGeom>
          <a:noFill/>
          <a:ln cap="flat" cmpd="sng" w="57150">
            <a:solidFill>
              <a:srgbClr val="7030A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09" name="Google Shape;909;p79"/>
          <p:cNvSpPr/>
          <p:nvPr/>
        </p:nvSpPr>
        <p:spPr>
          <a:xfrm>
            <a:off x="9626801" y="3779387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Google Shape;910;p79"/>
          <p:cNvSpPr txBox="1"/>
          <p:nvPr/>
        </p:nvSpPr>
        <p:spPr>
          <a:xfrm>
            <a:off x="9459551" y="3235393"/>
            <a:ext cx="479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MQ</a:t>
            </a:r>
            <a:endParaRPr/>
          </a:p>
        </p:txBody>
      </p:sp>
      <p:pic>
        <p:nvPicPr>
          <p:cNvPr id="911" name="Google Shape;911;p79" title="optical_functions_arc_FODO.png"/>
          <p:cNvPicPr preferRelativeResize="0"/>
          <p:nvPr/>
        </p:nvPicPr>
        <p:blipFill rotWithShape="1">
          <a:blip r:embed="rId3">
            <a:alphaModFix/>
          </a:blip>
          <a:srcRect b="78805" l="0" r="0" t="12236"/>
          <a:stretch/>
        </p:blipFill>
        <p:spPr>
          <a:xfrm>
            <a:off x="774950" y="1426475"/>
            <a:ext cx="10681075" cy="6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912" name="Google Shape;912;p79"/>
          <p:cNvSpPr/>
          <p:nvPr/>
        </p:nvSpPr>
        <p:spPr>
          <a:xfrm>
            <a:off x="6011675" y="2400338"/>
            <a:ext cx="6008100" cy="3092400"/>
          </a:xfrm>
          <a:prstGeom prst="frame">
            <a:avLst>
              <a:gd fmla="val 3571" name="adj1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3" name="Google Shape;913;p79"/>
          <p:cNvSpPr/>
          <p:nvPr/>
        </p:nvSpPr>
        <p:spPr>
          <a:xfrm>
            <a:off x="7818275" y="1205625"/>
            <a:ext cx="1776000" cy="965700"/>
          </a:xfrm>
          <a:prstGeom prst="frame">
            <a:avLst>
              <a:gd fmla="val 4051" name="adj1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14" name="Google Shape;914;p79"/>
          <p:cNvCxnSpPr/>
          <p:nvPr/>
        </p:nvCxnSpPr>
        <p:spPr>
          <a:xfrm>
            <a:off x="9594025" y="1245150"/>
            <a:ext cx="2385600" cy="1225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5" name="Google Shape;915;p79"/>
          <p:cNvCxnSpPr/>
          <p:nvPr/>
        </p:nvCxnSpPr>
        <p:spPr>
          <a:xfrm flipH="1">
            <a:off x="6066350" y="1217550"/>
            <a:ext cx="1733100" cy="1207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descr="WebHome &lt; FCC &lt; TWiki" id="916" name="Google Shape;916;p7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917" name="Google Shape;917;p79"/>
          <p:cNvSpPr txBox="1"/>
          <p:nvPr/>
        </p:nvSpPr>
        <p:spPr>
          <a:xfrm>
            <a:off x="3578175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D2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18" name="Google Shape;918;p79"/>
          <p:cNvSpPr txBox="1"/>
          <p:nvPr/>
        </p:nvSpPr>
        <p:spPr>
          <a:xfrm>
            <a:off x="4351750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F2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19" name="Google Shape;919;p79"/>
          <p:cNvSpPr txBox="1"/>
          <p:nvPr/>
        </p:nvSpPr>
        <p:spPr>
          <a:xfrm>
            <a:off x="1863575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D1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20" name="Google Shape;920;p79"/>
          <p:cNvSpPr txBox="1"/>
          <p:nvPr/>
        </p:nvSpPr>
        <p:spPr>
          <a:xfrm>
            <a:off x="2637150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F1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21" name="Google Shape;921;p79"/>
          <p:cNvSpPr txBox="1"/>
          <p:nvPr/>
        </p:nvSpPr>
        <p:spPr>
          <a:xfrm>
            <a:off x="5232725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D3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22" name="Google Shape;922;p79"/>
          <p:cNvSpPr txBox="1"/>
          <p:nvPr/>
        </p:nvSpPr>
        <p:spPr>
          <a:xfrm>
            <a:off x="6006300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F3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23" name="Google Shape;923;p79"/>
          <p:cNvSpPr txBox="1"/>
          <p:nvPr/>
        </p:nvSpPr>
        <p:spPr>
          <a:xfrm>
            <a:off x="6779875" y="1064500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D3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24" name="Google Shape;924;p79"/>
          <p:cNvSpPr txBox="1"/>
          <p:nvPr/>
        </p:nvSpPr>
        <p:spPr>
          <a:xfrm>
            <a:off x="6580632" y="2537388"/>
            <a:ext cx="220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F</a:t>
            </a:r>
            <a:r>
              <a:rPr lang="fr-FR" sz="1800">
                <a:solidFill>
                  <a:schemeClr val="dk1"/>
                </a:solidFill>
              </a:rPr>
              <a:t>2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25" name="Google Shape;925;p79"/>
          <p:cNvSpPr txBox="1"/>
          <p:nvPr/>
        </p:nvSpPr>
        <p:spPr>
          <a:xfrm>
            <a:off x="9278570" y="2527788"/>
            <a:ext cx="220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D</a:t>
            </a:r>
            <a:r>
              <a:rPr lang="fr-FR" sz="1800">
                <a:solidFill>
                  <a:schemeClr val="dk1"/>
                </a:solidFill>
              </a:rPr>
              <a:t>2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26" name="Google Shape;926;p79"/>
          <p:cNvSpPr txBox="1"/>
          <p:nvPr/>
        </p:nvSpPr>
        <p:spPr>
          <a:xfrm>
            <a:off x="9613100" y="10611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F1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27" name="Google Shape;927;p7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8" name="Google Shape;928;p79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2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3" name="Google Shape;933;p80" title="workflow_chart.jpg"/>
          <p:cNvPicPr preferRelativeResize="0"/>
          <p:nvPr/>
        </p:nvPicPr>
        <p:blipFill rotWithShape="1">
          <a:blip r:embed="rId3">
            <a:alphaModFix/>
          </a:blip>
          <a:srcRect b="12056" l="0" r="5276" t="0"/>
          <a:stretch/>
        </p:blipFill>
        <p:spPr>
          <a:xfrm>
            <a:off x="731850" y="1002500"/>
            <a:ext cx="7671058" cy="5341151"/>
          </a:xfrm>
          <a:prstGeom prst="rect">
            <a:avLst/>
          </a:prstGeom>
          <a:noFill/>
          <a:ln>
            <a:noFill/>
          </a:ln>
        </p:spPr>
      </p:pic>
      <p:sp>
        <p:nvSpPr>
          <p:cNvPr id="934" name="Google Shape;934;p8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35" name="Google Shape;935;p80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 Black"/>
              <a:buNone/>
            </a:pPr>
            <a:r>
              <a:rPr b="1" lang="fr-FR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Correction Strategy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936" name="Google Shape;936;p80"/>
          <p:cNvSpPr txBox="1"/>
          <p:nvPr/>
        </p:nvSpPr>
        <p:spPr>
          <a:xfrm>
            <a:off x="8326700" y="1414000"/>
            <a:ext cx="3447000" cy="23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➢"/>
            </a:pPr>
            <a:r>
              <a:rPr b="1" lang="fr-FR" sz="1600">
                <a:solidFill>
                  <a:srgbClr val="0000FF"/>
                </a:solidFill>
              </a:rPr>
              <a:t>Response matrix divided in two matrices :</a:t>
            </a:r>
            <a:endParaRPr b="1" sz="1600">
              <a:solidFill>
                <a:srgbClr val="0000FF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○"/>
            </a:pPr>
            <a:r>
              <a:rPr b="1" lang="fr-FR" sz="1600">
                <a:solidFill>
                  <a:srgbClr val="0000FF"/>
                </a:solidFill>
              </a:rPr>
              <a:t>normal quads</a:t>
            </a:r>
            <a:endParaRPr b="1" sz="1600">
              <a:solidFill>
                <a:srgbClr val="0000FF"/>
              </a:solidFill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■"/>
            </a:pPr>
            <a:r>
              <a:rPr b="1" lang="fr-FR" sz="1600">
                <a:solidFill>
                  <a:srgbClr val="0000FF"/>
                </a:solidFill>
              </a:rPr>
              <a:t>μ</a:t>
            </a:r>
            <a:r>
              <a:rPr b="1" baseline="-25000" lang="fr-FR" sz="1600">
                <a:solidFill>
                  <a:srgbClr val="0000FF"/>
                </a:solidFill>
              </a:rPr>
              <a:t>x</a:t>
            </a:r>
            <a:r>
              <a:rPr b="1" lang="fr-FR" sz="1600">
                <a:solidFill>
                  <a:srgbClr val="0000FF"/>
                </a:solidFill>
              </a:rPr>
              <a:t>, μ</a:t>
            </a:r>
            <a:r>
              <a:rPr b="1" baseline="-25000" lang="fr-FR" sz="1600">
                <a:solidFill>
                  <a:srgbClr val="0000FF"/>
                </a:solidFill>
              </a:rPr>
              <a:t>y</a:t>
            </a:r>
            <a:r>
              <a:rPr b="1" lang="fr-FR" sz="1600">
                <a:solidFill>
                  <a:srgbClr val="0000FF"/>
                </a:solidFill>
              </a:rPr>
              <a:t>, Q</a:t>
            </a:r>
            <a:r>
              <a:rPr b="1" baseline="-25000" lang="fr-FR" sz="1600">
                <a:solidFill>
                  <a:srgbClr val="0000FF"/>
                </a:solidFill>
              </a:rPr>
              <a:t>x</a:t>
            </a:r>
            <a:r>
              <a:rPr b="1" lang="fr-FR" sz="1600">
                <a:solidFill>
                  <a:srgbClr val="0000FF"/>
                </a:solidFill>
              </a:rPr>
              <a:t>, Q</a:t>
            </a:r>
            <a:r>
              <a:rPr b="1" baseline="-25000" lang="fr-FR" sz="1600">
                <a:solidFill>
                  <a:srgbClr val="0000FF"/>
                </a:solidFill>
              </a:rPr>
              <a:t>y</a:t>
            </a:r>
            <a:r>
              <a:rPr b="1" lang="fr-FR" sz="1600">
                <a:solidFill>
                  <a:srgbClr val="0000FF"/>
                </a:solidFill>
              </a:rPr>
              <a:t>, D</a:t>
            </a:r>
            <a:r>
              <a:rPr b="1" baseline="-25000" lang="fr-FR" sz="1600">
                <a:solidFill>
                  <a:srgbClr val="0000FF"/>
                </a:solidFill>
              </a:rPr>
              <a:t>x</a:t>
            </a:r>
            <a:endParaRPr b="1" sz="1600">
              <a:solidFill>
                <a:srgbClr val="0000FF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○"/>
            </a:pPr>
            <a:r>
              <a:rPr b="1" lang="fr-FR" sz="1600">
                <a:solidFill>
                  <a:srgbClr val="0000FF"/>
                </a:solidFill>
              </a:rPr>
              <a:t>skew quads</a:t>
            </a:r>
            <a:endParaRPr b="1" sz="1600">
              <a:solidFill>
                <a:srgbClr val="0000FF"/>
              </a:solidFill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■"/>
            </a:pPr>
            <a:r>
              <a:rPr b="1" lang="fr-FR" sz="1600">
                <a:solidFill>
                  <a:srgbClr val="0000FF"/>
                </a:solidFill>
                <a:latin typeface="Grenze Gotisch"/>
                <a:ea typeface="Grenze Gotisch"/>
                <a:cs typeface="Grenze Gotisch"/>
                <a:sym typeface="Grenze Gotisch"/>
              </a:rPr>
              <a:t>Re</a:t>
            </a:r>
            <a:r>
              <a:rPr b="1" lang="fr-FR" sz="1600">
                <a:solidFill>
                  <a:srgbClr val="0000FF"/>
                </a:solidFill>
              </a:rPr>
              <a:t>{f</a:t>
            </a:r>
            <a:r>
              <a:rPr b="1" baseline="-25000" lang="fr-FR" sz="1600">
                <a:solidFill>
                  <a:srgbClr val="0000FF"/>
                </a:solidFill>
              </a:rPr>
              <a:t>1001</a:t>
            </a:r>
            <a:r>
              <a:rPr b="1" lang="fr-FR" sz="1600">
                <a:solidFill>
                  <a:srgbClr val="0000FF"/>
                </a:solidFill>
              </a:rPr>
              <a:t>}, </a:t>
            </a:r>
            <a:r>
              <a:rPr b="1" lang="fr-FR" sz="1600">
                <a:solidFill>
                  <a:srgbClr val="0000FF"/>
                </a:solidFill>
                <a:latin typeface="Grenze Gotisch"/>
                <a:ea typeface="Grenze Gotisch"/>
                <a:cs typeface="Grenze Gotisch"/>
                <a:sym typeface="Grenze Gotisch"/>
              </a:rPr>
              <a:t>Re</a:t>
            </a:r>
            <a:r>
              <a:rPr b="1" lang="fr-FR" sz="1600">
                <a:solidFill>
                  <a:srgbClr val="0000FF"/>
                </a:solidFill>
              </a:rPr>
              <a:t>{f</a:t>
            </a:r>
            <a:r>
              <a:rPr b="1" baseline="-25000" lang="fr-FR" sz="1600">
                <a:solidFill>
                  <a:srgbClr val="0000FF"/>
                </a:solidFill>
              </a:rPr>
              <a:t>1010</a:t>
            </a:r>
            <a:r>
              <a:rPr b="1" lang="fr-FR" sz="1600">
                <a:solidFill>
                  <a:srgbClr val="0000FF"/>
                </a:solidFill>
              </a:rPr>
              <a:t>}, </a:t>
            </a:r>
            <a:r>
              <a:rPr b="1" lang="fr-FR" sz="1600">
                <a:solidFill>
                  <a:srgbClr val="0000FF"/>
                </a:solidFill>
                <a:latin typeface="Grenze Gotisch"/>
                <a:ea typeface="Grenze Gotisch"/>
                <a:cs typeface="Grenze Gotisch"/>
                <a:sym typeface="Grenze Gotisch"/>
              </a:rPr>
              <a:t>Im</a:t>
            </a:r>
            <a:r>
              <a:rPr b="1" lang="fr-FR" sz="1600">
                <a:solidFill>
                  <a:srgbClr val="0000FF"/>
                </a:solidFill>
              </a:rPr>
              <a:t>{</a:t>
            </a:r>
            <a:r>
              <a:rPr b="1" lang="fr-FR" sz="1600">
                <a:solidFill>
                  <a:srgbClr val="0000FF"/>
                </a:solidFill>
              </a:rPr>
              <a:t>f</a:t>
            </a:r>
            <a:r>
              <a:rPr b="1" baseline="-25000" lang="fr-FR" sz="1600">
                <a:solidFill>
                  <a:srgbClr val="0000FF"/>
                </a:solidFill>
              </a:rPr>
              <a:t>1001</a:t>
            </a:r>
            <a:r>
              <a:rPr b="1" lang="fr-FR" sz="1600">
                <a:solidFill>
                  <a:srgbClr val="0000FF"/>
                </a:solidFill>
              </a:rPr>
              <a:t>}, </a:t>
            </a:r>
            <a:r>
              <a:rPr b="1" lang="fr-FR" sz="1600">
                <a:solidFill>
                  <a:srgbClr val="0000FF"/>
                </a:solidFill>
                <a:latin typeface="Grenze Gotisch"/>
                <a:ea typeface="Grenze Gotisch"/>
                <a:cs typeface="Grenze Gotisch"/>
                <a:sym typeface="Grenze Gotisch"/>
              </a:rPr>
              <a:t>Im</a:t>
            </a:r>
            <a:r>
              <a:rPr b="1" lang="fr-FR" sz="1600">
                <a:solidFill>
                  <a:srgbClr val="0000FF"/>
                </a:solidFill>
              </a:rPr>
              <a:t>{</a:t>
            </a:r>
            <a:r>
              <a:rPr b="1" lang="fr-FR" sz="1600">
                <a:solidFill>
                  <a:srgbClr val="0000FF"/>
                </a:solidFill>
              </a:rPr>
              <a:t>f</a:t>
            </a:r>
            <a:r>
              <a:rPr b="1" baseline="-25000" lang="fr-FR" sz="1600">
                <a:solidFill>
                  <a:srgbClr val="0000FF"/>
                </a:solidFill>
              </a:rPr>
              <a:t>1010</a:t>
            </a:r>
            <a:r>
              <a:rPr b="1" lang="fr-FR" sz="1600">
                <a:solidFill>
                  <a:srgbClr val="0000FF"/>
                </a:solidFill>
              </a:rPr>
              <a:t>}, D</a:t>
            </a:r>
            <a:r>
              <a:rPr b="1" baseline="-25000" lang="fr-FR" sz="1600">
                <a:solidFill>
                  <a:srgbClr val="0000FF"/>
                </a:solidFill>
              </a:rPr>
              <a:t>y</a:t>
            </a:r>
            <a:endParaRPr b="1" baseline="-25000" sz="1600">
              <a:solidFill>
                <a:srgbClr val="0000FF"/>
              </a:solidFill>
            </a:endParaRPr>
          </a:p>
        </p:txBody>
      </p:sp>
      <p:pic>
        <p:nvPicPr>
          <p:cNvPr descr="WebHome &lt; FCC &lt; TWiki" id="937" name="Google Shape;937;p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938" name="Google Shape;938;p8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9" name="Google Shape;939;p80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0" name="Google Shape;940;p80"/>
          <p:cNvSpPr txBox="1"/>
          <p:nvPr/>
        </p:nvSpPr>
        <p:spPr>
          <a:xfrm>
            <a:off x="8326700" y="3790350"/>
            <a:ext cx="3447000" cy="12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➢"/>
            </a:pPr>
            <a:r>
              <a:rPr b="1" lang="fr-FR" sz="1600">
                <a:solidFill>
                  <a:srgbClr val="0000FF"/>
                </a:solidFill>
              </a:rPr>
              <a:t>Sextupole RAMP e</a:t>
            </a:r>
            <a:r>
              <a:rPr b="1" lang="fr-FR" sz="1600">
                <a:solidFill>
                  <a:srgbClr val="0000FF"/>
                </a:solidFill>
              </a:rPr>
              <a:t>nsure limited effect due to interplay between sextupole strength and imperfections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941" name="Google Shape;941;p80"/>
          <p:cNvSpPr txBox="1"/>
          <p:nvPr/>
        </p:nvSpPr>
        <p:spPr>
          <a:xfrm>
            <a:off x="8324250" y="5326775"/>
            <a:ext cx="3447000" cy="7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Char char="➢"/>
            </a:pPr>
            <a:r>
              <a:rPr b="1" lang="fr-FR" sz="1600">
                <a:solidFill>
                  <a:srgbClr val="0000FF"/>
                </a:solidFill>
              </a:rPr>
              <a:t>100 seeds simulated</a:t>
            </a:r>
            <a:endParaRPr b="1" sz="16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6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8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48" name="Google Shape;948;p81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0000FF"/>
                </a:solidFill>
              </a:rPr>
              <a:t>MA wrt sextupole ramp 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949" name="Google Shape;949;p81" title="max_fodo24_inj_sext_ramp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075" y="1178672"/>
            <a:ext cx="5577926" cy="3718626"/>
          </a:xfrm>
          <a:prstGeom prst="rect">
            <a:avLst/>
          </a:prstGeom>
          <a:noFill/>
          <a:ln>
            <a:noFill/>
          </a:ln>
        </p:spPr>
      </p:pic>
      <p:sp>
        <p:nvSpPr>
          <p:cNvPr id="950" name="Google Shape;950;p81"/>
          <p:cNvSpPr txBox="1"/>
          <p:nvPr/>
        </p:nvSpPr>
        <p:spPr>
          <a:xfrm>
            <a:off x="1243650" y="5045825"/>
            <a:ext cx="9704700" cy="11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700"/>
              <a:buChar char="➢"/>
            </a:pPr>
            <a:r>
              <a:rPr b="1" lang="fr-FR" sz="1700">
                <a:solidFill>
                  <a:srgbClr val="0000FF"/>
                </a:solidFill>
              </a:rPr>
              <a:t>MA seems to be large enough at each step of the ramp.</a:t>
            </a:r>
            <a:endParaRPr b="1" sz="1700">
              <a:solidFill>
                <a:srgbClr val="0000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0000FF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700"/>
              <a:buChar char="➢"/>
            </a:pPr>
            <a:r>
              <a:rPr b="1" lang="fr-FR" sz="1700">
                <a:solidFill>
                  <a:srgbClr val="0000FF"/>
                </a:solidFill>
              </a:rPr>
              <a:t>High Energy LINAC can provide dedicated single bunches with .05% energy spread. </a:t>
            </a:r>
            <a:endParaRPr b="1" sz="1700">
              <a:solidFill>
                <a:srgbClr val="0000FF"/>
              </a:solidFill>
            </a:endParaRPr>
          </a:p>
        </p:txBody>
      </p:sp>
      <p:pic>
        <p:nvPicPr>
          <p:cNvPr descr="WebHome &lt; FCC &lt; TWiki" id="951" name="Google Shape;951;p8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952" name="Google Shape;952;p8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3" name="Google Shape;953;p81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4" name="Google Shape;954;p81" title="may_fodo24_inj_sext_ramp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6000" y="1178675"/>
            <a:ext cx="5577926" cy="37186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9" name="Google Shape;959;p82" title="orbit_quantile_fin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6875" y="1038700"/>
            <a:ext cx="6485125" cy="4323425"/>
          </a:xfrm>
          <a:prstGeom prst="rect">
            <a:avLst/>
          </a:prstGeom>
          <a:noFill/>
          <a:ln>
            <a:noFill/>
          </a:ln>
        </p:spPr>
      </p:pic>
      <p:sp>
        <p:nvSpPr>
          <p:cNvPr id="960" name="Google Shape;960;p8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61" name="Google Shape;961;p82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b="1" lang="fr-FR">
                <a:solidFill>
                  <a:srgbClr val="0000FF"/>
                </a:solidFill>
              </a:rPr>
              <a:t>Residual </a:t>
            </a:r>
            <a:r>
              <a:rPr b="1" lang="fr-FR">
                <a:solidFill>
                  <a:srgbClr val="0000FF"/>
                </a:solidFill>
                <a:latin typeface="Poppins Black"/>
                <a:ea typeface="Poppins Black"/>
                <a:cs typeface="Poppins Black"/>
                <a:sym typeface="Poppins Black"/>
              </a:rPr>
              <a:t>Orbit</a:t>
            </a:r>
            <a:endParaRPr b="1"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962" name="Google Shape;962;p82"/>
          <p:cNvSpPr txBox="1"/>
          <p:nvPr/>
        </p:nvSpPr>
        <p:spPr>
          <a:xfrm>
            <a:off x="4507648" y="6173300"/>
            <a:ext cx="3176700" cy="369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100</a:t>
            </a:r>
            <a:r>
              <a:rPr lang="fr-FR" sz="18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successful seeds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963" name="Google Shape;963;p82" title="hist_rms_orbit_final_100seeds.png"/>
          <p:cNvPicPr preferRelativeResize="0"/>
          <p:nvPr/>
        </p:nvPicPr>
        <p:blipFill rotWithShape="1">
          <a:blip r:embed="rId4">
            <a:alphaModFix/>
          </a:blip>
          <a:srcRect b="0" l="6261" r="0" t="0"/>
          <a:stretch/>
        </p:blipFill>
        <p:spPr>
          <a:xfrm>
            <a:off x="303375" y="1038688"/>
            <a:ext cx="5403499" cy="43234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WebHome &lt; FCC &lt; TWiki" id="964" name="Google Shape;964;p8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965" name="Google Shape;965;p82"/>
          <p:cNvSpPr txBox="1"/>
          <p:nvPr/>
        </p:nvSpPr>
        <p:spPr>
          <a:xfrm rot="-5400000">
            <a:off x="5093400" y="2042775"/>
            <a:ext cx="103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|x| [m]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66" name="Google Shape;966;p82"/>
          <p:cNvSpPr txBox="1"/>
          <p:nvPr/>
        </p:nvSpPr>
        <p:spPr>
          <a:xfrm rot="-5400000">
            <a:off x="5093400" y="3869500"/>
            <a:ext cx="103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|y| [m]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67" name="Google Shape;967;p8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8" name="Google Shape;968;p82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9" name="Google Shape;969;p82"/>
          <p:cNvSpPr txBox="1"/>
          <p:nvPr/>
        </p:nvSpPr>
        <p:spPr>
          <a:xfrm>
            <a:off x="6096000" y="5508800"/>
            <a:ext cx="55971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Arial Black"/>
              <a:buChar char="➢"/>
            </a:pPr>
            <a:r>
              <a:rPr lang="fr-FR" sz="1600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Absolute orbit excursion below .3mm</a:t>
            </a:r>
            <a:endParaRPr sz="1600">
              <a:solidFill>
                <a:srgbClr val="0000FF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970" name="Google Shape;970;p82"/>
          <p:cNvSpPr txBox="1"/>
          <p:nvPr/>
        </p:nvSpPr>
        <p:spPr>
          <a:xfrm>
            <a:off x="445025" y="5510588"/>
            <a:ext cx="5597100" cy="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Arial Black"/>
              <a:buChar char="➢"/>
            </a:pPr>
            <a:r>
              <a:rPr lang="fr-FR" sz="1600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RMS residual orbits below analytical value</a:t>
            </a:r>
            <a:endParaRPr sz="1600">
              <a:solidFill>
                <a:srgbClr val="0000FF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4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5" name="Google Shape;975;p83" title="beta_beating_quantile_fin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850" y="957275"/>
            <a:ext cx="7040550" cy="4693700"/>
          </a:xfrm>
          <a:prstGeom prst="rect">
            <a:avLst/>
          </a:prstGeom>
          <a:noFill/>
          <a:ln>
            <a:noFill/>
          </a:ln>
        </p:spPr>
      </p:pic>
      <p:sp>
        <p:nvSpPr>
          <p:cNvPr id="976" name="Google Shape;976;p83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77" name="Google Shape;977;p83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b="1" lang="fr-FR">
                <a:solidFill>
                  <a:srgbClr val="0000FF"/>
                </a:solidFill>
                <a:latin typeface="Poppins Black"/>
                <a:ea typeface="Poppins Black"/>
                <a:cs typeface="Poppins Black"/>
                <a:sym typeface="Poppins Black"/>
              </a:rPr>
              <a:t>Beta-beating </a:t>
            </a:r>
            <a:endParaRPr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978" name="Google Shape;978;p83"/>
          <p:cNvSpPr txBox="1"/>
          <p:nvPr/>
        </p:nvSpPr>
        <p:spPr>
          <a:xfrm>
            <a:off x="7772400" y="1548300"/>
            <a:ext cx="4123200" cy="39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Poppins"/>
              <a:buChar char="➢"/>
            </a:pP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Limitation of Beta-beating under 20% for 99% of seeds</a:t>
            </a:r>
            <a:endParaRPr b="1" sz="2000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Poppins"/>
              <a:buChar char="➢"/>
            </a:pP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⅔ of the seeds show Beta-beating below 5% in both planes</a:t>
            </a:r>
            <a:endParaRPr b="1" sz="2000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➢"/>
            </a:pPr>
            <a:r>
              <a:rPr b="1" lang="fr-FR" sz="2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Vertical plane seems higher than horizontal</a:t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○"/>
            </a:pPr>
            <a:r>
              <a:rPr b="1" lang="fr-FR" sz="2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add quad correctors?</a:t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descr="WebHome &lt; FCC &lt; TWiki" id="979" name="Google Shape;979;p8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980" name="Google Shape;980;p8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1" name="Google Shape;981;p83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2" name="Google Shape;982;p83"/>
          <p:cNvSpPr txBox="1"/>
          <p:nvPr/>
        </p:nvSpPr>
        <p:spPr>
          <a:xfrm>
            <a:off x="4507648" y="6173300"/>
            <a:ext cx="3176700" cy="369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100</a:t>
            </a:r>
            <a:r>
              <a:rPr lang="fr-FR" sz="18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successful seeds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6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p84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88" name="Google Shape;988;p84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b="1" lang="fr-FR">
                <a:solidFill>
                  <a:srgbClr val="0000FF"/>
                </a:solidFill>
                <a:latin typeface="Poppins Black"/>
                <a:ea typeface="Poppins Black"/>
                <a:cs typeface="Poppins Black"/>
                <a:sym typeface="Poppins Black"/>
              </a:rPr>
              <a:t>Normalized dispersion</a:t>
            </a:r>
            <a:endParaRPr/>
          </a:p>
        </p:txBody>
      </p:sp>
      <p:pic>
        <p:nvPicPr>
          <p:cNvPr id="989" name="Google Shape;989;p84" title="norm_disp_quantile_fin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850" y="926291"/>
            <a:ext cx="7508137" cy="5005425"/>
          </a:xfrm>
          <a:prstGeom prst="rect">
            <a:avLst/>
          </a:prstGeom>
          <a:noFill/>
          <a:ln>
            <a:noFill/>
          </a:ln>
        </p:spPr>
      </p:pic>
      <p:sp>
        <p:nvSpPr>
          <p:cNvPr id="990" name="Google Shape;990;p84"/>
          <p:cNvSpPr txBox="1"/>
          <p:nvPr/>
        </p:nvSpPr>
        <p:spPr>
          <a:xfrm>
            <a:off x="8239975" y="1338225"/>
            <a:ext cx="3952200" cy="47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Poppins"/>
              <a:buChar char="➢"/>
            </a:pP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Horizontal normalized dispersion kept under 2x10</a:t>
            </a:r>
            <a:r>
              <a:rPr b="1" baseline="30000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-3</a:t>
            </a: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 m</a:t>
            </a:r>
            <a:r>
              <a:rPr b="1" baseline="30000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1/2</a:t>
            </a:r>
            <a:endParaRPr b="1" sz="2000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Poppins"/>
              <a:buChar char="➢"/>
            </a:pP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Vertical normalized dispersion twice as high as horizontal</a:t>
            </a:r>
            <a:endParaRPr b="1" sz="2000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○"/>
            </a:pPr>
            <a:r>
              <a:rPr b="1" lang="fr-FR" sz="2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add some skew correctors in straight sections ?</a:t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○"/>
            </a:pPr>
            <a:r>
              <a:rPr b="1" lang="fr-FR" sz="2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Use full response matrix instead of two separated matrices ?</a:t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descr="WebHome &lt; FCC &lt; TWiki" id="991" name="Google Shape;991;p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992" name="Google Shape;992;p8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3" name="Google Shape;993;p84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4" name="Google Shape;994;p84"/>
          <p:cNvSpPr txBox="1"/>
          <p:nvPr/>
        </p:nvSpPr>
        <p:spPr>
          <a:xfrm>
            <a:off x="4507648" y="6173300"/>
            <a:ext cx="3176700" cy="369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100</a:t>
            </a:r>
            <a:r>
              <a:rPr lang="fr-FR" sz="18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successful seeds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9" name="Google Shape;999;p85" title="rdts_quantile_fin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600" y="1185875"/>
            <a:ext cx="6890100" cy="459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0" name="Google Shape;1000;p8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01" name="Google Shape;1001;p85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600"/>
              <a:buFont typeface="Poppins Black"/>
              <a:buNone/>
            </a:pPr>
            <a:r>
              <a:rPr lang="fr-FR" sz="3600">
                <a:solidFill>
                  <a:srgbClr val="0000FF"/>
                </a:solidFill>
              </a:rPr>
              <a:t>RDTs</a:t>
            </a:r>
            <a:endParaRPr sz="3600">
              <a:solidFill>
                <a:srgbClr val="0000FF"/>
              </a:solidFill>
            </a:endParaRPr>
          </a:p>
        </p:txBody>
      </p:sp>
      <p:sp>
        <p:nvSpPr>
          <p:cNvPr id="1002" name="Google Shape;1002;p85"/>
          <p:cNvSpPr txBox="1"/>
          <p:nvPr/>
        </p:nvSpPr>
        <p:spPr>
          <a:xfrm>
            <a:off x="8010825" y="2434650"/>
            <a:ext cx="3682200" cy="11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Poppins"/>
              <a:buChar char="➢"/>
            </a:pP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90% of coupling RDTs below .04</a:t>
            </a:r>
            <a:endParaRPr b="1" sz="2000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descr="WebHome &lt; FCC &lt; TWiki" id="1003" name="Google Shape;1003;p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1004" name="Google Shape;1004;p8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Week 2025, Wien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5" name="Google Shape;1005;p85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21/05/2025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6" name="Google Shape;1006;p85"/>
          <p:cNvSpPr txBox="1"/>
          <p:nvPr/>
        </p:nvSpPr>
        <p:spPr>
          <a:xfrm>
            <a:off x="4507648" y="6173300"/>
            <a:ext cx="3176700" cy="369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100</a:t>
            </a:r>
            <a:r>
              <a:rPr lang="fr-FR" sz="18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 successful seeds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