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3"/>
  </p:notesMasterIdLst>
  <p:sldIdLst>
    <p:sldId id="346" r:id="rId5"/>
    <p:sldId id="257" r:id="rId6"/>
    <p:sldId id="349" r:id="rId7"/>
    <p:sldId id="348" r:id="rId8"/>
    <p:sldId id="345" r:id="rId9"/>
    <p:sldId id="350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61" r:id="rId19"/>
    <p:sldId id="360" r:id="rId20"/>
    <p:sldId id="362" r:id="rId21"/>
    <p:sldId id="363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08"/>
    <p:restoredTop sz="91568" autoAdjust="0"/>
  </p:normalViewPr>
  <p:slideViewPr>
    <p:cSldViewPr snapToGrid="0" snapToObjects="1">
      <p:cViewPr>
        <p:scale>
          <a:sx n="138" d="100"/>
          <a:sy n="138" d="100"/>
        </p:scale>
        <p:origin x="331" y="8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2C8D622E-5A41-548D-DD6A-CB2650401A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16" y="1363657"/>
            <a:ext cx="2252642" cy="22300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3E4AAC-DDC1-4A6B-2300-D2E8C09BC6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05333" y="1522378"/>
            <a:ext cx="5375728" cy="181734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DAFFE-2823-41FB-D232-646A9CC217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20-05-2025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469553-F194-ABB6-159F-3630402DF9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top-up - FCCweek 2024 - Dutheil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FEA4D-6488-D9EC-EEC4-3EAC00CF7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B26735FC-C64A-310D-025C-D3C00542F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20-05-2025</a:t>
            </a:r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BDA850D-C94F-EC1B-D416-2B17FC0C29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top-up - FCCweek 2024 - Dutheil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472156-24BA-7F59-06F0-62775BBA4F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CA7DB3D-BD46-7D7E-9D54-2F99A811DF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20-05-2025</a:t>
            </a:r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0AC6D95-49FB-B603-9408-22144C92F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top-up - FCCweek 2024 - Dutheil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ADBFD62-BFFE-6634-0944-95BF8366C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C4AF352-E474-B4BC-8245-326D7BBB72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20-05-2025</a:t>
            </a:r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D4706AC-26A3-09B8-A503-93C3F6863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top-up - FCCweek 2024 - Dutheil</a:t>
            </a: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CB2BA70-DF2A-74A8-E530-5C715868A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20-05-2025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top-up - FCCweek 2024 - Dutheil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pic>
        <p:nvPicPr>
          <p:cNvPr id="7" name="Grafik 16">
            <a:extLst>
              <a:ext uri="{FF2B5EF4-FFF2-40B4-BE49-F238E27FC236}">
                <a16:creationId xmlns:a16="http://schemas.microsoft.com/office/drawing/2014/main" id="{D67C7DA6-9B4C-469A-C09C-404FC542A42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6108" y="5001080"/>
            <a:ext cx="276774" cy="111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-groups.cern.ch/e-groups/Egroup.do?egroupId=10652223&amp;AI_USERNAME=YDUTHEIL&amp;searchField=0&amp;searchMethod=0&amp;searchValue=&amp;pageSize=30&amp;hideSearchFields=false&amp;searchMemberOnly=false&amp;searchAdminOnly=false&amp;AI_SESSION=BB1EE1B2064BEFA23619C65C89B1BC2B" TargetMode="External"/><Relationship Id="rId2" Type="http://schemas.openxmlformats.org/officeDocument/2006/relationships/hyperlink" Target="https://indico.cern.ch/event/1495034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09192/" TargetMode="External"/><Relationship Id="rId2" Type="http://schemas.openxmlformats.org/officeDocument/2006/relationships/hyperlink" Target="top-up%20injection%20modelling%20and%20quasi-strong-strong%20beam-beam%20effects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1507076/#1-preliminary-results-on-injec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09192/" TargetMode="External"/><Relationship Id="rId2" Type="http://schemas.openxmlformats.org/officeDocument/2006/relationships/hyperlink" Target="https://gitlab.cern.ch/abt-optics-and-code-repository/projects/collider-injection-fcc-ee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event/1408515/timetable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cc-models/fcc/fcc-ee-heb/-/tree/V24_FODO?ref_type=heads" TargetMode="External"/><Relationship Id="rId2" Type="http://schemas.openxmlformats.org/officeDocument/2006/relationships/hyperlink" Target="https://indico.cern.ch/event/1498712/#2-modification-of-the-straight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lm.cern.ch/p/CAD/number:ST1875595_01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edms.cern.ch/document/3126005/1.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8852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290BA-A572-B40C-0088-3794C7C59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Baseline concept : </a:t>
            </a:r>
            <a:r>
              <a:rPr lang="en-GB" sz="1800" noProof="0" dirty="0"/>
              <a:t>septum hardware choice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38DFD-BEA2-D7ED-EF4B-79BA5E4E5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4796287" cy="3893573"/>
          </a:xfrm>
        </p:spPr>
        <p:txBody>
          <a:bodyPr>
            <a:normAutofit/>
          </a:bodyPr>
          <a:lstStyle/>
          <a:p>
            <a:r>
              <a:rPr lang="en-GB" noProof="0" dirty="0"/>
              <a:t>Thin magnetic septum</a:t>
            </a:r>
          </a:p>
          <a:p>
            <a:pPr lvl="1"/>
            <a:r>
              <a:rPr lang="en-GB" noProof="0" dirty="0"/>
              <a:t>Long flat-top requirement prevents the use of eddy current septum</a:t>
            </a:r>
          </a:p>
          <a:p>
            <a:pPr lvl="1"/>
            <a:r>
              <a:rPr lang="en-GB" noProof="0" dirty="0"/>
              <a:t>Completely under vacuum to minimise the apparent thickness</a:t>
            </a:r>
          </a:p>
          <a:p>
            <a:pPr lvl="1"/>
            <a:endParaRPr lang="en-GB" noProof="0" dirty="0"/>
          </a:p>
          <a:p>
            <a:r>
              <a:rPr lang="en-GB" noProof="0" dirty="0"/>
              <a:t>Specifications</a:t>
            </a:r>
          </a:p>
          <a:p>
            <a:pPr lvl="1"/>
            <a:r>
              <a:rPr lang="en-GB" noProof="0" dirty="0"/>
              <a:t>Blade thickness of 2.8 mm</a:t>
            </a:r>
          </a:p>
          <a:p>
            <a:pPr lvl="1"/>
            <a:r>
              <a:rPr lang="en-GB" noProof="0" dirty="0"/>
              <a:t>Flat-top duration of 304 </a:t>
            </a:r>
            <a:r>
              <a:rPr lang="en-GB" noProof="0" dirty="0" err="1"/>
              <a:t>μs</a:t>
            </a:r>
            <a:endParaRPr lang="en-GB" noProof="0" dirty="0"/>
          </a:p>
          <a:p>
            <a:pPr lvl="1"/>
            <a:endParaRPr lang="en-GB" noProof="0" dirty="0"/>
          </a:p>
          <a:p>
            <a:r>
              <a:rPr lang="en-GB" noProof="0" dirty="0"/>
              <a:t>See poster by L. Porta on Thursday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F91B-8343-CBA3-A057-232A291686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3E99F-F243-9B1D-583A-4A17BD37C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BA21E8-FB7E-058F-9257-56F266F05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2154" y="2375497"/>
            <a:ext cx="4481845" cy="2303253"/>
          </a:xfrm>
          <a:prstGeom prst="rect">
            <a:avLst/>
          </a:prstGeom>
        </p:spPr>
      </p:pic>
      <p:pic>
        <p:nvPicPr>
          <p:cNvPr id="9" name="Picture 8" descr="A red circle with lines and numbers&#10;&#10;AI-generated content may be incorrect.">
            <a:extLst>
              <a:ext uri="{FF2B5EF4-FFF2-40B4-BE49-F238E27FC236}">
                <a16:creationId xmlns:a16="http://schemas.microsoft.com/office/drawing/2014/main" id="{BBCB3BD8-837A-B84B-9216-20D286B74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058" y="709189"/>
            <a:ext cx="3278038" cy="13071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5F6306-5364-C7C0-8B14-7A71015FF583}"/>
              </a:ext>
            </a:extLst>
          </p:cNvPr>
          <p:cNvSpPr txBox="1"/>
          <p:nvPr/>
        </p:nvSpPr>
        <p:spPr>
          <a:xfrm>
            <a:off x="5325373" y="1934329"/>
            <a:ext cx="30187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noProof="0" dirty="0"/>
              <a:t>Phase space at the injection point for Z-mode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5E9EE1-29CD-FE5A-C250-29CF934DFDB4}"/>
              </a:ext>
            </a:extLst>
          </p:cNvPr>
          <p:cNvSpPr txBox="1"/>
          <p:nvPr/>
        </p:nvSpPr>
        <p:spPr>
          <a:xfrm>
            <a:off x="5493588" y="4654825"/>
            <a:ext cx="46151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noProof="0" dirty="0"/>
              <a:t>Mechanical design concept for the collider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ABEF5FD-BF3C-3C3C-C2E0-6E0C0E004E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4025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F11E6-F12C-8107-9CA0-A25AB2D4B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Top-up injection WG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803B2-6CB7-A628-1138-657444C34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9055510" cy="3893573"/>
          </a:xfrm>
        </p:spPr>
        <p:txBody>
          <a:bodyPr>
            <a:normAutofit/>
          </a:bodyPr>
          <a:lstStyle/>
          <a:p>
            <a:r>
              <a:rPr lang="en-GB" noProof="0" dirty="0"/>
              <a:t>Context</a:t>
            </a:r>
          </a:p>
          <a:p>
            <a:pPr lvl="1"/>
            <a:r>
              <a:rPr lang="en-GB" noProof="0" dirty="0"/>
              <a:t>Significant penalties on injection performance at higher circulating currents have been major challenges at other lepton colliders [1, 2]</a:t>
            </a:r>
          </a:p>
          <a:p>
            <a:pPr lvl="1"/>
            <a:r>
              <a:rPr lang="en-GB" dirty="0"/>
              <a:t>Unique challenges of </a:t>
            </a:r>
            <a:r>
              <a:rPr lang="en-GB" dirty="0" err="1"/>
              <a:t>FCCee</a:t>
            </a:r>
            <a:r>
              <a:rPr lang="en-GB" dirty="0"/>
              <a:t> due to the beam energy and machine protection aspects</a:t>
            </a:r>
          </a:p>
          <a:p>
            <a:pPr lvl="1"/>
            <a:r>
              <a:rPr lang="en-GB" noProof="0" dirty="0"/>
              <a:t>Top-up injection requires the combined expertise of multiple experts (optics, beam dynamics, injection systems, collective effects, …)</a:t>
            </a:r>
          </a:p>
          <a:p>
            <a:r>
              <a:rPr lang="en-GB" noProof="0" dirty="0"/>
              <a:t>Regular meeting to converge towards comprehensive studies of the injection scheme</a:t>
            </a:r>
          </a:p>
          <a:p>
            <a:pPr lvl="1"/>
            <a:r>
              <a:rPr lang="en-GB" noProof="0" dirty="0"/>
              <a:t>Meeting category </a:t>
            </a:r>
            <a:r>
              <a:rPr lang="en-GB" noProof="0" dirty="0">
                <a:hlinkClick r:id="rId2"/>
              </a:rPr>
              <a:t>here</a:t>
            </a:r>
            <a:r>
              <a:rPr lang="en-GB" noProof="0" dirty="0"/>
              <a:t> and open </a:t>
            </a:r>
            <a:r>
              <a:rPr lang="en-GB" noProof="0" dirty="0" err="1"/>
              <a:t>egroup</a:t>
            </a:r>
            <a:r>
              <a:rPr lang="en-GB" noProof="0" dirty="0"/>
              <a:t> </a:t>
            </a:r>
            <a:r>
              <a:rPr lang="en-GB" b="0" i="0" noProof="0" dirty="0" err="1">
                <a:effectLst/>
                <a:latin typeface="Verdana" panose="020B0604030504040204" pitchFamily="34" charset="0"/>
                <a:hlinkClick r:id="rId3"/>
              </a:rPr>
              <a:t>fcc</a:t>
            </a:r>
            <a:r>
              <a:rPr lang="en-GB" b="0" i="0" noProof="0" dirty="0">
                <a:effectLst/>
                <a:latin typeface="Verdana" panose="020B0604030504040204" pitchFamily="34" charset="0"/>
                <a:hlinkClick r:id="rId3"/>
              </a:rPr>
              <a:t>-ee-</a:t>
            </a:r>
            <a:r>
              <a:rPr lang="en-GB" b="0" i="0" noProof="0" dirty="0" err="1">
                <a:effectLst/>
                <a:latin typeface="Verdana" panose="020B0604030504040204" pitchFamily="34" charset="0"/>
                <a:hlinkClick r:id="rId3"/>
              </a:rPr>
              <a:t>topup</a:t>
            </a:r>
            <a:r>
              <a:rPr lang="en-GB" b="0" i="0" noProof="0" dirty="0">
                <a:effectLst/>
                <a:latin typeface="Verdana" panose="020B0604030504040204" pitchFamily="34" charset="0"/>
                <a:hlinkClick r:id="rId3"/>
              </a:rPr>
              <a:t>-injection</a:t>
            </a:r>
            <a:endParaRPr lang="en-GB" noProof="0" dirty="0"/>
          </a:p>
          <a:p>
            <a:pPr lvl="1"/>
            <a:r>
              <a:rPr lang="en-GB" noProof="0" dirty="0"/>
              <a:t>Possible reporting to the optics design meeting</a:t>
            </a:r>
          </a:p>
          <a:p>
            <a:pPr lvl="1"/>
            <a:r>
              <a:rPr lang="en-GB" noProof="0" dirty="0"/>
              <a:t>Input to the layout &amp; optics meeting</a:t>
            </a:r>
          </a:p>
          <a:p>
            <a:pPr lvl="1"/>
            <a:r>
              <a:rPr lang="en-GB" noProof="0" dirty="0"/>
              <a:t>Precise mandate remains to be established </a:t>
            </a:r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4C9AE-E500-CE49-0300-1F68FBDABAF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FCC2A-510B-4B50-B48C-7D51BC7E7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7CEE52-151D-DCB1-CE49-4A117BAF0853}"/>
              </a:ext>
            </a:extLst>
          </p:cNvPr>
          <p:cNvSpPr txBox="1"/>
          <p:nvPr/>
        </p:nvSpPr>
        <p:spPr>
          <a:xfrm>
            <a:off x="-51758" y="4505236"/>
            <a:ext cx="843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noProof="0" dirty="0">
                <a:solidFill>
                  <a:schemeClr val="accent6"/>
                </a:solidFill>
              </a:rPr>
              <a:t>[1] M. </a:t>
            </a:r>
            <a:r>
              <a:rPr lang="en-GB" sz="900" noProof="0" dirty="0" err="1">
                <a:solidFill>
                  <a:schemeClr val="accent6"/>
                </a:solidFill>
              </a:rPr>
              <a:t>Masuzawa</a:t>
            </a:r>
            <a:r>
              <a:rPr lang="en-GB" sz="900" noProof="0" dirty="0">
                <a:solidFill>
                  <a:schemeClr val="accent6"/>
                </a:solidFill>
              </a:rPr>
              <a:t>, et al., in 7th International Beam Instrumentation Conference (JACoW, 2019), p.TUPC13. https://doi.org/10.18429/JACoW-IBIC2018-TUPC13</a:t>
            </a:r>
          </a:p>
          <a:p>
            <a:r>
              <a:rPr lang="en-GB" sz="900" noProof="0" dirty="0">
                <a:solidFill>
                  <a:schemeClr val="accent6"/>
                </a:solidFill>
              </a:rPr>
              <a:t>[2] P. Collier. Transfer and injection into LEP. Presented at the 7th LEP Performance Workshop, Chamonix, France (1997). URL https://cds.cern.ch/record/348081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EDEF6E-AC52-DEB6-7419-9305A7F92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71564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9937F-6ED8-3563-35A2-43D841567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Top-up injection WG:</a:t>
            </a:r>
            <a:r>
              <a:rPr lang="en-GB" sz="1800" noProof="0" dirty="0"/>
              <a:t> baseline scheme optimisation for the FSR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59D61-81F1-31DB-99C7-48ED67B31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5526657" cy="3893573"/>
          </a:xfrm>
        </p:spPr>
        <p:txBody>
          <a:bodyPr/>
          <a:lstStyle/>
          <a:p>
            <a:r>
              <a:rPr lang="en-GB" noProof="0" dirty="0"/>
              <a:t>First simulation of injection with beam-beam element </a:t>
            </a:r>
          </a:p>
          <a:p>
            <a:pPr lvl="1"/>
            <a:r>
              <a:rPr lang="en-GB" noProof="0" dirty="0"/>
              <a:t>Conducted at the Z-mode and with GHC v25.1</a:t>
            </a:r>
          </a:p>
          <a:p>
            <a:pPr lvl="1"/>
            <a:r>
              <a:rPr lang="en-GB" noProof="0" dirty="0"/>
              <a:t>Revealed important particle loss for the baseline injection scheme</a:t>
            </a:r>
          </a:p>
          <a:p>
            <a:r>
              <a:rPr lang="en-GB" noProof="0" dirty="0"/>
              <a:t>Hybrid scheme</a:t>
            </a:r>
          </a:p>
          <a:p>
            <a:pPr lvl="1"/>
            <a:r>
              <a:rPr lang="en-GB" noProof="0" dirty="0"/>
              <a:t>Momentum offset may be reduced at the expense of betatron oscillations</a:t>
            </a:r>
          </a:p>
          <a:p>
            <a:pPr lvl="1"/>
            <a:r>
              <a:rPr lang="en-GB" noProof="0" dirty="0"/>
              <a:t>Red line in the DA/MA denotes the geometrical condition for injection</a:t>
            </a:r>
          </a:p>
          <a:p>
            <a:pPr lvl="1"/>
            <a:r>
              <a:rPr lang="en-GB" noProof="0" dirty="0"/>
              <a:t>New hybrid working point with 1-2 σ betatron offset validated and providing high injection efficiency</a:t>
            </a:r>
          </a:p>
          <a:p>
            <a:pPr lvl="1"/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CECAD-198D-0280-CB71-86F1EFDE9F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11B43-6B25-793B-DDB3-1FB0AD9247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615982-64EB-68C0-BC4D-AE2661B23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8713" y="368766"/>
            <a:ext cx="2801668" cy="21012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091A62-BC84-3930-2E75-F1BC016A15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3460"/>
          <a:stretch/>
        </p:blipFill>
        <p:spPr>
          <a:xfrm>
            <a:off x="5895196" y="2712553"/>
            <a:ext cx="3008701" cy="19527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7FCB88E-AC76-F34C-CE28-AAC3D1E9C23D}"/>
              </a:ext>
            </a:extLst>
          </p:cNvPr>
          <p:cNvSpPr txBox="1"/>
          <p:nvPr/>
        </p:nvSpPr>
        <p:spPr>
          <a:xfrm>
            <a:off x="6135300" y="2343221"/>
            <a:ext cx="300870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noProof="0" dirty="0">
                <a:solidFill>
                  <a:schemeClr val="accent6"/>
                </a:solidFill>
              </a:rPr>
              <a:t>Quarter quadrant representation of the dynamic aperture and momentum acceptance without beam-beam. Crosses denote the three injection settings simulated with beam-beam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3975A4-8936-A545-AD4E-6F2E191A3806}"/>
              </a:ext>
            </a:extLst>
          </p:cNvPr>
          <p:cNvSpPr txBox="1"/>
          <p:nvPr/>
        </p:nvSpPr>
        <p:spPr>
          <a:xfrm>
            <a:off x="6088934" y="4591514"/>
            <a:ext cx="300870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noProof="0" dirty="0">
                <a:solidFill>
                  <a:schemeClr val="accent6"/>
                </a:solidFill>
              </a:rPr>
              <a:t>Evolution of the captured fraction of injected beam for three different injection betatron offset, modelled with Xsuite using the beam-beam element under nominal conditions.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3D55087B-236E-222E-984D-6B1447430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21919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68BD6-DA5B-9822-8D83-594875C0E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Top-up injection WG: </a:t>
            </a:r>
            <a:r>
              <a:rPr lang="en-GB" sz="2000" noProof="0" dirty="0"/>
              <a:t>Quasi-Strong-Strong Beam-Beam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DA743-E774-E12E-3943-1BFFFC196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4373446" cy="3893573"/>
          </a:xfrm>
        </p:spPr>
        <p:txBody>
          <a:bodyPr>
            <a:normAutofit/>
          </a:bodyPr>
          <a:lstStyle/>
          <a:p>
            <a:r>
              <a:rPr lang="en-GB" noProof="0" dirty="0"/>
              <a:t>Tracking with Quasi-Strong-Strong Beam-Beam </a:t>
            </a:r>
          </a:p>
          <a:p>
            <a:pPr lvl="1"/>
            <a:r>
              <a:rPr lang="en-GB" noProof="0" dirty="0"/>
              <a:t>Uses the full lattice with SAD</a:t>
            </a:r>
          </a:p>
          <a:p>
            <a:pPr lvl="1"/>
            <a:r>
              <a:rPr lang="en-GB" noProof="0" dirty="0"/>
              <a:t>Modelling of bootstrapping from low intensity</a:t>
            </a:r>
          </a:p>
          <a:p>
            <a:r>
              <a:rPr lang="en-GB" noProof="0" dirty="0"/>
              <a:t>Preliminary observation</a:t>
            </a:r>
          </a:p>
          <a:p>
            <a:pPr lvl="1"/>
            <a:r>
              <a:rPr lang="en-GB" noProof="0" dirty="0"/>
              <a:t>Vertical optics mismatch in the presence of beam-beam</a:t>
            </a:r>
          </a:p>
          <a:p>
            <a:pPr lvl="1"/>
            <a:r>
              <a:rPr lang="en-GB" noProof="0" dirty="0"/>
              <a:t>Increase of longitudinal emittance with intensity</a:t>
            </a:r>
          </a:p>
          <a:p>
            <a:pPr lvl="1"/>
            <a:r>
              <a:rPr lang="en-GB" noProof="0" dirty="0"/>
              <a:t>Tool to identify and optimise the beam parameters</a:t>
            </a:r>
          </a:p>
          <a:p>
            <a:r>
              <a:rPr lang="en-GB" noProof="0" dirty="0"/>
              <a:t>Poster by T. Mori on Thursday</a:t>
            </a:r>
          </a:p>
          <a:p>
            <a:endParaRPr lang="en-GB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D6A15-F129-17E2-0C2A-801C683A8B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C9EA0-2185-B927-F386-01B60A361D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B85149-68CC-6E82-5459-FD0E00307A88}"/>
              </a:ext>
            </a:extLst>
          </p:cNvPr>
          <p:cNvSpPr txBox="1"/>
          <p:nvPr/>
        </p:nvSpPr>
        <p:spPr>
          <a:xfrm>
            <a:off x="0" y="4440205"/>
            <a:ext cx="71240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noProof="0" dirty="0">
                <a:solidFill>
                  <a:schemeClr val="accent6"/>
                </a:solidFill>
              </a:rPr>
              <a:t>T. Mori, top-up injection modelling and quasi-strong-strong beam-beam effects, </a:t>
            </a:r>
            <a:r>
              <a:rPr lang="en-GB" sz="1050" noProof="0" dirty="0">
                <a:solidFill>
                  <a:schemeClr val="accent6"/>
                </a:solidFill>
                <a:hlinkClick r:id="rId2" action="ppaction://hlinkfile"/>
              </a:rPr>
              <a:t>top-up injection meeting, 03/04/2025</a:t>
            </a:r>
            <a:endParaRPr lang="en-GB" sz="1050" noProof="0" dirty="0">
              <a:solidFill>
                <a:schemeClr val="accent6"/>
              </a:solidFill>
            </a:endParaRPr>
          </a:p>
          <a:p>
            <a:r>
              <a:rPr lang="en-GB" sz="1050" noProof="0" dirty="0">
                <a:solidFill>
                  <a:schemeClr val="accent6"/>
                </a:solidFill>
              </a:rPr>
              <a:t>T. Mori, Updates of Injected Beam Study, </a:t>
            </a:r>
            <a:r>
              <a:rPr lang="en-GB" sz="1050" noProof="0" dirty="0">
                <a:solidFill>
                  <a:schemeClr val="accent6"/>
                </a:solidFill>
                <a:hlinkClick r:id="rId3"/>
              </a:rPr>
              <a:t>205th FCC-ee Accelerator Design Meeting</a:t>
            </a:r>
            <a:endParaRPr lang="en-GB" sz="1050" noProof="0" dirty="0">
              <a:solidFill>
                <a:schemeClr val="accent6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F2B104-C585-0A95-0B5C-4D36914B4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13</a:t>
            </a:fld>
            <a:endParaRPr lang="en-GB" noProof="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0C2E607-1273-A95E-4A9A-AC012C5EA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2921" y="609391"/>
            <a:ext cx="4512589" cy="338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19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00B89-E313-6FFF-8DE0-52F9C1C28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C2B44-E16A-0BE6-A7C8-EC7088860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Top-up injection WG: </a:t>
            </a:r>
            <a:r>
              <a:rPr lang="en-GB" sz="1800" noProof="0" dirty="0"/>
              <a:t>Injection losses [1]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8A4B9-EE44-2E3D-AF56-4A7C34E04B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495546"/>
            <a:ext cx="5256495" cy="3893573"/>
          </a:xfrm>
        </p:spPr>
        <p:txBody>
          <a:bodyPr/>
          <a:lstStyle/>
          <a:p>
            <a:r>
              <a:rPr lang="en-GB" noProof="0" dirty="0"/>
              <a:t>Example of Z-mode</a:t>
            </a:r>
          </a:p>
          <a:p>
            <a:pPr lvl="1"/>
            <a:r>
              <a:rPr lang="en-GB" noProof="0" dirty="0"/>
              <a:t>18 MJ of circulating beam and 180 kJ injected every 3s</a:t>
            </a:r>
          </a:p>
          <a:p>
            <a:r>
              <a:rPr lang="en-GB" noProof="0" dirty="0"/>
              <a:t>Injection losses modelling</a:t>
            </a:r>
          </a:p>
          <a:p>
            <a:pPr lvl="1"/>
            <a:r>
              <a:rPr lang="en-GB" noProof="0" dirty="0"/>
              <a:t>Local losses at the injection septum from the circulating beam </a:t>
            </a:r>
          </a:p>
          <a:p>
            <a:pPr lvl="1"/>
            <a:r>
              <a:rPr lang="en-GB" noProof="0" dirty="0"/>
              <a:t>Distributed losses around the ring from the injected beam</a:t>
            </a:r>
          </a:p>
          <a:p>
            <a:r>
              <a:rPr lang="en-GB" noProof="0" dirty="0"/>
              <a:t>Injection protection requirement</a:t>
            </a:r>
          </a:p>
          <a:p>
            <a:r>
              <a:rPr lang="en-GB" noProof="0" dirty="0"/>
              <a:t>Background to experiments -&gt; </a:t>
            </a:r>
            <a:br>
              <a:rPr lang="en-GB" noProof="0" dirty="0"/>
            </a:br>
            <a:r>
              <a:rPr lang="en-GB" noProof="0" dirty="0"/>
              <a:t>Talk by G. Nigrelli : “First look at injection backgrounds” on Thursday</a:t>
            </a:r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126BE-E2B7-4BCD-345D-1A90708F39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ADCF7-75DA-EF0C-6CCD-EC62791029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602CF3-006F-8F19-AD53-27070B616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14</a:t>
            </a:fld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C736D5-624C-5ECB-8250-99474A813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427" y="758311"/>
            <a:ext cx="3599018" cy="13565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D2399D-1A0A-EB50-17B3-0C8A2FF591BC}"/>
              </a:ext>
            </a:extLst>
          </p:cNvPr>
          <p:cNvSpPr txBox="1"/>
          <p:nvPr/>
        </p:nvSpPr>
        <p:spPr>
          <a:xfrm>
            <a:off x="6296985" y="372453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Injected	beam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6AF592-2A0F-7AAF-BB4A-CD9C15D11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6494" y="3167349"/>
            <a:ext cx="3677421" cy="14067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3DA38B-4869-F42C-F1CF-38269A80E293}"/>
              </a:ext>
            </a:extLst>
          </p:cNvPr>
          <p:cNvSpPr txBox="1"/>
          <p:nvPr/>
        </p:nvSpPr>
        <p:spPr>
          <a:xfrm>
            <a:off x="5965634" y="2748708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Circulating beam halo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A7F0EC-A54D-0D72-05CE-B1F9F154F2EA}"/>
              </a:ext>
            </a:extLst>
          </p:cNvPr>
          <p:cNvSpPr txBox="1"/>
          <p:nvPr/>
        </p:nvSpPr>
        <p:spPr>
          <a:xfrm>
            <a:off x="85744" y="4522483"/>
            <a:ext cx="50193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noProof="0" dirty="0">
                <a:solidFill>
                  <a:schemeClr val="accent6"/>
                </a:solidFill>
              </a:rPr>
              <a:t>[1] G. Nigrelli, preliminary results on injection losses, </a:t>
            </a:r>
            <a:r>
              <a:rPr lang="en-GB" sz="1100" noProof="0" dirty="0">
                <a:solidFill>
                  <a:schemeClr val="accent6"/>
                </a:solidFill>
                <a:hlinkClick r:id="rId4"/>
              </a:rPr>
              <a:t>FCC-ee top-up injection </a:t>
            </a:r>
            <a:endParaRPr lang="en-GB" sz="1100" noProof="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149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DF881-57AD-582B-FEF0-DFA72CF7E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Top-up injection WG: </a:t>
            </a:r>
            <a:r>
              <a:rPr lang="en-GB" sz="1800" noProof="0" dirty="0"/>
              <a:t>beam dynamics and benchmark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2B0BB-646E-4330-84C1-803896A9C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4623758" cy="3893573"/>
          </a:xfrm>
        </p:spPr>
        <p:txBody>
          <a:bodyPr>
            <a:normAutofit/>
          </a:bodyPr>
          <a:lstStyle/>
          <a:p>
            <a:r>
              <a:rPr lang="en-GB" noProof="0" dirty="0"/>
              <a:t>Injected beam dynamics [1]</a:t>
            </a:r>
          </a:p>
          <a:p>
            <a:pPr lvl="1"/>
            <a:r>
              <a:rPr lang="en-GB" noProof="0" dirty="0"/>
              <a:t>Vertical beam emittance increase during injection tracking seem understood</a:t>
            </a:r>
          </a:p>
          <a:p>
            <a:pPr lvl="1"/>
            <a:r>
              <a:rPr lang="en-GB" noProof="0" dirty="0"/>
              <a:t>Highlights the importance of chromatic matching and the role of beam-beam</a:t>
            </a:r>
          </a:p>
          <a:p>
            <a:endParaRPr lang="en-GB" noProof="0" dirty="0"/>
          </a:p>
          <a:p>
            <a:r>
              <a:rPr lang="en-GB" noProof="0" dirty="0"/>
              <a:t>Code benchmark</a:t>
            </a:r>
          </a:p>
          <a:p>
            <a:pPr lvl="1"/>
            <a:r>
              <a:rPr lang="en-GB" noProof="0" dirty="0"/>
              <a:t>Presently Xsuite and SAD used in parallel</a:t>
            </a:r>
          </a:p>
          <a:p>
            <a:pPr lvl="1"/>
            <a:r>
              <a:rPr lang="en-GB" noProof="0" dirty="0"/>
              <a:t>Simulation in </a:t>
            </a:r>
            <a:r>
              <a:rPr lang="en-GB" noProof="0" dirty="0" err="1"/>
              <a:t>gitlab</a:t>
            </a:r>
            <a:r>
              <a:rPr lang="en-GB" noProof="0" dirty="0"/>
              <a:t> CI being implemented for continuous comparison</a:t>
            </a:r>
          </a:p>
          <a:p>
            <a:pPr lvl="1"/>
            <a:r>
              <a:rPr lang="en-GB" noProof="0" dirty="0"/>
              <a:t>Collider injection </a:t>
            </a:r>
            <a:r>
              <a:rPr lang="en-GB" noProof="0" dirty="0">
                <a:hlinkClick r:id="rId2"/>
              </a:rPr>
              <a:t>git repo</a:t>
            </a:r>
            <a:endParaRPr lang="en-GB" noProof="0" dirty="0"/>
          </a:p>
          <a:p>
            <a:pPr lvl="1"/>
            <a:endParaRPr lang="en-GB" noProof="0" dirty="0"/>
          </a:p>
          <a:p>
            <a:pPr lvl="1"/>
            <a:endParaRPr lang="en-GB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E1CC4-FC6D-F0D5-7732-F2A3742175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03C3D-B466-9AB5-9438-EF396A5B2A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249FA5-DDC1-DE8B-CBEE-88F8EC48838C}"/>
              </a:ext>
            </a:extLst>
          </p:cNvPr>
          <p:cNvSpPr txBox="1"/>
          <p:nvPr/>
        </p:nvSpPr>
        <p:spPr>
          <a:xfrm>
            <a:off x="0" y="4601947"/>
            <a:ext cx="71513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noProof="0" dirty="0">
                <a:solidFill>
                  <a:schemeClr val="accent6"/>
                </a:solidFill>
              </a:rPr>
              <a:t>[1] K. Skoufaris, Injection performances and emittance evolution for v25.1_GHC, </a:t>
            </a:r>
            <a:r>
              <a:rPr lang="en-GB" sz="1000" noProof="0" dirty="0">
                <a:solidFill>
                  <a:schemeClr val="accent6"/>
                </a:solidFill>
                <a:hlinkClick r:id="rId3"/>
              </a:rPr>
              <a:t>205th FCC-ee Accelerator Design Meeting</a:t>
            </a:r>
            <a:endParaRPr lang="en-GB" sz="1000" noProof="0" dirty="0">
              <a:solidFill>
                <a:schemeClr val="accent6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2A7395-320F-9D12-0F3C-8234B6EF1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470" y="2622492"/>
            <a:ext cx="4244196" cy="1858544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7F4430-D73D-5DE1-C05A-C3E62CB6DD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15</a:t>
            </a:fld>
            <a:endParaRPr lang="en-GB" noProof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2250B1-EBB6-10A9-3601-1A9A981F0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9595" y="495546"/>
            <a:ext cx="2233777" cy="202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274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86A69-0722-6735-57FA-931329ED9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Top-up injection WG: </a:t>
            </a:r>
            <a:r>
              <a:rPr lang="en-GB" sz="1800" noProof="0" dirty="0"/>
              <a:t>objective in 2025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8FE58-0E8C-87DD-5206-5F4B4033C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9144000" cy="4294990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/>
              <a:t>Optics and implementation</a:t>
            </a:r>
          </a:p>
          <a:p>
            <a:pPr lvl="1"/>
            <a:r>
              <a:rPr lang="en-GB" noProof="0" dirty="0"/>
              <a:t>Possible update to the optics requirement for the GHC lattice and validation of lower energy offset (0.85 % to 0.90 %)</a:t>
            </a:r>
          </a:p>
          <a:p>
            <a:pPr lvl="1"/>
            <a:r>
              <a:rPr lang="en-GB" noProof="0" dirty="0"/>
              <a:t>Implementation of the injection scheme into the LLC lattice</a:t>
            </a:r>
          </a:p>
          <a:p>
            <a:r>
              <a:rPr lang="en-GB" noProof="0" dirty="0"/>
              <a:t>Reviewed injection scheme </a:t>
            </a:r>
          </a:p>
          <a:p>
            <a:pPr lvl="1"/>
            <a:r>
              <a:rPr lang="en-GB" noProof="0" dirty="0"/>
              <a:t>Using a full 4-bump system for flexibility and independence from optics</a:t>
            </a:r>
          </a:p>
          <a:p>
            <a:pPr lvl="1"/>
            <a:r>
              <a:rPr lang="en-GB" noProof="0" dirty="0"/>
              <a:t>Feasibility and advantages of a multipole injection kicker</a:t>
            </a:r>
          </a:p>
          <a:p>
            <a:r>
              <a:rPr lang="en-GB" noProof="0" dirty="0"/>
              <a:t>Beam dynamics and benchmark</a:t>
            </a:r>
          </a:p>
          <a:p>
            <a:pPr lvl="1"/>
            <a:r>
              <a:rPr lang="en-GB" noProof="0" dirty="0"/>
              <a:t>Maintain simulation for both SAD and Xsuite</a:t>
            </a:r>
          </a:p>
          <a:p>
            <a:pPr lvl="1"/>
            <a:r>
              <a:rPr lang="en-GB" noProof="0" dirty="0"/>
              <a:t>Review and optimisation of the injected beam optics requirements</a:t>
            </a:r>
          </a:p>
          <a:p>
            <a:r>
              <a:rPr lang="en-GB" noProof="0" dirty="0"/>
              <a:t>Input to the optics &amp; layout for comparison of GHC and LCC lattices</a:t>
            </a:r>
          </a:p>
          <a:p>
            <a:pPr lvl="1"/>
            <a:r>
              <a:rPr lang="en-GB" noProof="0" dirty="0"/>
              <a:t>Injection efficiency and hardware requirements</a:t>
            </a:r>
          </a:p>
          <a:p>
            <a:pPr lvl="1"/>
            <a:r>
              <a:rPr lang="en-GB" noProof="0" dirty="0"/>
              <a:t>Injection losses and background to experiment</a:t>
            </a:r>
          </a:p>
          <a:p>
            <a:pPr lvl="1"/>
            <a:r>
              <a:rPr lang="en-GB" noProof="0" dirty="0"/>
              <a:t>Machine protection and accidental scenario</a:t>
            </a:r>
          </a:p>
          <a:p>
            <a:r>
              <a:rPr lang="en-GB" noProof="0" dirty="0"/>
              <a:t>Timeline and deliverables towards the pre-TDR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213E7-CE28-C1D8-64E7-40F1662C39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ABEB17-DD34-B3A7-BCD4-6B08D1DDC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A7687-C1AD-D744-DA71-097556A47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21260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DB7ED-9184-A76E-B349-8A3B92E0E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5568D7-2811-7000-D0C9-E395471BE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9144000" cy="4410863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/>
              <a:t>Baseline scheme established for the FSR</a:t>
            </a:r>
          </a:p>
          <a:p>
            <a:pPr lvl="1"/>
            <a:r>
              <a:rPr lang="en-GB" noProof="0" dirty="0"/>
              <a:t>Exploits a robust concept with the aim of frequent and reliable injection with minimal perturbation to the experiments</a:t>
            </a:r>
          </a:p>
          <a:p>
            <a:pPr lvl="1"/>
            <a:r>
              <a:rPr lang="en-GB" noProof="0" dirty="0"/>
              <a:t>Hardware solution identified for the FSR but development timeline to installation requires a commitment to the selected parameters</a:t>
            </a:r>
          </a:p>
          <a:p>
            <a:pPr lvl="1"/>
            <a:r>
              <a:rPr lang="en-GB" noProof="0" dirty="0"/>
              <a:t>Presently only implemented in the GHC lattice, must be done for the LCC</a:t>
            </a:r>
          </a:p>
          <a:p>
            <a:pPr lvl="1"/>
            <a:r>
              <a:rPr lang="en-GB" noProof="0" dirty="0"/>
              <a:t>Some aspects need reviewing (reduced momentum offset, 4-bump layout)</a:t>
            </a:r>
          </a:p>
          <a:p>
            <a:pPr lvl="1"/>
            <a:r>
              <a:rPr lang="en-GB" noProof="0" dirty="0"/>
              <a:t>Is there an interest to enforce an on-axis baseline or hybrid is sufficient ?</a:t>
            </a:r>
          </a:p>
          <a:p>
            <a:r>
              <a:rPr lang="en-GB" noProof="0" dirty="0"/>
              <a:t>Top-up injection WG</a:t>
            </a:r>
          </a:p>
          <a:p>
            <a:pPr lvl="1"/>
            <a:r>
              <a:rPr lang="en-GB" noProof="0" dirty="0"/>
              <a:t>Resuming activities in 2025 and already swift progress (benchmark, beam dynamics, injection losses, beam-beam, …)</a:t>
            </a:r>
          </a:p>
          <a:p>
            <a:pPr lvl="1"/>
            <a:r>
              <a:rPr lang="en-GB" noProof="0" dirty="0"/>
              <a:t>Clear mandate is being established</a:t>
            </a:r>
          </a:p>
          <a:p>
            <a:r>
              <a:rPr lang="en-GB" noProof="0" dirty="0"/>
              <a:t>Input to the layout and optics meeting by the end of 2025</a:t>
            </a:r>
          </a:p>
          <a:p>
            <a:pPr lvl="1"/>
            <a:r>
              <a:rPr lang="en-GB" noProof="0" dirty="0"/>
              <a:t>The format and precise list of criteria remain to be established</a:t>
            </a:r>
          </a:p>
          <a:p>
            <a:pPr lvl="1"/>
            <a:r>
              <a:rPr lang="en-GB" noProof="0" dirty="0"/>
              <a:t>Complete comparison is not possible within the required timeline but the present level of study on GHC could certainly be applied to the LCC</a:t>
            </a:r>
          </a:p>
          <a:p>
            <a:endParaRPr lang="en-GB" noProof="0" dirty="0"/>
          </a:p>
          <a:p>
            <a:pPr lvl="1"/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28DC6-4E8A-1A51-D66B-4C6349A034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16D9-CDE4-4343-EC75-F8F34902F7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FB4B4-5C0B-6DC5-3CB9-37DC531F41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87899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D003F-CF67-867F-3700-C935FD58D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Required dispersion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923C9-4FFD-D22E-C5C7-4AFCE8903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5078083" cy="3893573"/>
          </a:xfrm>
        </p:spPr>
        <p:txBody>
          <a:bodyPr/>
          <a:lstStyle/>
          <a:p>
            <a:r>
              <a:rPr lang="en-GB" noProof="0" dirty="0"/>
              <a:t>Increased dispersion is needed to reduce the injected beam energy offset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5D607-3271-B83B-636F-600A4584C2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2FDA9-3EDD-027C-DDF1-21C4807B7F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688640-95AB-5668-D24D-7605C83B18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290" y="604334"/>
            <a:ext cx="3767824" cy="3014259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27E4A3D7-078F-DA78-4D8F-B9F6A44C6F15}"/>
              </a:ext>
            </a:extLst>
          </p:cNvPr>
          <p:cNvSpPr txBox="1"/>
          <p:nvPr/>
        </p:nvSpPr>
        <p:spPr bwMode="auto">
          <a:xfrm>
            <a:off x="5425656" y="3661294"/>
            <a:ext cx="3629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noProof="0" dirty="0"/>
              <a:t>Based on Collider GHC V25.1 and Booster V24_FODO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117580A-E5DD-9AE7-896B-09F89D5326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248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34716"/>
            <a:ext cx="8226854" cy="1151561"/>
          </a:xfrm>
        </p:spPr>
        <p:txBody>
          <a:bodyPr>
            <a:normAutofit/>
          </a:bodyPr>
          <a:lstStyle/>
          <a:p>
            <a:r>
              <a:rPr lang="en-GB" noProof="0" dirty="0" err="1"/>
              <a:t>FCCee</a:t>
            </a:r>
            <a:r>
              <a:rPr lang="en-GB" noProof="0" dirty="0"/>
              <a:t> top-up injection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200" y="2541933"/>
            <a:ext cx="6197048" cy="741540"/>
          </a:xfrm>
        </p:spPr>
        <p:txBody>
          <a:bodyPr>
            <a:normAutofit/>
          </a:bodyPr>
          <a:lstStyle/>
          <a:p>
            <a:endParaRPr lang="en-GB" noProof="0" dirty="0"/>
          </a:p>
          <a:p>
            <a:r>
              <a:rPr lang="en-GB" noProof="0" dirty="0"/>
              <a:t>Y. Dutheil, on behalf of SY-ABT and the top-up injection WG</a:t>
            </a:r>
            <a:br>
              <a:rPr lang="en-GB" noProof="0" dirty="0"/>
            </a:br>
            <a:r>
              <a:rPr lang="en-GB" noProof="0" dirty="0"/>
              <a:t>CERN, Geneva, Switzerland</a:t>
            </a:r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89A868C-1972-EDB2-0C0D-C345ABD45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EE4D76-CD75-93E4-7CB3-36DE23C9B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Context</a:t>
            </a:r>
          </a:p>
          <a:p>
            <a:r>
              <a:rPr lang="en-GB" noProof="0" dirty="0"/>
              <a:t>Baseline scheme choice</a:t>
            </a:r>
          </a:p>
          <a:p>
            <a:pPr lvl="1"/>
            <a:r>
              <a:rPr lang="en-GB" noProof="0" dirty="0"/>
              <a:t>Concept</a:t>
            </a:r>
          </a:p>
          <a:p>
            <a:pPr lvl="1"/>
            <a:r>
              <a:rPr lang="en-GB" noProof="0" dirty="0"/>
              <a:t>Implementation in PB</a:t>
            </a:r>
          </a:p>
          <a:p>
            <a:pPr lvl="1"/>
            <a:r>
              <a:rPr lang="en-GB" noProof="0" dirty="0"/>
              <a:t>Hardware choice</a:t>
            </a:r>
          </a:p>
          <a:p>
            <a:r>
              <a:rPr lang="en-GB" noProof="0" dirty="0"/>
              <a:t>Top-up injection working group </a:t>
            </a:r>
          </a:p>
          <a:p>
            <a:pPr lvl="1"/>
            <a:r>
              <a:rPr lang="en-GB" noProof="0" dirty="0"/>
              <a:t>Activities and outcomes</a:t>
            </a:r>
          </a:p>
          <a:p>
            <a:pPr lvl="1"/>
            <a:r>
              <a:rPr lang="en-GB" noProof="0" dirty="0"/>
              <a:t>Objectives for 2025</a:t>
            </a:r>
          </a:p>
          <a:p>
            <a:r>
              <a:rPr lang="en-GB" noProof="0" dirty="0"/>
              <a:t>Conclusion</a:t>
            </a:r>
          </a:p>
          <a:p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78EE824-AE30-60EE-E65F-5B774C9978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7B590EC-2E1F-0DC5-91C5-3AADDB5DF2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F2BF301-925D-242B-9D9E-582C87F7B7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22466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1C98CB-9782-AC01-7097-60FA04F28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Context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28D2912-AA26-6E0C-4EDE-390C6A26C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495546"/>
            <a:ext cx="4863429" cy="4146386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The </a:t>
            </a:r>
            <a:r>
              <a:rPr lang="en-GB" noProof="0" dirty="0" err="1"/>
              <a:t>FCCee</a:t>
            </a:r>
            <a:r>
              <a:rPr lang="en-GB" noProof="0" dirty="0"/>
              <a:t> collider will deliver lepton collisions for sustainable physics [2]</a:t>
            </a:r>
          </a:p>
          <a:p>
            <a:pPr lvl="1"/>
            <a:r>
              <a:rPr lang="en-GB" noProof="0" dirty="0"/>
              <a:t>Short beam lifetime and high luminosity require continuous refilling of the circulating bunches</a:t>
            </a:r>
          </a:p>
          <a:p>
            <a:pPr lvl="1"/>
            <a:r>
              <a:rPr lang="en-GB" noProof="0" dirty="0"/>
              <a:t>Swap-out injection is not possible due to the high bunch charge</a:t>
            </a:r>
            <a:br>
              <a:rPr lang="en-GB" noProof="0" dirty="0"/>
            </a:br>
            <a:r>
              <a:rPr lang="en-GB" noProof="0" dirty="0"/>
              <a:t>HEPS-scheme [1] has not been explored</a:t>
            </a:r>
          </a:p>
          <a:p>
            <a:pPr lvl="1"/>
            <a:r>
              <a:rPr lang="en-GB" noProof="0" dirty="0"/>
              <a:t>Top-up injection is required to maintain the collider bunch charge and luminosity</a:t>
            </a:r>
          </a:p>
          <a:p>
            <a:r>
              <a:rPr lang="en-GB" noProof="0" dirty="0"/>
              <a:t>Top-up injection in numbers</a:t>
            </a:r>
          </a:p>
          <a:p>
            <a:pPr lvl="1"/>
            <a:r>
              <a:rPr lang="en-GB" noProof="0" dirty="0"/>
              <a:t>For Z-mode</a:t>
            </a:r>
          </a:p>
          <a:p>
            <a:pPr lvl="2"/>
            <a:r>
              <a:rPr lang="en-GB" noProof="0" dirty="0"/>
              <a:t>10 successive injections          within 30 s, per beam</a:t>
            </a:r>
          </a:p>
          <a:p>
            <a:pPr lvl="2"/>
            <a:r>
              <a:rPr lang="en-GB" noProof="0" dirty="0"/>
              <a:t>18 MJ per beam, 180 kJ per injection</a:t>
            </a:r>
          </a:p>
          <a:p>
            <a:pPr lvl="1"/>
            <a:r>
              <a:rPr lang="en-GB" noProof="0" dirty="0"/>
              <a:t>Injector complex is sized with a minimum injection efficiency of 80%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B08AD3-0056-59CB-9DF0-01C61752484A}"/>
              </a:ext>
            </a:extLst>
          </p:cNvPr>
          <p:cNvSpPr txBox="1"/>
          <p:nvPr/>
        </p:nvSpPr>
        <p:spPr>
          <a:xfrm>
            <a:off x="-1" y="4641932"/>
            <a:ext cx="7610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>
                <a:solidFill>
                  <a:schemeClr val="accent6"/>
                </a:solidFill>
              </a:rPr>
              <a:t>[1] Z. Duan et. al., The Swap-Out Injection Scheme for the High Energy Photon Source, IPAC2018, Vancouver, BC, Canada </a:t>
            </a:r>
            <a:br>
              <a:rPr lang="en-GB" sz="800" noProof="0" dirty="0">
                <a:solidFill>
                  <a:schemeClr val="accent6"/>
                </a:solidFill>
              </a:rPr>
            </a:br>
            <a:r>
              <a:rPr lang="en-GB" sz="800" noProof="0" dirty="0">
                <a:solidFill>
                  <a:schemeClr val="accent6"/>
                </a:solidFill>
              </a:rPr>
              <a:t>[2] M. </a:t>
            </a:r>
            <a:r>
              <a:rPr lang="en-GB" sz="800" b="0" i="0" noProof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Benedikt, FCC Feasibility Study Results, </a:t>
            </a:r>
            <a:r>
              <a:rPr lang="en-GB" sz="800" b="0" i="0" noProof="0" dirty="0" err="1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2"/>
              </a:rPr>
              <a:t>FCCweek</a:t>
            </a:r>
            <a:r>
              <a:rPr lang="en-GB" sz="800" b="0" i="0" noProof="0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2"/>
              </a:rPr>
              <a:t> 2025</a:t>
            </a:r>
            <a:r>
              <a:rPr lang="en-GB" sz="800" b="0" i="0" noProof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, Vienna, Austria</a:t>
            </a:r>
            <a:endParaRPr lang="en-GB" sz="800" noProof="0" dirty="0">
              <a:solidFill>
                <a:schemeClr val="accent6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E77B0F-AC5B-6D23-3CC0-970158ED7A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78B010-A122-DB11-82D1-DA35B485B3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CE9CB2-9AA1-EB5B-400D-3E5DD6E7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EC540D-BCB2-5782-9B98-0765C475E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261" y="882726"/>
            <a:ext cx="4002275" cy="24939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BAA26F7-BE6E-1598-9040-3BB3C453BC85}"/>
              </a:ext>
            </a:extLst>
          </p:cNvPr>
          <p:cNvSpPr txBox="1"/>
          <p:nvPr/>
        </p:nvSpPr>
        <p:spPr>
          <a:xfrm>
            <a:off x="8702854" y="94194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3609926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7458F-274A-E27E-8EFA-27358D50D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Top-up injection in numbers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D790C-E2B5-52FD-8890-DC881B4653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914378"/>
            <a:r>
              <a:rPr lang="en-US" noProof="0">
                <a:solidFill>
                  <a:srgbClr val="0055A0">
                    <a:tint val="75000"/>
                  </a:srgbClr>
                </a:solidFill>
                <a:latin typeface="Arial"/>
              </a:rPr>
              <a:t>20-05-2025</a:t>
            </a:r>
            <a:endParaRPr lang="en-GB" noProof="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65987-27AE-64C7-6BBF-BAAB43665C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914378"/>
            <a:r>
              <a:rPr lang="en-GB" noProof="0" dirty="0">
                <a:solidFill>
                  <a:srgbClr val="0055A0">
                    <a:tint val="75000"/>
                  </a:srgbClr>
                </a:solidFill>
                <a:latin typeface="Arial"/>
              </a:rPr>
              <a:t>top-up - </a:t>
            </a:r>
            <a:r>
              <a:rPr lang="en-GB" noProof="0" dirty="0" err="1">
                <a:solidFill>
                  <a:srgbClr val="0055A0">
                    <a:tint val="75000"/>
                  </a:srgbClr>
                </a:solidFill>
                <a:latin typeface="Arial"/>
              </a:rPr>
              <a:t>FCCweek</a:t>
            </a:r>
            <a:r>
              <a:rPr lang="en-GB" noProof="0" dirty="0">
                <a:solidFill>
                  <a:srgbClr val="0055A0">
                    <a:tint val="75000"/>
                  </a:srgbClr>
                </a:solidFill>
                <a:latin typeface="Arial"/>
              </a:rPr>
              <a:t> 2024 - Dutheil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40D3FE-7DF2-EE89-79BB-B1E248B50F3B}"/>
              </a:ext>
            </a:extLst>
          </p:cNvPr>
          <p:cNvSpPr txBox="1"/>
          <p:nvPr/>
        </p:nvSpPr>
        <p:spPr bwMode="auto">
          <a:xfrm>
            <a:off x="1797463" y="495537"/>
            <a:ext cx="24641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/>
            <a:r>
              <a:rPr lang="en-GB" sz="1350" noProof="0" dirty="0" err="1">
                <a:solidFill>
                  <a:srgbClr val="0055A0"/>
                </a:solidFill>
                <a:latin typeface="Arial"/>
              </a:rPr>
              <a:t>FCCee</a:t>
            </a:r>
            <a:r>
              <a:rPr lang="en-GB" sz="1350" noProof="0" dirty="0">
                <a:solidFill>
                  <a:srgbClr val="0055A0"/>
                </a:solidFill>
                <a:latin typeface="Arial"/>
              </a:rPr>
              <a:t> collider parameter [1]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D0994-B8F9-846D-D35C-74B31D3C72D7}"/>
              </a:ext>
            </a:extLst>
          </p:cNvPr>
          <p:cNvSpPr txBox="1"/>
          <p:nvPr/>
        </p:nvSpPr>
        <p:spPr bwMode="auto">
          <a:xfrm>
            <a:off x="1903260" y="3078640"/>
            <a:ext cx="22525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/>
            <a:r>
              <a:rPr lang="en-GB" sz="1350" noProof="0" dirty="0" err="1">
                <a:solidFill>
                  <a:srgbClr val="0055A0"/>
                </a:solidFill>
                <a:latin typeface="Arial"/>
              </a:rPr>
              <a:t>FCCee</a:t>
            </a:r>
            <a:r>
              <a:rPr lang="en-GB" sz="1350" noProof="0" dirty="0">
                <a:solidFill>
                  <a:srgbClr val="0055A0"/>
                </a:solidFill>
                <a:latin typeface="Arial"/>
              </a:rPr>
              <a:t> booster parameter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0736EC-39E2-A5BE-E5C1-F060E4273F8C}"/>
              </a:ext>
            </a:extLst>
          </p:cNvPr>
          <p:cNvSpPr txBox="1"/>
          <p:nvPr/>
        </p:nvSpPr>
        <p:spPr bwMode="auto">
          <a:xfrm>
            <a:off x="8436088" y="-1901795"/>
            <a:ext cx="314490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en-GB" sz="1575" b="1" noProof="0" dirty="0">
                <a:solidFill>
                  <a:srgbClr val="0055A0"/>
                </a:solidFill>
                <a:latin typeface="Arial"/>
                <a:ea typeface="华文新魏" panose="02010800040101010101" pitchFamily="2" charset="-122"/>
              </a:rPr>
              <a:t>H &amp; T modes: </a:t>
            </a:r>
            <a:endParaRPr lang="en-GB" sz="1350" b="1" noProof="0" dirty="0">
              <a:solidFill>
                <a:srgbClr val="0055A0"/>
              </a:solidFill>
              <a:latin typeface="Arial"/>
              <a:ea typeface="华文新魏" panose="02010800040101010101" pitchFamily="2" charset="-122"/>
            </a:endParaRPr>
          </a:p>
          <a:p>
            <a:pPr defTabSz="914378"/>
            <a:r>
              <a:rPr lang="en-GB" sz="1350" noProof="0" dirty="0">
                <a:solidFill>
                  <a:srgbClr val="0055A0"/>
                </a:solidFill>
                <a:latin typeface="Arial"/>
                <a:ea typeface="华文新魏" panose="02010800040101010101" pitchFamily="2" charset="-122"/>
              </a:rPr>
              <a:t>	Enhance injection efficiency by increasing </a:t>
            </a:r>
            <a:r>
              <a:rPr lang="en-GB" sz="1350" b="1" noProof="0" dirty="0">
                <a:solidFill>
                  <a:srgbClr val="0055A0"/>
                </a:solidFill>
                <a:latin typeface="Arial"/>
                <a:ea typeface="华文新魏" panose="02010800040101010101" pitchFamily="2" charset="-122"/>
              </a:rPr>
              <a:t>energy offset</a:t>
            </a:r>
          </a:p>
          <a:p>
            <a:pPr defTabSz="914378"/>
            <a:endParaRPr lang="en-GB" sz="1350" b="1" noProof="0" dirty="0">
              <a:solidFill>
                <a:srgbClr val="0055A0"/>
              </a:solidFill>
              <a:latin typeface="Arial"/>
              <a:ea typeface="华文新魏" panose="02010800040101010101" pitchFamily="2" charset="-122"/>
            </a:endParaRPr>
          </a:p>
          <a:p>
            <a:pPr defTabSz="914378"/>
            <a:r>
              <a:rPr lang="en-GB" sz="1575" b="1" noProof="0" dirty="0">
                <a:solidFill>
                  <a:srgbClr val="0055A0"/>
                </a:solidFill>
                <a:latin typeface="Arial"/>
                <a:ea typeface="华文新魏" panose="02010800040101010101" pitchFamily="2" charset="-122"/>
              </a:rPr>
              <a:t>W mode: </a:t>
            </a:r>
          </a:p>
          <a:p>
            <a:pPr defTabSz="914378"/>
            <a:r>
              <a:rPr lang="en-GB" sz="1350" b="1" noProof="0" dirty="0">
                <a:solidFill>
                  <a:srgbClr val="0055A0"/>
                </a:solidFill>
                <a:latin typeface="Arial"/>
                <a:ea typeface="华文新魏" panose="02010800040101010101" pitchFamily="2" charset="-122"/>
              </a:rPr>
              <a:t>	</a:t>
            </a:r>
            <a:r>
              <a:rPr lang="en-GB" sz="1350" noProof="0" dirty="0">
                <a:solidFill>
                  <a:srgbClr val="0055A0"/>
                </a:solidFill>
                <a:latin typeface="Arial"/>
                <a:ea typeface="华文新魏" panose="02010800040101010101" pitchFamily="2" charset="-122"/>
              </a:rPr>
              <a:t>Large beam emittance</a:t>
            </a:r>
          </a:p>
          <a:p>
            <a:pPr defTabSz="914378"/>
            <a:endParaRPr lang="en-GB" sz="1350" b="1" noProof="0" dirty="0">
              <a:solidFill>
                <a:srgbClr val="0055A0"/>
              </a:solidFill>
              <a:latin typeface="Arial"/>
              <a:ea typeface="华文新魏" panose="02010800040101010101" pitchFamily="2" charset="-12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13EADA-1A1B-F8E4-9F59-866E98429431}"/>
              </a:ext>
            </a:extLst>
          </p:cNvPr>
          <p:cNvSpPr txBox="1"/>
          <p:nvPr/>
        </p:nvSpPr>
        <p:spPr>
          <a:xfrm>
            <a:off x="-67045" y="4669644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/>
            <a:r>
              <a:rPr lang="en-GB" sz="800" noProof="0" dirty="0">
                <a:solidFill>
                  <a:srgbClr val="0055A0"/>
                </a:solidFill>
                <a:latin typeface="Arial"/>
                <a:hlinkClick r:id="rId2"/>
              </a:rPr>
              <a:t>[1] K. Oide, Collider GHC lattice</a:t>
            </a:r>
            <a:r>
              <a:rPr lang="en-GB" sz="800" noProof="0" dirty="0">
                <a:solidFill>
                  <a:srgbClr val="0055A0"/>
                </a:solidFill>
                <a:latin typeface="Arial"/>
              </a:rPr>
              <a:t>, </a:t>
            </a:r>
            <a:br>
              <a:rPr lang="en-GB" sz="800" noProof="0" dirty="0">
                <a:solidFill>
                  <a:srgbClr val="0055A0"/>
                </a:solidFill>
                <a:latin typeface="Arial"/>
              </a:rPr>
            </a:br>
            <a:r>
              <a:rPr lang="en-GB" sz="800" noProof="0" dirty="0">
                <a:solidFill>
                  <a:srgbClr val="0055A0"/>
                </a:solidFill>
                <a:latin typeface="Arial"/>
                <a:hlinkClick r:id="rId3"/>
              </a:rPr>
              <a:t>[2]Booster lattice, GitLab</a:t>
            </a:r>
            <a:endParaRPr lang="en-GB" sz="800" noProof="0" dirty="0">
              <a:solidFill>
                <a:srgbClr val="0055A0"/>
              </a:solidFill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9" name="Content Placeholder 6">
                <a:extLst>
                  <a:ext uri="{FF2B5EF4-FFF2-40B4-BE49-F238E27FC236}">
                    <a16:creationId xmlns:a16="http://schemas.microsoft.com/office/drawing/2014/main" id="{E80F699F-A63D-90DE-C041-B51BBF18D2A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44874732"/>
                  </p:ext>
                </p:extLst>
              </p:nvPr>
            </p:nvGraphicFramePr>
            <p:xfrm>
              <a:off x="1995577" y="850434"/>
              <a:ext cx="5480959" cy="214884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334812">
                      <a:extLst>
                        <a:ext uri="{9D8B030D-6E8A-4147-A177-3AD203B41FA5}">
                          <a16:colId xmlns:a16="http://schemas.microsoft.com/office/drawing/2014/main" val="2493321659"/>
                        </a:ext>
                      </a:extLst>
                    </a:gridCol>
                    <a:gridCol w="775673">
                      <a:extLst>
                        <a:ext uri="{9D8B030D-6E8A-4147-A177-3AD203B41FA5}">
                          <a16:colId xmlns:a16="http://schemas.microsoft.com/office/drawing/2014/main" val="753779680"/>
                        </a:ext>
                      </a:extLst>
                    </a:gridCol>
                    <a:gridCol w="767224">
                      <a:extLst>
                        <a:ext uri="{9D8B030D-6E8A-4147-A177-3AD203B41FA5}">
                          <a16:colId xmlns:a16="http://schemas.microsoft.com/office/drawing/2014/main" val="1588037544"/>
                        </a:ext>
                      </a:extLst>
                    </a:gridCol>
                    <a:gridCol w="698412">
                      <a:extLst>
                        <a:ext uri="{9D8B030D-6E8A-4147-A177-3AD203B41FA5}">
                          <a16:colId xmlns:a16="http://schemas.microsoft.com/office/drawing/2014/main" val="56395462"/>
                        </a:ext>
                      </a:extLst>
                    </a:gridCol>
                    <a:gridCol w="904838">
                      <a:extLst>
                        <a:ext uri="{9D8B030D-6E8A-4147-A177-3AD203B41FA5}">
                          <a16:colId xmlns:a16="http://schemas.microsoft.com/office/drawing/2014/main" val="3549261658"/>
                        </a:ext>
                      </a:extLst>
                    </a:gridCol>
                  </a:tblGrid>
                  <a:tr h="2857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Beam energy GeV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45.6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80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120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182.5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89662000"/>
                      </a:ext>
                    </a:extLst>
                  </a:tr>
                  <a:tr h="2857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Horizontal emittance [nm]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0.71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0.66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1.58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433227733"/>
                      </a:ext>
                    </a:extLst>
                  </a:tr>
                  <a:tr h="2857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RF acceptance [%]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>
                              <a:solidFill>
                                <a:srgbClr val="FF0000"/>
                              </a:solidFill>
                            </a:rPr>
                            <a:t>1.21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3.32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2.06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3.07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497004011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Energy acceptance </a:t>
                          </a:r>
                          <a:br>
                            <a:rPr lang="en-GB" sz="1400" noProof="0" dirty="0"/>
                          </a:br>
                          <a:r>
                            <a:rPr lang="en-GB" sz="1400" noProof="0" dirty="0"/>
                            <a:t>(MA) [%]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4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400" noProof="0" dirty="0">
                              <a:solidFill>
                                <a:srgbClr val="FF0000"/>
                              </a:solidFill>
                            </a:rPr>
                            <a:t>1.0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14:m>
                            <m:oMath xmlns:m="http://schemas.openxmlformats.org/officeDocument/2006/math">
                              <m:r>
                                <a:rPr kumimoji="0" lang="en-GB" sz="1400" kern="1200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0" lang="en-GB" sz="1400" kern="1200" noProof="0" dirty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14:m>
                            <m:oMath xmlns:m="http://schemas.openxmlformats.org/officeDocument/2006/math">
                              <m:r>
                                <a:rPr kumimoji="0" lang="en-GB" sz="1400" kern="1200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1.9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-2.8/+2.5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659555538"/>
                      </a:ext>
                    </a:extLst>
                  </a:tr>
                  <a:tr h="2857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Energy Spread (BS)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noProof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400" b="0" i="1" noProof="0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noProof="0" dirty="0"/>
                            <a:t> [%]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0.115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0.105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0.176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0.186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469978504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Septa blade thickness (mm)</a:t>
                          </a:r>
                        </a:p>
                      </a:txBody>
                      <a:tcPr marL="68580" marR="68580" marT="34290" marB="34290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2.8</a:t>
                          </a:r>
                        </a:p>
                      </a:txBody>
                      <a:tcPr marL="68580" marR="68580" marT="34290" marB="3429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46770973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9" name="Content Placeholder 6">
                <a:extLst>
                  <a:ext uri="{FF2B5EF4-FFF2-40B4-BE49-F238E27FC236}">
                    <a16:creationId xmlns:a16="http://schemas.microsoft.com/office/drawing/2014/main" id="{E80F699F-A63D-90DE-C041-B51BBF18D2A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44874732"/>
                  </p:ext>
                </p:extLst>
              </p:nvPr>
            </p:nvGraphicFramePr>
            <p:xfrm>
              <a:off x="1995577" y="850434"/>
              <a:ext cx="5480959" cy="214884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334812">
                      <a:extLst>
                        <a:ext uri="{9D8B030D-6E8A-4147-A177-3AD203B41FA5}">
                          <a16:colId xmlns:a16="http://schemas.microsoft.com/office/drawing/2014/main" val="2493321659"/>
                        </a:ext>
                      </a:extLst>
                    </a:gridCol>
                    <a:gridCol w="775673">
                      <a:extLst>
                        <a:ext uri="{9D8B030D-6E8A-4147-A177-3AD203B41FA5}">
                          <a16:colId xmlns:a16="http://schemas.microsoft.com/office/drawing/2014/main" val="753779680"/>
                        </a:ext>
                      </a:extLst>
                    </a:gridCol>
                    <a:gridCol w="767224">
                      <a:extLst>
                        <a:ext uri="{9D8B030D-6E8A-4147-A177-3AD203B41FA5}">
                          <a16:colId xmlns:a16="http://schemas.microsoft.com/office/drawing/2014/main" val="1588037544"/>
                        </a:ext>
                      </a:extLst>
                    </a:gridCol>
                    <a:gridCol w="698412">
                      <a:extLst>
                        <a:ext uri="{9D8B030D-6E8A-4147-A177-3AD203B41FA5}">
                          <a16:colId xmlns:a16="http://schemas.microsoft.com/office/drawing/2014/main" val="56395462"/>
                        </a:ext>
                      </a:extLst>
                    </a:gridCol>
                    <a:gridCol w="904838">
                      <a:extLst>
                        <a:ext uri="{9D8B030D-6E8A-4147-A177-3AD203B41FA5}">
                          <a16:colId xmlns:a16="http://schemas.microsoft.com/office/drawing/2014/main" val="3549261658"/>
                        </a:ext>
                      </a:extLst>
                    </a:gridCol>
                  </a:tblGrid>
                  <a:tr h="2857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Beam energy GeV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45.6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80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120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182.5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89662000"/>
                      </a:ext>
                    </a:extLst>
                  </a:tr>
                  <a:tr h="2857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Horizontal emittance [nm]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0.71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0.66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1.58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433227733"/>
                      </a:ext>
                    </a:extLst>
                  </a:tr>
                  <a:tr h="2857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RF acceptance [%]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>
                              <a:solidFill>
                                <a:srgbClr val="FF0000"/>
                              </a:solidFill>
                            </a:rPr>
                            <a:t>1.21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3.32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2.06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3.07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497004011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Energy acceptance </a:t>
                          </a:r>
                          <a:br>
                            <a:rPr lang="en-GB" sz="1400" noProof="0" dirty="0"/>
                          </a:br>
                          <a:r>
                            <a:rPr lang="en-GB" sz="1400" noProof="0" dirty="0"/>
                            <a:t>(MA) [%]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300000" t="-173494" r="-305469" b="-1590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406349" t="-173494" r="-210317" b="-1590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559649" t="-173494" r="-132456" b="-1590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-2.8/+2.5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659555538"/>
                      </a:ext>
                    </a:extLst>
                  </a:tr>
                  <a:tr h="2857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261" t="-482979" r="-135509" b="-1808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0.115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0.105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0.176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noProof="0" dirty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0.186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469978504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Septa blade thickness (mm)</a:t>
                          </a:r>
                        </a:p>
                      </a:txBody>
                      <a:tcPr marL="68580" marR="68580" marT="34290" marB="34290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2.8</a:t>
                          </a:r>
                        </a:p>
                      </a:txBody>
                      <a:tcPr marL="68580" marR="68580" marT="34290" marB="3429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467709732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20" name="Content Placeholder 6">
            <a:extLst>
              <a:ext uri="{FF2B5EF4-FFF2-40B4-BE49-F238E27FC236}">
                <a16:creationId xmlns:a16="http://schemas.microsoft.com/office/drawing/2014/main" id="{8789F803-48C1-269E-716C-6635C5D774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100590"/>
              </p:ext>
            </p:extLst>
          </p:nvPr>
        </p:nvGraphicFramePr>
        <p:xfrm>
          <a:off x="1995577" y="3356612"/>
          <a:ext cx="5401381" cy="1360170"/>
        </p:xfrm>
        <a:graphic>
          <a:graphicData uri="http://schemas.openxmlformats.org/drawingml/2006/table">
            <a:tbl>
              <a:tblPr firstRow="1" bandRow="1"/>
              <a:tblGrid>
                <a:gridCol w="2272418">
                  <a:extLst>
                    <a:ext uri="{9D8B030D-6E8A-4147-A177-3AD203B41FA5}">
                      <a16:colId xmlns:a16="http://schemas.microsoft.com/office/drawing/2014/main" val="2493321659"/>
                    </a:ext>
                  </a:extLst>
                </a:gridCol>
                <a:gridCol w="782039">
                  <a:extLst>
                    <a:ext uri="{9D8B030D-6E8A-4147-A177-3AD203B41FA5}">
                      <a16:colId xmlns:a16="http://schemas.microsoft.com/office/drawing/2014/main" val="753779680"/>
                    </a:ext>
                  </a:extLst>
                </a:gridCol>
                <a:gridCol w="820957">
                  <a:extLst>
                    <a:ext uri="{9D8B030D-6E8A-4147-A177-3AD203B41FA5}">
                      <a16:colId xmlns:a16="http://schemas.microsoft.com/office/drawing/2014/main" val="158803754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56395462"/>
                    </a:ext>
                  </a:extLst>
                </a:gridCol>
                <a:gridCol w="877895">
                  <a:extLst>
                    <a:ext uri="{9D8B030D-6E8A-4147-A177-3AD203B41FA5}">
                      <a16:colId xmlns:a16="http://schemas.microsoft.com/office/drawing/2014/main" val="3549261658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Beam energy GeV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45.6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80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182.5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896620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Horizontal emittance [nm]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0.12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tx2"/>
                          </a:solidFill>
                        </a:rPr>
                        <a:t>0.27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0.6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1.4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33227733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Energy spread [10</a:t>
                      </a:r>
                      <a:r>
                        <a:rPr lang="en-GB" sz="1400" baseline="30000" noProof="0" dirty="0"/>
                        <a:t>-3</a:t>
                      </a:r>
                      <a:r>
                        <a:rPr lang="en-GB" sz="1400" noProof="0" dirty="0"/>
                        <a:t>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0.38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tx1"/>
                          </a:solidFill>
                        </a:rPr>
                        <a:t>0.67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1.01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rgbClr val="FF0000"/>
                          </a:solidFill>
                        </a:rPr>
                        <a:t>1.53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97004011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Extraction bunch length [mm]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2.43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2.56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2.26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1.98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9555538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712BAD-089D-FC3D-6D81-779811A93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69967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63944-D4C5-8F2B-8225-C30B4AD1C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Baseline scheme : </a:t>
            </a:r>
            <a:r>
              <a:rPr lang="en-GB" sz="1800" noProof="0" dirty="0"/>
              <a:t>concept and objectives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61A8D-9AE1-CA1E-221F-D87AFE2E3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5212080" cy="4007874"/>
          </a:xfrm>
        </p:spPr>
        <p:txBody>
          <a:bodyPr>
            <a:normAutofit fontScale="92500" lnSpcReduction="10000"/>
          </a:bodyPr>
          <a:lstStyle/>
          <a:p>
            <a:r>
              <a:rPr lang="en-GB" noProof="0"/>
              <a:t>Objective of the injection scheme</a:t>
            </a:r>
          </a:p>
          <a:p>
            <a:pPr lvl="1"/>
            <a:r>
              <a:rPr lang="en-GB" noProof="0" dirty="0"/>
              <a:t>No perturbation to the circulating beam outside injection region</a:t>
            </a:r>
          </a:p>
          <a:p>
            <a:pPr lvl="1"/>
            <a:r>
              <a:rPr lang="en-GB" noProof="0" dirty="0"/>
              <a:t>No perturbation to the IRs and experiment</a:t>
            </a:r>
          </a:p>
          <a:p>
            <a:pPr lvl="1"/>
            <a:r>
              <a:rPr lang="en-GB" noProof="0" dirty="0"/>
              <a:t>Exploiting existing technologies</a:t>
            </a:r>
          </a:p>
          <a:p>
            <a:pPr lvl="1"/>
            <a:r>
              <a:rPr lang="en-GB" noProof="0" dirty="0"/>
              <a:t>Highly reliable and resilient to accidental scenario</a:t>
            </a:r>
          </a:p>
          <a:p>
            <a:r>
              <a:rPr lang="en-GB" noProof="0" dirty="0"/>
              <a:t>Selected concept</a:t>
            </a:r>
          </a:p>
          <a:p>
            <a:pPr lvl="1"/>
            <a:r>
              <a:rPr lang="en-GB" noProof="0" dirty="0"/>
              <a:t>Conventional injection scheme </a:t>
            </a:r>
          </a:p>
          <a:p>
            <a:pPr lvl="1"/>
            <a:r>
              <a:rPr lang="en-GB" noProof="0" dirty="0"/>
              <a:t>On-axis injection : separation between injected and circulating beams is provided by dispersion and an energy offset</a:t>
            </a:r>
          </a:p>
          <a:p>
            <a:pPr lvl="2"/>
            <a:r>
              <a:rPr lang="en-GB" noProof="0" dirty="0"/>
              <a:t>Faster damping since the injected beam undergoes longitudinal oscitations</a:t>
            </a:r>
          </a:p>
          <a:p>
            <a:pPr lvl="2"/>
            <a:r>
              <a:rPr lang="en-GB" noProof="0" dirty="0"/>
              <a:t>Flat trajectories in the achromatic experimental straight sections minimises radiation doses to experiments</a:t>
            </a:r>
          </a:p>
          <a:p>
            <a:pPr lvl="2"/>
            <a:r>
              <a:rPr lang="en-GB" noProof="0" dirty="0"/>
              <a:t>Overall, less affected by injection errors and provided better injection efficiency at higher beam current [1]</a:t>
            </a:r>
          </a:p>
          <a:p>
            <a:pPr lvl="2"/>
            <a:endParaRPr lang="en-GB" noProof="0" dirty="0"/>
          </a:p>
          <a:p>
            <a:pPr lvl="1"/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B10A0-A9B0-C83A-FEE8-85E73F84DB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786A5-C99F-E0D6-F234-37279154C5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493C6B-61F0-7A36-F4E8-BE16B84B7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898" y="495546"/>
            <a:ext cx="3790612" cy="18781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EDFFBA-913F-ABE8-DD6E-C44CBEDD44C5}"/>
              </a:ext>
            </a:extLst>
          </p:cNvPr>
          <p:cNvSpPr txBox="1"/>
          <p:nvPr/>
        </p:nvSpPr>
        <p:spPr>
          <a:xfrm>
            <a:off x="-68580" y="4738247"/>
            <a:ext cx="7429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accent6">
                    <a:lumMod val="50000"/>
                  </a:schemeClr>
                </a:solidFill>
              </a:rPr>
              <a:t>[1] Collier, Paul. "Synchrotron phase space injection into LEP." Proceedings Particle Accelerator Conference. Vol. 1. IEEE, 1995.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55B10A-AA3D-9949-4FDF-2456FB43EE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812"/>
          <a:stretch/>
        </p:blipFill>
        <p:spPr>
          <a:xfrm>
            <a:off x="5466414" y="2450386"/>
            <a:ext cx="3339253" cy="17340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A3DFC53-A525-8FAC-5A46-5682A9CEDE71}"/>
              </a:ext>
            </a:extLst>
          </p:cNvPr>
          <p:cNvSpPr txBox="1"/>
          <p:nvPr/>
        </p:nvSpPr>
        <p:spPr bwMode="auto">
          <a:xfrm>
            <a:off x="6242954" y="4463834"/>
            <a:ext cx="121379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noProof="0" dirty="0">
                <a:solidFill>
                  <a:srgbClr val="FF0000"/>
                </a:solidFill>
              </a:rPr>
              <a:t>Bumped orbit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267295-F8CB-FAA3-A947-7DAB2148597E}"/>
              </a:ext>
            </a:extLst>
          </p:cNvPr>
          <p:cNvSpPr txBox="1"/>
          <p:nvPr/>
        </p:nvSpPr>
        <p:spPr bwMode="auto">
          <a:xfrm>
            <a:off x="7437718" y="4463834"/>
            <a:ext cx="13741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noProof="0" dirty="0">
                <a:solidFill>
                  <a:srgbClr val="92D050"/>
                </a:solidFill>
              </a:rPr>
              <a:t>Off energy orbit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02A3C0-E6BB-C380-6F50-E2471450F449}"/>
              </a:ext>
            </a:extLst>
          </p:cNvPr>
          <p:cNvCxnSpPr>
            <a:cxnSpLocks/>
          </p:cNvCxnSpPr>
          <p:nvPr/>
        </p:nvCxnSpPr>
        <p:spPr>
          <a:xfrm>
            <a:off x="7874388" y="3397121"/>
            <a:ext cx="0" cy="1026114"/>
          </a:xfrm>
          <a:prstGeom prst="straightConnector1">
            <a:avLst/>
          </a:prstGeom>
          <a:ln w="38100">
            <a:solidFill>
              <a:srgbClr val="92D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A08859-E37E-C8DE-51C8-424F453DD253}"/>
              </a:ext>
            </a:extLst>
          </p:cNvPr>
          <p:cNvCxnSpPr>
            <a:cxnSpLocks/>
          </p:cNvCxnSpPr>
          <p:nvPr/>
        </p:nvCxnSpPr>
        <p:spPr>
          <a:xfrm>
            <a:off x="6825053" y="3397121"/>
            <a:ext cx="0" cy="1026114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A4F9F5F-5F2A-142D-BFAF-76221CBB08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1329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369C2-977D-FC48-30E9-A6BE566C3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Baseline concept : </a:t>
            </a:r>
            <a:r>
              <a:rPr lang="en-GB" sz="1800" noProof="0" dirty="0"/>
              <a:t>implementation in PB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80B6B-477E-F395-8663-3273E3194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4134928" cy="3893573"/>
          </a:xfrm>
        </p:spPr>
        <p:txBody>
          <a:bodyPr/>
          <a:lstStyle/>
          <a:p>
            <a:r>
              <a:rPr lang="en-GB" noProof="0" dirty="0"/>
              <a:t>Layout in PB</a:t>
            </a:r>
          </a:p>
          <a:p>
            <a:pPr marL="268287" lvl="1" indent="0">
              <a:buNone/>
            </a:pPr>
            <a:endParaRPr lang="en-GB" noProof="0" dirty="0"/>
          </a:p>
          <a:p>
            <a:pPr marL="268287" lvl="1" indent="0">
              <a:buNone/>
            </a:pP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203CB-B7FB-CADA-8FCC-A4866E5629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8DF46-D20D-44CF-C250-81320C1A1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E2FA71-C8E7-AB1B-7031-1207875FC5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086" r="24370" b="4084"/>
          <a:stretch/>
        </p:blipFill>
        <p:spPr>
          <a:xfrm>
            <a:off x="4134928" y="567864"/>
            <a:ext cx="4819294" cy="41108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A718A1-B1DA-63D8-5C72-06A2B2379DEE}"/>
              </a:ext>
            </a:extLst>
          </p:cNvPr>
          <p:cNvSpPr txBox="1"/>
          <p:nvPr/>
        </p:nvSpPr>
        <p:spPr>
          <a:xfrm>
            <a:off x="211455" y="4292736"/>
            <a:ext cx="2853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noProof="0" dirty="0">
                <a:solidFill>
                  <a:schemeClr val="accent6"/>
                </a:solidFill>
              </a:rPr>
              <a:t>F. </a:t>
            </a:r>
            <a:r>
              <a:rPr lang="en-GB" sz="700" noProof="0" dirty="0" err="1">
                <a:solidFill>
                  <a:schemeClr val="accent6"/>
                </a:solidFill>
              </a:rPr>
              <a:t>Valchkova</a:t>
            </a:r>
            <a:r>
              <a:rPr lang="en-GB" sz="700" noProof="0" dirty="0">
                <a:solidFill>
                  <a:schemeClr val="accent6"/>
                </a:solidFill>
              </a:rPr>
              <a:t>-Georgieva, </a:t>
            </a:r>
            <a:r>
              <a:rPr lang="en-GB" sz="700" noProof="0" dirty="0" err="1">
                <a:solidFill>
                  <a:schemeClr val="accent6"/>
                </a:solidFill>
              </a:rPr>
              <a:t>FCCee</a:t>
            </a:r>
            <a:r>
              <a:rPr lang="en-GB" sz="700" noProof="0" dirty="0">
                <a:solidFill>
                  <a:schemeClr val="accent6"/>
                </a:solidFill>
              </a:rPr>
              <a:t> Underground Structure point B, </a:t>
            </a:r>
            <a:r>
              <a:rPr lang="en-GB" sz="700" noProof="0" dirty="0">
                <a:solidFill>
                  <a:schemeClr val="accent6"/>
                </a:solidFill>
                <a:hlinkClick r:id="rId3"/>
              </a:rPr>
              <a:t>PLM reference</a:t>
            </a:r>
            <a:r>
              <a:rPr lang="en-GB" sz="700" noProof="0" dirty="0">
                <a:solidFill>
                  <a:schemeClr val="accent6"/>
                </a:solidFill>
              </a:rPr>
              <a:t>, </a:t>
            </a:r>
            <a:r>
              <a:rPr lang="en-GB" sz="700" noProof="0" dirty="0">
                <a:solidFill>
                  <a:schemeClr val="accent6"/>
                </a:solidFill>
                <a:hlinkClick r:id="rId4"/>
              </a:rPr>
              <a:t>EDMS reference</a:t>
            </a:r>
            <a:endParaRPr lang="en-GB" sz="700" noProof="0" dirty="0">
              <a:solidFill>
                <a:schemeClr val="accent6"/>
              </a:solidFill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6D35E65-AF18-71B9-27DD-6B639EE31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36830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756E6-D05C-EA49-F060-BAA1ACEB3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49285-3FAA-4D2D-37A1-84034A78D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Baseline concept : </a:t>
            </a:r>
            <a:r>
              <a:rPr lang="en-GB" sz="1800" noProof="0" dirty="0"/>
              <a:t>implementation in PB</a:t>
            </a:r>
            <a:endParaRPr lang="en-GB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BB63E9-285B-D874-D819-6CFA652198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495546"/>
                <a:ext cx="4134928" cy="3893573"/>
              </a:xfrm>
            </p:spPr>
            <p:txBody>
              <a:bodyPr/>
              <a:lstStyle/>
              <a:p>
                <a:r>
                  <a:rPr lang="en-GB" noProof="0" dirty="0"/>
                  <a:t>Layout in PB</a:t>
                </a:r>
              </a:p>
              <a:p>
                <a:pPr lvl="1"/>
                <a:r>
                  <a:rPr lang="en-GB" noProof="0" dirty="0"/>
                  <a:t>First half of the straight section </a:t>
                </a:r>
              </a:p>
              <a:p>
                <a:pPr lvl="1"/>
                <a:r>
                  <a:rPr lang="en-GB" noProof="0" dirty="0"/>
                  <a:t>Booster extraction at the middle of the straight section</a:t>
                </a:r>
              </a:p>
              <a:p>
                <a:pPr lvl="1"/>
                <a:r>
                  <a:rPr lang="en-GB" noProof="0" dirty="0"/>
                  <a:t>Collider injection near the end of the straight section</a:t>
                </a:r>
              </a:p>
              <a:p>
                <a:pPr marL="268287" lvl="1" indent="0">
                  <a:buNone/>
                </a:pPr>
                <a:endParaRPr lang="en-GB" noProof="0" dirty="0"/>
              </a:p>
              <a:p>
                <a:r>
                  <a:rPr lang="en-GB" noProof="0" dirty="0"/>
                  <a:t>Present implementation only in GHC V25.1</a:t>
                </a:r>
              </a:p>
              <a:p>
                <a:pPr lvl="1"/>
                <a:r>
                  <a:rPr lang="en-GB" noProof="0" dirty="0"/>
                  <a:t>Fixed optics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noProof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GB" i="1" noProof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GB" b="0" i="1" noProof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=−1.5</m:t>
                    </m:r>
                  </m:oMath>
                </a14:m>
                <a:r>
                  <a:rPr lang="en-GB" noProof="0" dirty="0">
                    <a:solidFill>
                      <a:srgbClr val="0055A0"/>
                    </a:solidFill>
                  </a:rPr>
                  <a:t> </a:t>
                </a:r>
                <a:r>
                  <a:rPr lang="en-GB" noProof="0" dirty="0"/>
                  <a:t>m 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noProof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i="1" noProof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noProof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i="1" noProof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=1000 </m:t>
                    </m:r>
                    <m:r>
                      <m:rPr>
                        <m:sty m:val="p"/>
                      </m:rPr>
                      <a:rPr lang="en-GB" i="1" noProof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noProof="0" dirty="0"/>
              </a:p>
              <a:p>
                <a:pPr lvl="1"/>
                <a:r>
                  <a:rPr lang="en-GB" noProof="0" dirty="0"/>
                  <a:t>Optics change at the injection point may require significant tuning</a:t>
                </a:r>
              </a:p>
              <a:p>
                <a:pPr lvl="1"/>
                <a:endParaRPr lang="en-GB" noProof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BB63E9-285B-D874-D819-6CFA652198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495546"/>
                <a:ext cx="4134928" cy="3893573"/>
              </a:xfrm>
              <a:blipFill>
                <a:blip r:embed="rId2"/>
                <a:stretch>
                  <a:fillRect l="-590" t="-6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070CD-C472-6144-F42A-FE3B0B5C29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A2C68-D298-B9A2-2734-3C68DA6F9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A53A6E-DD49-01CC-FED7-B0FEBEC47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438" y="1856341"/>
            <a:ext cx="4948977" cy="296938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5D7654D-51E4-FF17-5A80-4BBA8458812D}"/>
              </a:ext>
            </a:extLst>
          </p:cNvPr>
          <p:cNvCxnSpPr>
            <a:cxnSpLocks/>
          </p:cNvCxnSpPr>
          <p:nvPr/>
        </p:nvCxnSpPr>
        <p:spPr>
          <a:xfrm>
            <a:off x="7171427" y="4825727"/>
            <a:ext cx="157950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B5E561F-601D-01E6-A18D-158787965604}"/>
              </a:ext>
            </a:extLst>
          </p:cNvPr>
          <p:cNvSpPr txBox="1"/>
          <p:nvPr/>
        </p:nvSpPr>
        <p:spPr>
          <a:xfrm>
            <a:off x="4655036" y="4641061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Positron beam direction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CC1710-E2FA-8759-1913-B038704A72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8" t="52347"/>
          <a:stretch/>
        </p:blipFill>
        <p:spPr>
          <a:xfrm>
            <a:off x="4465254" y="395414"/>
            <a:ext cx="4818280" cy="1538279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89A73E5-0B01-ACB2-F34B-178864387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44982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128A-2FBB-6589-7802-197E5C251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Baseline concept :</a:t>
            </a:r>
            <a:r>
              <a:rPr lang="en-GB" sz="2000" noProof="0" dirty="0"/>
              <a:t> orbit bump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13F1B-3B08-21C3-2186-CDC10CC7B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4501621" cy="3893573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The conventional scheme</a:t>
            </a:r>
          </a:p>
          <a:p>
            <a:pPr lvl="1"/>
            <a:r>
              <a:rPr lang="en-GB" noProof="0" dirty="0"/>
              <a:t>Bump amplitude of 10σ + septum thickness</a:t>
            </a:r>
          </a:p>
          <a:p>
            <a:pPr lvl="1"/>
            <a:r>
              <a:rPr lang="en-GB" noProof="0" dirty="0"/>
              <a:t>Fast bump lasting only 1 turn</a:t>
            </a:r>
          </a:p>
          <a:p>
            <a:r>
              <a:rPr lang="en-GB" noProof="0" dirty="0"/>
              <a:t>Pi-bump</a:t>
            </a:r>
          </a:p>
          <a:p>
            <a:pPr marL="611187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Kicker strength: 40 µrad and 60 µrad (due to different beta function at the two locations)</a:t>
            </a:r>
          </a:p>
          <a:p>
            <a:pPr marL="611187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Rise and fall time of 600 ns</a:t>
            </a:r>
            <a:br>
              <a:rPr lang="en-GB" noProof="0" dirty="0"/>
            </a:br>
            <a:r>
              <a:rPr lang="en-GB" noProof="0" dirty="0"/>
              <a:t>flat-top time: 304 µs for full turn filling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Kicker hardware discussed on Wednesday (</a:t>
            </a:r>
            <a:r>
              <a:rPr lang="en-GB" sz="1600" noProof="0" dirty="0"/>
              <a:t>Overview of and Challenges for the </a:t>
            </a:r>
            <a:r>
              <a:rPr lang="en-GB" sz="1600" noProof="0" dirty="0" err="1"/>
              <a:t>FCCee</a:t>
            </a:r>
            <a:r>
              <a:rPr lang="en-GB" sz="1600" noProof="0" dirty="0"/>
              <a:t> Fast Pulsed Beam Transfer Systems  by G. Favia</a:t>
            </a:r>
            <a:r>
              <a:rPr lang="en-GB" noProof="0" dirty="0"/>
              <a:t>)</a:t>
            </a:r>
          </a:p>
          <a:p>
            <a:pPr lvl="1"/>
            <a:endParaRPr lang="en-GB" noProof="0" dirty="0"/>
          </a:p>
          <a:p>
            <a:pPr lvl="1"/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F9C78-3CFB-A8A0-8184-CFC37E6691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20-05-2025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97C7E-A589-3051-87A0-941FE0DC80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top-up - </a:t>
            </a:r>
            <a:r>
              <a:rPr lang="en-GB" noProof="0" dirty="0" err="1"/>
              <a:t>FCCweek</a:t>
            </a:r>
            <a:r>
              <a:rPr lang="en-GB" noProof="0" dirty="0"/>
              <a:t> 2024 - Dutheil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72DAE1-EE77-04B6-5F81-519F8CC1C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4283" y="230077"/>
            <a:ext cx="3105922" cy="14891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D03BC1-D0B1-A5C9-773B-CCA69682C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118861"/>
            <a:ext cx="4215819" cy="24505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EB712E-4F72-0F3D-BC48-A3B839724662}"/>
              </a:ext>
            </a:extLst>
          </p:cNvPr>
          <p:cNvSpPr txBox="1"/>
          <p:nvPr/>
        </p:nvSpPr>
        <p:spPr>
          <a:xfrm>
            <a:off x="5354128" y="185750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kicker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E6CB1D-8055-C58E-E101-CA97DC7AA01A}"/>
              </a:ext>
            </a:extLst>
          </p:cNvPr>
          <p:cNvSpPr txBox="1"/>
          <p:nvPr/>
        </p:nvSpPr>
        <p:spPr>
          <a:xfrm>
            <a:off x="8036506" y="180351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kicker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A0BFC5-1BB0-CE9C-882C-CDCEC5F367B5}"/>
              </a:ext>
            </a:extLst>
          </p:cNvPr>
          <p:cNvSpPr txBox="1"/>
          <p:nvPr/>
        </p:nvSpPr>
        <p:spPr>
          <a:xfrm>
            <a:off x="6994029" y="1849043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septum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05ABF58-5370-C5C9-F361-048831A632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9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9388912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20518</TotalTime>
  <Words>1675</Words>
  <Application>Microsoft Office PowerPoint</Application>
  <PresentationFormat>On-screen Show (16:9)</PresentationFormat>
  <Paragraphs>267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Cambria Math</vt:lpstr>
      <vt:lpstr>Optima</vt:lpstr>
      <vt:lpstr>Roboto</vt:lpstr>
      <vt:lpstr>Verdana</vt:lpstr>
      <vt:lpstr>CERNCorporate16-9</vt:lpstr>
      <vt:lpstr>PowerPoint Presentation</vt:lpstr>
      <vt:lpstr>FCCee top-up injection</vt:lpstr>
      <vt:lpstr>Outline</vt:lpstr>
      <vt:lpstr>Context</vt:lpstr>
      <vt:lpstr>Top-up injection in numbers</vt:lpstr>
      <vt:lpstr>Baseline scheme : concept and objectives</vt:lpstr>
      <vt:lpstr>Baseline concept : implementation in PB</vt:lpstr>
      <vt:lpstr>Baseline concept : implementation in PB</vt:lpstr>
      <vt:lpstr>Baseline concept : orbit bump</vt:lpstr>
      <vt:lpstr>Baseline concept : septum hardware choice</vt:lpstr>
      <vt:lpstr>Top-up injection WG</vt:lpstr>
      <vt:lpstr>Top-up injection WG: baseline scheme optimisation for the FSR</vt:lpstr>
      <vt:lpstr>Top-up injection WG: Quasi-Strong-Strong Beam-Beam</vt:lpstr>
      <vt:lpstr>Top-up injection WG: Injection losses [1]</vt:lpstr>
      <vt:lpstr>Top-up injection WG: beam dynamics and benchmark</vt:lpstr>
      <vt:lpstr>Top-up injection WG: objective in 2025</vt:lpstr>
      <vt:lpstr>Conclusion</vt:lpstr>
      <vt:lpstr>Required dispersion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Yann Dutheil</cp:lastModifiedBy>
  <cp:revision>350</cp:revision>
  <dcterms:created xsi:type="dcterms:W3CDTF">2012-11-30T11:04:26Z</dcterms:created>
  <dcterms:modified xsi:type="dcterms:W3CDTF">2025-05-20T06:14:10Z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