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chemeClr val="accent3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n" i="off">
        <a:fontRef idx="minor">
          <a:schemeClr val="accent3"/>
        </a:fontRef>
        <a:schemeClr val="accent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CACA"/>
          </a:solidFill>
        </a:fill>
      </a:tcStyle>
    </a:wholeTbl>
    <a:band2H>
      <a:tcTxStyle b="def" i="def"/>
      <a:tcStyle>
        <a:tcBdr/>
        <a:fill>
          <a:solidFill>
            <a:srgbClr val="FA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n" i="off">
        <a:fontRef idx="minor">
          <a:schemeClr val="accent3"/>
        </a:fontRef>
        <a:schemeClr val="accent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DCD"/>
          </a:solidFill>
        </a:fill>
      </a:tcStyle>
    </a:wholeTbl>
    <a:band2H>
      <a:tcTxStyle b="def" i="def"/>
      <a:tcStyle>
        <a:tcBdr/>
        <a:fill>
          <a:solidFill>
            <a:srgbClr val="E8E7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n" i="off">
        <a:fontRef idx="minor">
          <a:schemeClr val="accent3"/>
        </a:fontRef>
        <a:schemeClr val="accent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5CBCB"/>
          </a:solidFill>
        </a:fill>
      </a:tcStyle>
    </a:wholeTbl>
    <a:band2H>
      <a:tcTxStyle b="def" i="def"/>
      <a:tcStyle>
        <a:tcBdr/>
        <a:fill>
          <a:solidFill>
            <a:srgbClr val="F2E7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n" i="off">
        <a:fontRef idx="minor">
          <a:schemeClr val="accent3"/>
        </a:fontRef>
        <a:schemeClr val="accent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7E7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3"/>
        </a:fontRef>
        <a:schemeClr val="accent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3"/>
              </a:solidFill>
              <a:prstDash val="solid"/>
              <a:round/>
            </a:ln>
          </a:top>
          <a:bottom>
            <a:ln w="25400" cap="flat">
              <a:solidFill>
                <a:schemeClr val="accent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round/>
            </a:ln>
          </a:top>
          <a:bottom>
            <a:ln w="25400" cap="flat">
              <a:solidFill>
                <a:schemeClr val="accent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n" i="off">
        <a:fontRef idx="minor">
          <a:schemeClr val="accent3"/>
        </a:fontRef>
        <a:schemeClr val="accent3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DCD"/>
          </a:solidFill>
        </a:fill>
      </a:tcStyle>
    </a:wholeTbl>
    <a:band2H>
      <a:tcTxStyle b="def" i="def"/>
      <a:tcStyle>
        <a:tcBdr/>
        <a:fill>
          <a:solidFill>
            <a:srgbClr val="E8E7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4" name="Shape 19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5" name="Shape 35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/>
            <a:r>
              <a:t>To get the optical configuration you want → matching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8" name="Shape 37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/>
            <a:r>
              <a:t>To get the optical configuration you want → matching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8;p2"/>
          <p:cNvSpPr/>
          <p:nvPr>
            <p:ph type="pic" idx="21"/>
          </p:nvPr>
        </p:nvSpPr>
        <p:spPr>
          <a:xfrm>
            <a:off x="1331912" y="0"/>
            <a:ext cx="7812089" cy="49482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" name="Title Text"/>
          <p:cNvSpPr txBox="1"/>
          <p:nvPr>
            <p:ph type="title"/>
          </p:nvPr>
        </p:nvSpPr>
        <p:spPr>
          <a:xfrm>
            <a:off x="6405562" y="786534"/>
            <a:ext cx="2738439" cy="2338389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" name="Body Level One…"/>
          <p:cNvSpPr txBox="1"/>
          <p:nvPr>
            <p:ph type="body" sz="quarter" idx="1"/>
          </p:nvPr>
        </p:nvSpPr>
        <p:spPr>
          <a:xfrm>
            <a:off x="4576762" y="3124922"/>
            <a:ext cx="1828802" cy="1568452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205740" indent="-8001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  <a:lvl2pPr marL="205740" indent="125729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2pPr>
            <a:lvl3pPr marL="205740" indent="125729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3pPr>
            <a:lvl4pPr marL="205740" indent="125729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4pPr>
            <a:lvl5pPr marL="205740" indent="125729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Google Shape;21;p2" descr="Google Shape;21;p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647" y="80282"/>
            <a:ext cx="1175303" cy="50865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Google Shape;22;p2"/>
          <p:cNvSpPr txBox="1"/>
          <p:nvPr>
            <p:ph type="body" sz="quarter" idx="22"/>
          </p:nvPr>
        </p:nvSpPr>
        <p:spPr>
          <a:xfrm>
            <a:off x="6400800" y="4683125"/>
            <a:ext cx="1828800" cy="460375"/>
          </a:xfrm>
          <a:prstGeom prst="rect">
            <a:avLst/>
          </a:prstGeom>
          <a:solidFill>
            <a:srgbClr val="FFFFFF"/>
          </a:solidFill>
        </p:spPr>
        <p:txBody>
          <a:bodyPr anchor="ctr"/>
          <a:lstStyle/>
          <a:p>
            <a:pPr/>
          </a:p>
        </p:txBody>
      </p:sp>
      <p:pic>
        <p:nvPicPr>
          <p:cNvPr id="18" name="Google Shape;23;p2" descr="Google Shape;23;p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025" y="4579268"/>
            <a:ext cx="561545" cy="367384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Google Shape;24;p2"/>
          <p:cNvSpPr/>
          <p:nvPr/>
        </p:nvSpPr>
        <p:spPr>
          <a:xfrm rot="16200000">
            <a:off x="89677" y="4591427"/>
            <a:ext cx="45721" cy="5978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</a:p>
        </p:txBody>
      </p:sp>
      <p:sp>
        <p:nvSpPr>
          <p:cNvPr id="20" name="Slide Number"/>
          <p:cNvSpPr txBox="1"/>
          <p:nvPr>
            <p:ph type="sldNum" sz="quarter" idx="2"/>
          </p:nvPr>
        </p:nvSpPr>
        <p:spPr>
          <a:xfrm>
            <a:off x="6489699" y="4767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Body Level One…"/>
          <p:cNvSpPr txBox="1"/>
          <p:nvPr>
            <p:ph type="body" idx="1"/>
          </p:nvPr>
        </p:nvSpPr>
        <p:spPr>
          <a:xfrm>
            <a:off x="904875" y="1563687"/>
            <a:ext cx="7726365" cy="3386774"/>
          </a:xfrm>
          <a:prstGeom prst="rect">
            <a:avLst/>
          </a:prstGeom>
        </p:spPr>
        <p:txBody>
          <a:bodyPr/>
          <a:lstStyle>
            <a:lvl2pPr marL="957262" indent="-385762"/>
            <a:lvl3pPr marL="1437893" indent="-397761"/>
            <a:lvl4pPr marL="1960684" indent="-474784"/>
            <a:lvl5pPr marL="2417884" indent="-474784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Title Text"/>
          <p:cNvSpPr txBox="1"/>
          <p:nvPr>
            <p:ph type="title"/>
          </p:nvPr>
        </p:nvSpPr>
        <p:spPr>
          <a:xfrm>
            <a:off x="904875" y="179552"/>
            <a:ext cx="3667125" cy="107275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6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90;p12"/>
          <p:cNvSpPr/>
          <p:nvPr>
            <p:ph type="pic" sz="half" idx="21"/>
          </p:nvPr>
        </p:nvSpPr>
        <p:spPr>
          <a:xfrm>
            <a:off x="904875" y="1563687"/>
            <a:ext cx="3144840" cy="357981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4" name="Body Level One…"/>
          <p:cNvSpPr txBox="1"/>
          <p:nvPr>
            <p:ph type="body" sz="half" idx="1"/>
          </p:nvPr>
        </p:nvSpPr>
        <p:spPr>
          <a:xfrm>
            <a:off x="4049395" y="1563687"/>
            <a:ext cx="4581527" cy="3386774"/>
          </a:xfrm>
          <a:prstGeom prst="rect">
            <a:avLst/>
          </a:prstGeom>
        </p:spPr>
        <p:txBody>
          <a:bodyPr/>
          <a:lstStyle>
            <a:lvl2pPr marL="957262" indent="-385762"/>
            <a:lvl3pPr marL="1437893" indent="-397761"/>
            <a:lvl4pPr marL="1960684" indent="-474784"/>
            <a:lvl5pPr marL="2417884" indent="-474784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" name="Title Text"/>
          <p:cNvSpPr txBox="1"/>
          <p:nvPr>
            <p:ph type="title"/>
          </p:nvPr>
        </p:nvSpPr>
        <p:spPr>
          <a:xfrm>
            <a:off x="904875" y="179552"/>
            <a:ext cx="3667125" cy="107275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6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Body Level One…"/>
          <p:cNvSpPr txBox="1"/>
          <p:nvPr>
            <p:ph type="body" sz="half" idx="1"/>
          </p:nvPr>
        </p:nvSpPr>
        <p:spPr>
          <a:xfrm>
            <a:off x="904875" y="1563687"/>
            <a:ext cx="3671466" cy="3263506"/>
          </a:xfrm>
          <a:prstGeom prst="rect">
            <a:avLst/>
          </a:prstGeom>
        </p:spPr>
        <p:txBody>
          <a:bodyPr/>
          <a:lstStyle>
            <a:lvl2pPr marL="957262" indent="-385762"/>
            <a:lvl3pPr marL="1437893" indent="-397761"/>
            <a:lvl4pPr marL="1960684" indent="-474784"/>
            <a:lvl5pPr marL="2417884" indent="-474784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Google Shape;98;p13"/>
          <p:cNvSpPr txBox="1"/>
          <p:nvPr>
            <p:ph type="body" sz="half" idx="21"/>
          </p:nvPr>
        </p:nvSpPr>
        <p:spPr>
          <a:xfrm>
            <a:off x="4959772" y="1563688"/>
            <a:ext cx="3671466" cy="3263504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Title Text"/>
          <p:cNvSpPr txBox="1"/>
          <p:nvPr>
            <p:ph type="title"/>
          </p:nvPr>
        </p:nvSpPr>
        <p:spPr>
          <a:xfrm>
            <a:off x="904875" y="179552"/>
            <a:ext cx="3667125" cy="107275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36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04;p14"/>
          <p:cNvSpPr/>
          <p:nvPr>
            <p:ph type="pic" idx="21"/>
          </p:nvPr>
        </p:nvSpPr>
        <p:spPr>
          <a:xfrm>
            <a:off x="904875" y="0"/>
            <a:ext cx="7726365" cy="5143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4" name="Title Text"/>
          <p:cNvSpPr txBox="1"/>
          <p:nvPr>
            <p:ph type="title"/>
          </p:nvPr>
        </p:nvSpPr>
        <p:spPr>
          <a:xfrm>
            <a:off x="6405562" y="2571750"/>
            <a:ext cx="2738439" cy="2111375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5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10;p15"/>
          <p:cNvSpPr/>
          <p:nvPr>
            <p:ph type="pic" idx="21"/>
          </p:nvPr>
        </p:nvSpPr>
        <p:spPr>
          <a:xfrm>
            <a:off x="904875" y="0"/>
            <a:ext cx="7726365" cy="5143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3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15;p16"/>
          <p:cNvSpPr/>
          <p:nvPr>
            <p:ph type="pic" sz="half" idx="21"/>
          </p:nvPr>
        </p:nvSpPr>
        <p:spPr>
          <a:xfrm>
            <a:off x="904875" y="3114674"/>
            <a:ext cx="8239125" cy="20288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61" name="Body Level One…"/>
          <p:cNvSpPr txBox="1"/>
          <p:nvPr>
            <p:ph type="body" sz="half" idx="1"/>
          </p:nvPr>
        </p:nvSpPr>
        <p:spPr>
          <a:xfrm>
            <a:off x="904875" y="1563687"/>
            <a:ext cx="7646990" cy="1436688"/>
          </a:xfrm>
          <a:prstGeom prst="rect">
            <a:avLst/>
          </a:prstGeom>
        </p:spPr>
        <p:txBody>
          <a:bodyPr/>
          <a:lstStyle>
            <a:lvl2pPr marL="957262" indent="-385762"/>
            <a:lvl3pPr marL="1437893" indent="-397761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2" name="Title Text"/>
          <p:cNvSpPr txBox="1"/>
          <p:nvPr>
            <p:ph type="title"/>
          </p:nvPr>
        </p:nvSpPr>
        <p:spPr>
          <a:xfrm>
            <a:off x="904875" y="179552"/>
            <a:ext cx="3667125" cy="107275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63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7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87" name="Slide Number"/>
          <p:cNvSpPr txBox="1"/>
          <p:nvPr>
            <p:ph type="sldNum" sz="quarter" idx="2"/>
          </p:nvPr>
        </p:nvSpPr>
        <p:spPr>
          <a:xfrm>
            <a:off x="8683308" y="4663216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15;p1" descr="Google Shape;15;p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272" y="132334"/>
            <a:ext cx="653954" cy="283022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Google Shape;16;p1"/>
          <p:cNvSpPr/>
          <p:nvPr/>
        </p:nvSpPr>
        <p:spPr>
          <a:xfrm rot="16200000">
            <a:off x="430001" y="4897709"/>
            <a:ext cx="45721" cy="5978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</a:p>
        </p:txBody>
      </p:sp>
      <p:sp>
        <p:nvSpPr>
          <p:cNvPr id="29" name="Body Level One…"/>
          <p:cNvSpPr txBox="1"/>
          <p:nvPr>
            <p:ph type="body" sz="half" idx="1"/>
          </p:nvPr>
        </p:nvSpPr>
        <p:spPr>
          <a:xfrm>
            <a:off x="904875" y="1563687"/>
            <a:ext cx="4581525" cy="3386774"/>
          </a:xfrm>
          <a:prstGeom prst="rect">
            <a:avLst/>
          </a:prstGeom>
        </p:spPr>
        <p:txBody>
          <a:bodyPr/>
          <a:lstStyle>
            <a:lvl2pPr marL="957262" indent="-385762"/>
            <a:lvl3pPr marL="1437893" indent="-397761"/>
            <a:lvl4pPr marL="1960684" indent="-474784"/>
            <a:lvl5pPr marL="2417884" indent="-474784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Google Shape;27;p3"/>
          <p:cNvSpPr/>
          <p:nvPr>
            <p:ph type="pic" sz="half" idx="21"/>
          </p:nvPr>
        </p:nvSpPr>
        <p:spPr>
          <a:xfrm>
            <a:off x="5486400" y="0"/>
            <a:ext cx="3144840" cy="5143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1" name="Title Text"/>
          <p:cNvSpPr txBox="1"/>
          <p:nvPr>
            <p:ph type="title"/>
          </p:nvPr>
        </p:nvSpPr>
        <p:spPr>
          <a:xfrm>
            <a:off x="904875" y="179552"/>
            <a:ext cx="3667125" cy="107275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3;p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</a:p>
        </p:txBody>
      </p:sp>
      <p:sp>
        <p:nvSpPr>
          <p:cNvPr id="40" name="Title Text"/>
          <p:cNvSpPr txBox="1"/>
          <p:nvPr>
            <p:ph type="title"/>
          </p:nvPr>
        </p:nvSpPr>
        <p:spPr>
          <a:xfrm>
            <a:off x="4572000" y="777875"/>
            <a:ext cx="4058921" cy="179387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1" name="Body Level One…"/>
          <p:cNvSpPr txBox="1"/>
          <p:nvPr>
            <p:ph type="body" sz="quarter" idx="1"/>
          </p:nvPr>
        </p:nvSpPr>
        <p:spPr>
          <a:xfrm>
            <a:off x="4572000" y="2571750"/>
            <a:ext cx="4058921" cy="2156508"/>
          </a:xfrm>
          <a:prstGeom prst="rect">
            <a:avLst/>
          </a:prstGeom>
        </p:spPr>
        <p:txBody>
          <a:bodyPr/>
          <a:lstStyle>
            <a:lvl1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" name="Google Shape;36;p4"/>
          <p:cNvSpPr/>
          <p:nvPr>
            <p:ph type="pic" idx="21"/>
          </p:nvPr>
        </p:nvSpPr>
        <p:spPr>
          <a:xfrm>
            <a:off x="904875" y="0"/>
            <a:ext cx="3667125" cy="5143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/>
          <p:nvPr>
            <p:ph type="title"/>
          </p:nvPr>
        </p:nvSpPr>
        <p:spPr>
          <a:xfrm>
            <a:off x="904875" y="179552"/>
            <a:ext cx="3667125" cy="107275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46;p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</a:p>
        </p:txBody>
      </p:sp>
      <p:sp>
        <p:nvSpPr>
          <p:cNvPr id="59" name="Title Text"/>
          <p:cNvSpPr txBox="1"/>
          <p:nvPr>
            <p:ph type="title"/>
          </p:nvPr>
        </p:nvSpPr>
        <p:spPr>
          <a:xfrm>
            <a:off x="4572000" y="777875"/>
            <a:ext cx="4058921" cy="179387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" name="Body Level One…"/>
          <p:cNvSpPr txBox="1"/>
          <p:nvPr>
            <p:ph type="body" sz="quarter" idx="1"/>
          </p:nvPr>
        </p:nvSpPr>
        <p:spPr>
          <a:xfrm>
            <a:off x="4572000" y="2571750"/>
            <a:ext cx="4058921" cy="2156508"/>
          </a:xfrm>
          <a:prstGeom prst="rect">
            <a:avLst/>
          </a:prstGeom>
        </p:spPr>
        <p:txBody>
          <a:bodyPr/>
          <a:lstStyle>
            <a:lvl1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Google Shape;49;p6"/>
          <p:cNvSpPr/>
          <p:nvPr>
            <p:ph type="pic" idx="21"/>
          </p:nvPr>
        </p:nvSpPr>
        <p:spPr>
          <a:xfrm>
            <a:off x="904875" y="0"/>
            <a:ext cx="3667125" cy="5143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54;p7"/>
          <p:cNvSpPr/>
          <p:nvPr>
            <p:ph type="pic" sz="half" idx="21"/>
          </p:nvPr>
        </p:nvSpPr>
        <p:spPr>
          <a:xfrm>
            <a:off x="904875" y="0"/>
            <a:ext cx="3144840" cy="5143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0" name="Body Level One…"/>
          <p:cNvSpPr txBox="1"/>
          <p:nvPr>
            <p:ph type="body" sz="half" idx="1"/>
          </p:nvPr>
        </p:nvSpPr>
        <p:spPr>
          <a:xfrm>
            <a:off x="4049395" y="1563687"/>
            <a:ext cx="4581527" cy="3386774"/>
          </a:xfrm>
          <a:prstGeom prst="rect">
            <a:avLst/>
          </a:prstGeom>
        </p:spPr>
        <p:txBody>
          <a:bodyPr/>
          <a:lstStyle>
            <a:lvl2pPr marL="957262" indent="-385762"/>
            <a:lvl3pPr marL="1437893" indent="-397761"/>
            <a:lvl4pPr marL="1960684" indent="-474784"/>
            <a:lvl5pPr marL="2417884" indent="-474784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Title Text"/>
          <p:cNvSpPr txBox="1"/>
          <p:nvPr>
            <p:ph type="title"/>
          </p:nvPr>
        </p:nvSpPr>
        <p:spPr>
          <a:xfrm>
            <a:off x="904875" y="131031"/>
            <a:ext cx="3144523" cy="107275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61;p8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</a:p>
        </p:txBody>
      </p:sp>
      <p:sp>
        <p:nvSpPr>
          <p:cNvPr id="80" name="Title Text"/>
          <p:cNvSpPr txBox="1"/>
          <p:nvPr>
            <p:ph type="title"/>
          </p:nvPr>
        </p:nvSpPr>
        <p:spPr>
          <a:xfrm>
            <a:off x="4572000" y="777875"/>
            <a:ext cx="4058921" cy="179387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1" name="Body Level One…"/>
          <p:cNvSpPr txBox="1"/>
          <p:nvPr>
            <p:ph type="body" sz="quarter" idx="1"/>
          </p:nvPr>
        </p:nvSpPr>
        <p:spPr>
          <a:xfrm>
            <a:off x="4572000" y="2571750"/>
            <a:ext cx="4058921" cy="2156508"/>
          </a:xfrm>
          <a:prstGeom prst="rect">
            <a:avLst/>
          </a:prstGeom>
        </p:spPr>
        <p:txBody>
          <a:bodyPr/>
          <a:lstStyle>
            <a:lvl1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Google Shape;64;p8"/>
          <p:cNvSpPr/>
          <p:nvPr>
            <p:ph type="pic" idx="21"/>
          </p:nvPr>
        </p:nvSpPr>
        <p:spPr>
          <a:xfrm>
            <a:off x="904875" y="0"/>
            <a:ext cx="3667125" cy="5143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69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</a:p>
        </p:txBody>
      </p:sp>
      <p:sp>
        <p:nvSpPr>
          <p:cNvPr id="91" name="Title Text"/>
          <p:cNvSpPr txBox="1"/>
          <p:nvPr>
            <p:ph type="title"/>
          </p:nvPr>
        </p:nvSpPr>
        <p:spPr>
          <a:xfrm>
            <a:off x="4572000" y="777875"/>
            <a:ext cx="4058921" cy="179387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2" name="Body Level One…"/>
          <p:cNvSpPr txBox="1"/>
          <p:nvPr>
            <p:ph type="body" sz="quarter" idx="1"/>
          </p:nvPr>
        </p:nvSpPr>
        <p:spPr>
          <a:xfrm>
            <a:off x="4572000" y="2571750"/>
            <a:ext cx="4058921" cy="2156508"/>
          </a:xfrm>
          <a:prstGeom prst="rect">
            <a:avLst/>
          </a:prstGeom>
        </p:spPr>
        <p:txBody>
          <a:bodyPr/>
          <a:lstStyle>
            <a:lvl1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indent="228600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Google Shape;72;p9"/>
          <p:cNvSpPr/>
          <p:nvPr>
            <p:ph type="pic" idx="21"/>
          </p:nvPr>
        </p:nvSpPr>
        <p:spPr>
          <a:xfrm>
            <a:off x="904875" y="0"/>
            <a:ext cx="3667125" cy="51435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xfrm>
            <a:off x="8824119" y="195262"/>
            <a:ext cx="127001" cy="1270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77;p10"/>
          <p:cNvSpPr/>
          <p:nvPr>
            <p:ph type="pic" idx="21"/>
          </p:nvPr>
        </p:nvSpPr>
        <p:spPr>
          <a:xfrm>
            <a:off x="1331912" y="0"/>
            <a:ext cx="7812089" cy="49482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2" name="Title Text"/>
          <p:cNvSpPr txBox="1"/>
          <p:nvPr>
            <p:ph type="title"/>
          </p:nvPr>
        </p:nvSpPr>
        <p:spPr>
          <a:xfrm>
            <a:off x="6405562" y="786534"/>
            <a:ext cx="2738439" cy="2338389"/>
          </a:xfrm>
          <a:prstGeom prst="rect">
            <a:avLst/>
          </a:prstGeom>
          <a:solidFill>
            <a:schemeClr val="accent1"/>
          </a:solidFill>
        </p:spPr>
        <p:txBody>
          <a:bodyPr anchor="ctr"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3" name="Body Level One…"/>
          <p:cNvSpPr txBox="1"/>
          <p:nvPr>
            <p:ph type="body" sz="quarter" idx="1"/>
          </p:nvPr>
        </p:nvSpPr>
        <p:spPr>
          <a:xfrm>
            <a:off x="4576762" y="3124922"/>
            <a:ext cx="1828802" cy="1568452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marL="205740" indent="-80010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  <a:lvl2pPr marL="205740" indent="125729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2pPr>
            <a:lvl3pPr marL="205740" indent="125729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3pPr>
            <a:lvl4pPr marL="205740" indent="125729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4pPr>
            <a:lvl5pPr marL="205740" indent="125729" algn="ctr"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04" name="Google Shape;80;p10" descr="Google Shape;80;p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647" y="80282"/>
            <a:ext cx="1175303" cy="508657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Google Shape;81;p10"/>
          <p:cNvSpPr txBox="1"/>
          <p:nvPr>
            <p:ph type="body" sz="quarter" idx="22"/>
          </p:nvPr>
        </p:nvSpPr>
        <p:spPr>
          <a:xfrm>
            <a:off x="6400800" y="4683125"/>
            <a:ext cx="1828800" cy="460375"/>
          </a:xfrm>
          <a:prstGeom prst="rect">
            <a:avLst/>
          </a:prstGeom>
          <a:solidFill>
            <a:srgbClr val="FFFFFF"/>
          </a:solidFill>
        </p:spPr>
        <p:txBody>
          <a:bodyPr anchor="ctr"/>
          <a:lstStyle/>
          <a:p>
            <a:pPr/>
          </a:p>
        </p:txBody>
      </p:sp>
      <p:sp>
        <p:nvSpPr>
          <p:cNvPr id="106" name="Google Shape;82;p10"/>
          <p:cNvSpPr txBox="1"/>
          <p:nvPr>
            <p:ph type="body" sz="quarter" idx="23"/>
          </p:nvPr>
        </p:nvSpPr>
        <p:spPr>
          <a:xfrm>
            <a:off x="82550" y="4440263"/>
            <a:ext cx="698500" cy="507977"/>
          </a:xfrm>
          <a:prstGeom prst="rect">
            <a:avLst/>
          </a:prstGeom>
        </p:spPr>
        <p:txBody>
          <a:bodyPr lIns="0" tIns="0" rIns="0" bIns="0" anchor="b"/>
          <a:lstStyle/>
          <a:p>
            <a:pPr/>
          </a:p>
        </p:txBody>
      </p:sp>
      <p:sp>
        <p:nvSpPr>
          <p:cNvPr id="107" name="Slide Number"/>
          <p:cNvSpPr txBox="1"/>
          <p:nvPr>
            <p:ph type="sldNum" sz="quarter" idx="2"/>
          </p:nvPr>
        </p:nvSpPr>
        <p:spPr>
          <a:xfrm>
            <a:off x="6489699" y="4767262"/>
            <a:ext cx="127001" cy="1270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5;p1" descr="Google Shape;15;p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272" y="132334"/>
            <a:ext cx="653954" cy="2830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Google Shape;16;p1"/>
          <p:cNvSpPr/>
          <p:nvPr/>
        </p:nvSpPr>
        <p:spPr>
          <a:xfrm rot="16200000">
            <a:off x="430001" y="4897709"/>
            <a:ext cx="45721" cy="59782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300">
                <a:solidFill>
                  <a:srgbClr val="FFFFFF"/>
                </a:solidFill>
              </a:defRPr>
            </a:pPr>
          </a:p>
        </p:txBody>
      </p:sp>
      <p:sp>
        <p:nvSpPr>
          <p:cNvPr id="4" name="Title Text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8683307" y="4663216"/>
            <a:ext cx="127001" cy="1270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chemeClr val="accent3"/>
          </a:solidFill>
          <a:uFillTx/>
          <a:latin typeface="Libre Franklin"/>
          <a:ea typeface="Libre Franklin"/>
          <a:cs typeface="Libre Franklin"/>
          <a:sym typeface="Libre Franklin"/>
        </a:defRPr>
      </a:lvl1pPr>
      <a:lvl2pPr marL="0" marR="0" indent="0" algn="l" defTabSz="914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chemeClr val="accent3"/>
          </a:solidFill>
          <a:uFillTx/>
          <a:latin typeface="Libre Franklin"/>
          <a:ea typeface="Libre Franklin"/>
          <a:cs typeface="Libre Franklin"/>
          <a:sym typeface="Libre Franklin"/>
        </a:defRPr>
      </a:lvl2pPr>
      <a:lvl3pPr marL="0" marR="0" indent="0" algn="l" defTabSz="914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chemeClr val="accent3"/>
          </a:solidFill>
          <a:uFillTx/>
          <a:latin typeface="Libre Franklin"/>
          <a:ea typeface="Libre Franklin"/>
          <a:cs typeface="Libre Franklin"/>
          <a:sym typeface="Libre Franklin"/>
        </a:defRPr>
      </a:lvl3pPr>
      <a:lvl4pPr marL="0" marR="0" indent="0" algn="l" defTabSz="914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chemeClr val="accent3"/>
          </a:solidFill>
          <a:uFillTx/>
          <a:latin typeface="Libre Franklin"/>
          <a:ea typeface="Libre Franklin"/>
          <a:cs typeface="Libre Franklin"/>
          <a:sym typeface="Libre Franklin"/>
        </a:defRPr>
      </a:lvl4pPr>
      <a:lvl5pPr marL="0" marR="0" indent="0" algn="l" defTabSz="914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chemeClr val="accent3"/>
          </a:solidFill>
          <a:uFillTx/>
          <a:latin typeface="Libre Franklin"/>
          <a:ea typeface="Libre Franklin"/>
          <a:cs typeface="Libre Franklin"/>
          <a:sym typeface="Libre Franklin"/>
        </a:defRPr>
      </a:lvl5pPr>
      <a:lvl6pPr marL="0" marR="0" indent="0" algn="l" defTabSz="914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chemeClr val="accent3"/>
          </a:solidFill>
          <a:uFillTx/>
          <a:latin typeface="Libre Franklin"/>
          <a:ea typeface="Libre Franklin"/>
          <a:cs typeface="Libre Franklin"/>
          <a:sym typeface="Libre Franklin"/>
        </a:defRPr>
      </a:lvl6pPr>
      <a:lvl7pPr marL="0" marR="0" indent="0" algn="l" defTabSz="914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chemeClr val="accent3"/>
          </a:solidFill>
          <a:uFillTx/>
          <a:latin typeface="Libre Franklin"/>
          <a:ea typeface="Libre Franklin"/>
          <a:cs typeface="Libre Franklin"/>
          <a:sym typeface="Libre Franklin"/>
        </a:defRPr>
      </a:lvl7pPr>
      <a:lvl8pPr marL="0" marR="0" indent="0" algn="l" defTabSz="914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chemeClr val="accent3"/>
          </a:solidFill>
          <a:uFillTx/>
          <a:latin typeface="Libre Franklin"/>
          <a:ea typeface="Libre Franklin"/>
          <a:cs typeface="Libre Franklin"/>
          <a:sym typeface="Libre Franklin"/>
        </a:defRPr>
      </a:lvl8pPr>
      <a:lvl9pPr marL="0" marR="0" indent="0" algn="l" defTabSz="914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200" u="none">
          <a:solidFill>
            <a:schemeClr val="accent3"/>
          </a:solidFill>
          <a:uFillTx/>
          <a:latin typeface="Libre Franklin"/>
          <a:ea typeface="Libre Franklin"/>
          <a:cs typeface="Libre Franklin"/>
          <a:sym typeface="Libre Franklin"/>
        </a:defRPr>
      </a:lvl9pPr>
    </p:titleStyle>
    <p:bodyStyle>
      <a:lvl1pPr marL="457200" marR="0" indent="-331470" algn="l" defTabSz="914400" rtl="0" latinLnBrk="0">
        <a:lnSpc>
          <a:spcPct val="90000"/>
        </a:lnSpc>
        <a:spcBef>
          <a:spcPts val="700"/>
        </a:spcBef>
        <a:spcAft>
          <a:spcPts val="0"/>
        </a:spcAft>
        <a:buClr>
          <a:schemeClr val="accent1"/>
        </a:buClr>
        <a:buSzPts val="1800"/>
        <a:buFont typeface="Helvetica"/>
        <a:buChar char="▪"/>
        <a:tabLst/>
        <a:defRPr b="0" baseline="0" cap="none" i="0" spc="0" strike="noStrike" sz="1800" u="none"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1pPr>
      <a:lvl2pPr marL="955675" marR="0" indent="-371475" algn="l" defTabSz="914400" rtl="0" latinLnBrk="0">
        <a:lnSpc>
          <a:spcPct val="90000"/>
        </a:lnSpc>
        <a:spcBef>
          <a:spcPts val="700"/>
        </a:spcBef>
        <a:spcAft>
          <a:spcPts val="0"/>
        </a:spcAft>
        <a:buClr>
          <a:schemeClr val="accent1"/>
        </a:buClr>
        <a:buSzPts val="1800"/>
        <a:buFont typeface="Helvetica"/>
        <a:buChar char="•"/>
        <a:tabLst/>
        <a:defRPr b="0" baseline="0" cap="none" i="0" spc="0" strike="noStrike" sz="1800" u="none"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2pPr>
      <a:lvl3pPr marL="1434463" marR="0" indent="-377188" algn="l" defTabSz="914400" rtl="0" latinLnBrk="0">
        <a:lnSpc>
          <a:spcPct val="90000"/>
        </a:lnSpc>
        <a:spcBef>
          <a:spcPts val="700"/>
        </a:spcBef>
        <a:spcAft>
          <a:spcPts val="0"/>
        </a:spcAft>
        <a:buClr>
          <a:schemeClr val="accent1"/>
        </a:buClr>
        <a:buSzPts val="1800"/>
        <a:buFont typeface="Helvetica"/>
        <a:buChar char="▪"/>
        <a:tabLst/>
        <a:defRPr b="0" baseline="0" cap="none" i="0" spc="0" strike="noStrike" sz="1800" u="none"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3pPr>
      <a:lvl4pPr marL="1949693" marR="0" indent="-435218" algn="l" defTabSz="914400" rtl="0" latinLnBrk="0">
        <a:lnSpc>
          <a:spcPct val="90000"/>
        </a:lnSpc>
        <a:spcBef>
          <a:spcPts val="700"/>
        </a:spcBef>
        <a:spcAft>
          <a:spcPts val="0"/>
        </a:spcAft>
        <a:buClr>
          <a:schemeClr val="accent1"/>
        </a:buClr>
        <a:buSzPts val="1800"/>
        <a:buFont typeface="Helvetica"/>
        <a:buChar char="•"/>
        <a:tabLst/>
        <a:defRPr b="0" baseline="0" cap="none" i="0" spc="0" strike="noStrike" sz="1800" u="none"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4pPr>
      <a:lvl5pPr marL="2406893" marR="0" indent="-435218" algn="l" defTabSz="914400" rtl="0" latinLnBrk="0">
        <a:lnSpc>
          <a:spcPct val="90000"/>
        </a:lnSpc>
        <a:spcBef>
          <a:spcPts val="700"/>
        </a:spcBef>
        <a:spcAft>
          <a:spcPts val="0"/>
        </a:spcAft>
        <a:buClr>
          <a:schemeClr val="accent1"/>
        </a:buClr>
        <a:buSzPts val="1800"/>
        <a:buFont typeface="Helvetica"/>
        <a:buChar char="•"/>
        <a:tabLst/>
        <a:defRPr b="0" baseline="0" cap="none" i="0" spc="0" strike="noStrike" sz="1800" u="none"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5pPr>
      <a:lvl6pPr marL="2864093" marR="0" indent="-435218" algn="l" defTabSz="914400" rtl="0" latinLnBrk="0">
        <a:lnSpc>
          <a:spcPct val="90000"/>
        </a:lnSpc>
        <a:spcBef>
          <a:spcPts val="700"/>
        </a:spcBef>
        <a:spcAft>
          <a:spcPts val="0"/>
        </a:spcAft>
        <a:buClr>
          <a:schemeClr val="accent1"/>
        </a:buClr>
        <a:buSzPts val="1800"/>
        <a:buFont typeface="Helvetica"/>
        <a:buChar char="•"/>
        <a:tabLst/>
        <a:defRPr b="0" baseline="0" cap="none" i="0" spc="0" strike="noStrike" sz="1800" u="none"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6pPr>
      <a:lvl7pPr marL="3321294" marR="0" indent="-435218" algn="l" defTabSz="914400" rtl="0" latinLnBrk="0">
        <a:lnSpc>
          <a:spcPct val="90000"/>
        </a:lnSpc>
        <a:spcBef>
          <a:spcPts val="700"/>
        </a:spcBef>
        <a:spcAft>
          <a:spcPts val="0"/>
        </a:spcAft>
        <a:buClr>
          <a:schemeClr val="accent1"/>
        </a:buClr>
        <a:buSzPts val="1800"/>
        <a:buFont typeface="Helvetica"/>
        <a:buChar char="•"/>
        <a:tabLst/>
        <a:defRPr b="0" baseline="0" cap="none" i="0" spc="0" strike="noStrike" sz="1800" u="none"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7pPr>
      <a:lvl8pPr marL="3778494" marR="0" indent="-435219" algn="l" defTabSz="914400" rtl="0" latinLnBrk="0">
        <a:lnSpc>
          <a:spcPct val="90000"/>
        </a:lnSpc>
        <a:spcBef>
          <a:spcPts val="700"/>
        </a:spcBef>
        <a:spcAft>
          <a:spcPts val="0"/>
        </a:spcAft>
        <a:buClr>
          <a:schemeClr val="accent1"/>
        </a:buClr>
        <a:buSzPts val="1800"/>
        <a:buFont typeface="Helvetica"/>
        <a:buChar char="•"/>
        <a:tabLst/>
        <a:defRPr b="0" baseline="0" cap="none" i="0" spc="0" strike="noStrike" sz="1800" u="none"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8pPr>
      <a:lvl9pPr marL="4235694" marR="0" indent="-435219" algn="l" defTabSz="914400" rtl="0" latinLnBrk="0">
        <a:lnSpc>
          <a:spcPct val="90000"/>
        </a:lnSpc>
        <a:spcBef>
          <a:spcPts val="700"/>
        </a:spcBef>
        <a:spcAft>
          <a:spcPts val="0"/>
        </a:spcAft>
        <a:buClr>
          <a:schemeClr val="accent1"/>
        </a:buClr>
        <a:buSzPts val="1800"/>
        <a:buFont typeface="Helvetica"/>
        <a:buChar char="•"/>
        <a:tabLst/>
        <a:defRPr b="0" baseline="0" cap="none" i="0" spc="0" strike="noStrike" sz="1800" u="none">
          <a:solidFill>
            <a:schemeClr val="accent3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Libre Franklin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Libre Franklin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Libre Franklin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Libre Franklin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Libre Franklin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Libre Franklin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Libre Franklin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Libre Franklin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700" u="none">
          <a:solidFill>
            <a:schemeClr val="tx1"/>
          </a:solidFill>
          <a:uFillTx/>
          <a:latin typeface="+mn-lt"/>
          <a:ea typeface="+mn-ea"/>
          <a:cs typeface="+mn-cs"/>
          <a:sym typeface="Libre Franklin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1450442/contributions/6113015/attachments/2927766/5140223/Ballistic%20Optics%20tuning%20meeting.pdf" TargetMode="External"/><Relationship Id="rId3" Type="http://schemas.openxmlformats.org/officeDocument/2006/relationships/hyperlink" Target="https://indico.cern.ch/event/1477971/contributions/6231754/attachments/2968140/5222652/Update%20for%20Ballistic%20Optics.pdf" TargetMode="Externa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40;p20" descr="Google Shape;140;p20"/>
          <p:cNvPicPr>
            <a:picLocks noChangeAspect="1"/>
          </p:cNvPicPr>
          <p:nvPr/>
        </p:nvPicPr>
        <p:blipFill>
          <a:blip r:embed="rId2">
            <a:extLst/>
          </a:blip>
          <a:srcRect l="0" t="7677" r="5383" b="7667"/>
          <a:stretch>
            <a:fillRect/>
          </a:stretch>
        </p:blipFill>
        <p:spPr>
          <a:xfrm>
            <a:off x="-38327" y="-2"/>
            <a:ext cx="6249081" cy="51435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Google Shape;141;p20" descr="Google Shape;141;p20"/>
          <p:cNvPicPr>
            <a:picLocks noChangeAspect="1"/>
          </p:cNvPicPr>
          <p:nvPr>
            <p:ph type="pic" idx="21"/>
          </p:nvPr>
        </p:nvPicPr>
        <p:blipFill>
          <a:blip r:embed="rId3">
            <a:extLst/>
          </a:blip>
          <a:srcRect l="11551" t="0" r="0" b="0"/>
          <a:stretch>
            <a:fillRect/>
          </a:stretch>
        </p:blipFill>
        <p:spPr>
          <a:xfrm>
            <a:off x="4469350" y="0"/>
            <a:ext cx="5335676" cy="5143500"/>
          </a:xfrm>
          <a:prstGeom prst="rect">
            <a:avLst/>
          </a:prstGeom>
        </p:spPr>
      </p:pic>
      <p:sp>
        <p:nvSpPr>
          <p:cNvPr id="198" name="Google Shape;142;p20"/>
          <p:cNvSpPr txBox="1"/>
          <p:nvPr>
            <p:ph type="subTitle" sz="quarter" idx="1"/>
          </p:nvPr>
        </p:nvSpPr>
        <p:spPr>
          <a:xfrm>
            <a:off x="2484450" y="3471074"/>
            <a:ext cx="4267502" cy="1246802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0"/>
              </a:spcBef>
              <a:defRPr b="1" sz="1600"/>
            </a:pPr>
            <a:r>
              <a:t>Cristóbal García-Jaimes</a:t>
            </a:r>
            <a:r>
              <a:rPr baseline="30000"/>
              <a:t>1</a:t>
            </a:r>
            <a:r>
              <a:t>, Tatiana Pieloni</a:t>
            </a:r>
            <a:r>
              <a:rPr baseline="30000"/>
              <a:t>1</a:t>
            </a:r>
            <a:r>
              <a:t>, Leon van Riesen-Haupt</a:t>
            </a:r>
            <a:r>
              <a:rPr baseline="30000"/>
              <a:t>1</a:t>
            </a:r>
            <a:r>
              <a:t>, Mike Seidel</a:t>
            </a:r>
            <a:r>
              <a:rPr baseline="30000"/>
              <a:t>1</a:t>
            </a:r>
            <a:r>
              <a:t>, Kyriacos Skoufaris</a:t>
            </a:r>
            <a:r>
              <a:rPr baseline="30000"/>
              <a:t>2</a:t>
            </a:r>
            <a:r>
              <a:t>  and Rogelio Tomás</a:t>
            </a:r>
            <a:r>
              <a:rPr baseline="30000"/>
              <a:t>2</a:t>
            </a:r>
            <a:endParaRPr baseline="30000"/>
          </a:p>
          <a:p>
            <a:pPr marL="0" indent="0">
              <a:lnSpc>
                <a:spcPct val="115000"/>
              </a:lnSpc>
              <a:spcBef>
                <a:spcPts val="0"/>
              </a:spcBef>
              <a:defRPr b="1" baseline="30000" sz="1500"/>
            </a:pPr>
            <a:r>
              <a:t>1</a:t>
            </a:r>
            <a:r>
              <a:rPr baseline="0"/>
              <a:t> EPFL-LPAP      </a:t>
            </a:r>
            <a:r>
              <a:t>2</a:t>
            </a:r>
            <a:r>
              <a:rPr baseline="0"/>
              <a:t> CERN</a:t>
            </a:r>
          </a:p>
        </p:txBody>
      </p:sp>
      <p:sp>
        <p:nvSpPr>
          <p:cNvPr id="199" name="Google Shape;143;p20"/>
          <p:cNvSpPr txBox="1"/>
          <p:nvPr>
            <p:ph type="body" idx="22"/>
          </p:nvPr>
        </p:nvSpPr>
        <p:spPr>
          <a:xfrm>
            <a:off x="7310190" y="4683125"/>
            <a:ext cx="1828802" cy="460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b="1" sz="1100">
                <a:solidFill>
                  <a:srgbClr val="000000"/>
                </a:solidFill>
              </a:defRPr>
            </a:pPr>
            <a:r>
              <a:t>May 20th 2025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z="1200">
                <a:solidFill>
                  <a:srgbClr val="000000"/>
                </a:solidFill>
              </a:defRPr>
            </a:pPr>
            <a:r>
              <a:t>FCC WEEK 2025 </a:t>
            </a:r>
          </a:p>
        </p:txBody>
      </p:sp>
      <p:grpSp>
        <p:nvGrpSpPr>
          <p:cNvPr id="202" name="Google Shape;144;p20"/>
          <p:cNvGrpSpPr/>
          <p:nvPr/>
        </p:nvGrpSpPr>
        <p:grpSpPr>
          <a:xfrm>
            <a:off x="2070499" y="4683125"/>
            <a:ext cx="5335802" cy="460501"/>
            <a:chOff x="0" y="0"/>
            <a:chExt cx="5335801" cy="460499"/>
          </a:xfrm>
        </p:grpSpPr>
        <p:sp>
          <p:nvSpPr>
            <p:cNvPr id="200" name="Rectangle"/>
            <p:cNvSpPr/>
            <p:nvPr/>
          </p:nvSpPr>
          <p:spPr>
            <a:xfrm>
              <a:off x="-1" y="0"/>
              <a:ext cx="5335802" cy="4605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just">
                <a:lnSpc>
                  <a:spcPct val="90000"/>
                </a:lnSpc>
                <a:defRPr sz="12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01" name="This work was carried out under the auspices and with the support of the EPFL-Global Leaders, CHART and FCC-ee studies at CERN."/>
            <p:cNvSpPr txBox="1"/>
            <p:nvPr/>
          </p:nvSpPr>
          <p:spPr>
            <a:xfrm>
              <a:off x="44300" y="18710"/>
              <a:ext cx="5245776" cy="4230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ctr">
              <a:spAutoFit/>
            </a:bodyPr>
            <a:lstStyle>
              <a:lvl1pPr algn="just">
                <a:lnSpc>
                  <a:spcPct val="90000"/>
                </a:lnSpc>
                <a:defRPr sz="12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This work was carried out under the auspices and with the support of the EPFL-Global Leaders, CHART and FCC-ee studies at CERN.</a:t>
              </a:r>
            </a:p>
          </p:txBody>
        </p:sp>
      </p:grpSp>
      <p:sp>
        <p:nvSpPr>
          <p:cNvPr id="203" name="Google Shape;145;p20"/>
          <p:cNvSpPr/>
          <p:nvPr/>
        </p:nvSpPr>
        <p:spPr>
          <a:xfrm>
            <a:off x="-38325" y="0"/>
            <a:ext cx="9843300" cy="7779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algn="ctr">
              <a:defRPr>
                <a:solidFill>
                  <a:srgbClr val="000000"/>
                </a:solidFill>
              </a:defRPr>
            </a:pPr>
          </a:p>
        </p:txBody>
      </p:sp>
      <p:pic>
        <p:nvPicPr>
          <p:cNvPr id="204" name="Google Shape;146;p20" descr="Google Shape;146;p20"/>
          <p:cNvPicPr>
            <a:picLocks noChangeAspect="1"/>
          </p:cNvPicPr>
          <p:nvPr/>
        </p:nvPicPr>
        <p:blipFill>
          <a:blip r:embed="rId4">
            <a:extLst/>
          </a:blip>
          <a:srcRect l="0" t="0" r="0" b="14842"/>
          <a:stretch>
            <a:fillRect/>
          </a:stretch>
        </p:blipFill>
        <p:spPr>
          <a:xfrm>
            <a:off x="793862" y="29249"/>
            <a:ext cx="1501776" cy="719401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Google Shape;147;p20"/>
          <p:cNvSpPr txBox="1"/>
          <p:nvPr>
            <p:ph type="ctrTitle"/>
          </p:nvPr>
        </p:nvSpPr>
        <p:spPr>
          <a:xfrm>
            <a:off x="3018000" y="2643375"/>
            <a:ext cx="2674567" cy="827700"/>
          </a:xfrm>
          <a:prstGeom prst="rect">
            <a:avLst/>
          </a:prstGeom>
        </p:spPr>
        <p:txBody>
          <a:bodyPr/>
          <a:lstStyle>
            <a:lvl1pPr algn="ctr">
              <a:defRPr b="0" sz="2000"/>
            </a:lvl1pPr>
          </a:lstStyle>
          <a:p>
            <a:pPr/>
            <a:r>
              <a:t>Nested Magnets and Ballistic Optics for the FCC-ee</a:t>
            </a:r>
          </a:p>
        </p:txBody>
      </p:sp>
      <p:pic>
        <p:nvPicPr>
          <p:cNvPr id="206" name="Google Shape;148;p20" descr="Google Shape;148;p2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26482" y="79559"/>
            <a:ext cx="1828801" cy="618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Google Shape;149;p20" descr="Google Shape;149;p2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771425" y="0"/>
            <a:ext cx="777875" cy="777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Google Shape;150;p20" descr="Google Shape;150;p20"/>
          <p:cNvPicPr>
            <a:picLocks noChangeAspect="1"/>
          </p:cNvPicPr>
          <p:nvPr/>
        </p:nvPicPr>
        <p:blipFill>
          <a:blip r:embed="rId7">
            <a:extLst/>
          </a:blip>
          <a:srcRect l="23019" t="2493" r="23335" b="2341"/>
          <a:stretch>
            <a:fillRect/>
          </a:stretch>
        </p:blipFill>
        <p:spPr>
          <a:xfrm>
            <a:off x="6210737" y="5673"/>
            <a:ext cx="777876" cy="7665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Screenshot 2025-05-12 at 8.16.54 a.m..pngGoogle Shape;151;p20" descr="Screenshot 2025-05-12 at 8.16.54 a.m..pngGoogle Shape;151;p20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835648" y="5294"/>
            <a:ext cx="777878" cy="7673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10;p29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334" name="Google Shape;308;p29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335" name="Google Shape;309;p29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36" name="Google Shape;311;p29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10</a:t>
            </a:r>
          </a:p>
        </p:txBody>
      </p:sp>
      <p:sp>
        <p:nvSpPr>
          <p:cNvPr id="337" name="Google Shape;312;p29"/>
          <p:cNvSpPr txBox="1"/>
          <p:nvPr>
            <p:ph type="title"/>
          </p:nvPr>
        </p:nvSpPr>
        <p:spPr>
          <a:xfrm>
            <a:off x="904750" y="358775"/>
            <a:ext cx="7726499" cy="350401"/>
          </a:xfrm>
          <a:prstGeom prst="rect">
            <a:avLst/>
          </a:prstGeom>
        </p:spPr>
        <p:txBody>
          <a:bodyPr/>
          <a:lstStyle>
            <a:lvl1pPr defTabSz="905255">
              <a:defRPr sz="2300"/>
            </a:lvl1pPr>
          </a:lstStyle>
          <a:p>
            <a:pPr/>
            <a:r>
              <a:t>Summary and Outlook</a:t>
            </a:r>
          </a:p>
        </p:txBody>
      </p:sp>
      <p:sp>
        <p:nvSpPr>
          <p:cNvPr id="338" name="Google Shape;313;p29"/>
          <p:cNvSpPr txBox="1"/>
          <p:nvPr>
            <p:ph type="body" idx="1"/>
          </p:nvPr>
        </p:nvSpPr>
        <p:spPr>
          <a:xfrm>
            <a:off x="504749" y="777874"/>
            <a:ext cx="8134502" cy="3625503"/>
          </a:xfrm>
          <a:prstGeom prst="rect">
            <a:avLst/>
          </a:prstGeom>
        </p:spPr>
        <p:txBody>
          <a:bodyPr/>
          <a:lstStyle/>
          <a:p>
            <a:pPr indent="-311150" algn="just">
              <a:lnSpc>
                <a:spcPct val="115000"/>
              </a:lnSpc>
              <a:spcBef>
                <a:spcPts val="0"/>
              </a:spcBef>
              <a:buSzPts val="1300"/>
              <a:buChar char="➔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A new lattice design using nested magnets has been fully integrated in the GHC lattice.</a:t>
            </a:r>
          </a:p>
          <a:p>
            <a:pPr indent="-311150" algn="just">
              <a:lnSpc>
                <a:spcPct val="115000"/>
              </a:lnSpc>
              <a:spcBef>
                <a:spcPts val="1000"/>
              </a:spcBef>
              <a:buSzPts val="1300"/>
              <a:buChar char="➔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Beam stability was achieved by adjusting the dipole fields inside focusing quadrupoles. In parallel, layout compatibility issues between lattice configurations have also been resolved with the following advantages:</a:t>
            </a:r>
          </a:p>
          <a:p>
            <a:pPr lvl="1" marL="914400" indent="-311150" algn="just">
              <a:lnSpc>
                <a:spcPct val="115000"/>
              </a:lnSpc>
              <a:spcBef>
                <a:spcPts val="1000"/>
              </a:spcBef>
              <a:buSzPts val="1300"/>
              <a:buChar char="◆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Only one arc dipole family is required, replacing the original three (B1, B1S, B1L).</a:t>
            </a:r>
          </a:p>
          <a:p>
            <a:pPr lvl="1" marL="914400" indent="-311150" algn="just">
              <a:lnSpc>
                <a:spcPct val="115000"/>
              </a:lnSpc>
              <a:spcBef>
                <a:spcPts val="1000"/>
              </a:spcBef>
              <a:buSzPts val="1300"/>
              <a:buChar char="◆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This optics could  also be feasible with Combined Function Magnets, but requires further studies. </a:t>
            </a:r>
          </a:p>
          <a:p>
            <a:pPr lvl="1" marL="914400" indent="-311150" algn="just">
              <a:lnSpc>
                <a:spcPct val="115000"/>
              </a:lnSpc>
              <a:spcBef>
                <a:spcPts val="1000"/>
              </a:spcBef>
              <a:buSzPts val="1300"/>
              <a:buChar char="◆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NMs could achieve a range of around 15% reduction in Synchrotron Radiation power loss, contributing to a potential 20% decrease in the machine's total energy consumption [2].</a:t>
            </a:r>
          </a:p>
          <a:p>
            <a:pPr indent="-311150" algn="just">
              <a:lnSpc>
                <a:spcPct val="115000"/>
              </a:lnSpc>
              <a:spcBef>
                <a:spcPts val="1000"/>
              </a:spcBef>
              <a:buSzPts val="1300"/>
              <a:buChar char="➔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Future work to optimize DA and evaluate the impact on beam alignment and tuning flexibility.</a:t>
            </a:r>
          </a:p>
          <a:p>
            <a:pPr indent="-311150" algn="just">
              <a:lnSpc>
                <a:spcPct val="115000"/>
              </a:lnSpc>
              <a:spcBef>
                <a:spcPts val="1000"/>
              </a:spcBef>
              <a:buSzPts val="1300"/>
              <a:buChar char="➔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The LCC optics already feature a lower U0 compared to the baseline design, and preliminary tests indicate that an additional 6% reduction can be achieved with the implementation of NMs, confirming the broader applicability of the concept.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3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Ballistic Optics for Commissioning…"/>
          <p:cNvSpPr txBox="1"/>
          <p:nvPr>
            <p:ph type="title"/>
          </p:nvPr>
        </p:nvSpPr>
        <p:spPr>
          <a:xfrm>
            <a:off x="4571999" y="1674811"/>
            <a:ext cx="4058922" cy="1793877"/>
          </a:xfrm>
          <a:prstGeom prst="rect">
            <a:avLst/>
          </a:prstGeom>
        </p:spPr>
        <p:txBody>
          <a:bodyPr/>
          <a:lstStyle/>
          <a:p>
            <a:pPr/>
            <a:r>
              <a:t>Ballistic Optics for Commissioning </a:t>
            </a:r>
          </a:p>
          <a:p>
            <a:pPr/>
            <a:r>
              <a:t>(Z lattice) </a:t>
            </a:r>
          </a:p>
        </p:txBody>
      </p:sp>
      <p:pic>
        <p:nvPicPr>
          <p:cNvPr id="341" name="Google Shape;36;p4" descr="Google Shape;36;p4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42" name="Slide Number"/>
          <p:cNvSpPr txBox="1"/>
          <p:nvPr>
            <p:ph type="sldNum" sz="quarter" idx="4294967295"/>
          </p:nvPr>
        </p:nvSpPr>
        <p:spPr>
          <a:xfrm>
            <a:off x="8824118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23;p30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345" name="Google Shape;318;p30"/>
          <p:cNvSpPr txBox="1"/>
          <p:nvPr>
            <p:ph type="sldNum" sz="quarter" idx="4294967295"/>
          </p:nvPr>
        </p:nvSpPr>
        <p:spPr>
          <a:xfrm>
            <a:off x="8801626" y="480451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6" name="Google Shape;319;p30"/>
          <p:cNvSpPr txBox="1"/>
          <p:nvPr/>
        </p:nvSpPr>
        <p:spPr>
          <a:xfrm>
            <a:off x="1929325" y="2413523"/>
            <a:ext cx="1577702" cy="380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/>
            </a:lvl1pPr>
          </a:lstStyle>
          <a:p>
            <a:pPr/>
            <a:r>
              <a:t>Baseline lattice</a:t>
            </a:r>
          </a:p>
        </p:txBody>
      </p:sp>
      <p:sp>
        <p:nvSpPr>
          <p:cNvPr id="347" name="Google Shape;320;p30"/>
          <p:cNvSpPr txBox="1"/>
          <p:nvPr/>
        </p:nvSpPr>
        <p:spPr>
          <a:xfrm>
            <a:off x="6086812" y="2413523"/>
            <a:ext cx="1516802" cy="380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/>
            </a:lvl1pPr>
          </a:lstStyle>
          <a:p>
            <a:pPr/>
            <a:r>
              <a:t>Ballistic lattice</a:t>
            </a:r>
          </a:p>
        </p:txBody>
      </p:sp>
      <p:sp>
        <p:nvSpPr>
          <p:cNvPr id="348" name="Google Shape;321;p30"/>
          <p:cNvSpPr txBox="1"/>
          <p:nvPr>
            <p:ph type="title"/>
          </p:nvPr>
        </p:nvSpPr>
        <p:spPr>
          <a:xfrm>
            <a:off x="678649" y="485899"/>
            <a:ext cx="3781518" cy="426003"/>
          </a:xfrm>
          <a:prstGeom prst="rect">
            <a:avLst/>
          </a:prstGeom>
        </p:spPr>
        <p:txBody>
          <a:bodyPr/>
          <a:lstStyle>
            <a:lvl1pPr defTabSz="877822">
              <a:defRPr sz="2300"/>
            </a:lvl1pPr>
          </a:lstStyle>
          <a:p>
            <a:pPr/>
            <a:r>
              <a:t>Ballistic Optics for Z lattice</a:t>
            </a:r>
          </a:p>
        </p:txBody>
      </p:sp>
      <p:sp>
        <p:nvSpPr>
          <p:cNvPr id="349" name="Google Shape;322;p30"/>
          <p:cNvSpPr txBox="1"/>
          <p:nvPr/>
        </p:nvSpPr>
        <p:spPr>
          <a:xfrm>
            <a:off x="678649" y="880950"/>
            <a:ext cx="7693201" cy="1170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 algn="just">
              <a:lnSpc>
                <a:spcPct val="115000"/>
              </a:lnSpc>
              <a:defRPr sz="1200">
                <a:solidFill>
                  <a:srgbClr val="000000"/>
                </a:solidFill>
              </a:defRPr>
            </a:pPr>
          </a:p>
          <a:p>
            <a:pPr marL="457200" indent="-304800" algn="just">
              <a:lnSpc>
                <a:spcPct val="115000"/>
              </a:lnSpc>
              <a:buClr>
                <a:schemeClr val="accent3"/>
              </a:buClr>
              <a:buSzPts val="1200"/>
              <a:buFont typeface="Arial"/>
              <a:buChar char="➔"/>
              <a:defRPr sz="1200"/>
            </a:pPr>
            <a:r>
              <a:t>Ballistic optics removes field gradients near the IP, allowing straight beam orbits for easier BPM alignment and calibration. </a:t>
            </a:r>
          </a:p>
          <a:p>
            <a:pPr marL="457200" indent="-304800" algn="just">
              <a:lnSpc>
                <a:spcPct val="115000"/>
              </a:lnSpc>
              <a:buClr>
                <a:schemeClr val="accent3"/>
              </a:buClr>
              <a:buSzPts val="1200"/>
              <a:buFont typeface="Arial"/>
              <a:buChar char="➔"/>
              <a:defRPr sz="1200"/>
            </a:pPr>
            <a:r>
              <a:t>It also has low chromaticity and no synchrotron radiation in the Final Doublet, making it ideal for initial tuning [7-8]. </a:t>
            </a:r>
          </a:p>
        </p:txBody>
      </p:sp>
      <p:sp>
        <p:nvSpPr>
          <p:cNvPr id="350" name="Google Shape;324;p30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pic>
        <p:nvPicPr>
          <p:cNvPr id="351" name="Google Shape;325;p30" descr="Google Shape;325;p30"/>
          <p:cNvPicPr>
            <a:picLocks noChangeAspect="1"/>
          </p:cNvPicPr>
          <p:nvPr/>
        </p:nvPicPr>
        <p:blipFill>
          <a:blip r:embed="rId3">
            <a:extLst/>
          </a:blip>
          <a:srcRect l="3278" t="5614" r="3593" b="5835"/>
          <a:stretch>
            <a:fillRect/>
          </a:stretch>
        </p:blipFill>
        <p:spPr>
          <a:xfrm>
            <a:off x="4982950" y="2761001"/>
            <a:ext cx="3910227" cy="2233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Google Shape;326;p30" descr="Google Shape;326;p30"/>
          <p:cNvPicPr>
            <a:picLocks noChangeAspect="1"/>
          </p:cNvPicPr>
          <p:nvPr/>
        </p:nvPicPr>
        <p:blipFill>
          <a:blip r:embed="rId4">
            <a:extLst/>
          </a:blip>
          <a:srcRect l="3452" t="5088" r="3747" b="5328"/>
          <a:stretch>
            <a:fillRect/>
          </a:stretch>
        </p:blipFill>
        <p:spPr>
          <a:xfrm>
            <a:off x="566973" y="2736100"/>
            <a:ext cx="4005026" cy="2282827"/>
          </a:xfrm>
          <a:prstGeom prst="rect">
            <a:avLst/>
          </a:prstGeom>
          <a:ln w="12700">
            <a:miter lim="400000"/>
          </a:ln>
        </p:spPr>
      </p:pic>
      <p:sp>
        <p:nvSpPr>
          <p:cNvPr id="353" name="Google Shape;327;p30"/>
          <p:cNvSpPr txBox="1"/>
          <p:nvPr/>
        </p:nvSpPr>
        <p:spPr>
          <a:xfrm>
            <a:off x="4629236" y="2413523"/>
            <a:ext cx="429902" cy="380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/>
            </a:lvl1pPr>
          </a:lstStyle>
          <a:p>
            <a:pPr/>
            <a:r>
              <a:t>VS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46;p31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pic>
        <p:nvPicPr>
          <p:cNvPr id="358" name="Google Shape;332;p31" descr="Google Shape;332;p3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8063" y="2504059"/>
            <a:ext cx="3838767" cy="23295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59" name="Google Shape;333;p31" descr="Google Shape;333;p3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46084" y="2504059"/>
            <a:ext cx="3838767" cy="2329535"/>
          </a:xfrm>
          <a:prstGeom prst="rect">
            <a:avLst/>
          </a:prstGeom>
          <a:ln w="12700">
            <a:miter lim="400000"/>
          </a:ln>
        </p:spPr>
      </p:pic>
      <p:sp>
        <p:nvSpPr>
          <p:cNvPr id="360" name="Google Shape;334;p31"/>
          <p:cNvSpPr txBox="1"/>
          <p:nvPr>
            <p:ph type="sldNum" sz="quarter" idx="4294967295"/>
          </p:nvPr>
        </p:nvSpPr>
        <p:spPr>
          <a:xfrm>
            <a:off x="8801626" y="480451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1" name="Google Shape;335;p31"/>
          <p:cNvSpPr txBox="1"/>
          <p:nvPr/>
        </p:nvSpPr>
        <p:spPr>
          <a:xfrm>
            <a:off x="2713321" y="3294343"/>
            <a:ext cx="312602" cy="306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 sz="900"/>
            </a:lvl1pPr>
          </a:lstStyle>
          <a:p>
            <a:pPr/>
            <a:r>
              <a:t>IP</a:t>
            </a:r>
          </a:p>
        </p:txBody>
      </p:sp>
      <p:sp>
        <p:nvSpPr>
          <p:cNvPr id="362" name="Google Shape;336;p31"/>
          <p:cNvSpPr/>
          <p:nvPr/>
        </p:nvSpPr>
        <p:spPr>
          <a:xfrm flipH="1" flipV="1">
            <a:off x="2624826" y="3413478"/>
            <a:ext cx="169802" cy="4502"/>
          </a:xfrm>
          <a:prstGeom prst="line">
            <a:avLst/>
          </a:prstGeom>
          <a:ln>
            <a:solidFill>
              <a:schemeClr val="accent3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63" name="Google Shape;337;p31"/>
          <p:cNvSpPr/>
          <p:nvPr/>
        </p:nvSpPr>
        <p:spPr>
          <a:xfrm flipH="1" flipV="1">
            <a:off x="6693406" y="3470866"/>
            <a:ext cx="169802" cy="4502"/>
          </a:xfrm>
          <a:prstGeom prst="line">
            <a:avLst/>
          </a:prstGeom>
          <a:ln>
            <a:solidFill>
              <a:schemeClr val="accent3"/>
            </a:solidFill>
            <a:tail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64" name="Google Shape;338;p31"/>
          <p:cNvSpPr txBox="1"/>
          <p:nvPr/>
        </p:nvSpPr>
        <p:spPr>
          <a:xfrm>
            <a:off x="6827073" y="3350619"/>
            <a:ext cx="312602" cy="3061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 sz="900"/>
            </a:lvl1pPr>
          </a:lstStyle>
          <a:p>
            <a:pPr/>
            <a:r>
              <a:t>IP</a:t>
            </a:r>
          </a:p>
        </p:txBody>
      </p:sp>
      <p:sp>
        <p:nvSpPr>
          <p:cNvPr id="365" name="Google Shape;339;p31"/>
          <p:cNvSpPr/>
          <p:nvPr/>
        </p:nvSpPr>
        <p:spPr>
          <a:xfrm>
            <a:off x="1093406" y="4788217"/>
            <a:ext cx="2640903" cy="45302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761D"/>
          </a:solidFill>
          <a:ln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algn="ctr"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66" name="Google Shape;340;p31"/>
          <p:cNvSpPr txBox="1"/>
          <p:nvPr/>
        </p:nvSpPr>
        <p:spPr>
          <a:xfrm>
            <a:off x="1911785" y="4788217"/>
            <a:ext cx="971402" cy="306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sz="900"/>
            </a:lvl1pPr>
          </a:lstStyle>
          <a:p>
            <a:pPr/>
            <a:r>
              <a:t>Ballistic Region</a:t>
            </a:r>
          </a:p>
        </p:txBody>
      </p:sp>
      <p:sp>
        <p:nvSpPr>
          <p:cNvPr id="367" name="Google Shape;341;p31"/>
          <p:cNvSpPr txBox="1"/>
          <p:nvPr/>
        </p:nvSpPr>
        <p:spPr>
          <a:xfrm>
            <a:off x="6162173" y="4788217"/>
            <a:ext cx="971402" cy="306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sz="900"/>
            </a:lvl1pPr>
          </a:lstStyle>
          <a:p>
            <a:pPr/>
            <a:r>
              <a:t>Ballistic Region</a:t>
            </a:r>
          </a:p>
        </p:txBody>
      </p:sp>
      <p:sp>
        <p:nvSpPr>
          <p:cNvPr id="368" name="Google Shape;342;p31"/>
          <p:cNvSpPr/>
          <p:nvPr/>
        </p:nvSpPr>
        <p:spPr>
          <a:xfrm>
            <a:off x="5145022" y="4788217"/>
            <a:ext cx="2640902" cy="45302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38761D"/>
          </a:solidFill>
          <a:ln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algn="ctr"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69" name="Google Shape;343;p31"/>
          <p:cNvSpPr txBox="1"/>
          <p:nvPr/>
        </p:nvSpPr>
        <p:spPr>
          <a:xfrm>
            <a:off x="529999" y="939125"/>
            <a:ext cx="7693201" cy="1385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 algn="just">
              <a:lnSpc>
                <a:spcPct val="115000"/>
              </a:lnSpc>
              <a:defRPr b="1" sz="1200"/>
            </a:pPr>
            <a:r>
              <a:t>Strategy:</a:t>
            </a:r>
          </a:p>
          <a:p>
            <a:pPr algn="just">
              <a:lnSpc>
                <a:spcPct val="115000"/>
              </a:lnSpc>
              <a:defRPr b="1" sz="1200">
                <a:solidFill>
                  <a:srgbClr val="000000"/>
                </a:solidFill>
              </a:defRPr>
            </a:pPr>
          </a:p>
          <a:p>
            <a:pPr marL="457200" indent="-304800">
              <a:lnSpc>
                <a:spcPct val="115000"/>
              </a:lnSpc>
              <a:buClr>
                <a:schemeClr val="accent3"/>
              </a:buClr>
              <a:buSzPts val="1200"/>
              <a:buFont typeface="Arial"/>
              <a:buChar char="➔"/>
              <a:defRPr sz="1200"/>
            </a:pPr>
            <a:r>
              <a:t>Select a</a:t>
            </a:r>
            <a:r>
              <a:rPr b="1"/>
              <a:t> </a:t>
            </a:r>
            <a:r>
              <a:t>Ballistic Region (BR) in the </a:t>
            </a:r>
            <a:r>
              <a:rPr>
                <a:latin typeface="Libre Franklin"/>
                <a:ea typeface="Libre Franklin"/>
                <a:cs typeface="Libre Franklin"/>
                <a:sym typeface="Libre Franklin"/>
              </a:rPr>
              <a:t>Interaction Region (IR) </a:t>
            </a:r>
            <a:r>
              <a:t>and</a:t>
            </a:r>
            <a:r>
              <a:rPr b="1"/>
              <a:t> turn off the quadrupoles</a:t>
            </a:r>
            <a:r>
              <a:t> there.</a:t>
            </a:r>
          </a:p>
          <a:p>
            <a:pPr indent="457200">
              <a:lnSpc>
                <a:spcPct val="115000"/>
              </a:lnSpc>
              <a:defRPr sz="1200">
                <a:solidFill>
                  <a:srgbClr val="000000"/>
                </a:solidFill>
              </a:defRPr>
            </a:pPr>
          </a:p>
          <a:p>
            <a:pPr marL="457200" indent="-304800">
              <a:lnSpc>
                <a:spcPct val="115000"/>
              </a:lnSpc>
              <a:buClr>
                <a:schemeClr val="accent3"/>
              </a:buClr>
              <a:buSzPts val="1200"/>
              <a:buFont typeface="Arial"/>
              <a:buChar char="➔"/>
              <a:defRPr b="1"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Turn off all the sextupoles </a:t>
            </a:r>
            <a:r>
              <a:rPr b="0"/>
              <a:t>in the IR</a:t>
            </a:r>
          </a:p>
          <a:p>
            <a:pPr marL="457200" indent="-304800">
              <a:lnSpc>
                <a:spcPct val="115000"/>
              </a:lnSpc>
              <a:buClr>
                <a:schemeClr val="accent3"/>
              </a:buClr>
              <a:buSzPts val="1200"/>
              <a:buFont typeface="Arial"/>
              <a:buChar char="➔"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Rematching the BR in terms of Betas.</a:t>
            </a:r>
          </a:p>
        </p:txBody>
      </p:sp>
      <p:sp>
        <p:nvSpPr>
          <p:cNvPr id="370" name="Google Shape;344;p31"/>
          <p:cNvSpPr/>
          <p:nvPr/>
        </p:nvSpPr>
        <p:spPr>
          <a:xfrm>
            <a:off x="5145021" y="2930574"/>
            <a:ext cx="69903" cy="176402"/>
          </a:xfrm>
          <a:prstGeom prst="rect">
            <a:avLst/>
          </a:prstGeom>
          <a:ln>
            <a:solidFill>
              <a:schemeClr val="accent3"/>
            </a:solidFill>
            <a:prstDash val="dash"/>
          </a:ln>
        </p:spPr>
        <p:txBody>
          <a:bodyPr lIns="0" tIns="0" rIns="0" bIns="0" anchor="ctr"/>
          <a:lstStyle/>
          <a:p>
            <a:pPr algn="ctr"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71" name="Google Shape;345;p31"/>
          <p:cNvSpPr/>
          <p:nvPr/>
        </p:nvSpPr>
        <p:spPr>
          <a:xfrm>
            <a:off x="7752302" y="2930574"/>
            <a:ext cx="69902" cy="237302"/>
          </a:xfrm>
          <a:prstGeom prst="rect">
            <a:avLst/>
          </a:prstGeom>
          <a:ln>
            <a:solidFill>
              <a:schemeClr val="accent3"/>
            </a:solidFill>
            <a:prstDash val="dash"/>
          </a:ln>
        </p:spPr>
        <p:txBody>
          <a:bodyPr lIns="0" tIns="0" rIns="0" bIns="0" anchor="ctr"/>
          <a:lstStyle/>
          <a:p>
            <a:pPr algn="ctr"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372" name="Google Shape;347;p31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373" name="Google Shape;348;p31"/>
          <p:cNvSpPr txBox="1"/>
          <p:nvPr/>
        </p:nvSpPr>
        <p:spPr>
          <a:xfrm>
            <a:off x="1624524" y="2261123"/>
            <a:ext cx="1577701" cy="380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/>
            </a:lvl1pPr>
          </a:lstStyle>
          <a:p>
            <a:pPr/>
            <a:r>
              <a:t>Baseline lattice</a:t>
            </a:r>
          </a:p>
        </p:txBody>
      </p:sp>
      <p:sp>
        <p:nvSpPr>
          <p:cNvPr id="374" name="Google Shape;349;p31"/>
          <p:cNvSpPr txBox="1"/>
          <p:nvPr/>
        </p:nvSpPr>
        <p:spPr>
          <a:xfrm>
            <a:off x="5782012" y="2261123"/>
            <a:ext cx="1516802" cy="380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/>
            </a:lvl1pPr>
          </a:lstStyle>
          <a:p>
            <a:pPr/>
            <a:r>
              <a:t>Ballistic lattice</a:t>
            </a:r>
          </a:p>
        </p:txBody>
      </p:sp>
      <p:sp>
        <p:nvSpPr>
          <p:cNvPr id="375" name="Google Shape;350;p31"/>
          <p:cNvSpPr txBox="1"/>
          <p:nvPr/>
        </p:nvSpPr>
        <p:spPr>
          <a:xfrm>
            <a:off x="4324436" y="2261123"/>
            <a:ext cx="429902" cy="380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/>
            </a:lvl1pPr>
          </a:lstStyle>
          <a:p>
            <a:pPr/>
            <a:r>
              <a:t>VS</a:t>
            </a:r>
          </a:p>
        </p:txBody>
      </p:sp>
      <p:sp>
        <p:nvSpPr>
          <p:cNvPr id="376" name="Google Shape;351;p31"/>
          <p:cNvSpPr txBox="1"/>
          <p:nvPr>
            <p:ph type="title"/>
          </p:nvPr>
        </p:nvSpPr>
        <p:spPr>
          <a:xfrm>
            <a:off x="678650" y="485899"/>
            <a:ext cx="2730900" cy="426003"/>
          </a:xfrm>
          <a:prstGeom prst="rect">
            <a:avLst/>
          </a:prstGeom>
        </p:spPr>
        <p:txBody>
          <a:bodyPr/>
          <a:lstStyle>
            <a:lvl1pPr defTabSz="630936">
              <a:defRPr sz="1600"/>
            </a:lvl1pPr>
          </a:lstStyle>
          <a:p>
            <a:pPr/>
            <a:r>
              <a:t>Ballistic Optics for Z lattice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62;p32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381" name="Google Shape;360;p32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382" name="Google Shape;361;p32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3" name="Google Shape;363;p32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13</a:t>
            </a:r>
          </a:p>
        </p:txBody>
      </p:sp>
      <p:sp>
        <p:nvSpPr>
          <p:cNvPr id="384" name="Google Shape;364;p32"/>
          <p:cNvSpPr txBox="1"/>
          <p:nvPr>
            <p:ph type="title"/>
          </p:nvPr>
        </p:nvSpPr>
        <p:spPr>
          <a:xfrm>
            <a:off x="955848" y="358774"/>
            <a:ext cx="6287403" cy="954902"/>
          </a:xfrm>
          <a:prstGeom prst="rect">
            <a:avLst/>
          </a:prstGeom>
        </p:spPr>
        <p:txBody>
          <a:bodyPr/>
          <a:lstStyle>
            <a:lvl1pPr>
              <a:defRPr sz="2700">
                <a:solidFill>
                  <a:srgbClr val="000000"/>
                </a:solidFill>
              </a:defRPr>
            </a:lvl1pPr>
          </a:lstStyle>
          <a:p>
            <a:pPr/>
            <a:r>
              <a:t>Momentum Acceptance &amp; Dynamic Aperture</a:t>
            </a:r>
          </a:p>
        </p:txBody>
      </p:sp>
      <p:pic>
        <p:nvPicPr>
          <p:cNvPr id="385" name="Google Shape;365;p32" descr="Google Shape;365;p3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77698" y="1574141"/>
            <a:ext cx="2121541" cy="18003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6" name="Google Shape;366;p32" descr="Google Shape;366;p3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00452" y="1574123"/>
            <a:ext cx="2121550" cy="1800375"/>
          </a:xfrm>
          <a:prstGeom prst="rect">
            <a:avLst/>
          </a:prstGeom>
          <a:ln w="12700">
            <a:miter lim="400000"/>
          </a:ln>
        </p:spPr>
      </p:pic>
      <p:pic>
        <p:nvPicPr>
          <p:cNvPr id="387" name="Google Shape;367;p32" descr="Google Shape;367;p3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63575" y="1563699"/>
            <a:ext cx="2012918" cy="1821204"/>
          </a:xfrm>
          <a:prstGeom prst="rect">
            <a:avLst/>
          </a:prstGeom>
          <a:ln w="12700">
            <a:miter lim="400000"/>
          </a:ln>
        </p:spPr>
      </p:pic>
      <p:sp>
        <p:nvSpPr>
          <p:cNvPr id="388" name="Google Shape;368;p32"/>
          <p:cNvSpPr txBox="1"/>
          <p:nvPr/>
        </p:nvSpPr>
        <p:spPr>
          <a:xfrm>
            <a:off x="2045249" y="1185125"/>
            <a:ext cx="1157401" cy="36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lnSpc>
                <a:spcPct val="115000"/>
              </a:lnSpc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Baseline V23</a:t>
            </a:r>
          </a:p>
        </p:txBody>
      </p:sp>
      <p:sp>
        <p:nvSpPr>
          <p:cNvPr id="389" name="Google Shape;369;p32"/>
          <p:cNvSpPr txBox="1"/>
          <p:nvPr/>
        </p:nvSpPr>
        <p:spPr>
          <a:xfrm>
            <a:off x="3929874" y="1185125"/>
            <a:ext cx="1886102" cy="36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lnSpc>
                <a:spcPct val="115000"/>
              </a:lnSpc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Baseline Ballistic Optics</a:t>
            </a:r>
          </a:p>
        </p:txBody>
      </p:sp>
      <p:sp>
        <p:nvSpPr>
          <p:cNvPr id="390" name="Google Shape;370;p32"/>
          <p:cNvSpPr txBox="1"/>
          <p:nvPr/>
        </p:nvSpPr>
        <p:spPr>
          <a:xfrm>
            <a:off x="6169338" y="1185125"/>
            <a:ext cx="2191802" cy="360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lnSpc>
                <a:spcPct val="115000"/>
              </a:lnSpc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Optimized Ballistic Optics</a:t>
            </a:r>
          </a:p>
        </p:txBody>
      </p:sp>
      <p:pic>
        <p:nvPicPr>
          <p:cNvPr id="391" name="Google Shape;371;p32" descr="Google Shape;371;p3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61638" y="3374502"/>
            <a:ext cx="2130039" cy="1821195"/>
          </a:xfrm>
          <a:prstGeom prst="rect">
            <a:avLst/>
          </a:prstGeom>
          <a:ln w="12700">
            <a:miter lim="400000"/>
          </a:ln>
        </p:spPr>
      </p:pic>
      <p:pic>
        <p:nvPicPr>
          <p:cNvPr id="392" name="Google Shape;372;p32" descr="Google Shape;372;p3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777429" y="3374499"/>
            <a:ext cx="2130040" cy="1821195"/>
          </a:xfrm>
          <a:prstGeom prst="rect">
            <a:avLst/>
          </a:prstGeom>
          <a:ln w="12700">
            <a:miter lim="400000"/>
          </a:ln>
        </p:spPr>
      </p:pic>
      <p:pic>
        <p:nvPicPr>
          <p:cNvPr id="393" name="Google Shape;373;p32" descr="Google Shape;373;p32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093214" y="3374504"/>
            <a:ext cx="2130040" cy="1821195"/>
          </a:xfrm>
          <a:prstGeom prst="rect">
            <a:avLst/>
          </a:prstGeom>
          <a:ln w="12700">
            <a:miter lim="400000"/>
          </a:ln>
        </p:spPr>
      </p:pic>
      <p:sp>
        <p:nvSpPr>
          <p:cNvPr id="394" name="Google Shape;374;p32"/>
          <p:cNvSpPr txBox="1"/>
          <p:nvPr/>
        </p:nvSpPr>
        <p:spPr>
          <a:xfrm>
            <a:off x="851149" y="2125423"/>
            <a:ext cx="610502" cy="442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 sz="1800"/>
            </a:lvl1pPr>
          </a:lstStyle>
          <a:p>
            <a:pPr/>
            <a:r>
              <a:t>MA</a:t>
            </a:r>
          </a:p>
        </p:txBody>
      </p:sp>
      <p:sp>
        <p:nvSpPr>
          <p:cNvPr id="395" name="Google Shape;375;p32"/>
          <p:cNvSpPr txBox="1"/>
          <p:nvPr/>
        </p:nvSpPr>
        <p:spPr>
          <a:xfrm>
            <a:off x="904750" y="3902075"/>
            <a:ext cx="610502" cy="442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 sz="1800"/>
            </a:lvl1pPr>
          </a:lstStyle>
          <a:p>
            <a:pPr/>
            <a:r>
              <a:t>DA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87;p33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398" name="Google Shape;384;p33"/>
          <p:cNvSpPr txBox="1"/>
          <p:nvPr>
            <p:ph type="body" idx="1"/>
          </p:nvPr>
        </p:nvSpPr>
        <p:spPr>
          <a:xfrm>
            <a:off x="727874" y="1165899"/>
            <a:ext cx="8033402" cy="259080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5000"/>
              </a:lnSpc>
              <a:spcBef>
                <a:spcPts val="0"/>
              </a:spcBef>
              <a:buChar char="➔"/>
            </a:pPr>
            <a:r>
              <a:t>Ballistic Optics</a:t>
            </a:r>
          </a:p>
          <a:p>
            <a:pPr marL="0" indent="457200">
              <a:lnSpc>
                <a:spcPct val="115000"/>
              </a:lnSpc>
              <a:spcBef>
                <a:spcPts val="0"/>
              </a:spcBef>
              <a:buSzTx/>
              <a:buNone/>
            </a:pPr>
          </a:p>
          <a:p>
            <a:pPr lvl="1" marL="914400" indent="-323850">
              <a:lnSpc>
                <a:spcPct val="150000"/>
              </a:lnSpc>
              <a:buSzPts val="1500"/>
              <a:buChar char="◆"/>
              <a:defRPr sz="1500"/>
            </a:pPr>
            <a:r>
              <a:t>Ballistic optics feature a significantly larger DA, ideal for the early commissioning. </a:t>
            </a:r>
          </a:p>
          <a:p>
            <a:pPr lvl="1" marL="914400" indent="-323850">
              <a:lnSpc>
                <a:spcPct val="150000"/>
              </a:lnSpc>
              <a:spcBef>
                <a:spcPts val="0"/>
              </a:spcBef>
              <a:buSzPts val="1500"/>
              <a:buChar char="◆"/>
              <a:defRPr sz="1500"/>
            </a:pPr>
            <a:r>
              <a:t>It is possible to achieve improved ballistic optics by optimizing MA with the arc sextupole families, and the DA remains enhanced, more details [10]. </a:t>
            </a:r>
          </a:p>
          <a:p>
            <a:pPr lvl="1" marL="914400" indent="-323850">
              <a:lnSpc>
                <a:spcPct val="150000"/>
              </a:lnSpc>
              <a:spcBef>
                <a:spcPts val="0"/>
              </a:spcBef>
              <a:buSzPts val="1500"/>
              <a:buChar char="◆"/>
              <a:defRPr sz="1500"/>
            </a:pPr>
            <a:r>
              <a:t>Future studies should focus on optimizing MA and Beam Lifetime.</a:t>
            </a:r>
          </a:p>
        </p:txBody>
      </p:sp>
      <p:sp>
        <p:nvSpPr>
          <p:cNvPr id="399" name="Google Shape;385;p33"/>
          <p:cNvSpPr txBox="1"/>
          <p:nvPr>
            <p:ph type="title"/>
          </p:nvPr>
        </p:nvSpPr>
        <p:spPr>
          <a:xfrm>
            <a:off x="850050" y="358775"/>
            <a:ext cx="5615100" cy="541801"/>
          </a:xfrm>
          <a:prstGeom prst="rect">
            <a:avLst/>
          </a:prstGeom>
        </p:spPr>
        <p:txBody>
          <a:bodyPr/>
          <a:lstStyle/>
          <a:p>
            <a:pPr/>
            <a:r>
              <a:t>Conclusions and outlook</a:t>
            </a:r>
          </a:p>
        </p:txBody>
      </p:sp>
      <p:sp>
        <p:nvSpPr>
          <p:cNvPr id="400" name="Google Shape;388;p33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0;p34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403" name="Google Shape;397;p34"/>
          <p:cNvSpPr txBox="1"/>
          <p:nvPr>
            <p:ph type="body" idx="1"/>
          </p:nvPr>
        </p:nvSpPr>
        <p:spPr>
          <a:xfrm>
            <a:off x="904749" y="1040073"/>
            <a:ext cx="7856402" cy="3782404"/>
          </a:xfrm>
          <a:prstGeom prst="rect">
            <a:avLst/>
          </a:prstGeom>
        </p:spPr>
        <p:txBody>
          <a:bodyPr/>
          <a:lstStyle/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[1] HTS4 development. M. Koratzinos. FCCWeek2025</a:t>
            </a:r>
          </a:p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[2]  Kosse, J., Schmidt, J., Auchmann, B., Brem, A., Thabuis, A., &amp; Koratzinos, M. (2024, septiembre 13). HTS4: Towards an energy-efficient FCC-ee. SPS2024, CERN. https://indico.cern.ch/event/1382917/contributions/6028543/attachments/2927303/5139183/2024_SPS_HTS4_4.pdf</a:t>
            </a:r>
          </a:p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[3] C. GARCIA JAIMES, L. van Riesen-Haupt, R. Tomas, and T. Pieloni, “Exploring FCCee optics designs with combined function magnets”, in Proc. 14th Int. Particle Accelerator Conf. (IPAC'23), Venice, Italy, May 2023, paper MOPL066, pp. 698-701.</a:t>
            </a:r>
          </a:p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[4]  C. GARCIA JAIMES, L. van Riesen-Haupt, M. Seidel, R. Tomas, and T. Pieloni, “Impact of dipole quadrupolar errors in FCC-ee”, in Proc. 14th Int. Particle Accelerator Conf. (IPAC'23), Venice, Italy, May 2023, paper MOPL065, pp. 694-697.</a:t>
            </a:r>
          </a:p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[5]  C. M. Garcia Jaimes, L. van Riesen-Haupt, M. Seidel, R. Tomas, and T. Pieloni, “First FCC-ee lattice designs with Nested Magnets”, presented at the 15th Int. Particle Accelerator Conf. (IPAC'24), Nashville, TN, USA, May 2024, paper WEPR10, this conference.</a:t>
            </a:r>
          </a:p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[6] C. M. Garcia Jaimes, T. Pieloni, L. van Riesen-Haupt, M. Seidel, and R. Tomas, “First comparison studies in Dynamic Aperture for Nested Magnets and baseline lattice in the FCC-ee”, presented at the 15th Int. Particle Accelerator Conf. (IPAC'24), Nashville, TN, USA, May 2024, paper WEPR12, this conference.</a:t>
            </a:r>
          </a:p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[7] C. M. Garcia Jaimes et al., “Parameter space for the magnetic design of Nested Magnets in the FCC-ee arc cell”, presented at the 15th Int. Particle Accelerator Conf. (IPAC'24), Nashville, TN, USA, May 2024, paper WEPR11, this conference.</a:t>
            </a:r>
          </a:p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[8] Garcia Jaimes, C., van Riesen-Haupt, L., Pieloni, T., &amp; Tomás, R. (2024, septiembre). Ballistic Optics for FCC-ee.CERN.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https://indico.cern.ch/event/1450442/contributions/6113015/attachments/2927766/5140223/Ballistic%20Optics%20tuning%20meeting.pdf</a:t>
            </a:r>
          </a:p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[9] Garcia Jaimes, C., Iadarola, G., Skoufaris, K., van Riesen-Haupt, L., Pieloni, T., &amp; Tomás, R. (2024, noviembre). Update for Ballistic Optics. Presentación en la reunión de ajuste de óptica balística, CERN. Recuperado de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https://indico.cern.ch/event/1477971/contributions/6231754/attachments/2968140/5222652/Update%20for%20Ballistic%20Optics.pdf</a:t>
            </a:r>
          </a:p>
          <a:p>
            <a:pPr marL="0" indent="0" defTabSz="877822">
              <a:lnSpc>
                <a:spcPct val="81000"/>
              </a:lnSpc>
              <a:spcBef>
                <a:spcPts val="1100"/>
              </a:spcBef>
              <a:buSzTx/>
              <a:buNone/>
              <a:defRPr sz="900"/>
            </a:pPr>
            <a:r>
              <a:t>[10] Integrated simulations for calculation of tolerances. K. Skoufaris. FCCWeek2025.</a:t>
            </a:r>
          </a:p>
        </p:txBody>
      </p:sp>
      <p:sp>
        <p:nvSpPr>
          <p:cNvPr id="404" name="Google Shape;398;p34"/>
          <p:cNvSpPr txBox="1"/>
          <p:nvPr>
            <p:ph type="title"/>
          </p:nvPr>
        </p:nvSpPr>
        <p:spPr>
          <a:xfrm>
            <a:off x="850050" y="358775"/>
            <a:ext cx="5615100" cy="468001"/>
          </a:xfrm>
          <a:prstGeom prst="rect">
            <a:avLst/>
          </a:prstGeom>
        </p:spPr>
        <p:txBody>
          <a:bodyPr/>
          <a:lstStyle>
            <a:lvl1pPr defTabSz="905255">
              <a:defRPr sz="3100"/>
            </a:lvl1pPr>
          </a:lstStyle>
          <a:p>
            <a:pPr/>
            <a:r>
              <a:t>References</a:t>
            </a:r>
          </a:p>
        </p:txBody>
      </p:sp>
      <p:sp>
        <p:nvSpPr>
          <p:cNvPr id="405" name="Google Shape;399;p34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2023</a:t>
            </a:r>
          </a:p>
        </p:txBody>
      </p:sp>
      <p:sp>
        <p:nvSpPr>
          <p:cNvPr id="406" name="Google Shape;401;p34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10;p35" descr="Google Shape;410;p35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9934" t="12185" r="0" b="2240"/>
          <a:stretch>
            <a:fillRect/>
          </a:stretch>
        </p:blipFill>
        <p:spPr>
          <a:xfrm>
            <a:off x="1331911" y="-1"/>
            <a:ext cx="7812088" cy="4948240"/>
          </a:xfrm>
          <a:prstGeom prst="rect">
            <a:avLst/>
          </a:prstGeom>
        </p:spPr>
      </p:pic>
      <p:sp>
        <p:nvSpPr>
          <p:cNvPr id="409" name="Google Shape;411;p35"/>
          <p:cNvSpPr txBox="1"/>
          <p:nvPr>
            <p:ph type="ctrTitle"/>
          </p:nvPr>
        </p:nvSpPr>
        <p:spPr>
          <a:xfrm>
            <a:off x="6994893" y="1739900"/>
            <a:ext cx="2149202" cy="1835101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Merci</a:t>
            </a:r>
          </a:p>
        </p:txBody>
      </p:sp>
      <p:sp>
        <p:nvSpPr>
          <p:cNvPr id="410" name="Google Shape;412;p35"/>
          <p:cNvSpPr txBox="1"/>
          <p:nvPr>
            <p:ph type="subTitle" sz="quarter" idx="1"/>
          </p:nvPr>
        </p:nvSpPr>
        <p:spPr>
          <a:xfrm>
            <a:off x="5166092" y="3575049"/>
            <a:ext cx="1828802" cy="1568403"/>
          </a:xfrm>
          <a:prstGeom prst="rect">
            <a:avLst/>
          </a:prstGeom>
          <a:solidFill>
            <a:schemeClr val="accent2"/>
          </a:solidFill>
        </p:spPr>
        <p:txBody>
          <a:bodyPr/>
          <a:lstStyle/>
          <a:p>
            <a:pPr marL="0" indent="0">
              <a:spcBef>
                <a:spcPts val="0"/>
              </a:spcBef>
              <a:defRPr b="1" sz="1400"/>
            </a:pPr>
            <a:r>
              <a:t>Cristóbal M.</a:t>
            </a:r>
          </a:p>
          <a:p>
            <a:pPr marL="0" indent="0">
              <a:spcBef>
                <a:spcPts val="0"/>
              </a:spcBef>
              <a:defRPr b="1" sz="1400"/>
            </a:pPr>
            <a:r>
              <a:t>García-Jaimes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23;p36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413" name="Google Shape;421;p36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414" name="Google Shape;422;p36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15" name="Google Shape;424;p36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17</a:t>
            </a:r>
          </a:p>
        </p:txBody>
      </p:sp>
      <p:sp>
        <p:nvSpPr>
          <p:cNvPr id="416" name="Google Shape;426;p36"/>
          <p:cNvSpPr txBox="1"/>
          <p:nvPr>
            <p:ph type="title"/>
          </p:nvPr>
        </p:nvSpPr>
        <p:spPr>
          <a:xfrm>
            <a:off x="481349" y="705799"/>
            <a:ext cx="6959701" cy="32940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</a:lstStyle>
          <a:p>
            <a:pPr/>
            <a:r>
              <a:t>FODO cell and Radiation Integrals</a:t>
            </a:r>
          </a:p>
        </p:txBody>
      </p:sp>
      <p:pic>
        <p:nvPicPr>
          <p:cNvPr id="417" name="FODOcell2 (1).pngGoogle Shape;427;p36" descr="FODOcell2 (1).pngGoogle Shape;427;p3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410" y="1240850"/>
            <a:ext cx="3574827" cy="2386128"/>
          </a:xfrm>
          <a:prstGeom prst="rect">
            <a:avLst/>
          </a:prstGeom>
          <a:ln w="12700">
            <a:miter lim="400000"/>
          </a:ln>
        </p:spPr>
      </p:pic>
      <p:pic>
        <p:nvPicPr>
          <p:cNvPr id="418" name="Google Shape;428;p36" descr="Google Shape;428;p3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0" y="1570449"/>
            <a:ext cx="4206253" cy="15422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39;p37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421" name="Google Shape;437;p37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422" name="Google Shape;438;p37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23" name="Google Shape;440;p37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18</a:t>
            </a:r>
          </a:p>
        </p:txBody>
      </p:sp>
      <p:pic>
        <p:nvPicPr>
          <p:cNvPr id="424" name="Google Shape;441;p37" descr="Google Shape;441;p3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86398" y="0"/>
            <a:ext cx="3239805" cy="5143502"/>
          </a:xfrm>
          <a:prstGeom prst="rect">
            <a:avLst/>
          </a:prstGeom>
          <a:ln w="12700">
            <a:miter lim="400000"/>
          </a:ln>
        </p:spPr>
      </p:pic>
      <p:sp>
        <p:nvSpPr>
          <p:cNvPr id="425" name="Google Shape;443;p37"/>
          <p:cNvSpPr txBox="1"/>
          <p:nvPr>
            <p:ph type="title"/>
          </p:nvPr>
        </p:nvSpPr>
        <p:spPr>
          <a:xfrm>
            <a:off x="130898" y="804625"/>
            <a:ext cx="2116504" cy="858000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</a:lstStyle>
          <a:p>
            <a:pPr/>
            <a:r>
              <a:t>Optical Functions with Nested Magnets</a:t>
            </a:r>
          </a:p>
        </p:txBody>
      </p:sp>
      <p:pic>
        <p:nvPicPr>
          <p:cNvPr id="426" name="Google Shape;444;p37" descr="Google Shape;444;p37"/>
          <p:cNvPicPr>
            <a:picLocks noChangeAspect="1"/>
          </p:cNvPicPr>
          <p:nvPr/>
        </p:nvPicPr>
        <p:blipFill>
          <a:blip r:embed="rId3">
            <a:extLst/>
          </a:blip>
          <a:srcRect l="4570" t="2961" r="4741" b="3035"/>
          <a:stretch>
            <a:fillRect/>
          </a:stretch>
        </p:blipFill>
        <p:spPr>
          <a:xfrm>
            <a:off x="2579249" y="144048"/>
            <a:ext cx="2907150" cy="4855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162;p21"/>
          <p:cNvSpPr txBox="1"/>
          <p:nvPr/>
        </p:nvSpPr>
        <p:spPr>
          <a:xfrm rot="16200000">
            <a:off x="7161712" y="2041750"/>
            <a:ext cx="3451812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212" name="Google Shape;160;p21"/>
          <p:cNvSpPr txBox="1"/>
          <p:nvPr>
            <p:ph type="title"/>
          </p:nvPr>
        </p:nvSpPr>
        <p:spPr>
          <a:xfrm>
            <a:off x="912750" y="452599"/>
            <a:ext cx="7318500" cy="738902"/>
          </a:xfrm>
          <a:prstGeom prst="rect">
            <a:avLst/>
          </a:prstGeom>
        </p:spPr>
        <p:txBody>
          <a:bodyPr/>
          <a:lstStyle/>
          <a:p>
            <a:pPr>
              <a:defRPr sz="2400"/>
            </a:pPr>
            <a:r>
              <a:t>An Alternative Optics Design: </a:t>
            </a:r>
          </a:p>
          <a:p>
            <a:pPr>
              <a:defRPr sz="2400"/>
            </a:pPr>
            <a:r>
              <a:t>Integration of HTS-Nested Magnets in FCC-ee </a:t>
            </a:r>
          </a:p>
        </p:txBody>
      </p:sp>
      <p:sp>
        <p:nvSpPr>
          <p:cNvPr id="213" name="Google Shape;161;p21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214" name="Google Shape;163;p21"/>
          <p:cNvSpPr txBox="1"/>
          <p:nvPr>
            <p:ph type="sldNum" sz="quarter" idx="4294967295"/>
          </p:nvPr>
        </p:nvSpPr>
        <p:spPr>
          <a:xfrm>
            <a:off x="8824118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15" name="Google Shape;164;p21" descr="Google Shape;164;p21"/>
          <p:cNvPicPr>
            <a:picLocks noChangeAspect="1"/>
          </p:cNvPicPr>
          <p:nvPr/>
        </p:nvPicPr>
        <p:blipFill>
          <a:blip r:embed="rId2">
            <a:extLst/>
          </a:blip>
          <a:srcRect l="0" t="0" r="19807" b="0"/>
          <a:stretch>
            <a:fillRect/>
          </a:stretch>
        </p:blipFill>
        <p:spPr>
          <a:xfrm>
            <a:off x="6401422" y="1378062"/>
            <a:ext cx="2370100" cy="738902"/>
          </a:xfrm>
          <a:prstGeom prst="rect">
            <a:avLst/>
          </a:prstGeom>
          <a:ln w="12700">
            <a:miter lim="400000"/>
          </a:ln>
        </p:spPr>
      </p:pic>
      <p:sp>
        <p:nvSpPr>
          <p:cNvPr id="216" name="Google Shape;165;p21"/>
          <p:cNvSpPr txBox="1"/>
          <p:nvPr/>
        </p:nvSpPr>
        <p:spPr>
          <a:xfrm>
            <a:off x="5620037" y="1378062"/>
            <a:ext cx="1131302" cy="716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>
              <a:defRPr sz="1200">
                <a:solidFill>
                  <a:srgbClr val="EA1E3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Energy </a:t>
            </a:r>
          </a:p>
          <a:p>
            <a:pPr>
              <a:defRPr sz="1200">
                <a:solidFill>
                  <a:srgbClr val="EA1E3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loss per</a:t>
            </a:r>
          </a:p>
          <a:p>
            <a:pPr>
              <a:defRPr sz="1200">
                <a:solidFill>
                  <a:srgbClr val="EA1E3D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 turn</a:t>
            </a:r>
          </a:p>
        </p:txBody>
      </p:sp>
      <p:sp>
        <p:nvSpPr>
          <p:cNvPr id="217" name="Google Shape;166;p21"/>
          <p:cNvSpPr txBox="1"/>
          <p:nvPr/>
        </p:nvSpPr>
        <p:spPr>
          <a:xfrm>
            <a:off x="842423" y="1312249"/>
            <a:ext cx="4683304" cy="3383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 marL="457200" indent="-304800" algn="just">
              <a:buClr>
                <a:schemeClr val="accent1"/>
              </a:buClr>
              <a:buSzPts val="1200"/>
              <a:buFont typeface="Helvetica"/>
              <a:buChar char="➔"/>
              <a:defRPr b="1"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Synchrotron Radiation (SR)</a:t>
            </a:r>
            <a:r>
              <a:rPr b="0"/>
              <a:t> plays a key role in determining the overall performance and feasibility in accelerators. For FCC-ee, the limit is </a:t>
            </a:r>
            <a:r>
              <a:t>50 MW per beam</a:t>
            </a:r>
            <a:r>
              <a:rPr b="0"/>
              <a:t> in all operating modes.</a:t>
            </a:r>
            <a:br>
              <a:rPr b="0"/>
            </a:br>
          </a:p>
          <a:p>
            <a:pPr indent="457200" algn="just"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457200" indent="-304800" algn="just">
              <a:buClr>
                <a:schemeClr val="accent1"/>
              </a:buClr>
              <a:buSzPts val="1200"/>
              <a:buFont typeface="Helvetica"/>
              <a:buChar char="➔"/>
              <a:defRPr b="1"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SR is inversely proportional to the bending radius rho</a:t>
            </a:r>
            <a:r>
              <a:rPr b="0"/>
              <a:t>, and there is no additional space to add more dipoles in the FCC-ee baseline. </a:t>
            </a:r>
          </a:p>
          <a:p>
            <a:pPr marL="457200" indent="-304800" algn="just">
              <a:buClr>
                <a:schemeClr val="accent1"/>
              </a:buClr>
              <a:buSzPts val="1200"/>
              <a:buFont typeface="Helvetica"/>
              <a:buChar char="➔"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457200" indent="-304800" algn="just">
              <a:buClr>
                <a:schemeClr val="accent1"/>
              </a:buClr>
              <a:buSzPts val="1200"/>
              <a:buFont typeface="Helvetica"/>
              <a:buChar char="➔"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Extend dipole field to quadrupoles and sextupoles to </a:t>
            </a:r>
            <a:r>
              <a:rPr b="1"/>
              <a:t>increase the filling factor</a:t>
            </a:r>
            <a:r>
              <a:t> and study an alternative optics using nested magnets.</a:t>
            </a:r>
          </a:p>
          <a:p>
            <a:pPr algn="just">
              <a:defRPr b="1"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457200" indent="-304800" algn="just">
              <a:buClr>
                <a:schemeClr val="accent1"/>
              </a:buClr>
              <a:buSzPts val="1200"/>
              <a:buFont typeface="Helvetica"/>
              <a:buChar char="➔"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In collaboration with the CHART HTS4 project [1]— High Temperature Superconducting nested magnets which allows to have independently magnetic fields and gradients in the same element [2].</a:t>
            </a:r>
          </a:p>
        </p:txBody>
      </p:sp>
      <p:pic>
        <p:nvPicPr>
          <p:cNvPr id="218" name="Screenshot 2025-05-14 at 1.05.02 p.m..pngGoogle Shape;167;p21" descr="Screenshot 2025-05-14 at 1.05.02 p.m..pngGoogle Shape;167;p2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72400" y="2747526"/>
            <a:ext cx="2085601" cy="2003150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Google Shape;168;p21"/>
          <p:cNvSpPr txBox="1"/>
          <p:nvPr/>
        </p:nvSpPr>
        <p:spPr>
          <a:xfrm>
            <a:off x="5807700" y="2303550"/>
            <a:ext cx="3015002" cy="380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 algn="ctr"/>
          </a:lstStyle>
          <a:p>
            <a:pPr/>
            <a:r>
              <a:t>HTS nested: dip+sext+quad</a:t>
            </a:r>
          </a:p>
        </p:txBody>
      </p:sp>
      <p:sp>
        <p:nvSpPr>
          <p:cNvPr id="220" name="Google Shape;169;p21"/>
          <p:cNvSpPr/>
          <p:nvPr/>
        </p:nvSpPr>
        <p:spPr>
          <a:xfrm>
            <a:off x="6443350" y="1609175"/>
            <a:ext cx="245102" cy="163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5400"/>
                </a:moveTo>
                <a:lnTo>
                  <a:pt x="14396" y="5400"/>
                </a:lnTo>
                <a:lnTo>
                  <a:pt x="14396" y="0"/>
                </a:lnTo>
                <a:lnTo>
                  <a:pt x="21600" y="10800"/>
                </a:lnTo>
                <a:lnTo>
                  <a:pt x="14396" y="21600"/>
                </a:lnTo>
                <a:lnTo>
                  <a:pt x="14396" y="16200"/>
                </a:lnTo>
                <a:lnTo>
                  <a:pt x="0" y="16200"/>
                </a:lnTo>
                <a:lnTo>
                  <a:pt x="3602" y="10800"/>
                </a:lnTo>
                <a:close/>
              </a:path>
            </a:pathLst>
          </a:custGeom>
          <a:solidFill>
            <a:srgbClr val="F9393F"/>
          </a:solidFill>
          <a:ln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algn="ctr"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21" name="Google Shape;170;p21"/>
          <p:cNvSpPr/>
          <p:nvPr/>
        </p:nvSpPr>
        <p:spPr>
          <a:xfrm>
            <a:off x="5573285" y="3820324"/>
            <a:ext cx="448200" cy="2823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5400"/>
                </a:moveTo>
                <a:lnTo>
                  <a:pt x="14798" y="5400"/>
                </a:lnTo>
                <a:lnTo>
                  <a:pt x="14798" y="0"/>
                </a:lnTo>
                <a:lnTo>
                  <a:pt x="21600" y="10800"/>
                </a:lnTo>
                <a:lnTo>
                  <a:pt x="14798" y="21600"/>
                </a:lnTo>
                <a:lnTo>
                  <a:pt x="14798" y="16200"/>
                </a:lnTo>
                <a:lnTo>
                  <a:pt x="0" y="16200"/>
                </a:lnTo>
                <a:lnTo>
                  <a:pt x="3401" y="10800"/>
                </a:lnTo>
                <a:close/>
              </a:path>
            </a:pathLst>
          </a:custGeom>
          <a:solidFill>
            <a:srgbClr val="F9393F"/>
          </a:solidFill>
          <a:ln>
            <a:solidFill>
              <a:schemeClr val="accent3"/>
            </a:solidFill>
          </a:ln>
        </p:spPr>
        <p:txBody>
          <a:bodyPr lIns="0" tIns="0" rIns="0" bIns="0" anchor="ctr"/>
          <a:lstStyle/>
          <a:p>
            <a:pPr algn="ctr"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222" name="Google Shape;171;p21"/>
          <p:cNvSpPr txBox="1"/>
          <p:nvPr/>
        </p:nvSpPr>
        <p:spPr>
          <a:xfrm>
            <a:off x="6993149" y="4759324"/>
            <a:ext cx="644102" cy="306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sz="900"/>
            </a:lvl1pPr>
          </a:lstStyle>
          <a:p>
            <a:pPr/>
            <a:r>
              <a:t>J. Kosse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55;p38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429" name="Google Shape;453;p38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430" name="Google Shape;454;p38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1" name="Google Shape;456;p38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19</a:t>
            </a:r>
          </a:p>
        </p:txBody>
      </p:sp>
      <p:sp>
        <p:nvSpPr>
          <p:cNvPr id="432" name="Google Shape;458;p38"/>
          <p:cNvSpPr txBox="1"/>
          <p:nvPr>
            <p:ph type="title"/>
          </p:nvPr>
        </p:nvSpPr>
        <p:spPr>
          <a:xfrm>
            <a:off x="481349" y="705799"/>
            <a:ext cx="6959701" cy="329402"/>
          </a:xfrm>
          <a:prstGeom prst="rect">
            <a:avLst/>
          </a:prstGeom>
        </p:spPr>
        <p:txBody>
          <a:bodyPr/>
          <a:lstStyle>
            <a:lvl1pPr>
              <a:defRPr sz="2100"/>
            </a:lvl1pPr>
          </a:lstStyle>
          <a:p>
            <a:pPr/>
            <a:r>
              <a:t>LCC lattice with NMs</a:t>
            </a:r>
          </a:p>
        </p:txBody>
      </p:sp>
      <p:graphicFrame>
        <p:nvGraphicFramePr>
          <p:cNvPr id="433" name="Google Shape;459;p38"/>
          <p:cNvGraphicFramePr/>
          <p:nvPr/>
        </p:nvGraphicFramePr>
        <p:xfrm>
          <a:off x="666750" y="1162174"/>
          <a:ext cx="4468975" cy="347505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206100"/>
                <a:gridCol w="1206100"/>
                <a:gridCol w="818074"/>
                <a:gridCol w="1238700"/>
              </a:tblGrid>
              <a:tr h="523175">
                <a:tc>
                  <a:txBody>
                    <a:bodyPr/>
                    <a:lstStyle/>
                    <a:p>
                      <a:pPr>
                        <a:defRPr b="1" sz="1200">
                          <a:sym typeface="Arial"/>
                        </a:defRPr>
                      </a:pPr>
                    </a:p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Parameter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1" sz="1200">
                          <a:sym typeface="Arial"/>
                        </a:defRPr>
                      </a:pPr>
                    </a:p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Z GHC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1" sz="1200">
                          <a:sym typeface="Arial"/>
                        </a:defRPr>
                      </a:pPr>
                    </a:p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Z LCC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1" sz="1200">
                          <a:sym typeface="Arial"/>
                        </a:defRPr>
                      </a:pPr>
                    </a:p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Z LCC NMs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590375">
                <a:tc>
                  <a:txBody>
                    <a:bodyPr/>
                    <a:lstStyle/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Emittance</a:t>
                      </a:r>
                    </a:p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[nm]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0.705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0.687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0.685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  <a:tr h="590375">
                <a:tc>
                  <a:txBody>
                    <a:bodyPr/>
                    <a:lstStyle/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U0</a:t>
                      </a:r>
                    </a:p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[Mev/turn]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39.11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200">
                          <a:sym typeface="Arial"/>
                        </a:defRPr>
                      </a:pPr>
                      <a:r>
                        <a:t>34.50</a:t>
                      </a:r>
                    </a:p>
                    <a:p>
                      <a:pPr>
                        <a:defRPr sz="1200">
                          <a:sym typeface="Arial"/>
                        </a:defRPr>
                      </a:pPr>
                      <a:r>
                        <a:t>-11.78%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200">
                          <a:sym typeface="Arial"/>
                        </a:defRPr>
                      </a:pPr>
                      <a:r>
                        <a:t>32.12</a:t>
                      </a:r>
                    </a:p>
                    <a:p>
                      <a:pPr>
                        <a:defRPr sz="1200">
                          <a:sym typeface="Arial"/>
                        </a:defRPr>
                      </a:pPr>
                      <a:r>
                        <a:t>-17.87%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  <a:tr h="590375">
                <a:tc>
                  <a:txBody>
                    <a:bodyPr/>
                    <a:lstStyle/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I2</a:t>
                      </a:r>
                    </a:p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[E-4]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6.4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5.6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5.2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  <a:tr h="590375">
                <a:tc>
                  <a:txBody>
                    <a:bodyPr/>
                    <a:lstStyle/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I4</a:t>
                      </a:r>
                    </a:p>
                    <a:p>
                      <a:pPr>
                        <a:defRPr b="1" sz="1200">
                          <a:sym typeface="Arial"/>
                        </a:defRPr>
                      </a:pPr>
                      <a:r>
                        <a:t>[E-10]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-2.5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204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216474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  <a:tr h="590375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200">
                          <a:sym typeface="Arial"/>
                        </a:rPr>
                        <a:t>DPNs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200">
                          <a:sym typeface="Arial"/>
                        </a:defRPr>
                      </a:pPr>
                      <a:r>
                        <a:t>1</a:t>
                      </a:r>
                    </a:p>
                    <a:p>
                      <a:pPr>
                        <a:defRPr sz="1200">
                          <a:sym typeface="Arial"/>
                        </a:defRPr>
                      </a:pPr>
                      <a:r>
                        <a:t>1</a:t>
                      </a:r>
                    </a:p>
                    <a:p>
                      <a:pPr>
                        <a:defRPr sz="1200">
                          <a:sym typeface="Arial"/>
                        </a:defRPr>
                      </a:pPr>
                      <a:r>
                        <a:t>2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200">
                          <a:sym typeface="Arial"/>
                        </a:defRPr>
                      </a:pPr>
                      <a:r>
                        <a:t>1</a:t>
                      </a:r>
                    </a:p>
                    <a:p>
                      <a:pPr>
                        <a:defRPr sz="1200">
                          <a:sym typeface="Arial"/>
                        </a:defRPr>
                      </a:pPr>
                      <a:r>
                        <a:t>1</a:t>
                      </a:r>
                    </a:p>
                    <a:p>
                      <a:pPr>
                        <a:defRPr sz="1200">
                          <a:sym typeface="Arial"/>
                        </a:defRPr>
                      </a:pPr>
                      <a:r>
                        <a:t>2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200">
                          <a:sym typeface="Arial"/>
                        </a:defRPr>
                      </a:pPr>
                      <a:r>
                        <a:t>0.931</a:t>
                      </a:r>
                    </a:p>
                    <a:p>
                      <a:pPr>
                        <a:defRPr sz="1200">
                          <a:sym typeface="Arial"/>
                        </a:defRPr>
                      </a:pPr>
                      <a:r>
                        <a:t>0.999</a:t>
                      </a:r>
                    </a:p>
                    <a:p>
                      <a:pPr>
                        <a:defRPr sz="1200">
                          <a:sym typeface="Arial"/>
                        </a:defRPr>
                      </a:pPr>
                      <a:r>
                        <a:t>2.06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roup"/>
          <p:cNvGrpSpPr/>
          <p:nvPr/>
        </p:nvGrpSpPr>
        <p:grpSpPr>
          <a:xfrm>
            <a:off x="5821472" y="3360902"/>
            <a:ext cx="2248009" cy="1709564"/>
            <a:chOff x="0" y="0"/>
            <a:chExt cx="2248008" cy="1709562"/>
          </a:xfrm>
        </p:grpSpPr>
        <p:grpSp>
          <p:nvGrpSpPr>
            <p:cNvPr id="229" name="Google Shape;185;p22"/>
            <p:cNvGrpSpPr/>
            <p:nvPr/>
          </p:nvGrpSpPr>
          <p:grpSpPr>
            <a:xfrm>
              <a:off x="153649" y="6107"/>
              <a:ext cx="1940711" cy="1703456"/>
              <a:chOff x="0" y="0"/>
              <a:chExt cx="1940710" cy="1703454"/>
            </a:xfrm>
          </p:grpSpPr>
          <p:pic>
            <p:nvPicPr>
              <p:cNvPr id="224" name="MOPL065_f1 (3).pngGoogle Shape;186;p22" descr="MOPL065_f1 (3).pngGoogle Shape;186;p22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7761" t="10994" r="8415" b="9676"/>
              <a:stretch>
                <a:fillRect/>
              </a:stretch>
            </p:blipFill>
            <p:spPr>
              <a:xfrm>
                <a:off x="0" y="-1"/>
                <a:ext cx="1940711" cy="17034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25" name="Google Shape;187;p22"/>
              <p:cNvSpPr/>
              <p:nvPr/>
            </p:nvSpPr>
            <p:spPr>
              <a:xfrm>
                <a:off x="167090" y="155308"/>
                <a:ext cx="263814" cy="16955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26" name="Google Shape;188;p22"/>
              <p:cNvSpPr/>
              <p:nvPr/>
            </p:nvSpPr>
            <p:spPr>
              <a:xfrm>
                <a:off x="150338" y="1324034"/>
                <a:ext cx="263815" cy="16955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27" name="Google Shape;189;p22"/>
              <p:cNvSpPr/>
              <p:nvPr/>
            </p:nvSpPr>
            <p:spPr>
              <a:xfrm>
                <a:off x="1534041" y="170114"/>
                <a:ext cx="263815" cy="16955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defRPr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28" name="Google Shape;190;p22"/>
              <p:cNvSpPr/>
              <p:nvPr/>
            </p:nvSpPr>
            <p:spPr>
              <a:xfrm>
                <a:off x="1534041" y="1324034"/>
                <a:ext cx="263815" cy="169552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defRPr>
                    <a:solidFill>
                      <a:srgbClr val="000000"/>
                    </a:solidFill>
                  </a:defRPr>
                </a:pPr>
              </a:p>
            </p:txBody>
          </p:sp>
        </p:grpSp>
        <p:sp>
          <p:nvSpPr>
            <p:cNvPr id="230" name="Google Shape;193;p22"/>
            <p:cNvSpPr txBox="1"/>
            <p:nvPr/>
          </p:nvSpPr>
          <p:spPr>
            <a:xfrm>
              <a:off x="786053" y="680000"/>
              <a:ext cx="675902" cy="355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3" tIns="91423" rIns="91423" bIns="91423" numCol="1" anchor="t">
              <a:spAutoFit/>
            </a:bodyPr>
            <a:lstStyle>
              <a:lvl1pPr>
                <a:defRPr b="1" sz="1200"/>
              </a:lvl1pPr>
            </a:lstStyle>
            <a:p>
              <a:pPr/>
              <a:r>
                <a:t>FCCee</a:t>
              </a:r>
            </a:p>
          </p:txBody>
        </p:sp>
        <p:sp>
          <p:nvSpPr>
            <p:cNvPr id="231" name="Rectangle"/>
            <p:cNvSpPr/>
            <p:nvPr/>
          </p:nvSpPr>
          <p:spPr>
            <a:xfrm>
              <a:off x="1415087" y="63499"/>
              <a:ext cx="307302" cy="10160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2" name="Rectangle"/>
            <p:cNvSpPr/>
            <p:nvPr/>
          </p:nvSpPr>
          <p:spPr>
            <a:xfrm>
              <a:off x="1052312" y="-1"/>
              <a:ext cx="307302" cy="10160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3" name="Rectangle"/>
            <p:cNvSpPr/>
            <p:nvPr/>
          </p:nvSpPr>
          <p:spPr>
            <a:xfrm>
              <a:off x="1875462" y="508145"/>
              <a:ext cx="307302" cy="10160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4" name="Rectangle"/>
            <p:cNvSpPr/>
            <p:nvPr/>
          </p:nvSpPr>
          <p:spPr>
            <a:xfrm>
              <a:off x="1875462" y="1101725"/>
              <a:ext cx="307302" cy="10160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5" name="Rectangle"/>
            <p:cNvSpPr/>
            <p:nvPr/>
          </p:nvSpPr>
          <p:spPr>
            <a:xfrm>
              <a:off x="1385012" y="1538756"/>
              <a:ext cx="307302" cy="10160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6" name="Rectangle"/>
            <p:cNvSpPr/>
            <p:nvPr/>
          </p:nvSpPr>
          <p:spPr>
            <a:xfrm>
              <a:off x="1940707" y="807033"/>
              <a:ext cx="307302" cy="10160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7" name="Rectangle"/>
            <p:cNvSpPr/>
            <p:nvPr/>
          </p:nvSpPr>
          <p:spPr>
            <a:xfrm>
              <a:off x="532437" y="63499"/>
              <a:ext cx="307302" cy="10160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8" name="Rectangle"/>
            <p:cNvSpPr/>
            <p:nvPr/>
          </p:nvSpPr>
          <p:spPr>
            <a:xfrm>
              <a:off x="94287" y="444645"/>
              <a:ext cx="307302" cy="10160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9" name="Rectangle"/>
            <p:cNvSpPr/>
            <p:nvPr/>
          </p:nvSpPr>
          <p:spPr>
            <a:xfrm>
              <a:off x="0" y="807033"/>
              <a:ext cx="307301" cy="10160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0" name="Rectangle"/>
            <p:cNvSpPr/>
            <p:nvPr/>
          </p:nvSpPr>
          <p:spPr>
            <a:xfrm>
              <a:off x="885962" y="1602256"/>
              <a:ext cx="307302" cy="10160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1" name="Rectangle"/>
            <p:cNvSpPr/>
            <p:nvPr/>
          </p:nvSpPr>
          <p:spPr>
            <a:xfrm>
              <a:off x="532437" y="1538756"/>
              <a:ext cx="307302" cy="101602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2" name="Rectangle"/>
            <p:cNvSpPr/>
            <p:nvPr/>
          </p:nvSpPr>
          <p:spPr>
            <a:xfrm>
              <a:off x="94287" y="1101725"/>
              <a:ext cx="307302" cy="101601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44" name="Google Shape;182;p22"/>
          <p:cNvSpPr txBox="1"/>
          <p:nvPr/>
        </p:nvSpPr>
        <p:spPr>
          <a:xfrm rot="16200000">
            <a:off x="7161660" y="2041730"/>
            <a:ext cx="3451852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245" name="Google Shape;180;p22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246" name="Google Shape;181;p22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7" name="Google Shape;183;p22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3</a:t>
            </a:r>
          </a:p>
        </p:txBody>
      </p:sp>
      <p:sp>
        <p:nvSpPr>
          <p:cNvPr id="248" name="Google Shape;184;p22"/>
          <p:cNvSpPr txBox="1"/>
          <p:nvPr>
            <p:ph type="title"/>
          </p:nvPr>
        </p:nvSpPr>
        <p:spPr>
          <a:xfrm>
            <a:off x="904749" y="438274"/>
            <a:ext cx="6191103" cy="679202"/>
          </a:xfrm>
          <a:prstGeom prst="rect">
            <a:avLst/>
          </a:prstGeom>
        </p:spPr>
        <p:txBody>
          <a:bodyPr/>
          <a:lstStyle/>
          <a:p>
            <a:pPr>
              <a:defRPr sz="2400"/>
            </a:pPr>
            <a:r>
              <a:t>Starting Simple: </a:t>
            </a:r>
          </a:p>
          <a:p>
            <a:pPr>
              <a:defRPr sz="2400"/>
            </a:pPr>
            <a:r>
              <a:t>The FODO Cell as the Fundamental Unit</a:t>
            </a:r>
          </a:p>
        </p:txBody>
      </p:sp>
      <p:grpSp>
        <p:nvGrpSpPr>
          <p:cNvPr id="252" name="Google Shape;191;p22"/>
          <p:cNvGrpSpPr/>
          <p:nvPr/>
        </p:nvGrpSpPr>
        <p:grpSpPr>
          <a:xfrm>
            <a:off x="7812328" y="2774240"/>
            <a:ext cx="290873" cy="919899"/>
            <a:chOff x="0" y="-1"/>
            <a:chExt cx="290871" cy="919898"/>
          </a:xfrm>
        </p:grpSpPr>
        <p:sp>
          <p:nvSpPr>
            <p:cNvPr id="249" name="Shape"/>
            <p:cNvSpPr/>
            <p:nvPr/>
          </p:nvSpPr>
          <p:spPr>
            <a:xfrm rot="215678">
              <a:off x="28201" y="6456"/>
              <a:ext cx="234468" cy="906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2" h="21600" fill="norm" stroke="1" extrusionOk="0">
                  <a:moveTo>
                    <a:pt x="0" y="20817"/>
                  </a:moveTo>
                  <a:lnTo>
                    <a:pt x="7219" y="18808"/>
                  </a:lnTo>
                  <a:lnTo>
                    <a:pt x="7219" y="19506"/>
                  </a:lnTo>
                  <a:cubicBezTo>
                    <a:pt x="14998" y="18142"/>
                    <a:pt x="20376" y="14716"/>
                    <a:pt x="20951" y="10757"/>
                  </a:cubicBezTo>
                  <a:cubicBezTo>
                    <a:pt x="21600" y="15226"/>
                    <a:pt x="16002" y="19362"/>
                    <a:pt x="7219" y="20902"/>
                  </a:cubicBezTo>
                  <a:lnTo>
                    <a:pt x="7219" y="21600"/>
                  </a:lnTo>
                  <a:close/>
                  <a:moveTo>
                    <a:pt x="21002" y="11455"/>
                  </a:moveTo>
                  <a:cubicBezTo>
                    <a:pt x="21002" y="5900"/>
                    <a:pt x="11599" y="1396"/>
                    <a:pt x="0" y="1396"/>
                  </a:cubicBezTo>
                  <a:lnTo>
                    <a:pt x="0" y="0"/>
                  </a:lnTo>
                  <a:cubicBezTo>
                    <a:pt x="11599" y="0"/>
                    <a:pt x="21002" y="4504"/>
                    <a:pt x="21002" y="10060"/>
                  </a:cubicBezTo>
                  <a:close/>
                </a:path>
              </a:pathLst>
            </a:custGeom>
            <a:solidFill>
              <a:srgbClr val="CAC7C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0" name="Shape"/>
            <p:cNvSpPr/>
            <p:nvPr/>
          </p:nvSpPr>
          <p:spPr>
            <a:xfrm rot="215678">
              <a:off x="41555" y="6876"/>
              <a:ext cx="234463" cy="481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cubicBezTo>
                    <a:pt x="21600" y="11124"/>
                    <a:pt x="11929" y="2632"/>
                    <a:pt x="0" y="2632"/>
                  </a:cubicBezTo>
                  <a:lnTo>
                    <a:pt x="0" y="0"/>
                  </a:lnTo>
                  <a:cubicBezTo>
                    <a:pt x="11929" y="0"/>
                    <a:pt x="21600" y="8492"/>
                    <a:pt x="21600" y="1896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251" name="Line"/>
            <p:cNvSpPr/>
            <p:nvPr/>
          </p:nvSpPr>
          <p:spPr>
            <a:xfrm rot="215678">
              <a:off x="28201" y="6456"/>
              <a:ext cx="234463" cy="906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1455"/>
                  </a:moveTo>
                  <a:cubicBezTo>
                    <a:pt x="21600" y="5900"/>
                    <a:pt x="11929" y="1396"/>
                    <a:pt x="0" y="1396"/>
                  </a:cubicBezTo>
                  <a:lnTo>
                    <a:pt x="0" y="0"/>
                  </a:lnTo>
                  <a:cubicBezTo>
                    <a:pt x="11929" y="0"/>
                    <a:pt x="21600" y="4504"/>
                    <a:pt x="21600" y="10060"/>
                  </a:cubicBezTo>
                  <a:lnTo>
                    <a:pt x="21600" y="11455"/>
                  </a:lnTo>
                  <a:cubicBezTo>
                    <a:pt x="21600" y="15678"/>
                    <a:pt x="15938" y="19451"/>
                    <a:pt x="7425" y="20902"/>
                  </a:cubicBezTo>
                  <a:lnTo>
                    <a:pt x="7425" y="21600"/>
                  </a:lnTo>
                  <a:lnTo>
                    <a:pt x="0" y="20817"/>
                  </a:lnTo>
                  <a:lnTo>
                    <a:pt x="7425" y="18808"/>
                  </a:lnTo>
                  <a:lnTo>
                    <a:pt x="7425" y="19506"/>
                  </a:lnTo>
                  <a:cubicBezTo>
                    <a:pt x="15425" y="18142"/>
                    <a:pt x="20957" y="14716"/>
                    <a:pt x="21548" y="10757"/>
                  </a:cubicBezTo>
                </a:path>
              </a:pathLst>
            </a:custGeom>
            <a:noFill/>
            <a:ln w="9525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>
                  <a:solidFill>
                    <a:srgbClr val="000000"/>
                  </a:solidFill>
                </a:defRPr>
              </a:pPr>
            </a:p>
          </p:txBody>
        </p:sp>
      </p:grpSp>
      <p:sp>
        <p:nvSpPr>
          <p:cNvPr id="253" name="Google Shape;192;p22"/>
          <p:cNvSpPr txBox="1"/>
          <p:nvPr/>
        </p:nvSpPr>
        <p:spPr>
          <a:xfrm>
            <a:off x="784223" y="1773900"/>
            <a:ext cx="4139150" cy="2082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/>
          <a:p>
            <a:pPr marL="457200" indent="-311150" algn="just">
              <a:buClr>
                <a:schemeClr val="accent1"/>
              </a:buClr>
              <a:buSzPts val="1300"/>
              <a:buFont typeface="Helvetica"/>
              <a:buChar char="➔"/>
              <a:defRPr sz="1300">
                <a:solidFill>
                  <a:srgbClr val="000000"/>
                </a:solidFill>
              </a:defRPr>
            </a:pPr>
            <a:r>
              <a:t>The FODO cell is made of alternating focusing (QF) and defocusing (QD) quadrupoles, with dipoles in between.</a:t>
            </a:r>
          </a:p>
          <a:p>
            <a:pPr algn="just">
              <a:defRPr sz="1300">
                <a:solidFill>
                  <a:srgbClr val="000000"/>
                </a:solidFill>
              </a:defRPr>
            </a:pPr>
          </a:p>
          <a:p>
            <a:pPr indent="914400" algn="just">
              <a:defRPr sz="1300">
                <a:solidFill>
                  <a:srgbClr val="000000"/>
                </a:solidFill>
              </a:defRPr>
            </a:pPr>
          </a:p>
          <a:p>
            <a:pPr marL="457200" indent="-311150" algn="just">
              <a:buClr>
                <a:schemeClr val="accent1"/>
              </a:buClr>
              <a:buSzPts val="1300"/>
              <a:buFont typeface="Helvetica"/>
              <a:buChar char="➔"/>
              <a:defRPr sz="1300">
                <a:solidFill>
                  <a:srgbClr val="000000"/>
                </a:solidFill>
              </a:defRPr>
            </a:pPr>
            <a:r>
              <a:t>This structure is repeated throughout the FCC-ee arcs.</a:t>
            </a:r>
          </a:p>
          <a:p>
            <a:pPr lvl="1" marL="914400" indent="-311150" algn="just">
              <a:buClr>
                <a:schemeClr val="accent1"/>
              </a:buClr>
              <a:buSzPts val="1300"/>
              <a:buFont typeface="Helvetica"/>
              <a:buChar char="◆"/>
              <a:defRPr sz="1300">
                <a:solidFill>
                  <a:srgbClr val="000000"/>
                </a:solidFill>
              </a:defRPr>
            </a:pPr>
            <a:r>
              <a:t>Nested Magnets (NMs) are implemented in quadrupoles and sextupoles, which occupy 14% of the arc.</a:t>
            </a:r>
          </a:p>
        </p:txBody>
      </p:sp>
      <p:sp>
        <p:nvSpPr>
          <p:cNvPr id="254" name="Text"/>
          <p:cNvSpPr txBox="1"/>
          <p:nvPr/>
        </p:nvSpPr>
        <p:spPr>
          <a:xfrm>
            <a:off x="4351020" y="2481579"/>
            <a:ext cx="127001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457200">
              <a:defRPr sz="12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 </a:t>
            </a:r>
          </a:p>
        </p:txBody>
      </p:sp>
      <p:pic>
        <p:nvPicPr>
          <p:cNvPr id="255" name="Screenshot 2025-05-19 at 5.51.43 p.m..png" descr="Screenshot 2025-05-19 at 5.51.43 p.m..png"/>
          <p:cNvPicPr>
            <a:picLocks noChangeAspect="1"/>
          </p:cNvPicPr>
          <p:nvPr/>
        </p:nvPicPr>
        <p:blipFill>
          <a:blip r:embed="rId3">
            <a:extLst/>
          </a:blip>
          <a:srcRect l="0" t="0" r="3632" b="9983"/>
          <a:stretch>
            <a:fillRect/>
          </a:stretch>
        </p:blipFill>
        <p:spPr>
          <a:xfrm>
            <a:off x="5314858" y="1221909"/>
            <a:ext cx="3338736" cy="1397938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ARC1"/>
          <p:cNvSpPr txBox="1"/>
          <p:nvPr/>
        </p:nvSpPr>
        <p:spPr>
          <a:xfrm>
            <a:off x="7277834" y="3456311"/>
            <a:ext cx="24984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ARC1</a:t>
            </a:r>
          </a:p>
        </p:txBody>
      </p:sp>
      <p:sp>
        <p:nvSpPr>
          <p:cNvPr id="257" name="ARC2"/>
          <p:cNvSpPr txBox="1"/>
          <p:nvPr/>
        </p:nvSpPr>
        <p:spPr>
          <a:xfrm>
            <a:off x="7687409" y="3856349"/>
            <a:ext cx="24984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ARC2</a:t>
            </a:r>
          </a:p>
        </p:txBody>
      </p:sp>
      <p:sp>
        <p:nvSpPr>
          <p:cNvPr id="258" name="ARC1"/>
          <p:cNvSpPr txBox="1"/>
          <p:nvPr/>
        </p:nvSpPr>
        <p:spPr>
          <a:xfrm>
            <a:off x="7687409" y="4453261"/>
            <a:ext cx="24984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ARC1</a:t>
            </a:r>
          </a:p>
        </p:txBody>
      </p:sp>
      <p:sp>
        <p:nvSpPr>
          <p:cNvPr id="259" name="ARC1"/>
          <p:cNvSpPr txBox="1"/>
          <p:nvPr/>
        </p:nvSpPr>
        <p:spPr>
          <a:xfrm>
            <a:off x="5982434" y="3856349"/>
            <a:ext cx="24984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ARC1</a:t>
            </a:r>
          </a:p>
        </p:txBody>
      </p:sp>
      <p:sp>
        <p:nvSpPr>
          <p:cNvPr id="260" name="ARC1"/>
          <p:cNvSpPr txBox="1"/>
          <p:nvPr/>
        </p:nvSpPr>
        <p:spPr>
          <a:xfrm>
            <a:off x="6440728" y="4864099"/>
            <a:ext cx="24984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ARC1</a:t>
            </a:r>
          </a:p>
        </p:txBody>
      </p:sp>
      <p:sp>
        <p:nvSpPr>
          <p:cNvPr id="261" name="ARC2"/>
          <p:cNvSpPr txBox="1"/>
          <p:nvPr/>
        </p:nvSpPr>
        <p:spPr>
          <a:xfrm>
            <a:off x="7277834" y="4864099"/>
            <a:ext cx="24984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ARC2</a:t>
            </a:r>
          </a:p>
        </p:txBody>
      </p:sp>
      <p:sp>
        <p:nvSpPr>
          <p:cNvPr id="262" name="ARC2"/>
          <p:cNvSpPr txBox="1"/>
          <p:nvPr/>
        </p:nvSpPr>
        <p:spPr>
          <a:xfrm>
            <a:off x="5982434" y="4453261"/>
            <a:ext cx="24984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ARC2</a:t>
            </a:r>
          </a:p>
        </p:txBody>
      </p:sp>
      <p:sp>
        <p:nvSpPr>
          <p:cNvPr id="263" name="ARC2"/>
          <p:cNvSpPr txBox="1"/>
          <p:nvPr/>
        </p:nvSpPr>
        <p:spPr>
          <a:xfrm>
            <a:off x="6440728" y="3456311"/>
            <a:ext cx="24984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ARC2</a:t>
            </a:r>
          </a:p>
        </p:txBody>
      </p:sp>
      <p:sp>
        <p:nvSpPr>
          <p:cNvPr id="264" name="IP"/>
          <p:cNvSpPr txBox="1"/>
          <p:nvPr/>
        </p:nvSpPr>
        <p:spPr>
          <a:xfrm>
            <a:off x="6920813" y="3360901"/>
            <a:ext cx="12700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265" name="IP"/>
          <p:cNvSpPr txBox="1"/>
          <p:nvPr/>
        </p:nvSpPr>
        <p:spPr>
          <a:xfrm>
            <a:off x="6920813" y="4991099"/>
            <a:ext cx="12700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266" name="IP"/>
          <p:cNvSpPr txBox="1"/>
          <p:nvPr/>
        </p:nvSpPr>
        <p:spPr>
          <a:xfrm>
            <a:off x="7748829" y="4152181"/>
            <a:ext cx="12700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IP</a:t>
            </a:r>
          </a:p>
        </p:txBody>
      </p:sp>
      <p:sp>
        <p:nvSpPr>
          <p:cNvPr id="267" name="IP"/>
          <p:cNvSpPr txBox="1"/>
          <p:nvPr/>
        </p:nvSpPr>
        <p:spPr>
          <a:xfrm>
            <a:off x="6043853" y="4152181"/>
            <a:ext cx="127001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700">
                <a:solidFill>
                  <a:srgbClr val="000000"/>
                </a:solidFill>
              </a:defRPr>
            </a:lvl1pPr>
          </a:lstStyle>
          <a:p>
            <a:pPr/>
            <a:r>
              <a:t>IP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06;p23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pic>
        <p:nvPicPr>
          <p:cNvPr id="270" name="Google Shape;203;p23" descr="Google Shape;203;p2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9500" y="636988"/>
            <a:ext cx="3285102" cy="2308224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Google Shape;204;p23"/>
          <p:cNvSpPr txBox="1"/>
          <p:nvPr>
            <p:ph type="body" idx="1"/>
          </p:nvPr>
        </p:nvSpPr>
        <p:spPr>
          <a:xfrm>
            <a:off x="639823" y="1057459"/>
            <a:ext cx="5225703" cy="3775504"/>
          </a:xfrm>
          <a:prstGeom prst="rect">
            <a:avLst/>
          </a:prstGeom>
        </p:spPr>
        <p:txBody>
          <a:bodyPr/>
          <a:lstStyle/>
          <a:p>
            <a:pPr marL="429768" indent="-292481" algn="just" defTabSz="859536">
              <a:lnSpc>
                <a:spcPct val="115000"/>
              </a:lnSpc>
              <a:spcBef>
                <a:spcPts val="0"/>
              </a:spcBef>
              <a:buSzPts val="1200"/>
              <a:buChar char="➔"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Introducing NMs modifies the Damping Partition Numbers (DPNs) due to the addition of a </a:t>
            </a:r>
            <a:r>
              <a:rPr b="1"/>
              <a:t>dipolar field</a:t>
            </a:r>
            <a:r>
              <a:t> to the quadrupoles.</a:t>
            </a:r>
          </a:p>
          <a:p>
            <a:pPr marL="429768" indent="-292481" algn="just" defTabSz="859536">
              <a:lnSpc>
                <a:spcPct val="115000"/>
              </a:lnSpc>
              <a:spcBef>
                <a:spcPts val="0"/>
              </a:spcBef>
              <a:buSzPts val="1200"/>
              <a:buChar char="➔"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This affects the radiation integral </a:t>
            </a:r>
            <a:r>
              <a:rPr i="1"/>
              <a:t>I</a:t>
            </a:r>
            <a:r>
              <a:rPr baseline="-26212" i="1"/>
              <a:t>4</a:t>
            </a:r>
            <a:r>
              <a:t>, which is </a:t>
            </a:r>
            <a:r>
              <a:rPr b="1"/>
              <a:t>dependent on the sign of </a:t>
            </a:r>
            <a:r>
              <a:rPr b="1" i="1"/>
              <a:t> k</a:t>
            </a:r>
            <a:r>
              <a:rPr b="1" baseline="-26212" i="1"/>
              <a:t>1</a:t>
            </a:r>
            <a:r>
              <a:t>:</a:t>
            </a:r>
          </a:p>
          <a:p>
            <a:pPr marL="0" indent="429768" algn="just" defTabSz="859536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0" indent="429768" algn="just" defTabSz="859536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0" indent="429768" algn="just" defTabSz="859536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0" indent="0" algn="just" defTabSz="859536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429768" indent="-292481" algn="just" defTabSz="859536">
              <a:lnSpc>
                <a:spcPct val="115000"/>
              </a:lnSpc>
              <a:spcBef>
                <a:spcPts val="0"/>
              </a:spcBef>
              <a:buSzPts val="1200"/>
              <a:buChar char="➔"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The field in </a:t>
            </a:r>
            <a:r>
              <a:rPr b="1"/>
              <a:t>QF contributes more to </a:t>
            </a:r>
            <a:r>
              <a:rPr b="1" i="1"/>
              <a:t>I</a:t>
            </a:r>
            <a:r>
              <a:rPr b="1" baseline="-26212" i="1"/>
              <a:t>4</a:t>
            </a:r>
            <a:r>
              <a:rPr b="1"/>
              <a:t> than QD</a:t>
            </a:r>
            <a:r>
              <a:t>, due to the larger horizontal dispersion at QF.  Meanwhile, a strong field can be applied in QD.</a:t>
            </a:r>
          </a:p>
          <a:p>
            <a:pPr marL="429768" indent="-292481" algn="just" defTabSz="859536">
              <a:lnSpc>
                <a:spcPct val="115000"/>
              </a:lnSpc>
              <a:spcBef>
                <a:spcPts val="0"/>
              </a:spcBef>
              <a:buSzPts val="1200"/>
              <a:buChar char="➔"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To explore the options we define:</a:t>
            </a:r>
          </a:p>
          <a:p>
            <a:pPr lvl="1" marL="859536" indent="-292480" algn="just" defTabSz="859536">
              <a:lnSpc>
                <a:spcPct val="115000"/>
              </a:lnSpc>
              <a:spcBef>
                <a:spcPts val="0"/>
              </a:spcBef>
              <a:buSzPts val="1200"/>
              <a:buChar char="◆"/>
              <a:defRPr b="1"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Bf:</a:t>
            </a:r>
            <a:r>
              <a:rPr b="0"/>
              <a:t> dipole field assigned to QF,</a:t>
            </a:r>
          </a:p>
          <a:p>
            <a:pPr lvl="1" marL="859536" indent="-292480" algn="just" defTabSz="859536">
              <a:lnSpc>
                <a:spcPct val="115000"/>
              </a:lnSpc>
              <a:spcBef>
                <a:spcPts val="0"/>
              </a:spcBef>
              <a:buSzPts val="1200"/>
              <a:buChar char="◆"/>
              <a:defRPr b="1"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B1: </a:t>
            </a:r>
            <a:r>
              <a:rPr b="0"/>
              <a:t>field in main dipole and in </a:t>
            </a:r>
            <a:r>
              <a:t>QD</a:t>
            </a:r>
            <a:r>
              <a:rPr b="0"/>
              <a:t>. </a:t>
            </a:r>
          </a:p>
          <a:p>
            <a:pPr marL="0" indent="0" algn="just" defTabSz="859536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0" indent="0" algn="just" defTabSz="859536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We varied the ratio Bf/B1 to study its impact on emittance.</a:t>
            </a:r>
          </a:p>
        </p:txBody>
      </p:sp>
      <p:sp>
        <p:nvSpPr>
          <p:cNvPr id="272" name="Google Shape;205;p23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273" name="Google Shape;207;p23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74" name="scan_emit_tt_CFMs2023.pngGoogle Shape;208;p23" descr="scan_emit_tt_CFMs2023.pngGoogle Shape;208;p23"/>
          <p:cNvPicPr>
            <a:picLocks noChangeAspect="1"/>
          </p:cNvPicPr>
          <p:nvPr/>
        </p:nvPicPr>
        <p:blipFill>
          <a:blip r:embed="rId3">
            <a:extLst/>
          </a:blip>
          <a:srcRect l="1782" t="0" r="1782" b="0"/>
          <a:stretch>
            <a:fillRect/>
          </a:stretch>
        </p:blipFill>
        <p:spPr>
          <a:xfrm>
            <a:off x="5865524" y="2727150"/>
            <a:ext cx="3191002" cy="2323677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Google Shape;209;p23"/>
          <p:cNvSpPr txBox="1"/>
          <p:nvPr>
            <p:ph type="title"/>
          </p:nvPr>
        </p:nvSpPr>
        <p:spPr>
          <a:xfrm>
            <a:off x="966431" y="446873"/>
            <a:ext cx="5156703" cy="38023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/>
            <a:r>
              <a:t>Equilibrium Emittance</a:t>
            </a:r>
          </a:p>
        </p:txBody>
      </p:sp>
      <p:sp>
        <p:nvSpPr>
          <p:cNvPr id="276" name="Google Shape;210;p23"/>
          <p:cNvSpPr txBox="1"/>
          <p:nvPr/>
        </p:nvSpPr>
        <p:spPr>
          <a:xfrm>
            <a:off x="6590486" y="3141975"/>
            <a:ext cx="911401" cy="380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tt-mode</a:t>
            </a:r>
          </a:p>
        </p:txBody>
      </p:sp>
      <p:sp>
        <p:nvSpPr>
          <p:cNvPr id="277" name="Google Shape;211;p23"/>
          <p:cNvSpPr txBox="1"/>
          <p:nvPr/>
        </p:nvSpPr>
        <p:spPr>
          <a:xfrm>
            <a:off x="6590500" y="1005274"/>
            <a:ext cx="911401" cy="380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3" tIns="91423" rIns="91423" bIns="91423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Z-mode</a:t>
            </a:r>
          </a:p>
        </p:txBody>
      </p:sp>
      <p:pic>
        <p:nvPicPr>
          <p:cNvPr id="278" name="Screenshot 2025-05-20 at 1.20.29 a.m..png" descr="Screenshot 2025-05-20 at 1.20.29 a.m..png"/>
          <p:cNvPicPr>
            <a:picLocks noChangeAspect="1"/>
          </p:cNvPicPr>
          <p:nvPr/>
        </p:nvPicPr>
        <p:blipFill>
          <a:blip r:embed="rId4">
            <a:extLst/>
          </a:blip>
          <a:srcRect l="0" t="0" r="0" b="50000"/>
          <a:stretch>
            <a:fillRect/>
          </a:stretch>
        </p:blipFill>
        <p:spPr>
          <a:xfrm>
            <a:off x="2129085" y="1736662"/>
            <a:ext cx="2542594" cy="5070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Screenshot 2025-05-20 at 1.20.29 a.m..png" descr="Screenshot 2025-05-20 at 1.20.29 a.m..png"/>
          <p:cNvPicPr>
            <a:picLocks noChangeAspect="1"/>
          </p:cNvPicPr>
          <p:nvPr/>
        </p:nvPicPr>
        <p:blipFill>
          <a:blip r:embed="rId4">
            <a:extLst/>
          </a:blip>
          <a:srcRect l="0" t="50000" r="50000" b="0"/>
          <a:stretch>
            <a:fillRect/>
          </a:stretch>
        </p:blipFill>
        <p:spPr>
          <a:xfrm>
            <a:off x="2129085" y="2243702"/>
            <a:ext cx="1271298" cy="507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Screenshot 2025-05-20 at 1.20.29 a.m..png" descr="Screenshot 2025-05-20 at 1.20.29 a.m.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29085" y="1736662"/>
            <a:ext cx="2542594" cy="10140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9" grpId="2"/>
      <p:bldP build="whole" bldLvl="1" animBg="1" rev="0" advAuto="0" spid="278" grpId="1"/>
      <p:bldP build="whole" bldLvl="1" animBg="1" rev="0" advAuto="0" spid="280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29;p24"/>
          <p:cNvSpPr txBox="1"/>
          <p:nvPr/>
        </p:nvSpPr>
        <p:spPr>
          <a:xfrm rot="16200000">
            <a:off x="7161660" y="2041730"/>
            <a:ext cx="3451852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283" name="Google Shape;227;p24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284" name="Google Shape;228;p24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5" name="Google Shape;230;p24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5</a:t>
            </a:r>
          </a:p>
        </p:txBody>
      </p:sp>
      <p:sp>
        <p:nvSpPr>
          <p:cNvPr id="286" name="Google Shape;231;p24"/>
          <p:cNvSpPr txBox="1"/>
          <p:nvPr>
            <p:ph type="title"/>
          </p:nvPr>
        </p:nvSpPr>
        <p:spPr>
          <a:xfrm>
            <a:off x="904750" y="358774"/>
            <a:ext cx="7726499" cy="350402"/>
          </a:xfrm>
          <a:prstGeom prst="rect">
            <a:avLst/>
          </a:prstGeom>
        </p:spPr>
        <p:txBody>
          <a:bodyPr/>
          <a:lstStyle>
            <a:lvl1pPr defTabSz="905255">
              <a:defRPr sz="2300"/>
            </a:lvl1pPr>
          </a:lstStyle>
          <a:p>
            <a:pPr/>
            <a:r>
              <a:t>Shared Layout Between Z and tt modes</a:t>
            </a:r>
          </a:p>
        </p:txBody>
      </p:sp>
      <p:sp>
        <p:nvSpPr>
          <p:cNvPr id="287" name="Google Shape;232;p24"/>
          <p:cNvSpPr txBox="1"/>
          <p:nvPr>
            <p:ph type="body" sz="half" idx="1"/>
          </p:nvPr>
        </p:nvSpPr>
        <p:spPr>
          <a:xfrm>
            <a:off x="504749" y="2651799"/>
            <a:ext cx="8134502" cy="1759800"/>
          </a:xfrm>
          <a:prstGeom prst="rect">
            <a:avLst/>
          </a:prstGeom>
        </p:spPr>
        <p:txBody>
          <a:bodyPr/>
          <a:lstStyle/>
          <a:p>
            <a:pPr marL="429768" indent="-292481" algn="just" defTabSz="859536">
              <a:lnSpc>
                <a:spcPct val="115000"/>
              </a:lnSpc>
              <a:spcBef>
                <a:spcPts val="0"/>
              </a:spcBef>
              <a:buSzPts val="1200"/>
              <a:buChar char="➔"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In previous solutions [2–6], different magnetic fields were assigned to the QF and QD quadrupoles in tt and Z, leading to layout challenges.</a:t>
            </a:r>
          </a:p>
          <a:p>
            <a:pPr marL="429768" indent="-292481" algn="just" defTabSz="859536">
              <a:lnSpc>
                <a:spcPct val="115000"/>
              </a:lnSpc>
              <a:spcBef>
                <a:spcPts val="900"/>
              </a:spcBef>
              <a:buSzPts val="1200"/>
              <a:buChar char="➔"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To avoid such complications, we explored a solution in which the dipole field distribution is identical in both lattices. The strategy is as follows:</a:t>
            </a:r>
          </a:p>
          <a:p>
            <a:pPr marL="0" indent="429768" algn="just" defTabSz="859536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lvl="1" marL="859536" indent="-292480" algn="just" defTabSz="859536">
              <a:lnSpc>
                <a:spcPct val="115000"/>
              </a:lnSpc>
              <a:spcBef>
                <a:spcPts val="900"/>
              </a:spcBef>
              <a:buSzPts val="1200"/>
              <a:buChar char="◆"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If a slot is never occupied by a QF magnet, it is assigned the same magnetic field as the main dipoles (B1). Otherwise, it receives a reduced field, denoted as Bq.</a:t>
            </a:r>
          </a:p>
        </p:txBody>
      </p:sp>
      <p:pic>
        <p:nvPicPr>
          <p:cNvPr id="288" name="Screenshot 2025-05-13 at 4.27.13 p.m..pngGoogle Shape;233;p24" descr="Screenshot 2025-05-13 at 4.27.13 p.m..pngGoogle Shape;233;p24"/>
          <p:cNvPicPr>
            <a:picLocks noChangeAspect="1"/>
          </p:cNvPicPr>
          <p:nvPr/>
        </p:nvPicPr>
        <p:blipFill>
          <a:blip r:embed="rId2">
            <a:extLst/>
          </a:blip>
          <a:srcRect l="2759" t="5507" r="44212" b="13743"/>
          <a:stretch>
            <a:fillRect/>
          </a:stretch>
        </p:blipFill>
        <p:spPr>
          <a:xfrm>
            <a:off x="1195272" y="867761"/>
            <a:ext cx="3737387" cy="16254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44;p25"/>
          <p:cNvSpPr txBox="1"/>
          <p:nvPr/>
        </p:nvSpPr>
        <p:spPr>
          <a:xfrm rot="16200000">
            <a:off x="7161660" y="2041730"/>
            <a:ext cx="3451852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291" name="Google Shape;242;p25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292" name="Google Shape;243;p25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3" name="Google Shape;245;p25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294" name="Google Shape;246;p25"/>
          <p:cNvSpPr txBox="1"/>
          <p:nvPr>
            <p:ph type="title"/>
          </p:nvPr>
        </p:nvSpPr>
        <p:spPr>
          <a:xfrm>
            <a:off x="904750" y="358774"/>
            <a:ext cx="7726499" cy="350402"/>
          </a:xfrm>
          <a:prstGeom prst="rect">
            <a:avLst/>
          </a:prstGeom>
        </p:spPr>
        <p:txBody>
          <a:bodyPr/>
          <a:lstStyle>
            <a:lvl1pPr defTabSz="905255">
              <a:defRPr sz="2300"/>
            </a:lvl1pPr>
          </a:lstStyle>
          <a:p>
            <a:pPr/>
            <a:r>
              <a:t>Shared Layout Between Z and tt modes</a:t>
            </a:r>
          </a:p>
        </p:txBody>
      </p:sp>
      <p:sp>
        <p:nvSpPr>
          <p:cNvPr id="295" name="Google Shape;247;p25"/>
          <p:cNvSpPr txBox="1"/>
          <p:nvPr>
            <p:ph type="body" sz="half" idx="1"/>
          </p:nvPr>
        </p:nvSpPr>
        <p:spPr>
          <a:xfrm>
            <a:off x="398100" y="2493223"/>
            <a:ext cx="8347800" cy="2219402"/>
          </a:xfrm>
          <a:prstGeom prst="rect">
            <a:avLst/>
          </a:prstGeom>
        </p:spPr>
        <p:txBody>
          <a:bodyPr/>
          <a:lstStyle/>
          <a:p>
            <a:pPr marL="0" indent="457200" algn="just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indent="-311150" algn="just">
              <a:lnSpc>
                <a:spcPct val="115000"/>
              </a:lnSpc>
              <a:spcBef>
                <a:spcPts val="1000"/>
              </a:spcBef>
              <a:buSzPts val="1300"/>
              <a:buChar char="➔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Arc 1 and Arc 2 have different overlaps between the Z and tt configurations; as a result, Bq and Bq′ differ. The relationship is given by:  Bq′ = (3Bq-B1)/2</a:t>
            </a:r>
          </a:p>
          <a:p>
            <a:pPr indent="-311150" algn="just">
              <a:lnSpc>
                <a:spcPct val="115000"/>
              </a:lnSpc>
              <a:spcBef>
                <a:spcPts val="1000"/>
              </a:spcBef>
              <a:buSzPts val="1300"/>
              <a:buChar char="➔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Although this approach resolves the layout incompatibilities, the emittance evolves slightly differently in each lattice.</a:t>
            </a:r>
          </a:p>
          <a:p>
            <a:pPr marL="0" indent="457200" algn="just">
              <a:lnSpc>
                <a:spcPct val="115000"/>
              </a:lnSpc>
              <a:spcBef>
                <a:spcPts val="0"/>
              </a:spcBef>
              <a:buSzTx/>
              <a:buNone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lvl="1" marL="914400" indent="-311150" algn="just">
              <a:lnSpc>
                <a:spcPct val="115000"/>
              </a:lnSpc>
              <a:spcBef>
                <a:spcPts val="0"/>
              </a:spcBef>
              <a:buSzPts val="1300"/>
              <a:buChar char="◆"/>
              <a:defRPr sz="1300"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This is because Bq′ appears in both the QF and QD magnets in the Z configuration, whereas in the tt configuration it is applied only to the QF quadrupoles.</a:t>
            </a:r>
          </a:p>
        </p:txBody>
      </p:sp>
      <p:pic>
        <p:nvPicPr>
          <p:cNvPr id="296" name="Screenshot 2025-05-13 at 4.27.13 p.m..pngGoogle Shape;248;p25" descr="Screenshot 2025-05-13 at 4.27.13 p.m..pngGoogle Shape;248;p25"/>
          <p:cNvPicPr>
            <a:picLocks noChangeAspect="1"/>
          </p:cNvPicPr>
          <p:nvPr/>
        </p:nvPicPr>
        <p:blipFill>
          <a:blip r:embed="rId2">
            <a:extLst/>
          </a:blip>
          <a:srcRect l="2759" t="5507" r="1418" b="13743"/>
          <a:stretch>
            <a:fillRect/>
          </a:stretch>
        </p:blipFill>
        <p:spPr>
          <a:xfrm>
            <a:off x="1195272" y="867760"/>
            <a:ext cx="6753452" cy="16254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59;p26"/>
          <p:cNvSpPr txBox="1"/>
          <p:nvPr/>
        </p:nvSpPr>
        <p:spPr>
          <a:xfrm rot="16200000">
            <a:off x="7161660" y="2041730"/>
            <a:ext cx="3451854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299" name="Google Shape;257;p26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300" name="Google Shape;258;p26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1" name="Google Shape;260;p26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7</a:t>
            </a:r>
          </a:p>
        </p:txBody>
      </p:sp>
      <p:sp>
        <p:nvSpPr>
          <p:cNvPr id="302" name="Google Shape;261;p26"/>
          <p:cNvSpPr txBox="1"/>
          <p:nvPr>
            <p:ph type="title"/>
          </p:nvPr>
        </p:nvSpPr>
        <p:spPr>
          <a:xfrm>
            <a:off x="839849" y="442024"/>
            <a:ext cx="5630703" cy="43650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/>
            <a:r>
              <a:t>Z Lattice Optimization</a:t>
            </a:r>
          </a:p>
        </p:txBody>
      </p:sp>
      <p:graphicFrame>
        <p:nvGraphicFramePr>
          <p:cNvPr id="303" name="Google Shape;262;p26"/>
          <p:cNvGraphicFramePr/>
          <p:nvPr/>
        </p:nvGraphicFramePr>
        <p:xfrm>
          <a:off x="839837" y="2824688"/>
          <a:ext cx="3360502" cy="1847002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58175"/>
                <a:gridCol w="631425"/>
                <a:gridCol w="499125"/>
                <a:gridCol w="651050"/>
                <a:gridCol w="820725"/>
              </a:tblGrid>
              <a:tr h="421175">
                <a:tc>
                  <a:txBody>
                    <a:bodyPr/>
                    <a:lstStyle/>
                    <a:p>
                      <a:pPr algn="l">
                        <a:defRPr b="1" sz="900">
                          <a:sym typeface="Arial"/>
                        </a:defRPr>
                      </a:pPr>
                    </a:p>
                    <a:p>
                      <a:pPr algn="l">
                        <a:defRPr b="1" sz="900">
                          <a:sym typeface="Arial"/>
                        </a:defRPr>
                      </a:pPr>
                      <a:r>
                        <a:t>Selecting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b="1" sz="900">
                          <a:sym typeface="Arial"/>
                        </a:defRPr>
                      </a:pPr>
                    </a:p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Emittance</a:t>
                      </a:r>
                    </a:p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[nm]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b="1" sz="900">
                          <a:sym typeface="Arial"/>
                        </a:defRPr>
                      </a:pPr>
                    </a:p>
                    <a:p>
                      <a:pPr algn="l">
                        <a:defRPr b="1" sz="900">
                          <a:sym typeface="Arial"/>
                        </a:defRPr>
                      </a:pPr>
                      <a:r>
                        <a:t>DPNs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900">
                          <a:sym typeface="Arial"/>
                        </a:rPr>
                        <a:t>U0 Reduction [%]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Ratio</a:t>
                      </a:r>
                    </a:p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Bq/B1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75275">
                <a:tc>
                  <a:txBody>
                    <a:bodyPr/>
                    <a:lstStyle/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Reproduce</a:t>
                      </a:r>
                    </a:p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Emittance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0.709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000">
                          <a:sym typeface="Arial"/>
                        </a:rPr>
                        <a:t>0.846  1  2.153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15.1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0.46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  <a:tr h="475275">
                <a:tc>
                  <a:txBody>
                    <a:bodyPr/>
                    <a:lstStyle/>
                    <a:p>
                      <a:pPr>
                        <a:defRPr b="1" sz="1000">
                          <a:sym typeface="Arial"/>
                        </a:defRPr>
                      </a:pPr>
                      <a:r>
                        <a:t>Reproduce</a:t>
                      </a:r>
                    </a:p>
                    <a:p>
                      <a:pPr>
                        <a:defRPr b="1" sz="1000">
                          <a:sym typeface="Arial"/>
                        </a:defRPr>
                      </a:pPr>
                      <a:r>
                        <a:t>DPNs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0.602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ym typeface="Arial"/>
                        </a:defRPr>
                      </a:pPr>
                      <a:r>
                        <a:t>1</a:t>
                      </a:r>
                    </a:p>
                    <a:p>
                      <a:pPr>
                        <a:defRPr sz="1000">
                          <a:sym typeface="Arial"/>
                        </a:defRPr>
                      </a:pPr>
                      <a:r>
                        <a:t>1</a:t>
                      </a:r>
                    </a:p>
                    <a:p>
                      <a:pPr>
                        <a:defRPr sz="1000">
                          <a:sym typeface="Arial"/>
                        </a:defRPr>
                      </a:pPr>
                      <a:r>
                        <a:t>2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14.6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0.41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  <a:tr h="475275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1000">
                          <a:sym typeface="Arial"/>
                        </a:rPr>
                        <a:t>Min U0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1.35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ym typeface="Arial"/>
                        </a:defRPr>
                      </a:pPr>
                      <a:r>
                        <a:t>0.438   1</a:t>
                      </a:r>
                    </a:p>
                    <a:p>
                      <a:pPr>
                        <a:defRPr sz="1000">
                          <a:sym typeface="Arial"/>
                        </a:defRPr>
                      </a:pPr>
                      <a:r>
                        <a:t>2.561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16.0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>
                          <a:sym typeface="Arial"/>
                        </a:rPr>
                        <a:t>0.60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304" name="Google Shape;263;p26"/>
          <p:cNvSpPr txBox="1"/>
          <p:nvPr>
            <p:ph type="body" sz="half" idx="1"/>
          </p:nvPr>
        </p:nvSpPr>
        <p:spPr>
          <a:xfrm>
            <a:off x="161448" y="878524"/>
            <a:ext cx="4290304" cy="2236201"/>
          </a:xfrm>
          <a:prstGeom prst="rect">
            <a:avLst/>
          </a:prstGeom>
        </p:spPr>
        <p:txBody>
          <a:bodyPr/>
          <a:lstStyle/>
          <a:p>
            <a:pPr indent="-30480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200"/>
              <a:buChar char="❏"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The primary objective is to </a:t>
            </a:r>
            <a:r>
              <a:rPr b="1"/>
              <a:t>reduce U₀</a:t>
            </a:r>
            <a:r>
              <a:t> by using different values of the </a:t>
            </a:r>
            <a:r>
              <a:rPr b="1"/>
              <a:t>Bq/B1</a:t>
            </a:r>
            <a:r>
              <a:t> ratio.</a:t>
            </a:r>
          </a:p>
          <a:p>
            <a:pPr indent="-30480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200"/>
              <a:buChar char="❏"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As </a:t>
            </a:r>
            <a:r>
              <a:rPr b="1"/>
              <a:t>Bq/B1 increases</a:t>
            </a:r>
            <a:r>
              <a:t>, the </a:t>
            </a:r>
            <a:r>
              <a:rPr b="1"/>
              <a:t>emittance also grows</a:t>
            </a:r>
            <a:r>
              <a:t>, which can impact the beam quality and luminosity.</a:t>
            </a:r>
          </a:p>
          <a:p>
            <a:pPr indent="-30480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200"/>
              <a:buChar char="❏"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The </a:t>
            </a:r>
            <a:r>
              <a:rPr b="1"/>
              <a:t>DPNs</a:t>
            </a:r>
            <a:r>
              <a:t> evolve with the ratio. While their nominal values are </a:t>
            </a:r>
            <a:r>
              <a:rPr b="1"/>
              <a:t>(Jₓ, Jᵧ, Jₑ) = (1, 1, 2)</a:t>
            </a:r>
            <a:r>
              <a:t>, the scan shows clear deviations.</a:t>
            </a:r>
          </a:p>
          <a:p>
            <a:pPr indent="-30480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200"/>
              <a:buChar char="❏"/>
              <a:defRPr b="1"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Horizontal  Damping time</a:t>
            </a:r>
            <a:r>
              <a:rPr b="0"/>
              <a:t> increase with the ratio.</a:t>
            </a:r>
          </a:p>
          <a:p>
            <a:pPr indent="-31115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300"/>
              <a:buChar char="❏"/>
              <a:defRPr sz="13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𝝱 and dispersion beating less than 2%.</a:t>
            </a:r>
          </a:p>
        </p:txBody>
      </p:sp>
      <p:pic>
        <p:nvPicPr>
          <p:cNvPr id="305" name="4_plots_2x2_Z.png" descr="4_plots_2x2_Z.png"/>
          <p:cNvPicPr>
            <a:picLocks noChangeAspect="1"/>
          </p:cNvPicPr>
          <p:nvPr/>
        </p:nvPicPr>
        <p:blipFill>
          <a:blip r:embed="rId2">
            <a:extLst/>
          </a:blip>
          <a:srcRect l="0" t="0" r="47561" b="50000"/>
          <a:stretch>
            <a:fillRect/>
          </a:stretch>
        </p:blipFill>
        <p:spPr>
          <a:xfrm>
            <a:off x="4451749" y="1098597"/>
            <a:ext cx="2265232" cy="180541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4_plots_2x2_Z.png" descr="4_plots_2x2_Z.png"/>
          <p:cNvPicPr>
            <a:picLocks noChangeAspect="1"/>
          </p:cNvPicPr>
          <p:nvPr/>
        </p:nvPicPr>
        <p:blipFill>
          <a:blip r:embed="rId2">
            <a:extLst/>
          </a:blip>
          <a:srcRect l="51550" t="0" r="0" b="49999"/>
          <a:stretch>
            <a:fillRect/>
          </a:stretch>
        </p:blipFill>
        <p:spPr>
          <a:xfrm>
            <a:off x="6678621" y="1098598"/>
            <a:ext cx="2092888" cy="180541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4_plots_2x2_Z.png" descr="4_plots_2x2_Z.png"/>
          <p:cNvPicPr>
            <a:picLocks noChangeAspect="1"/>
          </p:cNvPicPr>
          <p:nvPr/>
        </p:nvPicPr>
        <p:blipFill>
          <a:blip r:embed="rId2">
            <a:extLst/>
          </a:blip>
          <a:srcRect l="0" t="50000" r="49999" b="0"/>
          <a:stretch>
            <a:fillRect/>
          </a:stretch>
        </p:blipFill>
        <p:spPr>
          <a:xfrm>
            <a:off x="4451749" y="2904008"/>
            <a:ext cx="2159881" cy="180541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4_plots_2x2_Z.png" descr="4_plots_2x2_Z.png"/>
          <p:cNvPicPr>
            <a:picLocks noChangeAspect="1"/>
          </p:cNvPicPr>
          <p:nvPr/>
        </p:nvPicPr>
        <p:blipFill>
          <a:blip r:embed="rId2">
            <a:extLst/>
          </a:blip>
          <a:srcRect l="50000" t="50000" r="0" b="0"/>
          <a:stretch>
            <a:fillRect/>
          </a:stretch>
        </p:blipFill>
        <p:spPr>
          <a:xfrm>
            <a:off x="6611628" y="2904008"/>
            <a:ext cx="2159881" cy="180541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4_plots_2x2_Z_ratio46.png" descr="4_plots_2x2_Z_ratio4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1962" y="1098597"/>
            <a:ext cx="4149277" cy="346832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4_plots_2x2_Z_ratio60.png" descr="4_plots_2x2_Z_ratio6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72000" y="1098597"/>
            <a:ext cx="4149277" cy="34683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8" grpId="4"/>
      <p:bldP build="whole" bldLvl="1" animBg="1" rev="0" advAuto="0" spid="309" grpId="5"/>
      <p:bldP build="whole" bldLvl="1" animBg="1" rev="0" advAuto="0" spid="306" grpId="2"/>
      <p:bldP build="whole" bldLvl="1" animBg="1" rev="0" advAuto="0" spid="310" grpId="6"/>
      <p:bldP build="whole" bldLvl="1" animBg="1" rev="0" advAuto="0" spid="307" grpId="3"/>
      <p:bldP build="whole" bldLvl="1" animBg="1" rev="0" advAuto="0" spid="30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276;p27"/>
          <p:cNvSpPr txBox="1"/>
          <p:nvPr/>
        </p:nvSpPr>
        <p:spPr>
          <a:xfrm rot="16200000">
            <a:off x="7161660" y="2041730"/>
            <a:ext cx="3451852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313" name="Google Shape;274;p27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314" name="Google Shape;275;p27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5" name="Google Shape;277;p27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8</a:t>
            </a:r>
          </a:p>
        </p:txBody>
      </p:sp>
      <p:sp>
        <p:nvSpPr>
          <p:cNvPr id="316" name="Google Shape;278;p27"/>
          <p:cNvSpPr txBox="1"/>
          <p:nvPr>
            <p:ph type="title"/>
          </p:nvPr>
        </p:nvSpPr>
        <p:spPr>
          <a:xfrm>
            <a:off x="839849" y="442024"/>
            <a:ext cx="7464302" cy="43650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/>
            <a:r>
              <a:t>tt Lattice Optimization</a:t>
            </a:r>
          </a:p>
        </p:txBody>
      </p:sp>
      <p:sp>
        <p:nvSpPr>
          <p:cNvPr id="317" name="Google Shape;279;p27"/>
          <p:cNvSpPr txBox="1"/>
          <p:nvPr>
            <p:ph type="body" sz="quarter" idx="1"/>
          </p:nvPr>
        </p:nvSpPr>
        <p:spPr>
          <a:xfrm>
            <a:off x="200024" y="1128348"/>
            <a:ext cx="4216202" cy="1161715"/>
          </a:xfrm>
          <a:prstGeom prst="rect">
            <a:avLst/>
          </a:prstGeom>
        </p:spPr>
        <p:txBody>
          <a:bodyPr/>
          <a:lstStyle/>
          <a:p>
            <a:pPr indent="-31115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300"/>
              <a:buChar char="❏"/>
              <a:defRPr sz="13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As in the Z lattice,  similar behaviors are observed in the tt lattice.</a:t>
            </a:r>
          </a:p>
          <a:p>
            <a:pPr indent="-31115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300"/>
              <a:buChar char="❏"/>
              <a:defRPr sz="13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𝝱 and dispersion beating less than 1% compared to baseline.</a:t>
            </a:r>
          </a:p>
        </p:txBody>
      </p:sp>
      <p:graphicFrame>
        <p:nvGraphicFramePr>
          <p:cNvPr id="318" name="Google Shape;281;p27"/>
          <p:cNvGraphicFramePr/>
          <p:nvPr/>
        </p:nvGraphicFramePr>
        <p:xfrm>
          <a:off x="823972" y="2429680"/>
          <a:ext cx="3514596" cy="142666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02914"/>
                <a:gridCol w="702914"/>
                <a:gridCol w="476768"/>
                <a:gridCol w="721916"/>
                <a:gridCol w="910083"/>
              </a:tblGrid>
              <a:tr h="447904">
                <a:tc>
                  <a:txBody>
                    <a:bodyPr/>
                    <a:lstStyle/>
                    <a:p>
                      <a:pPr>
                        <a:defRPr b="1" sz="900">
                          <a:sym typeface="Arial"/>
                        </a:defRPr>
                      </a:pPr>
                    </a:p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Selecting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1" sz="900">
                          <a:sym typeface="Arial"/>
                        </a:defRPr>
                      </a:pPr>
                    </a:p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Emittance</a:t>
                      </a:r>
                    </a:p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[nm]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1" sz="900">
                          <a:sym typeface="Arial"/>
                        </a:defRPr>
                      </a:pPr>
                    </a:p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DPNs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b="1" sz="900">
                          <a:sym typeface="Arial"/>
                        </a:rPr>
                        <a:t>U0 Reduction [%]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Ratio</a:t>
                      </a:r>
                    </a:p>
                    <a:p>
                      <a:pPr>
                        <a:defRPr b="1" sz="900">
                          <a:sym typeface="Arial"/>
                        </a:defRPr>
                      </a:pPr>
                      <a:r>
                        <a:t>Bq/B1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  <a:solidFill>
                      <a:srgbClr val="FF0000"/>
                    </a:solidFill>
                  </a:tcPr>
                </a:tc>
              </a:tr>
              <a:tr h="489380">
                <a:tc>
                  <a:txBody>
                    <a:bodyPr/>
                    <a:lstStyle/>
                    <a:p>
                      <a:pPr algn="l">
                        <a:defRPr b="1" sz="900">
                          <a:sym typeface="Arial"/>
                        </a:defRPr>
                      </a:pPr>
                      <a:r>
                        <a:t>Reproduce</a:t>
                      </a:r>
                    </a:p>
                    <a:p>
                      <a:pPr algn="l">
                        <a:defRPr b="1" sz="900">
                          <a:sym typeface="Arial"/>
                        </a:defRPr>
                      </a:pPr>
                      <a:r>
                        <a:t>Emittance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000">
                          <a:sym typeface="Arial"/>
                        </a:rPr>
                        <a:t>1.47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000">
                          <a:sym typeface="Arial"/>
                        </a:rPr>
                        <a:t>0.872  1.000 2.127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000">
                          <a:sym typeface="Arial"/>
                        </a:rPr>
                        <a:t>16.0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000">
                          <a:sym typeface="Arial"/>
                        </a:rPr>
                        <a:t>0.58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  <a:tr h="489380">
                <a:tc>
                  <a:txBody>
                    <a:bodyPr/>
                    <a:lstStyle/>
                    <a:p>
                      <a:pPr algn="l">
                        <a:defRPr b="1" sz="900">
                          <a:sym typeface="Arial"/>
                        </a:defRPr>
                      </a:pPr>
                      <a:r>
                        <a:t>Reproduce</a:t>
                      </a:r>
                    </a:p>
                    <a:p>
                      <a:pPr algn="l">
                        <a:defRPr b="1" sz="900">
                          <a:sym typeface="Arial"/>
                        </a:defRPr>
                      </a:pPr>
                      <a:r>
                        <a:t>DPNs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000">
                          <a:sym typeface="Arial"/>
                        </a:rPr>
                        <a:t>1.29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>
                          <a:sym typeface="Arial"/>
                        </a:defRPr>
                      </a:pPr>
                      <a:r>
                        <a:t>0.99   0.99</a:t>
                      </a:r>
                    </a:p>
                    <a:p>
                      <a:pPr>
                        <a:defRPr sz="1000">
                          <a:sym typeface="Arial"/>
                        </a:defRPr>
                      </a:pPr>
                      <a:r>
                        <a:t>2.00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000">
                          <a:sym typeface="Arial"/>
                        </a:rPr>
                        <a:t>15.8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000">
                          <a:sym typeface="Arial"/>
                        </a:rPr>
                        <a:t>0.55</a:t>
                      </a:r>
                    </a:p>
                  </a:txBody>
                  <a:tcPr marL="18000" marR="18000" marT="18000" marB="18000" anchor="t" anchorCtr="0" horzOverflow="overflow">
                    <a:lnL w="28575">
                      <a:solidFill>
                        <a:srgbClr val="9E9E9E"/>
                      </a:solidFill>
                    </a:lnL>
                    <a:lnR w="28575">
                      <a:solidFill>
                        <a:srgbClr val="9E9E9E"/>
                      </a:solidFill>
                    </a:lnR>
                    <a:lnT w="28575">
                      <a:solidFill>
                        <a:srgbClr val="9E9E9E"/>
                      </a:solidFill>
                    </a:lnT>
                    <a:lnB w="28575">
                      <a:solidFill>
                        <a:srgbClr val="9E9E9E"/>
                      </a:solidFill>
                    </a:lnB>
                  </a:tcPr>
                </a:tc>
              </a:tr>
            </a:tbl>
          </a:graphicData>
        </a:graphic>
      </p:graphicFrame>
      <p:pic>
        <p:nvPicPr>
          <p:cNvPr id="319" name="4_plots_2x2_tt.png" descr="4_plots_2x2_t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16225" y="1098597"/>
            <a:ext cx="4305014" cy="360043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4_plots_2x2_tt_ratio58.png" descr="4_plots_2x2_tt_ratio5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16225" y="1098597"/>
            <a:ext cx="4305013" cy="3600434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These configurations resolve the compatibility issues."/>
          <p:cNvSpPr txBox="1"/>
          <p:nvPr/>
        </p:nvSpPr>
        <p:spPr>
          <a:xfrm>
            <a:off x="784223" y="4600337"/>
            <a:ext cx="4646614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/>
            </a:lvl1pPr>
          </a:lstStyle>
          <a:p>
            <a:pPr/>
            <a:r>
              <a:t> These configurations resolve the compatibility issues.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1" grpId="2"/>
      <p:bldP build="whole" bldLvl="1" animBg="1" rev="0" advAuto="0" spid="32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293;p28"/>
          <p:cNvSpPr txBox="1"/>
          <p:nvPr/>
        </p:nvSpPr>
        <p:spPr>
          <a:xfrm rot="16200000">
            <a:off x="7161660" y="2041730"/>
            <a:ext cx="3451852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 algn="r">
              <a:defRPr sz="700"/>
            </a:lvl1pPr>
          </a:lstStyle>
          <a:p>
            <a:pPr/>
            <a:r>
              <a:t>Cristóbal García-Jaimes</a:t>
            </a:r>
          </a:p>
        </p:txBody>
      </p:sp>
      <p:sp>
        <p:nvSpPr>
          <p:cNvPr id="324" name="Google Shape;291;p28"/>
          <p:cNvSpPr txBox="1"/>
          <p:nvPr/>
        </p:nvSpPr>
        <p:spPr>
          <a:xfrm rot="16200000">
            <a:off x="-1175776" y="3145495"/>
            <a:ext cx="3249651" cy="177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 anchor="ctr">
            <a:spAutoFit/>
          </a:bodyPr>
          <a:lstStyle>
            <a:lvl1pPr>
              <a:defRPr sz="700">
                <a:solidFill>
                  <a:schemeClr val="accent1"/>
                </a:solidFill>
              </a:defRPr>
            </a:lvl1pPr>
          </a:lstStyle>
          <a:p>
            <a:pPr/>
            <a:r>
              <a:t>FCC WEEK 2025</a:t>
            </a:r>
          </a:p>
        </p:txBody>
      </p:sp>
      <p:sp>
        <p:nvSpPr>
          <p:cNvPr id="325" name="Google Shape;292;p28"/>
          <p:cNvSpPr txBox="1"/>
          <p:nvPr>
            <p:ph type="sldNum" sz="quarter" idx="4294967295"/>
          </p:nvPr>
        </p:nvSpPr>
        <p:spPr>
          <a:xfrm>
            <a:off x="8824087" y="1952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6" name="Google Shape;294;p28"/>
          <p:cNvSpPr txBox="1"/>
          <p:nvPr/>
        </p:nvSpPr>
        <p:spPr>
          <a:xfrm>
            <a:off x="8721238" y="195262"/>
            <a:ext cx="332702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700">
                <a:latin typeface="Libre Franklin"/>
                <a:ea typeface="Libre Franklin"/>
                <a:cs typeface="Libre Franklin"/>
                <a:sym typeface="Libre Franklin"/>
              </a:defRPr>
            </a:lvl1pPr>
          </a:lstStyle>
          <a:p>
            <a:pPr/>
            <a:r>
              <a:t>9</a:t>
            </a:r>
          </a:p>
        </p:txBody>
      </p:sp>
      <p:sp>
        <p:nvSpPr>
          <p:cNvPr id="327" name="Google Shape;295;p28"/>
          <p:cNvSpPr txBox="1"/>
          <p:nvPr>
            <p:ph type="title"/>
          </p:nvPr>
        </p:nvSpPr>
        <p:spPr>
          <a:xfrm>
            <a:off x="955849" y="358775"/>
            <a:ext cx="7131602" cy="419100"/>
          </a:xfrm>
          <a:prstGeom prst="rect">
            <a:avLst/>
          </a:prstGeom>
        </p:spPr>
        <p:txBody>
          <a:bodyPr/>
          <a:lstStyle>
            <a:lvl1pPr defTabSz="905255">
              <a:defRPr sz="2700">
                <a:solidFill>
                  <a:srgbClr val="000000"/>
                </a:solidFill>
              </a:defRPr>
            </a:lvl1pPr>
          </a:lstStyle>
          <a:p>
            <a:pPr/>
            <a:r>
              <a:t>First Look at the Dynamic Aperture</a:t>
            </a:r>
          </a:p>
        </p:txBody>
      </p:sp>
      <p:sp>
        <p:nvSpPr>
          <p:cNvPr id="328" name="Google Shape;296;p28"/>
          <p:cNvSpPr txBox="1"/>
          <p:nvPr>
            <p:ph type="body" sz="half" idx="1"/>
          </p:nvPr>
        </p:nvSpPr>
        <p:spPr>
          <a:xfrm>
            <a:off x="161473" y="1002549"/>
            <a:ext cx="4094404" cy="3543303"/>
          </a:xfrm>
          <a:prstGeom prst="rect">
            <a:avLst/>
          </a:prstGeom>
        </p:spPr>
        <p:txBody>
          <a:bodyPr/>
          <a:lstStyle/>
          <a:p>
            <a:pPr indent="-30480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200"/>
              <a:buChar char="❏"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Installing the sextupoles at the nominal positions, results in two types of NMs: Dipole+Sextupole &amp; Dipole+Quadrupole.</a:t>
            </a:r>
          </a:p>
          <a:p>
            <a:pPr marL="0" indent="457200" algn="just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0" indent="457200" algn="just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0" indent="457200" algn="just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0" indent="457200" algn="just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marL="0" indent="457200" algn="just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indent="-3048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200"/>
              <a:buChar char="❏"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The Dynamic Aperture (DA) presents significant challenges (better DA at larger Bq/B1 ratios) which should be addressed through sextupole optimization.</a:t>
            </a: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SzTx/>
              <a:buNone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</a:p>
          <a:p>
            <a:pPr lvl="1" marL="914400" indent="-304800" algn="just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ts val="1200"/>
              <a:buChar char="❏"/>
              <a:defRPr sz="12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pPr>
            <a:r>
              <a:t> Additionally, it will be necessary to explore alternative configurations for sextupoles that may offer better performance.</a:t>
            </a:r>
          </a:p>
        </p:txBody>
      </p:sp>
      <p:pic>
        <p:nvPicPr>
          <p:cNvPr id="329" name="Google Shape;297;p28" descr="Google Shape;297;p2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96358" y="2871903"/>
            <a:ext cx="4094428" cy="1891447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" name="Screenshot 2025-05-16 at 5.13.17 p.m..pngGoogle Shape;298;p28" descr="Screenshot 2025-05-16 at 5.13.17 p.m..pngGoogle Shape;298;p2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4975" y="1734798"/>
            <a:ext cx="2765052" cy="853477"/>
          </a:xfrm>
          <a:prstGeom prst="rect">
            <a:avLst/>
          </a:prstGeom>
          <a:ln w="12700">
            <a:miter lim="400000"/>
          </a:ln>
        </p:spPr>
      </p:pic>
      <p:pic>
        <p:nvPicPr>
          <p:cNvPr id="331" name="Google Shape;299;p28" descr="Google Shape;299;p28"/>
          <p:cNvPicPr>
            <a:picLocks noChangeAspect="1"/>
          </p:cNvPicPr>
          <p:nvPr/>
        </p:nvPicPr>
        <p:blipFill>
          <a:blip r:embed="rId4">
            <a:extLst/>
          </a:blip>
          <a:srcRect l="2047" t="3613" r="2277" b="4685"/>
          <a:stretch>
            <a:fillRect/>
          </a:stretch>
        </p:blipFill>
        <p:spPr>
          <a:xfrm>
            <a:off x="4451963" y="846000"/>
            <a:ext cx="3983203" cy="18288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2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413C3A"/>
      </a:dk1>
      <a:lt1>
        <a:srgbClr val="FFFFFF"/>
      </a:lt1>
      <a:dk2>
        <a:srgbClr val="A7A7A7"/>
      </a:dk2>
      <a:lt2>
        <a:srgbClr val="535353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00FF"/>
      </a:hlink>
      <a:folHlink>
        <a:srgbClr val="FF00FF"/>
      </a:folHlink>
    </a:clrScheme>
    <a:fontScheme name="Thème Offic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chemeClr val="accent3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chemeClr val="accent3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00FF"/>
      </a:hlink>
      <a:folHlink>
        <a:srgbClr val="FF00FF"/>
      </a:folHlink>
    </a:clrScheme>
    <a:fontScheme name="Thème Offic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chemeClr val="accent3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chemeClr val="accent3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