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366" r:id="rId2"/>
    <p:sldId id="484" r:id="rId3"/>
    <p:sldId id="450" r:id="rId4"/>
    <p:sldId id="433" r:id="rId5"/>
    <p:sldId id="482" r:id="rId6"/>
    <p:sldId id="410" r:id="rId7"/>
    <p:sldId id="455" r:id="rId8"/>
    <p:sldId id="462" r:id="rId9"/>
    <p:sldId id="456" r:id="rId10"/>
    <p:sldId id="457" r:id="rId11"/>
    <p:sldId id="504" r:id="rId12"/>
    <p:sldId id="487" r:id="rId13"/>
    <p:sldId id="459" r:id="rId14"/>
    <p:sldId id="492" r:id="rId15"/>
    <p:sldId id="493" r:id="rId16"/>
    <p:sldId id="494" r:id="rId17"/>
    <p:sldId id="475" r:id="rId18"/>
    <p:sldId id="485" r:id="rId19"/>
    <p:sldId id="495" r:id="rId20"/>
    <p:sldId id="461" r:id="rId21"/>
    <p:sldId id="434" r:id="rId22"/>
    <p:sldId id="447" r:id="rId23"/>
    <p:sldId id="483" r:id="rId24"/>
    <p:sldId id="505" r:id="rId25"/>
    <p:sldId id="496" r:id="rId26"/>
    <p:sldId id="497" r:id="rId27"/>
    <p:sldId id="507" r:id="rId28"/>
    <p:sldId id="508" r:id="rId29"/>
    <p:sldId id="509" r:id="rId30"/>
    <p:sldId id="503" r:id="rId31"/>
    <p:sldId id="385" r:id="rId32"/>
    <p:sldId id="506" r:id="rId33"/>
    <p:sldId id="470" r:id="rId34"/>
    <p:sldId id="468" r:id="rId35"/>
    <p:sldId id="502" r:id="rId36"/>
    <p:sldId id="415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15F9A8B-90F4-4584-AC1C-BBCCCC8A3E36}">
          <p14:sldIdLst>
            <p14:sldId id="366"/>
            <p14:sldId id="484"/>
            <p14:sldId id="450"/>
            <p14:sldId id="433"/>
            <p14:sldId id="482"/>
            <p14:sldId id="410"/>
            <p14:sldId id="455"/>
            <p14:sldId id="462"/>
            <p14:sldId id="456"/>
            <p14:sldId id="457"/>
            <p14:sldId id="504"/>
            <p14:sldId id="487"/>
            <p14:sldId id="459"/>
            <p14:sldId id="492"/>
            <p14:sldId id="493"/>
            <p14:sldId id="494"/>
            <p14:sldId id="475"/>
            <p14:sldId id="485"/>
            <p14:sldId id="495"/>
            <p14:sldId id="461"/>
            <p14:sldId id="434"/>
            <p14:sldId id="447"/>
            <p14:sldId id="483"/>
            <p14:sldId id="505"/>
            <p14:sldId id="496"/>
            <p14:sldId id="497"/>
            <p14:sldId id="507"/>
            <p14:sldId id="508"/>
            <p14:sldId id="509"/>
            <p14:sldId id="503"/>
            <p14:sldId id="385"/>
            <p14:sldId id="506"/>
            <p14:sldId id="470"/>
            <p14:sldId id="468"/>
            <p14:sldId id="502"/>
            <p14:sldId id="41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9C80"/>
    <a:srgbClr val="0070C0"/>
    <a:srgbClr val="528DFD"/>
    <a:srgbClr val="339966"/>
    <a:srgbClr val="006666"/>
    <a:srgbClr val="042433"/>
    <a:srgbClr val="CCFFCC"/>
    <a:srgbClr val="FFFFCC"/>
    <a:srgbClr val="DAFADA"/>
    <a:srgbClr val="1D77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88" autoAdjust="0"/>
    <p:restoredTop sz="96247" autoAdjust="0"/>
  </p:normalViewPr>
  <p:slideViewPr>
    <p:cSldViewPr snapToGrid="0">
      <p:cViewPr>
        <p:scale>
          <a:sx n="77" d="100"/>
          <a:sy n="77" d="100"/>
        </p:scale>
        <p:origin x="1094" y="91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D53CEF8-CBD6-44EE-E3EE-23AAB86FCFA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5CA2D1-68E8-2E6D-612E-691E0F7F7A0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9F52E-465E-4F08-8E35-A48B83C03B12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0CEB10-B1B1-1436-263C-C9DCEC9698E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499B0D-B8DD-A31C-8A7D-2B24A0E2C70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A21DC-D6A6-48DC-961A-3E1590F02E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1834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939DC0-5C8B-4412-8666-6EDD7E5875C5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4355C-E3F8-4A23-86B4-8BD2E5C09E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250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10EBF-E4C1-708A-249C-1A3C967567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0A2578-532D-31D6-7806-A228ED87EB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6BB1AF-76BF-8026-3227-381D410031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33FAD6-99B8-BAE2-0126-9E1CEDE33A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4652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A4D39A-A8D0-9EBE-C84E-060811F6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76781C-C4CA-251E-DD85-8454D3762D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714977-3208-D554-9EA3-2B36D0F1F6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1894D7-EDD4-8AA2-5486-45DBE26313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701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9006DC-8947-711F-472C-9F3ADF39C1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6466D8-D276-E667-6D72-F29C37F470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B5D3A9-48B5-A241-921A-7F0AE36CCF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9073F2-5438-BAC0-1221-FBA0B72857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6279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835078-F13B-2E9B-C61C-4D795DED2A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72F2C5-CB69-D5CA-5736-27E973A867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6F7EF0C-06F8-26FD-9049-621E3E633A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73CC74-2E6E-72E9-5D1A-E4EB1D73D1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9700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C025D1-331F-7361-F208-EE4A5F49D5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473552-73F3-DED6-F756-03317C937C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0D75F6-2A18-D8EB-A49E-53B65C2482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37D36E-BC58-5BF6-0FEC-8D1434E74E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2220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072620-275C-1740-94EA-8D024EACF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DFC210-F260-9CBB-E843-62F948048C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D503861-6991-F739-E81D-DDF11657A4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12B955-AE29-3FB2-A807-0F86096504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103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F0EA2-B9C4-D5B6-B282-52FB7BF54D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5EEE6A0-004A-97BB-0215-453FE66A36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DA780B-BA19-EE4B-9C84-4C7492AA86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281940-0898-EF25-61EB-2F1C44BEC1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7846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920D65-AE18-EA00-46C3-606E8505B0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4967064-245C-7579-2385-621B9D7BAF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04A1C0-4FD5-BF40-28E0-85D82642B0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EE78F8-2F29-6F70-519E-73AFAE70E8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6532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2847D2-435A-D30F-BB2C-7FA3A6C1F4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20D3270-9674-2CEF-D1B2-4B5618182E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865959B-4061-8650-0152-A47BECF9BA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718A92-683C-0A14-01E9-C966CE50BA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8159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2F4ED2-B38B-57E1-BF38-E28ACA7833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79E4A9A-D682-F250-4E46-DB5479F53A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EB0C70-6387-21EF-074F-904321F34D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Inermet</a:t>
            </a:r>
            <a:r>
              <a:rPr lang="en-US" dirty="0"/>
              <a:t> 180: </a:t>
            </a:r>
            <a:r>
              <a:rPr lang="en-GB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Tungsten alloy</a:t>
            </a:r>
            <a:endParaRPr lang="en-GB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3FAA76-316C-303F-6B43-1F53E24463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8114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6FEDA7-2187-F9A6-444A-84769D3DD0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BBE057-09FB-CABA-3114-A92DB24C61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7CC9613-490E-531B-739F-5AE6B1DE9A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Inermet</a:t>
            </a:r>
            <a:r>
              <a:rPr lang="en-US" dirty="0"/>
              <a:t> 180: </a:t>
            </a:r>
            <a:r>
              <a:rPr lang="en-GB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Tungsten alloy</a:t>
            </a:r>
            <a:endParaRPr lang="en-GB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2B2E7A-21B0-5287-63A2-063EC064DD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017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568F44-30BF-EB60-CC6E-6BCF9F0943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F07F05-1443-C9D4-3132-7DA342047E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7DCF471-783C-407F-DB8B-396F0B2A89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104A0E-DA3F-400E-03BE-5491937567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9113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80492C-4791-19CF-78BD-0100BB5613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E42BA8F-72E3-F0D4-C759-7269067833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70D94FA-FA82-B131-5EAE-5C9B6D915D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Inermet</a:t>
            </a:r>
            <a:r>
              <a:rPr lang="en-US" dirty="0"/>
              <a:t> 180: </a:t>
            </a:r>
            <a:r>
              <a:rPr lang="en-GB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Tungsten alloy</a:t>
            </a:r>
            <a:endParaRPr lang="en-GB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266119-309D-6F18-CFBA-D447E2BB83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4203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4C02B6-E0C5-FE5A-DC7C-574F124326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CF758F-B71A-88E9-FF44-70B3C6D71F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F4C3DF-108D-8B8E-97E0-407D59ABE9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Inermet</a:t>
            </a:r>
            <a:r>
              <a:rPr lang="en-US" dirty="0"/>
              <a:t> 180: </a:t>
            </a:r>
            <a:r>
              <a:rPr lang="en-GB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Tungsten alloy</a:t>
            </a:r>
            <a:endParaRPr lang="en-GB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07A876-A5E1-9847-47CA-DA84639EF9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5153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DC0B6-D631-EE41-01FD-33ADB30BBF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6CF806-1CB2-D620-EFE8-E677D0034D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C57E9C-8C9E-9B1F-F0F8-63B39724C5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392D7-543F-9835-B961-C2E916D513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47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11ED27-99D3-50FC-16D8-1CBD35F05D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F26534-85A6-2405-E458-394FA0F8F3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370EE3-133B-EA21-9CA0-E527703391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BA7EBC-E187-8D32-E96C-74AABB7EE2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8287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988210-4733-3841-6075-EBD04E82DF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C2ECE4-DF70-7AED-4393-168F30814C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90CF7F-CEE8-A958-CF61-424244C3EF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12B115-6B8D-1064-4557-12F8A3287A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8591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80277F-1977-690B-1FCB-9721CEFC7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6DF984-AA21-2B0A-61D1-A9A7501A8D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8D8478-70F7-538B-B5FE-64CC4ACB6F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42FDA-04EA-E3EA-042C-0884F3FA30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7351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461822-86F8-1880-B3C1-C209AFE12E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B395AA-C15F-CE37-AC83-64B68C6EE4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F7BD5A-ADFB-95A5-3A05-83DFE29E61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95AD8E-4E89-FD0E-2AAC-8C1629A798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62683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F59F05-E54C-D45E-E7E4-734D56DDF9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26110C-9542-3288-7CA1-B226588709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065ECFA-94AA-149F-2435-A943CAE322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A927AF-B968-9421-CD93-F456CA1C57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631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4C5712-2069-EC7C-0A50-6C4A25397A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44A76A0-8A64-BFD1-0DB2-25351C972F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79283B-8A67-5FE5-4E6E-81E605A961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E26808-603D-659F-4BAC-220BF26A3C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64077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A7B308-6487-902E-2FCB-4F14B77387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3C8BF5-D182-D85E-77EF-B378C8E0E4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4052BA-8C1C-4697-6787-0A8D6E5F14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F52934-EDAF-09F5-37FF-C85D63602B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499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40E08-529B-5690-E330-6D8C44A695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122787-32BB-A006-3D9E-E8F299CBC9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F6B8FC-7A56-C4F9-F1CC-BC1298655B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D8D76D-9CA2-D76D-5D5B-B9E70AA75C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6000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5F0E8C-7303-4159-5ABD-1006EB3F51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9D79ED-A2A1-C9B4-BBE6-0DD6DB0413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BD32A8-AC98-83F7-1697-3C92BEA5DE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B592E0-3CF0-CD28-9D7B-86D7ED3697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0888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DCA60F-0B04-DA8B-2665-F8CAB122B5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4C3F63D-7E2A-E560-D936-CDE2F2FDB9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107081-8C1E-4F2A-E01C-7EAD14E4A1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A7872C-5E11-5D03-01BC-5AD3B133F6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9104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BA2623-E9A6-39F1-637C-BC3C0DD3EA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79B25A-7C2C-2833-A436-ECF42DFD10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78C6AD-79D0-28C2-2C62-EF702F1070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AA0E4A-CE75-58E0-AACC-0D2F5F98E6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835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C980EC-C324-453B-C539-3F62E2FA31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E35205-978A-4F09-032C-66B69A333E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98B972-9566-86A3-6E06-16AD32A0F7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069249-FC39-2AE3-16AC-1D118C6D7C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003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661D0F-85C9-075A-D162-E215AB3A54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C6336B-CC80-CAEE-D1B3-A52FCBCDEC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71004FE-4D06-8CC2-936B-2A5558CF1E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32F4FC-7720-A6E3-396C-256CAF47F6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9290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F3FDC8-1E05-2F9D-7DEC-7205374BE1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DE3DF34-894F-E329-AF40-32F73D0FCE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5CF40FC-5ED3-B836-C71F-F78923F6D9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3E2B95-8DCA-C8D0-A8BF-E790398A23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2632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8A1F3E-42F6-FFAB-0DFC-1A0EC13D04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CE0836E-514B-33E8-8503-E027BC8A4F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795E53A-CCE5-F577-2F98-8603758E18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57190E-EEA5-9BAA-DD2B-A2981FED1B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291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73CFC7-B3B6-3A17-A61E-618DCD16F8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C06D97-EE41-8C9D-048C-2614B1D51B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4827AA2-0E20-FFD0-993A-905AD19B3A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7F6D52-1714-9EA4-14DE-D6CFE0729F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644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59E12-1F8E-B085-DC75-8C7FD7B7D4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F72858-1A6E-D8E9-13BB-A9A4053144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521A9-674D-1C49-B205-E9CFD71FA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5759-2B3A-44F7-A485-A3C7094366CC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C5F9AC-FD99-68A5-F1FB-82BE3FB0C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7E1D8-E6F5-46DC-9017-91300FEA1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C45-958F-4D1C-A5DA-B5546F1EF9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478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CA6BB-3FE4-3A34-C64D-F6578A107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F28E8-7640-6DDC-7312-77428D503B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7F58A7-95CE-11E8-92B7-76B01130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5759-2B3A-44F7-A485-A3C7094366CC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2B7E9-76FC-2BED-A5D2-9998EB787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1FFAD0-BEF4-214A-8106-CD4FF9C64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C45-958F-4D1C-A5DA-B5546F1EF9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482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F4A863-2D94-757F-FF5D-35B5966752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176FA3-E1B9-A741-2C60-697ED08568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14FA67-CFE8-C442-0D5B-189473786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5759-2B3A-44F7-A485-A3C7094366CC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50AD59-3CF2-E4E0-0221-789D8F1B2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FD907C-D311-B276-CEF3-BF135769F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C45-958F-4D1C-A5DA-B5546F1EF9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404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6D735-2587-54C5-13C4-791CE5018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A62D6-7564-BA6B-B690-866150153A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C208A5-B2A1-69F7-78E4-824F73864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5759-2B3A-44F7-A485-A3C7094366CC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7939CC-58FD-CD87-288B-10ED743C4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F26633-1BC3-3773-6F01-31B9C4BC0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C45-958F-4D1C-A5DA-B5546F1EF9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040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F8412-D8C4-DFB8-7723-4162420A0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169F96-52C7-5501-D110-9BB07443CF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0746C-2933-9237-368F-5771BBC86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5759-2B3A-44F7-A485-A3C7094366CC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889C96-72FB-93C4-5D11-D6FA523B3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8FD4A0-C077-57F3-BE72-3951AFF29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C45-958F-4D1C-A5DA-B5546F1EF9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558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4E205-FF53-1D22-9135-C758D4BCF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518DE-C9C6-B7A4-63E5-BD05BC6AF9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9CBC6E-4D2E-13FF-12FB-F2C31AF532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8A5244-024C-6A13-EC47-0D1C19BC6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5759-2B3A-44F7-A485-A3C7094366CC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50B67E-F6CC-2229-2742-D4BE9F61C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84693A-8EC4-8148-0836-FD0072B9D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C45-958F-4D1C-A5DA-B5546F1EF9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97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7FBEF-11B5-322C-C59C-66407DC47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1FC009-206F-C142-8A0D-71EB6C96A9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71E11B-DFBF-C283-E714-5FBD2669FC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3528D5-8FC4-71C6-44E7-2A26C5DD25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63E996-2DCA-AD81-B687-6D0EDEC10E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504D51-4419-7E40-CBB1-350789F0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5759-2B3A-44F7-A485-A3C7094366CC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283738-8ACB-EB75-9C39-F7C338950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310E51-7314-FD86-4E17-446A4FD6D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C45-958F-4D1C-A5DA-B5546F1EF9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46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637EE-23AE-C8C4-2A91-C753E7DC5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B18F43-24D7-2137-CDF9-8F934F075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5759-2B3A-44F7-A485-A3C7094366CC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36B52C-5BBC-7919-C5F7-1E3072FBA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EE5920-F153-B4C9-3872-95445040F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C45-958F-4D1C-A5DA-B5546F1EF9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06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A5EB06-787F-8A4A-A741-380590463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5759-2B3A-44F7-A485-A3C7094366CC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E7C8AB-FF01-C63E-7DB8-8C8BDD2F3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7F1D9C-7F4C-AE60-E4DD-63D9F8A05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C45-958F-4D1C-A5DA-B5546F1EF9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540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13375-6F78-38D6-1F6C-A9FBB8F1F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A1CEA-C55F-1BEA-D98D-C53FB5E41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876AD3-E3B4-EFE7-E3BB-55C7BF893A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F719A8-34EF-FF0A-18D5-951DAFBDD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5759-2B3A-44F7-A485-A3C7094366CC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23EBAE-2276-09A2-5CA5-7B20E32BA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5751D0-58E4-9084-0E98-8959C6CE9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C45-958F-4D1C-A5DA-B5546F1EF9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113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4B595-C211-D497-FDD3-BC9CF031B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47C002-B5AE-E8D3-439D-86D28CA53B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DD433E-988F-AE54-89AE-E07B394505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044293-2E6C-AC05-2BAC-6092BFCB7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5759-2B3A-44F7-A485-A3C7094366CC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F07B51-A65C-8CA1-0318-66A6CC1E1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858A6F-31F1-C2DB-DCC7-2E9F9E6DA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9C45-958F-4D1C-A5DA-B5546F1EF9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885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F623AC-9611-1FD1-50ED-6DF8FB1A6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213C23-410F-8AB0-111C-F35F445795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C02E31-E653-431A-8045-E93B7261C2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FC5759-2B3A-44F7-A485-A3C7094366CC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36947D-9E09-C3FC-A128-DE7A4F1615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BD634F-C2AF-6E42-AA3A-000C7D061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C49C45-958F-4D1C-A5DA-B5546F1EF9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003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6.png"/><Relationship Id="rId9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4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g"/><Relationship Id="rId3" Type="http://schemas.openxmlformats.org/officeDocument/2006/relationships/image" Target="../media/image2.png"/><Relationship Id="rId7" Type="http://schemas.openxmlformats.org/officeDocument/2006/relationships/image" Target="../media/image2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202105/contributions/5408583/attachments/2659051/4608141/FCCWeek_Optics_Oide_230606.pdf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30.jpe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31.png"/><Relationship Id="rId5" Type="http://schemas.openxmlformats.org/officeDocument/2006/relationships/image" Target="../media/image5.png"/><Relationship Id="rId10" Type="http://schemas.openxmlformats.org/officeDocument/2006/relationships/hyperlink" Target="https://indico.cern.ch/event/1471642/contributions/6210189/attachments/2961576/5209132/Optics_Oide_241106.pdf" TargetMode="External"/><Relationship Id="rId4" Type="http://schemas.openxmlformats.org/officeDocument/2006/relationships/image" Target="../media/image6.png"/><Relationship Id="rId9" Type="http://schemas.openxmlformats.org/officeDocument/2006/relationships/hyperlink" Target="https://indico.cern.ch/event/1509196/contributions/6480794/attachments/3055731/5402860/Optics_Oide_bx*_techi_250424.pdf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.png"/><Relationship Id="rId7" Type="http://schemas.openxmlformats.org/officeDocument/2006/relationships/image" Target="../media/image3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6.png"/><Relationship Id="rId9" Type="http://schemas.openxmlformats.org/officeDocument/2006/relationships/image" Target="../media/image33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.png"/><Relationship Id="rId7" Type="http://schemas.openxmlformats.org/officeDocument/2006/relationships/image" Target="../media/image34.png"/><Relationship Id="rId12" Type="http://schemas.openxmlformats.org/officeDocument/2006/relationships/image" Target="../media/image3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310.png"/><Relationship Id="rId5" Type="http://schemas.openxmlformats.org/officeDocument/2006/relationships/image" Target="../media/image5.png"/><Relationship Id="rId10" Type="http://schemas.openxmlformats.org/officeDocument/2006/relationships/image" Target="../media/image350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6.pn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320.png"/><Relationship Id="rId5" Type="http://schemas.openxmlformats.org/officeDocument/2006/relationships/image" Target="../media/image5.png"/><Relationship Id="rId10" Type="http://schemas.openxmlformats.org/officeDocument/2006/relationships/image" Target="../media/image310.png"/><Relationship Id="rId4" Type="http://schemas.openxmlformats.org/officeDocument/2006/relationships/image" Target="../media/image6.png"/><Relationship Id="rId9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7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2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10" Type="http://schemas.openxmlformats.org/officeDocument/2006/relationships/hyperlink" Target="https://indico.cern.ch/event/1408515/contributions/6515087/attachments/3069805/5430664/2025_05_20_FCC-IS_week.pdf" TargetMode="External"/><Relationship Id="rId4" Type="http://schemas.openxmlformats.org/officeDocument/2006/relationships/image" Target="../media/image6.png"/><Relationship Id="rId9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2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10" Type="http://schemas.openxmlformats.org/officeDocument/2006/relationships/hyperlink" Target="https://indico.cern.ch/event/1408515/contributions/6515087/attachments/3069805/5430664/2025_05_20_FCC-IS_week.pdf" TargetMode="External"/><Relationship Id="rId4" Type="http://schemas.openxmlformats.org/officeDocument/2006/relationships/image" Target="../media/image6.png"/><Relationship Id="rId9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2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10" Type="http://schemas.openxmlformats.org/officeDocument/2006/relationships/hyperlink" Target="https://indico.cern.ch/event/1408515/contributions/6515087/attachments/3069805/5430664/2025_05_20_FCC-IS_week.pdf" TargetMode="External"/><Relationship Id="rId4" Type="http://schemas.openxmlformats.org/officeDocument/2006/relationships/image" Target="../media/image6.png"/><Relationship Id="rId9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2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10" Type="http://schemas.openxmlformats.org/officeDocument/2006/relationships/hyperlink" Target="https://indico.cern.ch/event/1408515/contributions/6515087/attachments/3069805/5430664/2025_05_20_FCC-IS_week.pdf" TargetMode="External"/><Relationship Id="rId4" Type="http://schemas.openxmlformats.org/officeDocument/2006/relationships/image" Target="../media/image6.png"/><Relationship Id="rId9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0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11" Type="http://schemas.openxmlformats.org/officeDocument/2006/relationships/image" Target="../media/image22.png"/><Relationship Id="rId5" Type="http://schemas.openxmlformats.org/officeDocument/2006/relationships/image" Target="../media/image54.jpg"/><Relationship Id="rId10" Type="http://schemas.openxmlformats.org/officeDocument/2006/relationships/image" Target="../media/image4.png"/><Relationship Id="rId4" Type="http://schemas.openxmlformats.org/officeDocument/2006/relationships/image" Target="../media/image17.jpeg"/><Relationship Id="rId9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2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4.PNG"/><Relationship Id="rId5" Type="http://schemas.openxmlformats.org/officeDocument/2006/relationships/image" Target="../media/image5.png"/><Relationship Id="rId15" Type="http://schemas.openxmlformats.org/officeDocument/2006/relationships/hyperlink" Target="https://gitlab.cern.ch/IRIS/IW2D" TargetMode="External"/><Relationship Id="rId10" Type="http://schemas.openxmlformats.org/officeDocument/2006/relationships/image" Target="../media/image13.PNG"/><Relationship Id="rId4" Type="http://schemas.openxmlformats.org/officeDocument/2006/relationships/image" Target="../media/image6.png"/><Relationship Id="rId9" Type="http://schemas.openxmlformats.org/officeDocument/2006/relationships/image" Target="../media/image12.PNG"/><Relationship Id="rId1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9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hyperlink" Target="https://github.com/ImpedanCEI/fcc_ee_IW_mode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6818CF4-228A-E2B9-B69E-763ADE310F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2ACA34-A2BC-654A-A45E-DC9C21E79988}"/>
              </a:ext>
            </a:extLst>
          </p:cNvPr>
          <p:cNvSpPr/>
          <p:nvPr/>
        </p:nvSpPr>
        <p:spPr>
          <a:xfrm>
            <a:off x="-9" y="1"/>
            <a:ext cx="12192009" cy="685603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Google Shape;58;p13">
            <a:extLst>
              <a:ext uri="{FF2B5EF4-FFF2-40B4-BE49-F238E27FC236}">
                <a16:creationId xmlns:a16="http://schemas.microsoft.com/office/drawing/2014/main" id="{87AEA772-D939-B328-6C0A-C961811F0FA6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-167050"/>
            <a:ext cx="1512276" cy="1512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6;p13">
            <a:extLst>
              <a:ext uri="{FF2B5EF4-FFF2-40B4-BE49-F238E27FC236}">
                <a16:creationId xmlns:a16="http://schemas.microsoft.com/office/drawing/2014/main" id="{DF9AA471-966C-16CB-64EE-1714C31068FC}"/>
              </a:ext>
            </a:extLst>
          </p:cNvPr>
          <p:cNvPicPr preferRelativeResize="0"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62251" y="49475"/>
            <a:ext cx="1768828" cy="62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55;p13">
            <a:extLst>
              <a:ext uri="{FF2B5EF4-FFF2-40B4-BE49-F238E27FC236}">
                <a16:creationId xmlns:a16="http://schemas.microsoft.com/office/drawing/2014/main" id="{4EF6B50F-D7F5-5768-FDDC-809448D7BDEB}"/>
              </a:ext>
            </a:extLst>
          </p:cNvPr>
          <p:cNvPicPr preferRelativeResize="0"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71119" y="137038"/>
            <a:ext cx="2097512" cy="45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59;p13">
            <a:extLst>
              <a:ext uri="{FF2B5EF4-FFF2-40B4-BE49-F238E27FC236}">
                <a16:creationId xmlns:a16="http://schemas.microsoft.com/office/drawing/2014/main" id="{1CDB5042-B15F-9D46-C74D-13FD3C851A29}"/>
              </a:ext>
            </a:extLst>
          </p:cNvPr>
          <p:cNvPicPr preferRelativeResize="0"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54424" y="1970"/>
            <a:ext cx="1637576" cy="91923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7444C09-0F44-4D2A-E759-0B23D3F91782}"/>
              </a:ext>
            </a:extLst>
          </p:cNvPr>
          <p:cNvSpPr txBox="1"/>
          <p:nvPr/>
        </p:nvSpPr>
        <p:spPr>
          <a:xfrm>
            <a:off x="-9" y="4246982"/>
            <a:ext cx="12192004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Impact of Collimators' Geometric Impedance on Beam Stability in the FCC-ee</a:t>
            </a:r>
          </a:p>
          <a:p>
            <a:pPr algn="ctr"/>
            <a:r>
              <a:rPr lang="en-GB" sz="2800" dirty="0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 Analysis and Optimization Techniques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FF5514-A74B-94C1-6E40-CE0B41D23490}"/>
              </a:ext>
            </a:extLst>
          </p:cNvPr>
          <p:cNvSpPr txBox="1"/>
          <p:nvPr/>
        </p:nvSpPr>
        <p:spPr>
          <a:xfrm>
            <a:off x="-9" y="5556935"/>
            <a:ext cx="12192004" cy="126637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0" h="0"/>
              <a:bevelB w="6350" h="101600"/>
              <a:contourClr>
                <a:srgbClr val="0C343D"/>
              </a:contourClr>
            </a:sp3d>
          </a:bodyPr>
          <a:lstStyle/>
          <a:p>
            <a:pPr algn="ctr"/>
            <a:endParaRPr lang="en-GB" sz="800" b="1" dirty="0">
              <a:solidFill>
                <a:schemeClr val="bg1"/>
              </a:solidFill>
              <a:effectLst>
                <a:glow>
                  <a:srgbClr val="006666">
                    <a:alpha val="40000"/>
                  </a:srgbClr>
                </a:glow>
              </a:effectLst>
              <a:latin typeface="Calisto MT" panose="0204060305050503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en-GB" sz="900" b="1" dirty="0">
              <a:solidFill>
                <a:schemeClr val="bg1"/>
              </a:solidFill>
              <a:effectLst>
                <a:glow>
                  <a:srgbClr val="006666">
                    <a:alpha val="40000"/>
                  </a:srgbClr>
                </a:glow>
              </a:effectLst>
              <a:latin typeface="Calisto MT" panose="0204060305050503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GB" sz="1400" u="sng" dirty="0">
                <a:solidFill>
                  <a:schemeClr val="bg1"/>
                </a:solidFill>
                <a:effectLst>
                  <a:glow>
                    <a:srgbClr val="006666">
                      <a:alpha val="40000"/>
                    </a:srgbClr>
                  </a:glow>
                </a:effectLst>
                <a:latin typeface="Calisto MT" panose="02040603050505030304" pitchFamily="18" charset="0"/>
                <a:cs typeface="Times New Roman" panose="02020603050405020304" pitchFamily="18" charset="0"/>
              </a:rPr>
              <a:t>Dora Gibellieri</a:t>
            </a:r>
            <a:r>
              <a:rPr lang="en-GB" sz="1400" baseline="50000" dirty="0">
                <a:solidFill>
                  <a:schemeClr val="bg1"/>
                </a:solidFill>
                <a:effectLst>
                  <a:glow>
                    <a:srgbClr val="006666">
                      <a:alpha val="40000"/>
                    </a:srgbClr>
                  </a:glow>
                </a:effectLst>
                <a:latin typeface="Calisto MT" panose="02040603050505030304" pitchFamily="18" charset="0"/>
                <a:cs typeface="Times New Roman" panose="02020603050405020304" pitchFamily="18" charset="0"/>
              </a:rPr>
              <a:t>1,2,3</a:t>
            </a:r>
            <a:r>
              <a:rPr lang="en-GB" sz="1400" dirty="0">
                <a:solidFill>
                  <a:schemeClr val="bg1"/>
                </a:solidFill>
                <a:effectLst>
                  <a:glow>
                    <a:srgbClr val="006666">
                      <a:alpha val="40000"/>
                    </a:srgbClr>
                  </a:glow>
                </a:effectLst>
                <a:latin typeface="Calisto MT" panose="02040603050505030304" pitchFamily="18" charset="0"/>
                <a:cs typeface="Times New Roman" panose="02020603050405020304" pitchFamily="18" charset="0"/>
              </a:rPr>
              <a:t>, Carlo Zannini</a:t>
            </a:r>
            <a:r>
              <a:rPr lang="en-GB" sz="1400" baseline="50000" dirty="0">
                <a:solidFill>
                  <a:schemeClr val="bg1"/>
                </a:solidFill>
                <a:effectLst>
                  <a:glow>
                    <a:srgbClr val="006666">
                      <a:alpha val="40000"/>
                    </a:srgbClr>
                  </a:glow>
                </a:effectLst>
                <a:latin typeface="Calisto MT" panose="02040603050505030304" pitchFamily="18" charset="0"/>
                <a:cs typeface="Times New Roman" panose="02020603050405020304" pitchFamily="18" charset="0"/>
              </a:rPr>
              <a:t>1</a:t>
            </a:r>
            <a:r>
              <a:rPr lang="en-GB" sz="1400" dirty="0">
                <a:solidFill>
                  <a:schemeClr val="bg1"/>
                </a:solidFill>
                <a:effectLst>
                  <a:glow>
                    <a:srgbClr val="006666">
                      <a:alpha val="40000"/>
                    </a:srgbClr>
                  </a:glow>
                </a:effectLst>
                <a:latin typeface="Calisto MT" panose="02040603050505030304" pitchFamily="18" charset="0"/>
                <a:cs typeface="Times New Roman" panose="02020603050405020304" pitchFamily="18" charset="0"/>
              </a:rPr>
              <a:t>, Adnan Ghribi</a:t>
            </a:r>
            <a:r>
              <a:rPr lang="en-GB" sz="1400" baseline="50000" dirty="0">
                <a:solidFill>
                  <a:schemeClr val="bg1"/>
                </a:solidFill>
                <a:effectLst>
                  <a:glow>
                    <a:srgbClr val="006666">
                      <a:alpha val="40000"/>
                    </a:srgbClr>
                  </a:glow>
                </a:effectLst>
                <a:latin typeface="Calisto MT" panose="02040603050505030304" pitchFamily="18" charset="0"/>
                <a:cs typeface="Times New Roman" panose="02020603050405020304" pitchFamily="18" charset="0"/>
              </a:rPr>
              <a:t>2,3</a:t>
            </a:r>
            <a:r>
              <a:rPr lang="en-GB" sz="1400" dirty="0">
                <a:solidFill>
                  <a:schemeClr val="bg1"/>
                </a:solidFill>
                <a:effectLst>
                  <a:glow>
                    <a:srgbClr val="006666">
                      <a:alpha val="40000"/>
                    </a:srgbClr>
                  </a:glow>
                </a:effectLst>
                <a:latin typeface="Calisto MT" panose="02040603050505030304" pitchFamily="18" charset="0"/>
                <a:cs typeface="Times New Roman" panose="02020603050405020304" pitchFamily="18" charset="0"/>
              </a:rPr>
              <a:t>, Mauro Migliorati</a:t>
            </a:r>
            <a:r>
              <a:rPr lang="en-GB" sz="1400" baseline="50000" dirty="0">
                <a:solidFill>
                  <a:schemeClr val="bg1"/>
                </a:solidFill>
                <a:effectLst>
                  <a:glow>
                    <a:srgbClr val="006666">
                      <a:alpha val="40000"/>
                    </a:srgbClr>
                  </a:glow>
                </a:effectLst>
                <a:latin typeface="Calisto MT" panose="02040603050505030304" pitchFamily="18" charset="0"/>
                <a:cs typeface="Times New Roman" panose="02020603050405020304" pitchFamily="18" charset="0"/>
              </a:rPr>
              <a:t>4,5</a:t>
            </a:r>
            <a:r>
              <a:rPr lang="en-GB" sz="1400" dirty="0">
                <a:solidFill>
                  <a:schemeClr val="bg1"/>
                </a:solidFill>
                <a:effectLst>
                  <a:glow>
                    <a:srgbClr val="006666">
                      <a:alpha val="40000"/>
                    </a:srgbClr>
                  </a:glow>
                </a:effectLst>
                <a:latin typeface="Calisto MT" panose="02040603050505030304" pitchFamily="18" charset="0"/>
                <a:cs typeface="Times New Roman" panose="02020603050405020304" pitchFamily="18" charset="0"/>
              </a:rPr>
              <a:t> and Mikhail Zobov</a:t>
            </a:r>
            <a:r>
              <a:rPr lang="en-GB" sz="1400" baseline="50000" dirty="0">
                <a:solidFill>
                  <a:schemeClr val="bg1"/>
                </a:solidFill>
                <a:effectLst>
                  <a:glow>
                    <a:srgbClr val="006666">
                      <a:alpha val="40000"/>
                    </a:srgbClr>
                  </a:glow>
                </a:effectLst>
                <a:latin typeface="Calisto MT" panose="02040603050505030304" pitchFamily="18" charset="0"/>
                <a:cs typeface="Times New Roman" panose="02020603050405020304" pitchFamily="18" charset="0"/>
              </a:rPr>
              <a:t>4,5</a:t>
            </a:r>
          </a:p>
          <a:p>
            <a:pPr algn="ctr">
              <a:lnSpc>
                <a:spcPct val="150000"/>
              </a:lnSpc>
            </a:pPr>
            <a:endParaRPr lang="en-GB" sz="900" baseline="50000" dirty="0">
              <a:solidFill>
                <a:schemeClr val="bg1"/>
              </a:solidFill>
              <a:effectLst>
                <a:glow>
                  <a:srgbClr val="006666">
                    <a:alpha val="40000"/>
                  </a:srgbClr>
                </a:glow>
              </a:effectLst>
              <a:latin typeface="Calisto MT" panose="0204060305050503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GB" sz="1100" baseline="50000" dirty="0">
                <a:solidFill>
                  <a:schemeClr val="bg1"/>
                </a:solidFill>
                <a:effectLst>
                  <a:glow>
                    <a:srgbClr val="006666">
                      <a:alpha val="40000"/>
                    </a:srgbClr>
                  </a:glow>
                </a:effectLst>
                <a:latin typeface="Calisto MT" panose="02040603050505030304" pitchFamily="18" charset="0"/>
                <a:cs typeface="Times New Roman" panose="02020603050405020304" pitchFamily="18" charset="0"/>
              </a:rPr>
              <a:t>1</a:t>
            </a:r>
            <a:r>
              <a:rPr lang="en-GB" sz="1100" dirty="0">
                <a:solidFill>
                  <a:schemeClr val="bg1"/>
                </a:solidFill>
                <a:effectLst>
                  <a:glow>
                    <a:srgbClr val="006666">
                      <a:alpha val="40000"/>
                    </a:srgbClr>
                  </a:glow>
                </a:effectLst>
                <a:latin typeface="Calisto MT" panose="02040603050505030304" pitchFamily="18" charset="0"/>
                <a:cs typeface="Times New Roman" panose="02020603050405020304" pitchFamily="18" charset="0"/>
              </a:rPr>
              <a:t>CERN </a:t>
            </a:r>
            <a:r>
              <a:rPr lang="en-GB" sz="1100" baseline="50000" dirty="0">
                <a:solidFill>
                  <a:schemeClr val="bg1"/>
                </a:solidFill>
                <a:effectLst>
                  <a:glow>
                    <a:srgbClr val="006666">
                      <a:alpha val="40000"/>
                    </a:srgbClr>
                  </a:glow>
                </a:effectLst>
                <a:latin typeface="Calisto MT" panose="02040603050505030304" pitchFamily="18" charset="0"/>
                <a:cs typeface="Times New Roman" panose="02020603050405020304" pitchFamily="18" charset="0"/>
              </a:rPr>
              <a:t>2</a:t>
            </a:r>
            <a:r>
              <a:rPr lang="en-GB" sz="1100" dirty="0">
                <a:solidFill>
                  <a:schemeClr val="bg1"/>
                </a:solidFill>
                <a:effectLst>
                  <a:glow>
                    <a:srgbClr val="006666">
                      <a:alpha val="40000"/>
                    </a:srgbClr>
                  </a:glow>
                </a:effectLst>
                <a:latin typeface="Calisto MT" panose="02040603050505030304" pitchFamily="18" charset="0"/>
                <a:cs typeface="Times New Roman" panose="02020603050405020304" pitchFamily="18" charset="0"/>
              </a:rPr>
              <a:t>University of Caen Normandy </a:t>
            </a:r>
            <a:r>
              <a:rPr lang="en-GB" sz="1100" baseline="50000" dirty="0">
                <a:solidFill>
                  <a:schemeClr val="bg1"/>
                </a:solidFill>
                <a:effectLst>
                  <a:glow>
                    <a:srgbClr val="006666">
                      <a:alpha val="40000"/>
                    </a:srgbClr>
                  </a:glow>
                </a:effectLst>
                <a:latin typeface="Calisto MT" panose="02040603050505030304" pitchFamily="18" charset="0"/>
                <a:cs typeface="Times New Roman" panose="02020603050405020304" pitchFamily="18" charset="0"/>
              </a:rPr>
              <a:t>3</a:t>
            </a:r>
            <a:r>
              <a:rPr lang="en-GB" sz="1100" dirty="0">
                <a:solidFill>
                  <a:schemeClr val="bg1"/>
                </a:solidFill>
                <a:effectLst>
                  <a:glow>
                    <a:srgbClr val="006666">
                      <a:alpha val="40000"/>
                    </a:srgbClr>
                  </a:glow>
                </a:effectLst>
                <a:latin typeface="Calisto MT" panose="02040603050505030304" pitchFamily="18" charset="0"/>
                <a:cs typeface="Times New Roman" panose="02020603050405020304" pitchFamily="18" charset="0"/>
              </a:rPr>
              <a:t>GANIL </a:t>
            </a:r>
            <a:r>
              <a:rPr lang="en-GB" sz="1100" baseline="50000" dirty="0">
                <a:solidFill>
                  <a:schemeClr val="bg1"/>
                </a:solidFill>
                <a:effectLst>
                  <a:glow>
                    <a:srgbClr val="006666">
                      <a:alpha val="40000"/>
                    </a:srgbClr>
                  </a:glow>
                </a:effectLst>
                <a:latin typeface="Calisto MT" panose="02040603050505030304" pitchFamily="18" charset="0"/>
                <a:cs typeface="Times New Roman" panose="02020603050405020304" pitchFamily="18" charset="0"/>
              </a:rPr>
              <a:t>4</a:t>
            </a:r>
            <a:r>
              <a:rPr lang="en-GB" sz="1100" dirty="0">
                <a:solidFill>
                  <a:schemeClr val="bg1"/>
                </a:solidFill>
                <a:effectLst>
                  <a:glow>
                    <a:srgbClr val="006666">
                      <a:alpha val="40000"/>
                    </a:srgbClr>
                  </a:glow>
                </a:effectLst>
                <a:latin typeface="Calisto MT" panose="02040603050505030304" pitchFamily="18" charset="0"/>
                <a:cs typeface="Times New Roman" panose="02020603050405020304" pitchFamily="18" charset="0"/>
              </a:rPr>
              <a:t>Sapienza University of Rome </a:t>
            </a:r>
            <a:r>
              <a:rPr lang="en-GB" sz="1100" baseline="50000" dirty="0">
                <a:solidFill>
                  <a:schemeClr val="bg1"/>
                </a:solidFill>
                <a:effectLst>
                  <a:glow>
                    <a:srgbClr val="006666">
                      <a:alpha val="40000"/>
                    </a:srgbClr>
                  </a:glow>
                </a:effectLst>
                <a:latin typeface="Calisto MT" panose="02040603050505030304" pitchFamily="18" charset="0"/>
                <a:cs typeface="Times New Roman" panose="02020603050405020304" pitchFamily="18" charset="0"/>
              </a:rPr>
              <a:t>5</a:t>
            </a:r>
            <a:r>
              <a:rPr lang="en-GB" sz="1100" dirty="0">
                <a:solidFill>
                  <a:schemeClr val="bg1"/>
                </a:solidFill>
                <a:effectLst>
                  <a:glow>
                    <a:srgbClr val="006666">
                      <a:alpha val="40000"/>
                    </a:srgbClr>
                  </a:glow>
                </a:effectLst>
                <a:latin typeface="Calisto MT" panose="02040603050505030304" pitchFamily="18" charset="0"/>
                <a:cs typeface="Times New Roman" panose="02020603050405020304" pitchFamily="18" charset="0"/>
              </a:rPr>
              <a:t>INFN</a:t>
            </a:r>
            <a:endParaRPr lang="en-GB" sz="1100" baseline="50000" dirty="0">
              <a:solidFill>
                <a:schemeClr val="bg1"/>
              </a:solidFill>
              <a:effectLst>
                <a:glow>
                  <a:srgbClr val="006666">
                    <a:alpha val="40000"/>
                  </a:srgbClr>
                </a:glow>
              </a:effectLst>
              <a:latin typeface="Calisto MT" panose="0204060305050503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en-GB" sz="400" b="1" dirty="0">
              <a:solidFill>
                <a:schemeClr val="bg1"/>
              </a:solidFill>
              <a:effectLst>
                <a:glow>
                  <a:srgbClr val="006666">
                    <a:alpha val="40000"/>
                  </a:srgbClr>
                </a:glow>
              </a:effectLst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83E048-59B2-0CD1-AEF0-EB27F4BBFC12}"/>
              </a:ext>
            </a:extLst>
          </p:cNvPr>
          <p:cNvSpPr txBox="1"/>
          <p:nvPr/>
        </p:nvSpPr>
        <p:spPr>
          <a:xfrm>
            <a:off x="0" y="5378052"/>
            <a:ext cx="12192000" cy="4180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0" h="0"/>
              <a:bevelB w="6350" h="101600"/>
              <a:contourClr>
                <a:srgbClr val="0C343D"/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en-GB" sz="1600" b="1" i="0" dirty="0">
                <a:solidFill>
                  <a:schemeClr val="bg1"/>
                </a:solidFill>
                <a:effectLst/>
                <a:latin typeface="Calisto MT" panose="02040603050505030304" pitchFamily="18" charset="0"/>
              </a:rPr>
              <a:t>FCC week 2025 - 11th </a:t>
            </a:r>
            <a:r>
              <a:rPr lang="en-GB" sz="1600" b="1" dirty="0">
                <a:solidFill>
                  <a:schemeClr val="bg1"/>
                </a:solidFill>
                <a:latin typeface="Calisto MT" panose="02040603050505030304" pitchFamily="18" charset="0"/>
              </a:rPr>
              <a:t> </a:t>
            </a:r>
            <a:r>
              <a:rPr lang="en-GB" sz="1600" b="1" i="0" dirty="0">
                <a:solidFill>
                  <a:schemeClr val="bg1"/>
                </a:solidFill>
                <a:effectLst/>
                <a:latin typeface="Calisto MT" panose="02040603050505030304" pitchFamily="18" charset="0"/>
              </a:rPr>
              <a:t>edition of the Future Circular Collider Conference , Vienna, Austria, </a:t>
            </a:r>
            <a:r>
              <a:rPr lang="en-GB" sz="1600" b="1" dirty="0">
                <a:solidFill>
                  <a:schemeClr val="bg1"/>
                </a:solidFill>
                <a:latin typeface="Calisto MT" panose="02040603050505030304" pitchFamily="18" charset="0"/>
              </a:rPr>
              <a:t> 20 </a:t>
            </a:r>
            <a:r>
              <a:rPr lang="en-GB" sz="1600" b="1" i="0" dirty="0">
                <a:solidFill>
                  <a:schemeClr val="bg1"/>
                </a:solidFill>
                <a:effectLst/>
                <a:latin typeface="Calisto MT" panose="02040603050505030304" pitchFamily="18" charset="0"/>
              </a:rPr>
              <a:t>May 2025</a:t>
            </a:r>
            <a:endParaRPr lang="en-GB" sz="1600" b="1" dirty="0">
              <a:solidFill>
                <a:schemeClr val="bg1"/>
              </a:solidFill>
              <a:effectLst>
                <a:glow>
                  <a:srgbClr val="006666">
                    <a:alpha val="40000"/>
                  </a:srgbClr>
                </a:glow>
              </a:effectLst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188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CACC6E-FCB6-4980-4E68-6CFA1C39B8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9730418-417A-9F76-E6FB-7C04D0D0E6E8}"/>
              </a:ext>
            </a:extLst>
          </p:cNvPr>
          <p:cNvSpPr/>
          <p:nvPr/>
        </p:nvSpPr>
        <p:spPr>
          <a:xfrm>
            <a:off x="1120587" y="1080698"/>
            <a:ext cx="9794688" cy="3186619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A20B70D-9F0E-18DF-A0EE-B5093B12E8F0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FB09EDD-7496-9ECD-EE12-EB5DC7BB44A1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Google Shape;58;p13">
              <a:extLst>
                <a:ext uri="{FF2B5EF4-FFF2-40B4-BE49-F238E27FC236}">
                  <a16:creationId xmlns:a16="http://schemas.microsoft.com/office/drawing/2014/main" id="{1544B2AE-4E60-D368-2495-73F3A42699FE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Picture 2">
              <a:extLst>
                <a:ext uri="{FF2B5EF4-FFF2-40B4-BE49-F238E27FC236}">
                  <a16:creationId xmlns:a16="http://schemas.microsoft.com/office/drawing/2014/main" id="{FD57FD05-3844-93E3-B6C8-E9338A948D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3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53424268-3775-A64E-FC70-C715030FE5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5" name="Picture 24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18076B96-3BCA-6C7D-BD55-476F877C1D6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B0E3D387-7613-0697-68A7-A649D54B5473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9853664-30FA-A49F-B278-F95B1A4A7FC5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002060"/>
                </a:solidFill>
                <a:latin typeface="Calisto MT" panose="02040603050505030304" pitchFamily="18" charset="0"/>
              </a:rPr>
              <a:t>FCC-ee main ring impedance model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C577149-31E8-DC3B-9A5E-E71A340F1CC8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4EFE8B3-E03F-88E2-55FD-B0A00368763E}"/>
              </a:ext>
            </a:extLst>
          </p:cNvPr>
          <p:cNvSpPr txBox="1"/>
          <p:nvPr/>
        </p:nvSpPr>
        <p:spPr>
          <a:xfrm>
            <a:off x="3250700" y="5428287"/>
            <a:ext cx="50554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00206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Constant Model Optimization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99AF6842-458A-9D54-C5CA-C21E70272322}"/>
              </a:ext>
            </a:extLst>
          </p:cNvPr>
          <p:cNvSpPr/>
          <p:nvPr/>
        </p:nvSpPr>
        <p:spPr>
          <a:xfrm>
            <a:off x="2577094" y="4270342"/>
            <a:ext cx="6612672" cy="1052741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D8499A-6DCB-6C86-2216-99026188639C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897B58-8186-9574-E1F3-4D9CFB8A3CE2}"/>
              </a:ext>
            </a:extLst>
          </p:cNvPr>
          <p:cNvSpPr txBox="1"/>
          <p:nvPr/>
        </p:nvSpPr>
        <p:spPr>
          <a:xfrm>
            <a:off x="4113511" y="4294852"/>
            <a:ext cx="35398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Flexible &amp; modular model</a:t>
            </a:r>
          </a:p>
        </p:txBody>
      </p:sp>
      <p:sp>
        <p:nvSpPr>
          <p:cNvPr id="23" name="Arrow: Pentagon 22">
            <a:extLst>
              <a:ext uri="{FF2B5EF4-FFF2-40B4-BE49-F238E27FC236}">
                <a16:creationId xmlns:a16="http://schemas.microsoft.com/office/drawing/2014/main" id="{04FE8CDF-20A1-BFAE-9341-860BF91590D5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Introduction</a:t>
            </a:r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20F8384-2A89-0F22-0981-82C524B6F0A1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10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7CFAEFF2-37A4-FCB7-0762-E751C2515271}"/>
              </a:ext>
            </a:extLst>
          </p:cNvPr>
          <p:cNvSpPr/>
          <p:nvPr/>
        </p:nvSpPr>
        <p:spPr>
          <a:xfrm>
            <a:off x="1531585" y="1425882"/>
            <a:ext cx="2507578" cy="818434"/>
          </a:xfrm>
          <a:prstGeom prst="roundRect">
            <a:avLst/>
          </a:prstGeom>
          <a:solidFill>
            <a:srgbClr val="0070C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Identify main impedance contributors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AEC70C31-1C89-6695-F8F4-72D655576DC2}"/>
              </a:ext>
            </a:extLst>
          </p:cNvPr>
          <p:cNvSpPr/>
          <p:nvPr/>
        </p:nvSpPr>
        <p:spPr>
          <a:xfrm>
            <a:off x="4773083" y="1443223"/>
            <a:ext cx="2507577" cy="818434"/>
          </a:xfrm>
          <a:prstGeom prst="roundRect">
            <a:avLst/>
          </a:prstGeom>
          <a:solidFill>
            <a:srgbClr val="0070C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3D EM Simulations  and Analytical Model</a:t>
            </a:r>
            <a:endParaRPr lang="en-GB" sz="1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9260E800-E1CC-824A-2C48-599B0FF30621}"/>
              </a:ext>
            </a:extLst>
          </p:cNvPr>
          <p:cNvSpPr/>
          <p:nvPr/>
        </p:nvSpPr>
        <p:spPr>
          <a:xfrm>
            <a:off x="7980458" y="1434459"/>
            <a:ext cx="2507577" cy="818434"/>
          </a:xfrm>
          <a:prstGeom prst="roundRect">
            <a:avLst/>
          </a:prstGeom>
          <a:solidFill>
            <a:srgbClr val="0070C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Accelerator I/W Model</a:t>
            </a:r>
            <a:endParaRPr lang="en-GB" sz="1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3" name="Arrow: Chevron 32">
            <a:extLst>
              <a:ext uri="{FF2B5EF4-FFF2-40B4-BE49-F238E27FC236}">
                <a16:creationId xmlns:a16="http://schemas.microsoft.com/office/drawing/2014/main" id="{B0CFD581-C800-27EE-85E2-C7C18718623B}"/>
              </a:ext>
            </a:extLst>
          </p:cNvPr>
          <p:cNvSpPr/>
          <p:nvPr/>
        </p:nvSpPr>
        <p:spPr>
          <a:xfrm>
            <a:off x="4229946" y="1702979"/>
            <a:ext cx="317791" cy="298921"/>
          </a:xfrm>
          <a:prstGeom prst="chevron">
            <a:avLst/>
          </a:prstGeom>
          <a:solidFill>
            <a:srgbClr val="089C8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4" name="Arrow: Chevron 33">
            <a:extLst>
              <a:ext uri="{FF2B5EF4-FFF2-40B4-BE49-F238E27FC236}">
                <a16:creationId xmlns:a16="http://schemas.microsoft.com/office/drawing/2014/main" id="{4FF3DF0F-F34C-6F1A-045C-89C81AF8D576}"/>
              </a:ext>
            </a:extLst>
          </p:cNvPr>
          <p:cNvSpPr/>
          <p:nvPr/>
        </p:nvSpPr>
        <p:spPr>
          <a:xfrm>
            <a:off x="7471443" y="1702979"/>
            <a:ext cx="317791" cy="298921"/>
          </a:xfrm>
          <a:prstGeom prst="chevron">
            <a:avLst/>
          </a:prstGeom>
          <a:solidFill>
            <a:srgbClr val="089C8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854158E-457F-DA7C-9E15-53451DB9A1BF}"/>
              </a:ext>
            </a:extLst>
          </p:cNvPr>
          <p:cNvSpPr/>
          <p:nvPr/>
        </p:nvSpPr>
        <p:spPr>
          <a:xfrm>
            <a:off x="6557599" y="3009205"/>
            <a:ext cx="3930436" cy="818434"/>
          </a:xfrm>
          <a:prstGeom prst="roundRect">
            <a:avLst/>
          </a:prstGeom>
          <a:solidFill>
            <a:srgbClr val="0070C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Beam Dynamics Simulations </a:t>
            </a:r>
            <a:endParaRPr lang="en-GB" sz="1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D4463044-9E46-E91A-E5EF-2BA32D70C181}"/>
              </a:ext>
            </a:extLst>
          </p:cNvPr>
          <p:cNvSpPr/>
          <p:nvPr/>
        </p:nvSpPr>
        <p:spPr>
          <a:xfrm>
            <a:off x="1520418" y="3009205"/>
            <a:ext cx="4006634" cy="818434"/>
          </a:xfrm>
          <a:prstGeom prst="roundRect">
            <a:avLst/>
          </a:prstGeom>
          <a:solidFill>
            <a:srgbClr val="0070C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Output:</a:t>
            </a:r>
          </a:p>
          <a:p>
            <a:pPr algn="ctr"/>
            <a:r>
              <a:rPr lang="en-GB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Assessment of beam stability </a:t>
            </a:r>
          </a:p>
        </p:txBody>
      </p:sp>
      <p:sp>
        <p:nvSpPr>
          <p:cNvPr id="39" name="Arrow: Chevron 38">
            <a:extLst>
              <a:ext uri="{FF2B5EF4-FFF2-40B4-BE49-F238E27FC236}">
                <a16:creationId xmlns:a16="http://schemas.microsoft.com/office/drawing/2014/main" id="{11BB1870-C117-E44D-D7E2-FD78E9B486E5}"/>
              </a:ext>
            </a:extLst>
          </p:cNvPr>
          <p:cNvSpPr/>
          <p:nvPr/>
        </p:nvSpPr>
        <p:spPr>
          <a:xfrm rot="5400000">
            <a:off x="9075350" y="2506352"/>
            <a:ext cx="317791" cy="298921"/>
          </a:xfrm>
          <a:prstGeom prst="chevron">
            <a:avLst/>
          </a:prstGeom>
          <a:solidFill>
            <a:srgbClr val="089C8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1" name="Arrow: Chevron 40">
            <a:extLst>
              <a:ext uri="{FF2B5EF4-FFF2-40B4-BE49-F238E27FC236}">
                <a16:creationId xmlns:a16="http://schemas.microsoft.com/office/drawing/2014/main" id="{08AE0102-0BED-CC8F-E2ED-0606B2987B35}"/>
              </a:ext>
            </a:extLst>
          </p:cNvPr>
          <p:cNvSpPr/>
          <p:nvPr/>
        </p:nvSpPr>
        <p:spPr>
          <a:xfrm rot="16200000">
            <a:off x="2626478" y="2504164"/>
            <a:ext cx="317791" cy="298921"/>
          </a:xfrm>
          <a:prstGeom prst="chevron">
            <a:avLst/>
          </a:prstGeom>
          <a:solidFill>
            <a:srgbClr val="089C8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2" name="Arrow: Chevron 41">
            <a:extLst>
              <a:ext uri="{FF2B5EF4-FFF2-40B4-BE49-F238E27FC236}">
                <a16:creationId xmlns:a16="http://schemas.microsoft.com/office/drawing/2014/main" id="{03E62B96-6F75-E09E-CA83-427D284E4FB1}"/>
              </a:ext>
            </a:extLst>
          </p:cNvPr>
          <p:cNvSpPr/>
          <p:nvPr/>
        </p:nvSpPr>
        <p:spPr>
          <a:xfrm rot="10800000">
            <a:off x="5883430" y="3268961"/>
            <a:ext cx="317791" cy="298921"/>
          </a:xfrm>
          <a:prstGeom prst="chevron">
            <a:avLst/>
          </a:prstGeom>
          <a:solidFill>
            <a:srgbClr val="089C8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146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5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5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9" grpId="0" animBg="1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81415E-4781-F1DB-3E33-1FDBF4698C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106229B-636A-6A92-3DC1-367546DD70F1}"/>
              </a:ext>
            </a:extLst>
          </p:cNvPr>
          <p:cNvSpPr/>
          <p:nvPr/>
        </p:nvSpPr>
        <p:spPr>
          <a:xfrm>
            <a:off x="0" y="6417816"/>
            <a:ext cx="12192000" cy="44018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oogle Shape;58;p13">
            <a:extLst>
              <a:ext uri="{FF2B5EF4-FFF2-40B4-BE49-F238E27FC236}">
                <a16:creationId xmlns:a16="http://schemas.microsoft.com/office/drawing/2014/main" id="{A5AF51CB-8C70-10DA-695B-7B4771BBDBB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3418" y="6364995"/>
            <a:ext cx="578264" cy="565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D1F44E8A-BEB1-0C2A-53FA-DB18CB0C32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52" y="6473860"/>
            <a:ext cx="998705" cy="35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2B98001-A1F8-94DC-848F-C1E105A91707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pic>
        <p:nvPicPr>
          <p:cNvPr id="16" name="Picture 15" descr="A white circle with black text&#10;&#10;AI-generated content may be incorrect.">
            <a:extLst>
              <a:ext uri="{FF2B5EF4-FFF2-40B4-BE49-F238E27FC236}">
                <a16:creationId xmlns:a16="http://schemas.microsoft.com/office/drawing/2014/main" id="{207AFA80-4602-9D09-F65E-08EEBEEA50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774" y="6408211"/>
            <a:ext cx="818381" cy="459389"/>
          </a:xfrm>
          <a:prstGeom prst="rect">
            <a:avLst/>
          </a:prstGeom>
        </p:spPr>
      </p:pic>
      <p:pic>
        <p:nvPicPr>
          <p:cNvPr id="17" name="Picture 16" descr="A black and white striped background&#10;&#10;AI-generated content may be incorrect.">
            <a:extLst>
              <a:ext uri="{FF2B5EF4-FFF2-40B4-BE49-F238E27FC236}">
                <a16:creationId xmlns:a16="http://schemas.microsoft.com/office/drawing/2014/main" id="{226B9342-F660-5972-2A8C-10E14DA1B9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5275" y="6521870"/>
            <a:ext cx="982548" cy="21175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900DF6F-536A-2459-8D99-B247B4855AC9}"/>
              </a:ext>
            </a:extLst>
          </p:cNvPr>
          <p:cNvSpPr/>
          <p:nvPr/>
        </p:nvSpPr>
        <p:spPr>
          <a:xfrm>
            <a:off x="0" y="-11829"/>
            <a:ext cx="12195175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2A7B2B2-6CC0-3C7A-5BA8-88F6D4074B2A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Outline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7BB23B6-4CF0-706B-B506-FFD0D4D0FCAA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8788882-D451-15FC-BCB4-66D622D97CC6}"/>
              </a:ext>
            </a:extLst>
          </p:cNvPr>
          <p:cNvSpPr txBox="1"/>
          <p:nvPr/>
        </p:nvSpPr>
        <p:spPr>
          <a:xfrm>
            <a:off x="372389" y="1351508"/>
            <a:ext cx="1123280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main parameters for Z configuration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main ring impedance model</a:t>
            </a:r>
          </a:p>
          <a:p>
            <a:endParaRPr lang="en-US" sz="2400" b="1" dirty="0">
              <a:solidFill>
                <a:schemeClr val="bg1">
                  <a:lumMod val="75000"/>
                </a:schemeClr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beam coupling impedance of the collimation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geometrical impedance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Optimization strategies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RW impedance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Comparison between different optics</a:t>
            </a:r>
            <a:endParaRPr lang="en-US" sz="24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/>
            <a:endParaRPr lang="en-US" sz="2400" dirty="0">
              <a:solidFill>
                <a:schemeClr val="bg1">
                  <a:lumMod val="75000"/>
                </a:schemeClr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Conclusion and next steps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1014290D-3EC1-FDF6-D94B-3A18C893130B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1DDC03-64F9-FAD8-A938-21BB0FF5977D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11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8DA2D8E9-CE20-AA5B-C0D3-3215BC2468BB}"/>
              </a:ext>
            </a:extLst>
          </p:cNvPr>
          <p:cNvSpPr/>
          <p:nvPr/>
        </p:nvSpPr>
        <p:spPr>
          <a:xfrm>
            <a:off x="2936049" y="-11829"/>
            <a:ext cx="3732169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beam coupling impedance of the collimation system</a:t>
            </a:r>
          </a:p>
        </p:txBody>
      </p:sp>
    </p:spTree>
    <p:extLst>
      <p:ext uri="{BB962C8B-B14F-4D97-AF65-F5344CB8AC3E}">
        <p14:creationId xmlns:p14="http://schemas.microsoft.com/office/powerpoint/2010/main" val="879202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0D601A-B7AD-9664-DD78-4BE05F2A63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row: Down 4">
            <a:extLst>
              <a:ext uri="{FF2B5EF4-FFF2-40B4-BE49-F238E27FC236}">
                <a16:creationId xmlns:a16="http://schemas.microsoft.com/office/drawing/2014/main" id="{42588A80-B280-4EBE-2526-D1E9BD984131}"/>
              </a:ext>
            </a:extLst>
          </p:cNvPr>
          <p:cNvSpPr/>
          <p:nvPr/>
        </p:nvSpPr>
        <p:spPr>
          <a:xfrm>
            <a:off x="3878543" y="2489149"/>
            <a:ext cx="4269336" cy="677678"/>
          </a:xfrm>
          <a:prstGeom prst="downArrow">
            <a:avLst>
              <a:gd name="adj1" fmla="val 50000"/>
              <a:gd name="adj2" fmla="val 55445"/>
            </a:avLst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582FDFF-723C-F0DE-AECA-250A17458BF0}"/>
              </a:ext>
            </a:extLst>
          </p:cNvPr>
          <p:cNvSpPr/>
          <p:nvPr/>
        </p:nvSpPr>
        <p:spPr>
          <a:xfrm>
            <a:off x="1303099" y="1181049"/>
            <a:ext cx="9420224" cy="1342782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6586256-DC04-25EC-61F7-49030E93C04F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Arrow: Pentagon 40">
            <a:extLst>
              <a:ext uri="{FF2B5EF4-FFF2-40B4-BE49-F238E27FC236}">
                <a16:creationId xmlns:a16="http://schemas.microsoft.com/office/drawing/2014/main" id="{574DAE5F-6C1A-E734-A86C-DE5EBCD2F129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D91E325-DCFA-901D-3687-D07DC0D0C510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Arrow: Pentagon 46">
            <a:extLst>
              <a:ext uri="{FF2B5EF4-FFF2-40B4-BE49-F238E27FC236}">
                <a16:creationId xmlns:a16="http://schemas.microsoft.com/office/drawing/2014/main" id="{802A7E91-89D0-452B-5378-ECFD77B3F7D7}"/>
              </a:ext>
            </a:extLst>
          </p:cNvPr>
          <p:cNvSpPr/>
          <p:nvPr/>
        </p:nvSpPr>
        <p:spPr>
          <a:xfrm>
            <a:off x="2936049" y="-11829"/>
            <a:ext cx="3732169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beam coupling impedance of the collimation system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02FE5A-8092-7D59-20D3-4C275D884C84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12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C40D8D3-BAD2-8750-F307-3ADCA03E9275}"/>
              </a:ext>
            </a:extLst>
          </p:cNvPr>
          <p:cNvSpPr/>
          <p:nvPr/>
        </p:nvSpPr>
        <p:spPr>
          <a:xfrm>
            <a:off x="1531585" y="1425882"/>
            <a:ext cx="2507578" cy="818434"/>
          </a:xfrm>
          <a:prstGeom prst="roundRect">
            <a:avLst/>
          </a:prstGeom>
          <a:solidFill>
            <a:srgbClr val="0070C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Identify main impedance contributors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C598C08-ED98-F384-63E2-61373C203503}"/>
              </a:ext>
            </a:extLst>
          </p:cNvPr>
          <p:cNvSpPr/>
          <p:nvPr/>
        </p:nvSpPr>
        <p:spPr>
          <a:xfrm>
            <a:off x="4773083" y="1443223"/>
            <a:ext cx="2507577" cy="818434"/>
          </a:xfrm>
          <a:prstGeom prst="roundRect">
            <a:avLst/>
          </a:prstGeom>
          <a:solidFill>
            <a:srgbClr val="0070C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3D EM Simulations  and Analytical Model</a:t>
            </a:r>
            <a:endParaRPr lang="en-GB" sz="1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ABED13C-F475-E0E0-4707-32E1A91BFE2E}"/>
              </a:ext>
            </a:extLst>
          </p:cNvPr>
          <p:cNvSpPr/>
          <p:nvPr/>
        </p:nvSpPr>
        <p:spPr>
          <a:xfrm>
            <a:off x="7980458" y="1434459"/>
            <a:ext cx="2507577" cy="818434"/>
          </a:xfrm>
          <a:prstGeom prst="roundRect">
            <a:avLst/>
          </a:prstGeom>
          <a:solidFill>
            <a:srgbClr val="0070C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Accelerator I/W Model</a:t>
            </a:r>
            <a:endParaRPr lang="en-GB" sz="1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" name="Arrow: Chevron 18">
            <a:extLst>
              <a:ext uri="{FF2B5EF4-FFF2-40B4-BE49-F238E27FC236}">
                <a16:creationId xmlns:a16="http://schemas.microsoft.com/office/drawing/2014/main" id="{CAF8332C-8160-82DF-2A4C-6683356D188F}"/>
              </a:ext>
            </a:extLst>
          </p:cNvPr>
          <p:cNvSpPr/>
          <p:nvPr/>
        </p:nvSpPr>
        <p:spPr>
          <a:xfrm>
            <a:off x="4229946" y="1702979"/>
            <a:ext cx="317791" cy="298921"/>
          </a:xfrm>
          <a:prstGeom prst="chevron">
            <a:avLst/>
          </a:prstGeom>
          <a:solidFill>
            <a:srgbClr val="089C8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6" name="Arrow: Chevron 25">
            <a:extLst>
              <a:ext uri="{FF2B5EF4-FFF2-40B4-BE49-F238E27FC236}">
                <a16:creationId xmlns:a16="http://schemas.microsoft.com/office/drawing/2014/main" id="{D70845EA-30F4-D6DE-E9BA-AA3926FF0A0B}"/>
              </a:ext>
            </a:extLst>
          </p:cNvPr>
          <p:cNvSpPr/>
          <p:nvPr/>
        </p:nvSpPr>
        <p:spPr>
          <a:xfrm>
            <a:off x="7471443" y="1702979"/>
            <a:ext cx="317791" cy="298921"/>
          </a:xfrm>
          <a:prstGeom prst="chevron">
            <a:avLst/>
          </a:prstGeom>
          <a:solidFill>
            <a:srgbClr val="089C8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4C4787-3D3D-DD0B-45E6-16A2E79B94B3}"/>
              </a:ext>
            </a:extLst>
          </p:cNvPr>
          <p:cNvSpPr txBox="1"/>
          <p:nvPr/>
        </p:nvSpPr>
        <p:spPr>
          <a:xfrm>
            <a:off x="4771449" y="2451111"/>
            <a:ext cx="248352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I/W model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03C46E1-5107-579B-EE2E-654BD527100A}"/>
              </a:ext>
            </a:extLst>
          </p:cNvPr>
          <p:cNvSpPr txBox="1"/>
          <p:nvPr/>
        </p:nvSpPr>
        <p:spPr>
          <a:xfrm>
            <a:off x="442550" y="3689191"/>
            <a:ext cx="283904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 visualization of certain parameters, such as the imaginary part of the y-dipolar impedance of various contributors, enables the identification of the </a:t>
            </a:r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primary impedance sources</a:t>
            </a: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</p:txBody>
      </p:sp>
      <p:pic>
        <p:nvPicPr>
          <p:cNvPr id="6" name="Picture 5" descr="A diagram of a graph showing different colors&#10;&#10;AI-generated content may be incorrect.">
            <a:extLst>
              <a:ext uri="{FF2B5EF4-FFF2-40B4-BE49-F238E27FC236}">
                <a16:creationId xmlns:a16="http://schemas.microsoft.com/office/drawing/2014/main" id="{909D15EB-7AA6-0F12-7DC5-513285EC94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479" y="3166828"/>
            <a:ext cx="5275891" cy="32974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E373BF-7602-48C8-7287-3E77F7435996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Criticality of the collimation system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3E40CAF-B0CE-500B-D958-2131F336E2EE}"/>
              </a:ext>
            </a:extLst>
          </p:cNvPr>
          <p:cNvSpPr/>
          <p:nvPr/>
        </p:nvSpPr>
        <p:spPr>
          <a:xfrm>
            <a:off x="8675546" y="5294529"/>
            <a:ext cx="2621507" cy="432839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670758-8BFB-86CC-7964-E92F26DD3D5B}"/>
              </a:ext>
            </a:extLst>
          </p:cNvPr>
          <p:cNvSpPr txBox="1"/>
          <p:nvPr/>
        </p:nvSpPr>
        <p:spPr>
          <a:xfrm>
            <a:off x="8765661" y="5307619"/>
            <a:ext cx="24412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FCCee_z_v23_coll_TCTs</a:t>
            </a:r>
            <a:endParaRPr lang="en-GB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828954-83A6-E4CA-B53D-D7EDEC4CB67D}"/>
              </a:ext>
            </a:extLst>
          </p:cNvPr>
          <p:cNvSpPr txBox="1"/>
          <p:nvPr/>
        </p:nvSpPr>
        <p:spPr>
          <a:xfrm>
            <a:off x="9032374" y="4939039"/>
            <a:ext cx="19078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</a:t>
            </a:r>
            <a:r>
              <a:rPr lang="en-GB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ollimation</a:t>
            </a: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optics:</a:t>
            </a:r>
            <a:endParaRPr lang="en-GB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EC3C6BB-17C4-B8AA-183C-6B28F5C659FF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D53EA42-1065-C515-5E61-E8C619BA710B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Google Shape;58;p13">
              <a:extLst>
                <a:ext uri="{FF2B5EF4-FFF2-40B4-BE49-F238E27FC236}">
                  <a16:creationId xmlns:a16="http://schemas.microsoft.com/office/drawing/2014/main" id="{10037A59-8C16-8090-13DF-AB1C0D3EBA8C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Picture 2">
              <a:extLst>
                <a:ext uri="{FF2B5EF4-FFF2-40B4-BE49-F238E27FC236}">
                  <a16:creationId xmlns:a16="http://schemas.microsoft.com/office/drawing/2014/main" id="{C10AF5D9-68D5-0AA9-F7D8-15ABFDEB28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3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9A566F2D-B8EC-45B4-F05A-1356CD477D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5" name="Picture 24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8C60E7C4-397E-4483-A877-6D6C81B7291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A6ABEBE-3EAA-3B7E-DC7A-EA8CE6221672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</p:spTree>
    <p:extLst>
      <p:ext uri="{BB962C8B-B14F-4D97-AF65-F5344CB8AC3E}">
        <p14:creationId xmlns:p14="http://schemas.microsoft.com/office/powerpoint/2010/main" val="41105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C6E791-B75F-0B15-D96C-A2384FC74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3B5F1CA9-1358-79B4-706A-0861B7D381A3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1F56E-364C-78BE-F01F-314D686C7394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6" name="Google Shape;58;p13">
              <a:extLst>
                <a:ext uri="{FF2B5EF4-FFF2-40B4-BE49-F238E27FC236}">
                  <a16:creationId xmlns:a16="http://schemas.microsoft.com/office/drawing/2014/main" id="{6C859779-B66D-AD26-33FD-FD58399C2B5E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id="{E4A5C1D9-6206-FFED-0DAA-95C0681839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4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5D0F0746-6117-CE9D-D9DF-187CE32CFC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6" name="Picture 25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E97A459A-E7AD-58D2-6731-B31D0783123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BF258A8-429E-8507-E5C7-EAAC470B3A13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0824078-7626-51B5-84A4-971FACB111D7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Collimation system: study process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63A37FF-2BCB-7533-7016-517DB71EE284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FD045A32-E596-323B-498E-631ED84BF4C7}"/>
              </a:ext>
            </a:extLst>
          </p:cNvPr>
          <p:cNvSpPr txBox="1"/>
          <p:nvPr/>
        </p:nvSpPr>
        <p:spPr>
          <a:xfrm>
            <a:off x="298104" y="1041414"/>
            <a:ext cx="114803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</a:t>
            </a:r>
            <a:r>
              <a:rPr lang="en-GB" sz="1600" b="1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ollimators</a:t>
            </a: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 were simulated in CST Studio Suite, initially using a simplified model to isolate geometric and resistive wall dependencies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  <a:r>
              <a:rPr lang="en-US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pic>
        <p:nvPicPr>
          <p:cNvPr id="18" name="Google Shape;213;p26">
            <a:extLst>
              <a:ext uri="{FF2B5EF4-FFF2-40B4-BE49-F238E27FC236}">
                <a16:creationId xmlns:a16="http://schemas.microsoft.com/office/drawing/2014/main" id="{24AD7190-416A-D0EF-DB83-C53FA80159A4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125" y="2476113"/>
            <a:ext cx="4206326" cy="266167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Arrow: Pentagon 18">
            <a:extLst>
              <a:ext uri="{FF2B5EF4-FFF2-40B4-BE49-F238E27FC236}">
                <a16:creationId xmlns:a16="http://schemas.microsoft.com/office/drawing/2014/main" id="{2C108C39-23FE-8728-7195-3A311AF21F3F}"/>
              </a:ext>
            </a:extLst>
          </p:cNvPr>
          <p:cNvSpPr/>
          <p:nvPr/>
        </p:nvSpPr>
        <p:spPr>
          <a:xfrm>
            <a:off x="309594" y="1477727"/>
            <a:ext cx="4065882" cy="438157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Schematic design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1" name="Arrow: Pentagon 20">
            <a:extLst>
              <a:ext uri="{FF2B5EF4-FFF2-40B4-BE49-F238E27FC236}">
                <a16:creationId xmlns:a16="http://schemas.microsoft.com/office/drawing/2014/main" id="{E867F307-8D57-FDB4-116C-031C91894CBA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" name="Arrow: Pentagon 21">
            <a:extLst>
              <a:ext uri="{FF2B5EF4-FFF2-40B4-BE49-F238E27FC236}">
                <a16:creationId xmlns:a16="http://schemas.microsoft.com/office/drawing/2014/main" id="{449C7D30-C5FA-D460-784E-DB79A29B4950}"/>
              </a:ext>
            </a:extLst>
          </p:cNvPr>
          <p:cNvSpPr/>
          <p:nvPr/>
        </p:nvSpPr>
        <p:spPr>
          <a:xfrm>
            <a:off x="2936049" y="-11829"/>
            <a:ext cx="3732169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beam coupling impedance of the collimation system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7126814-3E0E-2763-0E6B-383F7090AFDD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13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D5160D2-9212-7A71-DC42-E7CA72968E16}"/>
              </a:ext>
            </a:extLst>
          </p:cNvPr>
          <p:cNvSpPr txBox="1"/>
          <p:nvPr/>
        </p:nvSpPr>
        <p:spPr>
          <a:xfrm>
            <a:off x="4348451" y="2490376"/>
            <a:ext cx="718552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While previous models accounted only for the resistive wall (RW) contribution, this study includes both </a:t>
            </a:r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resistive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geometric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effects, enabling a more comprehensive understanding of the system’s impact on beam stability.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48DA06D-1EBA-6F5A-9978-D1C4F8E81974}"/>
              </a:ext>
            </a:extLst>
          </p:cNvPr>
          <p:cNvSpPr txBox="1"/>
          <p:nvPr/>
        </p:nvSpPr>
        <p:spPr>
          <a:xfrm>
            <a:off x="4409579" y="3770400"/>
            <a:ext cx="715805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 model accurately reproduces the actual </a:t>
            </a: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jaw lengths 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apertures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and effectively highlights critical parameters that can be optimized to mitigate impedance. </a:t>
            </a:r>
          </a:p>
          <a:p>
            <a:pPr algn="ctr"/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 </a:t>
            </a: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linear taper 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with an angle of </a:t>
            </a: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15 degrees 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was initially proposed.</a:t>
            </a:r>
            <a:endParaRPr lang="en-US" sz="16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4F33E83-014C-B38B-7E06-ABBF52A6A358}"/>
              </a:ext>
            </a:extLst>
          </p:cNvPr>
          <p:cNvSpPr/>
          <p:nvPr/>
        </p:nvSpPr>
        <p:spPr>
          <a:xfrm>
            <a:off x="3801616" y="5050424"/>
            <a:ext cx="8096207" cy="459389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972EEC-B340-D21D-CFCE-F59555A25300}"/>
              </a:ext>
            </a:extLst>
          </p:cNvPr>
          <p:cNvSpPr txBox="1"/>
          <p:nvPr/>
        </p:nvSpPr>
        <p:spPr>
          <a:xfrm>
            <a:off x="3801616" y="5110841"/>
            <a:ext cx="8157335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By enabling the isolation of geometric effects, this model served as a baseline for next refinements</a:t>
            </a:r>
            <a:endParaRPr lang="en-US" sz="16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5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15356C-387C-2995-4D9E-78C5EB63CA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998D6AA4-1FF5-2294-87A6-CD6A80D41FA6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96CDC99-31A7-931D-68F5-811282313472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6" name="Google Shape;58;p13">
              <a:extLst>
                <a:ext uri="{FF2B5EF4-FFF2-40B4-BE49-F238E27FC236}">
                  <a16:creationId xmlns:a16="http://schemas.microsoft.com/office/drawing/2014/main" id="{F6C012C0-40E3-BC50-7C45-3F1F2865B498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id="{5C9288B4-FD6D-F73C-4086-AC5982F599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4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A5DE07F3-C9CB-B2B0-9639-ED01EFF72F0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6" name="Picture 25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C3714EC3-843C-47CA-82EA-2E74DE82F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8557006F-F471-5D9C-FDD2-57FAC9134794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86B5FC9-564E-E418-E990-8E0CFBD1C12D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Collimation system: study process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2CF5C55-EDA6-97B3-B7AA-5E48F66AD0CF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63BCB693-778F-99F8-4A60-5167D372D87D}"/>
              </a:ext>
            </a:extLst>
          </p:cNvPr>
          <p:cNvSpPr/>
          <p:nvPr/>
        </p:nvSpPr>
        <p:spPr>
          <a:xfrm>
            <a:off x="4099657" y="1477728"/>
            <a:ext cx="3991920" cy="438157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SuperKEKB</a:t>
            </a:r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design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1" name="Google Shape;213;p26">
            <a:extLst>
              <a:ext uri="{FF2B5EF4-FFF2-40B4-BE49-F238E27FC236}">
                <a16:creationId xmlns:a16="http://schemas.microsoft.com/office/drawing/2014/main" id="{F056F4BA-2BD2-0CBF-A182-5121F46B8330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125" y="2476113"/>
            <a:ext cx="4206326" cy="266167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1AFFDC5-DCF9-2E0A-05A7-EA2D72E66EF4}"/>
              </a:ext>
            </a:extLst>
          </p:cNvPr>
          <p:cNvGrpSpPr/>
          <p:nvPr/>
        </p:nvGrpSpPr>
        <p:grpSpPr>
          <a:xfrm>
            <a:off x="4099657" y="1968706"/>
            <a:ext cx="3778272" cy="4376418"/>
            <a:chOff x="4418833" y="1968706"/>
            <a:chExt cx="3778272" cy="4376418"/>
          </a:xfrm>
        </p:grpSpPr>
        <p:pic>
          <p:nvPicPr>
            <p:cNvPr id="6" name="Picture 5" descr="A collage of a machine&#10;&#10;AI-generated content may be incorrect.">
              <a:extLst>
                <a:ext uri="{FF2B5EF4-FFF2-40B4-BE49-F238E27FC236}">
                  <a16:creationId xmlns:a16="http://schemas.microsoft.com/office/drawing/2014/main" id="{D8301576-4C19-83A8-1F59-8303E389711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76" t="47678" r="2001" b="7506"/>
            <a:stretch/>
          </p:blipFill>
          <p:spPr>
            <a:xfrm>
              <a:off x="4418833" y="4116512"/>
              <a:ext cx="3766265" cy="2228612"/>
            </a:xfrm>
            <a:prstGeom prst="rect">
              <a:avLst/>
            </a:prstGeom>
          </p:spPr>
        </p:pic>
        <p:pic>
          <p:nvPicPr>
            <p:cNvPr id="7" name="Picture 6" descr="A collage of a machine&#10;&#10;AI-generated content may be incorrect.">
              <a:extLst>
                <a:ext uri="{FF2B5EF4-FFF2-40B4-BE49-F238E27FC236}">
                  <a16:creationId xmlns:a16="http://schemas.microsoft.com/office/drawing/2014/main" id="{94DEB2B2-DE57-0EAC-CA34-854CF3FABD3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2" t="1357" r="2611" b="56953"/>
            <a:stretch/>
          </p:blipFill>
          <p:spPr>
            <a:xfrm>
              <a:off x="4418834" y="1968706"/>
              <a:ext cx="3778271" cy="2094985"/>
            </a:xfrm>
            <a:prstGeom prst="rect">
              <a:avLst/>
            </a:prstGeom>
          </p:spPr>
        </p:pic>
      </p:grpSp>
      <p:sp>
        <p:nvSpPr>
          <p:cNvPr id="14" name="Arrow: Pentagon 13">
            <a:extLst>
              <a:ext uri="{FF2B5EF4-FFF2-40B4-BE49-F238E27FC236}">
                <a16:creationId xmlns:a16="http://schemas.microsoft.com/office/drawing/2014/main" id="{C7648B53-A9D4-FABA-56A4-5272735AA6D3}"/>
              </a:ext>
            </a:extLst>
          </p:cNvPr>
          <p:cNvSpPr/>
          <p:nvPr/>
        </p:nvSpPr>
        <p:spPr>
          <a:xfrm>
            <a:off x="309594" y="1477727"/>
            <a:ext cx="4065882" cy="438157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Schematic design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13BA89-3930-7554-5BF3-8A3A07719874}"/>
              </a:ext>
            </a:extLst>
          </p:cNvPr>
          <p:cNvSpPr txBox="1"/>
          <p:nvPr/>
        </p:nvSpPr>
        <p:spPr>
          <a:xfrm>
            <a:off x="298104" y="1041414"/>
            <a:ext cx="114803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Design based on collimators for </a:t>
            </a:r>
            <a:r>
              <a:rPr lang="en-US" sz="1600" b="1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SuperKEKB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  <a:r>
              <a:rPr lang="en-US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18" name="Arrow: Pentagon 17">
            <a:extLst>
              <a:ext uri="{FF2B5EF4-FFF2-40B4-BE49-F238E27FC236}">
                <a16:creationId xmlns:a16="http://schemas.microsoft.com/office/drawing/2014/main" id="{582C6FCF-801F-2295-4D6C-61CD9F11B354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" name="Arrow: Pentagon 18">
            <a:extLst>
              <a:ext uri="{FF2B5EF4-FFF2-40B4-BE49-F238E27FC236}">
                <a16:creationId xmlns:a16="http://schemas.microsoft.com/office/drawing/2014/main" id="{FC44AEC9-8D44-D0B0-457A-1DD67DCFE20A}"/>
              </a:ext>
            </a:extLst>
          </p:cNvPr>
          <p:cNvSpPr/>
          <p:nvPr/>
        </p:nvSpPr>
        <p:spPr>
          <a:xfrm>
            <a:off x="2936049" y="-11829"/>
            <a:ext cx="3732169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beam coupling impedance of the collimation system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6C2E11-0FF1-3A9D-1146-41DDB7158D80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14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D2DA52-2330-805D-14F0-B056CEB3AEEA}"/>
              </a:ext>
            </a:extLst>
          </p:cNvPr>
          <p:cNvSpPr txBox="1"/>
          <p:nvPr/>
        </p:nvSpPr>
        <p:spPr>
          <a:xfrm>
            <a:off x="7893161" y="6114291"/>
            <a:ext cx="21101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</a:t>
            </a:r>
            <a:r>
              <a:rPr lang="en-GB" sz="12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ourtesy</a:t>
            </a:r>
            <a:r>
              <a:rPr lang="en-GB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of Regis </a:t>
            </a:r>
            <a:r>
              <a:rPr lang="en-GB" sz="12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Seidenbinder</a:t>
            </a:r>
            <a:endParaRPr lang="en-GB" sz="1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sz="1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66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4ACD21-0735-76D0-C460-84E6383EBC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D0029379-7F3A-7A8F-6A02-71A38E2E694C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730409B-0D99-76F3-7BBA-4DE01E7E6EF8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6" name="Google Shape;58;p13">
              <a:extLst>
                <a:ext uri="{FF2B5EF4-FFF2-40B4-BE49-F238E27FC236}">
                  <a16:creationId xmlns:a16="http://schemas.microsoft.com/office/drawing/2014/main" id="{A443B113-D49C-8AAF-1553-8D3ECA6AB1B1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id="{7C068ADA-D057-0528-9061-D25BC2DE56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4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51AD9136-7640-9B8C-0EB1-4156708ECB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6" name="Picture 25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3D9D106A-8A99-544E-85E3-D40CF401E5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D4222A1B-BDF8-7149-789D-D2B05A8D7B77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E9C7301-07CC-6F4D-D76F-15A40014155B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Collimation system: study process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A635522-8ABD-C27B-D671-DC6EF6C31C14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1939FCDB-076E-8289-D433-7128E04EDE67}"/>
              </a:ext>
            </a:extLst>
          </p:cNvPr>
          <p:cNvSpPr/>
          <p:nvPr/>
        </p:nvSpPr>
        <p:spPr>
          <a:xfrm>
            <a:off x="4099657" y="1477728"/>
            <a:ext cx="3991920" cy="438157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Winglets design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1" name="Google Shape;213;p26">
            <a:extLst>
              <a:ext uri="{FF2B5EF4-FFF2-40B4-BE49-F238E27FC236}">
                <a16:creationId xmlns:a16="http://schemas.microsoft.com/office/drawing/2014/main" id="{849417C1-61C4-7411-8E7E-8842A8385763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125" y="2476113"/>
            <a:ext cx="4206326" cy="266167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Arrow: Pentagon 13">
            <a:extLst>
              <a:ext uri="{FF2B5EF4-FFF2-40B4-BE49-F238E27FC236}">
                <a16:creationId xmlns:a16="http://schemas.microsoft.com/office/drawing/2014/main" id="{913B9C89-9990-9D87-7306-CD23DAE378A4}"/>
              </a:ext>
            </a:extLst>
          </p:cNvPr>
          <p:cNvSpPr/>
          <p:nvPr/>
        </p:nvSpPr>
        <p:spPr>
          <a:xfrm>
            <a:off x="309594" y="1477727"/>
            <a:ext cx="4065882" cy="438157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Schematic design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79ED3D-BA57-707E-4780-8214A90DFEA5}"/>
              </a:ext>
            </a:extLst>
          </p:cNvPr>
          <p:cNvSpPr txBox="1"/>
          <p:nvPr/>
        </p:nvSpPr>
        <p:spPr>
          <a:xfrm>
            <a:off x="298104" y="1041414"/>
            <a:ext cx="114803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Design based on collimators for </a:t>
            </a:r>
            <a:r>
              <a:rPr lang="en-US" sz="1600" b="1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SuperKEKB</a:t>
            </a:r>
            <a:r>
              <a:rPr lang="en-US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with circular pipe and winglets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  <a:r>
              <a:rPr lang="en-US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pic>
        <p:nvPicPr>
          <p:cNvPr id="3" name="Picture 2" descr="A blue object with dots&#10;&#10;AI-generated content may be incorrect.">
            <a:extLst>
              <a:ext uri="{FF2B5EF4-FFF2-40B4-BE49-F238E27FC236}">
                <a16:creationId xmlns:a16="http://schemas.microsoft.com/office/drawing/2014/main" id="{8003E435-361D-F19B-8522-67BB03ACE9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1" r="2345"/>
          <a:stretch/>
        </p:blipFill>
        <p:spPr>
          <a:xfrm>
            <a:off x="4099657" y="2550155"/>
            <a:ext cx="4206326" cy="2587637"/>
          </a:xfrm>
          <a:prstGeom prst="rect">
            <a:avLst/>
          </a:prstGeom>
        </p:spPr>
      </p:pic>
      <p:sp>
        <p:nvSpPr>
          <p:cNvPr id="18" name="Arrow: Pentagon 17">
            <a:extLst>
              <a:ext uri="{FF2B5EF4-FFF2-40B4-BE49-F238E27FC236}">
                <a16:creationId xmlns:a16="http://schemas.microsoft.com/office/drawing/2014/main" id="{1AC63608-36C6-4B12-511C-BA6095018DAB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" name="Arrow: Pentagon 18">
            <a:extLst>
              <a:ext uri="{FF2B5EF4-FFF2-40B4-BE49-F238E27FC236}">
                <a16:creationId xmlns:a16="http://schemas.microsoft.com/office/drawing/2014/main" id="{CA8F7EA6-C246-3E04-8B6F-B142FF97F766}"/>
              </a:ext>
            </a:extLst>
          </p:cNvPr>
          <p:cNvSpPr/>
          <p:nvPr/>
        </p:nvSpPr>
        <p:spPr>
          <a:xfrm>
            <a:off x="2936049" y="-11829"/>
            <a:ext cx="3732169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beam coupling impedance of the collimation system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84F5BC-0BE3-3791-0B40-1EBA08E4AF94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15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62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319860-5D7E-7348-CF25-046CFE8894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BB8C1E90-41F2-F0BE-0EE6-BE33AFA3C57F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0020645-240B-8E46-521D-C3507FB07908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6" name="Google Shape;58;p13">
              <a:extLst>
                <a:ext uri="{FF2B5EF4-FFF2-40B4-BE49-F238E27FC236}">
                  <a16:creationId xmlns:a16="http://schemas.microsoft.com/office/drawing/2014/main" id="{F976361E-117E-80DD-0061-6ABF63EE7CA5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id="{DB80912C-5C42-ADDE-4B3E-474359C794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4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63C3A5E1-E9EA-8F81-D221-DFF25B5248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6" name="Picture 25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481F1191-3D6D-FE32-E35A-4E6CBDBA55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33679E47-D299-0AEB-C5F9-5C5E4818B1D8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BEC86D5-1E42-0595-CD11-69428C1AD151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Collimation system: study process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DC8AC40-6F78-F597-2710-76627B0FF292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8FDFDA0F-8BBC-85FD-39BA-92F394BE898C}"/>
              </a:ext>
            </a:extLst>
          </p:cNvPr>
          <p:cNvSpPr/>
          <p:nvPr/>
        </p:nvSpPr>
        <p:spPr>
          <a:xfrm>
            <a:off x="4099657" y="1477728"/>
            <a:ext cx="3991920" cy="438157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Winglets design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1" name="Google Shape;213;p26">
            <a:extLst>
              <a:ext uri="{FF2B5EF4-FFF2-40B4-BE49-F238E27FC236}">
                <a16:creationId xmlns:a16="http://schemas.microsoft.com/office/drawing/2014/main" id="{90C3D6F4-7750-F491-2E4C-E736AB9DA3DC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300" y="2476113"/>
            <a:ext cx="4206326" cy="266167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Arrow: Pentagon 13">
            <a:extLst>
              <a:ext uri="{FF2B5EF4-FFF2-40B4-BE49-F238E27FC236}">
                <a16:creationId xmlns:a16="http://schemas.microsoft.com/office/drawing/2014/main" id="{04B654A5-0DEA-2F58-3922-DFCD2DCF8585}"/>
              </a:ext>
            </a:extLst>
          </p:cNvPr>
          <p:cNvSpPr/>
          <p:nvPr/>
        </p:nvSpPr>
        <p:spPr>
          <a:xfrm>
            <a:off x="309594" y="1477727"/>
            <a:ext cx="4065882" cy="438157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Schematic design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97A1CC-EC33-DA19-BAB7-A6318C3C35C3}"/>
              </a:ext>
            </a:extLst>
          </p:cNvPr>
          <p:cNvSpPr txBox="1"/>
          <p:nvPr/>
        </p:nvSpPr>
        <p:spPr>
          <a:xfrm>
            <a:off x="298104" y="1041414"/>
            <a:ext cx="114803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Final proposed design with circular pipe without winglets at the collimator injection.</a:t>
            </a:r>
            <a:endParaRPr lang="en-US" sz="16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42C65D7C-1E92-01B3-394F-BFB4E5C2E2C8}"/>
              </a:ext>
            </a:extLst>
          </p:cNvPr>
          <p:cNvSpPr/>
          <p:nvPr/>
        </p:nvSpPr>
        <p:spPr>
          <a:xfrm>
            <a:off x="7875149" y="1477728"/>
            <a:ext cx="4060773" cy="4392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Non-winglets design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8" name="Google Shape;213;p26">
            <a:extLst>
              <a:ext uri="{FF2B5EF4-FFF2-40B4-BE49-F238E27FC236}">
                <a16:creationId xmlns:a16="http://schemas.microsoft.com/office/drawing/2014/main" id="{752DC6A8-4E7F-9CA7-3750-8B273F86C0DE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1" r="2548"/>
          <a:stretch/>
        </p:blipFill>
        <p:spPr>
          <a:xfrm>
            <a:off x="8209787" y="2940042"/>
            <a:ext cx="3780331" cy="220735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Arrow: Pentagon 8">
            <a:extLst>
              <a:ext uri="{FF2B5EF4-FFF2-40B4-BE49-F238E27FC236}">
                <a16:creationId xmlns:a16="http://schemas.microsoft.com/office/drawing/2014/main" id="{EEA4DB21-AB99-AB8B-1A52-220E3389A5B6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Arrow: Pentagon 12">
            <a:extLst>
              <a:ext uri="{FF2B5EF4-FFF2-40B4-BE49-F238E27FC236}">
                <a16:creationId xmlns:a16="http://schemas.microsoft.com/office/drawing/2014/main" id="{F47C7CF3-1EA3-5676-CFB8-C7DD25B74641}"/>
              </a:ext>
            </a:extLst>
          </p:cNvPr>
          <p:cNvSpPr/>
          <p:nvPr/>
        </p:nvSpPr>
        <p:spPr>
          <a:xfrm>
            <a:off x="2936049" y="-11829"/>
            <a:ext cx="3732169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beam coupling impedance of the collimation system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FC03063-7ABC-8F04-30DD-4EE1E348DE5F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16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3" name="Picture 2" descr="A blue object with dots&#10;&#10;AI-generated content may be incorrect.">
            <a:extLst>
              <a:ext uri="{FF2B5EF4-FFF2-40B4-BE49-F238E27FC236}">
                <a16:creationId xmlns:a16="http://schemas.microsoft.com/office/drawing/2014/main" id="{578AD3F6-6D84-01A8-643C-8A9F394A09D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1" r="2345"/>
          <a:stretch/>
        </p:blipFill>
        <p:spPr>
          <a:xfrm>
            <a:off x="4010007" y="2550155"/>
            <a:ext cx="4206326" cy="258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8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CA4A8-2D99-4648-8029-D1ECA5386D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213;p26">
            <a:extLst>
              <a:ext uri="{FF2B5EF4-FFF2-40B4-BE49-F238E27FC236}">
                <a16:creationId xmlns:a16="http://schemas.microsoft.com/office/drawing/2014/main" id="{17E4F170-650B-B9E2-25A9-4E2E5F262411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2277" y="2221189"/>
            <a:ext cx="4206326" cy="2661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blue and orange object&#10;&#10;AI-generated content may be incorrect.">
            <a:extLst>
              <a:ext uri="{FF2B5EF4-FFF2-40B4-BE49-F238E27FC236}">
                <a16:creationId xmlns:a16="http://schemas.microsoft.com/office/drawing/2014/main" id="{EAF48048-FAD2-CCAF-C874-DB455F004D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592" y="2083562"/>
            <a:ext cx="6009957" cy="3734582"/>
          </a:xfrm>
          <a:prstGeom prst="rect">
            <a:avLst/>
          </a:prstGeom>
        </p:spPr>
      </p:pic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1D64393-55A9-81AF-B079-08131207C513}"/>
              </a:ext>
            </a:extLst>
          </p:cNvPr>
          <p:cNvSpPr/>
          <p:nvPr/>
        </p:nvSpPr>
        <p:spPr>
          <a:xfrm>
            <a:off x="8978244" y="3825687"/>
            <a:ext cx="2621507" cy="1221567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F6A23D9-7303-029D-B370-5EFD873C129F}"/>
              </a:ext>
            </a:extLst>
          </p:cNvPr>
          <p:cNvSpPr/>
          <p:nvPr/>
        </p:nvSpPr>
        <p:spPr>
          <a:xfrm>
            <a:off x="2932783" y="3691080"/>
            <a:ext cx="2621507" cy="1262417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F2E6820-FAD8-FF19-2318-0A7E0A2DA137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24F7FDD-9AE8-EE30-E2F6-E71658100D86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6" name="Google Shape;58;p13">
              <a:extLst>
                <a:ext uri="{FF2B5EF4-FFF2-40B4-BE49-F238E27FC236}">
                  <a16:creationId xmlns:a16="http://schemas.microsoft.com/office/drawing/2014/main" id="{0F3335E4-F7B8-D188-A105-5B47722D979F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id="{677693A1-CB3B-E630-2A17-C17201B871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4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467D29FE-BC7D-3B90-2F6C-585286F2BEA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6" name="Picture 25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1B9B6C70-9A44-8EE9-A6C1-E7BF82AFA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71AE192A-CB68-9486-8B99-E5D8F86C19AF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Pentagon 33">
            <a:extLst>
              <a:ext uri="{FF2B5EF4-FFF2-40B4-BE49-F238E27FC236}">
                <a16:creationId xmlns:a16="http://schemas.microsoft.com/office/drawing/2014/main" id="{DBA9C45E-8BD4-B643-E207-27A0C1A33806}"/>
              </a:ext>
            </a:extLst>
          </p:cNvPr>
          <p:cNvSpPr/>
          <p:nvPr/>
        </p:nvSpPr>
        <p:spPr>
          <a:xfrm>
            <a:off x="2936050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Arrow: Pentagon 34">
            <a:extLst>
              <a:ext uri="{FF2B5EF4-FFF2-40B4-BE49-F238E27FC236}">
                <a16:creationId xmlns:a16="http://schemas.microsoft.com/office/drawing/2014/main" id="{B4CAEB92-B9A3-40D8-A312-B18236066EF8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2EFEF2C-3242-3458-1AFF-7C2D2D9314FB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Optimization strategies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4FB89AC-93C4-43FD-0194-AA78BABCE778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1CCD89B5-80CB-5CC3-952C-8E895552ACD9}"/>
              </a:ext>
            </a:extLst>
          </p:cNvPr>
          <p:cNvSpPr txBox="1"/>
          <p:nvPr/>
        </p:nvSpPr>
        <p:spPr>
          <a:xfrm>
            <a:off x="397158" y="1038573"/>
            <a:ext cx="113776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Since the </a:t>
            </a:r>
            <a:r>
              <a:rPr lang="en-GB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geometrical contribution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 the collimators has been identified as the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primary source of impedance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an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optimization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 the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taper angle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for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all vertical collimators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has been proposed, reducing it from </a:t>
            </a:r>
            <a:r>
              <a:rPr lang="en-GB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15 degrees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to</a:t>
            </a:r>
            <a:r>
              <a:rPr lang="en-GB" sz="2000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2.5 degrees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 most recent optimization refers to latest collimators design.</a:t>
            </a:r>
            <a:endParaRPr lang="en-US"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90026E-00EE-91C5-CB6B-D16C6ADC3D98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17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05FA57-ED4D-A3E2-BE07-10C98B7197A6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78142E-564E-83E5-8865-0C856CC373B5}"/>
              </a:ext>
            </a:extLst>
          </p:cNvPr>
          <p:cNvSpPr txBox="1"/>
          <p:nvPr/>
        </p:nvSpPr>
        <p:spPr>
          <a:xfrm>
            <a:off x="2932784" y="3703853"/>
            <a:ext cx="262150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tcp.v.b1</a:t>
            </a:r>
          </a:p>
          <a:p>
            <a:pPr algn="ctr"/>
            <a:r>
              <a:rPr lang="en-US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Coll. length = 250 mm</a:t>
            </a:r>
          </a:p>
          <a:p>
            <a:pPr algn="ctr"/>
            <a:r>
              <a:rPr lang="en-US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Taper length = 110mm</a:t>
            </a:r>
          </a:p>
          <a:p>
            <a:pPr algn="ctr"/>
            <a:r>
              <a:rPr lang="en-US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Taper angle = </a:t>
            </a:r>
            <a:r>
              <a:rPr lang="en-US" b="1" dirty="0">
                <a:solidFill>
                  <a:srgbClr val="00206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15 degrees</a:t>
            </a:r>
            <a:endParaRPr lang="en-GB" b="1" dirty="0">
              <a:solidFill>
                <a:srgbClr val="00206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A93045-0392-AD38-FF19-2CB4FB021A82}"/>
              </a:ext>
            </a:extLst>
          </p:cNvPr>
          <p:cNvSpPr txBox="1"/>
          <p:nvPr/>
        </p:nvSpPr>
        <p:spPr>
          <a:xfrm>
            <a:off x="8722699" y="3780063"/>
            <a:ext cx="30521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tcp.v.b1</a:t>
            </a:r>
          </a:p>
          <a:p>
            <a:pPr algn="ctr"/>
            <a:r>
              <a:rPr lang="en-US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Coll. length = 250 mm</a:t>
            </a:r>
          </a:p>
          <a:p>
            <a:pPr algn="ctr"/>
            <a:r>
              <a:rPr lang="en-US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Taper length = 630 mm</a:t>
            </a:r>
          </a:p>
          <a:p>
            <a:pPr algn="ctr"/>
            <a:r>
              <a:rPr lang="en-US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Taper angle = </a:t>
            </a:r>
            <a:r>
              <a:rPr lang="en-US" b="1" dirty="0">
                <a:solidFill>
                  <a:srgbClr val="00206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2.5 degrees</a:t>
            </a:r>
            <a:endParaRPr lang="en-GB" b="1" dirty="0">
              <a:solidFill>
                <a:srgbClr val="00206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3A80389-78E0-C97D-4D7F-F0765A47F8C3}"/>
              </a:ext>
            </a:extLst>
          </p:cNvPr>
          <p:cNvGrpSpPr/>
          <p:nvPr/>
        </p:nvGrpSpPr>
        <p:grpSpPr>
          <a:xfrm>
            <a:off x="1090887" y="5863768"/>
            <a:ext cx="9632532" cy="388972"/>
            <a:chOff x="3666227" y="2322551"/>
            <a:chExt cx="5476166" cy="751678"/>
          </a:xfrm>
          <a:solidFill>
            <a:srgbClr val="0070C0"/>
          </a:solidFill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F570561A-3A27-D270-5952-27104D805380}"/>
                </a:ext>
              </a:extLst>
            </p:cNvPr>
            <p:cNvSpPr/>
            <p:nvPr/>
          </p:nvSpPr>
          <p:spPr>
            <a:xfrm>
              <a:off x="3666227" y="2322551"/>
              <a:ext cx="5476166" cy="75167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3A27338-D8B7-7858-52BD-935904EEE473}"/>
                </a:ext>
              </a:extLst>
            </p:cNvPr>
            <p:cNvSpPr txBox="1"/>
            <p:nvPr/>
          </p:nvSpPr>
          <p:spPr>
            <a:xfrm>
              <a:off x="3666227" y="2351877"/>
              <a:ext cx="5476166" cy="36933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GB" b="1" dirty="0">
                  <a:solidFill>
                    <a:schemeClr val="bg1"/>
                  </a:solidFill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It is worth noting that the achievable taper angle could be limited by spatial and mechanical constraints</a:t>
              </a:r>
            </a:p>
          </p:txBody>
        </p:sp>
      </p:grpSp>
      <p:sp>
        <p:nvSpPr>
          <p:cNvPr id="14" name="Arrow: Pentagon 13">
            <a:extLst>
              <a:ext uri="{FF2B5EF4-FFF2-40B4-BE49-F238E27FC236}">
                <a16:creationId xmlns:a16="http://schemas.microsoft.com/office/drawing/2014/main" id="{478B7F0B-530C-D00E-3A52-480E6BC67C49}"/>
              </a:ext>
            </a:extLst>
          </p:cNvPr>
          <p:cNvSpPr/>
          <p:nvPr/>
        </p:nvSpPr>
        <p:spPr>
          <a:xfrm>
            <a:off x="5988793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geometrical impedance</a:t>
            </a:r>
          </a:p>
        </p:txBody>
      </p:sp>
    </p:spTree>
    <p:extLst>
      <p:ext uri="{BB962C8B-B14F-4D97-AF65-F5344CB8AC3E}">
        <p14:creationId xmlns:p14="http://schemas.microsoft.com/office/powerpoint/2010/main" val="275203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33012E-F6BA-8975-AE5E-6AE16F2B45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F4E68981-72C6-DB1F-7AB2-BE2EEB2BBA98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6F96421-D2F4-109E-005B-74429E07D6F3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Google Shape;58;p13">
              <a:extLst>
                <a:ext uri="{FF2B5EF4-FFF2-40B4-BE49-F238E27FC236}">
                  <a16:creationId xmlns:a16="http://schemas.microsoft.com/office/drawing/2014/main" id="{3622BF49-D56D-E767-E9B5-FB828285BC5E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Picture 2">
              <a:extLst>
                <a:ext uri="{FF2B5EF4-FFF2-40B4-BE49-F238E27FC236}">
                  <a16:creationId xmlns:a16="http://schemas.microsoft.com/office/drawing/2014/main" id="{7CDFB835-73A2-6C10-10FE-AA39D8929B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3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19E48B6C-AD34-C666-141D-43D5AC4C4A6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5" name="Picture 24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C8FC2F3A-7E33-C21B-8922-19525EF7E62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C39E64B4-9A65-6774-197F-3DAD26ACEE7D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C34C5C3-135C-2CDF-82AB-68D7460F09E4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5A0D4B2-34F4-90A2-1261-6EFC15BD2CBF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pic>
        <p:nvPicPr>
          <p:cNvPr id="9" name="Picture 8" descr="A diagram of a graph showing different colors&#10;&#10;AI-generated content may be incorrect.">
            <a:extLst>
              <a:ext uri="{FF2B5EF4-FFF2-40B4-BE49-F238E27FC236}">
                <a16:creationId xmlns:a16="http://schemas.microsoft.com/office/drawing/2014/main" id="{4C312F57-685C-9EB5-F94C-80E09E3C25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78" y="2437646"/>
            <a:ext cx="5635435" cy="3522146"/>
          </a:xfrm>
          <a:prstGeom prst="rect">
            <a:avLst/>
          </a:prstGeom>
        </p:spPr>
      </p:pic>
      <p:sp>
        <p:nvSpPr>
          <p:cNvPr id="7" name="Arrow: Pentagon 6">
            <a:extLst>
              <a:ext uri="{FF2B5EF4-FFF2-40B4-BE49-F238E27FC236}">
                <a16:creationId xmlns:a16="http://schemas.microsoft.com/office/drawing/2014/main" id="{E060B835-A18F-1241-FDBD-E0D956CE07C7}"/>
              </a:ext>
            </a:extLst>
          </p:cNvPr>
          <p:cNvSpPr/>
          <p:nvPr/>
        </p:nvSpPr>
        <p:spPr>
          <a:xfrm>
            <a:off x="2936050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875AA0E5-57B3-1285-F2E8-081E2C3601F2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7464CA-9754-1E08-94E9-4787A49FDE4D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18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Arrow: Pentagon 12">
            <a:extLst>
              <a:ext uri="{FF2B5EF4-FFF2-40B4-BE49-F238E27FC236}">
                <a16:creationId xmlns:a16="http://schemas.microsoft.com/office/drawing/2014/main" id="{EAEB4CE9-B297-8A60-0B0C-F1DC728434D8}"/>
              </a:ext>
            </a:extLst>
          </p:cNvPr>
          <p:cNvSpPr/>
          <p:nvPr/>
        </p:nvSpPr>
        <p:spPr>
          <a:xfrm>
            <a:off x="5988793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geometrical impedance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0AF811-3769-DF86-5608-F5D0FA318075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Geometrical impedance mitigation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7A1851-E331-9B04-7191-613E9E562517}"/>
              </a:ext>
            </a:extLst>
          </p:cNvPr>
          <p:cNvSpPr txBox="1"/>
          <p:nvPr/>
        </p:nvSpPr>
        <p:spPr>
          <a:xfrm>
            <a:off x="397158" y="1038573"/>
            <a:ext cx="113776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Thanks to the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optimization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 the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taper angle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for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all vertical collimators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by reducing it from 15 degrees to 2.5 degrees, the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y-transverse impedance drastically reduces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algn="just"/>
            <a:endParaRPr lang="en-US"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69688DD-1AF9-809B-0C1D-3CD2756D71C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4270" y="2437646"/>
            <a:ext cx="5635435" cy="352214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050D6A14-6488-FA20-28C3-31C660F4E317}"/>
              </a:ext>
            </a:extLst>
          </p:cNvPr>
          <p:cNvSpPr txBox="1"/>
          <p:nvPr/>
        </p:nvSpPr>
        <p:spPr>
          <a:xfrm>
            <a:off x="855924" y="1856211"/>
            <a:ext cx="41602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Horizontal and vertical collimator taper angle of 15 degrees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8403DB-459A-9BAB-C17F-61F5D5487EDD}"/>
              </a:ext>
            </a:extLst>
          </p:cNvPr>
          <p:cNvSpPr txBox="1"/>
          <p:nvPr/>
        </p:nvSpPr>
        <p:spPr>
          <a:xfrm>
            <a:off x="6598904" y="1856210"/>
            <a:ext cx="41602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Horizontal collimator taper angle of 15 degrees and vertical taper angle of 2.5 degrees</a:t>
            </a:r>
          </a:p>
        </p:txBody>
      </p:sp>
      <p:sp>
        <p:nvSpPr>
          <p:cNvPr id="35" name="Arrow: Curved Up 34">
            <a:extLst>
              <a:ext uri="{FF2B5EF4-FFF2-40B4-BE49-F238E27FC236}">
                <a16:creationId xmlns:a16="http://schemas.microsoft.com/office/drawing/2014/main" id="{DBFA17B2-4398-B63A-A125-862459010E4E}"/>
              </a:ext>
            </a:extLst>
          </p:cNvPr>
          <p:cNvSpPr/>
          <p:nvPr/>
        </p:nvSpPr>
        <p:spPr>
          <a:xfrm>
            <a:off x="4473387" y="5863935"/>
            <a:ext cx="2895599" cy="477518"/>
          </a:xfrm>
          <a:prstGeom prst="curvedUpArrow">
            <a:avLst>
              <a:gd name="adj1" fmla="val 25000"/>
              <a:gd name="adj2" fmla="val 50000"/>
              <a:gd name="adj3" fmla="val 2099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ED95377-D798-41C8-6681-0FD41DEC8967}"/>
              </a:ext>
            </a:extLst>
          </p:cNvPr>
          <p:cNvSpPr txBox="1"/>
          <p:nvPr/>
        </p:nvSpPr>
        <p:spPr>
          <a:xfrm>
            <a:off x="5206389" y="5937912"/>
            <a:ext cx="14295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Optimization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0E3A8C1-CC24-CF5C-5609-1266CFE27D71}"/>
              </a:ext>
            </a:extLst>
          </p:cNvPr>
          <p:cNvGrpSpPr/>
          <p:nvPr/>
        </p:nvGrpSpPr>
        <p:grpSpPr>
          <a:xfrm>
            <a:off x="5094972" y="5634896"/>
            <a:ext cx="1652426" cy="332414"/>
            <a:chOff x="8762970" y="2202000"/>
            <a:chExt cx="1857204" cy="369332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00FD12E7-1F2B-3042-E38D-09606B06889E}"/>
                </a:ext>
              </a:extLst>
            </p:cNvPr>
            <p:cNvSpPr/>
            <p:nvPr/>
          </p:nvSpPr>
          <p:spPr>
            <a:xfrm>
              <a:off x="8762971" y="2202000"/>
              <a:ext cx="1857203" cy="369332"/>
            </a:xfrm>
            <a:prstGeom prst="round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CA17462-7CE3-DCFD-5FEE-2E8C35C2E746}"/>
                </a:ext>
              </a:extLst>
            </p:cNvPr>
            <p:cNvSpPr txBox="1"/>
            <p:nvPr/>
          </p:nvSpPr>
          <p:spPr>
            <a:xfrm>
              <a:off x="8762970" y="2227222"/>
              <a:ext cx="1857203" cy="2770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FCCee_z_v23_coll_TCTs</a:t>
              </a:r>
              <a:endParaRPr lang="en-GB" sz="12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75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4A5340-2BA3-7C81-E95B-BAC0531B95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AD07D0C-525F-F407-0FA1-1466D373C38E}"/>
              </a:ext>
            </a:extLst>
          </p:cNvPr>
          <p:cNvSpPr/>
          <p:nvPr/>
        </p:nvSpPr>
        <p:spPr>
          <a:xfrm>
            <a:off x="0" y="6417816"/>
            <a:ext cx="12192000" cy="44018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oogle Shape;58;p13">
            <a:extLst>
              <a:ext uri="{FF2B5EF4-FFF2-40B4-BE49-F238E27FC236}">
                <a16:creationId xmlns:a16="http://schemas.microsoft.com/office/drawing/2014/main" id="{10BE79CE-CA2E-1482-5DA1-52824F418B5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3418" y="6364995"/>
            <a:ext cx="578264" cy="565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4DF3B28C-CCC6-8E66-842E-DD5A9FE485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52" y="6473860"/>
            <a:ext cx="998705" cy="35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7E788C6-7336-3418-98C4-F8AA2E107F87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pic>
        <p:nvPicPr>
          <p:cNvPr id="16" name="Picture 15" descr="A white circle with black text&#10;&#10;AI-generated content may be incorrect.">
            <a:extLst>
              <a:ext uri="{FF2B5EF4-FFF2-40B4-BE49-F238E27FC236}">
                <a16:creationId xmlns:a16="http://schemas.microsoft.com/office/drawing/2014/main" id="{D917647B-08A5-1334-1F97-4345B17A70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774" y="6408211"/>
            <a:ext cx="818381" cy="459389"/>
          </a:xfrm>
          <a:prstGeom prst="rect">
            <a:avLst/>
          </a:prstGeom>
        </p:spPr>
      </p:pic>
      <p:pic>
        <p:nvPicPr>
          <p:cNvPr id="17" name="Picture 16" descr="A black and white striped background&#10;&#10;AI-generated content may be incorrect.">
            <a:extLst>
              <a:ext uri="{FF2B5EF4-FFF2-40B4-BE49-F238E27FC236}">
                <a16:creationId xmlns:a16="http://schemas.microsoft.com/office/drawing/2014/main" id="{0DC5437A-C79D-63DD-709F-A12058FD2D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5275" y="6521870"/>
            <a:ext cx="982548" cy="21175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2ED6110-638E-7684-7F08-E3996EB6D243}"/>
              </a:ext>
            </a:extLst>
          </p:cNvPr>
          <p:cNvSpPr/>
          <p:nvPr/>
        </p:nvSpPr>
        <p:spPr>
          <a:xfrm>
            <a:off x="0" y="-11829"/>
            <a:ext cx="12195175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9493DD1-C813-2EAF-6AEE-9745E8F3ABEB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Outline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2F2880C-F477-D59B-6D48-8992C0756C49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E2840A5-1E59-1411-855E-AEE9B374A1F9}"/>
              </a:ext>
            </a:extLst>
          </p:cNvPr>
          <p:cNvSpPr txBox="1"/>
          <p:nvPr/>
        </p:nvSpPr>
        <p:spPr>
          <a:xfrm>
            <a:off x="372389" y="1351508"/>
            <a:ext cx="1123280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main parameters for Z configuration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main ring impedance model</a:t>
            </a:r>
          </a:p>
          <a:p>
            <a:endParaRPr lang="en-US" sz="2400" b="1" dirty="0">
              <a:solidFill>
                <a:schemeClr val="bg1">
                  <a:lumMod val="75000"/>
                </a:schemeClr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beam coupling impedance of the collimation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geometrical impedance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Optimization strategies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RW impedance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Comparison between different optics</a:t>
            </a:r>
            <a:endParaRPr lang="en-US" sz="24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/>
            <a:endParaRPr lang="en-US" sz="24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Conclusion and next steps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1213003E-3EA6-B202-9A29-ECEBBAE72605}"/>
              </a:ext>
            </a:extLst>
          </p:cNvPr>
          <p:cNvSpPr/>
          <p:nvPr/>
        </p:nvSpPr>
        <p:spPr>
          <a:xfrm>
            <a:off x="2936050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039E1ACD-4EEF-E092-0EA0-7F92D315D7AE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EA943C-8DB5-CAF8-0A8C-1A853A25F6B8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19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B4A97FF4-EF9F-F327-3318-EE321C8F54DC}"/>
              </a:ext>
            </a:extLst>
          </p:cNvPr>
          <p:cNvSpPr/>
          <p:nvPr/>
        </p:nvSpPr>
        <p:spPr>
          <a:xfrm>
            <a:off x="5988793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RW impedance</a:t>
            </a:r>
          </a:p>
        </p:txBody>
      </p:sp>
    </p:spTree>
    <p:extLst>
      <p:ext uri="{BB962C8B-B14F-4D97-AF65-F5344CB8AC3E}">
        <p14:creationId xmlns:p14="http://schemas.microsoft.com/office/powerpoint/2010/main" val="400411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FCFDB6-F7B3-336A-DDBD-927FF915C1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6C49845-9687-FDB4-7248-3A53AD69C3EC}"/>
              </a:ext>
            </a:extLst>
          </p:cNvPr>
          <p:cNvSpPr/>
          <p:nvPr/>
        </p:nvSpPr>
        <p:spPr>
          <a:xfrm>
            <a:off x="0" y="6417816"/>
            <a:ext cx="12192000" cy="44018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oogle Shape;58;p13">
            <a:extLst>
              <a:ext uri="{FF2B5EF4-FFF2-40B4-BE49-F238E27FC236}">
                <a16:creationId xmlns:a16="http://schemas.microsoft.com/office/drawing/2014/main" id="{1F5E1693-F37A-6DCC-FDC2-075E765421D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3418" y="6364995"/>
            <a:ext cx="578264" cy="565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DF8EBA37-E03E-76FA-7060-99294DEC6E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52" y="6473860"/>
            <a:ext cx="998705" cy="35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2FDEE7B-9D0A-BE2D-D1AD-C555A1BEFB7E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pic>
        <p:nvPicPr>
          <p:cNvPr id="16" name="Picture 15" descr="A white circle with black text&#10;&#10;AI-generated content may be incorrect.">
            <a:extLst>
              <a:ext uri="{FF2B5EF4-FFF2-40B4-BE49-F238E27FC236}">
                <a16:creationId xmlns:a16="http://schemas.microsoft.com/office/drawing/2014/main" id="{0A2C1695-DF09-F6F4-001D-DD893C8D75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774" y="6408211"/>
            <a:ext cx="818381" cy="459389"/>
          </a:xfrm>
          <a:prstGeom prst="rect">
            <a:avLst/>
          </a:prstGeom>
        </p:spPr>
      </p:pic>
      <p:pic>
        <p:nvPicPr>
          <p:cNvPr id="17" name="Picture 16" descr="A black and white striped background&#10;&#10;AI-generated content may be incorrect.">
            <a:extLst>
              <a:ext uri="{FF2B5EF4-FFF2-40B4-BE49-F238E27FC236}">
                <a16:creationId xmlns:a16="http://schemas.microsoft.com/office/drawing/2014/main" id="{DD2C56A6-E3E8-F978-846B-4D9123799C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5275" y="6521870"/>
            <a:ext cx="982548" cy="21175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4068C41-BD5D-7B00-036C-EFD86F3A70E6}"/>
              </a:ext>
            </a:extLst>
          </p:cNvPr>
          <p:cNvSpPr/>
          <p:nvPr/>
        </p:nvSpPr>
        <p:spPr>
          <a:xfrm>
            <a:off x="0" y="-11829"/>
            <a:ext cx="12195175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BB3C201-CACA-9165-3102-0F09B5444E67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Outline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583FD1-6267-774F-DCDA-7FE8AF425F67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E94FA3F-DEF5-C517-8349-52BC61F84962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02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F31DB6-0FAA-ECD9-2299-4EF204C71721}"/>
              </a:ext>
            </a:extLst>
          </p:cNvPr>
          <p:cNvSpPr txBox="1"/>
          <p:nvPr/>
        </p:nvSpPr>
        <p:spPr>
          <a:xfrm>
            <a:off x="372389" y="1351508"/>
            <a:ext cx="1123280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main parameters for Z configuration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main ring impedance model</a:t>
            </a:r>
          </a:p>
          <a:p>
            <a:endParaRPr lang="en-US" sz="2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beam coupling impedance of the collimation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geometrical impedance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Optimization strategies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RW impedance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Comparison between different optics</a:t>
            </a:r>
            <a:endParaRPr lang="en-US" sz="24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/>
            <a:endParaRPr lang="en-US" sz="24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Conclusion and next steps</a:t>
            </a:r>
            <a:endParaRPr lang="en-US" sz="24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62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49F52E-44D9-6D12-FBC5-8293E4A769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E138EEAD-E6B8-641D-4478-297C93B7AC2C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99A3027-B482-F1AF-8AF6-7D94E0B58574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Google Shape;58;p13">
              <a:extLst>
                <a:ext uri="{FF2B5EF4-FFF2-40B4-BE49-F238E27FC236}">
                  <a16:creationId xmlns:a16="http://schemas.microsoft.com/office/drawing/2014/main" id="{D08B917D-7249-9E89-6BA7-0BA7718C0442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id="{9E2D6185-CFD5-645D-B0AA-CE5F7CB2DE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4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917E1BBF-E599-E28A-2F11-7D8E49E5E88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6" name="Picture 25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4B64186A-1193-D6ED-050C-041B1BC064A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974B02D0-8D03-402A-95C3-E673CC153145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Pentagon 33">
            <a:extLst>
              <a:ext uri="{FF2B5EF4-FFF2-40B4-BE49-F238E27FC236}">
                <a16:creationId xmlns:a16="http://schemas.microsoft.com/office/drawing/2014/main" id="{05BAE2CB-56ED-263C-EB32-CD6E65E3C0F5}"/>
              </a:ext>
            </a:extLst>
          </p:cNvPr>
          <p:cNvSpPr/>
          <p:nvPr/>
        </p:nvSpPr>
        <p:spPr>
          <a:xfrm>
            <a:off x="2936050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Arrow: Pentagon 34">
            <a:extLst>
              <a:ext uri="{FF2B5EF4-FFF2-40B4-BE49-F238E27FC236}">
                <a16:creationId xmlns:a16="http://schemas.microsoft.com/office/drawing/2014/main" id="{C8CB7C59-1B1A-BF55-534B-D2FD637D4693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7DF217D-8A0B-2A00-6809-FB740DAB855D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Comparison between different optics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537B831-1C6C-49BF-C612-861FFF734B0F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C0CF5A7-FB4C-1A3C-C10C-1733A93CDED6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567A18-8CFB-ED6E-47E1-BE6584C7D6A6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29C62C4C-0B2E-7F4A-EC1C-2E7EDC6526A3}"/>
              </a:ext>
            </a:extLst>
          </p:cNvPr>
          <p:cNvSpPr/>
          <p:nvPr/>
        </p:nvSpPr>
        <p:spPr>
          <a:xfrm>
            <a:off x="5988793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RW impedance</a:t>
            </a:r>
          </a:p>
        </p:txBody>
      </p:sp>
      <p:pic>
        <p:nvPicPr>
          <p:cNvPr id="1026" name="Picture 2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FD18F128-C30B-DEAF-C476-7BF12D96C2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780" y="2570319"/>
            <a:ext cx="3865510" cy="192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rrow: Pentagon 3">
            <a:extLst>
              <a:ext uri="{FF2B5EF4-FFF2-40B4-BE49-F238E27FC236}">
                <a16:creationId xmlns:a16="http://schemas.microsoft.com/office/drawing/2014/main" id="{7376B36D-B14C-B316-395A-9A4D5DD89903}"/>
              </a:ext>
            </a:extLst>
          </p:cNvPr>
          <p:cNvSpPr/>
          <p:nvPr/>
        </p:nvSpPr>
        <p:spPr>
          <a:xfrm>
            <a:off x="4121053" y="1477727"/>
            <a:ext cx="3991920" cy="438157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V24.4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F4EAC6E5-1514-A5CC-B392-7A6AF6BB9002}"/>
              </a:ext>
            </a:extLst>
          </p:cNvPr>
          <p:cNvSpPr/>
          <p:nvPr/>
        </p:nvSpPr>
        <p:spPr>
          <a:xfrm>
            <a:off x="309594" y="1477727"/>
            <a:ext cx="4065882" cy="438157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v23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E7346020-0E9E-4539-DE5E-6BADEEB78D1A}"/>
              </a:ext>
            </a:extLst>
          </p:cNvPr>
          <p:cNvSpPr/>
          <p:nvPr/>
        </p:nvSpPr>
        <p:spPr>
          <a:xfrm>
            <a:off x="7875149" y="1477727"/>
            <a:ext cx="4060773" cy="439200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V25.2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79C69F-4EA7-82A2-FDC7-B6471DED3F32}"/>
              </a:ext>
            </a:extLst>
          </p:cNvPr>
          <p:cNvSpPr txBox="1"/>
          <p:nvPr/>
        </p:nvSpPr>
        <p:spPr>
          <a:xfrm>
            <a:off x="408615" y="5332567"/>
            <a:ext cx="38678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K. Oide: </a:t>
            </a:r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FCCWeek_Optics_Oide_230606</a:t>
            </a:r>
            <a:endParaRPr lang="en-GB" sz="1600" b="1" dirty="0">
              <a:solidFill>
                <a:srgbClr val="0070C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C92406-9C46-D18E-D974-E083395CFA4C}"/>
              </a:ext>
            </a:extLst>
          </p:cNvPr>
          <p:cNvSpPr txBox="1"/>
          <p:nvPr/>
        </p:nvSpPr>
        <p:spPr>
          <a:xfrm>
            <a:off x="7988835" y="5332567"/>
            <a:ext cx="38334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K. Oide: </a:t>
            </a:r>
            <a:r>
              <a:rPr lang="en-GB" sz="1600" b="1" dirty="0" err="1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Optics_Oide_bx</a:t>
            </a:r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*:techi_250424</a:t>
            </a:r>
            <a:endParaRPr lang="en-GB" sz="1600" b="1" dirty="0">
              <a:solidFill>
                <a:srgbClr val="0070C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23C5682-5E9D-18C4-03E3-F55CBF83B658}"/>
              </a:ext>
            </a:extLst>
          </p:cNvPr>
          <p:cNvSpPr txBox="1"/>
          <p:nvPr/>
        </p:nvSpPr>
        <p:spPr>
          <a:xfrm>
            <a:off x="4650100" y="5332567"/>
            <a:ext cx="28717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K. Oide: </a:t>
            </a:r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Optics_Oide_241106</a:t>
            </a:r>
            <a:endParaRPr lang="en-GB" sz="1600" b="1" dirty="0">
              <a:solidFill>
                <a:srgbClr val="0070C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9" name="Picture 18" descr="A diagram of a graph&#10;&#10;AI-generated content may be incorrect.">
            <a:extLst>
              <a:ext uri="{FF2B5EF4-FFF2-40B4-BE49-F238E27FC236}">
                <a16:creationId xmlns:a16="http://schemas.microsoft.com/office/drawing/2014/main" id="{DA4F65A8-C33C-C7B2-F762-C9B6E84A878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80" b="12495"/>
          <a:stretch/>
        </p:blipFill>
        <p:spPr>
          <a:xfrm>
            <a:off x="289615" y="2549194"/>
            <a:ext cx="4125504" cy="2000327"/>
          </a:xfrm>
          <a:prstGeom prst="rect">
            <a:avLst/>
          </a:prstGeom>
        </p:spPr>
      </p:pic>
      <p:pic>
        <p:nvPicPr>
          <p:cNvPr id="21" name="Picture 20" descr="A graph of a graph&#10;&#10;AI-generated content may be incorrect.">
            <a:extLst>
              <a:ext uri="{FF2B5EF4-FFF2-40B4-BE49-F238E27FC236}">
                <a16:creationId xmlns:a16="http://schemas.microsoft.com/office/drawing/2014/main" id="{5BD29A7F-EFC6-CB14-11CA-9D82C0F86B8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902" y="2407259"/>
            <a:ext cx="3338027" cy="224487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8F479E3-6663-2638-6A5C-10D63F4946E5}"/>
              </a:ext>
            </a:extLst>
          </p:cNvPr>
          <p:cNvSpPr txBox="1"/>
          <p:nvPr/>
        </p:nvSpPr>
        <p:spPr>
          <a:xfrm>
            <a:off x="298104" y="1041414"/>
            <a:ext cx="114803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Different optics have been analyzed</a:t>
            </a:r>
            <a:r>
              <a:rPr lang="en-US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</a:t>
            </a:r>
            <a:endParaRPr lang="en-US" sz="16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407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053040-27C2-0C1B-4763-0FCD3E77FE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6BBB08CB-5581-D503-EFD2-4662E6BE541F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6993DE3-BB30-E235-F3C7-7FAD7BD804C7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Google Shape;58;p13">
              <a:extLst>
                <a:ext uri="{FF2B5EF4-FFF2-40B4-BE49-F238E27FC236}">
                  <a16:creationId xmlns:a16="http://schemas.microsoft.com/office/drawing/2014/main" id="{0F716828-56AF-16DC-ECB5-814EDA2EDC92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Picture 2">
              <a:extLst>
                <a:ext uri="{FF2B5EF4-FFF2-40B4-BE49-F238E27FC236}">
                  <a16:creationId xmlns:a16="http://schemas.microsoft.com/office/drawing/2014/main" id="{DECC007C-951D-5E4F-CAC3-A0A0656F95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0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CB0FE5F6-E27D-B022-E7CE-F2CCE4C1D2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2" name="Picture 21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590E88D5-493B-9326-6DDC-32CE0E89EBF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F4C5BEE7-A2D1-102D-0D1D-84C6E9023425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row: Pentagon 29">
            <a:extLst>
              <a:ext uri="{FF2B5EF4-FFF2-40B4-BE49-F238E27FC236}">
                <a16:creationId xmlns:a16="http://schemas.microsoft.com/office/drawing/2014/main" id="{240B3829-4F81-D752-1A8B-BA167E3D6957}"/>
              </a:ext>
            </a:extLst>
          </p:cNvPr>
          <p:cNvSpPr/>
          <p:nvPr/>
        </p:nvSpPr>
        <p:spPr>
          <a:xfrm>
            <a:off x="2936050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Arrow: Pentagon 30">
            <a:extLst>
              <a:ext uri="{FF2B5EF4-FFF2-40B4-BE49-F238E27FC236}">
                <a16:creationId xmlns:a16="http://schemas.microsoft.com/office/drawing/2014/main" id="{24CFAE32-F301-8C1B-F656-88BB977070FE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3" name="Table 32">
                <a:extLst>
                  <a:ext uri="{FF2B5EF4-FFF2-40B4-BE49-F238E27FC236}">
                    <a16:creationId xmlns:a16="http://schemas.microsoft.com/office/drawing/2014/main" id="{8449312D-973D-E420-C624-813C488261D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55898649"/>
                  </p:ext>
                </p:extLst>
              </p:nvPr>
            </p:nvGraphicFramePr>
            <p:xfrm>
              <a:off x="801875" y="2489364"/>
              <a:ext cx="6868326" cy="32039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44721">
                      <a:extLst>
                        <a:ext uri="{9D8B030D-6E8A-4147-A177-3AD203B41FA5}">
                          <a16:colId xmlns:a16="http://schemas.microsoft.com/office/drawing/2014/main" val="3507103859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3370820143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4035807865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1424550335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2447161475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3945572939"/>
                        </a:ext>
                      </a:extLst>
                    </a:gridCol>
                  </a:tblGrid>
                  <a:tr h="3342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Name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Length (m)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gap/2 (mm)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Material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GB" sz="14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β</m:t>
                                  </m:r>
                                </m:e>
                                <m:sub>
                                  <m:r>
                                    <a:rPr lang="fr-CH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(m)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GB" sz="14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β</m:t>
                                  </m:r>
                                </m:e>
                                <m:sub>
                                  <m:r>
                                    <a:rPr lang="fr-CH" sz="14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(m)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63081332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tcp.h.b1</a:t>
                          </a:r>
                        </a:p>
                      </a:txBody>
                      <a:tcPr marL="7620" marR="7620" marT="762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  0.25 </a:t>
                          </a:r>
                        </a:p>
                      </a:txBody>
                      <a:tcPr marL="7620" marR="7620" marT="762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6.7 </a:t>
                          </a:r>
                        </a:p>
                      </a:txBody>
                      <a:tcPr marL="7620" marR="7620" marT="762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MoGr </a:t>
                          </a:r>
                        </a:p>
                      </a:txBody>
                      <a:tcPr marL="7620" marR="7620" marT="762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517.98 </a:t>
                          </a:r>
                        </a:p>
                      </a:txBody>
                      <a:tcPr marL="7620" marR="7620" marT="762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755.84</a:t>
                          </a:r>
                        </a:p>
                      </a:txBody>
                      <a:tcPr marL="7620" marR="7620" marT="762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0969123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tcp.v.b1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 0.25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2.5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MoGr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519.09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 756.98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26373163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tcs.h1.b1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0.3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3.8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Mo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117.58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789.74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57935888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tcs.v1.b1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0.3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2.5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Mo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421.47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587.39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72021208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tcs.h2.b1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0.3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5.1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Mo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214.69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759.20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75520006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tcs.v2.b1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0.3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3.0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Mo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32.80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827.50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83902226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tcp.hp.b1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0.25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4.2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en-GB" sz="11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MoGr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72.05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125.94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87672697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tcs.hp1.b1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0.3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4.6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Mo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64.12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186.88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36431108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tcs.hp2.b1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0.3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16.7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Mo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855.10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368.74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45319444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tcr.h.wl.2.b1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0.1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17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W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2056.83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8840.68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35027326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43859721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5955614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tcr.h.c2.1.b1</a:t>
                          </a:r>
                        </a:p>
                      </a:txBody>
                      <a:tcPr marL="7620" marR="7620" marT="762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0.1 </a:t>
                          </a:r>
                        </a:p>
                      </a:txBody>
                      <a:tcPr marL="7620" marR="7620" marT="762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16</a:t>
                          </a:r>
                        </a:p>
                      </a:txBody>
                      <a:tcPr marL="7620" marR="7620" marT="762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W </a:t>
                          </a:r>
                        </a:p>
                      </a:txBody>
                      <a:tcPr marL="7620" marR="7620" marT="762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 2099.51 </a:t>
                          </a:r>
                        </a:p>
                      </a:txBody>
                      <a:tcPr marL="7620" marR="7620" marT="762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5012.40</a:t>
                          </a:r>
                        </a:p>
                      </a:txBody>
                      <a:tcPr marL="7620" marR="7620" marT="762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4936838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3" name="Table 32">
                <a:extLst>
                  <a:ext uri="{FF2B5EF4-FFF2-40B4-BE49-F238E27FC236}">
                    <a16:creationId xmlns:a16="http://schemas.microsoft.com/office/drawing/2014/main" id="{8449312D-973D-E420-C624-813C488261D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55898649"/>
                  </p:ext>
                </p:extLst>
              </p:nvPr>
            </p:nvGraphicFramePr>
            <p:xfrm>
              <a:off x="801875" y="2489364"/>
              <a:ext cx="6868326" cy="32039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44721">
                      <a:extLst>
                        <a:ext uri="{9D8B030D-6E8A-4147-A177-3AD203B41FA5}">
                          <a16:colId xmlns:a16="http://schemas.microsoft.com/office/drawing/2014/main" val="3507103859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3370820143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4035807865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1424550335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2447161475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3945572939"/>
                        </a:ext>
                      </a:extLst>
                    </a:gridCol>
                  </a:tblGrid>
                  <a:tr h="3342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Name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Length (m)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gap/2 (mm)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Material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400532" t="-3636" r="-101064" b="-876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500532" t="-3636" r="-1064" b="-87636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63081332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tcp.h.b1</a:t>
                          </a:r>
                        </a:p>
                      </a:txBody>
                      <a:tcPr marL="7620" marR="7620" marT="762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  0.25 </a:t>
                          </a:r>
                        </a:p>
                      </a:txBody>
                      <a:tcPr marL="7620" marR="7620" marT="762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6.7 </a:t>
                          </a:r>
                        </a:p>
                      </a:txBody>
                      <a:tcPr marL="7620" marR="7620" marT="762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MoGr </a:t>
                          </a:r>
                        </a:p>
                      </a:txBody>
                      <a:tcPr marL="7620" marR="7620" marT="762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517.98 </a:t>
                          </a:r>
                        </a:p>
                      </a:txBody>
                      <a:tcPr marL="7620" marR="7620" marT="762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755.84</a:t>
                          </a:r>
                        </a:p>
                      </a:txBody>
                      <a:tcPr marL="7620" marR="7620" marT="762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10969123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tcp.v.b1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 0.25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2.5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MoGr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519.09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 756.98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26373163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tcs.h1.b1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0.3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3.8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Mo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117.58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789.74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57935888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tcs.v1.b1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0.3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2.5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Mo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421.47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587.39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72021208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tcs.h2.b1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0.3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5.1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Mo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214.69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759.20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75520006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tcs.v2.b1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0.3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3.0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Mo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32.80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827.50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83902226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tcp.hp.b1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0.25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4.2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en-GB" sz="11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MoGr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72.05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125.94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87672697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tcs.hp1.b1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0.3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4.6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Mo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64.12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186.88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36431108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tcs.hp2.b1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0.3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16.7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Mo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855.10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368.74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45319444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tcr.h.wl.2.b1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0.1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17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W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2056.83 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8840.68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35027326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43859721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marL="7620" marR="7620" marT="7620" marB="0"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5955614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tcr.h.c2.1.b1</a:t>
                          </a:r>
                        </a:p>
                      </a:txBody>
                      <a:tcPr marL="7620" marR="7620" marT="762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0.1 </a:t>
                          </a:r>
                        </a:p>
                      </a:txBody>
                      <a:tcPr marL="7620" marR="7620" marT="762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16</a:t>
                          </a:r>
                        </a:p>
                      </a:txBody>
                      <a:tcPr marL="7620" marR="7620" marT="762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W </a:t>
                          </a:r>
                        </a:p>
                      </a:txBody>
                      <a:tcPr marL="7620" marR="7620" marT="762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 2099.51 </a:t>
                          </a:r>
                        </a:p>
                      </a:txBody>
                      <a:tcPr marL="7620" marR="7620" marT="762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5012.40</a:t>
                          </a:r>
                        </a:p>
                      </a:txBody>
                      <a:tcPr marL="7620" marR="7620" marT="762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4936838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540D44A1-2B09-1DFF-3AAB-358C638324C4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Collimation optics: v23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7683034-9FBC-2E37-EB05-A356B3CD1605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EBCB09B1-3432-EF04-D140-507BC01E5FDA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21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95CF7D6-5E04-9618-7474-EC9A9339816C}"/>
                  </a:ext>
                </a:extLst>
              </p:cNvPr>
              <p:cNvSpPr txBox="1"/>
              <p:nvPr/>
            </p:nvSpPr>
            <p:spPr>
              <a:xfrm>
                <a:off x="792909" y="5715614"/>
                <a:ext cx="7002142" cy="4154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tcp: primary, </a:t>
                </a:r>
                <a:r>
                  <a:rPr lang="en-US" sz="1050" dirty="0" err="1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tcs</a:t>
                </a:r>
                <a:r>
                  <a: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: secondary, </a:t>
                </a:r>
                <a:r>
                  <a:rPr lang="en-US" sz="1050" dirty="0" err="1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tcr</a:t>
                </a:r>
                <a:r>
                  <a: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: synchrotron radiation, h: horizontal, v: vertical,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0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𝑀𝑜𝐺𝑟</m:t>
                        </m:r>
                      </m:sub>
                    </m:sSub>
                    <m:r>
                      <a:rPr lang="en-US" sz="105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US" sz="105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05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105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05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05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0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𝑀𝑜</m:t>
                        </m:r>
                      </m:sub>
                    </m:sSub>
                    <m:r>
                      <a:rPr lang="en-US" sz="105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1.8 10</m:t>
                        </m:r>
                      </m:e>
                      <m:sup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7 </m:t>
                        </m:r>
                      </m:sup>
                    </m:sSup>
                    <m:r>
                      <a:rPr lang="en-US" sz="105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05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105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05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05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05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05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05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sub>
                    </m:sSub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05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50" b="0" i="1" smtClean="0">
                            <a:latin typeface="Cambria Math" panose="02040503050406030204" pitchFamily="18" charset="0"/>
                          </a:rPr>
                          <m:t>1.8 10</m:t>
                        </m:r>
                      </m:e>
                      <m:sup>
                        <m:r>
                          <a:rPr lang="en-US" sz="1050" b="0" i="1" smtClean="0">
                            <a:latin typeface="Cambria Math" panose="02040503050406030204" pitchFamily="18" charset="0"/>
                          </a:rPr>
                          <m:t>7 </m:t>
                        </m:r>
                      </m:sup>
                    </m:sSup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050" dirty="0"/>
                  <a:t>. </a:t>
                </a:r>
                <a:r>
                  <a: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 </a:t>
                </a:r>
                <a:r>
                  <a:rPr lang="en-GB" sz="105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Table courtesy of Giacomo Broggi.</a:t>
                </a:r>
                <a:endParaRPr lang="en-US" sz="105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95CF7D6-5E04-9618-7474-EC9A933981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909" y="5715614"/>
                <a:ext cx="7002142" cy="415498"/>
              </a:xfrm>
              <a:prstGeom prst="rect">
                <a:avLst/>
              </a:prstGeom>
              <a:blipFill>
                <a:blip r:embed="rId8"/>
                <a:stretch>
                  <a:fillRect t="-1471" b="-88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C01A4379-01E0-5C99-B861-29720D9E90A8}"/>
              </a:ext>
            </a:extLst>
          </p:cNvPr>
          <p:cNvSpPr txBox="1"/>
          <p:nvPr/>
        </p:nvSpPr>
        <p:spPr>
          <a:xfrm>
            <a:off x="400808" y="1041414"/>
            <a:ext cx="113776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 parameters from the </a:t>
            </a:r>
            <a:r>
              <a:rPr lang="en-GB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version 23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 the collimation layout optics. The current layout consists of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17 beam halo collimators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- 3 primary, 6 secondary, and 8 tertiary units- and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24 synchrotron radiation (SR)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collimators. Among these, the main contributors to the overall impedance are listed below.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A2A9E6-4091-C99B-8092-C71557FF68D8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7775EC-0B51-1B8C-A296-13FD976370BC}"/>
              </a:ext>
            </a:extLst>
          </p:cNvPr>
          <p:cNvSpPr txBox="1"/>
          <p:nvPr/>
        </p:nvSpPr>
        <p:spPr>
          <a:xfrm>
            <a:off x="8054267" y="2653289"/>
            <a:ext cx="388165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Due to </a:t>
            </a:r>
            <a:r>
              <a:rPr lang="en-GB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small half-gaps </a:t>
            </a: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GB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large beta functions</a:t>
            </a: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primary collimators contribute significantly to transverse RW impedance, with collimator </a:t>
            </a:r>
            <a:r>
              <a:rPr lang="en-GB" b="1" dirty="0">
                <a:solidFill>
                  <a:srgbClr val="C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tcp.v.b1</a:t>
            </a: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identified to be the most critical.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81F7AAE-848A-F4A8-F46D-D8D50A806994}"/>
                  </a:ext>
                </a:extLst>
              </p:cNvPr>
              <p:cNvSpPr txBox="1"/>
              <p:nvPr/>
            </p:nvSpPr>
            <p:spPr>
              <a:xfrm>
                <a:off x="8077903" y="4564910"/>
                <a:ext cx="3700587" cy="8712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⟂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GB">
                                  <a:latin typeface="Calibri Light" panose="020F0302020204030204" pitchFamily="34" charset="0"/>
                                  <a:ea typeface="Calibri Light" panose="020F0302020204030204" pitchFamily="34" charset="0"/>
                                  <a:cs typeface="Calibri Light" panose="020F0302020204030204" pitchFamily="34" charset="0"/>
                                </a:rPr>
                                <m:t>⟂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GB">
                                      <a:latin typeface="Calibri Light" panose="020F0302020204030204" pitchFamily="34" charset="0"/>
                                      <a:ea typeface="Calibri Light" panose="020F0302020204030204" pitchFamily="34" charset="0"/>
                                      <a:cs typeface="Calibri Light" panose="020F0302020204030204" pitchFamily="34" charset="0"/>
                                    </a:rPr>
                                    <m:t>⟂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bSup>
                            </m:num>
                            <m:den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en-GB">
                                          <a:latin typeface="Calibri Light" panose="020F0302020204030204" pitchFamily="34" charset="0"/>
                                          <a:ea typeface="Calibri Light" panose="020F0302020204030204" pitchFamily="34" charset="0"/>
                                          <a:cs typeface="Calibri Light" panose="020F0302020204030204" pitchFamily="34" charset="0"/>
                                        </a:rPr>
                                        <m:t>⟂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nary>
                    </m:oMath>
                  </m:oMathPara>
                </a14:m>
                <a:endParaRPr lang="en-GB" dirty="0"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81F7AAE-848A-F4A8-F46D-D8D50A8069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7903" y="4564910"/>
                <a:ext cx="3700587" cy="87126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Arrow: Pentagon 14">
            <a:extLst>
              <a:ext uri="{FF2B5EF4-FFF2-40B4-BE49-F238E27FC236}">
                <a16:creationId xmlns:a16="http://schemas.microsoft.com/office/drawing/2014/main" id="{A59449E9-D33E-2F62-5576-1FF60D4B1C33}"/>
              </a:ext>
            </a:extLst>
          </p:cNvPr>
          <p:cNvSpPr/>
          <p:nvPr/>
        </p:nvSpPr>
        <p:spPr>
          <a:xfrm>
            <a:off x="5988793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RW impedance</a:t>
            </a:r>
          </a:p>
        </p:txBody>
      </p:sp>
    </p:spTree>
    <p:extLst>
      <p:ext uri="{BB962C8B-B14F-4D97-AF65-F5344CB8AC3E}">
        <p14:creationId xmlns:p14="http://schemas.microsoft.com/office/powerpoint/2010/main" val="3138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B159B8-84C4-A37C-4E31-7CA9A0BE4C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B2286440-81D6-1910-C0E3-2B731DFF734A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60F45E3-1066-7494-A460-EC9107138744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Google Shape;58;p13">
              <a:extLst>
                <a:ext uri="{FF2B5EF4-FFF2-40B4-BE49-F238E27FC236}">
                  <a16:creationId xmlns:a16="http://schemas.microsoft.com/office/drawing/2014/main" id="{75903B5A-FA91-CD91-4F4D-71D41622309D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Picture 2">
              <a:extLst>
                <a:ext uri="{FF2B5EF4-FFF2-40B4-BE49-F238E27FC236}">
                  <a16:creationId xmlns:a16="http://schemas.microsoft.com/office/drawing/2014/main" id="{37A80E96-A554-24F7-3B8F-4525D3D3EB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0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2E04CCEB-B6C6-B86A-71CA-FC79031F61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2" name="Picture 21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01A44C6D-4541-A2C8-D52E-3EE0526C26A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3" name="Table 32">
                <a:extLst>
                  <a:ext uri="{FF2B5EF4-FFF2-40B4-BE49-F238E27FC236}">
                    <a16:creationId xmlns:a16="http://schemas.microsoft.com/office/drawing/2014/main" id="{E2DE44FC-D197-495F-3504-FECD24FCDF8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9685922"/>
                  </p:ext>
                </p:extLst>
              </p:nvPr>
            </p:nvGraphicFramePr>
            <p:xfrm>
              <a:off x="813802" y="2478446"/>
              <a:ext cx="6868326" cy="32039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44721">
                      <a:extLst>
                        <a:ext uri="{9D8B030D-6E8A-4147-A177-3AD203B41FA5}">
                          <a16:colId xmlns:a16="http://schemas.microsoft.com/office/drawing/2014/main" val="3507103859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3370820143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4035807865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1424550335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2447161475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3945572939"/>
                        </a:ext>
                      </a:extLst>
                    </a:gridCol>
                  </a:tblGrid>
                  <a:tr h="3342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Name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Length (m)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gap/2 (mm)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Material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GB" sz="14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β</m:t>
                                  </m:r>
                                </m:e>
                                <m:sub>
                                  <m:r>
                                    <a:rPr lang="fr-CH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(m)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GB" sz="14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β</m:t>
                                  </m:r>
                                </m:e>
                                <m:sub>
                                  <m:r>
                                    <a:rPr lang="fr-CH" sz="14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(m)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63081332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tcp.h.b1</a:t>
                          </a: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0.25</a:t>
                          </a: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10.4</a:t>
                          </a: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MoGr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911.81</a:t>
                          </a: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4.32</a:t>
                          </a: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26373163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tcp.v.b1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0.25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1.7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 err="1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MoGr</a:t>
                          </a:r>
                          <a:endParaRPr lang="en-GB" sz="11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188.47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532.53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6727523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tcs.h1.b1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5.0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85.29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5.39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57935888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tcs.h2.b1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.0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183.71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102.12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72021208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tcs.v1.b1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1.6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50.78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78.68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75520006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tcs.v2.b1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.6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4.68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62.12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83902226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tcp.hp.b1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0.25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18.4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MoGr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9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94.99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218.02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87672697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tcs.hp1.b1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5.5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74.63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85.37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36431108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tcs.hp2.b1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2.9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21.22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98.16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45319444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tcr.h.wl.2.b1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21.7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Inermet180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3036.07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4953.05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35027326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43859721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5955614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tcr.h.c2.1.b1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0.1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6.96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Inermet180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1851.88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5017.33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4936838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3" name="Table 32">
                <a:extLst>
                  <a:ext uri="{FF2B5EF4-FFF2-40B4-BE49-F238E27FC236}">
                    <a16:creationId xmlns:a16="http://schemas.microsoft.com/office/drawing/2014/main" id="{E2DE44FC-D197-495F-3504-FECD24FCDF8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9685922"/>
                  </p:ext>
                </p:extLst>
              </p:nvPr>
            </p:nvGraphicFramePr>
            <p:xfrm>
              <a:off x="813802" y="2478446"/>
              <a:ext cx="6868326" cy="32039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44721">
                      <a:extLst>
                        <a:ext uri="{9D8B030D-6E8A-4147-A177-3AD203B41FA5}">
                          <a16:colId xmlns:a16="http://schemas.microsoft.com/office/drawing/2014/main" val="3507103859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3370820143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4035807865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1424550335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2447161475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3945572939"/>
                        </a:ext>
                      </a:extLst>
                    </a:gridCol>
                  </a:tblGrid>
                  <a:tr h="3342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Name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Length (m)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gap/2 (mm)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Material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400532" t="-1818" r="-101064" b="-88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500532" t="-1818" r="-1064" b="-8836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63081332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tcp.h.b1</a:t>
                          </a: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0.25</a:t>
                          </a: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10.4</a:t>
                          </a: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MoGr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911.81</a:t>
                          </a: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4.32</a:t>
                          </a: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26373163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tcp.v.b1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0.25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1.7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 err="1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MoGr</a:t>
                          </a:r>
                          <a:endParaRPr lang="en-GB" sz="11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188.47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532.53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36727523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tcs.h1.b1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5.0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85.29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5.39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57935888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tcs.h2.b1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.0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183.71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102.12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72021208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tcs.v1.b1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1.6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50.78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78.68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75520006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tcs.v2.b1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.6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4.68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62.12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83902226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tcp.hp.b1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0.25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18.4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MoGr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9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94.99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218.02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87672697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tcs.hp1.b1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5.5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74.63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85.37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36431108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tcs.hp2.b1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2.9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21.22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98.16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45319444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tcr.h.wl.2.b1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21.7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Inermet180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3036.07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4953.05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35027326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43859721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5955614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tcr.h.c2.1.b1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0.1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6.96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Inermet180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1851.88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5017.33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4936838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38BFF7FB-5B09-473B-2F89-C6E7853272E9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Collimation optics: v24.4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193F541-196E-DC0B-55EA-9DFDD6D35C66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EE068BF-2D98-0E6E-0C94-A61BDFFC3EBC}"/>
              </a:ext>
            </a:extLst>
          </p:cNvPr>
          <p:cNvSpPr txBox="1"/>
          <p:nvPr/>
        </p:nvSpPr>
        <p:spPr>
          <a:xfrm>
            <a:off x="400808" y="1041414"/>
            <a:ext cx="113776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 parameters from </a:t>
            </a:r>
            <a:r>
              <a:rPr lang="en-GB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version 24.4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 the collimation layout optics, which includes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17 beam halo collimators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24 synchrotron radiation (SR)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collimators. Particular attention is given to changes in the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vertical primary collimator </a:t>
            </a:r>
            <a:r>
              <a:rPr lang="en-GB" sz="2000" b="1" dirty="0">
                <a:solidFill>
                  <a:srgbClr val="C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tcp.v.b1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which plays a critical role in the overall impedance of the collimation system</a:t>
            </a:r>
            <a:r>
              <a:rPr lang="en-GB" sz="20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n-GB"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23E13F9-B94E-3381-0729-08D99331B2E4}"/>
                  </a:ext>
                </a:extLst>
              </p:cNvPr>
              <p:cNvSpPr txBox="1"/>
              <p:nvPr/>
            </p:nvSpPr>
            <p:spPr>
              <a:xfrm>
                <a:off x="757816" y="5725575"/>
                <a:ext cx="7126718" cy="5770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tcp: primary, </a:t>
                </a:r>
                <a:r>
                  <a:rPr lang="en-US" sz="1050" dirty="0" err="1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tcs</a:t>
                </a:r>
                <a:r>
                  <a: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: secondary,  </a:t>
                </a:r>
                <a:r>
                  <a:rPr lang="en-US" sz="1050" dirty="0" err="1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tcr</a:t>
                </a:r>
                <a:r>
                  <a: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: synchrotron radiation, h: horizontal, v: vertical,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0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𝑀𝑜𝐺𝑟</m:t>
                        </m:r>
                      </m:sub>
                    </m:sSub>
                    <m:r>
                      <a:rPr lang="en-US" sz="105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US" sz="105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05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105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05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05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0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𝑀𝑜</m:t>
                        </m:r>
                      </m:sub>
                    </m:sSub>
                    <m:r>
                      <a:rPr lang="en-US" sz="105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1.8 10</m:t>
                        </m:r>
                      </m:e>
                      <m:sup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7 </m:t>
                        </m:r>
                      </m:sup>
                    </m:sSup>
                    <m:r>
                      <a:rPr lang="en-US" sz="105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05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105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05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05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05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05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0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𝑖𝑛𝑒𝑟𝑚𝑒𝑡</m:t>
                        </m:r>
                        <m:r>
                          <a:rPr lang="en-US" sz="10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180</m:t>
                        </m:r>
                      </m:sub>
                    </m:sSub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05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50" b="0" i="1" smtClean="0">
                            <a:latin typeface="Cambria Math" panose="02040503050406030204" pitchFamily="18" charset="0"/>
                          </a:rPr>
                          <m:t>1.05 10</m:t>
                        </m:r>
                      </m:e>
                      <m:sup>
                        <m:r>
                          <a:rPr lang="en-US" sz="1050" b="0" i="1" smtClean="0">
                            <a:latin typeface="Cambria Math" panose="02040503050406030204" pitchFamily="18" charset="0"/>
                          </a:rPr>
                          <m:t>7 </m:t>
                        </m:r>
                      </m:sup>
                    </m:sSup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 </a:t>
                </a:r>
                <a:r>
                  <a:rPr lang="en-GB" sz="105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Table courtesy of Giacomo Broggi.</a:t>
                </a:r>
                <a:endParaRPr lang="en-GB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105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23E13F9-B94E-3381-0729-08D99331B2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816" y="5725575"/>
                <a:ext cx="7126718" cy="57708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7247741F-5604-936D-F1D7-DCF40574D7FE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FAE71F-8C47-07D7-9C88-72EDD95DDD69}"/>
              </a:ext>
            </a:extLst>
          </p:cNvPr>
          <p:cNvSpPr txBox="1"/>
          <p:nvPr/>
        </p:nvSpPr>
        <p:spPr>
          <a:xfrm>
            <a:off x="7940520" y="2442211"/>
            <a:ext cx="35504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</a:t>
            </a:r>
            <a:r>
              <a:rPr lang="en-GB" dirty="0" err="1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mpared</a:t>
            </a:r>
            <a:r>
              <a:rPr lang="en-GB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to v23 for </a:t>
            </a:r>
            <a:r>
              <a:rPr lang="en-US" b="1" dirty="0">
                <a:solidFill>
                  <a:srgbClr val="C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tcp.v.b1</a:t>
            </a:r>
            <a:r>
              <a:rPr lang="en-GB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there was a decrease in the </a:t>
            </a:r>
            <a:r>
              <a:rPr lang="en-GB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half-gap</a:t>
            </a:r>
            <a:r>
              <a:rPr lang="en-GB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 lvl="1" algn="ctr"/>
            <a:r>
              <a:rPr kumimoji="0" lang="en-US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2.5 mm </a:t>
            </a:r>
            <a:r>
              <a:rPr kumimoji="0" lang="en-US" b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</a:t>
            </a:r>
            <a:r>
              <a:rPr kumimoji="0" lang="en-US" b="0" u="none" strike="noStrike" kern="1200" cap="none" spc="0" normalizeH="0" baseline="0" noProof="0" dirty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b="0" dirty="0"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1.7</a:t>
            </a:r>
            <a:r>
              <a:rPr kumimoji="0" lang="en-US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 mm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F6D4427-FCBF-01B2-D2DA-D6155EA44C43}"/>
                  </a:ext>
                </a:extLst>
              </p:cNvPr>
              <p:cNvSpPr txBox="1"/>
              <p:nvPr/>
            </p:nvSpPr>
            <p:spPr>
              <a:xfrm>
                <a:off x="7940520" y="3866036"/>
                <a:ext cx="3550439" cy="6717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 algn="ctr"/>
                <a:r>
                  <a:rPr lang="en-US" dirty="0">
                    <a:solidFill>
                      <a:prstClr val="black"/>
                    </a:solidFill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Decrease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80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β</m:t>
                        </m:r>
                      </m:e>
                      <m:sub>
                        <m:r>
                          <a:rPr lang="fr-CH" sz="1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prstClr val="black"/>
                    </a:solidFill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:</a:t>
                </a:r>
              </a:p>
              <a:p>
                <a:pPr lvl="1" algn="ctr"/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 Light" panose="020F0302020204030204" pitchFamily="34" charset="0"/>
                  </a:rPr>
                  <a:t>756.98</a:t>
                </a:r>
                <a:r>
                  <a:rPr kumimoji="0" lang="en-US" b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Calibri Light" panose="020F0302020204030204" pitchFamily="34" charset="0"/>
                  </a:rPr>
                  <a:t> m </a:t>
                </a:r>
                <a:r>
                  <a:rPr kumimoji="0" lang="en-US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Wingdings" pitchFamily="2" charset="2"/>
                  </a:rPr>
                  <a:t></a:t>
                </a:r>
                <a:r>
                  <a:rPr kumimoji="0" lang="en-US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6666"/>
                    </a:solidFill>
                    <a:effectLst/>
                    <a:uLnTx/>
                    <a:uFillTx/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:r>
                  <a:rPr kumimoji="0" lang="en-US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Calibri Light" panose="020F0302020204030204" pitchFamily="34" charset="0"/>
                  </a:rPr>
                  <a:t>352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 Light" panose="020F0302020204030204" pitchFamily="34" charset="0"/>
                  </a:rPr>
                  <a:t>.53</a:t>
                </a:r>
                <a:r>
                  <a:rPr kumimoji="0" lang="en-US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Calibri Light" panose="020F0302020204030204" pitchFamily="34" charset="0"/>
                  </a:rPr>
                  <a:t> m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F6D4427-FCBF-01B2-D2DA-D6155EA44C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0520" y="3866036"/>
                <a:ext cx="3550439" cy="671787"/>
              </a:xfrm>
              <a:prstGeom prst="rect">
                <a:avLst/>
              </a:prstGeom>
              <a:blipFill>
                <a:blip r:embed="rId10"/>
                <a:stretch>
                  <a:fillRect t="-3636" b="-1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Arrow: Pentagon 6">
            <a:extLst>
              <a:ext uri="{FF2B5EF4-FFF2-40B4-BE49-F238E27FC236}">
                <a16:creationId xmlns:a16="http://schemas.microsoft.com/office/drawing/2014/main" id="{A95040D6-BB49-6E24-A7E5-3A5CFF4D4842}"/>
              </a:ext>
            </a:extLst>
          </p:cNvPr>
          <p:cNvSpPr/>
          <p:nvPr/>
        </p:nvSpPr>
        <p:spPr>
          <a:xfrm>
            <a:off x="2936050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12C02FA2-DD78-D113-74AA-826FA11341DC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4C1CC7-D0EE-5384-638E-102D6664D90F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22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AD987-95A6-A89E-B3F9-55C082FF7801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7BECCFB-4B42-42AA-8394-43A8D19D3072}"/>
                  </a:ext>
                </a:extLst>
              </p:cNvPr>
              <p:cNvSpPr txBox="1"/>
              <p:nvPr/>
            </p:nvSpPr>
            <p:spPr>
              <a:xfrm>
                <a:off x="8691683" y="4915128"/>
                <a:ext cx="249818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⟂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1/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𝑔𝑎𝑝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7BECCFB-4B42-42AA-8394-43A8D19D30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1683" y="4915128"/>
                <a:ext cx="2498181" cy="369332"/>
              </a:xfrm>
              <a:prstGeom prst="rect">
                <a:avLst/>
              </a:prstGeom>
              <a:blipFill>
                <a:blip r:embed="rId11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AC93DCB-4679-A45B-E6B9-24DCD19208F9}"/>
                  </a:ext>
                </a:extLst>
              </p:cNvPr>
              <p:cNvSpPr txBox="1"/>
              <p:nvPr/>
            </p:nvSpPr>
            <p:spPr>
              <a:xfrm>
                <a:off x="8925608" y="5388514"/>
                <a:ext cx="203032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⟂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m:rPr>
                          <m:nor/>
                        </m:rP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β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AC93DCB-4679-A45B-E6B9-24DCD19208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5608" y="5388514"/>
                <a:ext cx="2030329" cy="369332"/>
              </a:xfrm>
              <a:prstGeom prst="rect">
                <a:avLst/>
              </a:prstGeom>
              <a:blipFill>
                <a:blip r:embed="rId12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rrow: Pentagon 5">
            <a:extLst>
              <a:ext uri="{FF2B5EF4-FFF2-40B4-BE49-F238E27FC236}">
                <a16:creationId xmlns:a16="http://schemas.microsoft.com/office/drawing/2014/main" id="{C87D39C3-C0AA-FC49-CF7F-0D79D58B3F27}"/>
              </a:ext>
            </a:extLst>
          </p:cNvPr>
          <p:cNvSpPr/>
          <p:nvPr/>
        </p:nvSpPr>
        <p:spPr>
          <a:xfrm>
            <a:off x="5988793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RW impedance</a:t>
            </a:r>
          </a:p>
        </p:txBody>
      </p:sp>
    </p:spTree>
    <p:extLst>
      <p:ext uri="{BB962C8B-B14F-4D97-AF65-F5344CB8AC3E}">
        <p14:creationId xmlns:p14="http://schemas.microsoft.com/office/powerpoint/2010/main" val="39128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F0275C-62DB-BFD6-C425-8F1247C9AE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9D35FE92-0425-F50B-08AF-B2A71C782E8D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CA3AA4D-D419-63DE-48E2-EE24E5FE8452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Google Shape;58;p13">
              <a:extLst>
                <a:ext uri="{FF2B5EF4-FFF2-40B4-BE49-F238E27FC236}">
                  <a16:creationId xmlns:a16="http://schemas.microsoft.com/office/drawing/2014/main" id="{D837210A-5920-6DB0-083A-36E7D5432EA8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Picture 2">
              <a:extLst>
                <a:ext uri="{FF2B5EF4-FFF2-40B4-BE49-F238E27FC236}">
                  <a16:creationId xmlns:a16="http://schemas.microsoft.com/office/drawing/2014/main" id="{CE2C2DAF-1A09-6888-12BB-189350DEE3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0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B38E50DA-B59F-EC5C-E62C-D405971E12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2" name="Picture 21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0FB57DDC-EDC3-4F77-3A5F-3E9772351A3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3" name="Table 32">
                <a:extLst>
                  <a:ext uri="{FF2B5EF4-FFF2-40B4-BE49-F238E27FC236}">
                    <a16:creationId xmlns:a16="http://schemas.microsoft.com/office/drawing/2014/main" id="{79A1EB8E-C9C1-0ACA-1405-520CDC5BC86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92787469"/>
                  </p:ext>
                </p:extLst>
              </p:nvPr>
            </p:nvGraphicFramePr>
            <p:xfrm>
              <a:off x="812367" y="2476600"/>
              <a:ext cx="6868326" cy="32039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44721">
                      <a:extLst>
                        <a:ext uri="{9D8B030D-6E8A-4147-A177-3AD203B41FA5}">
                          <a16:colId xmlns:a16="http://schemas.microsoft.com/office/drawing/2014/main" val="3507103859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3370820143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4035807865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1424550335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2447161475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3945572939"/>
                        </a:ext>
                      </a:extLst>
                    </a:gridCol>
                  </a:tblGrid>
                  <a:tr h="3342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Name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Length (m)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gap/2 (mm)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Material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GB" sz="14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β</m:t>
                                  </m:r>
                                </m:e>
                                <m:sub>
                                  <m:r>
                                    <a:rPr lang="fr-CH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(m)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GB" sz="140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β</m:t>
                                  </m:r>
                                </m:e>
                                <m:sub>
                                  <m:r>
                                    <a:rPr lang="fr-CH" sz="14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(m)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63081332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tcp.h.b1</a:t>
                          </a: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0.25</a:t>
                          </a: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.8</a:t>
                          </a: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MoGr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511.92</a:t>
                          </a: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54.50</a:t>
                          </a: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57935888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tcp.v.b1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0.25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1.4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 err="1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MoGr</a:t>
                          </a:r>
                          <a:endParaRPr lang="en-GB" sz="11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12.16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432.13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32330639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tcs.h2.b1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6.5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513.94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182.99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88065507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tcs.v1.b1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2.2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219.74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620.70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20742089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tcs.h1.b1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6.2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467.70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309.59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91119639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tcp.hp.b1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0.25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12.5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MoGr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654.03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413.61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72021208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tcs.v2.b1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3.6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127.59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1575.71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75520006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tcs.hp1.b1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11.0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209.69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965.22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36431108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tcs.hp2.b1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118.34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390.65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45319444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tcr.h.wl.2.b1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20.4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Inermet180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253.95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5717.45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62671887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43859721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5955614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tcr.h.c2.1.b1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0.1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18.0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Inermet180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3323.15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5366.42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4936838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3" name="Table 32">
                <a:extLst>
                  <a:ext uri="{FF2B5EF4-FFF2-40B4-BE49-F238E27FC236}">
                    <a16:creationId xmlns:a16="http://schemas.microsoft.com/office/drawing/2014/main" id="{79A1EB8E-C9C1-0ACA-1405-520CDC5BC86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92787469"/>
                  </p:ext>
                </p:extLst>
              </p:nvPr>
            </p:nvGraphicFramePr>
            <p:xfrm>
              <a:off x="812367" y="2476600"/>
              <a:ext cx="6868326" cy="32039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44721">
                      <a:extLst>
                        <a:ext uri="{9D8B030D-6E8A-4147-A177-3AD203B41FA5}">
                          <a16:colId xmlns:a16="http://schemas.microsoft.com/office/drawing/2014/main" val="3507103859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3370820143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4035807865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1424550335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2447161475"/>
                        </a:ext>
                      </a:extLst>
                    </a:gridCol>
                    <a:gridCol w="1144721">
                      <a:extLst>
                        <a:ext uri="{9D8B030D-6E8A-4147-A177-3AD203B41FA5}">
                          <a16:colId xmlns:a16="http://schemas.microsoft.com/office/drawing/2014/main" val="3945572939"/>
                        </a:ext>
                      </a:extLst>
                    </a:gridCol>
                  </a:tblGrid>
                  <a:tr h="3342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Name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Length (m)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gap/2 (mm)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Material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400000" t="-3636" r="-101596" b="-88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500000" t="-3636" r="-1596" b="-8836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63081332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tcp.h.b1</a:t>
                          </a: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0.25</a:t>
                          </a: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.8</a:t>
                          </a: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MoGr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511.92</a:t>
                          </a: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54.50</a:t>
                          </a:r>
                        </a:p>
                      </a:txBody>
                      <a:tcPr marL="7620" marR="7620" marT="7620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57935888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tcp.v.b1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0.25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1.4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 err="1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MoGr</a:t>
                          </a:r>
                          <a:endParaRPr lang="en-GB" sz="1100" b="1" i="0" u="none" strike="noStrike" dirty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12.16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1" i="0" u="none" strike="noStrike" dirty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432.13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32330639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tcs.h2.b1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6.5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513.94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182.99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88065507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tcs.v1.b1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2.2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219.74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620.70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20742089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tcs.h1.b1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6.2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467.70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309.59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91119639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tcp.hp.b1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0.25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12.5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MoGr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654.03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413.61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72021208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tcs.v2.b1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3.6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127.59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1575.71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75520006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tcs.hp1.b1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11.0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209.69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965.22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36431108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tcs.hp2.b1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8.3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Mo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118.34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390.65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45319444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tcr.h.wl.2.b1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0.1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20.4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Inermet180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</a:t>
                          </a: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253.95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5717.45</a:t>
                          </a: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62671887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43859721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7620" marR="7620" marT="7620" marB="0" anchor="b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5955614"/>
                      </a:ext>
                    </a:extLst>
                  </a:tr>
                  <a:tr h="22074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tcr.h.c2.1.b1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0.1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18.0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Inermet180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3323.15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5366.42</a:t>
                          </a:r>
                        </a:p>
                      </a:txBody>
                      <a:tcPr marL="7620" marR="7620" marT="7620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4936838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6B014492-5611-D2F3-E4E2-6853BA9559A9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Collimation optics: v25.2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C85AE30-1D51-5B68-E488-D2F6A344F0B2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392AA84-17A8-B71D-2167-363A7DA08A96}"/>
              </a:ext>
            </a:extLst>
          </p:cNvPr>
          <p:cNvSpPr txBox="1"/>
          <p:nvPr/>
        </p:nvSpPr>
        <p:spPr>
          <a:xfrm>
            <a:off x="400808" y="1041414"/>
            <a:ext cx="113776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 parameters from </a:t>
            </a:r>
            <a:r>
              <a:rPr lang="en-GB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version 25.2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 the collimation layout optics, which includes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17 beam halo collimators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and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24 synchrotron radiation (SR)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collimators. Importance to highlight the changes on the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vertical primary collimator </a:t>
            </a:r>
            <a:r>
              <a:rPr lang="en-US" sz="2000" b="1" dirty="0">
                <a:solidFill>
                  <a:srgbClr val="C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tcp.v.b1</a:t>
            </a:r>
            <a:r>
              <a:rPr lang="en-US" sz="20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which plays a critical role in the overall impedance of the collimation system</a:t>
            </a:r>
            <a:r>
              <a:rPr lang="en-GB" sz="20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n-GB"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8DF0765-567A-424F-3564-A776AB10B82C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C978EF-6313-2AA7-06C5-CD90CEDB1467}"/>
              </a:ext>
            </a:extLst>
          </p:cNvPr>
          <p:cNvSpPr txBox="1"/>
          <p:nvPr/>
        </p:nvSpPr>
        <p:spPr>
          <a:xfrm>
            <a:off x="7940520" y="2442211"/>
            <a:ext cx="35504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</a:t>
            </a:r>
            <a:r>
              <a:rPr lang="en-GB" dirty="0" err="1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mpared</a:t>
            </a:r>
            <a:r>
              <a:rPr lang="en-GB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to v23 for </a:t>
            </a:r>
            <a:r>
              <a:rPr lang="en-US" b="1" dirty="0">
                <a:solidFill>
                  <a:srgbClr val="C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tcp.v.b1</a:t>
            </a:r>
            <a:r>
              <a:rPr lang="en-GB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there was a decrease in the </a:t>
            </a:r>
            <a:r>
              <a:rPr lang="en-GB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half-gap</a:t>
            </a:r>
            <a:r>
              <a:rPr lang="en-GB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 lvl="1" algn="ctr"/>
            <a:r>
              <a:rPr kumimoji="0" lang="en-US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2.5 mm </a:t>
            </a:r>
            <a:r>
              <a:rPr kumimoji="0" lang="en-US" b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</a:t>
            </a:r>
            <a:r>
              <a:rPr kumimoji="0" lang="en-US" b="0" u="none" strike="noStrike" kern="1200" cap="none" spc="0" normalizeH="0" baseline="0" noProof="0" dirty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b="0" dirty="0"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1.4</a:t>
            </a:r>
            <a:r>
              <a:rPr kumimoji="0" lang="en-US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 mm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071DA9A-6A31-B337-7A5B-A2723D443B60}"/>
                  </a:ext>
                </a:extLst>
              </p:cNvPr>
              <p:cNvSpPr txBox="1"/>
              <p:nvPr/>
            </p:nvSpPr>
            <p:spPr>
              <a:xfrm>
                <a:off x="7940520" y="3866036"/>
                <a:ext cx="3550439" cy="6717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 algn="ctr"/>
                <a:r>
                  <a:rPr lang="en-US" dirty="0">
                    <a:solidFill>
                      <a:prstClr val="black"/>
                    </a:solidFill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Decrease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80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β</m:t>
                        </m:r>
                      </m:e>
                      <m:sub>
                        <m:r>
                          <a:rPr lang="fr-CH" sz="1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prstClr val="black"/>
                    </a:solidFill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:</a:t>
                </a:r>
              </a:p>
              <a:p>
                <a:pPr lvl="1" algn="ctr"/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 Light" panose="020F0302020204030204" pitchFamily="34" charset="0"/>
                  </a:rPr>
                  <a:t>756.98</a:t>
                </a:r>
                <a:r>
                  <a:rPr kumimoji="0" lang="en-US" b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Calibri Light" panose="020F0302020204030204" pitchFamily="34" charset="0"/>
                  </a:rPr>
                  <a:t> m </a:t>
                </a:r>
                <a:r>
                  <a:rPr kumimoji="0" lang="en-US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Wingdings" pitchFamily="2" charset="2"/>
                  </a:rPr>
                  <a:t></a:t>
                </a:r>
                <a:r>
                  <a:rPr kumimoji="0" lang="en-US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6666"/>
                    </a:solidFill>
                    <a:effectLst/>
                    <a:uLnTx/>
                    <a:uFillTx/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:r>
                  <a:rPr kumimoji="0" lang="en-US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Calibri Light" panose="020F0302020204030204" pitchFamily="34" charset="0"/>
                  </a:rPr>
                  <a:t>325.49 m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071DA9A-6A31-B337-7A5B-A2723D443B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0520" y="3866036"/>
                <a:ext cx="3550439" cy="671787"/>
              </a:xfrm>
              <a:prstGeom prst="rect">
                <a:avLst/>
              </a:prstGeom>
              <a:blipFill>
                <a:blip r:embed="rId9"/>
                <a:stretch>
                  <a:fillRect t="-3636" b="-1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36A1431-B3A3-6FAB-76D5-23482FD28360}"/>
              </a:ext>
            </a:extLst>
          </p:cNvPr>
          <p:cNvSpPr/>
          <p:nvPr/>
        </p:nvSpPr>
        <p:spPr>
          <a:xfrm>
            <a:off x="2936050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3AB4DF80-0712-707D-CF2D-E313A875ECC8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0CB4D7-F4B9-C44B-6968-A7203E922A53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23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3D47BC-E8D7-FCCA-EF77-52046E7D1D98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D8AF005-95A4-58A0-CBCF-98B8D4A86078}"/>
                  </a:ext>
                </a:extLst>
              </p:cNvPr>
              <p:cNvSpPr txBox="1"/>
              <p:nvPr/>
            </p:nvSpPr>
            <p:spPr>
              <a:xfrm>
                <a:off x="8691683" y="4915128"/>
                <a:ext cx="249818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⟂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1/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𝑔𝑎𝑝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D8AF005-95A4-58A0-CBCF-98B8D4A860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1683" y="4915128"/>
                <a:ext cx="2498181" cy="369332"/>
              </a:xfrm>
              <a:prstGeom prst="rect">
                <a:avLst/>
              </a:prstGeom>
              <a:blipFill>
                <a:blip r:embed="rId10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814274E-6E43-5E26-55BA-C7A17E2C1E64}"/>
                  </a:ext>
                </a:extLst>
              </p:cNvPr>
              <p:cNvSpPr txBox="1"/>
              <p:nvPr/>
            </p:nvSpPr>
            <p:spPr>
              <a:xfrm>
                <a:off x="8925608" y="5388514"/>
                <a:ext cx="203032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⟂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m:rPr>
                          <m:nor/>
                        </m:rPr>
                        <a:rPr lang="en-GB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β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814274E-6E43-5E26-55BA-C7A17E2C1E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5608" y="5388514"/>
                <a:ext cx="2030329" cy="369332"/>
              </a:xfrm>
              <a:prstGeom prst="rect">
                <a:avLst/>
              </a:prstGeom>
              <a:blipFill>
                <a:blip r:embed="rId11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rrow: Pentagon 5">
            <a:extLst>
              <a:ext uri="{FF2B5EF4-FFF2-40B4-BE49-F238E27FC236}">
                <a16:creationId xmlns:a16="http://schemas.microsoft.com/office/drawing/2014/main" id="{9E0FE2DA-F6AC-5F81-8AF8-078EDA8AE00C}"/>
              </a:ext>
            </a:extLst>
          </p:cNvPr>
          <p:cNvSpPr/>
          <p:nvPr/>
        </p:nvSpPr>
        <p:spPr>
          <a:xfrm>
            <a:off x="5988793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RW impedance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BA145EA-8F3C-5D3E-DBA4-DB0AAD60A344}"/>
                  </a:ext>
                </a:extLst>
              </p:cNvPr>
              <p:cNvSpPr txBox="1"/>
              <p:nvPr/>
            </p:nvSpPr>
            <p:spPr>
              <a:xfrm>
                <a:off x="757816" y="5725575"/>
                <a:ext cx="7126718" cy="5770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tcp: primary, </a:t>
                </a:r>
                <a:r>
                  <a:rPr lang="en-US" sz="1050" dirty="0" err="1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tcs</a:t>
                </a:r>
                <a:r>
                  <a: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: secondary,  </a:t>
                </a:r>
                <a:r>
                  <a:rPr lang="en-US" sz="1050" dirty="0" err="1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tcr</a:t>
                </a:r>
                <a:r>
                  <a: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: synchrotron radiation, h: horizontal, v: vertical,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0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𝑀𝑜𝐺𝑟</m:t>
                        </m:r>
                      </m:sub>
                    </m:sSub>
                    <m:r>
                      <a:rPr lang="en-US" sz="105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US" sz="105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05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105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05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05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0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𝑀𝑜</m:t>
                        </m:r>
                      </m:sub>
                    </m:sSub>
                    <m:r>
                      <a:rPr lang="en-US" sz="105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1.8 10</m:t>
                        </m:r>
                      </m:e>
                      <m:sup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7 </m:t>
                        </m:r>
                      </m:sup>
                    </m:sSup>
                    <m:r>
                      <a:rPr lang="en-US" sz="105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05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105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05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05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05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05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0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𝑖𝑛𝑒𝑟𝑚𝑒𝑡</m:t>
                        </m:r>
                        <m:r>
                          <a:rPr lang="en-US" sz="10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180</m:t>
                        </m:r>
                      </m:sub>
                    </m:sSub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05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50" b="0" i="1" smtClean="0">
                            <a:latin typeface="Cambria Math" panose="02040503050406030204" pitchFamily="18" charset="0"/>
                          </a:rPr>
                          <m:t>1.05 10</m:t>
                        </m:r>
                      </m:e>
                      <m:sup>
                        <m:r>
                          <a:rPr lang="en-US" sz="1050" b="0" i="1" smtClean="0">
                            <a:latin typeface="Cambria Math" panose="02040503050406030204" pitchFamily="18" charset="0"/>
                          </a:rPr>
                          <m:t>7 </m:t>
                        </m:r>
                      </m:sup>
                    </m:sSup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 </a:t>
                </a:r>
                <a:r>
                  <a:rPr lang="en-GB" sz="105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Table courtesy of Giacomo Broggi.</a:t>
                </a:r>
                <a:endParaRPr lang="en-GB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105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BA145EA-8F3C-5D3E-DBA4-DB0AAD60A3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816" y="5725575"/>
                <a:ext cx="7126718" cy="57708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00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55E7D3-B8DE-7B73-C8FC-E107E0A8DC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B1266C1-C1EC-091A-8FC2-588E6FE43F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8752" y="2006305"/>
            <a:ext cx="5891994" cy="4418996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260E6BC1-A9B5-14F0-32A4-8BCF16C4EFCE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C6D1AF2-97F6-C972-56C4-F49A5B92E02B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Google Shape;58;p13">
              <a:extLst>
                <a:ext uri="{FF2B5EF4-FFF2-40B4-BE49-F238E27FC236}">
                  <a16:creationId xmlns:a16="http://schemas.microsoft.com/office/drawing/2014/main" id="{783C6B6A-BD46-A6F9-E92F-37DBEB2100A6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Picture 2">
              <a:extLst>
                <a:ext uri="{FF2B5EF4-FFF2-40B4-BE49-F238E27FC236}">
                  <a16:creationId xmlns:a16="http://schemas.microsoft.com/office/drawing/2014/main" id="{733BDFE6-8AD0-A711-650F-773DE95E96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0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7BD84F06-7475-C931-55FF-FC1EF822B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2" name="Picture 21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BBB567E6-A18B-5DDD-3B13-C1CE76D6578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31D75A45-54A1-8AF8-9311-200E42D9C170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Comparison between different optics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5CD08E2-D4D7-A3A6-2679-D5126724A155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8123DA3-D036-6C07-A977-29EBC7BB8695}"/>
              </a:ext>
            </a:extLst>
          </p:cNvPr>
          <p:cNvSpPr txBox="1"/>
          <p:nvPr/>
        </p:nvSpPr>
        <p:spPr>
          <a:xfrm>
            <a:off x="400808" y="1041414"/>
            <a:ext cx="113776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To highlight the impact of the new collimation optics, the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RW impedance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 the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vertical collimator </a:t>
            </a:r>
            <a:r>
              <a:rPr lang="en-GB" sz="2000" b="1" dirty="0">
                <a:solidFill>
                  <a:srgbClr val="C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tcp.v.b1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under different optics is compared with that of the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circular copper pipe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with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30 mm radius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and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150 nm NEG coating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The plot presents the imaginary part of the vertical dipolar impedance.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57A7B28-15F4-450E-D30F-5DA6523DB468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E7ED1A-3EDD-F18C-99D1-7E28C3B4C605}"/>
              </a:ext>
            </a:extLst>
          </p:cNvPr>
          <p:cNvSpPr txBox="1"/>
          <p:nvPr/>
        </p:nvSpPr>
        <p:spPr>
          <a:xfrm>
            <a:off x="7175242" y="2944207"/>
            <a:ext cx="390952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Decrease in </a:t>
            </a:r>
            <a:r>
              <a:rPr lang="en-GB" sz="2000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half-gap</a:t>
            </a:r>
          </a:p>
          <a:p>
            <a:pPr lvl="1" algn="ctr"/>
            <a:r>
              <a:rPr lang="en-GB" sz="2000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for</a:t>
            </a:r>
            <a:r>
              <a:rPr lang="en-GB" sz="2000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000" b="1" dirty="0">
                <a:solidFill>
                  <a:srgbClr val="C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tcp.v.b1</a:t>
            </a:r>
            <a:r>
              <a:rPr lang="en-GB" sz="20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 lvl="1" algn="ctr"/>
            <a:r>
              <a:rPr kumimoji="0" lang="en-US" sz="20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2.5 mm </a:t>
            </a:r>
            <a:r>
              <a:rPr kumimoji="0" lang="en-US" sz="2000" b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</a:t>
            </a:r>
            <a:r>
              <a:rPr kumimoji="0" lang="en-US" sz="2000" b="0" u="none" strike="noStrike" kern="1200" cap="none" spc="0" normalizeH="0" baseline="0" noProof="0" dirty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b="0" dirty="0"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1.7</a:t>
            </a:r>
            <a:r>
              <a:rPr kumimoji="0" lang="en-US" sz="20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 mm </a:t>
            </a:r>
            <a:r>
              <a:rPr kumimoji="0" lang="en-US" sz="2000" b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</a:t>
            </a:r>
            <a:r>
              <a:rPr kumimoji="0" lang="en-US" sz="2000" b="0" u="none" strike="noStrike" kern="1200" cap="none" spc="0" normalizeH="0" baseline="0" noProof="0" dirty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b="0" dirty="0"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1.4</a:t>
            </a:r>
            <a:r>
              <a:rPr kumimoji="0" lang="en-US" sz="20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 mm</a:t>
            </a:r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E57887E0-EA82-5737-E031-05CDB822605B}"/>
              </a:ext>
            </a:extLst>
          </p:cNvPr>
          <p:cNvSpPr/>
          <p:nvPr/>
        </p:nvSpPr>
        <p:spPr>
          <a:xfrm>
            <a:off x="2936050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05A154F7-5B78-AE61-AF69-CE6898F58B4B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FCCE4E-1DC0-25E5-F8CF-0933E0A751D3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24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EEC3C7-BBDC-0A5F-95D8-A41430D1F826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B43505C-2966-E79C-95BC-0384A34499F9}"/>
                  </a:ext>
                </a:extLst>
              </p:cNvPr>
              <p:cNvSpPr txBox="1"/>
              <p:nvPr/>
            </p:nvSpPr>
            <p:spPr>
              <a:xfrm>
                <a:off x="8159740" y="4394635"/>
                <a:ext cx="2651076" cy="4070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⟂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sz="20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𝒈𝒂𝒑</m:t>
                          </m:r>
                        </m:e>
                        <m:sup>
                          <m:r>
                            <a:rPr lang="en-US" sz="20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en-GB" sz="2000" b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B43505C-2966-E79C-95BC-0384A34499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9740" y="4394635"/>
                <a:ext cx="2651076" cy="407099"/>
              </a:xfrm>
              <a:prstGeom prst="rect">
                <a:avLst/>
              </a:prstGeom>
              <a:blipFill>
                <a:blip r:embed="rId8"/>
                <a:stretch>
                  <a:fillRect b="-134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51797CE-48BD-2D71-1813-091B38CE23F0}"/>
                  </a:ext>
                </a:extLst>
              </p:cNvPr>
              <p:cNvSpPr txBox="1"/>
              <p:nvPr/>
            </p:nvSpPr>
            <p:spPr>
              <a:xfrm>
                <a:off x="8412625" y="4868021"/>
                <a:ext cx="215459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⟂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m:rPr>
                          <m:nor/>
                        </m:rPr>
                        <a:rPr lang="en-GB" sz="20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β</m:t>
                      </m:r>
                    </m:oMath>
                  </m:oMathPara>
                </a14:m>
                <a:endParaRPr lang="en-GB" sz="2000" b="1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51797CE-48BD-2D71-1813-091B38CE23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2625" y="4868021"/>
                <a:ext cx="2154590" cy="400110"/>
              </a:xfrm>
              <a:prstGeom prst="rect">
                <a:avLst/>
              </a:prstGeom>
              <a:blipFill>
                <a:blip r:embed="rId9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rrow: Pentagon 5">
            <a:extLst>
              <a:ext uri="{FF2B5EF4-FFF2-40B4-BE49-F238E27FC236}">
                <a16:creationId xmlns:a16="http://schemas.microsoft.com/office/drawing/2014/main" id="{9A00D634-28B3-1B55-1128-C8A640323270}"/>
              </a:ext>
            </a:extLst>
          </p:cNvPr>
          <p:cNvSpPr/>
          <p:nvPr/>
        </p:nvSpPr>
        <p:spPr>
          <a:xfrm>
            <a:off x="5988793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RW impedance</a:t>
            </a:r>
          </a:p>
        </p:txBody>
      </p:sp>
    </p:spTree>
    <p:extLst>
      <p:ext uri="{BB962C8B-B14F-4D97-AF65-F5344CB8AC3E}">
        <p14:creationId xmlns:p14="http://schemas.microsoft.com/office/powerpoint/2010/main" val="2076226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CF54F2-7A0E-D0D1-2554-88D103918E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CEFF290-C361-3A53-B0E0-CC5C2A5A54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8752" y="2006305"/>
            <a:ext cx="5891995" cy="4418996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E06CF21-CA87-8CA1-E430-614F12AEB310}"/>
              </a:ext>
            </a:extLst>
          </p:cNvPr>
          <p:cNvSpPr/>
          <p:nvPr/>
        </p:nvSpPr>
        <p:spPr>
          <a:xfrm>
            <a:off x="7806906" y="3419437"/>
            <a:ext cx="3101540" cy="1262417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CBF074F-5B67-E7D2-1867-6A6BE20FB6B8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92E81F0-3455-552C-D246-9FB3A3D694B7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Google Shape;58;p13">
              <a:extLst>
                <a:ext uri="{FF2B5EF4-FFF2-40B4-BE49-F238E27FC236}">
                  <a16:creationId xmlns:a16="http://schemas.microsoft.com/office/drawing/2014/main" id="{A023B018-9425-879F-62F7-E9003641C31F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Picture 2">
              <a:extLst>
                <a:ext uri="{FF2B5EF4-FFF2-40B4-BE49-F238E27FC236}">
                  <a16:creationId xmlns:a16="http://schemas.microsoft.com/office/drawing/2014/main" id="{6C9CD084-A2C2-B8B0-3CB1-1DF0D6831B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0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19E35B96-18B4-082D-DC78-33057E9A9F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2" name="Picture 21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C8A3D1E0-F46B-70B3-92E6-46D87D1D081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09E1D04F-E373-043D-1DFC-C79187BD85A5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Comparison between different optics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E3467E7-6288-D0AC-2017-6F548D406EF2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E513AA0-47C5-E249-4B34-39B88A866395}"/>
              </a:ext>
            </a:extLst>
          </p:cNvPr>
          <p:cNvSpPr txBox="1"/>
          <p:nvPr/>
        </p:nvSpPr>
        <p:spPr>
          <a:xfrm>
            <a:off x="400808" y="1041414"/>
            <a:ext cx="113776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Imaginary part of the vertical transverse dipolar impedance: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total RW contribution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from </a:t>
            </a:r>
            <a:r>
              <a:rPr lang="en-GB" sz="2000" b="1" dirty="0">
                <a:solidFill>
                  <a:srgbClr val="C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all collimators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comparing </a:t>
            </a:r>
            <a:r>
              <a:rPr lang="en-GB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optics versions 23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24.4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and </a:t>
            </a:r>
            <a:r>
              <a:rPr lang="en-GB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25.2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along with the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RW impedance of the beam pipe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(considering a circular copper pipe with 30 mm radius and 150 nm NEG coating).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CB2A3FB-154B-183F-A6CF-3CF42885D304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787BC503-5732-04C3-2648-BF0672FB43E9}"/>
              </a:ext>
            </a:extLst>
          </p:cNvPr>
          <p:cNvSpPr/>
          <p:nvPr/>
        </p:nvSpPr>
        <p:spPr>
          <a:xfrm>
            <a:off x="2936050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37E6D66B-C08D-2CA8-6CC6-1EDA2FB98053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A03F17-344D-C84F-2581-EB364F592505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25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041F6A-FF9C-1083-C5E5-7EEE5E0F932E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51D815FD-DFB1-734D-8F2A-3FBFABDEF11E}"/>
              </a:ext>
            </a:extLst>
          </p:cNvPr>
          <p:cNvSpPr/>
          <p:nvPr/>
        </p:nvSpPr>
        <p:spPr>
          <a:xfrm>
            <a:off x="5988793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RW impedance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94D8A3-D296-3D67-9CEF-ACA8C67E2DEE}"/>
              </a:ext>
            </a:extLst>
          </p:cNvPr>
          <p:cNvSpPr txBox="1"/>
          <p:nvPr/>
        </p:nvSpPr>
        <p:spPr>
          <a:xfrm>
            <a:off x="7300366" y="3542815"/>
            <a:ext cx="368405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GB" sz="2000" dirty="0"/>
              <a:t>Collimator RW impedance exceeds beam pipe RW in </a:t>
            </a:r>
            <a:r>
              <a:rPr lang="en-GB" sz="2000" b="1" dirty="0"/>
              <a:t>v24.4</a:t>
            </a:r>
            <a:r>
              <a:rPr lang="en-GB" sz="2000" dirty="0"/>
              <a:t> and </a:t>
            </a:r>
            <a:r>
              <a:rPr lang="en-GB" sz="2000" b="1" dirty="0"/>
              <a:t>v25.2</a:t>
            </a:r>
            <a:endParaRPr kumimoji="0" lang="en-US" sz="2000" b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 Math" panose="02040503050406030204" pitchFamily="18" charset="0"/>
              <a:ea typeface="Cambria Math" panose="02040503050406030204" pitchFamily="18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14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9818D4-20B3-C34B-3E83-E52BB13B9C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8610CE6E-EDEA-096E-BEAD-F456BD1F00DE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8F07131-5A43-1772-D796-3D774E72CD84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Google Shape;58;p13">
              <a:extLst>
                <a:ext uri="{FF2B5EF4-FFF2-40B4-BE49-F238E27FC236}">
                  <a16:creationId xmlns:a16="http://schemas.microsoft.com/office/drawing/2014/main" id="{27AAC66C-9A85-DE18-8F17-F11C91F39057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id="{EF05548B-019A-D01A-DB21-EA5D74119C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4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18F8CE6F-00C7-C3D4-EC42-4185ED9F23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6" name="Picture 25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4BD10D95-478E-E5A6-CF8F-417379081C0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B059739B-ECE7-8318-9AFC-9B19FA7B981D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Pentagon 33">
            <a:extLst>
              <a:ext uri="{FF2B5EF4-FFF2-40B4-BE49-F238E27FC236}">
                <a16:creationId xmlns:a16="http://schemas.microsoft.com/office/drawing/2014/main" id="{A8F94959-2400-EF84-2B12-C93EE23B01FE}"/>
              </a:ext>
            </a:extLst>
          </p:cNvPr>
          <p:cNvSpPr/>
          <p:nvPr/>
        </p:nvSpPr>
        <p:spPr>
          <a:xfrm>
            <a:off x="2936050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Arrow: Pentagon 34">
            <a:extLst>
              <a:ext uri="{FF2B5EF4-FFF2-40B4-BE49-F238E27FC236}">
                <a16:creationId xmlns:a16="http://schemas.microsoft.com/office/drawing/2014/main" id="{087DB2FF-7F61-CE93-279E-B06A26F3C5AA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1F196D6-D328-5944-EE5B-9DA2F1B7C94E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Comparison between different optics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A1C03A8-5102-A668-9366-570A6183CBD7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C8986631-8646-77BF-A9E2-A38CA2F8EBE8}"/>
              </a:ext>
            </a:extLst>
          </p:cNvPr>
          <p:cNvSpPr txBox="1"/>
          <p:nvPr/>
        </p:nvSpPr>
        <p:spPr>
          <a:xfrm>
            <a:off x="400808" y="1041414"/>
            <a:ext cx="113776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Estimation of impedance considering the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RW contributions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from the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beam pipe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with an analysis of collimators based on different optics layouts.</a:t>
            </a:r>
            <a:endParaRPr lang="en-US"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0587D7-4D93-3B46-ED15-C5A981E2875C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26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749C4B-572C-0D00-B3C9-AFD69997B523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FCF2FFDE-F242-CA5E-369A-93CB95A56C4E}"/>
              </a:ext>
            </a:extLst>
          </p:cNvPr>
          <p:cNvSpPr/>
          <p:nvPr/>
        </p:nvSpPr>
        <p:spPr>
          <a:xfrm>
            <a:off x="5988793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RW impedance</a:t>
            </a:r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F506F5E6-D5BD-D0DE-2912-77B3EC24E254}"/>
              </a:ext>
            </a:extLst>
          </p:cNvPr>
          <p:cNvSpPr/>
          <p:nvPr/>
        </p:nvSpPr>
        <p:spPr>
          <a:xfrm>
            <a:off x="4157957" y="1894658"/>
            <a:ext cx="3991920" cy="438157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V24.4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39CA7435-FC0F-F87D-CC0A-244E3B53F110}"/>
              </a:ext>
            </a:extLst>
          </p:cNvPr>
          <p:cNvSpPr/>
          <p:nvPr/>
        </p:nvSpPr>
        <p:spPr>
          <a:xfrm>
            <a:off x="367894" y="1894657"/>
            <a:ext cx="4065882" cy="438157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v23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1CD9FAB8-8B07-498A-46FE-76AC9BBAEEBE}"/>
              </a:ext>
            </a:extLst>
          </p:cNvPr>
          <p:cNvSpPr/>
          <p:nvPr/>
        </p:nvSpPr>
        <p:spPr>
          <a:xfrm>
            <a:off x="7933449" y="1892039"/>
            <a:ext cx="4060773" cy="438157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V25.2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8" name="Picture 7" descr="A graph with blue and orange squares&#10;&#10;AI-generated content may be incorrect.">
            <a:extLst>
              <a:ext uri="{FF2B5EF4-FFF2-40B4-BE49-F238E27FC236}">
                <a16:creationId xmlns:a16="http://schemas.microsoft.com/office/drawing/2014/main" id="{2EA345B7-529F-3ED0-4BC9-89CCC42F26D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25" y="2453775"/>
            <a:ext cx="3936645" cy="2952484"/>
          </a:xfrm>
          <a:prstGeom prst="rect">
            <a:avLst/>
          </a:prstGeom>
        </p:spPr>
      </p:pic>
      <p:pic>
        <p:nvPicPr>
          <p:cNvPr id="9" name="Picture 8" descr="A graph of a blue and orange graph&#10;&#10;AI-generated content may be incorrect.">
            <a:extLst>
              <a:ext uri="{FF2B5EF4-FFF2-40B4-BE49-F238E27FC236}">
                <a16:creationId xmlns:a16="http://schemas.microsoft.com/office/drawing/2014/main" id="{3374C079-3B88-0990-048E-B4EA5285819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770" y="2453776"/>
            <a:ext cx="3936645" cy="2952484"/>
          </a:xfrm>
          <a:prstGeom prst="rect">
            <a:avLst/>
          </a:prstGeom>
        </p:spPr>
      </p:pic>
      <p:pic>
        <p:nvPicPr>
          <p:cNvPr id="11" name="Picture 10" descr="A graph of a blue and orange graph&#10;&#10;AI-generated content may be incorrect.">
            <a:extLst>
              <a:ext uri="{FF2B5EF4-FFF2-40B4-BE49-F238E27FC236}">
                <a16:creationId xmlns:a16="http://schemas.microsoft.com/office/drawing/2014/main" id="{D5616236-546A-E4DB-675D-F2F2C4EA7FC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449" y="2444171"/>
            <a:ext cx="3936644" cy="29524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4BDE3C5-4392-D6D9-BB2F-5B5A9EEFC7A9}"/>
              </a:ext>
            </a:extLst>
          </p:cNvPr>
          <p:cNvSpPr txBox="1"/>
          <p:nvPr/>
        </p:nvSpPr>
        <p:spPr>
          <a:xfrm>
            <a:off x="1001030" y="5614086"/>
            <a:ext cx="100921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Already with </a:t>
            </a:r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v23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the beam operates close to the </a:t>
            </a:r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stability limit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requiring the combined action of an </a:t>
            </a: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ideal bunch-by-bunch feedback system over 4-turns 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positive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chromaticity 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(see </a:t>
            </a:r>
            <a:r>
              <a:rPr lang="en-US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M. </a:t>
            </a:r>
            <a:r>
              <a:rPr lang="en-US" sz="1600" b="1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Migliorati</a:t>
            </a:r>
            <a:r>
              <a:rPr lang="en-US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2025_05_20_FCC-IS_week.pdf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67696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0BCB8B-CF58-5CC0-0A02-36EE8C319B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6BA29CEF-600D-93B5-A4D0-9681EE9DB311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DA54D9E-C605-89C8-0780-00F72B4892AC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Google Shape;58;p13">
              <a:extLst>
                <a:ext uri="{FF2B5EF4-FFF2-40B4-BE49-F238E27FC236}">
                  <a16:creationId xmlns:a16="http://schemas.microsoft.com/office/drawing/2014/main" id="{AF1B148D-927E-DE8D-A9B4-25B798ACDDA0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id="{5E4425E8-7DEF-96FA-1A8F-EBB8C15542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4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8474E2D0-3A71-637B-2E66-4C25435CFE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6" name="Picture 25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5EEFD878-CF51-C529-59D3-8EA2CC0D344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6928BFF4-E754-3960-13C2-6E0C449BD6CE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Pentagon 33">
            <a:extLst>
              <a:ext uri="{FF2B5EF4-FFF2-40B4-BE49-F238E27FC236}">
                <a16:creationId xmlns:a16="http://schemas.microsoft.com/office/drawing/2014/main" id="{A37C8B66-8344-B0F2-F5AD-12BE5E9A64FD}"/>
              </a:ext>
            </a:extLst>
          </p:cNvPr>
          <p:cNvSpPr/>
          <p:nvPr/>
        </p:nvSpPr>
        <p:spPr>
          <a:xfrm>
            <a:off x="2936050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Arrow: Pentagon 34">
            <a:extLst>
              <a:ext uri="{FF2B5EF4-FFF2-40B4-BE49-F238E27FC236}">
                <a16:creationId xmlns:a16="http://schemas.microsoft.com/office/drawing/2014/main" id="{5FD0A567-7CDD-2E61-1C7E-F8178C21E8EE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7DE345D-09B0-902D-EA65-804E1A42CC0C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Comparison between different optics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D73E976-6330-5EB0-DA3D-2736DD304895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7C2C028-3DF5-8032-EE6E-E6D935324B66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27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871AA0-F241-FEF8-22F3-AC5F3FCA9D5C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47595DCC-DFD8-F97C-3913-0FDCFE2095F6}"/>
              </a:ext>
            </a:extLst>
          </p:cNvPr>
          <p:cNvSpPr/>
          <p:nvPr/>
        </p:nvSpPr>
        <p:spPr>
          <a:xfrm>
            <a:off x="5988793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RW impedance</a:t>
            </a:r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EE309D9B-B527-E47E-8E0A-C663D3B6F13B}"/>
              </a:ext>
            </a:extLst>
          </p:cNvPr>
          <p:cNvSpPr/>
          <p:nvPr/>
        </p:nvSpPr>
        <p:spPr>
          <a:xfrm>
            <a:off x="4157957" y="1894658"/>
            <a:ext cx="3991920" cy="438157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V24.4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F34945E8-3D83-8665-A5D7-CF2D95C62792}"/>
              </a:ext>
            </a:extLst>
          </p:cNvPr>
          <p:cNvSpPr/>
          <p:nvPr/>
        </p:nvSpPr>
        <p:spPr>
          <a:xfrm>
            <a:off x="367894" y="1894657"/>
            <a:ext cx="4065882" cy="438157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v23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E36419B2-F8D2-817A-D22C-C93D9CBE3589}"/>
              </a:ext>
            </a:extLst>
          </p:cNvPr>
          <p:cNvSpPr/>
          <p:nvPr/>
        </p:nvSpPr>
        <p:spPr>
          <a:xfrm>
            <a:off x="7933449" y="1892039"/>
            <a:ext cx="4060773" cy="438157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V25.2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C79F09-528B-1A2D-BC98-371E4B339C8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125" y="2458346"/>
            <a:ext cx="3936645" cy="29433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0F6E01-3DC1-FB0D-0E99-8A17343CBC7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78770" y="2456065"/>
            <a:ext cx="3936645" cy="29479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92CA81F-9F58-D621-FF90-03C65D55927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33449" y="2445695"/>
            <a:ext cx="3936644" cy="294943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475147B-ED85-8A84-F80E-4A42CA3A57A7}"/>
              </a:ext>
            </a:extLst>
          </p:cNvPr>
          <p:cNvSpPr txBox="1"/>
          <p:nvPr/>
        </p:nvSpPr>
        <p:spPr>
          <a:xfrm>
            <a:off x="1001030" y="5614086"/>
            <a:ext cx="100921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Already with </a:t>
            </a:r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v23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the beam operates close to the </a:t>
            </a:r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stability limit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requiring the combined action of an </a:t>
            </a: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ideal bunch-by-bunch feedback system over 4-turns 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positive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chromaticity 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(see </a:t>
            </a:r>
            <a:r>
              <a:rPr lang="en-US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M. </a:t>
            </a:r>
            <a:r>
              <a:rPr lang="en-US" sz="1600" b="1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Migliorati</a:t>
            </a:r>
            <a:r>
              <a:rPr lang="en-US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2025_05_20_FCC-IS_week.pdf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).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E88C25-BC29-E0AC-546C-BECF08E401F0}"/>
              </a:ext>
            </a:extLst>
          </p:cNvPr>
          <p:cNvSpPr txBox="1"/>
          <p:nvPr/>
        </p:nvSpPr>
        <p:spPr>
          <a:xfrm>
            <a:off x="400808" y="1041414"/>
            <a:ext cx="113776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Estimation of impedance considering the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RW contributions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from the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beam pipe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with an analysis of collimators based on different optics layouts.</a:t>
            </a:r>
            <a:endParaRPr lang="en-US"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97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C868E2-FA0B-0132-7D69-54C14DEDC9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B2574BA8-61B1-DD2E-23F9-AFFA7C84A6AB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8004396-618A-D1D4-0D8B-2C24EF451A22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Google Shape;58;p13">
              <a:extLst>
                <a:ext uri="{FF2B5EF4-FFF2-40B4-BE49-F238E27FC236}">
                  <a16:creationId xmlns:a16="http://schemas.microsoft.com/office/drawing/2014/main" id="{21CF27CC-072F-361F-BFFB-77A9396DF56D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id="{786B68D2-1666-61FF-7735-B8C2BE9805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4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D7100CD6-F450-D6DF-93DC-E3E9F7F52D3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6" name="Picture 25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5BAAB935-A484-776A-6DF5-95E1221FF45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A196424B-38F5-5DEA-9D7A-55AD65947060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Pentagon 33">
            <a:extLst>
              <a:ext uri="{FF2B5EF4-FFF2-40B4-BE49-F238E27FC236}">
                <a16:creationId xmlns:a16="http://schemas.microsoft.com/office/drawing/2014/main" id="{7D500487-56C3-B9CF-4C05-4E1F44D38ED3}"/>
              </a:ext>
            </a:extLst>
          </p:cNvPr>
          <p:cNvSpPr/>
          <p:nvPr/>
        </p:nvSpPr>
        <p:spPr>
          <a:xfrm>
            <a:off x="2936050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Arrow: Pentagon 34">
            <a:extLst>
              <a:ext uri="{FF2B5EF4-FFF2-40B4-BE49-F238E27FC236}">
                <a16:creationId xmlns:a16="http://schemas.microsoft.com/office/drawing/2014/main" id="{14851DAD-8C79-CBC7-6DB6-58860B6A236B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EADFFFF-EE17-4836-2483-4E1407A13AEF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Comparison between different optics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A196736-9D32-64BC-0425-02097AF97132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F018A1A-73FA-5CFD-30B6-F91DD9DC975E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28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34B573-C6BC-1AF2-B58F-66DBD6730978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114F74F0-C170-44A7-5E62-C658AC5108DC}"/>
              </a:ext>
            </a:extLst>
          </p:cNvPr>
          <p:cNvSpPr/>
          <p:nvPr/>
        </p:nvSpPr>
        <p:spPr>
          <a:xfrm>
            <a:off x="5988793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RW impedance</a:t>
            </a:r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2251646C-8E7B-7EDA-004C-112B70348D40}"/>
              </a:ext>
            </a:extLst>
          </p:cNvPr>
          <p:cNvSpPr/>
          <p:nvPr/>
        </p:nvSpPr>
        <p:spPr>
          <a:xfrm>
            <a:off x="4157957" y="1894658"/>
            <a:ext cx="3991920" cy="438157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V24.4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4BF596E9-5F7E-2B92-B300-DA031FD49A34}"/>
              </a:ext>
            </a:extLst>
          </p:cNvPr>
          <p:cNvSpPr/>
          <p:nvPr/>
        </p:nvSpPr>
        <p:spPr>
          <a:xfrm>
            <a:off x="367894" y="1894657"/>
            <a:ext cx="4065882" cy="438157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v23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60C15380-B90A-69AC-66EB-C1EF00BF1F2F}"/>
              </a:ext>
            </a:extLst>
          </p:cNvPr>
          <p:cNvSpPr/>
          <p:nvPr/>
        </p:nvSpPr>
        <p:spPr>
          <a:xfrm>
            <a:off x="7933449" y="1892039"/>
            <a:ext cx="4060773" cy="438157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V25.2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C5FE26-3319-2A16-3463-5BA31F06B58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172" y="2458346"/>
            <a:ext cx="3930550" cy="29433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5DA9263-605D-6ADA-E261-D543329A761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78771" y="2456065"/>
            <a:ext cx="3936643" cy="29479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FCD190E-6145-8538-08D6-A03A4677F9F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33449" y="2445695"/>
            <a:ext cx="3936643" cy="294943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484C64B-17ED-E7F3-0A8E-D5182BBB23B5}"/>
              </a:ext>
            </a:extLst>
          </p:cNvPr>
          <p:cNvSpPr txBox="1"/>
          <p:nvPr/>
        </p:nvSpPr>
        <p:spPr>
          <a:xfrm>
            <a:off x="1001030" y="5614086"/>
            <a:ext cx="100921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Already with </a:t>
            </a:r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v23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the beam operates close to the </a:t>
            </a:r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stability limit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requiring the combined action of an </a:t>
            </a: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ideal bunch-by-bunch feedback system over 4-turns 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positive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chromaticity 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(see </a:t>
            </a:r>
            <a:r>
              <a:rPr lang="en-US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M. </a:t>
            </a:r>
            <a:r>
              <a:rPr lang="en-US" sz="1600" b="1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Migliorati</a:t>
            </a:r>
            <a:r>
              <a:rPr lang="en-US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2025_05_20_FCC-IS_week.pdf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).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258EF1-580B-8CD5-4262-FF0D1901AE86}"/>
              </a:ext>
            </a:extLst>
          </p:cNvPr>
          <p:cNvSpPr txBox="1"/>
          <p:nvPr/>
        </p:nvSpPr>
        <p:spPr>
          <a:xfrm>
            <a:off x="400808" y="1041414"/>
            <a:ext cx="113776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Estimation of impedance considering the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RW contributions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from the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beam pipe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with an analysis of collimators based on different optics layouts.</a:t>
            </a:r>
            <a:endParaRPr lang="en-US"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53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E2378C-B129-97EA-6923-3F411CB920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20B2D025-DAF6-95A5-1839-E43023AA2E2D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F3BABAD-DF7F-4D30-5B80-A82CC4C6DE70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Google Shape;58;p13">
              <a:extLst>
                <a:ext uri="{FF2B5EF4-FFF2-40B4-BE49-F238E27FC236}">
                  <a16:creationId xmlns:a16="http://schemas.microsoft.com/office/drawing/2014/main" id="{C846DC40-F44A-BE71-C889-FB1B6E1EDD8F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id="{F87FE9C6-4BF3-D436-3967-FC70DB00D1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4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9259C9FB-BD02-6177-7B1C-BB3FCB1392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6" name="Picture 25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A9E75C45-69EB-DE2A-43C1-1F03913A389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356BC36-B8EE-E232-D518-DCE1C96A9F43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Pentagon 33">
            <a:extLst>
              <a:ext uri="{FF2B5EF4-FFF2-40B4-BE49-F238E27FC236}">
                <a16:creationId xmlns:a16="http://schemas.microsoft.com/office/drawing/2014/main" id="{0EDE99A5-065E-DF10-F3E4-E08B4268D67F}"/>
              </a:ext>
            </a:extLst>
          </p:cNvPr>
          <p:cNvSpPr/>
          <p:nvPr/>
        </p:nvSpPr>
        <p:spPr>
          <a:xfrm>
            <a:off x="2936050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Arrow: Pentagon 34">
            <a:extLst>
              <a:ext uri="{FF2B5EF4-FFF2-40B4-BE49-F238E27FC236}">
                <a16:creationId xmlns:a16="http://schemas.microsoft.com/office/drawing/2014/main" id="{8E718658-BC55-65A7-7672-6C629A8B3096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C560054-6BD1-997F-783B-0F3588EFF41B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Comparison between different optics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51B6A1C-56D5-B94A-F36A-D7CF5495798C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71FB699F-3F14-25C2-ED53-D9F0D4390D7B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29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06A99F-ED4A-964A-7619-1371CFA2F0FA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3CE23A3B-1E8D-7F37-FECE-5CB6146C8261}"/>
              </a:ext>
            </a:extLst>
          </p:cNvPr>
          <p:cNvSpPr/>
          <p:nvPr/>
        </p:nvSpPr>
        <p:spPr>
          <a:xfrm>
            <a:off x="5988793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RW impedance</a:t>
            </a:r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38253243-8AD7-ADE0-F810-F6EDF0E373E2}"/>
              </a:ext>
            </a:extLst>
          </p:cNvPr>
          <p:cNvSpPr/>
          <p:nvPr/>
        </p:nvSpPr>
        <p:spPr>
          <a:xfrm>
            <a:off x="4157957" y="1894658"/>
            <a:ext cx="3991920" cy="438157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V24.4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9521ABD9-2922-8443-CB66-1CC13263C4F7}"/>
              </a:ext>
            </a:extLst>
          </p:cNvPr>
          <p:cNvSpPr/>
          <p:nvPr/>
        </p:nvSpPr>
        <p:spPr>
          <a:xfrm>
            <a:off x="367894" y="1894657"/>
            <a:ext cx="4065882" cy="438157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v23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420F2BDF-5051-C600-51F6-EE1F00F1F680}"/>
              </a:ext>
            </a:extLst>
          </p:cNvPr>
          <p:cNvSpPr/>
          <p:nvPr/>
        </p:nvSpPr>
        <p:spPr>
          <a:xfrm>
            <a:off x="7933449" y="1892039"/>
            <a:ext cx="4060773" cy="438157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V25.2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147A4F-15F0-0B83-B038-EB1D98F7CB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172" y="2458346"/>
            <a:ext cx="3930550" cy="29433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98EA5E-2E0B-0CAD-1546-9D3A7BAD9CA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84874" y="2456065"/>
            <a:ext cx="3924437" cy="29479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B33F9E0-D51F-7369-B5C2-049295DAA9A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39543" y="2445695"/>
            <a:ext cx="3924455" cy="294943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5952195-D2CC-9BC3-EAB9-8AECA7DDAF37}"/>
              </a:ext>
            </a:extLst>
          </p:cNvPr>
          <p:cNvSpPr txBox="1"/>
          <p:nvPr/>
        </p:nvSpPr>
        <p:spPr>
          <a:xfrm>
            <a:off x="1001030" y="5614086"/>
            <a:ext cx="100921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Already with </a:t>
            </a:r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v23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the beam operates close to the </a:t>
            </a:r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stability limit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requiring the combined action of an </a:t>
            </a: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ideal bunch-by-bunch feedback system over 4-turns 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positive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chromaticity 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(see </a:t>
            </a:r>
            <a:r>
              <a:rPr lang="en-US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M. </a:t>
            </a:r>
            <a:r>
              <a:rPr lang="en-US" sz="1600" b="1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Migliorati</a:t>
            </a:r>
            <a:r>
              <a:rPr lang="en-US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2025_05_20_FCC-IS_week.pdf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).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2FEE72-3F36-9176-1CC7-0EFD469B4178}"/>
              </a:ext>
            </a:extLst>
          </p:cNvPr>
          <p:cNvSpPr txBox="1"/>
          <p:nvPr/>
        </p:nvSpPr>
        <p:spPr>
          <a:xfrm>
            <a:off x="400808" y="1041414"/>
            <a:ext cx="113776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Estimation of impedance considering the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RW contributions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from the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beam pipe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with an analysis of collimators based on different optics layouts.</a:t>
            </a:r>
            <a:endParaRPr lang="en-US"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67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D81436-5F74-FB94-BDA3-5FFEE67BF3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4339B2F-74A1-F3F1-11B1-3853F4578687}"/>
              </a:ext>
            </a:extLst>
          </p:cNvPr>
          <p:cNvSpPr/>
          <p:nvPr/>
        </p:nvSpPr>
        <p:spPr>
          <a:xfrm>
            <a:off x="0" y="6417816"/>
            <a:ext cx="12192000" cy="44018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oogle Shape;58;p13">
            <a:extLst>
              <a:ext uri="{FF2B5EF4-FFF2-40B4-BE49-F238E27FC236}">
                <a16:creationId xmlns:a16="http://schemas.microsoft.com/office/drawing/2014/main" id="{1161848C-66BE-C39E-28AF-35A972AC570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3418" y="6364995"/>
            <a:ext cx="578264" cy="565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56B35700-B77C-9700-CA48-BB278FF38A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52" y="6473860"/>
            <a:ext cx="998705" cy="35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A white circle with black text&#10;&#10;AI-generated content may be incorrect.">
            <a:extLst>
              <a:ext uri="{FF2B5EF4-FFF2-40B4-BE49-F238E27FC236}">
                <a16:creationId xmlns:a16="http://schemas.microsoft.com/office/drawing/2014/main" id="{D29B2CB3-9536-F824-4CE1-12505D45F8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774" y="6408211"/>
            <a:ext cx="818381" cy="459389"/>
          </a:xfrm>
          <a:prstGeom prst="rect">
            <a:avLst/>
          </a:prstGeom>
        </p:spPr>
      </p:pic>
      <p:pic>
        <p:nvPicPr>
          <p:cNvPr id="17" name="Picture 16" descr="A black and white striped background&#10;&#10;AI-generated content may be incorrect.">
            <a:extLst>
              <a:ext uri="{FF2B5EF4-FFF2-40B4-BE49-F238E27FC236}">
                <a16:creationId xmlns:a16="http://schemas.microsoft.com/office/drawing/2014/main" id="{086C92A3-9C89-F223-5218-2C95FD4C49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5275" y="6521870"/>
            <a:ext cx="982548" cy="21175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7F56CB9-4FB0-7E7C-1AE0-7F51E69622C8}"/>
              </a:ext>
            </a:extLst>
          </p:cNvPr>
          <p:cNvSpPr/>
          <p:nvPr/>
        </p:nvSpPr>
        <p:spPr>
          <a:xfrm>
            <a:off x="0" y="-11829"/>
            <a:ext cx="12195175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370D35A-5147-60BF-5603-01922992EB7F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Outline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28E47AA-7CA8-07B0-70C7-B6229824FED8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49092C35-7EA2-BFC3-FF7F-4467FDEC3D46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Introduction</a:t>
            </a:r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79B193-FD14-C133-CDDA-7D2E27B3CDAF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03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285081-DBAA-3E92-9173-A4DF8E4573BF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E2F197-D3D2-7472-C5C9-76A21066DD1B}"/>
              </a:ext>
            </a:extLst>
          </p:cNvPr>
          <p:cNvSpPr txBox="1"/>
          <p:nvPr/>
        </p:nvSpPr>
        <p:spPr>
          <a:xfrm>
            <a:off x="372389" y="1351508"/>
            <a:ext cx="1123280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main parameters for Z configuration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main ring impedance model</a:t>
            </a:r>
          </a:p>
          <a:p>
            <a:endParaRPr lang="en-US" sz="2400" b="1" dirty="0">
              <a:solidFill>
                <a:schemeClr val="bg1">
                  <a:lumMod val="75000"/>
                </a:schemeClr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beam coupling impedance of the collimation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geometrical impedance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Optimization strategies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RW impedance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Comparison between different optics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/>
            <a:endParaRPr lang="en-US" sz="2400" dirty="0">
              <a:solidFill>
                <a:schemeClr val="bg1">
                  <a:lumMod val="75000"/>
                </a:schemeClr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Conclusion and next steps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72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EC615E-D96D-DDAC-11C8-F2D1DB1C1C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D872C99A-0720-840C-8FCD-5A0CF5A891F0}"/>
              </a:ext>
            </a:extLst>
          </p:cNvPr>
          <p:cNvSpPr txBox="1"/>
          <p:nvPr/>
        </p:nvSpPr>
        <p:spPr>
          <a:xfrm>
            <a:off x="372389" y="1351508"/>
            <a:ext cx="1123280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main parameters for Z configuration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main ring impedance model</a:t>
            </a:r>
          </a:p>
          <a:p>
            <a:endParaRPr lang="en-US" sz="2400" b="1" dirty="0">
              <a:solidFill>
                <a:schemeClr val="bg1">
                  <a:lumMod val="75000"/>
                </a:schemeClr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beam coupling impedance of the collimation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geometrical impedance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Optimization strategies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RW impedance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Comparison between different optics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/>
            <a:endParaRPr lang="en-US" sz="24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Conclusion and next steps</a:t>
            </a:r>
            <a:endParaRPr lang="en-US" sz="24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09FA09-21CC-DF97-F462-6E5E393589BE}"/>
              </a:ext>
            </a:extLst>
          </p:cNvPr>
          <p:cNvSpPr/>
          <p:nvPr/>
        </p:nvSpPr>
        <p:spPr>
          <a:xfrm>
            <a:off x="0" y="6417816"/>
            <a:ext cx="12192000" cy="44018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oogle Shape;58;p13">
            <a:extLst>
              <a:ext uri="{FF2B5EF4-FFF2-40B4-BE49-F238E27FC236}">
                <a16:creationId xmlns:a16="http://schemas.microsoft.com/office/drawing/2014/main" id="{53F74D92-EF9E-101D-11DA-4244157510B0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3418" y="6364995"/>
            <a:ext cx="578264" cy="565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5F493E30-B37F-B367-86D0-24C1594058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52" y="6473860"/>
            <a:ext cx="998705" cy="35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53BC525-B5DD-E338-7120-EECC1E878413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pic>
        <p:nvPicPr>
          <p:cNvPr id="16" name="Picture 15" descr="A white circle with black text&#10;&#10;AI-generated content may be incorrect.">
            <a:extLst>
              <a:ext uri="{FF2B5EF4-FFF2-40B4-BE49-F238E27FC236}">
                <a16:creationId xmlns:a16="http://schemas.microsoft.com/office/drawing/2014/main" id="{95754564-3EA7-9E14-C495-39D58F617B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774" y="6408211"/>
            <a:ext cx="818381" cy="459389"/>
          </a:xfrm>
          <a:prstGeom prst="rect">
            <a:avLst/>
          </a:prstGeom>
        </p:spPr>
      </p:pic>
      <p:pic>
        <p:nvPicPr>
          <p:cNvPr id="17" name="Picture 16" descr="A black and white striped background&#10;&#10;AI-generated content may be incorrect.">
            <a:extLst>
              <a:ext uri="{FF2B5EF4-FFF2-40B4-BE49-F238E27FC236}">
                <a16:creationId xmlns:a16="http://schemas.microsoft.com/office/drawing/2014/main" id="{B5F51476-9064-859C-AC56-205D885DFA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5275" y="6521870"/>
            <a:ext cx="982548" cy="21175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1CB9A0EC-9D3B-D1FD-8CAA-0B8E7B761588}"/>
              </a:ext>
            </a:extLst>
          </p:cNvPr>
          <p:cNvSpPr/>
          <p:nvPr/>
        </p:nvSpPr>
        <p:spPr>
          <a:xfrm>
            <a:off x="0" y="-11829"/>
            <a:ext cx="12195175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01865FD-5179-5078-997A-147634EB330A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Outline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C166FEE-D72C-E345-96B8-FBA1B64AFD97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Arrow: Pentagon 1">
            <a:extLst>
              <a:ext uri="{FF2B5EF4-FFF2-40B4-BE49-F238E27FC236}">
                <a16:creationId xmlns:a16="http://schemas.microsoft.com/office/drawing/2014/main" id="{8CC14077-3D12-2A5E-6C19-79647A9B7CE0}"/>
              </a:ext>
            </a:extLst>
          </p:cNvPr>
          <p:cNvSpPr/>
          <p:nvPr/>
        </p:nvSpPr>
        <p:spPr>
          <a:xfrm>
            <a:off x="5988793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1E092E56-6526-B160-1ABF-B9D1B96D2F2C}"/>
              </a:ext>
            </a:extLst>
          </p:cNvPr>
          <p:cNvSpPr/>
          <p:nvPr/>
        </p:nvSpPr>
        <p:spPr>
          <a:xfrm>
            <a:off x="2936050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BE2905EC-D023-93A6-4D59-B004570284AF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D888D6A4-CFEE-F00C-4CC1-CF5FB51716E5}"/>
              </a:ext>
            </a:extLst>
          </p:cNvPr>
          <p:cNvSpPr/>
          <p:nvPr/>
        </p:nvSpPr>
        <p:spPr>
          <a:xfrm>
            <a:off x="9035225" y="-11904"/>
            <a:ext cx="3118675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Conclusion and next steps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5158A1-86C8-CC28-7430-0A422D006D3C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30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462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AE1102-FF13-3D57-47B1-9210E44911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and white logo of a cat&#10;&#10;AI-generated content may be incorrect.">
            <a:extLst>
              <a:ext uri="{FF2B5EF4-FFF2-40B4-BE49-F238E27FC236}">
                <a16:creationId xmlns:a16="http://schemas.microsoft.com/office/drawing/2014/main" id="{A89E600B-9F11-775D-7C9F-B48D1E92FD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82" y="2385171"/>
            <a:ext cx="416976" cy="41697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C01030D-C35C-9976-0ACF-F81BB9FBF9DA}"/>
              </a:ext>
            </a:extLst>
          </p:cNvPr>
          <p:cNvSpPr txBox="1"/>
          <p:nvPr/>
        </p:nvSpPr>
        <p:spPr>
          <a:xfrm>
            <a:off x="1213495" y="1699553"/>
            <a:ext cx="9823100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Simulations made on Xsuite  </a:t>
            </a:r>
          </a:p>
          <a:p>
            <a:endParaRPr lang="en-GB" sz="2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sz="2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</a:t>
            </a:r>
            <a:r>
              <a:rPr lang="en-GB" sz="22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GB" sz="2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Impedance Model available on GitHub </a:t>
            </a:r>
          </a:p>
          <a:p>
            <a:endParaRPr lang="en-GB" sz="2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sz="2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Impedance budget space (common to booster and collider) on CERN </a:t>
            </a:r>
            <a:r>
              <a:rPr lang="en-GB" sz="22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gitlab</a:t>
            </a:r>
            <a:r>
              <a:rPr lang="en-GB" sz="2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endParaRPr lang="en-GB" sz="2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sz="2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Calculations made on several computing clusters : LXPLUS (CERN), FEYNMAN (CEA), and with dedicated computing resources on Jean-Zay (IDRIS) and CC IN2P3</a:t>
            </a:r>
          </a:p>
          <a:p>
            <a:endParaRPr lang="en-GB" sz="2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sz="2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Dedicated chat spaces for the high energy booster and the collective effects studies on </a:t>
            </a:r>
            <a:r>
              <a:rPr lang="en-GB" sz="22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mattermost</a:t>
            </a:r>
            <a:endParaRPr lang="en-GB" sz="2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2" name="Picture 11" descr="A logo of a cat&#10;&#10;AI-generated content may be incorrect.">
            <a:extLst>
              <a:ext uri="{FF2B5EF4-FFF2-40B4-BE49-F238E27FC236}">
                <a16:creationId xmlns:a16="http://schemas.microsoft.com/office/drawing/2014/main" id="{ECBA05AD-91AA-D7B6-6732-81A5ABDA20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64" y="3038085"/>
            <a:ext cx="416976" cy="390915"/>
          </a:xfrm>
          <a:prstGeom prst="rect">
            <a:avLst/>
          </a:prstGeom>
        </p:spPr>
      </p:pic>
      <p:pic>
        <p:nvPicPr>
          <p:cNvPr id="18" name="Picture 17" descr="A black and white icon&#10;&#10;AI-generated content may be incorrect.">
            <a:extLst>
              <a:ext uri="{FF2B5EF4-FFF2-40B4-BE49-F238E27FC236}">
                <a16:creationId xmlns:a16="http://schemas.microsoft.com/office/drawing/2014/main" id="{A0F61C32-63A6-31C0-4F0E-3E285B269F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5" t="12561" r="10525" b="16754"/>
          <a:stretch/>
        </p:blipFill>
        <p:spPr>
          <a:xfrm>
            <a:off x="584139" y="3752692"/>
            <a:ext cx="668899" cy="596137"/>
          </a:xfrm>
          <a:prstGeom prst="rect">
            <a:avLst/>
          </a:prstGeom>
        </p:spPr>
      </p:pic>
      <p:pic>
        <p:nvPicPr>
          <p:cNvPr id="9" name="Picture 8" descr="A black and white logo&#10;&#10;AI-generated content may be incorrect.">
            <a:extLst>
              <a:ext uri="{FF2B5EF4-FFF2-40B4-BE49-F238E27FC236}">
                <a16:creationId xmlns:a16="http://schemas.microsoft.com/office/drawing/2014/main" id="{23BF3610-54CB-8068-0149-A34785B640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9" r="14641" b="29011"/>
          <a:stretch/>
        </p:blipFill>
        <p:spPr>
          <a:xfrm>
            <a:off x="655972" y="4831220"/>
            <a:ext cx="568395" cy="499282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B05A786-4E1B-51BC-FD7E-1D96C3327C3E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114EB52-D2A4-97A6-5EC1-1D264C60E2CB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Google Shape;58;p13">
              <a:extLst>
                <a:ext uri="{FF2B5EF4-FFF2-40B4-BE49-F238E27FC236}">
                  <a16:creationId xmlns:a16="http://schemas.microsoft.com/office/drawing/2014/main" id="{16849CD7-9D89-2870-2729-E2A2AEFAFCB3}"/>
                </a:ext>
              </a:extLst>
            </p:cNvPr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8E8E41D2-BDFD-BDCB-35CE-D2C6532255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8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69FDF259-9C61-6A7D-60DC-F0D2E171BF4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0" name="Picture 19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795881D7-3639-D16E-2DC7-F8BFC6C14A7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CB82BDD3-5428-C5D9-642F-0558BA57BC36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Arrow: Pentagon 27">
            <a:extLst>
              <a:ext uri="{FF2B5EF4-FFF2-40B4-BE49-F238E27FC236}">
                <a16:creationId xmlns:a16="http://schemas.microsoft.com/office/drawing/2014/main" id="{CBA10F3D-B012-1602-A6B9-4C4AB5E32340}"/>
              </a:ext>
            </a:extLst>
          </p:cNvPr>
          <p:cNvSpPr/>
          <p:nvPr/>
        </p:nvSpPr>
        <p:spPr>
          <a:xfrm>
            <a:off x="5988793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9" name="Arrow: Pentagon 28">
            <a:extLst>
              <a:ext uri="{FF2B5EF4-FFF2-40B4-BE49-F238E27FC236}">
                <a16:creationId xmlns:a16="http://schemas.microsoft.com/office/drawing/2014/main" id="{C68C4214-BD65-8040-E4DC-2E88042B6581}"/>
              </a:ext>
            </a:extLst>
          </p:cNvPr>
          <p:cNvSpPr/>
          <p:nvPr/>
        </p:nvSpPr>
        <p:spPr>
          <a:xfrm>
            <a:off x="2936050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Arrow: Pentagon 29">
            <a:extLst>
              <a:ext uri="{FF2B5EF4-FFF2-40B4-BE49-F238E27FC236}">
                <a16:creationId xmlns:a16="http://schemas.microsoft.com/office/drawing/2014/main" id="{958C668D-BC20-48D2-D76E-AD975B855228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Arrow: Pentagon 30">
            <a:extLst>
              <a:ext uri="{FF2B5EF4-FFF2-40B4-BE49-F238E27FC236}">
                <a16:creationId xmlns:a16="http://schemas.microsoft.com/office/drawing/2014/main" id="{2271C5B3-F9FF-B8D1-9E4F-B56506F86786}"/>
              </a:ext>
            </a:extLst>
          </p:cNvPr>
          <p:cNvSpPr/>
          <p:nvPr/>
        </p:nvSpPr>
        <p:spPr>
          <a:xfrm>
            <a:off x="9035225" y="-11904"/>
            <a:ext cx="3118675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Conclusion and next steps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1DD82E3-DAF3-45B9-2D27-32B1BF3CB06B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002060"/>
                </a:solidFill>
                <a:latin typeface="Calisto MT" panose="02040603050505030304" pitchFamily="18" charset="0"/>
                <a:ea typeface="Calibri Light" panose="020F0302020204030204" pitchFamily="34" charset="0"/>
                <a:cs typeface="Calibri Light" panose="020F0302020204030204" pitchFamily="34" charset="0"/>
              </a:rPr>
              <a:t>Status updates: tools, models, and resources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F1FB45-EFE9-00DC-F41C-B87F9E13D99D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02CDD92F-F395-855A-D0FD-8CAE64C83835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31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FC9C7E-4218-5F2C-EDEE-69352CBCCF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28" y="1565902"/>
            <a:ext cx="713941" cy="713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0E0E94-668F-DEBC-BB29-635FBA21FBCD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</p:spTree>
    <p:extLst>
      <p:ext uri="{BB962C8B-B14F-4D97-AF65-F5344CB8AC3E}">
        <p14:creationId xmlns:p14="http://schemas.microsoft.com/office/powerpoint/2010/main" val="2595020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7A65B0-AFB1-3B21-84E9-F211455D9D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2E1FBD5-E1CC-F121-7C3D-50155817180C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33CF68D-55A6-3F63-7784-8DCE13C78DB9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Google Shape;58;p13">
              <a:extLst>
                <a:ext uri="{FF2B5EF4-FFF2-40B4-BE49-F238E27FC236}">
                  <a16:creationId xmlns:a16="http://schemas.microsoft.com/office/drawing/2014/main" id="{86C3D425-D686-51A6-D5BB-4104AE63C2DC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697367E8-3E96-8883-5648-285B0276B8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8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A930C9CD-365C-CFEF-2721-7E7E2DE36A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0" name="Picture 19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FF6C3CF3-F512-9D15-E1D7-25AE89112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01A3465E-216E-B51A-0313-DE538F354494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Arrow: Pentagon 27">
            <a:extLst>
              <a:ext uri="{FF2B5EF4-FFF2-40B4-BE49-F238E27FC236}">
                <a16:creationId xmlns:a16="http://schemas.microsoft.com/office/drawing/2014/main" id="{1882C3C3-B450-A30A-DCA9-8EF9DA3C74A3}"/>
              </a:ext>
            </a:extLst>
          </p:cNvPr>
          <p:cNvSpPr/>
          <p:nvPr/>
        </p:nvSpPr>
        <p:spPr>
          <a:xfrm>
            <a:off x="5988793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9" name="Arrow: Pentagon 28">
            <a:extLst>
              <a:ext uri="{FF2B5EF4-FFF2-40B4-BE49-F238E27FC236}">
                <a16:creationId xmlns:a16="http://schemas.microsoft.com/office/drawing/2014/main" id="{8C15F332-7444-5B5D-A086-26B446D71AF2}"/>
              </a:ext>
            </a:extLst>
          </p:cNvPr>
          <p:cNvSpPr/>
          <p:nvPr/>
        </p:nvSpPr>
        <p:spPr>
          <a:xfrm>
            <a:off x="2936050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Arrow: Pentagon 29">
            <a:extLst>
              <a:ext uri="{FF2B5EF4-FFF2-40B4-BE49-F238E27FC236}">
                <a16:creationId xmlns:a16="http://schemas.microsoft.com/office/drawing/2014/main" id="{F4F3A18F-6420-55D8-C4BD-71E24665EB97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Arrow: Pentagon 30">
            <a:extLst>
              <a:ext uri="{FF2B5EF4-FFF2-40B4-BE49-F238E27FC236}">
                <a16:creationId xmlns:a16="http://schemas.microsoft.com/office/drawing/2014/main" id="{48994344-8A3D-2ED4-8C4A-164BD0EB2B50}"/>
              </a:ext>
            </a:extLst>
          </p:cNvPr>
          <p:cNvSpPr/>
          <p:nvPr/>
        </p:nvSpPr>
        <p:spPr>
          <a:xfrm>
            <a:off x="9035225" y="-11904"/>
            <a:ext cx="3118675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Conclusion and next steps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2C46901-624C-EDE6-61CC-839B30C3A0D7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002060"/>
                </a:solidFill>
                <a:latin typeface="Calisto MT" panose="02040603050505030304" pitchFamily="18" charset="0"/>
                <a:ea typeface="Calibri Light" panose="020F0302020204030204" pitchFamily="34" charset="0"/>
                <a:cs typeface="Calibri Light" panose="020F0302020204030204" pitchFamily="34" charset="0"/>
              </a:rPr>
              <a:t>Conclusion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F86F385-AC27-5F66-204D-0D7858B5A5D4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8EFD069D-7434-FF4D-E9E9-2D221D7BF9D7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32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44D9C7-F244-C6E5-DBB3-8EEA6E82CB3E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923FA5-5107-1054-1F3A-AEF42FCF1908}"/>
              </a:ext>
            </a:extLst>
          </p:cNvPr>
          <p:cNvSpPr txBox="1"/>
          <p:nvPr/>
        </p:nvSpPr>
        <p:spPr>
          <a:xfrm>
            <a:off x="260005" y="1108106"/>
            <a:ext cx="11468169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🔹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Impedance/Wake model development for critical design decisions:</a:t>
            </a:r>
            <a:endParaRPr lang="en-GB"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 extremely </a:t>
            </a:r>
            <a:r>
              <a:rPr lang="en-GB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short bunch length </a:t>
            </a: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makes impedance and </a:t>
            </a:r>
            <a:r>
              <a:rPr lang="en-GB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wakefield</a:t>
            </a: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simulations highly </a:t>
            </a:r>
            <a:r>
              <a:rPr lang="en-GB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challenging</a:t>
            </a: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Ensured </a:t>
            </a:r>
            <a:r>
              <a:rPr lang="en-GB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model flexibility</a:t>
            </a: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 to facilitate impedance and </a:t>
            </a:r>
            <a:r>
              <a:rPr lang="en-GB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wakefield</a:t>
            </a: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updates in optics, material choices, coating thickness, geometries, and new machine elements.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Enabled </a:t>
            </a:r>
            <a:r>
              <a:rPr lang="en-GB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impedance assessments </a:t>
            </a: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 different scenarios.</a:t>
            </a:r>
          </a:p>
          <a:p>
            <a:pPr lvl="2"/>
            <a:endParaRPr lang="en-GB" sz="20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🔹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Criticality of the collimation system: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 step-by-step approach is being adopted to explore computational limits and propose optimized impedance solutions.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geometrical impedance: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Optimization strategy </a:t>
            </a:r>
            <a:r>
              <a:rPr lang="en-US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 </a:t>
            </a:r>
            <a:r>
              <a:rPr lang="en-US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taper optimization.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Solutions developed in collaboration with the design and collimation groups to address spatial and mechanical constraints.</a:t>
            </a:r>
            <a:endParaRPr lang="en-US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  <a:sym typeface="Wingdings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Collimators RW impedance: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Comparison between different optics layouts.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Optimization strategy </a:t>
            </a:r>
            <a:r>
              <a:rPr lang="en-US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 </a:t>
            </a: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 optics designed to maximize the collimator aperture and </a:t>
            </a:r>
            <a:r>
              <a:rPr lang="en-GB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favor</a:t>
            </a: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 materials with high electrical conductivity.</a:t>
            </a:r>
            <a:endParaRPr lang="en-GB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16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73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AD6315-7A77-D108-C0CC-BE83A4EF14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long curved object with blue lines&#10;&#10;AI-generated content may be incorrect.">
            <a:extLst>
              <a:ext uri="{FF2B5EF4-FFF2-40B4-BE49-F238E27FC236}">
                <a16:creationId xmlns:a16="http://schemas.microsoft.com/office/drawing/2014/main" id="{E1CA20F3-049F-3275-7B3D-F65E40F2A6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6667">
            <a:off x="4932096" y="1802060"/>
            <a:ext cx="6956115" cy="3448228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23F549BF-C493-51A6-545F-2CA0BFB64B65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A3C9FE4-856E-5DA4-6642-6413A2904165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Google Shape;58;p13">
              <a:extLst>
                <a:ext uri="{FF2B5EF4-FFF2-40B4-BE49-F238E27FC236}">
                  <a16:creationId xmlns:a16="http://schemas.microsoft.com/office/drawing/2014/main" id="{9DF31467-4607-FA90-F5A1-1A0877789377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F212DE87-BC14-FA31-3184-D3DF57CA30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8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0AA3293C-19DC-62C8-064D-978AF30D6D0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0" name="Picture 19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B22628A8-0D19-A937-B2BD-F285BD0E474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774A1E53-C762-4EEF-A381-C1E376FAE6D5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Arrow: Pentagon 27">
            <a:extLst>
              <a:ext uri="{FF2B5EF4-FFF2-40B4-BE49-F238E27FC236}">
                <a16:creationId xmlns:a16="http://schemas.microsoft.com/office/drawing/2014/main" id="{2380D76F-0945-6EE1-B14D-25A86F870D28}"/>
              </a:ext>
            </a:extLst>
          </p:cNvPr>
          <p:cNvSpPr/>
          <p:nvPr/>
        </p:nvSpPr>
        <p:spPr>
          <a:xfrm>
            <a:off x="5988793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9" name="Arrow: Pentagon 28">
            <a:extLst>
              <a:ext uri="{FF2B5EF4-FFF2-40B4-BE49-F238E27FC236}">
                <a16:creationId xmlns:a16="http://schemas.microsoft.com/office/drawing/2014/main" id="{B3CD593C-D1C0-3357-C14D-C64AAAA9ADDD}"/>
              </a:ext>
            </a:extLst>
          </p:cNvPr>
          <p:cNvSpPr/>
          <p:nvPr/>
        </p:nvSpPr>
        <p:spPr>
          <a:xfrm>
            <a:off x="2936050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Arrow: Pentagon 29">
            <a:extLst>
              <a:ext uri="{FF2B5EF4-FFF2-40B4-BE49-F238E27FC236}">
                <a16:creationId xmlns:a16="http://schemas.microsoft.com/office/drawing/2014/main" id="{192AF2F7-DF96-0336-FBB3-9CCE8227BD08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Arrow: Pentagon 30">
            <a:extLst>
              <a:ext uri="{FF2B5EF4-FFF2-40B4-BE49-F238E27FC236}">
                <a16:creationId xmlns:a16="http://schemas.microsoft.com/office/drawing/2014/main" id="{50482749-A042-BF8A-0E16-E167602DAA42}"/>
              </a:ext>
            </a:extLst>
          </p:cNvPr>
          <p:cNvSpPr/>
          <p:nvPr/>
        </p:nvSpPr>
        <p:spPr>
          <a:xfrm>
            <a:off x="9035225" y="-11904"/>
            <a:ext cx="3118675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Conclusion and next steps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7FE335D-2CDA-3B2A-C676-0B740B1F63AA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002060"/>
                </a:solidFill>
                <a:latin typeface="Calisto MT" panose="02040603050505030304" pitchFamily="18" charset="0"/>
                <a:ea typeface="Calibri Light" panose="020F0302020204030204" pitchFamily="34" charset="0"/>
                <a:cs typeface="Calibri Light" panose="020F0302020204030204" pitchFamily="34" charset="0"/>
              </a:rPr>
              <a:t>Ongoing activities: example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C8078D0-15B8-A8A6-79D7-D2DC2F0D59A4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08BDDB9-CDE9-7F0F-F1C6-3AA012609089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33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704886-3FA2-7277-B5C4-33DCFB16DD4E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47860F-F087-D936-F103-430F02BA019F}"/>
              </a:ext>
            </a:extLst>
          </p:cNvPr>
          <p:cNvSpPr txBox="1"/>
          <p:nvPr/>
        </p:nvSpPr>
        <p:spPr>
          <a:xfrm>
            <a:off x="429389" y="1527996"/>
            <a:ext cx="4793683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Features:</a:t>
            </a:r>
            <a:endParaRPr lang="en-GB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9.4° taper (1:6 ratio) with circle-to-square transition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Small flats at ±10 mm from jaws for BPMs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Configured for 5 mm half-gap (adjustable)</a:t>
            </a:r>
          </a:p>
          <a:p>
            <a:pPr>
              <a:buNone/>
            </a:pPr>
            <a:r>
              <a:rPr lang="en-GB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Advantages:</a:t>
            </a:r>
            <a:endParaRPr lang="en-GB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Simplified mechanical design: flexibility needed in only one direction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More robust RF fingers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Enhanced mechanical reliability</a:t>
            </a:r>
          </a:p>
          <a:p>
            <a:pPr>
              <a:buNone/>
            </a:pPr>
            <a:r>
              <a:rPr lang="en-GB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Status:</a:t>
            </a:r>
            <a:endParaRPr lang="en-GB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Impedance evaluation in progress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Taper length: 180 mm each side (excluding BPM)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Lengths adjustable; taper is not a limiting factor unless angle &lt; 2.5°</a:t>
            </a:r>
          </a:p>
          <a:p>
            <a:pPr>
              <a:buNone/>
            </a:pPr>
            <a:b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</a:b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F2A18A-1DEA-F735-E0FD-64A8C3CE717F}"/>
              </a:ext>
            </a:extLst>
          </p:cNvPr>
          <p:cNvSpPr txBox="1"/>
          <p:nvPr/>
        </p:nvSpPr>
        <p:spPr>
          <a:xfrm>
            <a:off x="400808" y="1041414"/>
            <a:ext cx="11377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Proposed taper section design for collimator</a:t>
            </a:r>
            <a:r>
              <a:rPr lang="en-US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</a:t>
            </a:r>
            <a:endParaRPr lang="en-GB" sz="2000" b="1" dirty="0">
              <a:solidFill>
                <a:srgbClr val="0070C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33283E-851E-07CA-CF71-30751585064D}"/>
              </a:ext>
            </a:extLst>
          </p:cNvPr>
          <p:cNvSpPr txBox="1"/>
          <p:nvPr/>
        </p:nvSpPr>
        <p:spPr>
          <a:xfrm>
            <a:off x="9142393" y="6095108"/>
            <a:ext cx="24584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</a:t>
            </a:r>
            <a:r>
              <a:rPr lang="en-GB" sz="12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ourtesy</a:t>
            </a:r>
            <a:r>
              <a:rPr lang="en-GB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of Richard Jonathan Cowan</a:t>
            </a:r>
          </a:p>
        </p:txBody>
      </p:sp>
    </p:spTree>
    <p:extLst>
      <p:ext uri="{BB962C8B-B14F-4D97-AF65-F5344CB8AC3E}">
        <p14:creationId xmlns:p14="http://schemas.microsoft.com/office/powerpoint/2010/main" val="249847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E8E000-79DA-7315-2F13-B72B22AFB9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EF85A1B9-3C19-47BE-AA46-F2883B545280}"/>
              </a:ext>
            </a:extLst>
          </p:cNvPr>
          <p:cNvSpPr/>
          <p:nvPr/>
        </p:nvSpPr>
        <p:spPr>
          <a:xfrm>
            <a:off x="820588" y="5398045"/>
            <a:ext cx="9740899" cy="661217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018F74D-0D11-7BE0-1E18-330F250FDA8A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109F888-FE3F-6D8C-45AB-3E7570B645DE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4" name="Google Shape;58;p13">
              <a:extLst>
                <a:ext uri="{FF2B5EF4-FFF2-40B4-BE49-F238E27FC236}">
                  <a16:creationId xmlns:a16="http://schemas.microsoft.com/office/drawing/2014/main" id="{8ED74C1A-F4FD-FA4F-ACD4-CC376D8AE6E9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A6519717-5CC5-A18F-3D78-B6FEA9DE08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8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621C5706-CEDC-37EA-B34E-0AE15ABD9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0" name="Picture 19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16CA11D0-A868-0EC1-C5B7-AF54CF42832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FBBFE48B-BB21-B899-E1AD-563017C305C0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Arrow: Pentagon 27">
            <a:extLst>
              <a:ext uri="{FF2B5EF4-FFF2-40B4-BE49-F238E27FC236}">
                <a16:creationId xmlns:a16="http://schemas.microsoft.com/office/drawing/2014/main" id="{942E3A44-F7DE-6065-0D81-17B35C65E623}"/>
              </a:ext>
            </a:extLst>
          </p:cNvPr>
          <p:cNvSpPr/>
          <p:nvPr/>
        </p:nvSpPr>
        <p:spPr>
          <a:xfrm>
            <a:off x="5988793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9" name="Arrow: Pentagon 28">
            <a:extLst>
              <a:ext uri="{FF2B5EF4-FFF2-40B4-BE49-F238E27FC236}">
                <a16:creationId xmlns:a16="http://schemas.microsoft.com/office/drawing/2014/main" id="{674F3FBF-8064-706E-017A-D38ED037F0DE}"/>
              </a:ext>
            </a:extLst>
          </p:cNvPr>
          <p:cNvSpPr/>
          <p:nvPr/>
        </p:nvSpPr>
        <p:spPr>
          <a:xfrm>
            <a:off x="2936050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Arrow: Pentagon 29">
            <a:extLst>
              <a:ext uri="{FF2B5EF4-FFF2-40B4-BE49-F238E27FC236}">
                <a16:creationId xmlns:a16="http://schemas.microsoft.com/office/drawing/2014/main" id="{15AE371B-DA3D-159D-F42C-874AA14AB03C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Arrow: Pentagon 30">
            <a:extLst>
              <a:ext uri="{FF2B5EF4-FFF2-40B4-BE49-F238E27FC236}">
                <a16:creationId xmlns:a16="http://schemas.microsoft.com/office/drawing/2014/main" id="{5B713B98-72F0-2A6F-1B13-3B7F6C972F32}"/>
              </a:ext>
            </a:extLst>
          </p:cNvPr>
          <p:cNvSpPr/>
          <p:nvPr/>
        </p:nvSpPr>
        <p:spPr>
          <a:xfrm>
            <a:off x="9035225" y="-11904"/>
            <a:ext cx="3118675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Conclusion and next steps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1439AC5-E8CD-1EB4-25E9-A532C8E9BA02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002060"/>
                </a:solidFill>
                <a:latin typeface="Calisto MT" panose="02040603050505030304" pitchFamily="18" charset="0"/>
                <a:ea typeface="Calibri Light" panose="020F0302020204030204" pitchFamily="34" charset="0"/>
                <a:cs typeface="Calibri Light" panose="020F0302020204030204" pitchFamily="34" charset="0"/>
              </a:rPr>
              <a:t>Ongoing activities: example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9F3B01B-BE6B-FA75-DEC3-7893E6C5B823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E2D2D0DA-B60A-95B3-FC7F-D4B8AA97B3F9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34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35E527-6FF9-D0F9-9135-42DC580A9569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177F1AC-7CAA-075E-A1A2-F449880B7350}"/>
              </a:ext>
            </a:extLst>
          </p:cNvPr>
          <p:cNvCxnSpPr>
            <a:cxnSpLocks/>
          </p:cNvCxnSpPr>
          <p:nvPr/>
        </p:nvCxnSpPr>
        <p:spPr>
          <a:xfrm>
            <a:off x="979805" y="4019433"/>
            <a:ext cx="17843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BB4CEC0-0F3E-81C3-EE2B-C4D19F9F6DCB}"/>
              </a:ext>
            </a:extLst>
          </p:cNvPr>
          <p:cNvCxnSpPr>
            <a:cxnSpLocks/>
          </p:cNvCxnSpPr>
          <p:nvPr/>
        </p:nvCxnSpPr>
        <p:spPr>
          <a:xfrm flipV="1">
            <a:off x="2764155" y="3403482"/>
            <a:ext cx="1609725" cy="6159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FED63C9-6598-6336-ABFD-9C85B5E721E1}"/>
              </a:ext>
            </a:extLst>
          </p:cNvPr>
          <p:cNvCxnSpPr>
            <a:cxnSpLocks/>
          </p:cNvCxnSpPr>
          <p:nvPr/>
        </p:nvCxnSpPr>
        <p:spPr>
          <a:xfrm>
            <a:off x="4373880" y="3403482"/>
            <a:ext cx="11239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D39450F-49E3-E8AA-CC33-91F7CE22DE7B}"/>
              </a:ext>
            </a:extLst>
          </p:cNvPr>
          <p:cNvCxnSpPr>
            <a:cxnSpLocks/>
          </p:cNvCxnSpPr>
          <p:nvPr/>
        </p:nvCxnSpPr>
        <p:spPr>
          <a:xfrm flipV="1">
            <a:off x="5497830" y="1942983"/>
            <a:ext cx="2724150" cy="14604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3AAD0D3-EE4E-67A3-86B1-80858214B6BF}"/>
              </a:ext>
            </a:extLst>
          </p:cNvPr>
          <p:cNvCxnSpPr>
            <a:cxnSpLocks/>
          </p:cNvCxnSpPr>
          <p:nvPr/>
        </p:nvCxnSpPr>
        <p:spPr>
          <a:xfrm>
            <a:off x="8266430" y="2336683"/>
            <a:ext cx="3473450" cy="0"/>
          </a:xfrm>
          <a:prstGeom prst="line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67AB3B-238A-B152-ED46-9329035D1181}"/>
              </a:ext>
            </a:extLst>
          </p:cNvPr>
          <p:cNvCxnSpPr>
            <a:cxnSpLocks/>
          </p:cNvCxnSpPr>
          <p:nvPr/>
        </p:nvCxnSpPr>
        <p:spPr>
          <a:xfrm>
            <a:off x="8622030" y="2355733"/>
            <a:ext cx="2940050" cy="876300"/>
          </a:xfrm>
          <a:prstGeom prst="line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1A0C1833-6B2C-8846-37D9-674647667340}"/>
              </a:ext>
            </a:extLst>
          </p:cNvPr>
          <p:cNvSpPr/>
          <p:nvPr/>
        </p:nvSpPr>
        <p:spPr>
          <a:xfrm>
            <a:off x="11562080" y="2336682"/>
            <a:ext cx="355600" cy="3924301"/>
          </a:xfrm>
          <a:prstGeom prst="ellipse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2C3431-0ADC-BB63-CC78-EBD3D089FBC9}"/>
              </a:ext>
            </a:extLst>
          </p:cNvPr>
          <p:cNvSpPr txBox="1"/>
          <p:nvPr/>
        </p:nvSpPr>
        <p:spPr>
          <a:xfrm>
            <a:off x="159068" y="3880933"/>
            <a:ext cx="933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Jaw flat</a:t>
            </a:r>
            <a:endParaRPr lang="en-GB" sz="12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E46A86-7760-66FE-3417-2A04E9099282}"/>
              </a:ext>
            </a:extLst>
          </p:cNvPr>
          <p:cNvSpPr txBox="1"/>
          <p:nvPr/>
        </p:nvSpPr>
        <p:spPr>
          <a:xfrm>
            <a:off x="138430" y="3297158"/>
            <a:ext cx="2325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10mm from jaw flat</a:t>
            </a:r>
            <a:endParaRPr lang="en-GB" sz="12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9212B3F-969A-7C74-7E65-E130680BDD4C}"/>
              </a:ext>
            </a:extLst>
          </p:cNvPr>
          <p:cNvCxnSpPr/>
          <p:nvPr/>
        </p:nvCxnSpPr>
        <p:spPr>
          <a:xfrm>
            <a:off x="1649730" y="3403482"/>
            <a:ext cx="2428875" cy="0"/>
          </a:xfrm>
          <a:prstGeom prst="line">
            <a:avLst/>
          </a:prstGeom>
          <a:ln>
            <a:prstDash val="lgDashDot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D860826-DBF6-C145-CDDB-B2BB09CEC2E0}"/>
              </a:ext>
            </a:extLst>
          </p:cNvPr>
          <p:cNvSpPr txBox="1"/>
          <p:nvPr/>
        </p:nvSpPr>
        <p:spPr>
          <a:xfrm>
            <a:off x="259080" y="1855709"/>
            <a:ext cx="2325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Jaw end (30mm from jaw flat)</a:t>
            </a:r>
            <a:endParaRPr lang="en-GB" sz="12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9987362-080E-0CCA-7777-4FD8F2AFFD88}"/>
              </a:ext>
            </a:extLst>
          </p:cNvPr>
          <p:cNvCxnSpPr>
            <a:cxnSpLocks/>
          </p:cNvCxnSpPr>
          <p:nvPr/>
        </p:nvCxnSpPr>
        <p:spPr>
          <a:xfrm>
            <a:off x="2397442" y="1962033"/>
            <a:ext cx="5649913" cy="0"/>
          </a:xfrm>
          <a:prstGeom prst="line">
            <a:avLst/>
          </a:prstGeom>
          <a:ln>
            <a:prstDash val="lgDashDot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D1E8CD0-3321-F64F-092F-4B48D5065566}"/>
              </a:ext>
            </a:extLst>
          </p:cNvPr>
          <p:cNvCxnSpPr>
            <a:cxnSpLocks/>
          </p:cNvCxnSpPr>
          <p:nvPr/>
        </p:nvCxnSpPr>
        <p:spPr>
          <a:xfrm>
            <a:off x="2764155" y="4157932"/>
            <a:ext cx="0" cy="699701"/>
          </a:xfrm>
          <a:prstGeom prst="line">
            <a:avLst/>
          </a:prstGeom>
          <a:ln>
            <a:prstDash val="lgDashDot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DC7D068-11BF-EAA0-43A2-65689F90C16E}"/>
              </a:ext>
            </a:extLst>
          </p:cNvPr>
          <p:cNvSpPr txBox="1"/>
          <p:nvPr/>
        </p:nvSpPr>
        <p:spPr>
          <a:xfrm>
            <a:off x="2397442" y="4996131"/>
            <a:ext cx="933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End of jaw</a:t>
            </a:r>
            <a:endParaRPr lang="en-GB" sz="12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B5A5239-BE11-981B-B576-1F61955AED21}"/>
              </a:ext>
            </a:extLst>
          </p:cNvPr>
          <p:cNvCxnSpPr>
            <a:cxnSpLocks/>
          </p:cNvCxnSpPr>
          <p:nvPr/>
        </p:nvCxnSpPr>
        <p:spPr>
          <a:xfrm>
            <a:off x="4364355" y="3509807"/>
            <a:ext cx="0" cy="1364903"/>
          </a:xfrm>
          <a:prstGeom prst="line">
            <a:avLst/>
          </a:prstGeom>
          <a:ln>
            <a:prstDash val="lgDashDot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99AB722-FE4C-4EA1-4712-DB89CDCFC2EC}"/>
              </a:ext>
            </a:extLst>
          </p:cNvPr>
          <p:cNvSpPr txBox="1"/>
          <p:nvPr/>
        </p:nvSpPr>
        <p:spPr>
          <a:xfrm>
            <a:off x="3997642" y="5013208"/>
            <a:ext cx="933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+ 60mm </a:t>
            </a:r>
            <a:endParaRPr lang="en-GB" sz="12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4638774-015E-4EAF-91E3-A452941F3983}"/>
              </a:ext>
            </a:extLst>
          </p:cNvPr>
          <p:cNvCxnSpPr>
            <a:cxnSpLocks/>
          </p:cNvCxnSpPr>
          <p:nvPr/>
        </p:nvCxnSpPr>
        <p:spPr>
          <a:xfrm>
            <a:off x="5497830" y="3509807"/>
            <a:ext cx="0" cy="1364903"/>
          </a:xfrm>
          <a:prstGeom prst="line">
            <a:avLst/>
          </a:prstGeom>
          <a:ln>
            <a:prstDash val="lgDashDot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63A2B5-CBD9-14B0-1080-0025C15BF7E9}"/>
              </a:ext>
            </a:extLst>
          </p:cNvPr>
          <p:cNvSpPr txBox="1"/>
          <p:nvPr/>
        </p:nvSpPr>
        <p:spPr>
          <a:xfrm>
            <a:off x="5131117" y="5013208"/>
            <a:ext cx="933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+ 90mm </a:t>
            </a:r>
            <a:endParaRPr lang="en-GB" sz="12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9357026-0ACD-3C00-620B-0B216A86E604}"/>
              </a:ext>
            </a:extLst>
          </p:cNvPr>
          <p:cNvCxnSpPr>
            <a:cxnSpLocks/>
          </p:cNvCxnSpPr>
          <p:nvPr/>
        </p:nvCxnSpPr>
        <p:spPr>
          <a:xfrm>
            <a:off x="8221980" y="2132708"/>
            <a:ext cx="0" cy="2724925"/>
          </a:xfrm>
          <a:prstGeom prst="line">
            <a:avLst/>
          </a:prstGeom>
          <a:ln>
            <a:prstDash val="lgDashDot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3F21DC9-A78E-0C89-A066-37D402DEF0B6}"/>
              </a:ext>
            </a:extLst>
          </p:cNvPr>
          <p:cNvSpPr txBox="1"/>
          <p:nvPr/>
        </p:nvSpPr>
        <p:spPr>
          <a:xfrm>
            <a:off x="7855267" y="4996131"/>
            <a:ext cx="933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+ 210mm </a:t>
            </a:r>
            <a:endParaRPr lang="en-GB" sz="12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DDA6EE8-D07C-32C3-64E8-64409B0A91C1}"/>
              </a:ext>
            </a:extLst>
          </p:cNvPr>
          <p:cNvCxnSpPr>
            <a:cxnSpLocks/>
          </p:cNvCxnSpPr>
          <p:nvPr/>
        </p:nvCxnSpPr>
        <p:spPr>
          <a:xfrm>
            <a:off x="979805" y="4279783"/>
            <a:ext cx="111664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A1E3661-DE83-213D-FBB5-CC2151DFC7F5}"/>
              </a:ext>
            </a:extLst>
          </p:cNvPr>
          <p:cNvSpPr txBox="1"/>
          <p:nvPr/>
        </p:nvSpPr>
        <p:spPr>
          <a:xfrm>
            <a:off x="226135" y="4141283"/>
            <a:ext cx="130413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Beam </a:t>
            </a:r>
            <a:endParaRPr lang="en-GB" sz="1200" b="1" dirty="0">
              <a:solidFill>
                <a:srgbClr val="FF000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9" name="Arc 38">
            <a:extLst>
              <a:ext uri="{FF2B5EF4-FFF2-40B4-BE49-F238E27FC236}">
                <a16:creationId xmlns:a16="http://schemas.microsoft.com/office/drawing/2014/main" id="{82CFD9C5-4112-593E-6668-DD16BBAB5BDC}"/>
              </a:ext>
            </a:extLst>
          </p:cNvPr>
          <p:cNvSpPr/>
          <p:nvPr/>
        </p:nvSpPr>
        <p:spPr>
          <a:xfrm flipH="1">
            <a:off x="7023419" y="2336682"/>
            <a:ext cx="2397121" cy="673102"/>
          </a:xfrm>
          <a:prstGeom prst="arc">
            <a:avLst>
              <a:gd name="adj1" fmla="val 16200000"/>
              <a:gd name="adj2" fmla="val 21158856"/>
            </a:avLst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CCE2E63-7109-7244-E9FF-6861EC8075B7}"/>
              </a:ext>
            </a:extLst>
          </p:cNvPr>
          <p:cNvCxnSpPr>
            <a:cxnSpLocks/>
          </p:cNvCxnSpPr>
          <p:nvPr/>
        </p:nvCxnSpPr>
        <p:spPr>
          <a:xfrm>
            <a:off x="7525628" y="1678768"/>
            <a:ext cx="487901" cy="588664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9AD7506C-E992-2698-34FB-2429E113ED76}"/>
              </a:ext>
            </a:extLst>
          </p:cNvPr>
          <p:cNvSpPr txBox="1"/>
          <p:nvPr/>
        </p:nvSpPr>
        <p:spPr>
          <a:xfrm>
            <a:off x="4464367" y="1439943"/>
            <a:ext cx="4330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Flexible element – 300mm radius blend</a:t>
            </a:r>
            <a:endParaRPr lang="en-GB" sz="1400" b="1" dirty="0">
              <a:solidFill>
                <a:schemeClr val="accent6">
                  <a:lumMod val="60000"/>
                  <a:lumOff val="40000"/>
                </a:schemeClr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AE49153-7A25-142D-F8E1-EDC8151A47A5}"/>
              </a:ext>
            </a:extLst>
          </p:cNvPr>
          <p:cNvCxnSpPr>
            <a:cxnSpLocks/>
          </p:cNvCxnSpPr>
          <p:nvPr/>
        </p:nvCxnSpPr>
        <p:spPr>
          <a:xfrm flipV="1">
            <a:off x="1592580" y="2336682"/>
            <a:ext cx="6106318" cy="19051"/>
          </a:xfrm>
          <a:prstGeom prst="line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  <a:prstDash val="lgDashDot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EFD4F3EC-B65F-612E-E121-08CD3C83A056}"/>
              </a:ext>
            </a:extLst>
          </p:cNvPr>
          <p:cNvSpPr txBox="1"/>
          <p:nvPr/>
        </p:nvSpPr>
        <p:spPr>
          <a:xfrm>
            <a:off x="219393" y="2204533"/>
            <a:ext cx="2325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30mm from beam</a:t>
            </a:r>
            <a:endParaRPr lang="en-GB" sz="1200" b="1" dirty="0">
              <a:solidFill>
                <a:schemeClr val="accent5">
                  <a:lumMod val="60000"/>
                  <a:lumOff val="40000"/>
                </a:schemeClr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512309C-A344-96EB-92EF-782883DDF3CE}"/>
              </a:ext>
            </a:extLst>
          </p:cNvPr>
          <p:cNvCxnSpPr/>
          <p:nvPr/>
        </p:nvCxnSpPr>
        <p:spPr>
          <a:xfrm flipV="1">
            <a:off x="8221980" y="1720733"/>
            <a:ext cx="0" cy="2222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B0B5351-564C-DC14-B7D9-B75FAC94E7CC}"/>
              </a:ext>
            </a:extLst>
          </p:cNvPr>
          <p:cNvCxnSpPr>
            <a:cxnSpLocks/>
          </p:cNvCxnSpPr>
          <p:nvPr/>
        </p:nvCxnSpPr>
        <p:spPr>
          <a:xfrm flipV="1">
            <a:off x="8266430" y="1288933"/>
            <a:ext cx="0" cy="1047749"/>
          </a:xfrm>
          <a:prstGeom prst="line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35B8C963-BCDD-3F8B-95ED-9D50E3645DBE}"/>
              </a:ext>
            </a:extLst>
          </p:cNvPr>
          <p:cNvSpPr txBox="1"/>
          <p:nvPr/>
        </p:nvSpPr>
        <p:spPr>
          <a:xfrm>
            <a:off x="9572136" y="1894773"/>
            <a:ext cx="2325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Circle to square transition</a:t>
            </a:r>
            <a:endParaRPr lang="en-GB" sz="1400" b="1" dirty="0">
              <a:solidFill>
                <a:schemeClr val="accent5">
                  <a:lumMod val="60000"/>
                  <a:lumOff val="40000"/>
                </a:schemeClr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46D3D1-19B8-86E3-950F-95157EFE1A04}"/>
              </a:ext>
            </a:extLst>
          </p:cNvPr>
          <p:cNvSpPr txBox="1"/>
          <p:nvPr/>
        </p:nvSpPr>
        <p:spPr>
          <a:xfrm>
            <a:off x="4643358" y="3124082"/>
            <a:ext cx="933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BPM</a:t>
            </a:r>
            <a:endParaRPr lang="en-GB" sz="12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3D71402-8D0A-C91D-6F3E-77B6A1A95524}"/>
              </a:ext>
            </a:extLst>
          </p:cNvPr>
          <p:cNvSpPr txBox="1"/>
          <p:nvPr/>
        </p:nvSpPr>
        <p:spPr>
          <a:xfrm>
            <a:off x="3387647" y="3742433"/>
            <a:ext cx="700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Taper 1</a:t>
            </a:r>
            <a:endParaRPr lang="en-GB" sz="12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E993373-826F-0904-69A7-1A122A44BB1A}"/>
              </a:ext>
            </a:extLst>
          </p:cNvPr>
          <p:cNvSpPr txBox="1"/>
          <p:nvPr/>
        </p:nvSpPr>
        <p:spPr>
          <a:xfrm>
            <a:off x="6323334" y="2916122"/>
            <a:ext cx="700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Taper 2</a:t>
            </a:r>
            <a:endParaRPr lang="en-GB" sz="12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FC2F6C1-5DB7-5CC3-3ACD-E985A8D28BC2}"/>
              </a:ext>
            </a:extLst>
          </p:cNvPr>
          <p:cNvSpPr txBox="1"/>
          <p:nvPr/>
        </p:nvSpPr>
        <p:spPr>
          <a:xfrm>
            <a:off x="1012880" y="5412931"/>
            <a:ext cx="9581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 design allows the use of flexible elements in only 1 direction, offering improved conductance and more robust shielding around the edge of the jaw and simplifying mechanical design</a:t>
            </a:r>
            <a:endParaRPr lang="en-GB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931A35B-401C-D723-7632-6009D420B9C6}"/>
              </a:ext>
            </a:extLst>
          </p:cNvPr>
          <p:cNvCxnSpPr/>
          <p:nvPr/>
        </p:nvCxnSpPr>
        <p:spPr>
          <a:xfrm flipH="1">
            <a:off x="8412480" y="1652253"/>
            <a:ext cx="209550" cy="601880"/>
          </a:xfrm>
          <a:prstGeom prst="straightConnector1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6E58D6A1-F429-93FC-0FE8-AEA361E21564}"/>
              </a:ext>
            </a:extLst>
          </p:cNvPr>
          <p:cNvSpPr txBox="1"/>
          <p:nvPr/>
        </p:nvSpPr>
        <p:spPr>
          <a:xfrm>
            <a:off x="8655685" y="1435340"/>
            <a:ext cx="21465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Small flat for transition</a:t>
            </a:r>
            <a:endParaRPr lang="en-GB" sz="1400" b="1" dirty="0">
              <a:solidFill>
                <a:schemeClr val="accent5">
                  <a:lumMod val="60000"/>
                  <a:lumOff val="40000"/>
                </a:schemeClr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2B269C9-FF35-F63D-1EB8-6C73DB0D8DD9}"/>
              </a:ext>
            </a:extLst>
          </p:cNvPr>
          <p:cNvSpPr txBox="1"/>
          <p:nvPr/>
        </p:nvSpPr>
        <p:spPr>
          <a:xfrm>
            <a:off x="9142393" y="6095108"/>
            <a:ext cx="24584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</a:t>
            </a:r>
            <a:r>
              <a:rPr lang="en-GB" sz="12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ourtesy</a:t>
            </a:r>
            <a:r>
              <a:rPr lang="en-GB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of Richard Jonathan Cowan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675C38-1553-660C-D5B9-F4E22D7B71F8}"/>
              </a:ext>
            </a:extLst>
          </p:cNvPr>
          <p:cNvSpPr txBox="1"/>
          <p:nvPr/>
        </p:nvSpPr>
        <p:spPr>
          <a:xfrm>
            <a:off x="400808" y="1041414"/>
            <a:ext cx="11377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Proposed taper section design for collimator</a:t>
            </a:r>
            <a:r>
              <a:rPr lang="en-US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</a:t>
            </a:r>
            <a:endParaRPr lang="en-GB" sz="2000" b="1" dirty="0">
              <a:solidFill>
                <a:srgbClr val="0070C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79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893A97-603C-B936-B4CC-26AFE099D2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C0603F7-5B91-DC39-A8BB-9390D497F4C8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5473E34-ECDF-3C25-C71C-FBAF17149704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3" name="Google Shape;58;p13">
              <a:extLst>
                <a:ext uri="{FF2B5EF4-FFF2-40B4-BE49-F238E27FC236}">
                  <a16:creationId xmlns:a16="http://schemas.microsoft.com/office/drawing/2014/main" id="{F83B2505-B93A-D53D-546F-D832944DED77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2">
              <a:extLst>
                <a:ext uri="{FF2B5EF4-FFF2-40B4-BE49-F238E27FC236}">
                  <a16:creationId xmlns:a16="http://schemas.microsoft.com/office/drawing/2014/main" id="{FE2CD882-82B9-C04C-1894-F3AAB8108C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5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F9C2EA85-16E0-B499-F243-82C337C754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17" name="Picture 16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40BADFCC-DBFC-A84B-FA22-F2617E86D36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897C9334-C3B1-6B28-5EC5-6B7FE93E3227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Pentagon 23">
            <a:extLst>
              <a:ext uri="{FF2B5EF4-FFF2-40B4-BE49-F238E27FC236}">
                <a16:creationId xmlns:a16="http://schemas.microsoft.com/office/drawing/2014/main" id="{F75F2D91-E562-284C-C47C-12293D7EA293}"/>
              </a:ext>
            </a:extLst>
          </p:cNvPr>
          <p:cNvSpPr/>
          <p:nvPr/>
        </p:nvSpPr>
        <p:spPr>
          <a:xfrm>
            <a:off x="5988793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5" name="Arrow: Pentagon 24">
            <a:extLst>
              <a:ext uri="{FF2B5EF4-FFF2-40B4-BE49-F238E27FC236}">
                <a16:creationId xmlns:a16="http://schemas.microsoft.com/office/drawing/2014/main" id="{9494FDCF-A6F8-CD5E-553A-5334A03F6ECE}"/>
              </a:ext>
            </a:extLst>
          </p:cNvPr>
          <p:cNvSpPr/>
          <p:nvPr/>
        </p:nvSpPr>
        <p:spPr>
          <a:xfrm>
            <a:off x="2936050" y="-11829"/>
            <a:ext cx="3153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6" name="Arrow: Pentagon 25">
            <a:extLst>
              <a:ext uri="{FF2B5EF4-FFF2-40B4-BE49-F238E27FC236}">
                <a16:creationId xmlns:a16="http://schemas.microsoft.com/office/drawing/2014/main" id="{7EBEEDC4-C513-B0E5-F1FE-0F76FC49C6D2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" name="Arrow: Pentagon 26">
            <a:extLst>
              <a:ext uri="{FF2B5EF4-FFF2-40B4-BE49-F238E27FC236}">
                <a16:creationId xmlns:a16="http://schemas.microsoft.com/office/drawing/2014/main" id="{E7878C27-BBFE-C48D-E2CB-F80FD01CBBC2}"/>
              </a:ext>
            </a:extLst>
          </p:cNvPr>
          <p:cNvSpPr/>
          <p:nvPr/>
        </p:nvSpPr>
        <p:spPr>
          <a:xfrm>
            <a:off x="9035225" y="-11904"/>
            <a:ext cx="3118675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Conclusion and next steps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B4AF999-0FC2-9F94-14AE-9A7ECE1DE702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Acknowledgements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1785EF0-35AE-8B92-01EE-349CF23D0785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CF6B437-1535-8090-42C5-308276C06E26}"/>
              </a:ext>
            </a:extLst>
          </p:cNvPr>
          <p:cNvSpPr txBox="1"/>
          <p:nvPr/>
        </p:nvSpPr>
        <p:spPr>
          <a:xfrm>
            <a:off x="131851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35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D3A05E3-3366-EB80-8D2B-1C152E11D571}"/>
              </a:ext>
            </a:extLst>
          </p:cNvPr>
          <p:cNvGrpSpPr/>
          <p:nvPr/>
        </p:nvGrpSpPr>
        <p:grpSpPr>
          <a:xfrm>
            <a:off x="4115389" y="4201109"/>
            <a:ext cx="3961222" cy="896783"/>
            <a:chOff x="3944959" y="2077835"/>
            <a:chExt cx="3961222" cy="896783"/>
          </a:xfrm>
        </p:grpSpPr>
        <p:pic>
          <p:nvPicPr>
            <p:cNvPr id="6" name="Picture 5" descr="A logo for a company&#10;&#10;AI-generated content may be incorrect.">
              <a:extLst>
                <a:ext uri="{FF2B5EF4-FFF2-40B4-BE49-F238E27FC236}">
                  <a16:creationId xmlns:a16="http://schemas.microsoft.com/office/drawing/2014/main" id="{7B0DDC25-95B3-BD6A-7501-2E29AC5F8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9270" y="2117005"/>
              <a:ext cx="2416911" cy="857613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550C8A6-43F1-0230-1F90-782D67DA29A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44959" y="2077835"/>
              <a:ext cx="1286420" cy="857613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4A6A539-DA2E-989B-7C94-CC61699092C2}"/>
              </a:ext>
            </a:extLst>
          </p:cNvPr>
          <p:cNvSpPr txBox="1"/>
          <p:nvPr/>
        </p:nvSpPr>
        <p:spPr>
          <a:xfrm>
            <a:off x="371527" y="3115932"/>
            <a:ext cx="112345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Project part of </a:t>
            </a:r>
            <a:r>
              <a:rPr lang="en-GB" sz="2000" b="1" dirty="0">
                <a:solidFill>
                  <a:srgbClr val="00206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FCCIS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– The Future Circular Collider Innovation Study. This INFRADEV Research and Innovation Action project receives funding from the European Union’s Horizon 2020 Framework Programme under grant agreement no. 951754.</a:t>
            </a:r>
            <a:endParaRPr lang="en-GB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AE4872-2A25-9C3E-89D5-91E31E130B96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8AE188-49A7-0F27-8CFA-F6FDAE082517}"/>
              </a:ext>
            </a:extLst>
          </p:cNvPr>
          <p:cNvSpPr txBox="1"/>
          <p:nvPr/>
        </p:nvSpPr>
        <p:spPr>
          <a:xfrm>
            <a:off x="347869" y="989603"/>
            <a:ext cx="112345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Many thanks to M. Boscolo, G. Broggi, R. Bruce, X.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Buffat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C. Carli,  L.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Giacomel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G. Iadarola, T. Ishibashi, A. Lechner, E. Macchia, A. Perillo-Marcone, S. Marin, K. Oide, S. Redaelli, G.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Rumolo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R. </a:t>
            </a:r>
            <a:r>
              <a:rPr lang="en-US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Seidenbinder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R. Soos, F. Zimmermann, and all FCC-ee/FCCIS colleagues for their valuable contributions and support.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3449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DCF95AB-8968-9CE7-8A14-4A0FBCFAF5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C3704C-808C-18BF-2E4E-526D9C1BD8F2}"/>
              </a:ext>
            </a:extLst>
          </p:cNvPr>
          <p:cNvSpPr/>
          <p:nvPr/>
        </p:nvSpPr>
        <p:spPr>
          <a:xfrm>
            <a:off x="-4" y="0"/>
            <a:ext cx="12191999" cy="6858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Google Shape;58;p13">
            <a:extLst>
              <a:ext uri="{FF2B5EF4-FFF2-40B4-BE49-F238E27FC236}">
                <a16:creationId xmlns:a16="http://schemas.microsoft.com/office/drawing/2014/main" id="{36E107CA-9F78-3F03-6782-D73500F7D87D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-167050"/>
            <a:ext cx="1512276" cy="151227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292F17B-68C1-B2D2-065E-BF811890E88D}"/>
              </a:ext>
            </a:extLst>
          </p:cNvPr>
          <p:cNvSpPr txBox="1"/>
          <p:nvPr/>
        </p:nvSpPr>
        <p:spPr>
          <a:xfrm>
            <a:off x="-9" y="4485686"/>
            <a:ext cx="1219200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Thank you for your attention </a:t>
            </a:r>
            <a:r>
              <a:rPr lang="en-GB" sz="3600" dirty="0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  <a:endParaRPr lang="en-GB" sz="3600" dirty="0">
              <a:solidFill>
                <a:schemeClr val="bg1"/>
              </a:solidFill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DDB9F2-27B7-B2A2-2C96-DD3AE9767C25}"/>
              </a:ext>
            </a:extLst>
          </p:cNvPr>
          <p:cNvSpPr txBox="1"/>
          <p:nvPr/>
        </p:nvSpPr>
        <p:spPr>
          <a:xfrm>
            <a:off x="0" y="5477428"/>
            <a:ext cx="12192000" cy="4180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0" h="0"/>
              <a:bevelB w="6350" h="101600"/>
              <a:contourClr>
                <a:srgbClr val="0C343D"/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en-GB" sz="1600" b="1" i="0" dirty="0">
                <a:solidFill>
                  <a:schemeClr val="bg1"/>
                </a:solidFill>
                <a:effectLst/>
                <a:latin typeface="Calisto MT" panose="02040603050505030304" pitchFamily="18" charset="0"/>
              </a:rPr>
              <a:t>FCC week 2025</a:t>
            </a:r>
            <a:r>
              <a:rPr lang="en-GB" sz="1600" b="1" dirty="0">
                <a:solidFill>
                  <a:schemeClr val="bg1"/>
                </a:solidFill>
                <a:effectLst>
                  <a:glow>
                    <a:srgbClr val="006666">
                      <a:alpha val="40000"/>
                    </a:srgbClr>
                  </a:glow>
                </a:effectLst>
                <a:latin typeface="Calisto MT" panose="02040603050505030304" pitchFamily="18" charset="0"/>
                <a:cs typeface="Times New Roman" panose="02020603050405020304" pitchFamily="18" charset="0"/>
              </a:rPr>
              <a:t> - </a:t>
            </a:r>
            <a:r>
              <a:rPr lang="en-GB" sz="1600" b="1" i="0" dirty="0">
                <a:solidFill>
                  <a:schemeClr val="bg1"/>
                </a:solidFill>
                <a:effectLst/>
                <a:latin typeface="Calisto MT" panose="02040603050505030304" pitchFamily="18" charset="0"/>
              </a:rPr>
              <a:t>11th </a:t>
            </a:r>
            <a:r>
              <a:rPr lang="en-GB" sz="1600" b="1" dirty="0">
                <a:solidFill>
                  <a:schemeClr val="bg1"/>
                </a:solidFill>
                <a:latin typeface="Calisto MT" panose="02040603050505030304" pitchFamily="18" charset="0"/>
              </a:rPr>
              <a:t> </a:t>
            </a:r>
            <a:r>
              <a:rPr lang="en-GB" sz="1600" b="1" i="0" dirty="0">
                <a:solidFill>
                  <a:schemeClr val="bg1"/>
                </a:solidFill>
                <a:effectLst/>
                <a:latin typeface="Calisto MT" panose="02040603050505030304" pitchFamily="18" charset="0"/>
              </a:rPr>
              <a:t>edition of the Future Circular Collider Conference , Vienna, Austria, 19 - 23 May 2025</a:t>
            </a:r>
            <a:endParaRPr lang="en-GB" sz="1600" b="1" dirty="0">
              <a:solidFill>
                <a:schemeClr val="bg1"/>
              </a:solidFill>
              <a:effectLst>
                <a:glow>
                  <a:srgbClr val="006666">
                    <a:alpha val="40000"/>
                  </a:srgbClr>
                </a:glow>
              </a:effectLst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Google Shape;56;p13">
            <a:extLst>
              <a:ext uri="{FF2B5EF4-FFF2-40B4-BE49-F238E27FC236}">
                <a16:creationId xmlns:a16="http://schemas.microsoft.com/office/drawing/2014/main" id="{C2CB668A-3BB6-5390-44EB-DB8D65E07094}"/>
              </a:ext>
            </a:extLst>
          </p:cNvPr>
          <p:cNvPicPr preferRelativeResize="0"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62251" y="49475"/>
            <a:ext cx="1768828" cy="62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55;p13">
            <a:extLst>
              <a:ext uri="{FF2B5EF4-FFF2-40B4-BE49-F238E27FC236}">
                <a16:creationId xmlns:a16="http://schemas.microsoft.com/office/drawing/2014/main" id="{4670019B-BBBE-160D-1531-105CFF7645C8}"/>
              </a:ext>
            </a:extLst>
          </p:cNvPr>
          <p:cNvPicPr preferRelativeResize="0"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71119" y="137038"/>
            <a:ext cx="2097512" cy="45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59;p13">
            <a:extLst>
              <a:ext uri="{FF2B5EF4-FFF2-40B4-BE49-F238E27FC236}">
                <a16:creationId xmlns:a16="http://schemas.microsoft.com/office/drawing/2014/main" id="{8C9DE94D-0D53-6D72-354F-C8EF0D5F16B6}"/>
              </a:ext>
            </a:extLst>
          </p:cNvPr>
          <p:cNvPicPr preferRelativeResize="0"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54424" y="1970"/>
            <a:ext cx="1637576" cy="9192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3137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3BA8BD-3846-CEF4-06FA-2219C17AF5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E42F7B6-F1AE-806A-47A4-92D828322E01}"/>
              </a:ext>
            </a:extLst>
          </p:cNvPr>
          <p:cNvSpPr/>
          <p:nvPr/>
        </p:nvSpPr>
        <p:spPr>
          <a:xfrm>
            <a:off x="5855292" y="4801998"/>
            <a:ext cx="5866005" cy="869754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77C12B-4290-8C09-56AE-CCF59E2164B5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F40F91-FE84-875F-4EEB-1EB60D8B0FE1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FCC-</a:t>
            </a:r>
            <a:r>
              <a:rPr lang="en-US" sz="3600" dirty="0" err="1">
                <a:solidFill>
                  <a:srgbClr val="002060"/>
                </a:solidFill>
                <a:latin typeface="Calisto MT" panose="02040603050505030304" pitchFamily="18" charset="0"/>
              </a:rPr>
              <a:t>ee</a:t>
            </a:r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 main parameters for Z configuration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AA397087-BCE8-6093-7A16-A38A998F3A78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87D39F6-A4A2-EF8F-5D7B-FC435ACDE5A0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14D0D75-3D8A-3F89-D07E-070CBDEA076A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Google Shape;58;p13">
              <a:extLst>
                <a:ext uri="{FF2B5EF4-FFF2-40B4-BE49-F238E27FC236}">
                  <a16:creationId xmlns:a16="http://schemas.microsoft.com/office/drawing/2014/main" id="{DCF563CE-22D4-C78B-980E-2C9479B33556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C270B110-7D15-BF70-8DDD-88C8172A91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2D8C091E-CAFF-99EB-2BB6-E6D7DFCD1C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" name="Picture 12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45440F60-E55F-02BA-3396-5A8D56818AB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CF0828A8-ECDE-091C-A77B-0E1BB043F254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Introduction</a:t>
            </a:r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14FB1B-E38E-6BC4-262A-31DB44527A3F}"/>
              </a:ext>
            </a:extLst>
          </p:cNvPr>
          <p:cNvSpPr txBox="1"/>
          <p:nvPr/>
        </p:nvSpPr>
        <p:spPr>
          <a:xfrm>
            <a:off x="6030913" y="4913709"/>
            <a:ext cx="54379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solidFill>
                  <a:srgbClr val="00206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Necessity of having a highly flexible model to account for all changes during the feasibility study development phase</a:t>
            </a:r>
            <a:endParaRPr lang="en-US" b="1" dirty="0">
              <a:solidFill>
                <a:srgbClr val="00206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80B7A8-92C7-5993-CB0C-B717831F26AF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04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C90435-1A3F-CC00-1984-F5488AB96FAA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pic>
        <p:nvPicPr>
          <p:cNvPr id="7" name="Picture 6" descr="A circular diagram with text and blue circles&#10;&#10;Description automatically generated with medium confidence">
            <a:extLst>
              <a:ext uri="{FF2B5EF4-FFF2-40B4-BE49-F238E27FC236}">
                <a16:creationId xmlns:a16="http://schemas.microsoft.com/office/drawing/2014/main" id="{D662BCDC-184F-8248-D7D9-5AEC4841805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206" y="687850"/>
            <a:ext cx="5437978" cy="43909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Table 16">
                <a:extLst>
                  <a:ext uri="{FF2B5EF4-FFF2-40B4-BE49-F238E27FC236}">
                    <a16:creationId xmlns:a16="http://schemas.microsoft.com/office/drawing/2014/main" id="{0FE128A8-A42E-084C-2736-58762A490D3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61095007"/>
                  </p:ext>
                </p:extLst>
              </p:nvPr>
            </p:nvGraphicFramePr>
            <p:xfrm>
              <a:off x="581622" y="1076462"/>
              <a:ext cx="5108963" cy="498144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52643">
                      <a:extLst>
                        <a:ext uri="{9D8B030D-6E8A-4147-A177-3AD203B41FA5}">
                          <a16:colId xmlns:a16="http://schemas.microsoft.com/office/drawing/2014/main" val="3249058079"/>
                        </a:ext>
                      </a:extLst>
                    </a:gridCol>
                    <a:gridCol w="1556320">
                      <a:extLst>
                        <a:ext uri="{9D8B030D-6E8A-4147-A177-3AD203B41FA5}">
                          <a16:colId xmlns:a16="http://schemas.microsoft.com/office/drawing/2014/main" val="2617535561"/>
                        </a:ext>
                      </a:extLst>
                    </a:gridCol>
                  </a:tblGrid>
                  <a:tr h="28182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Parameter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Value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83930643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Circumference (km)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90.658816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59628537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Beam energy (GeV)</a:t>
                          </a:r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45.6</a:t>
                          </a:r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930744976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Bunch population (10</a:t>
                          </a:r>
                          <a:r>
                            <a:rPr lang="en-GB" sz="1100" baseline="50000" dirty="0">
                              <a:solidFill>
                                <a:schemeClr val="tx1"/>
                              </a:solidFill>
                              <a:effectLst>
                                <a:glow>
                                  <a:srgbClr val="006666">
                                    <a:alpha val="40000"/>
                                  </a:srgbClr>
                                </a:glo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11</a:t>
                          </a:r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2.18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47784469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RF frequency (MHz)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400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24488723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RF voltage (MV)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88.5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96279618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Energy loss per turn (GeV)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0.0391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60281907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Longitudinal dumping time (turns)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1158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0585838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Momentum compaction factor 10</a:t>
                          </a:r>
                          <a:r>
                            <a:rPr lang="en-GB" sz="1100" baseline="50000" dirty="0">
                              <a:solidFill>
                                <a:schemeClr val="tx1"/>
                              </a:solidFill>
                              <a:effectLst>
                                <a:glow>
                                  <a:srgbClr val="006666">
                                    <a:alpha val="40000"/>
                                  </a:srgbClr>
                                </a:glo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-6</a:t>
                          </a:r>
                          <a:endParaRPr lang="en-US" sz="11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28.6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17815889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Horizontal tune/IP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54.5395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43463078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Vertical tune/IP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55.55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0727922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Synchrotron tune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0.0288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59266187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Emittance Hor (nm)/Vert (pm)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0.71/2.1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621069206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Bunch length (mm) (SR/BS)*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5.15/15.2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8040460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Energy spread (%) (SR/BS)*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0.039/0.115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75031066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err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Piwinsky</a:t>
                          </a:r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 angle (BS)*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25.8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96712062"/>
                      </a:ext>
                    </a:extLst>
                  </a:tr>
                  <a:tr h="26471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GB" sz="1100" b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ξ</m:t>
                                  </m:r>
                                </m:e>
                                <m:sub>
                                  <m:r>
                                    <a:rPr lang="fr-CH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/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GB" sz="1100" b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ξ</m:t>
                                  </m:r>
                                </m:e>
                                <m:sub>
                                  <m:r>
                                    <a:rPr lang="fr-CH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endParaRPr lang="en-US" sz="1100" b="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0.023/0.098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83692658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β* Hor (m)/Vert (mm)</a:t>
                          </a:r>
                          <a:endParaRPr lang="en-US" sz="11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0.11/0.7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34971118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Luminosity/IP (10</a:t>
                          </a:r>
                          <a:r>
                            <a:rPr lang="en-GB" sz="1100" baseline="50000" dirty="0">
                              <a:solidFill>
                                <a:schemeClr val="tx1"/>
                              </a:solidFill>
                              <a:effectLst>
                                <a:glow>
                                  <a:srgbClr val="006666">
                                    <a:alpha val="40000"/>
                                  </a:srgbClr>
                                </a:glo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34</a:t>
                          </a:r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/cm</a:t>
                          </a:r>
                          <a:r>
                            <a:rPr lang="en-GB" sz="1100" baseline="50000" dirty="0">
                              <a:solidFill>
                                <a:schemeClr val="tx1"/>
                              </a:solidFill>
                              <a:effectLst>
                                <a:glow>
                                  <a:srgbClr val="006666">
                                    <a:alpha val="40000"/>
                                  </a:srgbClr>
                                </a:glo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2</a:t>
                          </a:r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s)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144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5335841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Table 16">
                <a:extLst>
                  <a:ext uri="{FF2B5EF4-FFF2-40B4-BE49-F238E27FC236}">
                    <a16:creationId xmlns:a16="http://schemas.microsoft.com/office/drawing/2014/main" id="{0FE128A8-A42E-084C-2736-58762A490D3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61095007"/>
                  </p:ext>
                </p:extLst>
              </p:nvPr>
            </p:nvGraphicFramePr>
            <p:xfrm>
              <a:off x="581622" y="1076462"/>
              <a:ext cx="5108963" cy="498144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52643">
                      <a:extLst>
                        <a:ext uri="{9D8B030D-6E8A-4147-A177-3AD203B41FA5}">
                          <a16:colId xmlns:a16="http://schemas.microsoft.com/office/drawing/2014/main" val="3249058079"/>
                        </a:ext>
                      </a:extLst>
                    </a:gridCol>
                    <a:gridCol w="1556320">
                      <a:extLst>
                        <a:ext uri="{9D8B030D-6E8A-4147-A177-3AD203B41FA5}">
                          <a16:colId xmlns:a16="http://schemas.microsoft.com/office/drawing/2014/main" val="2617535561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Parameter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Value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83930643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Circumference (km)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90.658816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59628537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Beam energy (GeV)</a:t>
                          </a:r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45.6</a:t>
                          </a:r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930744976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Bunch population (10</a:t>
                          </a:r>
                          <a:r>
                            <a:rPr lang="en-GB" sz="1100" baseline="50000" dirty="0">
                              <a:solidFill>
                                <a:schemeClr val="tx1"/>
                              </a:solidFill>
                              <a:effectLst>
                                <a:glow>
                                  <a:srgbClr val="006666">
                                    <a:alpha val="40000"/>
                                  </a:srgbClr>
                                </a:glo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11</a:t>
                          </a:r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2.18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47784469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RF frequency (MHz)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400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24488723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RF voltage (MV)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88.5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96279618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Energy loss per turn (GeV)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0.0391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60281907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Longitudinal dumping time (turns)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1158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0585838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Momentum compaction factor 10</a:t>
                          </a:r>
                          <a:r>
                            <a:rPr lang="en-GB" sz="1100" baseline="50000" dirty="0">
                              <a:solidFill>
                                <a:schemeClr val="tx1"/>
                              </a:solidFill>
                              <a:effectLst>
                                <a:glow>
                                  <a:srgbClr val="006666">
                                    <a:alpha val="40000"/>
                                  </a:srgbClr>
                                </a:glo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-6</a:t>
                          </a:r>
                          <a:endParaRPr lang="en-US" sz="11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28.6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17815889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Horizontal tune/IP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54.5395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43463078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Vertical tune/IP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55.55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0727922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Synchrotron tune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0.0288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59266187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Emittance Hor (nm)/Vert (pm)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0.71/2.1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621069206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Bunch length (mm) (SR/BS)*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5.15/15.2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8040460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Energy spread (%) (SR/BS)*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0.039/0.115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75031066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err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Piwinsky</a:t>
                          </a:r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 angle (BS)*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25.8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96712062"/>
                      </a:ext>
                    </a:extLst>
                  </a:tr>
                  <a:tr h="27228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172" t="-1533333" r="-44254" b="-20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0.023/0.098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83692658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β* Hor (m)/Vert (mm)</a:t>
                          </a:r>
                          <a:endParaRPr lang="en-US" sz="11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0.11/0.7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34971118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Luminosity/IP (10</a:t>
                          </a:r>
                          <a:r>
                            <a:rPr lang="en-GB" sz="1100" baseline="50000" dirty="0">
                              <a:solidFill>
                                <a:schemeClr val="tx1"/>
                              </a:solidFill>
                              <a:effectLst>
                                <a:glow>
                                  <a:srgbClr val="006666">
                                    <a:alpha val="40000"/>
                                  </a:srgbClr>
                                </a:glo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34</a:t>
                          </a:r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/cm</a:t>
                          </a:r>
                          <a:r>
                            <a:rPr lang="en-GB" sz="1100" baseline="50000" dirty="0">
                              <a:solidFill>
                                <a:schemeClr val="tx1"/>
                              </a:solidFill>
                              <a:effectLst>
                                <a:glow>
                                  <a:srgbClr val="006666">
                                    <a:alpha val="40000"/>
                                  </a:srgbClr>
                                </a:glo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2</a:t>
                          </a:r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s)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144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5335841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A2AC34D6-4002-26DF-83AD-A8C2F82BADBD}"/>
              </a:ext>
            </a:extLst>
          </p:cNvPr>
          <p:cNvSpPr txBox="1"/>
          <p:nvPr/>
        </p:nvSpPr>
        <p:spPr>
          <a:xfrm>
            <a:off x="581622" y="6058552"/>
            <a:ext cx="62809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*SR: synchrotron radiation, BS: </a:t>
            </a:r>
            <a:r>
              <a:rPr lang="en-US" sz="1050" dirty="0" err="1"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beamstrahlung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42957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D12C9F-017C-51A3-F272-1060726256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FD1B96B-0168-2C7C-31DC-BC9AFF65DBDB}"/>
              </a:ext>
            </a:extLst>
          </p:cNvPr>
          <p:cNvSpPr/>
          <p:nvPr/>
        </p:nvSpPr>
        <p:spPr>
          <a:xfrm>
            <a:off x="5855292" y="4801998"/>
            <a:ext cx="5866005" cy="869754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A5FF3C6-ACB2-18B9-F9FD-CDC0E55BD9EE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DF7BC9-0F92-9481-6B6A-3494332C9A4A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FCC-</a:t>
            </a:r>
            <a:r>
              <a:rPr lang="en-US" sz="3600" dirty="0" err="1">
                <a:solidFill>
                  <a:srgbClr val="002060"/>
                </a:solidFill>
                <a:latin typeface="Calisto MT" panose="02040603050505030304" pitchFamily="18" charset="0"/>
              </a:rPr>
              <a:t>ee</a:t>
            </a:r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 main parameters for Z configuration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2C4B22EF-C520-21DE-AFD2-9983445202FF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CB35CAF-45B7-0D65-0C21-0DEB8AE6A640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ECAC754-6F61-B086-DF2F-FB3781BDB71F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Google Shape;58;p13">
              <a:extLst>
                <a:ext uri="{FF2B5EF4-FFF2-40B4-BE49-F238E27FC236}">
                  <a16:creationId xmlns:a16="http://schemas.microsoft.com/office/drawing/2014/main" id="{2451EB1E-E6DD-10CF-69E1-8543E4770741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35F5DCF5-90D9-EF5B-C066-FDF165D5AD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3224E1E8-4848-FDC9-CB11-AD52DAFAFD2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" name="Picture 12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7CF53BB0-5146-2964-30CE-240D6D2AA69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3AF73628-ECAF-B9BD-25C8-191CE282B6AC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Introduction</a:t>
            </a:r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2FA4436-1774-C6DC-D764-320F77BDBD64}"/>
              </a:ext>
            </a:extLst>
          </p:cNvPr>
          <p:cNvSpPr txBox="1"/>
          <p:nvPr/>
        </p:nvSpPr>
        <p:spPr>
          <a:xfrm>
            <a:off x="6030913" y="4913709"/>
            <a:ext cx="54379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solidFill>
                  <a:srgbClr val="00206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Necessity of having a highly flexible model to account for all changes during the feasibility study development phase</a:t>
            </a:r>
            <a:endParaRPr lang="en-US" b="1" dirty="0">
              <a:solidFill>
                <a:srgbClr val="00206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0EAB1B-AAB9-5282-84F8-B56B483F6BCB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05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C85C29-62E6-7583-9186-B68FB5881233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pic>
        <p:nvPicPr>
          <p:cNvPr id="7" name="Picture 6" descr="A circular diagram with text and blue circles&#10;&#10;Description automatically generated with medium confidence">
            <a:extLst>
              <a:ext uri="{FF2B5EF4-FFF2-40B4-BE49-F238E27FC236}">
                <a16:creationId xmlns:a16="http://schemas.microsoft.com/office/drawing/2014/main" id="{E5FC6C16-B897-2E3F-A583-D4EDC04555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206" y="687850"/>
            <a:ext cx="5437978" cy="43909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Table 16">
                <a:extLst>
                  <a:ext uri="{FF2B5EF4-FFF2-40B4-BE49-F238E27FC236}">
                    <a16:creationId xmlns:a16="http://schemas.microsoft.com/office/drawing/2014/main" id="{6E90CAA3-A9C6-A55D-6BBA-8C6DE0FDB0C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50892894"/>
                  </p:ext>
                </p:extLst>
              </p:nvPr>
            </p:nvGraphicFramePr>
            <p:xfrm>
              <a:off x="581622" y="1076462"/>
              <a:ext cx="5108963" cy="498144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52643">
                      <a:extLst>
                        <a:ext uri="{9D8B030D-6E8A-4147-A177-3AD203B41FA5}">
                          <a16:colId xmlns:a16="http://schemas.microsoft.com/office/drawing/2014/main" val="3249058079"/>
                        </a:ext>
                      </a:extLst>
                    </a:gridCol>
                    <a:gridCol w="1556320">
                      <a:extLst>
                        <a:ext uri="{9D8B030D-6E8A-4147-A177-3AD203B41FA5}">
                          <a16:colId xmlns:a16="http://schemas.microsoft.com/office/drawing/2014/main" val="2617535561"/>
                        </a:ext>
                      </a:extLst>
                    </a:gridCol>
                  </a:tblGrid>
                  <a:tr h="28182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Parameter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Value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83930643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Circumference (km)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90.658816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59628537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Beam energy (GeV)</a:t>
                          </a:r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45.6</a:t>
                          </a:r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930744976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Bunch population (10</a:t>
                          </a:r>
                          <a:r>
                            <a:rPr lang="en-GB" sz="1100" b="1" baseline="50000" dirty="0">
                              <a:solidFill>
                                <a:srgbClr val="C00000"/>
                              </a:solidFill>
                              <a:effectLst>
                                <a:glow>
                                  <a:srgbClr val="006666">
                                    <a:alpha val="40000"/>
                                  </a:srgbClr>
                                </a:glo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11</a:t>
                          </a:r>
                          <a:r>
                            <a:rPr lang="en-US" sz="1100" b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2.18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47784469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RF frequency (MHz)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400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24488723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RF voltage (MV)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88.5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96279618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Energy loss per turn (GeV)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0.0391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60281907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Longitudinal dumping time (turns)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1158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0585838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Momentum compaction factor 10</a:t>
                          </a:r>
                          <a:r>
                            <a:rPr lang="en-GB" sz="1100" baseline="50000" dirty="0">
                              <a:solidFill>
                                <a:schemeClr val="tx1"/>
                              </a:solidFill>
                              <a:effectLst>
                                <a:glow>
                                  <a:srgbClr val="006666">
                                    <a:alpha val="40000"/>
                                  </a:srgbClr>
                                </a:glo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-6</a:t>
                          </a:r>
                          <a:endParaRPr lang="en-US" sz="11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28.6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17815889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Horizontal tune/IP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54.5395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43463078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Vertical tune/IP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55.55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0727922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Synchrotron tune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0.0288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59266187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Emittance Hor (nm)/Vert (pm)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0.71/2.1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621069206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Bunch length (mm) (SR/BS)*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5.15/15.2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8040460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Energy spread (%) (SR/BS)*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0.039/0.115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75031066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err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Piwinsky</a:t>
                          </a:r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 angle (BS)*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25.8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96712062"/>
                      </a:ext>
                    </a:extLst>
                  </a:tr>
                  <a:tr h="26471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GB" sz="1100" b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ξ</m:t>
                                  </m:r>
                                </m:e>
                                <m:sub>
                                  <m:r>
                                    <a:rPr lang="fr-CH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/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GB" sz="1100" b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ξ</m:t>
                                  </m:r>
                                </m:e>
                                <m:sub>
                                  <m:r>
                                    <a:rPr lang="fr-CH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endParaRPr lang="en-US" sz="1100" b="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0.023/0.098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83692658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β* Hor (m)/Vert (mm)</a:t>
                          </a:r>
                          <a:endParaRPr lang="en-US" sz="11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0.11/0.7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34971118"/>
                      </a:ext>
                    </a:extLst>
                  </a:tr>
                  <a:tr h="2518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Luminosity/IP (10</a:t>
                          </a:r>
                          <a:r>
                            <a:rPr lang="en-GB" sz="1100" baseline="50000" dirty="0">
                              <a:solidFill>
                                <a:schemeClr val="tx1"/>
                              </a:solidFill>
                              <a:effectLst>
                                <a:glow>
                                  <a:srgbClr val="006666">
                                    <a:alpha val="40000"/>
                                  </a:srgbClr>
                                </a:glo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34</a:t>
                          </a:r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/cm</a:t>
                          </a:r>
                          <a:r>
                            <a:rPr lang="en-GB" sz="1100" baseline="50000" dirty="0">
                              <a:solidFill>
                                <a:schemeClr val="tx1"/>
                              </a:solidFill>
                              <a:effectLst>
                                <a:glow>
                                  <a:srgbClr val="006666">
                                    <a:alpha val="40000"/>
                                  </a:srgbClr>
                                </a:glo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2</a:t>
                          </a:r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s)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144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5335841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Table 16">
                <a:extLst>
                  <a:ext uri="{FF2B5EF4-FFF2-40B4-BE49-F238E27FC236}">
                    <a16:creationId xmlns:a16="http://schemas.microsoft.com/office/drawing/2014/main" id="{6E90CAA3-A9C6-A55D-6BBA-8C6DE0FDB0C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50892894"/>
                  </p:ext>
                </p:extLst>
              </p:nvPr>
            </p:nvGraphicFramePr>
            <p:xfrm>
              <a:off x="581622" y="1076462"/>
              <a:ext cx="5108963" cy="498144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52643">
                      <a:extLst>
                        <a:ext uri="{9D8B030D-6E8A-4147-A177-3AD203B41FA5}">
                          <a16:colId xmlns:a16="http://schemas.microsoft.com/office/drawing/2014/main" val="3249058079"/>
                        </a:ext>
                      </a:extLst>
                    </a:gridCol>
                    <a:gridCol w="1556320">
                      <a:extLst>
                        <a:ext uri="{9D8B030D-6E8A-4147-A177-3AD203B41FA5}">
                          <a16:colId xmlns:a16="http://schemas.microsoft.com/office/drawing/2014/main" val="2617535561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Parameter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Value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83930643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Circumference (km)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90.658816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59628537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Beam energy (GeV)</a:t>
                          </a:r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45.6</a:t>
                          </a:r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930744976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Bunch population (10</a:t>
                          </a:r>
                          <a:r>
                            <a:rPr lang="en-GB" sz="1100" b="1" baseline="50000" dirty="0">
                              <a:solidFill>
                                <a:srgbClr val="C00000"/>
                              </a:solidFill>
                              <a:effectLst>
                                <a:glow>
                                  <a:srgbClr val="006666">
                                    <a:alpha val="40000"/>
                                  </a:srgbClr>
                                </a:glo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11</a:t>
                          </a:r>
                          <a:r>
                            <a:rPr lang="en-US" sz="1100" b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2.18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47784469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RF frequency (MHz)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400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24488723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RF voltage (MV)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88.5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96279618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Energy loss per turn (GeV)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0.0391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60281907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Longitudinal dumping time (turns)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1158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0585838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Momentum compaction factor 10</a:t>
                          </a:r>
                          <a:r>
                            <a:rPr lang="en-GB" sz="1100" baseline="50000" dirty="0">
                              <a:solidFill>
                                <a:schemeClr val="tx1"/>
                              </a:solidFill>
                              <a:effectLst>
                                <a:glow>
                                  <a:srgbClr val="006666">
                                    <a:alpha val="40000"/>
                                  </a:srgbClr>
                                </a:glo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-6</a:t>
                          </a:r>
                          <a:endParaRPr lang="en-US" sz="11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28.6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17815889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Horizontal tune/IP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54.5395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43463078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Vertical tune/IP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55.55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30727922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Synchrotron tune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0.0288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59266187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Emittance Hor (nm)/Vert (pm)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0.71/2.1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621069206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Bunch length (mm) (SR/BS)*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5.15/15.2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98040460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Energy spread (%) (SR/BS)*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0.039/0.115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75031066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 err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Piwinsky</a:t>
                          </a:r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 angle (BS)*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25.8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96712062"/>
                      </a:ext>
                    </a:extLst>
                  </a:tr>
                  <a:tr h="27228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172" t="-1533333" r="-44254" b="-20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0.023/0.098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83692658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β* Hor (m)/Vert (mm)</a:t>
                          </a:r>
                          <a:endParaRPr lang="en-US" sz="11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0.11/0.7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34971118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Luminosity/IP (10</a:t>
                          </a:r>
                          <a:r>
                            <a:rPr lang="en-GB" sz="1100" baseline="50000" dirty="0">
                              <a:solidFill>
                                <a:schemeClr val="tx1"/>
                              </a:solidFill>
                              <a:effectLst>
                                <a:glow>
                                  <a:srgbClr val="006666">
                                    <a:alpha val="40000"/>
                                  </a:srgbClr>
                                </a:glo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34</a:t>
                          </a:r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/cm</a:t>
                          </a:r>
                          <a:r>
                            <a:rPr lang="en-GB" sz="1100" baseline="50000" dirty="0">
                              <a:solidFill>
                                <a:schemeClr val="tx1"/>
                              </a:solidFill>
                              <a:effectLst>
                                <a:glow>
                                  <a:srgbClr val="006666">
                                    <a:alpha val="40000"/>
                                  </a:srgbClr>
                                </a:glo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2</a:t>
                          </a:r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s)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144</a:t>
                          </a: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5335841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86DCCC07-8658-A269-723C-D56F94E9311F}"/>
              </a:ext>
            </a:extLst>
          </p:cNvPr>
          <p:cNvSpPr txBox="1"/>
          <p:nvPr/>
        </p:nvSpPr>
        <p:spPr>
          <a:xfrm>
            <a:off x="581622" y="6058552"/>
            <a:ext cx="62809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*SR: synchrotron radiation, BS: </a:t>
            </a:r>
            <a:r>
              <a:rPr lang="en-US" sz="1050" dirty="0" err="1"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beamstrahlung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66132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0ACAA5-09FD-D506-7CC5-0E5FD2C533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9609D8F3-B95B-3894-8A99-089ED2EB97F8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D966229-C028-D393-B7DA-A2CD242A36C1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Google Shape;58;p13">
              <a:extLst>
                <a:ext uri="{FF2B5EF4-FFF2-40B4-BE49-F238E27FC236}">
                  <a16:creationId xmlns:a16="http://schemas.microsoft.com/office/drawing/2014/main" id="{C38587AE-3AF1-D21A-D4E6-2F827B6A6142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Picture 2">
              <a:extLst>
                <a:ext uri="{FF2B5EF4-FFF2-40B4-BE49-F238E27FC236}">
                  <a16:creationId xmlns:a16="http://schemas.microsoft.com/office/drawing/2014/main" id="{9296CF95-CCA6-C3AC-6681-1925C044FF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3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A1C02575-E8DD-380C-2664-FED1C9C2B7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5" name="Picture 24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C622A78E-1364-9614-4447-FC436A15A88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326C7E81-7C2F-66A7-171A-3D5CCC227A26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002EBC2-FCCE-2F1C-17CA-A141CE061FBE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002060"/>
                </a:solidFill>
                <a:latin typeface="Calisto MT" panose="02040603050505030304" pitchFamily="18" charset="0"/>
              </a:rPr>
              <a:t>FCC-ee main ring impedance model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0C80F20-3077-C2C6-9873-35FA29EA6AFD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" name="Picture 47" descr="آموزش نصب CST Studio 2023 | گروه تخصصی نرم افزار JB-Team">
            <a:extLst>
              <a:ext uri="{FF2B5EF4-FFF2-40B4-BE49-F238E27FC236}">
                <a16:creationId xmlns:a16="http://schemas.microsoft.com/office/drawing/2014/main" id="{4F529071-C051-6F84-1AFF-98C08B577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071" y="2887375"/>
            <a:ext cx="2191858" cy="1093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0C1FEEEC-CA1E-32EF-61F4-6AB1FDA9ECEE}"/>
              </a:ext>
            </a:extLst>
          </p:cNvPr>
          <p:cNvGrpSpPr/>
          <p:nvPr/>
        </p:nvGrpSpPr>
        <p:grpSpPr>
          <a:xfrm>
            <a:off x="1344518" y="2974782"/>
            <a:ext cx="2812994" cy="1629143"/>
            <a:chOff x="2487731" y="2412423"/>
            <a:chExt cx="6968507" cy="3803389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11644D9F-2B60-037A-B835-D6FE82563FB5}"/>
                </a:ext>
              </a:extLst>
            </p:cNvPr>
            <p:cNvSpPr/>
            <p:nvPr/>
          </p:nvSpPr>
          <p:spPr>
            <a:xfrm>
              <a:off x="2765853" y="2918429"/>
              <a:ext cx="6660291" cy="285965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57" name="Picture 56" descr="A blue rectangular object with a blue cap&#10;&#10;Description automatically generated">
              <a:extLst>
                <a:ext uri="{FF2B5EF4-FFF2-40B4-BE49-F238E27FC236}">
                  <a16:creationId xmlns:a16="http://schemas.microsoft.com/office/drawing/2014/main" id="{3F662427-4D71-E629-C086-2575202EE0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4974" t="6060" r="11970" b="11219"/>
            <a:stretch/>
          </p:blipFill>
          <p:spPr>
            <a:xfrm>
              <a:off x="4391053" y="2412423"/>
              <a:ext cx="2219606" cy="1140434"/>
            </a:xfrm>
            <a:prstGeom prst="rect">
              <a:avLst/>
            </a:prstGeom>
          </p:spPr>
        </p:pic>
        <p:pic>
          <p:nvPicPr>
            <p:cNvPr id="58" name="Picture 57" descr="A blue cylinder with orange accents&#10;&#10;Description automatically generated with medium confidence">
              <a:extLst>
                <a:ext uri="{FF2B5EF4-FFF2-40B4-BE49-F238E27FC236}">
                  <a16:creationId xmlns:a16="http://schemas.microsoft.com/office/drawing/2014/main" id="{3A83F361-52F2-768B-E676-32B097051D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10692" t="3142" r="10235" b="5027"/>
            <a:stretch/>
          </p:blipFill>
          <p:spPr>
            <a:xfrm>
              <a:off x="3063858" y="4709886"/>
              <a:ext cx="1327195" cy="1174447"/>
            </a:xfrm>
            <a:prstGeom prst="rect">
              <a:avLst/>
            </a:prstGeom>
          </p:spPr>
        </p:pic>
        <p:pic>
          <p:nvPicPr>
            <p:cNvPr id="59" name="Picture 58" descr="A blue object with a hole&#10;&#10;Description automatically generated">
              <a:extLst>
                <a:ext uri="{FF2B5EF4-FFF2-40B4-BE49-F238E27FC236}">
                  <a16:creationId xmlns:a16="http://schemas.microsoft.com/office/drawing/2014/main" id="{208104B8-8EF3-29C6-0A00-EB7CB6521E4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295786" y="5215848"/>
              <a:ext cx="1327195" cy="999964"/>
            </a:xfrm>
            <a:prstGeom prst="rect">
              <a:avLst/>
            </a:prstGeom>
          </p:spPr>
        </p:pic>
        <p:pic>
          <p:nvPicPr>
            <p:cNvPr id="60" name="Picture 59" descr="A blue and yellow circular object&#10;&#10;Description automatically generated">
              <a:extLst>
                <a:ext uri="{FF2B5EF4-FFF2-40B4-BE49-F238E27FC236}">
                  <a16:creationId xmlns:a16="http://schemas.microsoft.com/office/drawing/2014/main" id="{325D1E6B-45C5-7E2A-0373-1C6C6F8043E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800949" y="4753223"/>
              <a:ext cx="1414103" cy="1087771"/>
            </a:xfrm>
            <a:prstGeom prst="rect">
              <a:avLst/>
            </a:prstGeom>
          </p:spPr>
        </p:pic>
        <p:pic>
          <p:nvPicPr>
            <p:cNvPr id="61" name="Picture 60" descr="A drawing of a cylindrical object&#10;&#10;Description automatically generated">
              <a:extLst>
                <a:ext uri="{FF2B5EF4-FFF2-40B4-BE49-F238E27FC236}">
                  <a16:creationId xmlns:a16="http://schemas.microsoft.com/office/drawing/2014/main" id="{CA8279AC-0913-8BF5-33F3-ADEE6F737BA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7731" y="3460610"/>
              <a:ext cx="1152255" cy="930538"/>
            </a:xfrm>
            <a:prstGeom prst="rect">
              <a:avLst/>
            </a:prstGeom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6F3D7D03-3CA4-4A51-22D5-912FBDC678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47792" y="3068486"/>
              <a:ext cx="1808446" cy="934842"/>
            </a:xfrm>
            <a:prstGeom prst="rect">
              <a:avLst/>
            </a:prstGeom>
          </p:spPr>
        </p:pic>
      </p:grpSp>
      <p:pic>
        <p:nvPicPr>
          <p:cNvPr id="69" name="Picture 68" descr="A logo of a cat&#10;&#10;AI-generated content may be incorrect.">
            <a:extLst>
              <a:ext uri="{FF2B5EF4-FFF2-40B4-BE49-F238E27FC236}">
                <a16:creationId xmlns:a16="http://schemas.microsoft.com/office/drawing/2014/main" id="{720F3FC3-75A7-44E6-8E1C-EA34710693B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771" y="3887554"/>
            <a:ext cx="416976" cy="390915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20067BA0-5C76-9197-7C86-901715F85264}"/>
              </a:ext>
            </a:extLst>
          </p:cNvPr>
          <p:cNvSpPr txBox="1"/>
          <p:nvPr/>
        </p:nvSpPr>
        <p:spPr>
          <a:xfrm>
            <a:off x="5500354" y="3921102"/>
            <a:ext cx="19100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2060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IRIS / IW2D · GitLab</a:t>
            </a:r>
            <a:endParaRPr lang="en-GB" sz="1400" b="1" dirty="0">
              <a:solidFill>
                <a:srgbClr val="002060"/>
              </a:solidFill>
            </a:endParaRPr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3F251392-D326-6A70-D05F-5B91381FD37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222776" y="3115074"/>
            <a:ext cx="2191858" cy="706616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F4DE134E-F2AA-8487-4DD3-3F429BA2DEF4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8E4D3332-5E81-8DD2-1722-0025BC2979AD}"/>
              </a:ext>
            </a:extLst>
          </p:cNvPr>
          <p:cNvSpPr/>
          <p:nvPr/>
        </p:nvSpPr>
        <p:spPr>
          <a:xfrm>
            <a:off x="2474833" y="2383457"/>
            <a:ext cx="621082" cy="488493"/>
          </a:xfrm>
          <a:prstGeom prst="downArrow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F3BF3D76-FF08-2371-60AB-8EB8010BC62B}"/>
              </a:ext>
            </a:extLst>
          </p:cNvPr>
          <p:cNvSpPr/>
          <p:nvPr/>
        </p:nvSpPr>
        <p:spPr>
          <a:xfrm>
            <a:off x="5716330" y="2383457"/>
            <a:ext cx="621082" cy="488493"/>
          </a:xfrm>
          <a:prstGeom prst="downArrow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4FC5C15A-9A77-CF69-B3B0-637A4B785073}"/>
              </a:ext>
            </a:extLst>
          </p:cNvPr>
          <p:cNvSpPr/>
          <p:nvPr/>
        </p:nvSpPr>
        <p:spPr>
          <a:xfrm>
            <a:off x="8923705" y="2383456"/>
            <a:ext cx="621082" cy="488493"/>
          </a:xfrm>
          <a:prstGeom prst="downArrow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1A0A81A0-5839-C797-009A-56C75A3BC804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Introduction</a:t>
            </a:r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D65FC1-4EDB-E830-51BA-9CC599A415C9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06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E745C65-A749-07B0-D7A1-57B849DFAB6F}"/>
              </a:ext>
            </a:extLst>
          </p:cNvPr>
          <p:cNvSpPr/>
          <p:nvPr/>
        </p:nvSpPr>
        <p:spPr>
          <a:xfrm>
            <a:off x="1531585" y="1425882"/>
            <a:ext cx="2507578" cy="818434"/>
          </a:xfrm>
          <a:prstGeom prst="roundRect">
            <a:avLst/>
          </a:prstGeom>
          <a:solidFill>
            <a:srgbClr val="0070C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Identify main impedance contributors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514A8A0-5D35-E807-FBDD-47685E8CBE4D}"/>
              </a:ext>
            </a:extLst>
          </p:cNvPr>
          <p:cNvSpPr/>
          <p:nvPr/>
        </p:nvSpPr>
        <p:spPr>
          <a:xfrm>
            <a:off x="4773083" y="1443223"/>
            <a:ext cx="2507577" cy="818434"/>
          </a:xfrm>
          <a:prstGeom prst="roundRect">
            <a:avLst/>
          </a:prstGeom>
          <a:solidFill>
            <a:srgbClr val="0070C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3D EM Simulations  and Analytical Model</a:t>
            </a:r>
            <a:endParaRPr lang="en-GB" sz="1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8C750FB-A0A1-F310-8DBC-B0061F3A568F}"/>
              </a:ext>
            </a:extLst>
          </p:cNvPr>
          <p:cNvSpPr/>
          <p:nvPr/>
        </p:nvSpPr>
        <p:spPr>
          <a:xfrm>
            <a:off x="7980458" y="1434459"/>
            <a:ext cx="2507577" cy="818434"/>
          </a:xfrm>
          <a:prstGeom prst="roundRect">
            <a:avLst/>
          </a:prstGeom>
          <a:solidFill>
            <a:srgbClr val="0070C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Accelerator I/W Model</a:t>
            </a:r>
            <a:endParaRPr lang="en-GB" sz="1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Arrow: Chevron 12">
            <a:extLst>
              <a:ext uri="{FF2B5EF4-FFF2-40B4-BE49-F238E27FC236}">
                <a16:creationId xmlns:a16="http://schemas.microsoft.com/office/drawing/2014/main" id="{BC084E72-CE86-EE82-374B-382E4D969299}"/>
              </a:ext>
            </a:extLst>
          </p:cNvPr>
          <p:cNvSpPr/>
          <p:nvPr/>
        </p:nvSpPr>
        <p:spPr>
          <a:xfrm>
            <a:off x="4229946" y="1702979"/>
            <a:ext cx="317791" cy="298921"/>
          </a:xfrm>
          <a:prstGeom prst="chevron">
            <a:avLst/>
          </a:prstGeom>
          <a:solidFill>
            <a:srgbClr val="089C8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Arrow: Chevron 13">
            <a:extLst>
              <a:ext uri="{FF2B5EF4-FFF2-40B4-BE49-F238E27FC236}">
                <a16:creationId xmlns:a16="http://schemas.microsoft.com/office/drawing/2014/main" id="{93EE5FB9-474D-765D-98D3-9E97BF741BC9}"/>
              </a:ext>
            </a:extLst>
          </p:cNvPr>
          <p:cNvSpPr/>
          <p:nvPr/>
        </p:nvSpPr>
        <p:spPr>
          <a:xfrm>
            <a:off x="7471443" y="1702979"/>
            <a:ext cx="317791" cy="298921"/>
          </a:xfrm>
          <a:prstGeom prst="chevron">
            <a:avLst/>
          </a:prstGeom>
          <a:solidFill>
            <a:srgbClr val="089C8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167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2" grpId="0" animBg="1"/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3B8C45-4E57-E4E7-00D8-B1A3384D5A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C868EAA1-CB83-F3B7-31D2-3CC65C6487AC}"/>
              </a:ext>
            </a:extLst>
          </p:cNvPr>
          <p:cNvGrpSpPr/>
          <p:nvPr/>
        </p:nvGrpSpPr>
        <p:grpSpPr>
          <a:xfrm>
            <a:off x="5835924" y="4241779"/>
            <a:ext cx="1794414" cy="1768378"/>
            <a:chOff x="5397849" y="4524105"/>
            <a:chExt cx="2078966" cy="1997765"/>
          </a:xfrm>
        </p:grpSpPr>
        <p:pic>
          <p:nvPicPr>
            <p:cNvPr id="4" name="Picture 3" descr="A rainbow colored square with green background&#10;&#10;AI-generated content may be incorrect.">
              <a:extLst>
                <a:ext uri="{FF2B5EF4-FFF2-40B4-BE49-F238E27FC236}">
                  <a16:creationId xmlns:a16="http://schemas.microsoft.com/office/drawing/2014/main" id="{EEBDF03F-06E3-160D-883D-F4599286BC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7247" y="5017515"/>
              <a:ext cx="1080170" cy="1020875"/>
            </a:xfrm>
            <a:prstGeom prst="rect">
              <a:avLst/>
            </a:prstGeom>
          </p:spPr>
        </p:pic>
        <p:sp>
          <p:nvSpPr>
            <p:cNvPr id="7" name="Circle: Hollow 6">
              <a:extLst>
                <a:ext uri="{FF2B5EF4-FFF2-40B4-BE49-F238E27FC236}">
                  <a16:creationId xmlns:a16="http://schemas.microsoft.com/office/drawing/2014/main" id="{FBAF7145-03DE-4CD4-8E04-1DB766D895F1}"/>
                </a:ext>
              </a:extLst>
            </p:cNvPr>
            <p:cNvSpPr/>
            <p:nvPr/>
          </p:nvSpPr>
          <p:spPr>
            <a:xfrm>
              <a:off x="5397849" y="4524105"/>
              <a:ext cx="2078966" cy="1997765"/>
            </a:xfrm>
            <a:prstGeom prst="don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103B07D-9553-213A-B723-56B5EA677D19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88E820C-5759-1BDB-CA7B-26627D377216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Google Shape;58;p13">
              <a:extLst>
                <a:ext uri="{FF2B5EF4-FFF2-40B4-BE49-F238E27FC236}">
                  <a16:creationId xmlns:a16="http://schemas.microsoft.com/office/drawing/2014/main" id="{E8B4AB2E-919F-BC5A-8017-4476D336CD20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Picture 2">
              <a:extLst>
                <a:ext uri="{FF2B5EF4-FFF2-40B4-BE49-F238E27FC236}">
                  <a16:creationId xmlns:a16="http://schemas.microsoft.com/office/drawing/2014/main" id="{6AF6A6A8-B396-A41E-3781-18B9178872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3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75DC4E03-276C-FE2F-CCC6-5AA854116FE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5" name="Picture 24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0023BF98-4EC0-3940-D569-3DC209CC6DB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04BD8B95-6449-2F41-738D-5F8D39070374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17EF233-626F-D542-0F76-B23B0B83A0F1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002060"/>
                </a:solidFill>
                <a:latin typeface="Calisto MT" panose="02040603050505030304" pitchFamily="18" charset="0"/>
              </a:rPr>
              <a:t>FCC-ee main ring impedance model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F9A4EEF-053E-E70B-174C-E873B26C5BD9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8" name="Picture 67" descr="A black and white logo of a cat&#10;&#10;AI-generated content may be incorrect.">
            <a:extLst>
              <a:ext uri="{FF2B5EF4-FFF2-40B4-BE49-F238E27FC236}">
                <a16:creationId xmlns:a16="http://schemas.microsoft.com/office/drawing/2014/main" id="{16FA357B-7755-6FF4-0802-DE9F6341B61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083" y="4647288"/>
            <a:ext cx="871299" cy="87129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500D9F9-D9D0-7F39-B30F-5DA1DA86346A}"/>
              </a:ext>
            </a:extLst>
          </p:cNvPr>
          <p:cNvSpPr txBox="1"/>
          <p:nvPr/>
        </p:nvSpPr>
        <p:spPr>
          <a:xfrm>
            <a:off x="2126341" y="4170808"/>
            <a:ext cx="77547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 err="1"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ImpedanCEI</a:t>
            </a:r>
            <a:r>
              <a:rPr lang="en-GB" sz="1600" b="1" dirty="0"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sz="1600" b="1" dirty="0" err="1"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fcc_ee_IW_model</a:t>
            </a:r>
            <a:r>
              <a:rPr lang="en-GB" sz="1600" b="1" dirty="0"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 Impedance/Wake model of the Future Circular Collider (FCC)</a:t>
            </a:r>
            <a:endParaRPr lang="en-GB" sz="1600" b="1" dirty="0">
              <a:solidFill>
                <a:srgbClr val="00206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8D39C5-4D67-39E1-D8C8-E84F5B242017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2F782D-9474-C1EC-DEE9-07543649B483}"/>
              </a:ext>
            </a:extLst>
          </p:cNvPr>
          <p:cNvSpPr txBox="1"/>
          <p:nvPr/>
        </p:nvSpPr>
        <p:spPr>
          <a:xfrm>
            <a:off x="3817614" y="3368008"/>
            <a:ext cx="43918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FCC-ee I/W model</a:t>
            </a:r>
          </a:p>
        </p:txBody>
      </p:sp>
      <p:sp>
        <p:nvSpPr>
          <p:cNvPr id="15" name="Arrow: Pentagon 14">
            <a:extLst>
              <a:ext uri="{FF2B5EF4-FFF2-40B4-BE49-F238E27FC236}">
                <a16:creationId xmlns:a16="http://schemas.microsoft.com/office/drawing/2014/main" id="{5B3D5F25-E735-2431-5995-6F569902F787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Introduction</a:t>
            </a:r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5475EDE-599B-599A-FE62-F8267EDF2E19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07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AD208856-A788-0DF2-2F46-BA89B5657C85}"/>
              </a:ext>
            </a:extLst>
          </p:cNvPr>
          <p:cNvSpPr/>
          <p:nvPr/>
        </p:nvSpPr>
        <p:spPr>
          <a:xfrm>
            <a:off x="3878543" y="2489149"/>
            <a:ext cx="4269336" cy="677678"/>
          </a:xfrm>
          <a:prstGeom prst="downArrow">
            <a:avLst>
              <a:gd name="adj1" fmla="val 50000"/>
              <a:gd name="adj2" fmla="val 55445"/>
            </a:avLst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0063845-DA06-6C73-9D53-37EB35DDBE99}"/>
              </a:ext>
            </a:extLst>
          </p:cNvPr>
          <p:cNvSpPr/>
          <p:nvPr/>
        </p:nvSpPr>
        <p:spPr>
          <a:xfrm>
            <a:off x="1303099" y="1181049"/>
            <a:ext cx="9420224" cy="1342782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FDD11BA-BB9F-8358-1AA7-E6ACB38B18F2}"/>
              </a:ext>
            </a:extLst>
          </p:cNvPr>
          <p:cNvSpPr/>
          <p:nvPr/>
        </p:nvSpPr>
        <p:spPr>
          <a:xfrm>
            <a:off x="1531585" y="1425882"/>
            <a:ext cx="2507578" cy="818434"/>
          </a:xfrm>
          <a:prstGeom prst="roundRect">
            <a:avLst/>
          </a:prstGeom>
          <a:solidFill>
            <a:srgbClr val="0070C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Identify main impedance contributors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BF5F784-22C3-A208-A56C-9FBB6D35C4CA}"/>
              </a:ext>
            </a:extLst>
          </p:cNvPr>
          <p:cNvSpPr/>
          <p:nvPr/>
        </p:nvSpPr>
        <p:spPr>
          <a:xfrm>
            <a:off x="4773083" y="1443223"/>
            <a:ext cx="2507577" cy="818434"/>
          </a:xfrm>
          <a:prstGeom prst="roundRect">
            <a:avLst/>
          </a:prstGeom>
          <a:solidFill>
            <a:srgbClr val="0070C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3D EM Simulations  and Analytical Model</a:t>
            </a:r>
            <a:endParaRPr lang="en-GB" sz="1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84870D-B4C8-81BB-2004-C9C2C4BB5392}"/>
              </a:ext>
            </a:extLst>
          </p:cNvPr>
          <p:cNvSpPr/>
          <p:nvPr/>
        </p:nvSpPr>
        <p:spPr>
          <a:xfrm>
            <a:off x="7980458" y="1434459"/>
            <a:ext cx="2507577" cy="818434"/>
          </a:xfrm>
          <a:prstGeom prst="roundRect">
            <a:avLst/>
          </a:prstGeom>
          <a:solidFill>
            <a:srgbClr val="0070C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Accelerator I/W Model</a:t>
            </a:r>
            <a:endParaRPr lang="en-GB" sz="1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9" name="Arrow: Chevron 28">
            <a:extLst>
              <a:ext uri="{FF2B5EF4-FFF2-40B4-BE49-F238E27FC236}">
                <a16:creationId xmlns:a16="http://schemas.microsoft.com/office/drawing/2014/main" id="{50E31F21-053A-B43D-AA3B-97E7578BB03D}"/>
              </a:ext>
            </a:extLst>
          </p:cNvPr>
          <p:cNvSpPr/>
          <p:nvPr/>
        </p:nvSpPr>
        <p:spPr>
          <a:xfrm>
            <a:off x="4229946" y="1702979"/>
            <a:ext cx="317791" cy="298921"/>
          </a:xfrm>
          <a:prstGeom prst="chevron">
            <a:avLst/>
          </a:prstGeom>
          <a:solidFill>
            <a:srgbClr val="089C8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Arrow: Chevron 29">
            <a:extLst>
              <a:ext uri="{FF2B5EF4-FFF2-40B4-BE49-F238E27FC236}">
                <a16:creationId xmlns:a16="http://schemas.microsoft.com/office/drawing/2014/main" id="{6B2048C2-82FC-204F-F4F0-D5056936060B}"/>
              </a:ext>
            </a:extLst>
          </p:cNvPr>
          <p:cNvSpPr/>
          <p:nvPr/>
        </p:nvSpPr>
        <p:spPr>
          <a:xfrm>
            <a:off x="7471443" y="1702979"/>
            <a:ext cx="317791" cy="298921"/>
          </a:xfrm>
          <a:prstGeom prst="chevron">
            <a:avLst/>
          </a:prstGeom>
          <a:solidFill>
            <a:srgbClr val="089C8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54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884313-5134-0A67-59BA-3EB57405FC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0E1EF2E1-9F0B-6FC1-E1A6-C9B8B29EB765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F03F227-9578-F287-F39F-D0EF29BFAAF4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Google Shape;58;p13">
              <a:extLst>
                <a:ext uri="{FF2B5EF4-FFF2-40B4-BE49-F238E27FC236}">
                  <a16:creationId xmlns:a16="http://schemas.microsoft.com/office/drawing/2014/main" id="{9B2940D7-4468-2612-03E6-B7DECE180826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Picture 2">
              <a:extLst>
                <a:ext uri="{FF2B5EF4-FFF2-40B4-BE49-F238E27FC236}">
                  <a16:creationId xmlns:a16="http://schemas.microsoft.com/office/drawing/2014/main" id="{FDD9F542-71F0-D1E6-65E5-C53BA74543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3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D89B70D2-348C-B8ED-EC31-DE12B176731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5" name="Picture 24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5C94B95A-F749-2705-2D98-9D609888163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7C0861C8-D0FE-A8CB-B747-F72134F317F3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7CCA058-60FA-22EC-C74B-C8A33ED5A600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Highly flexible I/W model</a:t>
            </a:r>
            <a:endParaRPr lang="en-GB" sz="3600" dirty="0">
              <a:solidFill>
                <a:srgbClr val="002060"/>
              </a:solidFill>
              <a:latin typeface="Calisto MT" panose="02040603050505030304" pitchFamily="18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9951999-A508-8398-2BD1-769153EE4048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FAC9CC3-D175-1EC9-3022-40F90B32E604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pic>
        <p:nvPicPr>
          <p:cNvPr id="28" name="Picture 27" descr="A graph of a line graph&#10;&#10;AI-generated content may be incorrect.">
            <a:extLst>
              <a:ext uri="{FF2B5EF4-FFF2-40B4-BE49-F238E27FC236}">
                <a16:creationId xmlns:a16="http://schemas.microsoft.com/office/drawing/2014/main" id="{16A622D7-008D-1C65-F66B-5D43BF1A4AC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2"/>
          <a:stretch/>
        </p:blipFill>
        <p:spPr>
          <a:xfrm>
            <a:off x="3677961" y="3134193"/>
            <a:ext cx="4311708" cy="314351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0A21502-0388-1153-A483-8BF7FBDB05D8}"/>
              </a:ext>
            </a:extLst>
          </p:cNvPr>
          <p:cNvSpPr txBox="1"/>
          <p:nvPr/>
        </p:nvSpPr>
        <p:spPr>
          <a:xfrm>
            <a:off x="8357780" y="3551788"/>
            <a:ext cx="316598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Thanks to its </a:t>
            </a:r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flexibility</a:t>
            </a: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the developed model integrates seamlessly with </a:t>
            </a:r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IW2D</a:t>
            </a: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Variations in material properties or coating thickness—such as changes to the NEG coating of the beam pipe—can be readily incorporated, enabling rapid evaluation of their impact on the overall impedance.</a:t>
            </a:r>
          </a:p>
        </p:txBody>
      </p:sp>
      <p:sp>
        <p:nvSpPr>
          <p:cNvPr id="15" name="Arrow: Pentagon 14">
            <a:extLst>
              <a:ext uri="{FF2B5EF4-FFF2-40B4-BE49-F238E27FC236}">
                <a16:creationId xmlns:a16="http://schemas.microsoft.com/office/drawing/2014/main" id="{23674DAE-6B8A-9D6F-E275-5FB2967CFE6C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Introduction</a:t>
            </a:r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AFF4BA3-D5DB-BA09-BD34-1046F60A5183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08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623D2246-2E2D-F575-0A2D-FB0A7CBFA637}"/>
              </a:ext>
            </a:extLst>
          </p:cNvPr>
          <p:cNvSpPr/>
          <p:nvPr/>
        </p:nvSpPr>
        <p:spPr>
          <a:xfrm>
            <a:off x="3878543" y="2489149"/>
            <a:ext cx="4269336" cy="677678"/>
          </a:xfrm>
          <a:prstGeom prst="downArrow">
            <a:avLst>
              <a:gd name="adj1" fmla="val 50000"/>
              <a:gd name="adj2" fmla="val 55445"/>
            </a:avLst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475FE69D-6499-8204-1FD2-7B22F8D377BF}"/>
              </a:ext>
            </a:extLst>
          </p:cNvPr>
          <p:cNvSpPr/>
          <p:nvPr/>
        </p:nvSpPr>
        <p:spPr>
          <a:xfrm>
            <a:off x="1303099" y="1181049"/>
            <a:ext cx="9420224" cy="1342782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45451603-E4EE-5E32-4956-765E9788B1A1}"/>
              </a:ext>
            </a:extLst>
          </p:cNvPr>
          <p:cNvSpPr/>
          <p:nvPr/>
        </p:nvSpPr>
        <p:spPr>
          <a:xfrm>
            <a:off x="1531585" y="1425882"/>
            <a:ext cx="2507578" cy="818434"/>
          </a:xfrm>
          <a:prstGeom prst="roundRect">
            <a:avLst/>
          </a:prstGeom>
          <a:solidFill>
            <a:srgbClr val="0070C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Identify main impedance contributors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C8062786-93B3-3733-771D-E610CD258BAF}"/>
              </a:ext>
            </a:extLst>
          </p:cNvPr>
          <p:cNvSpPr/>
          <p:nvPr/>
        </p:nvSpPr>
        <p:spPr>
          <a:xfrm>
            <a:off x="4773083" y="1443223"/>
            <a:ext cx="2507577" cy="818434"/>
          </a:xfrm>
          <a:prstGeom prst="roundRect">
            <a:avLst/>
          </a:prstGeom>
          <a:solidFill>
            <a:srgbClr val="0070C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3D EM Simulations  and Analytical Model</a:t>
            </a:r>
            <a:endParaRPr lang="en-GB" sz="1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4775CF33-91BD-AC73-7079-EC8F5E38E4C8}"/>
              </a:ext>
            </a:extLst>
          </p:cNvPr>
          <p:cNvSpPr/>
          <p:nvPr/>
        </p:nvSpPr>
        <p:spPr>
          <a:xfrm>
            <a:off x="7980458" y="1434459"/>
            <a:ext cx="2507577" cy="818434"/>
          </a:xfrm>
          <a:prstGeom prst="roundRect">
            <a:avLst/>
          </a:prstGeom>
          <a:solidFill>
            <a:srgbClr val="0070C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Accelerator I/W Model</a:t>
            </a:r>
            <a:endParaRPr lang="en-GB" sz="1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3" name="Arrow: Chevron 32">
            <a:extLst>
              <a:ext uri="{FF2B5EF4-FFF2-40B4-BE49-F238E27FC236}">
                <a16:creationId xmlns:a16="http://schemas.microsoft.com/office/drawing/2014/main" id="{C98FDA58-B3FA-BB21-8271-421372F370C8}"/>
              </a:ext>
            </a:extLst>
          </p:cNvPr>
          <p:cNvSpPr/>
          <p:nvPr/>
        </p:nvSpPr>
        <p:spPr>
          <a:xfrm>
            <a:off x="4229946" y="1702979"/>
            <a:ext cx="317791" cy="298921"/>
          </a:xfrm>
          <a:prstGeom prst="chevron">
            <a:avLst/>
          </a:prstGeom>
          <a:solidFill>
            <a:srgbClr val="089C8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4" name="Arrow: Chevron 33">
            <a:extLst>
              <a:ext uri="{FF2B5EF4-FFF2-40B4-BE49-F238E27FC236}">
                <a16:creationId xmlns:a16="http://schemas.microsoft.com/office/drawing/2014/main" id="{4E006BA9-3144-EC46-DF33-C0C9FBD057A6}"/>
              </a:ext>
            </a:extLst>
          </p:cNvPr>
          <p:cNvSpPr/>
          <p:nvPr/>
        </p:nvSpPr>
        <p:spPr>
          <a:xfrm>
            <a:off x="7471443" y="1702979"/>
            <a:ext cx="317791" cy="298921"/>
          </a:xfrm>
          <a:prstGeom prst="chevron">
            <a:avLst/>
          </a:prstGeom>
          <a:solidFill>
            <a:srgbClr val="089C8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8172A4-26AE-C546-BC12-87523C536ACD}"/>
              </a:ext>
            </a:extLst>
          </p:cNvPr>
          <p:cNvSpPr txBox="1"/>
          <p:nvPr/>
        </p:nvSpPr>
        <p:spPr>
          <a:xfrm>
            <a:off x="4771449" y="2397385"/>
            <a:ext cx="24835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Flexible &amp; modular model</a:t>
            </a:r>
          </a:p>
        </p:txBody>
      </p:sp>
    </p:spTree>
    <p:extLst>
      <p:ext uri="{BB962C8B-B14F-4D97-AF65-F5344CB8AC3E}">
        <p14:creationId xmlns:p14="http://schemas.microsoft.com/office/powerpoint/2010/main" val="378617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37FCBA-E2F7-4844-9C99-4FB57FAE66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624DEE1D-C997-B5B5-B8F0-421357F46601}"/>
              </a:ext>
            </a:extLst>
          </p:cNvPr>
          <p:cNvGrpSpPr/>
          <p:nvPr/>
        </p:nvGrpSpPr>
        <p:grpSpPr>
          <a:xfrm>
            <a:off x="0" y="6364995"/>
            <a:ext cx="12192000" cy="565697"/>
            <a:chOff x="0" y="6364995"/>
            <a:chExt cx="12192000" cy="56569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991F267-E043-6CC0-31BB-94FC5B94BF33}"/>
                </a:ext>
              </a:extLst>
            </p:cNvPr>
            <p:cNvSpPr/>
            <p:nvPr/>
          </p:nvSpPr>
          <p:spPr>
            <a:xfrm>
              <a:off x="0" y="6417816"/>
              <a:ext cx="12192000" cy="440184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Google Shape;58;p13">
              <a:extLst>
                <a:ext uri="{FF2B5EF4-FFF2-40B4-BE49-F238E27FC236}">
                  <a16:creationId xmlns:a16="http://schemas.microsoft.com/office/drawing/2014/main" id="{3E78935F-41E6-552F-80F9-AFABBAFC8A58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3418" y="6364995"/>
              <a:ext cx="578264" cy="5656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Picture 2">
              <a:extLst>
                <a:ext uri="{FF2B5EF4-FFF2-40B4-BE49-F238E27FC236}">
                  <a16:creationId xmlns:a16="http://schemas.microsoft.com/office/drawing/2014/main" id="{D1EE165D-208B-2282-F7B7-0F8C021CF3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52" y="6473860"/>
              <a:ext cx="998705" cy="353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3" descr="A white circle with black text&#10;&#10;AI-generated content may be incorrect.">
              <a:extLst>
                <a:ext uri="{FF2B5EF4-FFF2-40B4-BE49-F238E27FC236}">
                  <a16:creationId xmlns:a16="http://schemas.microsoft.com/office/drawing/2014/main" id="{3F0C2A3A-AC75-284F-220B-98236A783D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774" y="6408211"/>
              <a:ext cx="818381" cy="459389"/>
            </a:xfrm>
            <a:prstGeom prst="rect">
              <a:avLst/>
            </a:prstGeom>
          </p:spPr>
        </p:pic>
        <p:pic>
          <p:nvPicPr>
            <p:cNvPr id="25" name="Picture 24" descr="A black and white striped background&#10;&#10;AI-generated content may be incorrect.">
              <a:extLst>
                <a:ext uri="{FF2B5EF4-FFF2-40B4-BE49-F238E27FC236}">
                  <a16:creationId xmlns:a16="http://schemas.microsoft.com/office/drawing/2014/main" id="{892ABADB-4D96-DE07-491E-A42D68EEE0C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5275" y="6521870"/>
              <a:ext cx="982548" cy="211756"/>
            </a:xfrm>
            <a:prstGeom prst="rect">
              <a:avLst/>
            </a:prstGeom>
          </p:spPr>
        </p:pic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D5723104-DD29-1B45-2FF6-91540EEB65F9}"/>
              </a:ext>
            </a:extLst>
          </p:cNvPr>
          <p:cNvSpPr/>
          <p:nvPr/>
        </p:nvSpPr>
        <p:spPr>
          <a:xfrm>
            <a:off x="3175" y="-11829"/>
            <a:ext cx="12192000" cy="21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D9EA12A-C54E-3EA1-4487-7A50E2A3E0AA}"/>
              </a:ext>
            </a:extLst>
          </p:cNvPr>
          <p:cNvSpPr txBox="1"/>
          <p:nvPr/>
        </p:nvSpPr>
        <p:spPr>
          <a:xfrm>
            <a:off x="298104" y="273757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002060"/>
                </a:solidFill>
                <a:latin typeface="Calisto MT" panose="02040603050505030304" pitchFamily="18" charset="0"/>
              </a:rPr>
              <a:t>FCC-ee main ring impedance model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9105412-CE66-4AAB-F48A-ADFD37418978}"/>
              </a:ext>
            </a:extLst>
          </p:cNvPr>
          <p:cNvCxnSpPr>
            <a:cxnSpLocks/>
          </p:cNvCxnSpPr>
          <p:nvPr/>
        </p:nvCxnSpPr>
        <p:spPr>
          <a:xfrm>
            <a:off x="309594" y="920088"/>
            <a:ext cx="115601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4" name="Picture 4">
            <a:extLst>
              <a:ext uri="{FF2B5EF4-FFF2-40B4-BE49-F238E27FC236}">
                <a16:creationId xmlns:a16="http://schemas.microsoft.com/office/drawing/2014/main" id="{70113D8C-DE1B-1971-EA1F-223FCB85F2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4820" y="4601919"/>
            <a:ext cx="1335993" cy="1335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87DFC68-2117-4430-1BB9-A9EB3D4FFF66}"/>
              </a:ext>
            </a:extLst>
          </p:cNvPr>
          <p:cNvSpPr/>
          <p:nvPr/>
        </p:nvSpPr>
        <p:spPr>
          <a:xfrm>
            <a:off x="6557599" y="3009205"/>
            <a:ext cx="3930436" cy="818434"/>
          </a:xfrm>
          <a:prstGeom prst="roundRect">
            <a:avLst/>
          </a:prstGeom>
          <a:solidFill>
            <a:srgbClr val="0070C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Beam Dynamics Simulations </a:t>
            </a:r>
            <a:endParaRPr lang="en-GB" sz="1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87B9EAB-6A98-E5D8-6FC1-841A7F7AC8BA}"/>
              </a:ext>
            </a:extLst>
          </p:cNvPr>
          <p:cNvSpPr/>
          <p:nvPr/>
        </p:nvSpPr>
        <p:spPr>
          <a:xfrm>
            <a:off x="1520418" y="3009205"/>
            <a:ext cx="4006634" cy="818434"/>
          </a:xfrm>
          <a:prstGeom prst="roundRect">
            <a:avLst/>
          </a:prstGeom>
          <a:solidFill>
            <a:srgbClr val="0070C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Output:</a:t>
            </a:r>
          </a:p>
          <a:p>
            <a:pPr algn="ctr"/>
            <a:r>
              <a:rPr lang="en-GB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Assessment of beam stability </a:t>
            </a:r>
          </a:p>
        </p:txBody>
      </p:sp>
      <p:sp>
        <p:nvSpPr>
          <p:cNvPr id="8" name="Arrow: Chevron 7">
            <a:extLst>
              <a:ext uri="{FF2B5EF4-FFF2-40B4-BE49-F238E27FC236}">
                <a16:creationId xmlns:a16="http://schemas.microsoft.com/office/drawing/2014/main" id="{A75DC732-C5F9-0B73-08EE-20BFA1487C93}"/>
              </a:ext>
            </a:extLst>
          </p:cNvPr>
          <p:cNvSpPr/>
          <p:nvPr/>
        </p:nvSpPr>
        <p:spPr>
          <a:xfrm rot="5400000">
            <a:off x="9075350" y="2506352"/>
            <a:ext cx="317791" cy="298921"/>
          </a:xfrm>
          <a:prstGeom prst="chevron">
            <a:avLst/>
          </a:prstGeom>
          <a:solidFill>
            <a:srgbClr val="089C8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Arrow: Chevron 9">
            <a:extLst>
              <a:ext uri="{FF2B5EF4-FFF2-40B4-BE49-F238E27FC236}">
                <a16:creationId xmlns:a16="http://schemas.microsoft.com/office/drawing/2014/main" id="{A5E63F38-19B6-B9B1-41AC-F03A40847C13}"/>
              </a:ext>
            </a:extLst>
          </p:cNvPr>
          <p:cNvSpPr/>
          <p:nvPr/>
        </p:nvSpPr>
        <p:spPr>
          <a:xfrm rot="16200000">
            <a:off x="2626478" y="2504164"/>
            <a:ext cx="317791" cy="298921"/>
          </a:xfrm>
          <a:prstGeom prst="chevron">
            <a:avLst/>
          </a:prstGeom>
          <a:solidFill>
            <a:srgbClr val="089C8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Arrow: Chevron 14">
            <a:extLst>
              <a:ext uri="{FF2B5EF4-FFF2-40B4-BE49-F238E27FC236}">
                <a16:creationId xmlns:a16="http://schemas.microsoft.com/office/drawing/2014/main" id="{A71FE29E-1D97-28A4-8DC2-95856208BFB6}"/>
              </a:ext>
            </a:extLst>
          </p:cNvPr>
          <p:cNvSpPr/>
          <p:nvPr/>
        </p:nvSpPr>
        <p:spPr>
          <a:xfrm rot="10800000">
            <a:off x="5883430" y="3268961"/>
            <a:ext cx="317791" cy="298921"/>
          </a:xfrm>
          <a:prstGeom prst="chevron">
            <a:avLst/>
          </a:prstGeom>
          <a:solidFill>
            <a:srgbClr val="089C8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87325DE-9A5D-7F1D-9FC5-AAE78F864D3D}"/>
              </a:ext>
            </a:extLst>
          </p:cNvPr>
          <p:cNvSpPr txBox="1"/>
          <p:nvPr/>
        </p:nvSpPr>
        <p:spPr>
          <a:xfrm>
            <a:off x="4365092" y="6473860"/>
            <a:ext cx="344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70F00695-A712-242C-1B42-20D92F41831B}"/>
              </a:ext>
            </a:extLst>
          </p:cNvPr>
          <p:cNvSpPr/>
          <p:nvPr/>
        </p:nvSpPr>
        <p:spPr>
          <a:xfrm>
            <a:off x="8212276" y="3967743"/>
            <a:ext cx="621082" cy="488493"/>
          </a:xfrm>
          <a:prstGeom prst="downArrow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6B48FFE8-6AD1-EDDE-82DD-650C0349E6A3}"/>
              </a:ext>
            </a:extLst>
          </p:cNvPr>
          <p:cNvSpPr/>
          <p:nvPr/>
        </p:nvSpPr>
        <p:spPr>
          <a:xfrm>
            <a:off x="-2382" y="-11829"/>
            <a:ext cx="3045600" cy="216000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Introduction</a:t>
            </a:r>
            <a:endParaRPr lang="en-GB" sz="11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B7F2B3-DAC1-52B3-9546-BECAF8D5D0C2}"/>
              </a:ext>
            </a:extLst>
          </p:cNvPr>
          <p:cNvSpPr txBox="1"/>
          <p:nvPr/>
        </p:nvSpPr>
        <p:spPr>
          <a:xfrm>
            <a:off x="142125" y="-36680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09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6AF506F-7C00-8BF5-6BE6-36B9DA48B83C}"/>
              </a:ext>
            </a:extLst>
          </p:cNvPr>
          <p:cNvSpPr/>
          <p:nvPr/>
        </p:nvSpPr>
        <p:spPr>
          <a:xfrm>
            <a:off x="1531585" y="1425882"/>
            <a:ext cx="2507578" cy="818434"/>
          </a:xfrm>
          <a:prstGeom prst="roundRect">
            <a:avLst/>
          </a:prstGeom>
          <a:solidFill>
            <a:srgbClr val="0070C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Identify main impedance contributors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56A7FCE-3D71-575A-21C0-80B4F568E8A2}"/>
              </a:ext>
            </a:extLst>
          </p:cNvPr>
          <p:cNvSpPr/>
          <p:nvPr/>
        </p:nvSpPr>
        <p:spPr>
          <a:xfrm>
            <a:off x="4773083" y="1443223"/>
            <a:ext cx="2507577" cy="818434"/>
          </a:xfrm>
          <a:prstGeom prst="roundRect">
            <a:avLst/>
          </a:prstGeom>
          <a:solidFill>
            <a:srgbClr val="0070C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3D EM Simulations  and Analytical Model</a:t>
            </a:r>
            <a:endParaRPr lang="en-GB" sz="1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6BB69A7-1DEA-C67B-5E88-191A7ACE9DE0}"/>
              </a:ext>
            </a:extLst>
          </p:cNvPr>
          <p:cNvSpPr/>
          <p:nvPr/>
        </p:nvSpPr>
        <p:spPr>
          <a:xfrm>
            <a:off x="7980458" y="1434459"/>
            <a:ext cx="2507577" cy="818434"/>
          </a:xfrm>
          <a:prstGeom prst="roundRect">
            <a:avLst/>
          </a:prstGeom>
          <a:solidFill>
            <a:srgbClr val="0070C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Accelerator I/W Model</a:t>
            </a:r>
            <a:endParaRPr lang="en-GB" sz="14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" name="Arrow: Chevron 13">
            <a:extLst>
              <a:ext uri="{FF2B5EF4-FFF2-40B4-BE49-F238E27FC236}">
                <a16:creationId xmlns:a16="http://schemas.microsoft.com/office/drawing/2014/main" id="{78D76977-49BF-E27E-A141-88181D5962DE}"/>
              </a:ext>
            </a:extLst>
          </p:cNvPr>
          <p:cNvSpPr/>
          <p:nvPr/>
        </p:nvSpPr>
        <p:spPr>
          <a:xfrm>
            <a:off x="4229946" y="1702979"/>
            <a:ext cx="317791" cy="298921"/>
          </a:xfrm>
          <a:prstGeom prst="chevron">
            <a:avLst/>
          </a:prstGeom>
          <a:solidFill>
            <a:srgbClr val="089C8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Arrow: Chevron 15">
            <a:extLst>
              <a:ext uri="{FF2B5EF4-FFF2-40B4-BE49-F238E27FC236}">
                <a16:creationId xmlns:a16="http://schemas.microsoft.com/office/drawing/2014/main" id="{771255AD-AFF8-ADF2-75F0-8D3E9C457BF3}"/>
              </a:ext>
            </a:extLst>
          </p:cNvPr>
          <p:cNvSpPr/>
          <p:nvPr/>
        </p:nvSpPr>
        <p:spPr>
          <a:xfrm>
            <a:off x="7471443" y="1702979"/>
            <a:ext cx="317791" cy="298921"/>
          </a:xfrm>
          <a:prstGeom prst="chevron">
            <a:avLst/>
          </a:prstGeom>
          <a:solidFill>
            <a:srgbClr val="089C80"/>
          </a:solidFill>
          <a:ln>
            <a:solidFill>
              <a:srgbClr val="0424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77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  <p:bldP spid="15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  <a:scene3d>
          <a:camera prst="orthographicFront"/>
          <a:lightRig rig="threePt" dir="t"/>
        </a:scene3d>
        <a:sp3d contourW="12700">
          <a:bevelT w="6350" h="88900"/>
          <a:bevelB w="6350" h="101600"/>
          <a:contourClr>
            <a:srgbClr val="0C343D"/>
          </a:contourClr>
        </a:sp3d>
      </a:bodyPr>
      <a:lstStyle>
        <a:defPPr algn="ctr">
          <a:defRPr sz="1600" b="1" dirty="0" smtClean="0">
            <a:solidFill>
              <a:schemeClr val="bg1"/>
            </a:solidFill>
            <a:effectLst>
              <a:glow rad="1028700">
                <a:srgbClr val="006666">
                  <a:alpha val="40000"/>
                </a:srgbClr>
              </a:glow>
              <a:outerShdw blurRad="50800" dist="50800" dir="5400000" sx="1000" sy="1000" algn="ctr" rotWithShape="0">
                <a:srgbClr val="000000">
                  <a:alpha val="43137"/>
                </a:srgbClr>
              </a:outerShdw>
            </a:effectLst>
            <a:latin typeface="Century Schoolbook" panose="02040604050505020304" pitchFamily="18" charset="0"/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17233</TotalTime>
  <Words>3653</Words>
  <Application>Microsoft Office PowerPoint</Application>
  <PresentationFormat>Widescreen</PresentationFormat>
  <Paragraphs>742</Paragraphs>
  <Slides>36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Aptos</vt:lpstr>
      <vt:lpstr>Aptos Display</vt:lpstr>
      <vt:lpstr>Arial</vt:lpstr>
      <vt:lpstr>Calibri Light</vt:lpstr>
      <vt:lpstr>Calisto MT</vt:lpstr>
      <vt:lpstr>Cambria Math</vt:lpstr>
      <vt:lpstr>Consolas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Dora Gibellieri</dc:creator>
  <cp:lastModifiedBy>Dora Gibellieri</cp:lastModifiedBy>
  <cp:revision>340</cp:revision>
  <dcterms:created xsi:type="dcterms:W3CDTF">2024-08-18T11:08:05Z</dcterms:created>
  <dcterms:modified xsi:type="dcterms:W3CDTF">2025-05-20T12:16:36Z</dcterms:modified>
</cp:coreProperties>
</file>