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37" r:id="rId2"/>
    <p:sldId id="257" r:id="rId3"/>
    <p:sldId id="328" r:id="rId4"/>
    <p:sldId id="521" r:id="rId5"/>
    <p:sldId id="553" r:id="rId6"/>
    <p:sldId id="569" r:id="rId7"/>
    <p:sldId id="552" r:id="rId8"/>
    <p:sldId id="570" r:id="rId9"/>
    <p:sldId id="543" r:id="rId10"/>
    <p:sldId id="561" r:id="rId11"/>
    <p:sldId id="574" r:id="rId12"/>
    <p:sldId id="572" r:id="rId13"/>
    <p:sldId id="573" r:id="rId14"/>
    <p:sldId id="578" r:id="rId15"/>
    <p:sldId id="576" r:id="rId16"/>
    <p:sldId id="580" r:id="rId17"/>
    <p:sldId id="436" r:id="rId18"/>
    <p:sldId id="584" r:id="rId19"/>
  </p:sldIdLst>
  <p:sldSz cx="12192000" cy="6858000"/>
  <p:notesSz cx="7104063" cy="102346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728" userDrawn="1">
          <p15:clr>
            <a:srgbClr val="A4A3A4"/>
          </p15:clr>
        </p15:guide>
        <p15:guide id="3" orient="horz" pos="336" userDrawn="1">
          <p15:clr>
            <a:srgbClr val="A4A3A4"/>
          </p15:clr>
        </p15:guide>
        <p15:guide id="4" orient="horz" pos="552" userDrawn="1">
          <p15:clr>
            <a:srgbClr val="A4A3A4"/>
          </p15:clr>
        </p15:guide>
        <p15:guide id="5" orient="horz" pos="3984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1979" userDrawn="1">
          <p15:clr>
            <a:srgbClr val="A4A3A4"/>
          </p15:clr>
        </p15:guide>
        <p15:guide id="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006778"/>
    <a:srgbClr val="0432FF"/>
    <a:srgbClr val="AAC9B6"/>
    <a:srgbClr val="007F50"/>
    <a:srgbClr val="822433"/>
    <a:srgbClr val="830022"/>
    <a:srgbClr val="790022"/>
    <a:srgbClr val="783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5" autoAdjust="0"/>
    <p:restoredTop sz="91449" autoAdjust="0"/>
  </p:normalViewPr>
  <p:slideViewPr>
    <p:cSldViewPr snapToGrid="0">
      <p:cViewPr varScale="1">
        <p:scale>
          <a:sx n="135" d="100"/>
          <a:sy n="135" d="100"/>
        </p:scale>
        <p:origin x="240" y="168"/>
      </p:cViewPr>
      <p:guideLst>
        <p:guide orient="horz" pos="2160"/>
        <p:guide orient="horz" pos="1728"/>
        <p:guide orient="horz" pos="336"/>
        <p:guide orient="horz" pos="552"/>
        <p:guide orient="horz" pos="3984"/>
        <p:guide pos="3840"/>
        <p:guide pos="1979"/>
        <p:guide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1688" y="-11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636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>
              <a:defRPr sz="13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636" y="9722882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fld id="{BBEB713E-6DF2-DF43-AAD7-DB6BA10430F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1733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636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2875" y="768350"/>
            <a:ext cx="68183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209" y="4861441"/>
            <a:ext cx="5209646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>
              <a:defRPr sz="13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636" y="9722882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fld id="{FE330379-EB2D-3245-821C-EE7EDDA79AD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5796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253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2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noProof="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354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3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4946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9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6525" y="860425"/>
            <a:ext cx="7631113" cy="429418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noProof="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1338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6525" y="860425"/>
            <a:ext cx="7631113" cy="42941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6415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B5D3E-1EB0-87D1-A949-5B1AA7764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000E568-7622-CA28-E96C-B31D5299E4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136525" y="860425"/>
            <a:ext cx="7631113" cy="4294188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8796EA5-716B-AF7A-B9EB-4147CA5DAF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DE90FA8-9533-EF87-8FD9-590635AC50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283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7B50AD0-5114-114D-BFAF-D6F77DEE390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23FAD43-BFD4-274B-A506-0F3CE5CCBBF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048752" y="409576"/>
            <a:ext cx="2518833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488018" y="409576"/>
            <a:ext cx="7357533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B2E7ABC-098F-984E-BE6F-DB9FF2D33E89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488018" y="1752600"/>
            <a:ext cx="4938183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629400" y="1752600"/>
            <a:ext cx="4938184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D3C61D5C-66C6-C74F-975E-A9D6E855B28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488018" y="1752600"/>
            <a:ext cx="10079567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CBDD7553-32B6-AF41-A7B5-8C68EC4C6086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488018" y="1752600"/>
            <a:ext cx="10079567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17EB865-EA62-E740-84BE-EFA1EDB34EC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1292C01-2A3D-0A44-81FF-B77D718938CB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D6FDE76-05C6-1940-B5EA-225DE777EDCD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88018" y="1752600"/>
            <a:ext cx="493818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629400" y="1752600"/>
            <a:ext cx="4938184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4AA1BCC-0549-AC44-BB05-AFF4571691F2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A8D3F67-D53C-DB4B-89D3-0F9D7613C8C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BFBF7122-E485-A34B-A033-193A3ADCCB38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B86FDA9-73B4-8348-B058-6E024D28C42E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3F72E95A-28A0-DD47-A6FC-6A5A182892F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CFF2E79-C39B-0F4F-8D04-4978C9783A7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12192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 sz="900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 sz="900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88018" y="409576"/>
            <a:ext cx="1007956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8018" y="1752600"/>
            <a:ext cx="1007956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1200" y="614838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it-IT"/>
              <a:t>20/05/2025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25600" y="614838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14838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 dirty="0"/>
              <a:t>Pag. </a:t>
            </a:r>
            <a:fld id="{84F3E2DF-3CD5-B448-B909-71EF67D9F9AF}" type="slidenum">
              <a:rPr lang="it-IT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emf"/><Relationship Id="rId4" Type="http://schemas.openxmlformats.org/officeDocument/2006/relationships/image" Target="../media/image2.png"/><Relationship Id="rId9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emf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181082" y="1835169"/>
            <a:ext cx="5851065" cy="867025"/>
          </a:xfrm>
        </p:spPr>
        <p:txBody>
          <a:bodyPr/>
          <a:lstStyle/>
          <a:p>
            <a:pPr algn="ctr"/>
            <a:r>
              <a:rPr lang="en-GB" dirty="0"/>
              <a:t>Overview of collective effects for the main rings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336544" y="630238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Picture 13" descr="logo +marchio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6938" y="298170"/>
            <a:ext cx="2123132" cy="8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9523" y="181161"/>
            <a:ext cx="3289300" cy="1117600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B3CC0FFE-1942-554D-B255-E3AE1399F35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70" y="262414"/>
            <a:ext cx="1897380" cy="998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EC785DE-1DA6-ED40-B935-47CE82C1A3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2147" y="250045"/>
            <a:ext cx="2817404" cy="997200"/>
          </a:xfrm>
          <a:prstGeom prst="rect">
            <a:avLst/>
          </a:prstGeom>
        </p:spPr>
      </p:pic>
      <p:sp>
        <p:nvSpPr>
          <p:cNvPr id="13" name="Sottotitolo 2">
            <a:extLst>
              <a:ext uri="{FF2B5EF4-FFF2-40B4-BE49-F238E27FC236}">
                <a16:creationId xmlns:a16="http://schemas.microsoft.com/office/drawing/2014/main" id="{297469FA-1C5E-C925-0BD1-FF602E9E5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6540" y="2570181"/>
            <a:ext cx="10134599" cy="2045358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GB" sz="2000" b="1" dirty="0">
                <a:solidFill>
                  <a:srgbClr val="FF0000"/>
                </a:solidFill>
              </a:rPr>
              <a:t>M. Migliorati</a:t>
            </a:r>
          </a:p>
          <a:p>
            <a:pPr>
              <a:lnSpc>
                <a:spcPct val="140000"/>
              </a:lnSpc>
            </a:pPr>
            <a:r>
              <a:rPr lang="en-GB" sz="2000" b="1" dirty="0">
                <a:solidFill>
                  <a:srgbClr val="FF0000"/>
                </a:solidFill>
              </a:rPr>
              <a:t>and the FCC-ee collective effects study group </a:t>
            </a:r>
          </a:p>
          <a:p>
            <a:pPr>
              <a:lnSpc>
                <a:spcPct val="140000"/>
              </a:lnSpc>
            </a:pPr>
            <a:r>
              <a:rPr lang="en-GB" sz="2000" dirty="0">
                <a:solidFill>
                  <a:schemeClr val="accent5">
                    <a:lumMod val="25000"/>
                  </a:schemeClr>
                </a:solidFill>
              </a:rPr>
              <a:t>Acknowledgements: collimation, vacuum and RF groups, Xsuite code developers, …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FCAB6E7-519F-52D7-80D7-9EA989C66958}"/>
              </a:ext>
            </a:extLst>
          </p:cNvPr>
          <p:cNvSpPr txBox="1"/>
          <p:nvPr/>
        </p:nvSpPr>
        <p:spPr>
          <a:xfrm>
            <a:off x="1866528" y="4981172"/>
            <a:ext cx="87462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Roboto" panose="02000000000000000000" pitchFamily="2" charset="0"/>
              </a:rPr>
              <a:t>FCCIS</a:t>
            </a:r>
            <a:r>
              <a:rPr lang="en-US" sz="1400" dirty="0">
                <a:solidFill>
                  <a:srgbClr val="002060"/>
                </a:solidFill>
                <a:latin typeface="Roboto" panose="02000000000000000000" pitchFamily="2" charset="0"/>
              </a:rPr>
              <a:t>: This project has received funding from the European Union's Horizon 2020 research and innovation </a:t>
            </a:r>
            <a:r>
              <a:rPr lang="en-US" sz="1400" dirty="0" err="1">
                <a:solidFill>
                  <a:srgbClr val="002060"/>
                </a:solidFill>
                <a:latin typeface="Roboto" panose="02000000000000000000" pitchFamily="2" charset="0"/>
              </a:rPr>
              <a:t>programme</a:t>
            </a:r>
            <a:r>
              <a:rPr lang="en-US" sz="1400" dirty="0">
                <a:solidFill>
                  <a:srgbClr val="002060"/>
                </a:solidFill>
                <a:latin typeface="Roboto" panose="02000000000000000000" pitchFamily="2" charset="0"/>
              </a:rPr>
              <a:t> under the European Union's Horizon 2020 research and innovation </a:t>
            </a:r>
            <a:r>
              <a:rPr lang="en-US" sz="1400" dirty="0" err="1">
                <a:solidFill>
                  <a:srgbClr val="002060"/>
                </a:solidFill>
                <a:latin typeface="Roboto" panose="02000000000000000000" pitchFamily="2" charset="0"/>
              </a:rPr>
              <a:t>programme</a:t>
            </a:r>
            <a:r>
              <a:rPr lang="en-US" sz="1400" dirty="0">
                <a:solidFill>
                  <a:srgbClr val="002060"/>
                </a:solidFill>
                <a:latin typeface="Roboto" panose="02000000000000000000" pitchFamily="2" charset="0"/>
              </a:rPr>
              <a:t> under grant agreement No 951754.</a:t>
            </a:r>
          </a:p>
          <a:p>
            <a:r>
              <a:rPr lang="en-GB" sz="1400" dirty="0">
                <a:solidFill>
                  <a:srgbClr val="002060"/>
                </a:solidFill>
              </a:rPr>
              <a:t>Work partially supported also by INFN National Committee I through the RD_FCC project.</a:t>
            </a:r>
          </a:p>
        </p:txBody>
      </p:sp>
      <p:pic>
        <p:nvPicPr>
          <p:cNvPr id="1026" name="Picture 2" descr="Risultati immagini per eu emblem">
            <a:extLst>
              <a:ext uri="{FF2B5EF4-FFF2-40B4-BE49-F238E27FC236}">
                <a16:creationId xmlns:a16="http://schemas.microsoft.com/office/drawing/2014/main" id="{F0A6BA09-F135-067E-EB70-1BBDC5CFA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30" y="4986518"/>
            <a:ext cx="1606208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134705F-F231-1B74-64FC-9C2B631883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920" y="1328887"/>
            <a:ext cx="2128680" cy="1478250"/>
          </a:xfrm>
          <a:prstGeom prst="rect">
            <a:avLst/>
          </a:prstGeom>
        </p:spPr>
      </p:pic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407467EB-9087-3E27-BC3E-A978A46DB8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338949"/>
              </p:ext>
            </p:extLst>
          </p:nvPr>
        </p:nvGraphicFramePr>
        <p:xfrm>
          <a:off x="92075" y="92075"/>
          <a:ext cx="8191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9" imgW="819010" imgH="514331" progId="Package">
                  <p:embed/>
                </p:oleObj>
              </mc:Choice>
              <mc:Fallback>
                <p:oleObj name="Packager Shell Object" showAsIcon="1" r:id="rId9" imgW="819010" imgH="514331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81915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magine 13">
            <a:extLst>
              <a:ext uri="{FF2B5EF4-FFF2-40B4-BE49-F238E27FC236}">
                <a16:creationId xmlns:a16="http://schemas.microsoft.com/office/drawing/2014/main" id="{BC790621-635F-BE42-DB53-9BA1170697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98979" y="1328887"/>
            <a:ext cx="1364541" cy="137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35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9C3F5-5802-C90A-2632-3EB957FF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4" y="409576"/>
            <a:ext cx="10656652" cy="581025"/>
          </a:xfrm>
        </p:spPr>
        <p:txBody>
          <a:bodyPr/>
          <a:lstStyle/>
          <a:p>
            <a:r>
              <a:rPr lang="en-GB" dirty="0"/>
              <a:t>Transverse single bunch instability under different scenarios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E5B6A4-643B-0D3F-0FD5-913C24EA1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192F5F7-DB7B-C125-62DE-D1AFA922F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FD21EF3-85AA-E52B-6002-7D5AA62E5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32470E8-8351-FB85-062B-2EA6547330F7}"/>
              </a:ext>
            </a:extLst>
          </p:cNvPr>
          <p:cNvSpPr txBox="1"/>
          <p:nvPr/>
        </p:nvSpPr>
        <p:spPr>
          <a:xfrm>
            <a:off x="216006" y="1016032"/>
            <a:ext cx="4192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Wake without collimators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5165167-6A61-8DCC-0061-9BA96CACBB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2" t="8004" r="1540" b="8763"/>
          <a:stretch/>
        </p:blipFill>
        <p:spPr>
          <a:xfrm>
            <a:off x="128922" y="2297106"/>
            <a:ext cx="5994000" cy="37440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1A5D638-8BC9-8A5B-1620-E8EC1D8D2D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02" t="8140" r="2992" b="8165"/>
          <a:stretch/>
        </p:blipFill>
        <p:spPr>
          <a:xfrm>
            <a:off x="6226667" y="2297106"/>
            <a:ext cx="5886151" cy="3744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186E13E-824A-944C-7798-033417CCC22B}"/>
              </a:ext>
            </a:extLst>
          </p:cNvPr>
          <p:cNvSpPr txBox="1"/>
          <p:nvPr/>
        </p:nvSpPr>
        <p:spPr>
          <a:xfrm>
            <a:off x="7018618" y="1919153"/>
            <a:ext cx="597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chromaticity = 5 - feedback system on (4 turns)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3A14AD2-A02C-FD8E-08DE-D4207CD54F50}"/>
              </a:ext>
            </a:extLst>
          </p:cNvPr>
          <p:cNvSpPr txBox="1"/>
          <p:nvPr/>
        </p:nvSpPr>
        <p:spPr>
          <a:xfrm>
            <a:off x="759332" y="1919153"/>
            <a:ext cx="406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no chromaticity, no feedback system</a:t>
            </a:r>
          </a:p>
        </p:txBody>
      </p:sp>
    </p:spTree>
    <p:extLst>
      <p:ext uri="{BB962C8B-B14F-4D97-AF65-F5344CB8AC3E}">
        <p14:creationId xmlns:p14="http://schemas.microsoft.com/office/powerpoint/2010/main" val="3300548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D8617-35CF-61F3-E658-98E1B29FF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E0D000-F973-9F5E-BAE4-A069C3487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4" y="409576"/>
            <a:ext cx="10656652" cy="581025"/>
          </a:xfrm>
        </p:spPr>
        <p:txBody>
          <a:bodyPr/>
          <a:lstStyle/>
          <a:p>
            <a:r>
              <a:rPr lang="en-GB" dirty="0"/>
              <a:t>Transverse single bunch instability under different scenarios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A7A83-94AB-0123-F5D3-FE1D45976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8A7C0EA-1E14-E3F2-5421-E61156905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6D05E8B-7A05-3D73-E4E7-947907F54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13C9A35-2F2F-E17F-94EE-CA2C8B6C8E05}"/>
              </a:ext>
            </a:extLst>
          </p:cNvPr>
          <p:cNvSpPr txBox="1"/>
          <p:nvPr/>
        </p:nvSpPr>
        <p:spPr>
          <a:xfrm>
            <a:off x="216006" y="1016032"/>
            <a:ext cx="587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Wake without collimators’ geometric contribution (only RW)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966D102-691E-9641-1FD7-E87A5A778700}"/>
              </a:ext>
            </a:extLst>
          </p:cNvPr>
          <p:cNvSpPr txBox="1"/>
          <p:nvPr/>
        </p:nvSpPr>
        <p:spPr>
          <a:xfrm>
            <a:off x="6615547" y="1029172"/>
            <a:ext cx="495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chromaticity = 5 - feedback system on (4 turns)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6127534-1282-A8D5-2747-AD8EF805FE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01" t="8004" r="2522" b="8563"/>
          <a:stretch/>
        </p:blipFill>
        <p:spPr>
          <a:xfrm>
            <a:off x="87085" y="2256417"/>
            <a:ext cx="5889842" cy="37440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68D61F2C-B36B-0228-9D00-E227D97375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41" t="7603" r="1961" b="9364"/>
          <a:stretch/>
        </p:blipFill>
        <p:spPr>
          <a:xfrm>
            <a:off x="5976927" y="2256417"/>
            <a:ext cx="6035507" cy="3744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63B0E77-76D9-F949-9AD9-F4829B41A6AF}"/>
              </a:ext>
            </a:extLst>
          </p:cNvPr>
          <p:cNvSpPr txBox="1"/>
          <p:nvPr/>
        </p:nvSpPr>
        <p:spPr>
          <a:xfrm>
            <a:off x="910934" y="1948274"/>
            <a:ext cx="1244437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DAD24D1-7C70-4F99-35F2-6C9E6AF5653A}"/>
              </a:ext>
            </a:extLst>
          </p:cNvPr>
          <p:cNvSpPr txBox="1"/>
          <p:nvPr/>
        </p:nvSpPr>
        <p:spPr>
          <a:xfrm>
            <a:off x="6901187" y="1966740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</p:spTree>
    <p:extLst>
      <p:ext uri="{BB962C8B-B14F-4D97-AF65-F5344CB8AC3E}">
        <p14:creationId xmlns:p14="http://schemas.microsoft.com/office/powerpoint/2010/main" val="2584272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606A6-96F4-B96C-D0EC-75AD0EFC7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56BE8B-4E41-A462-5FE2-85B6236A4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4" y="409576"/>
            <a:ext cx="10656652" cy="581025"/>
          </a:xfrm>
        </p:spPr>
        <p:txBody>
          <a:bodyPr/>
          <a:lstStyle/>
          <a:p>
            <a:r>
              <a:rPr lang="en-GB" dirty="0"/>
              <a:t>Transverse single bunch instability under different scenarios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5A0E63-68A2-4799-5C8E-4D93E5EDD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A64F127-DF5C-893D-1A15-4F28BE4F5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74AABB-8D00-7A64-007E-59B81D4D4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10680BB-A1B5-9F66-A8A6-8F11E8945B43}"/>
              </a:ext>
            </a:extLst>
          </p:cNvPr>
          <p:cNvSpPr txBox="1"/>
          <p:nvPr/>
        </p:nvSpPr>
        <p:spPr>
          <a:xfrm>
            <a:off x="216006" y="1016032"/>
            <a:ext cx="6402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Wake with optimised collimators’ geometry</a:t>
            </a:r>
          </a:p>
          <a:p>
            <a:r>
              <a:rPr lang="en-GB" sz="2400" dirty="0">
                <a:solidFill>
                  <a:srgbClr val="002060"/>
                </a:solidFill>
              </a:rPr>
              <a:t>(geometric part = 1.5*RW part)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3F9430-C741-8144-38B3-AB13E27CB5A0}"/>
              </a:ext>
            </a:extLst>
          </p:cNvPr>
          <p:cNvSpPr txBox="1"/>
          <p:nvPr/>
        </p:nvSpPr>
        <p:spPr>
          <a:xfrm>
            <a:off x="6739218" y="1058699"/>
            <a:ext cx="51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chromaticity = 5 - feedback system on (4 turns)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CB98A73-BB26-570E-F6DA-558B592057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3" t="8804" r="2380" b="8778"/>
          <a:stretch/>
        </p:blipFill>
        <p:spPr>
          <a:xfrm>
            <a:off x="0" y="2287923"/>
            <a:ext cx="5998760" cy="374400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55C97C8E-42C8-B375-BE01-374E9AF624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602" t="8804" r="2101" b="9128"/>
          <a:stretch/>
        </p:blipFill>
        <p:spPr>
          <a:xfrm>
            <a:off x="6053920" y="2287923"/>
            <a:ext cx="6015195" cy="3744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86AF11B-E225-7B73-DB3D-4863175D5E5E}"/>
              </a:ext>
            </a:extLst>
          </p:cNvPr>
          <p:cNvSpPr txBox="1"/>
          <p:nvPr/>
        </p:nvSpPr>
        <p:spPr>
          <a:xfrm>
            <a:off x="714992" y="1979273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E7B531D-C1C1-239B-5AB8-F179A4239F3D}"/>
              </a:ext>
            </a:extLst>
          </p:cNvPr>
          <p:cNvSpPr txBox="1"/>
          <p:nvPr/>
        </p:nvSpPr>
        <p:spPr>
          <a:xfrm>
            <a:off x="6705245" y="1979273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</p:spTree>
    <p:extLst>
      <p:ext uri="{BB962C8B-B14F-4D97-AF65-F5344CB8AC3E}">
        <p14:creationId xmlns:p14="http://schemas.microsoft.com/office/powerpoint/2010/main" val="2939975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1DA13-E85D-9A56-576D-F75D7E237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A5DFB5-76D3-31B2-C050-5EEED3B08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4" y="409576"/>
            <a:ext cx="10656652" cy="581025"/>
          </a:xfrm>
        </p:spPr>
        <p:txBody>
          <a:bodyPr/>
          <a:lstStyle/>
          <a:p>
            <a:r>
              <a:rPr lang="en-GB" dirty="0"/>
              <a:t>Transverse single bunch instability under different scenarios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83D391-F883-A161-0B37-4C072C599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6C34835-7EF1-4674-AF50-C3234E3B6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F37B7F-B0DC-04BC-38F4-FF0732252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471D8F0-A720-A7F2-1793-29FACD6D42A3}"/>
              </a:ext>
            </a:extLst>
          </p:cNvPr>
          <p:cNvSpPr txBox="1"/>
          <p:nvPr/>
        </p:nvSpPr>
        <p:spPr>
          <a:xfrm>
            <a:off x="216006" y="1016032"/>
            <a:ext cx="587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Wake with reduced collimators’ geometric contribution (geometric part = RW part)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521DE7F-CC34-0B9F-7C19-B151F29547C4}"/>
              </a:ext>
            </a:extLst>
          </p:cNvPr>
          <p:cNvSpPr txBox="1"/>
          <p:nvPr/>
        </p:nvSpPr>
        <p:spPr>
          <a:xfrm>
            <a:off x="6615547" y="1029172"/>
            <a:ext cx="495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chromaticity = 5 - feedback system on (4 turns)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39D7884-A0C6-2D0E-9874-1B717FC64C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3" t="8203" r="1820" b="9364"/>
          <a:stretch/>
        </p:blipFill>
        <p:spPr>
          <a:xfrm>
            <a:off x="61980" y="2259066"/>
            <a:ext cx="6034020" cy="37440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2AB06F7-9D32-AC2D-AC99-6857E89D21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82" t="8604" r="2101" b="8963"/>
          <a:stretch/>
        </p:blipFill>
        <p:spPr>
          <a:xfrm>
            <a:off x="6083643" y="2259066"/>
            <a:ext cx="6015846" cy="3744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85F88C9-F853-AA8F-65B0-FF2F5CF2AE39}"/>
              </a:ext>
            </a:extLst>
          </p:cNvPr>
          <p:cNvSpPr txBox="1"/>
          <p:nvPr/>
        </p:nvSpPr>
        <p:spPr>
          <a:xfrm>
            <a:off x="910934" y="1941176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4E8976F-EC62-3071-3622-938D6107C2B0}"/>
              </a:ext>
            </a:extLst>
          </p:cNvPr>
          <p:cNvSpPr txBox="1"/>
          <p:nvPr/>
        </p:nvSpPr>
        <p:spPr>
          <a:xfrm>
            <a:off x="6901187" y="1941176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</p:spTree>
    <p:extLst>
      <p:ext uri="{BB962C8B-B14F-4D97-AF65-F5344CB8AC3E}">
        <p14:creationId xmlns:p14="http://schemas.microsoft.com/office/powerpoint/2010/main" val="57095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D613B1-FA70-C8FB-3956-60C7C511F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A77097EC-B060-2C1B-D040-AE9042FA4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982" y="2259066"/>
            <a:ext cx="5849167" cy="37440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A244F23-5582-D772-812E-49D2EC4C0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11" y="2259066"/>
            <a:ext cx="5899841" cy="3744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1C27CFF-3A42-BFA9-8808-D7CBF608E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4" y="409576"/>
            <a:ext cx="10656652" cy="581025"/>
          </a:xfrm>
        </p:spPr>
        <p:txBody>
          <a:bodyPr/>
          <a:lstStyle/>
          <a:p>
            <a:r>
              <a:rPr lang="en-GB" dirty="0"/>
              <a:t>Transverse single bunch instability under different scenarios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49E6EC7-B915-A9DF-CC5F-DCB3C24C2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121A1FD-1C24-2AF3-C088-7926A47B8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7791734-CF2D-F45F-46B2-D16976EC7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0499FBC-B941-2316-B82F-70595C12107E}"/>
              </a:ext>
            </a:extLst>
          </p:cNvPr>
          <p:cNvSpPr txBox="1"/>
          <p:nvPr/>
        </p:nvSpPr>
        <p:spPr>
          <a:xfrm>
            <a:off x="216006" y="1016032"/>
            <a:ext cx="587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Wake with reduced collimators’ geometric contribution (geometric part = RW part)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B98AD3-CF62-5DD5-8BAC-455666565FDA}"/>
              </a:ext>
            </a:extLst>
          </p:cNvPr>
          <p:cNvSpPr txBox="1"/>
          <p:nvPr/>
        </p:nvSpPr>
        <p:spPr>
          <a:xfrm>
            <a:off x="6615547" y="1029172"/>
            <a:ext cx="5127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chromaticity = 20 - feedback system on (4 turns)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95B7175-7932-DF33-7D46-2472DFAD0253}"/>
              </a:ext>
            </a:extLst>
          </p:cNvPr>
          <p:cNvSpPr txBox="1"/>
          <p:nvPr/>
        </p:nvSpPr>
        <p:spPr>
          <a:xfrm>
            <a:off x="910934" y="1941176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AD76F5A-BB63-87E2-B65B-3BDE161DA51E}"/>
              </a:ext>
            </a:extLst>
          </p:cNvPr>
          <p:cNvSpPr txBox="1"/>
          <p:nvPr/>
        </p:nvSpPr>
        <p:spPr>
          <a:xfrm>
            <a:off x="6901187" y="1941176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</p:spTree>
    <p:extLst>
      <p:ext uri="{BB962C8B-B14F-4D97-AF65-F5344CB8AC3E}">
        <p14:creationId xmlns:p14="http://schemas.microsoft.com/office/powerpoint/2010/main" val="1455451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7B8C3-743B-0337-7392-08A63AEC1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416CFB61-DD98-4B78-F346-B6559F356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250" y="2227751"/>
            <a:ext cx="5898821" cy="37440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1EFD141-0981-B8EC-E02F-82BBAF9B1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9" y="2227751"/>
            <a:ext cx="5957903" cy="3744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1EFF96D-559F-AF36-0D15-EDBB2E606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4" y="409576"/>
            <a:ext cx="10656652" cy="581025"/>
          </a:xfrm>
        </p:spPr>
        <p:txBody>
          <a:bodyPr/>
          <a:lstStyle/>
          <a:p>
            <a:r>
              <a:rPr lang="en-GB" dirty="0"/>
              <a:t>Transverse single bunch instability under different scenarios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12D18D-5FC2-A146-419A-3A6AAD8C0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2355C81-7300-89BC-383C-1FDDAC48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32BF6A-10B4-CFF2-C984-DEDAC91C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79C76CD-CA66-100D-F718-6DF7A4C61E9B}"/>
              </a:ext>
            </a:extLst>
          </p:cNvPr>
          <p:cNvSpPr txBox="1"/>
          <p:nvPr/>
        </p:nvSpPr>
        <p:spPr>
          <a:xfrm>
            <a:off x="216006" y="1016032"/>
            <a:ext cx="587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Wake with reduced collimators’ geometric contribution (geometric part = RW part)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0AF74A3-43B5-30A7-235B-19378D71DF63}"/>
              </a:ext>
            </a:extLst>
          </p:cNvPr>
          <p:cNvSpPr txBox="1"/>
          <p:nvPr/>
        </p:nvSpPr>
        <p:spPr>
          <a:xfrm>
            <a:off x="6615547" y="1029172"/>
            <a:ext cx="523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chromaticity = -5 - feedback system on (4 turns)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A435BE0-DBFB-9C12-7BC0-87F29217BFD0}"/>
              </a:ext>
            </a:extLst>
          </p:cNvPr>
          <p:cNvSpPr txBox="1"/>
          <p:nvPr/>
        </p:nvSpPr>
        <p:spPr>
          <a:xfrm>
            <a:off x="910934" y="1941176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2B3763C-9F30-53A0-5B5E-32E0BB789711}"/>
              </a:ext>
            </a:extLst>
          </p:cNvPr>
          <p:cNvSpPr txBox="1"/>
          <p:nvPr/>
        </p:nvSpPr>
        <p:spPr>
          <a:xfrm>
            <a:off x="6901187" y="1941176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</p:spTree>
    <p:extLst>
      <p:ext uri="{BB962C8B-B14F-4D97-AF65-F5344CB8AC3E}">
        <p14:creationId xmlns:p14="http://schemas.microsoft.com/office/powerpoint/2010/main" val="4102384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F7EB7-3B77-5366-1883-936CC7323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1BF0E1-8C29-01CA-F9B2-BCAEBCC81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34" y="409576"/>
            <a:ext cx="10656652" cy="581025"/>
          </a:xfrm>
        </p:spPr>
        <p:txBody>
          <a:bodyPr/>
          <a:lstStyle/>
          <a:p>
            <a:r>
              <a:rPr lang="en-GB" dirty="0"/>
              <a:t>Transverse single bunch instability under different scenarios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3D4108-9030-B4F8-CB0F-2FF22C36A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9C66CB4-6A26-8A97-CBCB-DA18F464C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A339B58-63B1-07A1-964B-D77217B4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5BC68A-E601-5029-8E01-6C84E3DE63D4}"/>
              </a:ext>
            </a:extLst>
          </p:cNvPr>
          <p:cNvSpPr txBox="1"/>
          <p:nvPr/>
        </p:nvSpPr>
        <p:spPr>
          <a:xfrm>
            <a:off x="216006" y="1016032"/>
            <a:ext cx="711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Wake with non-optimised collimators’ geometry</a:t>
            </a:r>
          </a:p>
          <a:p>
            <a:r>
              <a:rPr lang="en-GB" sz="2400" dirty="0">
                <a:solidFill>
                  <a:srgbClr val="002060"/>
                </a:solidFill>
              </a:rPr>
              <a:t>(geometric part = 4.4*RW part)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D284A63-0B9C-5D6C-5C1B-7B9BB38C8EC1}"/>
              </a:ext>
            </a:extLst>
          </p:cNvPr>
          <p:cNvSpPr txBox="1"/>
          <p:nvPr/>
        </p:nvSpPr>
        <p:spPr>
          <a:xfrm>
            <a:off x="6901187" y="1060587"/>
            <a:ext cx="5074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chromaticity = 20 - feedback system on (4 turns)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D277975-970A-46D3-CA4D-821F38F0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22" t="7804" r="2101" b="9537"/>
          <a:stretch/>
        </p:blipFill>
        <p:spPr>
          <a:xfrm>
            <a:off x="84674" y="2252217"/>
            <a:ext cx="5990253" cy="37440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898B9CBE-9D97-C098-F0A5-33C9E46DB5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42" t="8694" r="2381" b="9128"/>
          <a:stretch/>
        </p:blipFill>
        <p:spPr>
          <a:xfrm>
            <a:off x="6059097" y="2217177"/>
            <a:ext cx="6091773" cy="381408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5E872AF-C3BD-3CFB-1FE0-476BB74713E2}"/>
              </a:ext>
            </a:extLst>
          </p:cNvPr>
          <p:cNvSpPr txBox="1"/>
          <p:nvPr/>
        </p:nvSpPr>
        <p:spPr>
          <a:xfrm>
            <a:off x="910934" y="1913959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82BA7CA-DFFC-F1A9-0979-E936A0648497}"/>
              </a:ext>
            </a:extLst>
          </p:cNvPr>
          <p:cNvSpPr txBox="1"/>
          <p:nvPr/>
        </p:nvSpPr>
        <p:spPr>
          <a:xfrm>
            <a:off x="6901187" y="1913959"/>
            <a:ext cx="1244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</p:spTree>
    <p:extLst>
      <p:ext uri="{BB962C8B-B14F-4D97-AF65-F5344CB8AC3E}">
        <p14:creationId xmlns:p14="http://schemas.microsoft.com/office/powerpoint/2010/main" val="1314036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3772F4-9274-2A40-90A2-EC2C3CD30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1A7856D2-AD00-9C4A-B9C4-7A9DED906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89" y="990601"/>
            <a:ext cx="11288110" cy="5062469"/>
          </a:xfrm>
        </p:spPr>
        <p:txBody>
          <a:bodyPr/>
          <a:lstStyle/>
          <a:p>
            <a:r>
              <a:rPr lang="en-GB" sz="1800" dirty="0"/>
              <a:t>Transverse single-bunch instability is the most challenging collective effect in the single-beam regime. The feedback system seems able to suppress TMCI, but the ‘-1 mode’ instability appears. An investigation with a more realistic feedback system is necessary.</a:t>
            </a:r>
          </a:p>
          <a:p>
            <a:endParaRPr lang="en-GB" sz="1000" dirty="0"/>
          </a:p>
          <a:p>
            <a:r>
              <a:rPr lang="en-GB" sz="1800" dirty="0"/>
              <a:t>Different scenarios have been presented. With the current impedance model, the vertical plane shows an instability threshold close to the nominal intensity. </a:t>
            </a:r>
          </a:p>
          <a:p>
            <a:pPr marL="0" indent="0">
              <a:buNone/>
            </a:pPr>
            <a:endParaRPr lang="en-GB" sz="1000" dirty="0"/>
          </a:p>
          <a:p>
            <a:r>
              <a:rPr lang="en-GB" sz="1800" dirty="0"/>
              <a:t>Feedback system and chromaticity help, but vertical instability remains critical. </a:t>
            </a:r>
          </a:p>
          <a:p>
            <a:endParaRPr lang="en-GB" sz="1000" dirty="0"/>
          </a:p>
          <a:p>
            <a:r>
              <a:rPr lang="en-GB" sz="1800" dirty="0"/>
              <a:t>We are still missing several impedance sources (e.g. </a:t>
            </a:r>
            <a:r>
              <a:rPr lang="en-GB" sz="1800" dirty="0" err="1"/>
              <a:t>stripline</a:t>
            </a:r>
            <a:r>
              <a:rPr lang="en-GB" sz="1800" dirty="0"/>
              <a:t> kickers, vacuum flanges, 200 nm NEG thickness instead of 150, …). Additionally, other impedance devices need to be updated (such as bellows that, so far, were evaluated using a 35 mm beam pipe radius).</a:t>
            </a:r>
          </a:p>
          <a:p>
            <a:endParaRPr lang="en-GB" sz="1000" dirty="0"/>
          </a:p>
          <a:p>
            <a:r>
              <a:rPr lang="en-GB" sz="1800" dirty="0"/>
              <a:t>A common question from different groups is whether a device's design can be ‘accepted’ from the impedance point of view. We cannot answer such a question. An effective strategy to mitigate collective effects should include the optimized design of all devices contributing to the overall impedance. </a:t>
            </a:r>
          </a:p>
          <a:p>
            <a:endParaRPr lang="en-GB" sz="1000" dirty="0"/>
          </a:p>
          <a:p>
            <a:r>
              <a:rPr lang="en-GB" sz="1800" dirty="0"/>
              <a:t>Additionally, interplay with beam-beam and </a:t>
            </a:r>
            <a:r>
              <a:rPr lang="en-GB" sz="1800" dirty="0" err="1"/>
              <a:t>beamstrahlung</a:t>
            </a:r>
            <a:r>
              <a:rPr lang="en-GB" sz="1800" dirty="0"/>
              <a:t> must be taken into account.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2E90FF-658B-114C-94C5-AB2E61DF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33417C-4912-CB43-86EF-51561498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FCC week 2025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9392BA-D05B-A642-9DC8-07BAA6CB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7871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13004-ADEA-AFA7-7908-A81CCFE91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78DF4F-1ADD-57DB-5132-35931DA70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B6A7C718-850C-E26B-7715-4B0AD3BB1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89" y="990601"/>
            <a:ext cx="11288110" cy="5062469"/>
          </a:xfrm>
        </p:spPr>
        <p:txBody>
          <a:bodyPr/>
          <a:lstStyle/>
          <a:p>
            <a:r>
              <a:rPr lang="en-GB" sz="1800" dirty="0"/>
              <a:t>Transverse single-bunch instability is the most challenging collective effect in the single-beam regime. The feedback system seems able to suppress TMCI, but the ‘-1 mode’ instability appears. An investigation with a more realistic feedback system is necessary.</a:t>
            </a:r>
          </a:p>
          <a:p>
            <a:endParaRPr lang="en-GB" sz="1000" dirty="0"/>
          </a:p>
          <a:p>
            <a:r>
              <a:rPr lang="en-GB" sz="1800" dirty="0"/>
              <a:t>Different scenarios have been presented. With the current impedance model, the vertical plane shows an instability threshold close to the nominal intensity. </a:t>
            </a:r>
          </a:p>
          <a:p>
            <a:pPr marL="0" indent="0">
              <a:buNone/>
            </a:pPr>
            <a:endParaRPr lang="en-GB" sz="1000" dirty="0"/>
          </a:p>
          <a:p>
            <a:r>
              <a:rPr lang="en-GB" sz="1800" dirty="0"/>
              <a:t>Feedback system and chromaticity help, but vertical instability remains critical. </a:t>
            </a:r>
          </a:p>
          <a:p>
            <a:endParaRPr lang="en-GB" sz="1000" dirty="0"/>
          </a:p>
          <a:p>
            <a:r>
              <a:rPr lang="en-GB" sz="1800" dirty="0"/>
              <a:t>We are still missing several impedance sources (e.g. </a:t>
            </a:r>
            <a:r>
              <a:rPr lang="en-GB" sz="1800" dirty="0" err="1"/>
              <a:t>stripline</a:t>
            </a:r>
            <a:r>
              <a:rPr lang="en-GB" sz="1800" dirty="0"/>
              <a:t> kickers, vacuum flanges, 200 nm NEG thickness instead of 150, …). Additionally, other impedance devices need to be updated (such as bellows that, so far, were evaluated using a 35 mm beam pipe radius).</a:t>
            </a:r>
          </a:p>
          <a:p>
            <a:endParaRPr lang="en-GB" sz="1000" dirty="0"/>
          </a:p>
          <a:p>
            <a:r>
              <a:rPr lang="en-GB" sz="1800" dirty="0"/>
              <a:t>A common question from different groups is whether a device's design can be ‘accepted’ from the impedance point of view. We cannot answer such a question. An effective strategy to mitigate collective effects should include the optimized design of all devices contributing to the overall impedance. </a:t>
            </a:r>
          </a:p>
          <a:p>
            <a:endParaRPr lang="en-GB" sz="1000" dirty="0"/>
          </a:p>
          <a:p>
            <a:r>
              <a:rPr lang="en-GB" sz="1800" dirty="0"/>
              <a:t>Additionally, interplay with beam-beam and </a:t>
            </a:r>
            <a:r>
              <a:rPr lang="en-GB" sz="1800" dirty="0" err="1"/>
              <a:t>beamstrahlung</a:t>
            </a:r>
            <a:r>
              <a:rPr lang="en-GB" sz="1800" dirty="0"/>
              <a:t> must be taken into account.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7FBB7C-7213-E66F-DF34-E131E1C8E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B04EC2E-00FC-FBEB-058E-9EA8193D0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FCC week 2025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F4C3DA-7615-A43F-AB01-F55669080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1097FC8-FD0A-9940-B283-6BA238B5E6A1}"/>
              </a:ext>
            </a:extLst>
          </p:cNvPr>
          <p:cNvSpPr/>
          <p:nvPr/>
        </p:nvSpPr>
        <p:spPr>
          <a:xfrm rot="19752128">
            <a:off x="3389799" y="2258997"/>
            <a:ext cx="495520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 for </a:t>
            </a:r>
          </a:p>
          <a:p>
            <a:pPr algn="ctr"/>
            <a:r>
              <a:rPr lang="en-GB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7692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951B0C5D-3EF6-AE45-9C07-19B1E97D1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Outline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52EC1DBF-38CA-574D-8BF3-A80B28B71B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3899" y="1371673"/>
                <a:ext cx="10396615" cy="4468017"/>
              </a:xfrm>
            </p:spPr>
            <p:txBody>
              <a:bodyPr/>
              <a:lstStyle/>
              <a:p>
                <a:r>
                  <a:rPr lang="en-GB" sz="2800" dirty="0"/>
                  <a:t>FCC-ee main parameters (Feasibility Study Report)</a:t>
                </a:r>
              </a:p>
              <a:p>
                <a:pPr marL="0" indent="0">
                  <a:buNone/>
                </a:pPr>
                <a:endParaRPr lang="en-GB" sz="1400" dirty="0"/>
              </a:p>
              <a:p>
                <a:r>
                  <a:rPr lang="en-GB" sz="2800" dirty="0" err="1"/>
                  <a:t>Wakefields</a:t>
                </a:r>
                <a:r>
                  <a:rPr lang="en-GB" sz="2800" dirty="0"/>
                  <a:t> and coupling impedance </a:t>
                </a:r>
                <a14:m>
                  <m:oMath xmlns:m="http://schemas.openxmlformats.org/officeDocument/2006/math">
                    <m:r>
                      <a:rPr lang="it-IT" sz="2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400" dirty="0"/>
                  <a:t> </a:t>
                </a:r>
                <a:r>
                  <a:rPr lang="en-GB" sz="2800" dirty="0"/>
                  <a:t>see also presentations of C. Zannini and D. </a:t>
                </a:r>
                <a:r>
                  <a:rPr lang="en-GB" sz="2800" dirty="0" err="1"/>
                  <a:t>Gibellieri</a:t>
                </a:r>
                <a:r>
                  <a:rPr lang="en-GB" sz="2800" dirty="0"/>
                  <a:t> for additional details</a:t>
                </a:r>
              </a:p>
              <a:p>
                <a:endParaRPr lang="en-GB" sz="1400" dirty="0"/>
              </a:p>
              <a:p>
                <a:r>
                  <a:rPr lang="en-GB" sz="2800" dirty="0"/>
                  <a:t>Single bunch effect in longitudinal plane: PWD</a:t>
                </a:r>
              </a:p>
              <a:p>
                <a:endParaRPr lang="en-GB" sz="1400" dirty="0"/>
              </a:p>
              <a:p>
                <a:r>
                  <a:rPr lang="en-GB" sz="2800" dirty="0"/>
                  <a:t>Transverse coupled bunch instability and feedback system</a:t>
                </a:r>
              </a:p>
              <a:p>
                <a:endParaRPr lang="en-GB" sz="1400" dirty="0"/>
              </a:p>
              <a:p>
                <a:r>
                  <a:rPr lang="en-GB" sz="2800" dirty="0"/>
                  <a:t>Transverse single bunch instability (TMCI, …) under different scenarios</a:t>
                </a:r>
              </a:p>
            </p:txBody>
          </p:sp>
        </mc:Choice>
        <mc:Fallback xmlns="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52EC1DBF-38CA-574D-8BF3-A80B28B71B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3899" y="1371673"/>
                <a:ext cx="10396615" cy="4468017"/>
              </a:xfrm>
              <a:blipFill>
                <a:blip r:embed="rId3"/>
                <a:stretch>
                  <a:fillRect l="-1098" t="-1705" r="-732" b="-31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031B986-C2D5-E845-A729-BCC981A01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EAD5CF-8503-F8B2-110C-04BB41A0B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B3B4968-93CB-4226-24BB-3BFBB7EC6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2</a:t>
            </a:fld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951B0C5D-3EF6-AE45-9C07-19B1E97D1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FCC-ee main parameters (from the Feasibility Study Report)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1046841-1D4A-67FA-7571-37C05CF1FAE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95" b="-1"/>
          <a:stretch/>
        </p:blipFill>
        <p:spPr>
          <a:xfrm>
            <a:off x="4926995" y="0"/>
            <a:ext cx="6655404" cy="6062169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84C1A0E7-83B4-90D7-7B34-6FC5056488FD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609601" y="1914073"/>
                <a:ext cx="4011084" cy="3822698"/>
              </a:xfrm>
            </p:spPr>
            <p:txBody>
              <a:bodyPr/>
              <a:lstStyle/>
              <a:p>
                <a:r>
                  <a:rPr lang="en-US" sz="2000" dirty="0"/>
                  <a:t>For the study of collective effects, we considered the Z-pole having the lower beam energy and the higher beam current than the other machine configurations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We focused our study on the single bunch beam dynamics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Single bunch population is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2.18×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84C1A0E7-83B4-90D7-7B34-6FC5056488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609601" y="1914073"/>
                <a:ext cx="4011084" cy="3822698"/>
              </a:xfrm>
              <a:blipFill>
                <a:blip r:embed="rId4"/>
                <a:stretch>
                  <a:fillRect l="-1582" t="-993" r="-18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9C61251-157D-2D49-83E6-CA79F4EA74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1200" y="6148388"/>
            <a:ext cx="2540000" cy="4572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38C462-9AAF-9C2B-9BAC-F0CA3E45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5600" y="6148388"/>
            <a:ext cx="3860800" cy="4572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it-IT"/>
              <a:t>FCC week 2025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973D14B-3C22-00D6-124F-DE2788EEC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48388"/>
            <a:ext cx="2540000" cy="4572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Pag. </a:t>
            </a:r>
            <a:fld id="{BFBF7122-E485-A34B-A033-193A3ADCCB38}" type="slidenum">
              <a:rPr lang="it-IT" smtClean="0"/>
              <a:pPr>
                <a:spcAft>
                  <a:spcPts val="600"/>
                </a:spcAft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711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9C3F5-5802-C90A-2632-3EB957FF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770473"/>
          </a:xfrm>
        </p:spPr>
        <p:txBody>
          <a:bodyPr/>
          <a:lstStyle/>
          <a:p>
            <a:r>
              <a:rPr lang="en-GB" sz="2400" dirty="0" err="1"/>
              <a:t>Wakefields</a:t>
            </a:r>
            <a:r>
              <a:rPr lang="en-GB" sz="2400" dirty="0"/>
              <a:t> and coupling impedance</a:t>
            </a:r>
            <a:endParaRPr lang="en-GB" sz="1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0C6A6E-A16E-083A-ADBE-1A54355DD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6F9E08A-E343-7AC8-3B7A-8074EF148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3E9B63-1B9C-23DA-B860-1B4AB4C0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0" name="TextBox 122">
            <a:extLst>
              <a:ext uri="{FF2B5EF4-FFF2-40B4-BE49-F238E27FC236}">
                <a16:creationId xmlns:a16="http://schemas.microsoft.com/office/drawing/2014/main" id="{F67AF204-0157-D9C9-AB13-ADD39CF6B8DB}"/>
              </a:ext>
            </a:extLst>
          </p:cNvPr>
          <p:cNvSpPr txBox="1"/>
          <p:nvPr/>
        </p:nvSpPr>
        <p:spPr>
          <a:xfrm>
            <a:off x="309092" y="982176"/>
            <a:ext cx="1150190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For the impedance model, we have evaluated the contribution of: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RW (30 mm) plus NEG (150 nm)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 new cavity system: 132 two-cell cavities instead of 56 single-cell cavities. We have also increased the number of tapers from the beam pipe to the cryomodule from 14 to 33 double tapers.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New design (and number) of BPMs (10000 vs previous 7000).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pPr algn="just"/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Some comments: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RW of the beam pipe is the largest impedance source so far.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The collimation system represents, in the transverse plane, the second largest impedance source. This is another great challenge for the collective effects, and the work is still in progress.</a:t>
            </a:r>
          </a:p>
        </p:txBody>
      </p:sp>
    </p:spTree>
    <p:extLst>
      <p:ext uri="{BB962C8B-B14F-4D97-AF65-F5344CB8AC3E}">
        <p14:creationId xmlns:p14="http://schemas.microsoft.com/office/powerpoint/2010/main" val="2175491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9C3F5-5802-C90A-2632-3EB957FF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770473"/>
          </a:xfrm>
        </p:spPr>
        <p:txBody>
          <a:bodyPr/>
          <a:lstStyle/>
          <a:p>
            <a:r>
              <a:rPr lang="en-GB" sz="2400" dirty="0" err="1"/>
              <a:t>Wakefields</a:t>
            </a:r>
            <a:r>
              <a:rPr lang="en-GB" sz="2400" dirty="0"/>
              <a:t> and coupling impedance: collimation system</a:t>
            </a:r>
            <a:endParaRPr lang="en-GB" sz="1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0C6A6E-A16E-083A-ADBE-1A54355DD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6F9E08A-E343-7AC8-3B7A-8074EF148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3E9B63-1B9C-23DA-B860-1B4AB4C0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0" name="TextBox 122">
            <a:extLst>
              <a:ext uri="{FF2B5EF4-FFF2-40B4-BE49-F238E27FC236}">
                <a16:creationId xmlns:a16="http://schemas.microsoft.com/office/drawing/2014/main" id="{F67AF204-0157-D9C9-AB13-ADD39CF6B8DB}"/>
              </a:ext>
            </a:extLst>
          </p:cNvPr>
          <p:cNvSpPr txBox="1"/>
          <p:nvPr/>
        </p:nvSpPr>
        <p:spPr>
          <a:xfrm>
            <a:off x="309093" y="982176"/>
            <a:ext cx="11449318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2060"/>
                </a:solidFill>
              </a:rPr>
              <a:t>We have evaluated the RW contribution of the collimators, weighted by the local beta function, by considering parallel plates</a:t>
            </a:r>
          </a:p>
          <a:p>
            <a:pPr algn="just"/>
            <a:endParaRPr lang="en-US" sz="1600" dirty="0">
              <a:solidFill>
                <a:srgbClr val="002060"/>
              </a:solidFill>
            </a:endParaRPr>
          </a:p>
          <a:p>
            <a:pPr algn="just"/>
            <a:endParaRPr lang="en-US" sz="1600" dirty="0">
              <a:solidFill>
                <a:srgbClr val="002060"/>
              </a:solidFill>
            </a:endParaRPr>
          </a:p>
          <a:p>
            <a:pPr algn="just"/>
            <a:r>
              <a:rPr lang="en-US" sz="2400" dirty="0">
                <a:solidFill>
                  <a:srgbClr val="002060"/>
                </a:solidFill>
              </a:rPr>
              <a:t>For the geometrical contribution, a first estimation considered a simplified model.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25BD31D-6D79-D27C-7065-0135E0D32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891" y="1435002"/>
            <a:ext cx="3652047" cy="75634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1B582B7-D396-CB95-5BF3-E691F4097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93" y="2868521"/>
            <a:ext cx="5029200" cy="31052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22">
                <a:extLst>
                  <a:ext uri="{FF2B5EF4-FFF2-40B4-BE49-F238E27FC236}">
                    <a16:creationId xmlns:a16="http://schemas.microsoft.com/office/drawing/2014/main" id="{DC9D274A-1B91-83D1-46DD-DBA06289D05C}"/>
                  </a:ext>
                </a:extLst>
              </p:cNvPr>
              <p:cNvSpPr txBox="1"/>
              <p:nvPr/>
            </p:nvSpPr>
            <p:spPr>
              <a:xfrm>
                <a:off x="5649685" y="2714498"/>
                <a:ext cx="6335486" cy="30469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002060"/>
                    </a:solidFill>
                  </a:rPr>
                  <a:t>The length of the tapers is used as a parameter for the impedance optimization. Two angles were used: 15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(non-optimized angle) and 2.5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 (optimized angle).</a:t>
                </a:r>
              </a:p>
              <a:p>
                <a:endParaRPr lang="en-US" sz="2400" dirty="0">
                  <a:solidFill>
                    <a:srgbClr val="002060"/>
                  </a:solidFill>
                </a:endParaRPr>
              </a:p>
              <a:p>
                <a:r>
                  <a:rPr lang="en-US" sz="2400" dirty="0">
                    <a:solidFill>
                      <a:srgbClr val="002060"/>
                    </a:solidFill>
                  </a:rPr>
                  <a:t>The current collimation model used for beam dynamics simulations uses the version: FCCee_z_v23_coll_table_TCTs (2023)</a:t>
                </a:r>
              </a:p>
            </p:txBody>
          </p:sp>
        </mc:Choice>
        <mc:Fallback xmlns="">
          <p:sp>
            <p:nvSpPr>
              <p:cNvPr id="11" name="TextBox 122">
                <a:extLst>
                  <a:ext uri="{FF2B5EF4-FFF2-40B4-BE49-F238E27FC236}">
                    <a16:creationId xmlns:a16="http://schemas.microsoft.com/office/drawing/2014/main" id="{DC9D274A-1B91-83D1-46DD-DBA06289D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9685" y="2714498"/>
                <a:ext cx="6335486" cy="3046988"/>
              </a:xfrm>
              <a:prstGeom prst="rect">
                <a:avLst/>
              </a:prstGeom>
              <a:blipFill>
                <a:blip r:embed="rId4"/>
                <a:stretch>
                  <a:fillRect l="-1540" t="-1400" r="-962" b="-38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705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6584B-F381-C4B3-3B5D-A0BE29E6D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660F4904-C052-AC02-2C2F-9BE5059E5E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4" t="5618" r="-404" b="2323"/>
          <a:stretch/>
        </p:blipFill>
        <p:spPr>
          <a:xfrm>
            <a:off x="253454" y="995073"/>
            <a:ext cx="10575163" cy="505073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0624E4E-B053-E500-A083-5BAB87472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770473"/>
          </a:xfrm>
        </p:spPr>
        <p:txBody>
          <a:bodyPr/>
          <a:lstStyle/>
          <a:p>
            <a:r>
              <a:rPr lang="en-GB" sz="2400" dirty="0" err="1"/>
              <a:t>Wakefields</a:t>
            </a:r>
            <a:r>
              <a:rPr lang="en-GB" sz="2400" dirty="0"/>
              <a:t> and coupling impedance: collimation system</a:t>
            </a:r>
            <a:endParaRPr lang="en-GB" sz="1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37012F-FE6B-C0C1-33EE-6C9CB2AAD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5143EF-BF10-6CEF-57FF-5A4EB289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BA40D1-AB19-D8F0-7E1D-2EA9DB60B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sp>
        <p:nvSpPr>
          <p:cNvPr id="10" name="TextBox 122">
            <a:extLst>
              <a:ext uri="{FF2B5EF4-FFF2-40B4-BE49-F238E27FC236}">
                <a16:creationId xmlns:a16="http://schemas.microsoft.com/office/drawing/2014/main" id="{6452A45B-0624-DE72-4B54-FCC91EFD763B}"/>
              </a:ext>
            </a:extLst>
          </p:cNvPr>
          <p:cNvSpPr txBox="1"/>
          <p:nvPr/>
        </p:nvSpPr>
        <p:spPr>
          <a:xfrm>
            <a:off x="7508966" y="995072"/>
            <a:ext cx="44295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2060"/>
                </a:solidFill>
              </a:rPr>
              <a:t>The most important source of impedance among collimators is the tcp.v.b1.</a:t>
            </a:r>
          </a:p>
        </p:txBody>
      </p:sp>
      <p:sp>
        <p:nvSpPr>
          <p:cNvPr id="8" name="TextBox 122">
            <a:extLst>
              <a:ext uri="{FF2B5EF4-FFF2-40B4-BE49-F238E27FC236}">
                <a16:creationId xmlns:a16="http://schemas.microsoft.com/office/drawing/2014/main" id="{046C6D8F-5CDD-F3A2-A657-AD4F069333B4}"/>
              </a:ext>
            </a:extLst>
          </p:cNvPr>
          <p:cNvSpPr txBox="1"/>
          <p:nvPr/>
        </p:nvSpPr>
        <p:spPr>
          <a:xfrm>
            <a:off x="7508966" y="2281113"/>
            <a:ext cx="442957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Dipolar vertical wake potential of the tcp.v.b1 collimator generated by a 10 mm Gaussian bunch.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AEB873C-B60D-29E3-C9DB-16A938AEFEE9}"/>
              </a:ext>
            </a:extLst>
          </p:cNvPr>
          <p:cNvSpPr txBox="1"/>
          <p:nvPr/>
        </p:nvSpPr>
        <p:spPr>
          <a:xfrm>
            <a:off x="8159622" y="5693650"/>
            <a:ext cx="3361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(PEC = Perfect Electric Conductor)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41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F9C3F5-5802-C90A-2632-3EB957FF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770473"/>
          </a:xfrm>
        </p:spPr>
        <p:txBody>
          <a:bodyPr/>
          <a:lstStyle/>
          <a:p>
            <a:r>
              <a:rPr lang="en-GB" sz="2400" dirty="0"/>
              <a:t>PWD in the longitudinal plane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0C6A6E-A16E-083A-ADBE-1A54355DD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3FA4D6C-B2A0-1931-F966-1EF96E5119C0}"/>
              </a:ext>
            </a:extLst>
          </p:cNvPr>
          <p:cNvSpPr txBox="1"/>
          <p:nvPr/>
        </p:nvSpPr>
        <p:spPr>
          <a:xfrm>
            <a:off x="320483" y="1014735"/>
            <a:ext cx="11551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kern="0" dirty="0">
                <a:solidFill>
                  <a:srgbClr val="002060"/>
                </a:solidFill>
                <a:latin typeface="Arial"/>
                <a:ea typeface="ＭＳ Ｐゴシック"/>
              </a:rPr>
              <a:t>For beam dynamics studies and collective effects evaluations, we have used the wake potential of a 0.4 mm Gaussian bunch as a pseudo-Green function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/>
              </a:rPr>
              <a:t>.</a:t>
            </a:r>
            <a:r>
              <a:rPr lang="en-GB" sz="2400" dirty="0">
                <a:solidFill>
                  <a:srgbClr val="0432FF"/>
                </a:solidFill>
              </a:rPr>
              <a:t>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6F9E08A-E343-7AC8-3B7A-8074EF148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3E9B63-1B9C-23DA-B860-1B4AB4C0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99A089B7-D79E-9771-467B-54E13CFC1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79" y="1845732"/>
            <a:ext cx="5535921" cy="417524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3C4C67E-F34F-70D1-A43B-519A19D49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336" y="1909215"/>
            <a:ext cx="5000043" cy="411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758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83609-5BB4-E6AA-9DC3-305EDFC3B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2020B1-7A26-8374-B16E-72747C1DC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18" y="409576"/>
            <a:ext cx="10079567" cy="770473"/>
          </a:xfrm>
        </p:spPr>
        <p:txBody>
          <a:bodyPr/>
          <a:lstStyle/>
          <a:p>
            <a:r>
              <a:rPr lang="en-GB" sz="2400" dirty="0"/>
              <a:t>PWD in the longitudinal plane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7C7517-704B-74EA-01A9-2E471E039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7070588-9122-227B-B9A6-AFA3C3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5EBB01-D1A8-00BC-B6B1-261DCF08B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52E2454-3358-9ED1-564D-6878051CC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319" y="1435256"/>
            <a:ext cx="5334744" cy="4248743"/>
          </a:xfrm>
          <a:prstGeom prst="rect">
            <a:avLst/>
          </a:prstGeom>
        </p:spPr>
      </p:pic>
      <p:sp>
        <p:nvSpPr>
          <p:cNvPr id="8" name="TextBox 122">
            <a:extLst>
              <a:ext uri="{FF2B5EF4-FFF2-40B4-BE49-F238E27FC236}">
                <a16:creationId xmlns:a16="http://schemas.microsoft.com/office/drawing/2014/main" id="{88805B1B-1A58-0B23-B7FD-4E39CD02F17F}"/>
              </a:ext>
            </a:extLst>
          </p:cNvPr>
          <p:cNvSpPr txBox="1"/>
          <p:nvPr/>
        </p:nvSpPr>
        <p:spPr>
          <a:xfrm>
            <a:off x="6976345" y="2463889"/>
            <a:ext cx="4591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002060"/>
                </a:solidFill>
              </a:rPr>
              <a:t>Bunch shape due to the potential well distortion at the nominal intensity of 2.18e11 ppb</a:t>
            </a:r>
          </a:p>
        </p:txBody>
      </p:sp>
    </p:spTree>
    <p:extLst>
      <p:ext uri="{BB962C8B-B14F-4D97-AF65-F5344CB8AC3E}">
        <p14:creationId xmlns:p14="http://schemas.microsoft.com/office/powerpoint/2010/main" val="270637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327B2836-BB0C-7036-7E6B-5940B46765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53"/>
          <a:stretch/>
        </p:blipFill>
        <p:spPr>
          <a:xfrm>
            <a:off x="7512984" y="775999"/>
            <a:ext cx="4679016" cy="2482315"/>
          </a:xfrm>
          <a:prstGeom prst="rect">
            <a:avLst/>
          </a:prstGeom>
        </p:spPr>
      </p:pic>
      <p:sp>
        <p:nvSpPr>
          <p:cNvPr id="8" name="Titolo 7">
            <a:extLst>
              <a:ext uri="{FF2B5EF4-FFF2-40B4-BE49-F238E27FC236}">
                <a16:creationId xmlns:a16="http://schemas.microsoft.com/office/drawing/2014/main" id="{951B0C5D-3EF6-AE45-9C07-19B1E97D1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0690" y="238497"/>
            <a:ext cx="8823908" cy="581025"/>
          </a:xfrm>
        </p:spPr>
        <p:txBody>
          <a:bodyPr/>
          <a:lstStyle/>
          <a:p>
            <a:pPr algn="ctr"/>
            <a:r>
              <a:rPr lang="en-GB" dirty="0"/>
              <a:t>Transverse coupled bunch instability and feedback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9">
                <a:extLst>
                  <a:ext uri="{FF2B5EF4-FFF2-40B4-BE49-F238E27FC236}">
                    <a16:creationId xmlns:a16="http://schemas.microsoft.com/office/drawing/2014/main" id="{9F04C7DB-0423-8AC3-7FF7-C9087F8B67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9229" y="975013"/>
                <a:ext cx="7153755" cy="19147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altLang="it-IT" sz="1800" dirty="0">
                    <a:solidFill>
                      <a:srgbClr val="000000"/>
                    </a:solidFill>
                    <a:latin typeface="Arial"/>
                    <a:ea typeface="+mn-ea"/>
                    <a:cs typeface="+mn-cs"/>
                  </a:rPr>
                  <a:t>The TCBI is evaluated by considering 11200 </a:t>
                </a:r>
                <a:r>
                  <a:rPr kumimoji="0" lang="en-GB" alt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rPr>
                  <a:t>Gaussian bunches with </a:t>
                </a:r>
                <a:r>
                  <a:rPr lang="en-GB" altLang="it-IT" sz="1800" dirty="0">
                    <a:solidFill>
                      <a:srgbClr val="000000"/>
                    </a:solidFill>
                    <a:latin typeface="Arial"/>
                    <a:ea typeface="+mn-ea"/>
                    <a:cs typeface="+mn-cs"/>
                  </a:rPr>
                  <a:t>rigid dipolar oscillations,</a:t>
                </a:r>
                <a:r>
                  <a:rPr kumimoji="0" lang="en-GB" alt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rPr>
                  <a:t> and the </a:t>
                </a:r>
                <a:r>
                  <a:rPr kumimoji="0" lang="en-GB" alt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rPr>
                  <a:t>real part of the dipolar impedance (RW) at the lowest frequencies</a:t>
                </a:r>
                <a:r>
                  <a:rPr kumimoji="0" lang="en-GB" alt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rPr>
                  <a:t>. 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n-GB" sz="1800" dirty="0">
                    <a:solidFill>
                      <a:srgbClr val="000000"/>
                    </a:solidFill>
                    <a:latin typeface="Arial"/>
                    <a:ea typeface="ＭＳ Ｐゴシック"/>
                    <a:cs typeface="+mn-cs"/>
                  </a:rPr>
                  <a:t>The growth rate of the instability depends on the fractional part of the tune.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  <m:t>𝑄</m:t>
                        </m:r>
                      </m:e>
                      <m:sub>
                        <m:r>
                          <a:rPr lang="it-IT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  <m:t>𝑦</m:t>
                        </m:r>
                      </m:sub>
                    </m:sSub>
                    <m:r>
                      <a:rPr lang="it-IT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ＭＳ Ｐゴシック"/>
                        <a:cs typeface="+mn-cs"/>
                      </a:rPr>
                      <m:t>=222.2</m:t>
                    </m:r>
                  </m:oMath>
                </a14:m>
                <a:r>
                  <a:rPr lang="it-IT" sz="1800" dirty="0">
                    <a:solidFill>
                      <a:srgbClr val="000000"/>
                    </a:solidFill>
                  </a:rPr>
                  <a:t> the </a:t>
                </a:r>
                <a:r>
                  <a:rPr lang="en-GB" altLang="it-IT" sz="1800" dirty="0">
                    <a:solidFill>
                      <a:srgbClr val="000000"/>
                    </a:solidFill>
                    <a:latin typeface="Arial"/>
                  </a:rPr>
                  <a:t>rise time of the most dangerous mode is about 1.3 </a:t>
                </a:r>
                <a:r>
                  <a:rPr lang="en-GB" altLang="it-IT" sz="1800" dirty="0" err="1">
                    <a:solidFill>
                      <a:srgbClr val="000000"/>
                    </a:solidFill>
                    <a:latin typeface="Arial"/>
                  </a:rPr>
                  <a:t>ms</a:t>
                </a:r>
                <a:r>
                  <a:rPr lang="en-GB" altLang="it-IT" sz="1800" dirty="0">
                    <a:solidFill>
                      <a:srgbClr val="000000"/>
                    </a:solidFill>
                    <a:latin typeface="Arial"/>
                  </a:rPr>
                  <a:t>, corresponding to about 4 turns.</a:t>
                </a:r>
                <a:endParaRPr lang="it-IT" sz="1800" dirty="0"/>
              </a:p>
            </p:txBody>
          </p:sp>
        </mc:Choice>
        <mc:Fallback xmlns="">
          <p:sp>
            <p:nvSpPr>
              <p:cNvPr id="5" name="Text Box 9">
                <a:extLst>
                  <a:ext uri="{FF2B5EF4-FFF2-40B4-BE49-F238E27FC236}">
                    <a16:creationId xmlns:a16="http://schemas.microsoft.com/office/drawing/2014/main" id="{9F04C7DB-0423-8AC3-7FF7-C9087F8B6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9229" y="975013"/>
                <a:ext cx="7153755" cy="1914755"/>
              </a:xfrm>
              <a:prstGeom prst="rect">
                <a:avLst/>
              </a:prstGeom>
              <a:blipFill>
                <a:blip r:embed="rId4"/>
                <a:stretch>
                  <a:fillRect l="-767" t="-1911" r="-1449" b="-445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D71B20-FBBE-1130-7953-051E30DA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E518A39-FD67-7DC7-1E67-4FCAF03A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20/05/2025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9C57BB8-D5C6-8360-3B7A-23734924A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 week 2025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C5C98DA-2ABC-9FA5-DE34-F758F56CB0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285" y="2860596"/>
            <a:ext cx="4168321" cy="3128501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4310FB5-EEBD-8336-8B50-8797AAB232E3}"/>
              </a:ext>
            </a:extLst>
          </p:cNvPr>
          <p:cNvSpPr txBox="1"/>
          <p:nvPr/>
        </p:nvSpPr>
        <p:spPr>
          <a:xfrm>
            <a:off x="4880428" y="3621919"/>
            <a:ext cx="690154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altLang="it-IT" sz="2000" dirty="0">
                <a:solidFill>
                  <a:srgbClr val="000000"/>
                </a:solidFill>
                <a:latin typeface="Arial"/>
                <a:ea typeface="ＭＳ Ｐゴシック"/>
                <a:cs typeface="+mn-cs"/>
              </a:rPr>
              <a:t>Observe that many </a:t>
            </a:r>
            <a:r>
              <a:rPr lang="en-GB" altLang="it-IT" sz="2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coupled bunch modes are excited.</a:t>
            </a:r>
            <a:endParaRPr kumimoji="0" lang="en-GB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 feedback system is necessary to suppress the TCBI.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The damping time of the feedback system in the transverse plane should be about 1 </a:t>
            </a:r>
            <a:r>
              <a:rPr kumimoji="0" lang="en-GB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ms</a:t>
            </a:r>
            <a:r>
              <a:rPr kumimoji="0" lang="en-GB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000364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resentazion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template_presentazione.potx</Template>
  <TotalTime>58834</TotalTime>
  <Words>1390</Words>
  <Application>Microsoft Macintosh PowerPoint</Application>
  <PresentationFormat>Widescreen</PresentationFormat>
  <Paragraphs>176</Paragraphs>
  <Slides>18</Slides>
  <Notes>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Cambria Math</vt:lpstr>
      <vt:lpstr>Roboto</vt:lpstr>
      <vt:lpstr>template_presentazione</vt:lpstr>
      <vt:lpstr>Packager Shell Object</vt:lpstr>
      <vt:lpstr>Overview of collective effects for the main rings</vt:lpstr>
      <vt:lpstr>Outline</vt:lpstr>
      <vt:lpstr>FCC-ee main parameters (from the Feasibility Study Report)</vt:lpstr>
      <vt:lpstr>Wakefields and coupling impedance</vt:lpstr>
      <vt:lpstr>Wakefields and coupling impedance: collimation system</vt:lpstr>
      <vt:lpstr>Wakefields and coupling impedance: collimation system</vt:lpstr>
      <vt:lpstr>PWD in the longitudinal plane</vt:lpstr>
      <vt:lpstr>PWD in the longitudinal plane</vt:lpstr>
      <vt:lpstr>Transverse coupled bunch instability and feedback system</vt:lpstr>
      <vt:lpstr>Transverse single bunch instability under different scenarios</vt:lpstr>
      <vt:lpstr>Transverse single bunch instability under different scenarios</vt:lpstr>
      <vt:lpstr>Transverse single bunch instability under different scenarios</vt:lpstr>
      <vt:lpstr>Transverse single bunch instability under different scenarios</vt:lpstr>
      <vt:lpstr>Transverse single bunch instability under different scenarios</vt:lpstr>
      <vt:lpstr>Transverse single bunch instability under different scenarios</vt:lpstr>
      <vt:lpstr>Transverse single bunch instability under different scenarios</vt:lpstr>
      <vt:lpstr>Conclusions</vt:lpstr>
      <vt:lpstr>Conclusions</vt:lpstr>
    </vt:vector>
  </TitlesOfParts>
  <Company>- -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- -</dc:creator>
  <cp:lastModifiedBy>Mauro Migliorati</cp:lastModifiedBy>
  <cp:revision>1221</cp:revision>
  <cp:lastPrinted>2024-06-11T16:53:42Z</cp:lastPrinted>
  <dcterms:created xsi:type="dcterms:W3CDTF">2010-12-13T21:23:21Z</dcterms:created>
  <dcterms:modified xsi:type="dcterms:W3CDTF">2025-05-18T15:01:12Z</dcterms:modified>
</cp:coreProperties>
</file>