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256" r:id="rId2"/>
    <p:sldId id="1380" r:id="rId3"/>
    <p:sldId id="1385" r:id="rId4"/>
    <p:sldId id="258" r:id="rId5"/>
    <p:sldId id="265" r:id="rId6"/>
    <p:sldId id="262" r:id="rId7"/>
    <p:sldId id="1372" r:id="rId8"/>
    <p:sldId id="1381" r:id="rId9"/>
    <p:sldId id="1378" r:id="rId10"/>
    <p:sldId id="266" r:id="rId11"/>
    <p:sldId id="1360" r:id="rId12"/>
    <p:sldId id="1382" r:id="rId13"/>
    <p:sldId id="261" r:id="rId14"/>
    <p:sldId id="273" r:id="rId15"/>
    <p:sldId id="1383" r:id="rId16"/>
    <p:sldId id="1368" r:id="rId17"/>
    <p:sldId id="1376" r:id="rId18"/>
    <p:sldId id="1361" r:id="rId19"/>
    <p:sldId id="1377" r:id="rId20"/>
    <p:sldId id="1371" r:id="rId21"/>
    <p:sldId id="1370" r:id="rId22"/>
    <p:sldId id="1384" r:id="rId23"/>
    <p:sldId id="271" r:id="rId24"/>
    <p:sldId id="1386" r:id="rId2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3783F8E-9153-4B90-ACFD-3C077D1A6C46}" v="20" dt="2025-05-10T08:22:14.94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725"/>
    <p:restoredTop sz="96327"/>
  </p:normalViewPr>
  <p:slideViewPr>
    <p:cSldViewPr snapToGrid="0">
      <p:cViewPr>
        <p:scale>
          <a:sx n="90" d="100"/>
          <a:sy n="90" d="100"/>
        </p:scale>
        <p:origin x="536" y="1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651448-EDCB-4D87-A1DA-0259F327764D}" type="datetimeFigureOut">
              <a:rPr lang="en-GB" smtClean="0"/>
              <a:t>14/05/2025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E65ECC-31F6-4456-A79F-98671EBA5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76946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F34CC2-4BAE-6B87-D240-E829983937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8D3B54-8DED-4416-D2D3-6A2C6AD6D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0D9CA-FE0E-76F9-39D0-73DEBD167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7E6A7F-8489-08B9-0559-1B3474ED4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306A7-7B42-C606-CC18-EA4296645C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43752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61DA5D-CA0A-D888-6DD8-B2A3796CB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428C49-F70C-DB9A-1E57-7C401E9378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31DF88-F242-41A5-C741-205C8E7DBF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BCFED3-263D-3774-20DF-0C732D3F1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3062B-5E49-025F-1DA2-039F86089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8182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AE00184-420C-EEED-920B-171000AAF14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03FB04-5542-634D-53C3-43F26F2BCB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A8C0C3-6CFF-4447-591F-CBF0F20E26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C9CC6-23C5-398E-BD43-09601463C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366419-0FA3-47FE-2F8E-ACC047686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61607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5D5F3-17B5-76EB-397C-6D6A07330A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7D383-FF5D-93E9-2E92-FB6F2AC2B6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959C6-C516-2C3E-1B44-8DD60BEC1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54B3A-8F06-01BE-9E48-CD140C535B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824DCC-8FF4-F3B9-4DAA-59070499F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1362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437C9-36B1-E4F7-C06F-D7F5283E8B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CB73D-4623-ADB3-D717-A7D997D2A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8D126-5BAD-3987-8C95-AB089B5A9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15B93-BD81-5D0E-A0F6-C56E93FC74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E8530-62E4-516E-0353-21942CA65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713521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EC0775-FD0C-CCF6-4A0B-2873DF3BB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155269-EB32-6D1B-9C95-D4F0F439D6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8FA12C-CB34-4E51-9E52-D88A6452F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200EAA-09C2-EEC8-78D0-FB6BFF3C2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73D556-DFAE-61F6-8852-C604A80E9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1C8457-B06E-7B94-3AD4-B7145BA30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01742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4A32A-8F2D-B884-6DA9-51FE19E1B4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5A14F5-8093-628A-E077-BF4E74FF5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D921D4-4CB2-D303-BE8A-B6BA639C82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6C965A-FB0A-94E2-A4E1-0A5F8BECCF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A7BCA2-1963-BEFC-47EE-A3F1AD9D54A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9D35F1-8031-0EC3-ADD1-66A6EA6B74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F543FF-F16C-73F1-6521-5B2586EBDC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633BD1B-386E-77A3-9934-A4F02FA14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271454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E1AE16-1C3C-3B04-C2A7-4DBA30781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7C9C7F-78E5-CC90-D328-1B98F6A01B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7DEBBA-035A-7A67-EDB1-1C60FE806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15DE88-9CFB-EC45-BCC3-B6DAC7B730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86857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359DDE-FD6E-7FC3-5025-492A4890C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F1062E-68D2-C528-0EB9-DA4C548BE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2C52ED-057F-A494-D6EF-0E285A193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1382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C257D-2D01-3DC7-355D-8A11F193B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561A4-53F1-4D29-6AEF-2C3D84E47C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5889C4-1ED2-88A2-AA00-133999624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2015A4-2438-85EB-4740-62CC8A7C27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2A6515-58A0-0247-C937-1089018FE3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EA20FA-CD8A-3348-5E88-EF8B3E0D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90150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D0F6CB-960D-53C4-D0B3-A6FDCA3F5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D06613-590B-44D9-67DE-B9C7125327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82ABE8-28B6-A264-0296-A450B7BD68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8B68CC-47E7-FB14-7367-B3579E475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3004A-4E42-7A0A-304D-2BE77ADF7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CFF848-A800-7204-5EE6-CEE91E2DC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58055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982E3F-8CC9-12B9-1874-3B8281C408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3E8FE3-C0FD-A43E-95DD-2ED3F82E3F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954CCD-9368-AA6F-F6F6-7EB08635E6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DD67E0-D4E2-AFE6-DF91-04B3AFCC05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8F2C4E-5E61-3628-B547-6EA958D875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DFC8231-52EE-E64C-9895-77AB2980406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9381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29039E-2DA7-BFE4-3033-194E4C0B19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3494" y="236538"/>
            <a:ext cx="9625012" cy="2387600"/>
          </a:xfrm>
        </p:spPr>
        <p:txBody>
          <a:bodyPr/>
          <a:lstStyle/>
          <a:p>
            <a:r>
              <a:rPr lang="en-CH" dirty="0"/>
              <a:t>Main rings impedance budget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6A1C81-E2D4-1B37-D9D6-B54B51E4D6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8624" y="3296444"/>
            <a:ext cx="11387159" cy="2387600"/>
          </a:xfrm>
        </p:spPr>
        <p:txBody>
          <a:bodyPr>
            <a:normAutofit fontScale="92500" lnSpcReduction="10000"/>
          </a:bodyPr>
          <a:lstStyle/>
          <a:p>
            <a:r>
              <a:rPr lang="en-CH" dirty="0"/>
              <a:t>C. Zannini</a:t>
            </a:r>
          </a:p>
          <a:p>
            <a:r>
              <a:rPr lang="en-CH" dirty="0"/>
              <a:t>X. Buffat, D. Gibellieri, A. Ghribi, J. Li, E. Macchia, I. Mases, M. Migliorati, L. Sito, M. Zobov</a:t>
            </a:r>
          </a:p>
          <a:p>
            <a:endParaRPr lang="en-CH" dirty="0"/>
          </a:p>
          <a:p>
            <a:r>
              <a:rPr lang="en-CH" dirty="0"/>
              <a:t>Acknowledgments: C. Antuono, H. Bartosik, E. Belli, M. Boscolo, G. Broggi, R. Bruce,</a:t>
            </a:r>
          </a:p>
          <a:p>
            <a:r>
              <a:rPr lang="en-CH" dirty="0"/>
              <a:t> E. Carideo, E. De la Fuente, W. Hofle, I. Karpov, C. Pasquino, S. Redaelli, E. Rose Howling, </a:t>
            </a:r>
          </a:p>
          <a:p>
            <a:r>
              <a:rPr lang="en-CH" dirty="0"/>
              <a:t>G. Rumolo, R. Soos, D. Sittard, H. Sullivan, F. Zimmermann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443989-9457-D728-219A-1C8908AA5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337BA9-7A2E-F960-5B42-F985080FE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70DE9-8A22-F80A-58EF-82C5AB0E4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1</a:t>
            </a:fld>
            <a:endParaRPr lang="en-CH"/>
          </a:p>
        </p:txBody>
      </p:sp>
      <p:pic>
        <p:nvPicPr>
          <p:cNvPr id="9" name="Picture 8" descr="A building with a green dome&#10;&#10;AI-generated content may be incorrect.">
            <a:extLst>
              <a:ext uri="{FF2B5EF4-FFF2-40B4-BE49-F238E27FC236}">
                <a16:creationId xmlns:a16="http://schemas.microsoft.com/office/drawing/2014/main" id="{0D97AA0F-F9E6-EF0F-FCEE-E7837694870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2113" t="7292" r="22508" b="56042"/>
          <a:stretch/>
        </p:blipFill>
        <p:spPr>
          <a:xfrm>
            <a:off x="10201292" y="265115"/>
            <a:ext cx="1423998" cy="1333086"/>
          </a:xfrm>
          <a:prstGeom prst="rect">
            <a:avLst/>
          </a:prstGeom>
        </p:spPr>
      </p:pic>
      <p:pic>
        <p:nvPicPr>
          <p:cNvPr id="12" name="Picture 11" descr="A blue logo with black background&#10;&#10;AI-generated content may be incorrect.">
            <a:extLst>
              <a:ext uri="{FF2B5EF4-FFF2-40B4-BE49-F238E27FC236}">
                <a16:creationId xmlns:a16="http://schemas.microsoft.com/office/drawing/2014/main" id="{F684AC63-F954-697E-D3EB-835CEE3EC2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22" y="97266"/>
            <a:ext cx="1905000" cy="1611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4331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6BB45-B987-6905-47FC-D5373479FD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87411D-5BBF-DC37-EAF3-D5727164D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6528"/>
            <a:ext cx="10515600" cy="769133"/>
          </a:xfrm>
        </p:spPr>
        <p:txBody>
          <a:bodyPr>
            <a:normAutofit fontScale="90000"/>
          </a:bodyPr>
          <a:lstStyle/>
          <a:p>
            <a:pPr algn="ctr"/>
            <a:r>
              <a:rPr lang="en-CH" dirty="0"/>
              <a:t>Beam induced power: the FCC-ee BPM example</a:t>
            </a: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8E5C5EE9-FF60-1CBD-1C77-6766CC4C26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7195" y="896253"/>
            <a:ext cx="170434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86538" y="993388"/>
            <a:ext cx="5414193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Beam induced power loss map obtained combining the effect from all modes is provided to equipment owner for thermo-mechanical assessment</a:t>
            </a:r>
            <a:endParaRPr lang="en-GB" dirty="0"/>
          </a:p>
        </p:txBody>
      </p:sp>
      <p:pic>
        <p:nvPicPr>
          <p:cNvPr id="13" name="Picture 12" descr="A graph of a power loss&#10;&#10;AI-generated content may be incorrect.">
            <a:extLst>
              <a:ext uri="{FF2B5EF4-FFF2-40B4-BE49-F238E27FC236}">
                <a16:creationId xmlns:a16="http://schemas.microsoft.com/office/drawing/2014/main" id="{D151B08E-176E-2EAC-3F77-7481CDC98F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7868"/>
          <a:stretch/>
        </p:blipFill>
        <p:spPr>
          <a:xfrm>
            <a:off x="203731" y="2153313"/>
            <a:ext cx="6690614" cy="4261769"/>
          </a:xfrm>
          <a:prstGeom prst="rect">
            <a:avLst/>
          </a:prstGeom>
        </p:spPr>
      </p:pic>
      <p:pic>
        <p:nvPicPr>
          <p:cNvPr id="15" name="Picture 14" descr="A computer screen shot of a computer generated image&#10;&#10;AI-generated content may be incorrect.">
            <a:extLst>
              <a:ext uri="{FF2B5EF4-FFF2-40B4-BE49-F238E27FC236}">
                <a16:creationId xmlns:a16="http://schemas.microsoft.com/office/drawing/2014/main" id="{1AE65E62-B123-21D2-7AFA-A15A943CA64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482" t="14077" r="-1482" b="-2212"/>
          <a:stretch/>
        </p:blipFill>
        <p:spPr>
          <a:xfrm>
            <a:off x="7116367" y="2857499"/>
            <a:ext cx="4819650" cy="31564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C189822-7B37-4D74-D3B8-FC0B8A04DD90}"/>
              </a:ext>
            </a:extLst>
          </p:cNvPr>
          <p:cNvSpPr txBox="1"/>
          <p:nvPr/>
        </p:nvSpPr>
        <p:spPr>
          <a:xfrm>
            <a:off x="6894344" y="2709978"/>
            <a:ext cx="26497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J. Li and E. De la  Fuente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685D45-D1A3-1795-D5CA-EA47E12716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4940CD-FD01-ECC5-CFFD-6B79A7D5A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BF0A2A-1989-E5D5-937A-52901A5CF8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78007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6760" y="101311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Total beam induced power from impedance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DDBC46-42DA-D598-6740-22631BDEDC91}"/>
              </a:ext>
            </a:extLst>
          </p:cNvPr>
          <p:cNvSpPr txBox="1"/>
          <p:nvPr/>
        </p:nvSpPr>
        <p:spPr>
          <a:xfrm>
            <a:off x="7965079" y="4378171"/>
            <a:ext cx="4104590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Energy loss per turn from SR 0.039 GeV</a:t>
            </a:r>
          </a:p>
          <a:p>
            <a:pPr algn="ctr"/>
            <a:r>
              <a:rPr lang="en-CH" dirty="0"/>
              <a:t>SR power for the full beam ~50 MW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26D310-CDFF-40B1-0BCF-4F6BA45BE1FA}"/>
              </a:ext>
            </a:extLst>
          </p:cNvPr>
          <p:cNvSpPr txBox="1"/>
          <p:nvPr/>
        </p:nvSpPr>
        <p:spPr>
          <a:xfrm>
            <a:off x="7890100" y="2331491"/>
            <a:ext cx="4261757" cy="147732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b="1" dirty="0"/>
              <a:t>Beam induced power from impedance</a:t>
            </a:r>
          </a:p>
          <a:p>
            <a:pPr algn="ctr"/>
            <a:r>
              <a:rPr lang="en-GB" b="1" dirty="0"/>
              <a:t>w</a:t>
            </a:r>
            <a:r>
              <a:rPr lang="en-CH" b="1" dirty="0"/>
              <a:t>ith the latest impedance model</a:t>
            </a:r>
          </a:p>
          <a:p>
            <a:pPr algn="ctr"/>
            <a:r>
              <a:rPr lang="en-CH" dirty="0"/>
              <a:t>1.8 MW at 15.2 mm bunch length</a:t>
            </a:r>
          </a:p>
          <a:p>
            <a:pPr algn="ctr"/>
            <a:r>
              <a:rPr lang="en-CH" dirty="0"/>
              <a:t>4.2 MW at 9 mm bunch length</a:t>
            </a:r>
          </a:p>
          <a:p>
            <a:pPr algn="ctr"/>
            <a:r>
              <a:rPr lang="en-CH" dirty="0"/>
              <a:t>9 MW at 5.4 mm bunch length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5DA102-1F01-490A-6254-7E670AE3C302}"/>
              </a:ext>
            </a:extLst>
          </p:cNvPr>
          <p:cNvSpPr txBox="1"/>
          <p:nvPr/>
        </p:nvSpPr>
        <p:spPr>
          <a:xfrm>
            <a:off x="9088754" y="1962159"/>
            <a:ext cx="1658983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Z configuration</a:t>
            </a:r>
          </a:p>
        </p:txBody>
      </p:sp>
      <p:pic>
        <p:nvPicPr>
          <p:cNvPr id="10" name="Picture 9" descr="A graph of a frequency&#10;&#10;AI-generated content may be incorrect.">
            <a:extLst>
              <a:ext uri="{FF2B5EF4-FFF2-40B4-BE49-F238E27FC236}">
                <a16:creationId xmlns:a16="http://schemas.microsoft.com/office/drawing/2014/main" id="{625F608F-4AB8-1B2A-E16E-6C0D3C2E5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843" y="1037189"/>
            <a:ext cx="7772400" cy="53908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B24FD88-262E-27D5-8E8E-7E52E2A8EF07}"/>
              </a:ext>
            </a:extLst>
          </p:cNvPr>
          <p:cNvSpPr txBox="1"/>
          <p:nvPr/>
        </p:nvSpPr>
        <p:spPr>
          <a:xfrm>
            <a:off x="7229475" y="5499244"/>
            <a:ext cx="4840194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 w="635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CH" dirty="0"/>
              <a:t>Impedance beam induced power from ~4% to ~20% of SR power depending on bunch length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A5C1E0A-19AE-6A3D-2FF9-D1CBAD2EDF6D}"/>
              </a:ext>
            </a:extLst>
          </p:cNvPr>
          <p:cNvSpPr txBox="1"/>
          <p:nvPr/>
        </p:nvSpPr>
        <p:spPr>
          <a:xfrm>
            <a:off x="4243388" y="4424337"/>
            <a:ext cx="1443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J. Li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3E7DB2C-7A9A-11C6-AA22-2B0DE5880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499AF4E-0DF5-6FEB-21F6-FACBA1BBB1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A94ECD7-30CB-1E8A-ED65-4FAC0867D7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91957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7995A9-3343-1133-77B8-8528C83D3C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97BCEF-9DDF-A9C0-F0C1-982AA7450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26FC1B-FDF6-AC41-8221-D51A672C4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Introduction</a:t>
            </a:r>
          </a:p>
          <a:p>
            <a:endParaRPr lang="en-CH" dirty="0"/>
          </a:p>
          <a:p>
            <a:r>
              <a:rPr lang="en-CH" dirty="0"/>
              <a:t>Impedance beam induced power</a:t>
            </a:r>
          </a:p>
          <a:p>
            <a:endParaRPr lang="en-CH" dirty="0"/>
          </a:p>
          <a:p>
            <a:r>
              <a:rPr lang="en-CH" dirty="0">
                <a:solidFill>
                  <a:srgbClr val="FF0000"/>
                </a:solidFill>
              </a:rPr>
              <a:t>FCC-ee impedance model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Multi-bunch tune shift considerations</a:t>
            </a:r>
          </a:p>
          <a:p>
            <a:endParaRPr lang="en-CH" dirty="0"/>
          </a:p>
          <a:p>
            <a:r>
              <a:rPr lang="en-CH" dirty="0"/>
              <a:t>Summary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531875-78CD-0246-5604-2E9467325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742B4-E84A-C4FF-022C-74F85D2EA4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362E1-738B-32E3-9C42-098507C76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31955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A404D5-B6D8-3E1B-7B4E-60A2138F2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831"/>
            <a:ext cx="10515600" cy="1325563"/>
          </a:xfrm>
        </p:spPr>
        <p:txBody>
          <a:bodyPr/>
          <a:lstStyle/>
          <a:p>
            <a:r>
              <a:rPr lang="en-CH" dirty="0"/>
              <a:t>FCC-ee impedance budget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8FAD05-B0DC-3588-262D-B165F16ADF5C}"/>
              </a:ext>
            </a:extLst>
          </p:cNvPr>
          <p:cNvGrpSpPr/>
          <p:nvPr/>
        </p:nvGrpSpPr>
        <p:grpSpPr>
          <a:xfrm>
            <a:off x="673167" y="1561865"/>
            <a:ext cx="10454936" cy="4501005"/>
            <a:chOff x="558864" y="1561865"/>
            <a:chExt cx="10454936" cy="4501005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4150444-AA7B-1EFC-704D-05F8A14BCEB2}"/>
                </a:ext>
              </a:extLst>
            </p:cNvPr>
            <p:cNvSpPr/>
            <p:nvPr/>
          </p:nvSpPr>
          <p:spPr>
            <a:xfrm>
              <a:off x="1631261" y="2081831"/>
              <a:ext cx="9181269" cy="3461073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8" name="Picture 7" descr="A blue object with a curved edge&#10;&#10;Description automatically generated">
              <a:extLst>
                <a:ext uri="{FF2B5EF4-FFF2-40B4-BE49-F238E27FC236}">
                  <a16:creationId xmlns:a16="http://schemas.microsoft.com/office/drawing/2014/main" id="{6E95161F-9254-EF41-0C5F-F4D84700C6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5018" y="5044987"/>
              <a:ext cx="1969465" cy="1017883"/>
            </a:xfrm>
            <a:prstGeom prst="rect">
              <a:avLst/>
            </a:prstGeom>
          </p:spPr>
        </p:pic>
        <p:pic>
          <p:nvPicPr>
            <p:cNvPr id="10" name="Picture 9" descr="A blue and yellow circular object&#10;&#10;Description automatically generated">
              <a:extLst>
                <a:ext uri="{FF2B5EF4-FFF2-40B4-BE49-F238E27FC236}">
                  <a16:creationId xmlns:a16="http://schemas.microsoft.com/office/drawing/2014/main" id="{797B0718-3696-0074-6229-6C8212730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353060" y="2578202"/>
              <a:ext cx="1660740" cy="1082222"/>
            </a:xfrm>
            <a:prstGeom prst="rect">
              <a:avLst/>
            </a:prstGeom>
          </p:spPr>
        </p:pic>
        <p:pic>
          <p:nvPicPr>
            <p:cNvPr id="11" name="Picture 10" descr="A blue paper plane on a white background&#10;&#10;Description automatically generated">
              <a:extLst>
                <a:ext uri="{FF2B5EF4-FFF2-40B4-BE49-F238E27FC236}">
                  <a16:creationId xmlns:a16="http://schemas.microsoft.com/office/drawing/2014/main" id="{3E90618A-D24F-555B-044F-243EC1842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99082" y="4525850"/>
              <a:ext cx="2547834" cy="1082222"/>
            </a:xfrm>
            <a:prstGeom prst="rect">
              <a:avLst/>
            </a:prstGeom>
          </p:spPr>
        </p:pic>
        <p:pic>
          <p:nvPicPr>
            <p:cNvPr id="13" name="Picture 12" descr="A blue rectangular object with a blue cap&#10;&#10;Description automatically generated">
              <a:extLst>
                <a:ext uri="{FF2B5EF4-FFF2-40B4-BE49-F238E27FC236}">
                  <a16:creationId xmlns:a16="http://schemas.microsoft.com/office/drawing/2014/main" id="{198B0773-7B1C-CD00-AA68-0099C25F9D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52224" y="1759226"/>
              <a:ext cx="2607526" cy="1139556"/>
            </a:xfrm>
            <a:prstGeom prst="rect">
              <a:avLst/>
            </a:prstGeom>
          </p:spPr>
        </p:pic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8E5C5EE9-FF60-1CBD-1C77-6766CC4C267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7954" y="1561865"/>
              <a:ext cx="1704340" cy="111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>
              <a:extLst>
                <a:ext uri="{FF2B5EF4-FFF2-40B4-BE49-F238E27FC236}">
                  <a16:creationId xmlns:a16="http://schemas.microsoft.com/office/drawing/2014/main" id="{F0DDEBD0-196D-B4B6-B745-EDFC96F61DD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21" r="9630"/>
            <a:stretch/>
          </p:blipFill>
          <p:spPr bwMode="auto">
            <a:xfrm>
              <a:off x="558864" y="3008453"/>
              <a:ext cx="2477608" cy="13792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A blue object with blue dots&#10;&#10;AI-generated content may be incorrect.">
              <a:extLst>
                <a:ext uri="{FF2B5EF4-FFF2-40B4-BE49-F238E27FC236}">
                  <a16:creationId xmlns:a16="http://schemas.microsoft.com/office/drawing/2014/main" id="{13217CE4-3E72-54F1-063D-F3BA6CA56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277816" y="4482373"/>
              <a:ext cx="1948815" cy="1080135"/>
            </a:xfrm>
            <a:prstGeom prst="rect">
              <a:avLst/>
            </a:prstGeom>
          </p:spPr>
        </p:pic>
      </p:grp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AA6086FA-3D55-48A6-6252-6E0B54F86F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AC292734-A0A0-DE1C-9E06-0EAA6C628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BB97C51-C170-3956-9A67-805467E83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33241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19AE86-AB32-2655-8B3D-25D4014BDC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A0EA0-4D0E-7307-37FE-BD82B93B51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04"/>
            <a:ext cx="10515600" cy="615309"/>
          </a:xfrm>
        </p:spPr>
        <p:txBody>
          <a:bodyPr>
            <a:normAutofit fontScale="90000"/>
          </a:bodyPr>
          <a:lstStyle/>
          <a:p>
            <a:r>
              <a:rPr lang="en-CH" dirty="0"/>
              <a:t>FCC-ee impedance budget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F0D73218-1697-BFA8-AAAF-6A38B8A752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9021157"/>
              </p:ext>
            </p:extLst>
          </p:nvPr>
        </p:nvGraphicFramePr>
        <p:xfrm>
          <a:off x="6363655" y="1516176"/>
          <a:ext cx="5682297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08873">
                  <a:extLst>
                    <a:ext uri="{9D8B030D-6E8A-4147-A177-3AD203B41FA5}">
                      <a16:colId xmlns:a16="http://schemas.microsoft.com/office/drawing/2014/main" val="1106747921"/>
                    </a:ext>
                  </a:extLst>
                </a:gridCol>
                <a:gridCol w="1379325">
                  <a:extLst>
                    <a:ext uri="{9D8B030D-6E8A-4147-A177-3AD203B41FA5}">
                      <a16:colId xmlns:a16="http://schemas.microsoft.com/office/drawing/2014/main" val="3389372061"/>
                    </a:ext>
                  </a:extLst>
                </a:gridCol>
                <a:gridCol w="1894099">
                  <a:extLst>
                    <a:ext uri="{9D8B030D-6E8A-4147-A177-3AD203B41FA5}">
                      <a16:colId xmlns:a16="http://schemas.microsoft.com/office/drawing/2014/main" val="41978994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Accelerator element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Model status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Evaluation method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851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Beam pipe (RW)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Advanced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Analytical (IW2D)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449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Collimator RW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Analytical (IW2D)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144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Collimator geom.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3D simulations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4817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Bellows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3D simulations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62643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BPMs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3D simulations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7459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RF cavities+tapers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3D simulations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3869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Polarimeter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3D simulations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98730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CH" dirty="0"/>
                        <a:t>Stripline kickers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3D simulations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3185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Chamber transitions</a:t>
                      </a:r>
                      <a:endParaRPr lang="en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Initial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CH" dirty="0"/>
                        <a:t>3D simulations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629579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A3D994A0-DC67-0CA7-65AD-D38B802C55EF}"/>
              </a:ext>
            </a:extLst>
          </p:cNvPr>
          <p:cNvSpPr txBox="1"/>
          <p:nvPr/>
        </p:nvSpPr>
        <p:spPr>
          <a:xfrm>
            <a:off x="6363655" y="1145772"/>
            <a:ext cx="5682297" cy="40011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sz="2000" b="1" dirty="0"/>
              <a:t>Status of the impedance/wake model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658A66-FF6B-7016-A75A-BE6AF90DDCC4}"/>
              </a:ext>
            </a:extLst>
          </p:cNvPr>
          <p:cNvSpPr txBox="1"/>
          <p:nvPr/>
        </p:nvSpPr>
        <p:spPr>
          <a:xfrm>
            <a:off x="1428747" y="5733801"/>
            <a:ext cx="9858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Follow-up design evolution ensuring impedance optimization and update models accordingly</a:t>
            </a:r>
          </a:p>
          <a:p>
            <a:pPr algn="ctr"/>
            <a:r>
              <a:rPr lang="en-CH" dirty="0"/>
              <a:t>Inclusion of additional elements (e.g. injection and extraction devices) </a:t>
            </a:r>
          </a:p>
        </p:txBody>
      </p:sp>
      <p:pic>
        <p:nvPicPr>
          <p:cNvPr id="12" name="Picture 11" descr="A diagram of a graph&#10;&#10;AI-generated content may be incorrect.">
            <a:extLst>
              <a:ext uri="{FF2B5EF4-FFF2-40B4-BE49-F238E27FC236}">
                <a16:creationId xmlns:a16="http://schemas.microsoft.com/office/drawing/2014/main" id="{A152B6E8-25F2-2DED-5A83-1A601EA49AE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73" b="3378"/>
          <a:stretch/>
        </p:blipFill>
        <p:spPr>
          <a:xfrm>
            <a:off x="84329" y="1359004"/>
            <a:ext cx="6110097" cy="43513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7481C450-3195-F97E-5485-71A92072FBB8}"/>
              </a:ext>
            </a:extLst>
          </p:cNvPr>
          <p:cNvSpPr txBox="1"/>
          <p:nvPr/>
        </p:nvSpPr>
        <p:spPr>
          <a:xfrm>
            <a:off x="1457322" y="1914525"/>
            <a:ext cx="17430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D. Gibellieri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E0B2BD69-9F9E-3D7B-7F84-486DB32EA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C5DFC565-F10D-D87F-CCCB-C19141BB9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D75A9445-2534-B797-B442-2484381F7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41105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592550-4922-2F2D-DA22-AE28E8402A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6F218-B8E3-9707-3C4B-DB508EC5A2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FB145-1BD4-45F7-898B-442DB9F5A0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Introduction</a:t>
            </a:r>
          </a:p>
          <a:p>
            <a:endParaRPr lang="en-CH" dirty="0"/>
          </a:p>
          <a:p>
            <a:r>
              <a:rPr lang="en-CH" dirty="0"/>
              <a:t>Impedance beam induced power</a:t>
            </a:r>
          </a:p>
          <a:p>
            <a:endParaRPr lang="en-CH" dirty="0"/>
          </a:p>
          <a:p>
            <a:r>
              <a:rPr lang="en-CH" dirty="0"/>
              <a:t>FCC-ee impedance model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>
                <a:solidFill>
                  <a:srgbClr val="FF0000"/>
                </a:solidFill>
              </a:rPr>
              <a:t>Multi-bunch tune shift considerations</a:t>
            </a:r>
          </a:p>
          <a:p>
            <a:endParaRPr lang="en-CH" dirty="0"/>
          </a:p>
          <a:p>
            <a:r>
              <a:rPr lang="en-CH" dirty="0"/>
              <a:t>Summary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F4FA7E-84E6-52D7-81B8-3989147D22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B639DF-4DDE-3571-2179-5DD8D7F71D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19946C-54A2-066C-79E3-E228DD03D2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18708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1ECD0-7B27-2FD6-BFA5-DD97AA65A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664" y="18255"/>
            <a:ext cx="10172701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Bunch-by-bunch tune shift considerations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BE52256-C619-2FA6-D248-99D12E34B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892A0-2234-F045-952A-573DCE037FEF}" type="slidenum">
              <a:rPr lang="en-GB" smtClean="0"/>
              <a:t>16</a:t>
            </a:fld>
            <a:endParaRPr lang="en-GB"/>
          </a:p>
        </p:txBody>
      </p:sp>
      <p:pic>
        <p:nvPicPr>
          <p:cNvPr id="9" name="Content Placeholder 7" descr="A blue line graph with numbers&#10;&#10;AI-generated content may be incorrect.">
            <a:extLst>
              <a:ext uri="{FF2B5EF4-FFF2-40B4-BE49-F238E27FC236}">
                <a16:creationId xmlns:a16="http://schemas.microsoft.com/office/drawing/2014/main" id="{A6B88A4C-ADE4-4341-2B11-40C5C324B9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4216" y="1343818"/>
            <a:ext cx="5801784" cy="4351338"/>
          </a:xfrm>
        </p:spPr>
      </p:pic>
      <p:pic>
        <p:nvPicPr>
          <p:cNvPr id="10" name="Picture 9" descr="A blue graph with numbers&#10;&#10;AI-generated content may be incorrect.">
            <a:extLst>
              <a:ext uri="{FF2B5EF4-FFF2-40B4-BE49-F238E27FC236}">
                <a16:creationId xmlns:a16="http://schemas.microsoft.com/office/drawing/2014/main" id="{34FE4393-3BE5-03E7-1E7D-E07287548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5784" y="1343818"/>
            <a:ext cx="5842000" cy="43815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E2FF4DA-E492-AFEC-6FDA-59A0F1F72364}"/>
              </a:ext>
            </a:extLst>
          </p:cNvPr>
          <p:cNvSpPr txBox="1"/>
          <p:nvPr/>
        </p:nvSpPr>
        <p:spPr>
          <a:xfrm>
            <a:off x="3260457" y="1105336"/>
            <a:ext cx="6286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Multi-bunch simulations with resistive wall wake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163C02-BBA1-9FF0-947E-AB6D34C27CA4}"/>
              </a:ext>
            </a:extLst>
          </p:cNvPr>
          <p:cNvSpPr txBox="1"/>
          <p:nvPr/>
        </p:nvSpPr>
        <p:spPr>
          <a:xfrm>
            <a:off x="1343026" y="6011862"/>
            <a:ext cx="92154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Bunch-by-bunch tune shifts are obtained from the bunch monitoring of the centroid position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9CC8A3-48D2-C7C4-595B-9FBB235818A0}"/>
              </a:ext>
            </a:extLst>
          </p:cNvPr>
          <p:cNvSpPr txBox="1"/>
          <p:nvPr/>
        </p:nvSpPr>
        <p:spPr>
          <a:xfrm>
            <a:off x="3586163" y="2153900"/>
            <a:ext cx="1528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B170F544-51AB-C6FA-EDD4-BA30B94A8E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64E59AF3-E9D8-127D-8E95-CAC7F8ED84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55522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657A7E-C85F-F96C-45A9-980A4F33AC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D33722-898F-37E9-F597-02B2148713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9664" y="18255"/>
            <a:ext cx="10172701" cy="1325563"/>
          </a:xfrm>
        </p:spPr>
        <p:txBody>
          <a:bodyPr>
            <a:normAutofit/>
          </a:bodyPr>
          <a:lstStyle/>
          <a:p>
            <a:r>
              <a:rPr lang="en-GB" sz="3600" dirty="0"/>
              <a:t>Bunch-by-bunch tune shift of a partially filled machine</a:t>
            </a:r>
          </a:p>
        </p:txBody>
      </p:sp>
      <p:pic>
        <p:nvPicPr>
          <p:cNvPr id="5" name="Content Placeholder 4" descr="A graph of a function&#10;&#10;AI-generated content may be incorrect.">
            <a:extLst>
              <a:ext uri="{FF2B5EF4-FFF2-40B4-BE49-F238E27FC236}">
                <a16:creationId xmlns:a16="http://schemas.microsoft.com/office/drawing/2014/main" id="{4B61DD10-BD80-4B6B-55A3-4EA90F4559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3648" y="1025525"/>
            <a:ext cx="10204704" cy="5102352"/>
          </a:xfr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BCEA00-AFD5-9600-E0C5-656E1CE48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892A0-2234-F045-952A-573DCE037FEF}" type="slidenum">
              <a:rPr lang="en-GB" smtClean="0"/>
              <a:t>17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AC16B4-60FD-E807-02C2-E01E9628D957}"/>
                  </a:ext>
                </a:extLst>
              </p:cNvPr>
              <p:cNvSpPr txBox="1"/>
              <p:nvPr/>
            </p:nvSpPr>
            <p:spPr>
              <a:xfrm>
                <a:off x="157159" y="6043093"/>
                <a:ext cx="10810875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Bunch-by bunch tune shift of the order of few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CH" dirty="0"/>
                  <a:t> over one train of 280 bunches for partially filled machines 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CAC16B4-60FD-E807-02C2-E01E9628D9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7159" y="6043093"/>
                <a:ext cx="10810875" cy="369332"/>
              </a:xfrm>
              <a:prstGeom prst="rect">
                <a:avLst/>
              </a:prstGeom>
              <a:blipFill>
                <a:blip r:embed="rId3"/>
                <a:stretch>
                  <a:fillRect l="-469" t="-6667" r="-469" b="-26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4886449-257E-C8D6-FC19-6EED3F726CB2}"/>
              </a:ext>
            </a:extLst>
          </p:cNvPr>
          <p:cNvSpPr txBox="1"/>
          <p:nvPr/>
        </p:nvSpPr>
        <p:spPr>
          <a:xfrm>
            <a:off x="3700465" y="4882821"/>
            <a:ext cx="15287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60858F9E-D77D-F4BF-0B62-D89D0DB89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7AA8566C-8DA0-065B-6F37-5EB73C7EA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933304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graph of a graph with a blue line&#10;&#10;AI-generated content may be incorrect.">
            <a:extLst>
              <a:ext uri="{FF2B5EF4-FFF2-40B4-BE49-F238E27FC236}">
                <a16:creationId xmlns:a16="http://schemas.microsoft.com/office/drawing/2014/main" id="{E65ED86B-AFF1-8EA0-83B8-BD8568ED35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3265" y="1168394"/>
            <a:ext cx="8702676" cy="4351338"/>
          </a:xfr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CC8903B-2AB9-0007-8219-1DB09D5C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892A0-2234-F045-952A-573DCE037FEF}" type="slidenum">
              <a:rPr lang="en-GB" smtClean="0"/>
              <a:t>18</a:t>
            </a:fld>
            <a:endParaRPr lang="en-GB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9E1AC75-ABCF-BA45-2170-45BF3E10BB39}"/>
              </a:ext>
            </a:extLst>
          </p:cNvPr>
          <p:cNvCxnSpPr/>
          <p:nvPr/>
        </p:nvCxnSpPr>
        <p:spPr>
          <a:xfrm>
            <a:off x="4385933" y="1979643"/>
            <a:ext cx="0" cy="215841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CA510C2-AE14-C152-FA9A-2706CD063BEF}"/>
              </a:ext>
            </a:extLst>
          </p:cNvPr>
          <p:cNvCxnSpPr>
            <a:cxnSpLocks/>
          </p:cNvCxnSpPr>
          <p:nvPr/>
        </p:nvCxnSpPr>
        <p:spPr>
          <a:xfrm>
            <a:off x="8748827" y="1979643"/>
            <a:ext cx="0" cy="15948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0BD98F4-5603-0C23-0493-05779CEFDE1D}"/>
              </a:ext>
            </a:extLst>
          </p:cNvPr>
          <p:cNvSpPr txBox="1"/>
          <p:nvPr/>
        </p:nvSpPr>
        <p:spPr>
          <a:xfrm>
            <a:off x="3070735" y="2448603"/>
            <a:ext cx="1315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Tune shift = -0.0418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4B1E5F5-FB04-9DB3-D5CF-F7572CD3EDBF}"/>
              </a:ext>
            </a:extLst>
          </p:cNvPr>
          <p:cNvSpPr txBox="1"/>
          <p:nvPr/>
        </p:nvSpPr>
        <p:spPr>
          <a:xfrm>
            <a:off x="7261159" y="2448602"/>
            <a:ext cx="1315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Tune shift = -0.0317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2004866D-E5B7-88BA-4AF2-3A58498BF5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Bunch-by-bunch tune shift of the full machine Z configuration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1FEB599-139A-F9EC-7B81-439A2FBC09D9}"/>
                  </a:ext>
                </a:extLst>
              </p:cNvPr>
              <p:cNvSpPr txBox="1"/>
              <p:nvPr/>
            </p:nvSpPr>
            <p:spPr>
              <a:xfrm>
                <a:off x="266705" y="5823975"/>
                <a:ext cx="1172051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Overall bunch-by-bunch tune shift in the order of few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CH" dirty="0"/>
                  <a:t> (in the same order of the horizontal beam beam parameter) </a:t>
                </a:r>
              </a:p>
            </p:txBody>
          </p:sp>
        </mc:Choice>
        <mc:Fallback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1FEB599-139A-F9EC-7B81-439A2FBC09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5" y="5823975"/>
                <a:ext cx="11720510" cy="369332"/>
              </a:xfrm>
              <a:prstGeom prst="rect">
                <a:avLst/>
              </a:prstGeom>
              <a:blipFill>
                <a:blip r:embed="rId3"/>
                <a:stretch>
                  <a:fillRect l="-542" t="-6667" r="-650" b="-26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30312532-31F4-7880-97EE-F7B4B8A041DC}"/>
              </a:ext>
            </a:extLst>
          </p:cNvPr>
          <p:cNvSpPr txBox="1"/>
          <p:nvPr/>
        </p:nvSpPr>
        <p:spPr>
          <a:xfrm>
            <a:off x="6096000" y="5519732"/>
            <a:ext cx="5829295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1400" b="1" dirty="0"/>
              <a:t>C</a:t>
            </a:r>
            <a:r>
              <a:rPr lang="en-CH" sz="1400" b="1" dirty="0"/>
              <a:t>ritical for X-Z instability (see R. Soos talk)</a:t>
            </a:r>
          </a:p>
        </p:txBody>
      </p: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A6521BAF-B72D-3B31-446C-508241DBB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A303198E-F93E-B153-3158-0C65111FA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C. Zannini et al., FCC week 2025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600523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627C8F-DE79-7D2B-C015-AB052A37DB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0A6178-F324-C8CF-2F37-AC4BD65F9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892A0-2234-F045-952A-573DCE037FEF}" type="slidenum">
              <a:rPr lang="en-GB" smtClean="0"/>
              <a:t>19</a:t>
            </a:fld>
            <a:endParaRPr lang="en-GB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19DF316E-9C4B-886C-BD6E-8A27D3F20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8255"/>
            <a:ext cx="12192000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Bunch-by-bunch tune shift of the full machine Z configuration</a:t>
            </a:r>
          </a:p>
        </p:txBody>
      </p:sp>
      <p:pic>
        <p:nvPicPr>
          <p:cNvPr id="5" name="Content Placeholder 5" descr="A graph of a number&#10;&#10;AI-generated content may be incorrect.">
            <a:extLst>
              <a:ext uri="{FF2B5EF4-FFF2-40B4-BE49-F238E27FC236}">
                <a16:creationId xmlns:a16="http://schemas.microsoft.com/office/drawing/2014/main" id="{EC1CB5C7-2040-E484-7B75-FEB16BE262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15059" y="1039798"/>
            <a:ext cx="9790510" cy="4351338"/>
          </a:xfr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929CD1-F1E1-9787-558C-79748C18541A}"/>
                  </a:ext>
                </a:extLst>
              </p:cNvPr>
              <p:cNvSpPr txBox="1"/>
              <p:nvPr/>
            </p:nvSpPr>
            <p:spPr>
              <a:xfrm>
                <a:off x="266705" y="5395341"/>
                <a:ext cx="11720510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Overall bunch-by-bunch tune shift in the order of few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CH" dirty="0"/>
                  <a:t> (in the same order of the horizontal beam beam parameter) 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929CD1-F1E1-9787-558C-79748C1854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6705" y="5395341"/>
                <a:ext cx="11720510" cy="369332"/>
              </a:xfrm>
              <a:prstGeom prst="rect">
                <a:avLst/>
              </a:prstGeom>
              <a:blipFill>
                <a:blip r:embed="rId3"/>
                <a:stretch>
                  <a:fillRect l="-542" t="-6452" r="-650" b="-22581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1E3BEB3-D521-72C2-6914-138107AA03F2}"/>
              </a:ext>
            </a:extLst>
          </p:cNvPr>
          <p:cNvSpPr txBox="1"/>
          <p:nvPr/>
        </p:nvSpPr>
        <p:spPr>
          <a:xfrm>
            <a:off x="1385879" y="5740302"/>
            <a:ext cx="9467851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Bunch-by-bunch tune shift is a very critical subject for FCC-</a:t>
            </a:r>
            <a:r>
              <a:rPr lang="en-US" dirty="0" err="1"/>
              <a:t>ee</a:t>
            </a:r>
            <a:r>
              <a:rPr lang="en-US" dirty="0"/>
              <a:t> and must be taken into account to define the filling strategy and the overall impedance budget </a:t>
            </a:r>
            <a:endParaRPr lang="en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E93F388-FF5A-FCE4-2F6B-5E3CAD3D541E}"/>
              </a:ext>
            </a:extLst>
          </p:cNvPr>
          <p:cNvSpPr txBox="1"/>
          <p:nvPr/>
        </p:nvSpPr>
        <p:spPr>
          <a:xfrm rot="3208184">
            <a:off x="4825214" y="2936516"/>
            <a:ext cx="3955955" cy="5232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sz="2800" dirty="0"/>
              <a:t>Very preliminary studies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73B045C-624C-5C98-B927-904C1136D301}"/>
              </a:ext>
            </a:extLst>
          </p:cNvPr>
          <p:cNvSpPr txBox="1"/>
          <p:nvPr/>
        </p:nvSpPr>
        <p:spPr>
          <a:xfrm>
            <a:off x="4257674" y="3982692"/>
            <a:ext cx="15287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8CA255B3-3FD7-5E5E-9277-8D2C31ACBA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9556" y="6356350"/>
            <a:ext cx="2743200" cy="365125"/>
          </a:xfrm>
        </p:spPr>
        <p:txBody>
          <a:bodyPr/>
          <a:lstStyle/>
          <a:p>
            <a:r>
              <a:rPr lang="de-CH" dirty="0"/>
              <a:t>20.05.2025</a:t>
            </a:r>
            <a:endParaRPr lang="en-CH" dirty="0"/>
          </a:p>
        </p:txBody>
      </p:sp>
      <p:sp>
        <p:nvSpPr>
          <p:cNvPr id="18" name="Footer Placeholder 19">
            <a:extLst>
              <a:ext uri="{FF2B5EF4-FFF2-40B4-BE49-F238E27FC236}">
                <a16:creationId xmlns:a16="http://schemas.microsoft.com/office/drawing/2014/main" id="{ECA39E0A-4B62-1332-14A6-C263936766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n-GB" dirty="0"/>
              <a:t>C. Zannini et al., FCC week 2025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19625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6DED95-C307-0793-958E-AF8AA68A2C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BCED8-4538-D80F-779A-E24C2FD23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14569-526B-6457-DF6C-D506EAC00E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Introduction</a:t>
            </a:r>
          </a:p>
          <a:p>
            <a:endParaRPr lang="en-CH" dirty="0"/>
          </a:p>
          <a:p>
            <a:r>
              <a:rPr lang="en-CH" dirty="0"/>
              <a:t>Impedance beam induced power</a:t>
            </a:r>
          </a:p>
          <a:p>
            <a:endParaRPr lang="en-CH" dirty="0"/>
          </a:p>
          <a:p>
            <a:r>
              <a:rPr lang="en-CH" dirty="0"/>
              <a:t>FCC-ee impedance model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Multi-bunch tune shift considerations</a:t>
            </a:r>
          </a:p>
          <a:p>
            <a:endParaRPr lang="en-CH" dirty="0"/>
          </a:p>
          <a:p>
            <a:r>
              <a:rPr lang="en-CH" dirty="0"/>
              <a:t>Summary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820BC-ACB1-59B9-53A7-16B4442CF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F2FF41-0054-4218-18B2-6125648A2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199F76-7D5A-207D-DEE4-A225DFC075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9447736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graph with a blue line&#10;&#10;AI-generated content may be incorrect.">
            <a:extLst>
              <a:ext uri="{FF2B5EF4-FFF2-40B4-BE49-F238E27FC236}">
                <a16:creationId xmlns:a16="http://schemas.microsoft.com/office/drawing/2014/main" id="{280A9427-6446-40E2-850C-85A13F8AC9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891" y="1984374"/>
            <a:ext cx="5801784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F9540B-8FE1-6427-B7BF-25EEE9B2F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892A0-2234-F045-952A-573DCE037FEF}" type="slidenum">
              <a:rPr lang="en-GB" smtClean="0"/>
              <a:t>20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1E4C91-333B-FE2E-100E-049AD5E651AC}"/>
              </a:ext>
            </a:extLst>
          </p:cNvPr>
          <p:cNvSpPr txBox="1"/>
          <p:nvPr/>
        </p:nvSpPr>
        <p:spPr>
          <a:xfrm>
            <a:off x="1010315" y="1086753"/>
            <a:ext cx="2662570" cy="997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  <a:buNone/>
            </a:pPr>
            <a:r>
              <a:rPr lang="en-US" b="1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="1" dirty="0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et tunes:</a:t>
            </a:r>
          </a:p>
          <a:p>
            <a:pPr>
              <a:lnSpc>
                <a:spcPts val="1350"/>
              </a:lnSpc>
              <a:buNone/>
            </a:pPr>
            <a:endParaRPr lang="en-US" b="1" dirty="0">
              <a:effectLst/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50"/>
              </a:lnSpc>
              <a:buNone/>
            </a:pPr>
            <a:r>
              <a:rPr lang="en-US" b="1" dirty="0" err="1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US" b="1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en-US" b="1" dirty="0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218.416 </a:t>
            </a:r>
          </a:p>
          <a:p>
            <a:pPr>
              <a:lnSpc>
                <a:spcPts val="1350"/>
              </a:lnSpc>
              <a:buNone/>
            </a:pPr>
            <a:endParaRPr lang="en-US" b="1" dirty="0">
              <a:effectLst/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50"/>
              </a:lnSpc>
              <a:buNone/>
            </a:pPr>
            <a:r>
              <a:rPr lang="en-US" b="1" dirty="0" err="1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US" b="1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en-US" b="1" dirty="0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222.416 </a:t>
            </a:r>
          </a:p>
        </p:txBody>
      </p:sp>
      <p:pic>
        <p:nvPicPr>
          <p:cNvPr id="11" name="Picture 10" descr="A graph of a function&#10;&#10;AI-generated content may be incorrect.">
            <a:extLst>
              <a:ext uri="{FF2B5EF4-FFF2-40B4-BE49-F238E27FC236}">
                <a16:creationId xmlns:a16="http://schemas.microsoft.com/office/drawing/2014/main" id="{945E7FCE-D252-564B-82C1-D5DF9F1AD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7675" y="2011287"/>
            <a:ext cx="5842000" cy="43815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7557A74-44E4-36CE-C3A7-CF7270E06D07}"/>
              </a:ext>
            </a:extLst>
          </p:cNvPr>
          <p:cNvSpPr txBox="1"/>
          <p:nvPr/>
        </p:nvSpPr>
        <p:spPr>
          <a:xfrm>
            <a:off x="2015380" y="3086053"/>
            <a:ext cx="276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Zoom in the first 200 turns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382874-3030-465B-B3A9-920C86A3B16C}"/>
              </a:ext>
            </a:extLst>
          </p:cNvPr>
          <p:cNvSpPr txBox="1"/>
          <p:nvPr/>
        </p:nvSpPr>
        <p:spPr>
          <a:xfrm>
            <a:off x="8127146" y="3244334"/>
            <a:ext cx="2765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Zoom in the first 200 turns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3A031C1-2207-EB17-16B1-9C14F48B1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00" y="0"/>
            <a:ext cx="10172701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Beam stability with multi-bunch beam Z configuration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6F81D8F-D450-49D3-C069-F94C21A8C4C1}"/>
                  </a:ext>
                </a:extLst>
              </p:cNvPr>
              <p:cNvSpPr txBox="1"/>
              <p:nvPr/>
            </p:nvSpPr>
            <p:spPr>
              <a:xfrm>
                <a:off x="4229100" y="1325563"/>
                <a:ext cx="36147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dirty="0"/>
                  <a:t>Stable for damping time </a:t>
                </a:r>
                <a14:m>
                  <m:oMath xmlns:m="http://schemas.openxmlformats.org/officeDocument/2006/math">
                    <m:r>
                      <a:rPr lang="en-CH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𝑡𝑢𝑟𝑛𝑠</m:t>
                    </m:r>
                  </m:oMath>
                </a14:m>
                <a:endParaRPr lang="en-US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6F81D8F-D450-49D3-C069-F94C21A8C4C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9100" y="1325563"/>
                <a:ext cx="3614738" cy="369332"/>
              </a:xfrm>
              <a:prstGeom prst="rect">
                <a:avLst/>
              </a:prstGeom>
              <a:blipFill>
                <a:blip r:embed="rId4"/>
                <a:stretch>
                  <a:fillRect l="-1754" t="-6667" b="-26667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1AC855DC-7C8F-2916-5654-58E9E79C0F4C}"/>
              </a:ext>
            </a:extLst>
          </p:cNvPr>
          <p:cNvSpPr txBox="1"/>
          <p:nvPr/>
        </p:nvSpPr>
        <p:spPr>
          <a:xfrm>
            <a:off x="8986838" y="1214438"/>
            <a:ext cx="28128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  <a:r>
              <a:rPr lang="en-CH" dirty="0"/>
              <a:t>hromaticity = 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4722F56-594A-0FEB-591B-0B2E24DC6E49}"/>
              </a:ext>
            </a:extLst>
          </p:cNvPr>
          <p:cNvSpPr txBox="1"/>
          <p:nvPr/>
        </p:nvSpPr>
        <p:spPr>
          <a:xfrm>
            <a:off x="3397938" y="4848329"/>
            <a:ext cx="1528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43BBD864-4731-AB76-0434-F2B9E9A88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A1500777-BC72-77A4-DC86-FA1261D4B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955114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D775FBD9-7105-1C0F-BD2A-11DC6DAC6EC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967" y="1915318"/>
            <a:ext cx="5801784" cy="435133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B413B0-760E-E22D-39F7-E48722D4B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3892A0-2234-F045-952A-573DCE037FEF}" type="slidenum">
              <a:rPr lang="en-GB" smtClean="0"/>
              <a:t>21</a:t>
            </a:fld>
            <a:endParaRPr lang="en-GB" dirty="0"/>
          </a:p>
        </p:txBody>
      </p:sp>
      <p:pic>
        <p:nvPicPr>
          <p:cNvPr id="8" name="Picture 7" descr="A graph with numbers and lines&#10;&#10;AI-generated content may be incorrect.">
            <a:extLst>
              <a:ext uri="{FF2B5EF4-FFF2-40B4-BE49-F238E27FC236}">
                <a16:creationId xmlns:a16="http://schemas.microsoft.com/office/drawing/2014/main" id="{FEECC0A3-7AB7-E5D8-9850-4BBBDDA92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915318"/>
            <a:ext cx="5842000" cy="43815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23F92EA-47C4-D09F-7797-9560B452ED4D}"/>
              </a:ext>
            </a:extLst>
          </p:cNvPr>
          <p:cNvSpPr txBox="1"/>
          <p:nvPr/>
        </p:nvSpPr>
        <p:spPr>
          <a:xfrm>
            <a:off x="887400" y="917609"/>
            <a:ext cx="2662570" cy="9977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350"/>
              </a:lnSpc>
              <a:buNone/>
            </a:pPr>
            <a:r>
              <a:rPr lang="en-US" b="1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b="1" dirty="0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et tunes:</a:t>
            </a:r>
          </a:p>
          <a:p>
            <a:pPr>
              <a:lnSpc>
                <a:spcPts val="1350"/>
              </a:lnSpc>
              <a:buNone/>
            </a:pPr>
            <a:endParaRPr lang="en-US" b="1" dirty="0">
              <a:effectLst/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50"/>
              </a:lnSpc>
              <a:buNone/>
            </a:pPr>
            <a:r>
              <a:rPr lang="en-US" b="1" dirty="0" err="1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Qx</a:t>
            </a:r>
            <a:r>
              <a:rPr lang="en-US" b="1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en-US" b="1" dirty="0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218.198 </a:t>
            </a:r>
          </a:p>
          <a:p>
            <a:pPr>
              <a:lnSpc>
                <a:spcPts val="1350"/>
              </a:lnSpc>
              <a:buNone/>
            </a:pPr>
            <a:endParaRPr lang="en-US" b="1" dirty="0">
              <a:effectLst/>
              <a:highlight>
                <a:srgbClr val="00FF00"/>
              </a:highligh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1350"/>
              </a:lnSpc>
              <a:buNone/>
            </a:pPr>
            <a:r>
              <a:rPr lang="en-US" b="1" dirty="0" err="1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Qy</a:t>
            </a:r>
            <a:r>
              <a:rPr lang="en-US" b="1" dirty="0"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=</a:t>
            </a:r>
            <a:r>
              <a:rPr lang="en-US" b="1" dirty="0">
                <a:effectLst/>
                <a:highlight>
                  <a:srgbClr val="00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 222.232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648452D-E03D-2859-C49A-0B94B6E3C0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400" y="0"/>
            <a:ext cx="10172701" cy="1325563"/>
          </a:xfrm>
        </p:spPr>
        <p:txBody>
          <a:bodyPr>
            <a:normAutofit/>
          </a:bodyPr>
          <a:lstStyle/>
          <a:p>
            <a:pPr algn="ctr"/>
            <a:r>
              <a:rPr lang="en-GB" sz="3600" dirty="0"/>
              <a:t>Beam stability with multi-bunch beam Z configuration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27D4526-1830-023F-2264-C6D25EF2D91B}"/>
              </a:ext>
            </a:extLst>
          </p:cNvPr>
          <p:cNvSpPr txBox="1"/>
          <p:nvPr/>
        </p:nvSpPr>
        <p:spPr>
          <a:xfrm>
            <a:off x="3260172" y="1066442"/>
            <a:ext cx="7799929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dirty="0"/>
              <a:t>Stability at nominal tune extremely challenging. Unstable with 4 turns damper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EFB099-70A7-8071-3802-2F31FE033D16}"/>
              </a:ext>
            </a:extLst>
          </p:cNvPr>
          <p:cNvSpPr txBox="1"/>
          <p:nvPr/>
        </p:nvSpPr>
        <p:spPr>
          <a:xfrm rot="3208184">
            <a:off x="4882366" y="3322286"/>
            <a:ext cx="3955955" cy="5232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CH" sz="2800" dirty="0"/>
              <a:t>Very preliminary studies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13D41F-5800-05DD-7405-455E24FBB41A}"/>
              </a:ext>
            </a:extLst>
          </p:cNvPr>
          <p:cNvSpPr txBox="1"/>
          <p:nvPr/>
        </p:nvSpPr>
        <p:spPr>
          <a:xfrm>
            <a:off x="1814509" y="6185594"/>
            <a:ext cx="903673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Simulations including beam-beam and more realistic damper model to be performed.</a:t>
            </a:r>
          </a:p>
          <a:p>
            <a:pPr algn="ctr"/>
            <a:r>
              <a:rPr lang="en-CH" b="1" dirty="0"/>
              <a:t>Stability with multiple bunches at the nominal working point looks challenging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8FEFA2-5072-8863-1CD6-7209962FF832}"/>
              </a:ext>
            </a:extLst>
          </p:cNvPr>
          <p:cNvSpPr txBox="1"/>
          <p:nvPr/>
        </p:nvSpPr>
        <p:spPr>
          <a:xfrm>
            <a:off x="2218685" y="3952487"/>
            <a:ext cx="15287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I. Mases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3FDDF445-7D27-DBEA-008B-D4A49ADC32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324609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398572-D51F-36E8-4FDA-1C2A044267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E3F783-D811-D768-E3E5-E2D929D29B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1101B9-AA65-BE31-F4C4-09DE313519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Introduction</a:t>
            </a:r>
          </a:p>
          <a:p>
            <a:endParaRPr lang="en-CH" dirty="0"/>
          </a:p>
          <a:p>
            <a:r>
              <a:rPr lang="en-CH" dirty="0"/>
              <a:t>Impedance beam induced power</a:t>
            </a:r>
          </a:p>
          <a:p>
            <a:endParaRPr lang="en-CH" dirty="0"/>
          </a:p>
          <a:p>
            <a:r>
              <a:rPr lang="en-CH" dirty="0"/>
              <a:t>FCC-ee impedance model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Multi-bunch tune shift considerations</a:t>
            </a:r>
          </a:p>
          <a:p>
            <a:endParaRPr lang="en-CH" dirty="0"/>
          </a:p>
          <a:p>
            <a:r>
              <a:rPr lang="en-CH" dirty="0">
                <a:solidFill>
                  <a:srgbClr val="FF0000"/>
                </a:solidFill>
              </a:rPr>
              <a:t>Summary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D7E49-27A5-FCC6-44FA-F453557845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5738FE-F6DC-F77E-0822-917273391A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3B809B-C651-2AF5-80C0-6E0BEF33F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22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8943092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5EF21-8335-3432-E993-AB545B31FB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383"/>
            <a:ext cx="10515600" cy="849313"/>
          </a:xfrm>
        </p:spPr>
        <p:txBody>
          <a:bodyPr/>
          <a:lstStyle/>
          <a:p>
            <a:pPr algn="ctr"/>
            <a:r>
              <a:rPr lang="en-CH" dirty="0"/>
              <a:t>Summary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7D21C1-7B02-6E28-A999-7DFD422F8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14409"/>
            <a:ext cx="10515600" cy="5486399"/>
          </a:xfrm>
        </p:spPr>
        <p:txBody>
          <a:bodyPr>
            <a:normAutofit fontScale="85000" lnSpcReduction="20000"/>
          </a:bodyPr>
          <a:lstStyle/>
          <a:p>
            <a:r>
              <a:rPr lang="en-CH" dirty="0"/>
              <a:t>FCC-ee challenging regime</a:t>
            </a:r>
          </a:p>
          <a:p>
            <a:pPr lvl="1">
              <a:buFont typeface="Wingdings" pitchFamily="2" charset="2"/>
              <a:buChar char="Ø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Combination of large beam pipe dimensions and short bunch lengths </a:t>
            </a:r>
          </a:p>
          <a:p>
            <a:pPr lvl="1">
              <a:buFont typeface="Wingdings" pitchFamily="2" charset="2"/>
              <a:buChar char="Ø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The beam pipe cut-off lies well within the relevant frequency spectrum</a:t>
            </a:r>
          </a:p>
          <a:p>
            <a:pPr lvl="2"/>
            <a:r>
              <a:rPr lang="en-GB" sz="2400" dirty="0">
                <a:solidFill>
                  <a:srgbClr val="000000"/>
                </a:solidFill>
                <a:latin typeface="Aptos" panose="020B0004020202020204" pitchFamily="34" charset="0"/>
              </a:rPr>
              <a:t>S</a:t>
            </a: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ignificant crosstalk between different accelerator elements</a:t>
            </a:r>
            <a:endParaRPr lang="en-CH" sz="2400" dirty="0"/>
          </a:p>
          <a:p>
            <a:endParaRPr lang="en-CH" dirty="0"/>
          </a:p>
          <a:p>
            <a:r>
              <a:rPr lang="en-CH" dirty="0"/>
              <a:t>Follow-up design evolution ensuring impedance optimization</a:t>
            </a:r>
          </a:p>
          <a:p>
            <a:pPr lvl="1">
              <a:buFont typeface="Wingdings" pitchFamily="2" charset="2"/>
              <a:buChar char="Ø"/>
            </a:pPr>
            <a:r>
              <a:rPr lang="en-CH" dirty="0"/>
              <a:t>Update FCC-ee model accordingly</a:t>
            </a:r>
          </a:p>
          <a:p>
            <a:endParaRPr lang="en-CH" dirty="0"/>
          </a:p>
          <a:p>
            <a:r>
              <a:rPr lang="en-CH" dirty="0"/>
              <a:t>Impedance beam induced power has a significant impact on the energy loss per turn from ~4% to ~20% depending on bunch length</a:t>
            </a:r>
          </a:p>
          <a:p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Impedance induced multi-bunch effects</a:t>
            </a:r>
          </a:p>
          <a:p>
            <a:pPr lvl="1">
              <a:buFont typeface="Wingdings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Bunch-by-bunch tune shifts </a:t>
            </a:r>
            <a:r>
              <a:rPr lang="en-US" dirty="0"/>
              <a:t>must be taken into account to define the filling strategy and the overall impedance budget </a:t>
            </a:r>
            <a:endParaRPr lang="en-GB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lvl="1">
              <a:buFont typeface="Wingdings" pitchFamily="2" charset="2"/>
              <a:buChar char="Ø"/>
            </a:pP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Stability at nominal working point looks critical due to very fast coupled bunch instability (~2 turns growth rate).</a:t>
            </a:r>
          </a:p>
          <a:p>
            <a:pPr lvl="2"/>
            <a:r>
              <a:rPr lang="en-GB" sz="2400" dirty="0">
                <a:solidFill>
                  <a:srgbClr val="000000"/>
                </a:solidFill>
                <a:latin typeface="Aptos" panose="020B0004020202020204" pitchFamily="34" charset="0"/>
              </a:rPr>
              <a:t>Studies including beam-beam and realistic feedback system are needed</a:t>
            </a:r>
          </a:p>
          <a:p>
            <a:pPr lvl="2"/>
            <a:endParaRPr lang="en-GB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lvl="1"/>
            <a:endParaRPr lang="en-GB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endParaRPr lang="en-CH" dirty="0"/>
          </a:p>
          <a:p>
            <a:pPr lvl="1"/>
            <a:endParaRPr lang="en-CH" dirty="0"/>
          </a:p>
          <a:p>
            <a:pPr lvl="1"/>
            <a:endParaRPr lang="en-CH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460F606-7F64-2CE8-358C-954F49754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C5ABBA45-B817-5385-EB5A-764253955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6A36EF2-F010-D6E9-C420-20BCBE9B19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23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46679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4D835D-B96F-0414-E7BB-0545714E2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2766218"/>
            <a:ext cx="10515600" cy="1325563"/>
          </a:xfrm>
        </p:spPr>
        <p:txBody>
          <a:bodyPr/>
          <a:lstStyle/>
          <a:p>
            <a:pPr algn="ctr"/>
            <a:r>
              <a:rPr lang="en-CH" dirty="0"/>
              <a:t>Thank you for your attention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1C2EC0-DD88-FD16-8B4E-40BDFECEB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4C2395-E06C-413E-3EA5-4CCDA2F5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3B7A3-BED2-CD3D-92EF-2370847EE9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24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94252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21CA81-FFDE-59BB-E910-2501A21165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93DE9F-0893-0209-14E2-BD1A8362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F25CAE-23B1-5659-2DD2-32CCDA9F83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>
                <a:solidFill>
                  <a:srgbClr val="FF0000"/>
                </a:solidFill>
              </a:rPr>
              <a:t>Introduction</a:t>
            </a:r>
          </a:p>
          <a:p>
            <a:endParaRPr lang="en-CH" dirty="0"/>
          </a:p>
          <a:p>
            <a:r>
              <a:rPr lang="en-CH" dirty="0"/>
              <a:t>Impedance beam induced power</a:t>
            </a:r>
          </a:p>
          <a:p>
            <a:endParaRPr lang="en-CH" dirty="0"/>
          </a:p>
          <a:p>
            <a:r>
              <a:rPr lang="en-CH" dirty="0"/>
              <a:t>FCC-ee impedance model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Multi-bunch tune shift considerations</a:t>
            </a:r>
          </a:p>
          <a:p>
            <a:endParaRPr lang="en-CH" dirty="0"/>
          </a:p>
          <a:p>
            <a:r>
              <a:rPr lang="en-CH" dirty="0"/>
              <a:t>Summary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4D11D7-BB39-EA2E-5C72-D84193D47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43CC8F-8AE8-24B9-1B93-0815E47CA3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B1E54-B972-7DBB-788D-3E9AAC4DE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20393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EE175-08F0-9C8A-7D50-D4394A4CA3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992" y="100017"/>
            <a:ext cx="10515600" cy="750946"/>
          </a:xfrm>
        </p:spPr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6954D13-94D6-4CA0-DE85-CE3F60620968}"/>
              </a:ext>
            </a:extLst>
          </p:cNvPr>
          <p:cNvSpPr txBox="1">
            <a:spLocks/>
          </p:cNvSpPr>
          <p:nvPr/>
        </p:nvSpPr>
        <p:spPr>
          <a:xfrm>
            <a:off x="304923" y="887451"/>
            <a:ext cx="11399273" cy="576509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Impedance optimization of accelerator elements is crucial to avoid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sz="2800" dirty="0"/>
              <a:t>Beam instabilities</a:t>
            </a:r>
            <a:endParaRPr lang="en-US" sz="2800" dirty="0">
              <a:ea typeface="Calibri"/>
              <a:cs typeface="Calibri"/>
            </a:endParaRPr>
          </a:p>
          <a:p>
            <a:pPr lvl="2"/>
            <a:r>
              <a:rPr lang="en-US" sz="2800" dirty="0"/>
              <a:t>Machine impedance</a:t>
            </a:r>
            <a:endParaRPr lang="en-US" sz="2800" dirty="0">
              <a:ea typeface="Calibri"/>
              <a:cs typeface="Calibri"/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1"/>
            <a:r>
              <a:rPr lang="en-US" sz="2800" dirty="0"/>
              <a:t>Equipment degradation and damage</a:t>
            </a:r>
            <a:endParaRPr lang="fr-FR" sz="2800" dirty="0"/>
          </a:p>
          <a:p>
            <a:pPr lvl="2"/>
            <a:r>
              <a:rPr lang="en-US" sz="2800" dirty="0"/>
              <a:t>Beam induced heating</a:t>
            </a:r>
            <a:endParaRPr lang="en-US" sz="2800" dirty="0">
              <a:ea typeface="Calibri"/>
              <a:cs typeface="Calibri"/>
            </a:endParaRPr>
          </a:p>
          <a:p>
            <a:pPr lvl="2"/>
            <a:r>
              <a:rPr lang="en-US" sz="2800" dirty="0"/>
              <a:t>Beam induced sparking</a:t>
            </a:r>
            <a:endParaRPr lang="en-US" sz="2800" dirty="0">
              <a:ea typeface="Calibri"/>
              <a:cs typeface="Calibri"/>
            </a:endParaRPr>
          </a:p>
          <a:p>
            <a:endParaRPr lang="en-US" sz="2900" dirty="0"/>
          </a:p>
          <a:p>
            <a:endParaRPr lang="en-US" dirty="0"/>
          </a:p>
        </p:txBody>
      </p:sp>
      <p:pic>
        <p:nvPicPr>
          <p:cNvPr id="3" name="Picture 6">
            <a:extLst>
              <a:ext uri="{FF2B5EF4-FFF2-40B4-BE49-F238E27FC236}">
                <a16:creationId xmlns:a16="http://schemas.microsoft.com/office/drawing/2014/main" id="{0F77F34F-70B7-EA47-8CF4-740D61C6A5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900" y="3998057"/>
            <a:ext cx="4059384" cy="2362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AAF52D4-13E6-1723-9AAC-76CFE2721BDB}"/>
              </a:ext>
            </a:extLst>
          </p:cNvPr>
          <p:cNvGrpSpPr/>
          <p:nvPr/>
        </p:nvGrpSpPr>
        <p:grpSpPr>
          <a:xfrm>
            <a:off x="6890260" y="1540349"/>
            <a:ext cx="4271021" cy="2070458"/>
            <a:chOff x="6890260" y="1740379"/>
            <a:chExt cx="4271021" cy="207045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859B2568-32F8-8FF7-7679-1790EF215D36}"/>
                </a:ext>
              </a:extLst>
            </p:cNvPr>
            <p:cNvGrpSpPr/>
            <p:nvPr/>
          </p:nvGrpSpPr>
          <p:grpSpPr>
            <a:xfrm>
              <a:off x="7399776" y="1774171"/>
              <a:ext cx="3761505" cy="2036666"/>
              <a:chOff x="2820582" y="730377"/>
              <a:chExt cx="6839100" cy="3703028"/>
            </a:xfrm>
          </p:grpSpPr>
          <p:sp>
            <p:nvSpPr>
              <p:cNvPr id="8" name="Oval 7">
                <a:extLst>
                  <a:ext uri="{FF2B5EF4-FFF2-40B4-BE49-F238E27FC236}">
                    <a16:creationId xmlns:a16="http://schemas.microsoft.com/office/drawing/2014/main" id="{9A0AD5E0-9963-D6D3-02FA-E05B49071131}"/>
                  </a:ext>
                </a:extLst>
              </p:cNvPr>
              <p:cNvSpPr/>
              <p:nvPr/>
            </p:nvSpPr>
            <p:spPr>
              <a:xfrm>
                <a:off x="2820582" y="1007959"/>
                <a:ext cx="6692391" cy="2978046"/>
              </a:xfrm>
              <a:prstGeom prst="ellipse">
                <a:avLst/>
              </a:prstGeom>
              <a:noFill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9" name="Picture 8" descr="A blue object with a curved edge&#10;&#10;Description automatically generated">
                <a:extLst>
                  <a:ext uri="{FF2B5EF4-FFF2-40B4-BE49-F238E27FC236}">
                    <a16:creationId xmlns:a16="http://schemas.microsoft.com/office/drawing/2014/main" id="{F8C64198-A261-BED5-8E5C-E441174CB6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185014" y="3557578"/>
                <a:ext cx="1435578" cy="875827"/>
              </a:xfrm>
              <a:prstGeom prst="rect">
                <a:avLst/>
              </a:prstGeom>
            </p:spPr>
          </p:pic>
          <p:pic>
            <p:nvPicPr>
              <p:cNvPr id="11" name="Picture 10" descr="A blue and yellow circular object&#10;&#10;Description automatically generated">
                <a:extLst>
                  <a:ext uri="{FF2B5EF4-FFF2-40B4-BE49-F238E27FC236}">
                    <a16:creationId xmlns:a16="http://schemas.microsoft.com/office/drawing/2014/main" id="{489E9E4E-6134-72E5-F1E8-20889D4252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449139" y="1435057"/>
                <a:ext cx="1210543" cy="931187"/>
              </a:xfrm>
              <a:prstGeom prst="rect">
                <a:avLst/>
              </a:prstGeom>
            </p:spPr>
          </p:pic>
          <p:pic>
            <p:nvPicPr>
              <p:cNvPr id="12" name="Picture 11" descr="A blue paper plane on a white background&#10;&#10;Description automatically generated">
                <a:extLst>
                  <a:ext uri="{FF2B5EF4-FFF2-40B4-BE49-F238E27FC236}">
                    <a16:creationId xmlns:a16="http://schemas.microsoft.com/office/drawing/2014/main" id="{2BAEA839-35BE-B8D6-20EB-1827D097A5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316417" y="3110891"/>
                <a:ext cx="1857162" cy="931187"/>
              </a:xfrm>
              <a:prstGeom prst="rect">
                <a:avLst/>
              </a:prstGeom>
            </p:spPr>
          </p:pic>
          <p:pic>
            <p:nvPicPr>
              <p:cNvPr id="14" name="Picture 13" descr="A blue rectangular object with a blue cap&#10;&#10;Description automatically generated">
                <a:extLst>
                  <a:ext uri="{FF2B5EF4-FFF2-40B4-BE49-F238E27FC236}">
                    <a16:creationId xmlns:a16="http://schemas.microsoft.com/office/drawing/2014/main" id="{F9442BDF-278C-9BA3-7EA4-A149DC14E00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002131" y="730377"/>
                <a:ext cx="1900672" cy="980520"/>
              </a:xfrm>
              <a:prstGeom prst="rect">
                <a:avLst/>
              </a:prstGeom>
            </p:spPr>
          </p:pic>
          <p:pic>
            <p:nvPicPr>
              <p:cNvPr id="15" name="Picture 14" descr="A blue object with a white background&#10;&#10;Description automatically generated">
                <a:extLst>
                  <a:ext uri="{FF2B5EF4-FFF2-40B4-BE49-F238E27FC236}">
                    <a16:creationId xmlns:a16="http://schemas.microsoft.com/office/drawing/2014/main" id="{3130CF2F-B875-3C69-2E1F-9FE0905F525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358" t="3512" r="7323" b="5012"/>
              <a:stretch/>
            </p:blipFill>
            <p:spPr>
              <a:xfrm>
                <a:off x="2820582" y="2924181"/>
                <a:ext cx="1490122" cy="931188"/>
              </a:xfrm>
              <a:prstGeom prst="rect">
                <a:avLst/>
              </a:prstGeom>
            </p:spPr>
          </p:pic>
        </p:grpSp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748767EE-1383-9D42-F531-0588412ACF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11764" y="1740379"/>
              <a:ext cx="766953" cy="5029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>
              <a:extLst>
                <a:ext uri="{FF2B5EF4-FFF2-40B4-BE49-F238E27FC236}">
                  <a16:creationId xmlns:a16="http://schemas.microsoft.com/office/drawing/2014/main" id="{E0F28DD6-2CE5-3B85-02D9-88AB752096E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021" r="9630"/>
            <a:stretch/>
          </p:blipFill>
          <p:spPr bwMode="auto">
            <a:xfrm>
              <a:off x="6890260" y="2255722"/>
              <a:ext cx="1073640" cy="597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8" name="Date Placeholder 17">
            <a:extLst>
              <a:ext uri="{FF2B5EF4-FFF2-40B4-BE49-F238E27FC236}">
                <a16:creationId xmlns:a16="http://schemas.microsoft.com/office/drawing/2014/main" id="{E728B7A8-0FED-B56F-56C0-93B1252E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C4D7854-75A0-0A53-E639-B0B79C266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C. Zannini et al., FCC week 2025</a:t>
            </a:r>
            <a:endParaRPr lang="en-CH" dirty="0"/>
          </a:p>
        </p:txBody>
      </p: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52EB32B4-DA63-6E7F-6A17-0F898256D5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7628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>
            <a:extLst>
              <a:ext uri="{FF2B5EF4-FFF2-40B4-BE49-F238E27FC236}">
                <a16:creationId xmlns:a16="http://schemas.microsoft.com/office/drawing/2014/main" id="{42B654FB-AFAD-7658-5629-52E902BF5D94}"/>
              </a:ext>
            </a:extLst>
          </p:cNvPr>
          <p:cNvSpPr/>
          <p:nvPr/>
        </p:nvSpPr>
        <p:spPr>
          <a:xfrm>
            <a:off x="342901" y="2100263"/>
            <a:ext cx="11482386" cy="3377101"/>
          </a:xfrm>
          <a:prstGeom prst="roundRect">
            <a:avLst/>
          </a:prstGeom>
          <a:solidFill>
            <a:schemeClr val="tx1">
              <a:alpha val="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90EC94-1E10-6C30-E1ED-D6E9CC46C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717"/>
            <a:ext cx="10515600" cy="900339"/>
          </a:xfrm>
        </p:spPr>
        <p:txBody>
          <a:bodyPr/>
          <a:lstStyle/>
          <a:p>
            <a:pPr algn="ctr"/>
            <a:r>
              <a:rPr lang="en-CH" dirty="0"/>
              <a:t>Impedance optimization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A0DD55-71EB-86DD-234C-E5B9AE92AB52}"/>
              </a:ext>
            </a:extLst>
          </p:cNvPr>
          <p:cNvSpPr txBox="1"/>
          <p:nvPr/>
        </p:nvSpPr>
        <p:spPr>
          <a:xfrm>
            <a:off x="1812301" y="2514010"/>
            <a:ext cx="1592036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Impedance evaluation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B7AF65-79B1-6FD4-8A17-06F3A194750C}"/>
              </a:ext>
            </a:extLst>
          </p:cNvPr>
          <p:cNvSpPr txBox="1"/>
          <p:nvPr/>
        </p:nvSpPr>
        <p:spPr>
          <a:xfrm>
            <a:off x="5451662" y="2482407"/>
            <a:ext cx="1929493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Beam induced power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2A9AF5-B77A-3B8B-7C54-ED01E9E2B14A}"/>
              </a:ext>
            </a:extLst>
          </p:cNvPr>
          <p:cNvSpPr txBox="1"/>
          <p:nvPr/>
        </p:nvSpPr>
        <p:spPr>
          <a:xfrm>
            <a:off x="5131241" y="6004031"/>
            <a:ext cx="2226812" cy="36933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Design optimization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1BD9E1-F04D-D856-3A7F-12511C6BA9BC}"/>
              </a:ext>
            </a:extLst>
          </p:cNvPr>
          <p:cNvSpPr txBox="1"/>
          <p:nvPr/>
        </p:nvSpPr>
        <p:spPr>
          <a:xfrm>
            <a:off x="987553" y="3145841"/>
            <a:ext cx="297959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Simulations, analytical models, measurements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D0E1617-03B7-83F7-3060-BBED18B27823}"/>
              </a:ext>
            </a:extLst>
          </p:cNvPr>
          <p:cNvSpPr txBox="1"/>
          <p:nvPr/>
        </p:nvSpPr>
        <p:spPr>
          <a:xfrm>
            <a:off x="4355029" y="3140592"/>
            <a:ext cx="408259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Established calculation tool </a:t>
            </a:r>
            <a:r>
              <a:rPr lang="en-US" b="1" dirty="0"/>
              <a:t>BIHC</a:t>
            </a:r>
            <a:r>
              <a:rPr lang="en-US" dirty="0"/>
              <a:t> </a:t>
            </a:r>
            <a:r>
              <a:rPr lang="en-US" u="sng" dirty="0">
                <a:solidFill>
                  <a:srgbClr val="0070C0"/>
                </a:solidFill>
              </a:rPr>
              <a:t>https://</a:t>
            </a:r>
            <a:r>
              <a:rPr lang="en-US" u="sng" dirty="0" err="1">
                <a:solidFill>
                  <a:srgbClr val="0070C0"/>
                </a:solidFill>
              </a:rPr>
              <a:t>github.com</a:t>
            </a:r>
            <a:r>
              <a:rPr lang="en-US" u="sng" dirty="0">
                <a:solidFill>
                  <a:srgbClr val="0070C0"/>
                </a:solidFill>
              </a:rPr>
              <a:t>/</a:t>
            </a:r>
            <a:r>
              <a:rPr lang="en-US" u="sng" dirty="0" err="1">
                <a:solidFill>
                  <a:srgbClr val="0070C0"/>
                </a:solidFill>
              </a:rPr>
              <a:t>ImpedanCEI</a:t>
            </a:r>
            <a:r>
              <a:rPr lang="en-US" u="sng" dirty="0">
                <a:solidFill>
                  <a:srgbClr val="0070C0"/>
                </a:solidFill>
              </a:rPr>
              <a:t>/BIHC</a:t>
            </a:r>
            <a:endParaRPr lang="en-GB" u="sng" dirty="0">
              <a:solidFill>
                <a:srgbClr val="0070C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9F21718-9EA8-ED7A-1961-C115BB1C62A5}"/>
              </a:ext>
            </a:extLst>
          </p:cNvPr>
          <p:cNvSpPr txBox="1"/>
          <p:nvPr/>
        </p:nvSpPr>
        <p:spPr>
          <a:xfrm>
            <a:off x="9297380" y="2446217"/>
            <a:ext cx="1929493" cy="36933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Power loss map</a:t>
            </a:r>
            <a:endParaRPr lang="en-GB" dirty="0"/>
          </a:p>
        </p:txBody>
      </p:sp>
      <p:sp>
        <p:nvSpPr>
          <p:cNvPr id="63" name="Right Arrow 3">
            <a:extLst>
              <a:ext uri="{FF2B5EF4-FFF2-40B4-BE49-F238E27FC236}">
                <a16:creationId xmlns:a16="http://schemas.microsoft.com/office/drawing/2014/main" id="{FBC71D23-93B9-A4F8-82A0-00C2C2143419}"/>
              </a:ext>
            </a:extLst>
          </p:cNvPr>
          <p:cNvSpPr/>
          <p:nvPr/>
        </p:nvSpPr>
        <p:spPr>
          <a:xfrm>
            <a:off x="3418626" y="2503176"/>
            <a:ext cx="2018783" cy="395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4" name="Right Arrow 3">
            <a:extLst>
              <a:ext uri="{FF2B5EF4-FFF2-40B4-BE49-F238E27FC236}">
                <a16:creationId xmlns:a16="http://schemas.microsoft.com/office/drawing/2014/main" id="{DB9A9248-685A-536D-424C-1A346FD3D48D}"/>
              </a:ext>
            </a:extLst>
          </p:cNvPr>
          <p:cNvSpPr/>
          <p:nvPr/>
        </p:nvSpPr>
        <p:spPr>
          <a:xfrm>
            <a:off x="7395444" y="2457435"/>
            <a:ext cx="1873360" cy="395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BED1C97-8FAC-2E04-68FC-E91C2A780BA6}"/>
              </a:ext>
            </a:extLst>
          </p:cNvPr>
          <p:cNvSpPr txBox="1"/>
          <p:nvPr/>
        </p:nvSpPr>
        <p:spPr>
          <a:xfrm>
            <a:off x="9297380" y="2823668"/>
            <a:ext cx="1929493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Combining  3D simulations and BIHC  results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7B1622CE-0FFD-ED48-9BB2-760D120C8B3D}"/>
              </a:ext>
            </a:extLst>
          </p:cNvPr>
          <p:cNvSpPr/>
          <p:nvPr/>
        </p:nvSpPr>
        <p:spPr>
          <a:xfrm>
            <a:off x="742949" y="2260473"/>
            <a:ext cx="10929938" cy="1768585"/>
          </a:xfrm>
          <a:prstGeom prst="roundRect">
            <a:avLst/>
          </a:prstGeom>
          <a:solidFill>
            <a:srgbClr val="FFFF00">
              <a:alpha val="5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69" name="Down Arrow 68">
            <a:extLst>
              <a:ext uri="{FF2B5EF4-FFF2-40B4-BE49-F238E27FC236}">
                <a16:creationId xmlns:a16="http://schemas.microsoft.com/office/drawing/2014/main" id="{A1A126FF-99EE-C593-B2E1-A5C2439E490D}"/>
              </a:ext>
            </a:extLst>
          </p:cNvPr>
          <p:cNvSpPr/>
          <p:nvPr/>
        </p:nvSpPr>
        <p:spPr>
          <a:xfrm>
            <a:off x="2274932" y="4042558"/>
            <a:ext cx="600075" cy="56550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7273A08D-2C04-09EA-B636-E0566D829B1B}"/>
              </a:ext>
            </a:extLst>
          </p:cNvPr>
          <p:cNvSpPr txBox="1"/>
          <p:nvPr/>
        </p:nvSpPr>
        <p:spPr>
          <a:xfrm>
            <a:off x="2228858" y="4644921"/>
            <a:ext cx="7411426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dirty="0"/>
              <a:t>Impedances are included in the global impedance model</a:t>
            </a:r>
          </a:p>
          <a:p>
            <a:pPr algn="ctr"/>
            <a:r>
              <a:rPr lang="en-GB" dirty="0"/>
              <a:t>for</a:t>
            </a:r>
            <a:r>
              <a:rPr lang="en-CH" dirty="0"/>
              <a:t> beam dynamics assessments and energy loss budget considerations</a:t>
            </a:r>
          </a:p>
        </p:txBody>
      </p:sp>
      <p:sp>
        <p:nvSpPr>
          <p:cNvPr id="72" name="Down Arrow 71">
            <a:extLst>
              <a:ext uri="{FF2B5EF4-FFF2-40B4-BE49-F238E27FC236}">
                <a16:creationId xmlns:a16="http://schemas.microsoft.com/office/drawing/2014/main" id="{396646FC-30C9-18A7-0DC2-0050624E4DE3}"/>
              </a:ext>
            </a:extLst>
          </p:cNvPr>
          <p:cNvSpPr/>
          <p:nvPr/>
        </p:nvSpPr>
        <p:spPr>
          <a:xfrm>
            <a:off x="5910255" y="5500682"/>
            <a:ext cx="600075" cy="52073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3A410FE-F8D9-A73B-1BCC-4F6AD3B9913B}"/>
              </a:ext>
            </a:extLst>
          </p:cNvPr>
          <p:cNvSpPr txBox="1"/>
          <p:nvPr/>
        </p:nvSpPr>
        <p:spPr>
          <a:xfrm>
            <a:off x="1523997" y="942968"/>
            <a:ext cx="9154886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Impedance optimization requires the knowledge of the knobs to manipulate the impedance </a:t>
            </a:r>
            <a:endParaRPr lang="en-GB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1AD4046A-174C-A496-8624-6B165D5281E8}"/>
              </a:ext>
            </a:extLst>
          </p:cNvPr>
          <p:cNvSpPr/>
          <p:nvPr/>
        </p:nvSpPr>
        <p:spPr>
          <a:xfrm>
            <a:off x="471389" y="1320110"/>
            <a:ext cx="406908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Having simplified formulas to master the main dependencies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8CAC01D2-C684-B10E-12AC-AE4559137BC5}"/>
              </a:ext>
            </a:extLst>
          </p:cNvPr>
          <p:cNvSpPr/>
          <p:nvPr/>
        </p:nvSpPr>
        <p:spPr>
          <a:xfrm>
            <a:off x="6389747" y="1323484"/>
            <a:ext cx="5135880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dirty="0"/>
              <a:t>Step by step simulation to have a deep understanding of the impedance mechanism</a:t>
            </a:r>
            <a:endParaRPr lang="en-GB" dirty="0"/>
          </a:p>
        </p:txBody>
      </p:sp>
      <p:sp>
        <p:nvSpPr>
          <p:cNvPr id="84" name="Date Placeholder 83">
            <a:extLst>
              <a:ext uri="{FF2B5EF4-FFF2-40B4-BE49-F238E27FC236}">
                <a16:creationId xmlns:a16="http://schemas.microsoft.com/office/drawing/2014/main" id="{AD81181F-5EEF-8AF5-DD9A-A95A25B02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85" name="Footer Placeholder 84">
            <a:extLst>
              <a:ext uri="{FF2B5EF4-FFF2-40B4-BE49-F238E27FC236}">
                <a16:creationId xmlns:a16="http://schemas.microsoft.com/office/drawing/2014/main" id="{A86FA9A5-0DB6-50AF-0F20-39B9C14F9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86" name="Slide Number Placeholder 85">
            <a:extLst>
              <a:ext uri="{FF2B5EF4-FFF2-40B4-BE49-F238E27FC236}">
                <a16:creationId xmlns:a16="http://schemas.microsoft.com/office/drawing/2014/main" id="{07BF2261-416C-697C-BCE8-2F0E8263B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364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3" grpId="0" animBg="1"/>
      <p:bldP spid="4" grpId="0" animBg="1"/>
      <p:bldP spid="5" grpId="0" animBg="1"/>
      <p:bldP spid="6" grpId="0" animBg="1"/>
      <p:bldP spid="7" grpId="0" animBg="1"/>
      <p:bldP spid="57" grpId="0" animBg="1"/>
      <p:bldP spid="63" grpId="0" animBg="1"/>
      <p:bldP spid="64" grpId="0" animBg="1"/>
      <p:bldP spid="65" grpId="0" animBg="1"/>
      <p:bldP spid="67" grpId="0" animBg="1"/>
      <p:bldP spid="69" grpId="0" animBg="1"/>
      <p:bldP spid="70" grpId="0" animBg="1"/>
      <p:bldP spid="7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11E9F-1FC6-3C28-577A-93F53E96F1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6204"/>
            <a:ext cx="10515600" cy="1019447"/>
          </a:xfrm>
        </p:spPr>
        <p:txBody>
          <a:bodyPr/>
          <a:lstStyle/>
          <a:p>
            <a:pPr algn="ctr"/>
            <a:r>
              <a:rPr lang="en-CH" dirty="0"/>
              <a:t>FCC-ee impedance 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BD918-1963-C2D6-7083-028EFAADE0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817" y="1220141"/>
            <a:ext cx="12161520" cy="4351338"/>
          </a:xfrm>
        </p:spPr>
        <p:txBody>
          <a:bodyPr/>
          <a:lstStyle/>
          <a:p>
            <a:r>
              <a:rPr lang="en-GB" sz="2400" b="1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Challenging simulation regime</a:t>
            </a:r>
            <a:endParaRPr lang="en-GB" sz="2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lvl="1"/>
            <a:r>
              <a:rPr lang="en-GB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Combination of large beam pipe dimensions and short bunch lengths </a:t>
            </a:r>
          </a:p>
          <a:p>
            <a:pPr lvl="2"/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Very high number of mesh cells. </a:t>
            </a:r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06709BE2-7909-744F-4E62-C61CCBC3C0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21" r="9630"/>
          <a:stretch/>
        </p:blipFill>
        <p:spPr bwMode="auto">
          <a:xfrm>
            <a:off x="1460059" y="3774089"/>
            <a:ext cx="2477608" cy="1379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9278A1-9F4B-CAC0-9A09-1AE25C77351C}"/>
              </a:ext>
            </a:extLst>
          </p:cNvPr>
          <p:cNvSpPr txBox="1"/>
          <p:nvPr/>
        </p:nvSpPr>
        <p:spPr>
          <a:xfrm>
            <a:off x="1664165" y="3136807"/>
            <a:ext cx="257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~3000 bilion mesh cells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F914AA43-6E34-923B-D9EB-2AB5AE3941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2618" y="3850354"/>
            <a:ext cx="1704340" cy="111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C57C4D-A31E-9024-EC99-93F201ECA1AE}"/>
              </a:ext>
            </a:extLst>
          </p:cNvPr>
          <p:cNvSpPr txBox="1"/>
          <p:nvPr/>
        </p:nvSpPr>
        <p:spPr>
          <a:xfrm>
            <a:off x="4918164" y="3136807"/>
            <a:ext cx="25739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~3 bilion mesh cells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A8B2F06-0B1D-D64F-89E3-89B254AE75B1}"/>
              </a:ext>
            </a:extLst>
          </p:cNvPr>
          <p:cNvSpPr txBox="1"/>
          <p:nvPr/>
        </p:nvSpPr>
        <p:spPr>
          <a:xfrm>
            <a:off x="7893592" y="3127735"/>
            <a:ext cx="2573961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CH"/>
              <a:t>~15 </a:t>
            </a:r>
            <a:r>
              <a:rPr lang="en-CH" dirty="0" err="1"/>
              <a:t>bilion</a:t>
            </a:r>
            <a:r>
              <a:rPr lang="en-CH" dirty="0"/>
              <a:t> mesh cells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5DE0ACE-F5BC-EE95-1F65-527DB8D96AB4}"/>
              </a:ext>
            </a:extLst>
          </p:cNvPr>
          <p:cNvSpPr txBox="1"/>
          <p:nvPr/>
        </p:nvSpPr>
        <p:spPr>
          <a:xfrm>
            <a:off x="717112" y="5596879"/>
            <a:ext cx="107319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dirty="0">
                <a:solidFill>
                  <a:srgbClr val="000000"/>
                </a:solidFill>
                <a:latin typeface="Aptos" panose="020B0004020202020204" pitchFamily="34" charset="0"/>
              </a:rPr>
              <a:t>A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d-hoc developments in 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the open source </a:t>
            </a:r>
            <a:r>
              <a:rPr lang="en-GB" dirty="0" err="1">
                <a:solidFill>
                  <a:srgbClr val="000000"/>
                </a:solidFill>
                <a:latin typeface="Aptos" panose="020B0004020202020204" pitchFamily="34" charset="0"/>
              </a:rPr>
              <a:t>wakefield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 solver </a:t>
            </a:r>
            <a:r>
              <a:rPr lang="en-GB" dirty="0" err="1">
                <a:solidFill>
                  <a:srgbClr val="000000"/>
                </a:solidFill>
                <a:latin typeface="Aptos" panose="020B0004020202020204" pitchFamily="34" charset="0"/>
              </a:rPr>
              <a:t>Wakis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are ongoing to address this simulation 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challenge efficiently https://</a:t>
            </a:r>
            <a:r>
              <a:rPr lang="en-GB" dirty="0" err="1">
                <a:solidFill>
                  <a:srgbClr val="000000"/>
                </a:solidFill>
                <a:latin typeface="Aptos" panose="020B0004020202020204" pitchFamily="34" charset="0"/>
              </a:rPr>
              <a:t>github.com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/</a:t>
            </a:r>
            <a:r>
              <a:rPr lang="en-GB" dirty="0" err="1">
                <a:solidFill>
                  <a:srgbClr val="000000"/>
                </a:solidFill>
                <a:latin typeface="Aptos" panose="020B0004020202020204" pitchFamily="34" charset="0"/>
              </a:rPr>
              <a:t>ImpedanCEI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/</a:t>
            </a:r>
            <a:r>
              <a:rPr lang="en-GB" dirty="0" err="1">
                <a:solidFill>
                  <a:srgbClr val="000000"/>
                </a:solidFill>
                <a:latin typeface="Aptos" panose="020B0004020202020204" pitchFamily="34" charset="0"/>
              </a:rPr>
              <a:t>wakis</a:t>
            </a:r>
            <a:r>
              <a:rPr lang="en-GB" dirty="0">
                <a:solidFill>
                  <a:srgbClr val="000000"/>
                </a:solidFill>
                <a:latin typeface="Aptos" panose="020B0004020202020204" pitchFamily="34" charset="0"/>
              </a:rPr>
              <a:t>/</a:t>
            </a:r>
            <a:endParaRPr lang="en-GB" sz="18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</p:txBody>
      </p:sp>
      <p:pic>
        <p:nvPicPr>
          <p:cNvPr id="10" name="Picture 9" descr="A pink and white logo&#10;&#10;AI-generated content may be incorrect.">
            <a:extLst>
              <a:ext uri="{FF2B5EF4-FFF2-40B4-BE49-F238E27FC236}">
                <a16:creationId xmlns:a16="http://schemas.microsoft.com/office/drawing/2014/main" id="{5B1A98EB-22AF-9DAE-CD0C-9F4D9404E9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34078" y="5668319"/>
            <a:ext cx="1133475" cy="1133475"/>
          </a:xfrm>
          <a:prstGeom prst="rect">
            <a:avLst/>
          </a:prstGeom>
        </p:spPr>
      </p:pic>
      <p:pic>
        <p:nvPicPr>
          <p:cNvPr id="12" name="Picture 11" descr="A blue object with blue dots&#10;&#10;AI-generated content may be incorrect.">
            <a:extLst>
              <a:ext uri="{FF2B5EF4-FFF2-40B4-BE49-F238E27FC236}">
                <a16:creationId xmlns:a16="http://schemas.microsoft.com/office/drawing/2014/main" id="{30883358-058E-22E9-768A-05F65F18BD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63300" y="3760150"/>
            <a:ext cx="1948815" cy="1080135"/>
          </a:xfrm>
          <a:prstGeom prst="rect">
            <a:avLst/>
          </a:prstGeom>
        </p:spPr>
      </p:pic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FB440D16-D8B3-2906-3067-C3A99BB247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570095CC-331C-EEDA-FB3B-4E5EC74F2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3C53DBB6-D05F-6F27-53E4-0F2F64788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73507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972F3-DDF6-8F7B-1A8B-CD018B4494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2056" y="2266719"/>
            <a:ext cx="5464344" cy="3219686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The beam pipe cut-off lies well within the relevant frequency spectrum.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Several modes above cut-off are strongly excited, leading to significant crosstalk between different accelerator elements.</a:t>
            </a:r>
          </a:p>
          <a:p>
            <a:pPr marL="1200150" lvl="2" indent="-285750"/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Particularly relevant for long range </a:t>
            </a:r>
            <a:r>
              <a:rPr lang="en-GB" sz="1600" dirty="0" err="1">
                <a:solidFill>
                  <a:srgbClr val="000000"/>
                </a:solidFill>
                <a:latin typeface="Aptos" panose="020B0004020202020204" pitchFamily="34" charset="0"/>
              </a:rPr>
              <a:t>wakefield</a:t>
            </a: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 and beam induced power assessment</a:t>
            </a:r>
            <a:endParaRPr lang="en-GB" sz="1600" b="0" i="0" u="none" strike="noStrike" dirty="0">
              <a:solidFill>
                <a:srgbClr val="000000"/>
              </a:solidFill>
              <a:effectLst/>
              <a:latin typeface="Aptos" panose="020B0004020202020204" pitchFamily="34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GB" sz="20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Multiple modes can propagate along the accelerator. Should we consider implementing ad-hoc devices to absorb the propagating power?</a:t>
            </a:r>
          </a:p>
          <a:p>
            <a:endParaRPr lang="en-CH" dirty="0"/>
          </a:p>
        </p:txBody>
      </p:sp>
      <p:pic>
        <p:nvPicPr>
          <p:cNvPr id="4" name="Picture 3" descr="A graph of a beam pipe cut&#10;&#10;AI-generated content may be incorrect.">
            <a:extLst>
              <a:ext uri="{FF2B5EF4-FFF2-40B4-BE49-F238E27FC236}">
                <a16:creationId xmlns:a16="http://schemas.microsoft.com/office/drawing/2014/main" id="{A929618B-5EE2-7664-9BC9-B550C68F58A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921" t="45255" r="3763" b="2890"/>
          <a:stretch/>
        </p:blipFill>
        <p:spPr>
          <a:xfrm>
            <a:off x="542924" y="1104220"/>
            <a:ext cx="6053533" cy="269168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132DE6F8-F502-9867-D8DD-5C2860F0F748}"/>
              </a:ext>
            </a:extLst>
          </p:cNvPr>
          <p:cNvSpPr txBox="1">
            <a:spLocks/>
          </p:cNvSpPr>
          <p:nvPr/>
        </p:nvSpPr>
        <p:spPr>
          <a:xfrm>
            <a:off x="838200" y="46717"/>
            <a:ext cx="10515600" cy="9003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H" dirty="0"/>
              <a:t>FCC-ee impedance challenges</a:t>
            </a:r>
          </a:p>
        </p:txBody>
      </p:sp>
      <p:pic>
        <p:nvPicPr>
          <p:cNvPr id="2" name="Picture 1" descr="A graph of a beam pipe cut&#10;&#10;AI-generated content may be incorrect.">
            <a:extLst>
              <a:ext uri="{FF2B5EF4-FFF2-40B4-BE49-F238E27FC236}">
                <a16:creationId xmlns:a16="http://schemas.microsoft.com/office/drawing/2014/main" id="{393CEC0A-7630-A6B5-BECA-581557A73CE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4583" r="3763" b="2766"/>
          <a:stretch/>
        </p:blipFill>
        <p:spPr>
          <a:xfrm>
            <a:off x="18367" y="5954309"/>
            <a:ext cx="6596458" cy="656691"/>
          </a:xfrm>
          <a:prstGeom prst="rect">
            <a:avLst/>
          </a:prstGeom>
        </p:spPr>
      </p:pic>
      <p:pic>
        <p:nvPicPr>
          <p:cNvPr id="5" name="Picture 4" descr="A graph of a beam pipe cut&#10;&#10;AI-generated content may be incorrect.">
            <a:extLst>
              <a:ext uri="{FF2B5EF4-FFF2-40B4-BE49-F238E27FC236}">
                <a16:creationId xmlns:a16="http://schemas.microsoft.com/office/drawing/2014/main" id="{A43D4E73-FAA4-6676-CC31-1927C428059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653" t="3288" r="3763" b="56869"/>
          <a:stretch/>
        </p:blipFill>
        <p:spPr>
          <a:xfrm>
            <a:off x="542923" y="3769295"/>
            <a:ext cx="6071901" cy="206814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9F7C9E-C028-8B2F-CCA1-6A89A57DD7DE}"/>
              </a:ext>
            </a:extLst>
          </p:cNvPr>
          <p:cNvSpPr txBox="1"/>
          <p:nvPr/>
        </p:nvSpPr>
        <p:spPr>
          <a:xfrm>
            <a:off x="2143797" y="779717"/>
            <a:ext cx="3285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Normalized spectrum envelope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8645A8-FDED-5C52-1719-E94A4DA1286E}"/>
              </a:ext>
            </a:extLst>
          </p:cNvPr>
          <p:cNvSpPr txBox="1"/>
          <p:nvPr/>
        </p:nvSpPr>
        <p:spPr>
          <a:xfrm>
            <a:off x="2328863" y="1400171"/>
            <a:ext cx="1443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200" dirty="0"/>
              <a:t>Courtesy of L. Sito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AE15FA5-00EB-99B5-56BB-B8312B45B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8757CF7-6726-3603-103A-750AD01B8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ED5F41F3-28D1-BA27-6506-0BF444D5D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91556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1F66B3-4A32-77C9-BC86-F02127463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550F9-8D2D-45AF-4E11-EED9BF779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673573-6BEF-A481-2647-2CCDB24CE3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H" dirty="0"/>
              <a:t>Introduction</a:t>
            </a:r>
          </a:p>
          <a:p>
            <a:endParaRPr lang="en-CH" dirty="0"/>
          </a:p>
          <a:p>
            <a:r>
              <a:rPr lang="en-CH" dirty="0">
                <a:solidFill>
                  <a:srgbClr val="FF0000"/>
                </a:solidFill>
              </a:rPr>
              <a:t>Impedance beam induced power</a:t>
            </a:r>
          </a:p>
          <a:p>
            <a:endParaRPr lang="en-CH" dirty="0"/>
          </a:p>
          <a:p>
            <a:r>
              <a:rPr lang="en-CH" dirty="0"/>
              <a:t>FCC-ee impedance model</a:t>
            </a:r>
          </a:p>
          <a:p>
            <a:pPr marL="0" indent="0">
              <a:buNone/>
            </a:pPr>
            <a:endParaRPr lang="en-CH" dirty="0"/>
          </a:p>
          <a:p>
            <a:r>
              <a:rPr lang="en-CH" dirty="0"/>
              <a:t>Multi-bunch tune shift considerations</a:t>
            </a:r>
          </a:p>
          <a:p>
            <a:endParaRPr lang="en-CH" dirty="0"/>
          </a:p>
          <a:p>
            <a:r>
              <a:rPr lang="en-CH" dirty="0"/>
              <a:t>Summary</a:t>
            </a:r>
          </a:p>
          <a:p>
            <a:endParaRPr lang="en-CH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AAC039-5E41-5F81-E4D0-C89263B08E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33CC0D-5D9C-1208-2911-01D5BCB5B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E7C1A2-87E3-4401-F3E4-9435290FD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22429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212DAB-A216-A384-0A33-9D94745534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CB970-6399-1807-D6EC-8E4B929448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717"/>
            <a:ext cx="10515600" cy="900339"/>
          </a:xfrm>
        </p:spPr>
        <p:txBody>
          <a:bodyPr/>
          <a:lstStyle/>
          <a:p>
            <a:pPr algn="ctr"/>
            <a:r>
              <a:rPr lang="en-CH" dirty="0"/>
              <a:t>Beam induced power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7B11C484-8167-9D19-F299-379959D3B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9027" y="3694896"/>
            <a:ext cx="7242556" cy="1103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D6DB16B-530F-9E9C-345E-D7B62FD738A3}"/>
              </a:ext>
            </a:extLst>
          </p:cNvPr>
          <p:cNvCxnSpPr>
            <a:cxnSpLocks/>
          </p:cNvCxnSpPr>
          <p:nvPr/>
        </p:nvCxnSpPr>
        <p:spPr>
          <a:xfrm>
            <a:off x="6596060" y="4351904"/>
            <a:ext cx="76200" cy="52252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02C90AB-70A3-3C4E-6531-23CDE0D24331}"/>
              </a:ext>
            </a:extLst>
          </p:cNvPr>
          <p:cNvSpPr txBox="1"/>
          <p:nvPr/>
        </p:nvSpPr>
        <p:spPr>
          <a:xfrm>
            <a:off x="5851714" y="4912529"/>
            <a:ext cx="281301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CH" b="1" dirty="0">
                <a:solidFill>
                  <a:prstClr val="black"/>
                </a:solidFill>
                <a:latin typeface="Calibri"/>
              </a:rPr>
              <a:t>Normalized beam</a:t>
            </a:r>
            <a:r>
              <a:rPr lang="fr-CH" b="1" dirty="0">
                <a:solidFill>
                  <a:prstClr val="black"/>
                </a:solidFill>
                <a:latin typeface="Calibri"/>
              </a:rPr>
              <a:t> spectrum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3B26DA29-9F5D-078D-963D-CBCE01DBD38A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3533771" y="4416983"/>
            <a:ext cx="447677" cy="3923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A115E17D-5DA5-D900-2A23-FE3B1B97FA04}"/>
              </a:ext>
            </a:extLst>
          </p:cNvPr>
          <p:cNvSpPr txBox="1"/>
          <p:nvPr/>
        </p:nvSpPr>
        <p:spPr>
          <a:xfrm>
            <a:off x="2352673" y="4809356"/>
            <a:ext cx="2362196" cy="646331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b="1" dirty="0">
                <a:solidFill>
                  <a:prstClr val="black"/>
                </a:solidFill>
                <a:latin typeface="Calibri"/>
              </a:rPr>
              <a:t>Revolution frequency of particles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B1C70831-8F17-8434-39F9-B6F4449C2C4C}"/>
              </a:ext>
            </a:extLst>
          </p:cNvPr>
          <p:cNvCxnSpPr>
            <a:cxnSpLocks/>
          </p:cNvCxnSpPr>
          <p:nvPr/>
        </p:nvCxnSpPr>
        <p:spPr>
          <a:xfrm flipH="1" flipV="1">
            <a:off x="4300536" y="3440224"/>
            <a:ext cx="257175" cy="5643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B86C910A-D38A-2103-692C-BF214A68292B}"/>
              </a:ext>
            </a:extLst>
          </p:cNvPr>
          <p:cNvSpPr txBox="1"/>
          <p:nvPr/>
        </p:nvSpPr>
        <p:spPr>
          <a:xfrm>
            <a:off x="1291639" y="3070892"/>
            <a:ext cx="405552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CH" b="1" dirty="0">
                <a:solidFill>
                  <a:prstClr val="black"/>
                </a:solidFill>
                <a:latin typeface="Calibri"/>
              </a:rPr>
              <a:t>Total number of particles in the beam</a:t>
            </a:r>
            <a:endParaRPr lang="fr-CH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8787692-5DD9-FAF4-84B2-C2E156ABE434}"/>
              </a:ext>
            </a:extLst>
          </p:cNvPr>
          <p:cNvSpPr txBox="1"/>
          <p:nvPr/>
        </p:nvSpPr>
        <p:spPr>
          <a:xfrm>
            <a:off x="6482965" y="3053050"/>
            <a:ext cx="2595562" cy="3693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CH" b="1" dirty="0">
                <a:solidFill>
                  <a:prstClr val="black"/>
                </a:solidFill>
                <a:latin typeface="Calibri"/>
              </a:rPr>
              <a:t>Longitudinal impedance</a:t>
            </a:r>
            <a:endParaRPr lang="fr-CH" b="1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DDEABE8-C0A3-184D-D8B3-60C2B803A21C}"/>
              </a:ext>
            </a:extLst>
          </p:cNvPr>
          <p:cNvCxnSpPr>
            <a:cxnSpLocks/>
            <a:endCxn id="55" idx="2"/>
          </p:cNvCxnSpPr>
          <p:nvPr/>
        </p:nvCxnSpPr>
        <p:spPr>
          <a:xfrm flipH="1" flipV="1">
            <a:off x="7780746" y="3422382"/>
            <a:ext cx="671143" cy="54461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3E6ABBC-95A6-C520-5850-CC239846DF86}"/>
              </a:ext>
            </a:extLst>
          </p:cNvPr>
          <p:cNvSpPr txBox="1"/>
          <p:nvPr/>
        </p:nvSpPr>
        <p:spPr>
          <a:xfrm>
            <a:off x="1712288" y="1242429"/>
            <a:ext cx="1592036" cy="646331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Impedance evaluation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144261-CAF9-3593-5B39-F7A08DF7DE1F}"/>
              </a:ext>
            </a:extLst>
          </p:cNvPr>
          <p:cNvSpPr txBox="1"/>
          <p:nvPr/>
        </p:nvSpPr>
        <p:spPr>
          <a:xfrm>
            <a:off x="5351649" y="1210826"/>
            <a:ext cx="1929493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Beam induced power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899EB30-5F77-4B4B-12CC-104C0D6719BC}"/>
              </a:ext>
            </a:extLst>
          </p:cNvPr>
          <p:cNvSpPr txBox="1"/>
          <p:nvPr/>
        </p:nvSpPr>
        <p:spPr>
          <a:xfrm>
            <a:off x="887540" y="1874260"/>
            <a:ext cx="2979594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Simulations, analytical models, measurements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DE0472-1823-BCB8-4B65-200E6C091542}"/>
              </a:ext>
            </a:extLst>
          </p:cNvPr>
          <p:cNvSpPr txBox="1"/>
          <p:nvPr/>
        </p:nvSpPr>
        <p:spPr>
          <a:xfrm>
            <a:off x="4255016" y="1869011"/>
            <a:ext cx="4082590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Established calculation tool </a:t>
            </a:r>
            <a:r>
              <a:rPr lang="en-US" b="1" dirty="0"/>
              <a:t>BIHC</a:t>
            </a:r>
            <a:r>
              <a:rPr lang="en-US" dirty="0"/>
              <a:t> </a:t>
            </a:r>
            <a:r>
              <a:rPr lang="en-US" u="sng" dirty="0">
                <a:solidFill>
                  <a:srgbClr val="0070C0"/>
                </a:solidFill>
              </a:rPr>
              <a:t>https://</a:t>
            </a:r>
            <a:r>
              <a:rPr lang="en-US" u="sng" dirty="0" err="1">
                <a:solidFill>
                  <a:srgbClr val="0070C0"/>
                </a:solidFill>
              </a:rPr>
              <a:t>github.com</a:t>
            </a:r>
            <a:r>
              <a:rPr lang="en-US" u="sng" dirty="0">
                <a:solidFill>
                  <a:srgbClr val="0070C0"/>
                </a:solidFill>
              </a:rPr>
              <a:t>/</a:t>
            </a:r>
            <a:r>
              <a:rPr lang="en-US" u="sng" dirty="0" err="1">
                <a:solidFill>
                  <a:srgbClr val="0070C0"/>
                </a:solidFill>
              </a:rPr>
              <a:t>ImpedanCEI</a:t>
            </a:r>
            <a:r>
              <a:rPr lang="en-US" u="sng" dirty="0">
                <a:solidFill>
                  <a:srgbClr val="0070C0"/>
                </a:solidFill>
              </a:rPr>
              <a:t>/BIHC</a:t>
            </a:r>
            <a:endParaRPr lang="en-GB" u="sng" dirty="0">
              <a:solidFill>
                <a:srgbClr val="0070C0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DBB252B-9992-76DE-C666-A60694B69FC3}"/>
              </a:ext>
            </a:extLst>
          </p:cNvPr>
          <p:cNvSpPr txBox="1"/>
          <p:nvPr/>
        </p:nvSpPr>
        <p:spPr>
          <a:xfrm>
            <a:off x="9197367" y="1060332"/>
            <a:ext cx="1929493" cy="646331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Power loss map</a:t>
            </a:r>
            <a:endParaRPr lang="en-GB" dirty="0"/>
          </a:p>
        </p:txBody>
      </p:sp>
      <p:sp>
        <p:nvSpPr>
          <p:cNvPr id="63" name="Right Arrow 3">
            <a:extLst>
              <a:ext uri="{FF2B5EF4-FFF2-40B4-BE49-F238E27FC236}">
                <a16:creationId xmlns:a16="http://schemas.microsoft.com/office/drawing/2014/main" id="{191390AD-1E5A-D2F4-2CEC-0C05EBBBDEFD}"/>
              </a:ext>
            </a:extLst>
          </p:cNvPr>
          <p:cNvSpPr/>
          <p:nvPr/>
        </p:nvSpPr>
        <p:spPr>
          <a:xfrm>
            <a:off x="3318613" y="1231595"/>
            <a:ext cx="2018783" cy="395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4" name="Right Arrow 3">
            <a:extLst>
              <a:ext uri="{FF2B5EF4-FFF2-40B4-BE49-F238E27FC236}">
                <a16:creationId xmlns:a16="http://schemas.microsoft.com/office/drawing/2014/main" id="{C94DB917-3B01-C232-20F4-6E1B8CF5356D}"/>
              </a:ext>
            </a:extLst>
          </p:cNvPr>
          <p:cNvSpPr/>
          <p:nvPr/>
        </p:nvSpPr>
        <p:spPr>
          <a:xfrm>
            <a:off x="7295431" y="1185854"/>
            <a:ext cx="1873360" cy="395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E600C4D2-C239-0721-367C-71DB069D094D}"/>
              </a:ext>
            </a:extLst>
          </p:cNvPr>
          <p:cNvSpPr txBox="1"/>
          <p:nvPr/>
        </p:nvSpPr>
        <p:spPr>
          <a:xfrm>
            <a:off x="9197367" y="1709253"/>
            <a:ext cx="1929493" cy="92333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Combining  3D simulations and BIHC  results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97F40269-05B9-D72E-2542-A2C34CCF6A25}"/>
              </a:ext>
            </a:extLst>
          </p:cNvPr>
          <p:cNvSpPr/>
          <p:nvPr/>
        </p:nvSpPr>
        <p:spPr>
          <a:xfrm>
            <a:off x="642936" y="988892"/>
            <a:ext cx="10929938" cy="1768585"/>
          </a:xfrm>
          <a:prstGeom prst="roundRect">
            <a:avLst/>
          </a:prstGeom>
          <a:solidFill>
            <a:srgbClr val="FFFF00">
              <a:alpha val="5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8EE79C-A189-2427-B706-370AA5A7DFAA}"/>
              </a:ext>
            </a:extLst>
          </p:cNvPr>
          <p:cNvSpPr txBox="1"/>
          <p:nvPr/>
        </p:nvSpPr>
        <p:spPr>
          <a:xfrm>
            <a:off x="1999340" y="5920399"/>
            <a:ext cx="827960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CH" b="1" dirty="0"/>
              <a:t>I</a:t>
            </a:r>
            <a:r>
              <a:rPr lang="en-GB" b="1" dirty="0"/>
              <a:t>n</a:t>
            </a:r>
            <a:r>
              <a:rPr lang="en-CH" b="1" dirty="0"/>
              <a:t>put for equipment owner to assess risks due to beam induced power level</a:t>
            </a: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DD9F39E-5DF3-D3C6-2A82-F29FC8378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20.05.2025</a:t>
            </a:r>
            <a:endParaRPr lang="en-CH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2A0FE31B-0BC9-F758-28FE-E0253053E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C. Zannini et al., FCC week 2025</a:t>
            </a:r>
            <a:endParaRPr lang="en-CH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7BDAB74B-EBAC-58E8-015C-E04DD7937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FC8231-52EE-E64C-9895-77AB2980406E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8405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52" grpId="0" animBg="1"/>
      <p:bldP spid="54" grpId="0" animBg="1"/>
      <p:bldP spid="55" grpId="0" animBg="1"/>
      <p:bldP spid="1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28282</TotalTime>
  <Words>1397</Words>
  <Application>Microsoft Macintosh PowerPoint</Application>
  <PresentationFormat>Widescreen</PresentationFormat>
  <Paragraphs>298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Aptos</vt:lpstr>
      <vt:lpstr>Aptos Display</vt:lpstr>
      <vt:lpstr>Arial</vt:lpstr>
      <vt:lpstr>Calibri</vt:lpstr>
      <vt:lpstr>Cambria Math</vt:lpstr>
      <vt:lpstr>Wingdings</vt:lpstr>
      <vt:lpstr>Office Theme</vt:lpstr>
      <vt:lpstr>Main rings impedance budget</vt:lpstr>
      <vt:lpstr>Overview</vt:lpstr>
      <vt:lpstr>Overview</vt:lpstr>
      <vt:lpstr>Introduction</vt:lpstr>
      <vt:lpstr>Impedance optimization</vt:lpstr>
      <vt:lpstr>FCC-ee impedance challenges</vt:lpstr>
      <vt:lpstr>PowerPoint Presentation</vt:lpstr>
      <vt:lpstr>Overview</vt:lpstr>
      <vt:lpstr>Beam induced power</vt:lpstr>
      <vt:lpstr>Beam induced power: the FCC-ee BPM example</vt:lpstr>
      <vt:lpstr>Total beam induced power from impedance</vt:lpstr>
      <vt:lpstr>Overview</vt:lpstr>
      <vt:lpstr>FCC-ee impedance budget</vt:lpstr>
      <vt:lpstr>FCC-ee impedance budget</vt:lpstr>
      <vt:lpstr>Overview</vt:lpstr>
      <vt:lpstr>Bunch-by-bunch tune shift considerations</vt:lpstr>
      <vt:lpstr>Bunch-by-bunch tune shift of a partially filled machine</vt:lpstr>
      <vt:lpstr>Bunch-by-bunch tune shift of the full machine Z configuration</vt:lpstr>
      <vt:lpstr>Bunch-by-bunch tune shift of the full machine Z configuration</vt:lpstr>
      <vt:lpstr>Beam stability with multi-bunch beam Z configuration</vt:lpstr>
      <vt:lpstr>Beam stability with multi-bunch beam Z configuration</vt:lpstr>
      <vt:lpstr>Overview</vt:lpstr>
      <vt:lpstr>Summary</vt:lpstr>
      <vt:lpstr>Thank you for your attention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rings impedance budget</dc:title>
  <dc:creator>Carlo Zannini</dc:creator>
  <cp:lastModifiedBy>Carlo Zannini</cp:lastModifiedBy>
  <cp:revision>106</cp:revision>
  <dcterms:created xsi:type="dcterms:W3CDTF">2025-05-05T08:30:26Z</dcterms:created>
  <dcterms:modified xsi:type="dcterms:W3CDTF">2025-05-28T13:32:41Z</dcterms:modified>
</cp:coreProperties>
</file>