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22"/>
  </p:notesMasterIdLst>
  <p:sldIdLst>
    <p:sldId id="263" r:id="rId4"/>
    <p:sldId id="306" r:id="rId5"/>
    <p:sldId id="299" r:id="rId6"/>
    <p:sldId id="294" r:id="rId7"/>
    <p:sldId id="302" r:id="rId8"/>
    <p:sldId id="304" r:id="rId9"/>
    <p:sldId id="259" r:id="rId10"/>
    <p:sldId id="281" r:id="rId11"/>
    <p:sldId id="282" r:id="rId12"/>
    <p:sldId id="301" r:id="rId13"/>
    <p:sldId id="285" r:id="rId14"/>
    <p:sldId id="296" r:id="rId15"/>
    <p:sldId id="274" r:id="rId16"/>
    <p:sldId id="286" r:id="rId17"/>
    <p:sldId id="305" r:id="rId18"/>
    <p:sldId id="303" r:id="rId19"/>
    <p:sldId id="292" r:id="rId20"/>
    <p:sldId id="287" r:id="rId21"/>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306"/>
            <p14:sldId id="299"/>
            <p14:sldId id="294"/>
            <p14:sldId id="302"/>
            <p14:sldId id="304"/>
            <p14:sldId id="259"/>
            <p14:sldId id="281"/>
            <p14:sldId id="282"/>
            <p14:sldId id="301"/>
            <p14:sldId id="285"/>
            <p14:sldId id="296"/>
            <p14:sldId id="274"/>
            <p14:sldId id="286"/>
            <p14:sldId id="305"/>
            <p14:sldId id="303"/>
            <p14:sldId id="292"/>
            <p14:sldId id="287"/>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F124A"/>
    <a:srgbClr val="DAEEDB"/>
    <a:srgbClr val="DFDFDF"/>
    <a:srgbClr val="F6FDA3"/>
    <a:srgbClr val="D4BEF7"/>
    <a:srgbClr val="B8BAFA"/>
    <a:srgbClr val="DBDBE4"/>
    <a:srgbClr val="FFE4DF"/>
    <a:srgbClr val="EEE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52" autoAdjust="0"/>
    <p:restoredTop sz="94712" autoAdjust="0"/>
  </p:normalViewPr>
  <p:slideViewPr>
    <p:cSldViewPr snapToGrid="0">
      <p:cViewPr varScale="1">
        <p:scale>
          <a:sx n="149" d="100"/>
          <a:sy n="149" d="100"/>
        </p:scale>
        <p:origin x="464" y="168"/>
      </p:cViewPr>
      <p:guideLst/>
    </p:cSldViewPr>
  </p:slideViewPr>
  <p:outlineViewPr>
    <p:cViewPr>
      <p:scale>
        <a:sx n="33" d="100"/>
        <a:sy n="33" d="100"/>
      </p:scale>
      <p:origin x="0" y="-9414"/>
    </p:cViewPr>
  </p:outlineViewPr>
  <p:notesTextViewPr>
    <p:cViewPr>
      <p:scale>
        <a:sx n="1" d="1"/>
        <a:sy n="1" d="1"/>
      </p:scale>
      <p:origin x="0" y="0"/>
    </p:cViewPr>
  </p:notesText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22.05.25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38291533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69" r:id="rId12"/>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hyperlink" Target="https://indico.cern.ch/event/1408515/contributions/6515071/"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indico.cern.ch/event/1408515/contributions/6515044/"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1408515/contributions/6515044/" TargetMode="External"/><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6.png"/><Relationship Id="rId1" Type="http://schemas.openxmlformats.org/officeDocument/2006/relationships/slideLayout" Target="../slideLayouts/slideLayout9.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440325" y="1609142"/>
            <a:ext cx="8263350" cy="1358652"/>
          </a:xfrm>
        </p:spPr>
        <p:txBody>
          <a:bodyPr/>
          <a:lstStyle/>
          <a:p>
            <a:r>
              <a:rPr lang="en-GB" dirty="0"/>
              <a:t>Studies towards a depolariser design </a:t>
            </a:r>
            <a:br>
              <a:rPr lang="en-GB" b="1" dirty="0"/>
            </a:br>
            <a:endParaRPr lang="en-US" dirty="0">
              <a:latin typeface="+mn-lt"/>
            </a:endParaRPr>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1</a:t>
            </a:fld>
            <a:endParaRPr lang="en-US" noProof="0" dirty="0"/>
          </a:p>
        </p:txBody>
      </p:sp>
      <p:sp>
        <p:nvSpPr>
          <p:cNvPr id="2" name="Textfeld 1">
            <a:extLst>
              <a:ext uri="{FF2B5EF4-FFF2-40B4-BE49-F238E27FC236}">
                <a16:creationId xmlns:a16="http://schemas.microsoft.com/office/drawing/2014/main" id="{02431DF6-41CB-4397-A2A3-BFCE07E6B182}"/>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
        <p:nvSpPr>
          <p:cNvPr id="8" name="Textfeld 7">
            <a:extLst>
              <a:ext uri="{FF2B5EF4-FFF2-40B4-BE49-F238E27FC236}">
                <a16:creationId xmlns:a16="http://schemas.microsoft.com/office/drawing/2014/main" id="{E9335305-5BED-4A23-8A5C-34ED427E5A35}"/>
              </a:ext>
            </a:extLst>
          </p:cNvPr>
          <p:cNvSpPr txBox="1"/>
          <p:nvPr/>
        </p:nvSpPr>
        <p:spPr>
          <a:xfrm>
            <a:off x="3599892" y="3219822"/>
            <a:ext cx="1944216" cy="216023"/>
          </a:xfrm>
          <a:prstGeom prst="rect">
            <a:avLst/>
          </a:prstGeom>
          <a:noFill/>
        </p:spPr>
        <p:txBody>
          <a:bodyPr wrap="square" rtlCol="0">
            <a:noAutofit/>
          </a:bodyPr>
          <a:lstStyle/>
          <a:p>
            <a:pPr algn="ctr">
              <a:lnSpc>
                <a:spcPts val="1238"/>
              </a:lnSpc>
            </a:pPr>
            <a:r>
              <a:rPr lang="en-US" sz="900" dirty="0">
                <a:solidFill>
                  <a:schemeClr val="bg1"/>
                </a:solidFill>
              </a:rPr>
              <a:t>presented by W. Hofle</a:t>
            </a:r>
          </a:p>
          <a:p>
            <a:pPr algn="ctr">
              <a:lnSpc>
                <a:spcPts val="1238"/>
              </a:lnSpc>
            </a:pPr>
            <a:r>
              <a:rPr lang="en-US" sz="900" dirty="0">
                <a:solidFill>
                  <a:schemeClr val="bg1"/>
                </a:solidFill>
              </a:rPr>
              <a:t>CERN SY-RF-BR</a:t>
            </a:r>
            <a:endParaRPr lang="de-AT" sz="900" dirty="0">
              <a:solidFill>
                <a:schemeClr val="bg1"/>
              </a:solidFill>
            </a:endParaRPr>
          </a:p>
        </p:txBody>
      </p:sp>
      <p:sp>
        <p:nvSpPr>
          <p:cNvPr id="4" name="Untertitel 6">
            <a:extLst>
              <a:ext uri="{FF2B5EF4-FFF2-40B4-BE49-F238E27FC236}">
                <a16:creationId xmlns:a16="http://schemas.microsoft.com/office/drawing/2014/main" id="{B4C0F1DF-4C83-B6FC-9CAA-5213456A5C82}"/>
              </a:ext>
            </a:extLst>
          </p:cNvPr>
          <p:cNvSpPr>
            <a:spLocks noGrp="1"/>
          </p:cNvSpPr>
          <p:nvPr>
            <p:ph type="subTitle" idx="1"/>
          </p:nvPr>
        </p:nvSpPr>
        <p:spPr>
          <a:xfrm>
            <a:off x="516627" y="3939902"/>
            <a:ext cx="8263350" cy="733265"/>
          </a:xfrm>
        </p:spPr>
        <p:txBody>
          <a:bodyPr/>
          <a:lstStyle/>
          <a:p>
            <a:r>
              <a:rPr lang="en-US" sz="1000" dirty="0"/>
              <a:t>Acknowledgements:</a:t>
            </a:r>
          </a:p>
          <a:p>
            <a:r>
              <a:rPr lang="en-US" sz="1000" dirty="0"/>
              <a:t>I. Karpov, D. </a:t>
            </a:r>
            <a:r>
              <a:rPr lang="en-US" sz="1000" dirty="0" err="1"/>
              <a:t>Sittard</a:t>
            </a:r>
            <a:r>
              <a:rPr lang="en-US" sz="1000" dirty="0"/>
              <a:t>, L. Thiele,</a:t>
            </a:r>
          </a:p>
          <a:p>
            <a:r>
              <a:rPr lang="en-US" sz="1000" dirty="0" err="1"/>
              <a:t>Epol</a:t>
            </a:r>
            <a:r>
              <a:rPr lang="en-US" sz="1000" dirty="0"/>
              <a:t> WG</a:t>
            </a:r>
            <a:endParaRPr lang="de-AT" sz="1000" dirty="0"/>
          </a:p>
        </p:txBody>
      </p:sp>
      <p:grpSp>
        <p:nvGrpSpPr>
          <p:cNvPr id="6" name="Picture 52">
            <a:extLst>
              <a:ext uri="{FF2B5EF4-FFF2-40B4-BE49-F238E27FC236}">
                <a16:creationId xmlns:a16="http://schemas.microsoft.com/office/drawing/2014/main" id="{AAF500D2-6076-53B1-6F6E-9B0FC29A3C6B}"/>
              </a:ext>
            </a:extLst>
          </p:cNvPr>
          <p:cNvGrpSpPr/>
          <p:nvPr/>
        </p:nvGrpSpPr>
        <p:grpSpPr>
          <a:xfrm>
            <a:off x="8403162" y="97423"/>
            <a:ext cx="601025" cy="640081"/>
            <a:chOff x="0" y="0"/>
            <a:chExt cx="601024" cy="640080"/>
          </a:xfrm>
        </p:grpSpPr>
        <p:sp>
          <p:nvSpPr>
            <p:cNvPr id="7" name="Rectangle">
              <a:extLst>
                <a:ext uri="{FF2B5EF4-FFF2-40B4-BE49-F238E27FC236}">
                  <a16:creationId xmlns:a16="http://schemas.microsoft.com/office/drawing/2014/main" id="{83E3D46E-8BBC-5152-7EEB-CE880E8917CA}"/>
                </a:ext>
              </a:extLst>
            </p:cNvPr>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9" name="image8.png" descr="image8.png">
              <a:extLst>
                <a:ext uri="{FF2B5EF4-FFF2-40B4-BE49-F238E27FC236}">
                  <a16:creationId xmlns:a16="http://schemas.microsoft.com/office/drawing/2014/main" id="{1FC87117-CFAE-4A77-D731-F6937A802818}"/>
                </a:ext>
              </a:extLst>
            </p:cNvPr>
            <p:cNvPicPr>
              <a:picLocks noChangeAspect="1"/>
            </p:cNvPicPr>
            <p:nvPr/>
          </p:nvPicPr>
          <p:blipFill>
            <a:blip r:embed="rId2"/>
            <a:stretch>
              <a:fillRect/>
            </a:stretch>
          </p:blipFill>
          <p:spPr>
            <a:xfrm>
              <a:off x="0" y="0"/>
              <a:ext cx="601025" cy="640081"/>
            </a:xfrm>
            <a:prstGeom prst="rect">
              <a:avLst/>
            </a:prstGeom>
            <a:ln w="12700" cap="flat">
              <a:noFill/>
              <a:miter lim="400000"/>
            </a:ln>
            <a:effectLst/>
          </p:spPr>
        </p:pic>
      </p:gr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65AC95-355E-2456-3A4C-35E31D83DED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9C5696E-F175-18DB-6ACB-305AFE016614}"/>
              </a:ext>
            </a:extLst>
          </p:cNvPr>
          <p:cNvSpPr>
            <a:spLocks noGrp="1"/>
          </p:cNvSpPr>
          <p:nvPr>
            <p:ph type="title"/>
          </p:nvPr>
        </p:nvSpPr>
        <p:spPr>
          <a:xfrm>
            <a:off x="438002" y="505660"/>
            <a:ext cx="8263350" cy="804066"/>
          </a:xfrm>
        </p:spPr>
        <p:txBody>
          <a:bodyPr/>
          <a:lstStyle/>
          <a:p>
            <a:r>
              <a:rPr lang="en-US" dirty="0" err="1"/>
              <a:t>Stripline</a:t>
            </a:r>
            <a:r>
              <a:rPr lang="en-US" dirty="0"/>
              <a:t> kicker: field plots (26 mm chamber)  </a:t>
            </a:r>
          </a:p>
        </p:txBody>
      </p:sp>
      <p:sp>
        <p:nvSpPr>
          <p:cNvPr id="12" name="Foliennummernplatzhalter 1">
            <a:extLst>
              <a:ext uri="{FF2B5EF4-FFF2-40B4-BE49-F238E27FC236}">
                <a16:creationId xmlns:a16="http://schemas.microsoft.com/office/drawing/2014/main" id="{A404283C-98E8-E335-0108-6DD634C74AD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sp>
        <p:nvSpPr>
          <p:cNvPr id="11" name="Textplatzhalter 2">
            <a:extLst>
              <a:ext uri="{FF2B5EF4-FFF2-40B4-BE49-F238E27FC236}">
                <a16:creationId xmlns:a16="http://schemas.microsoft.com/office/drawing/2014/main" id="{328FAAFA-461B-3F86-911E-5450F9D0BA12}"/>
              </a:ext>
            </a:extLst>
          </p:cNvPr>
          <p:cNvSpPr txBox="1">
            <a:spLocks/>
          </p:cNvSpPr>
          <p:nvPr/>
        </p:nvSpPr>
        <p:spPr>
          <a:xfrm>
            <a:off x="1219806" y="3935098"/>
            <a:ext cx="2605500" cy="208547"/>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Electric field (vertical)</a:t>
            </a:r>
          </a:p>
        </p:txBody>
      </p:sp>
      <p:sp>
        <p:nvSpPr>
          <p:cNvPr id="13" name="Textplatzhalter 2">
            <a:extLst>
              <a:ext uri="{FF2B5EF4-FFF2-40B4-BE49-F238E27FC236}">
                <a16:creationId xmlns:a16="http://schemas.microsoft.com/office/drawing/2014/main" id="{5535B6EE-FD90-E9D3-80EA-95251231ED9E}"/>
              </a:ext>
            </a:extLst>
          </p:cNvPr>
          <p:cNvSpPr txBox="1">
            <a:spLocks/>
          </p:cNvSpPr>
          <p:nvPr/>
        </p:nvSpPr>
        <p:spPr>
          <a:xfrm>
            <a:off x="5265465" y="3935098"/>
            <a:ext cx="3068191" cy="258309"/>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Magnetic field field (horizontal)</a:t>
            </a:r>
          </a:p>
        </p:txBody>
      </p:sp>
      <p:sp>
        <p:nvSpPr>
          <p:cNvPr id="3" name="Textfeld 3">
            <a:extLst>
              <a:ext uri="{FF2B5EF4-FFF2-40B4-BE49-F238E27FC236}">
                <a16:creationId xmlns:a16="http://schemas.microsoft.com/office/drawing/2014/main" id="{044AC6A5-5D89-9EDA-E745-8B2AF0EA203D}"/>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4" name="TextBox 3">
            <a:extLst>
              <a:ext uri="{FF2B5EF4-FFF2-40B4-BE49-F238E27FC236}">
                <a16:creationId xmlns:a16="http://schemas.microsoft.com/office/drawing/2014/main" id="{E86593BE-F19E-A751-CCD0-FF8B3D444B02}"/>
              </a:ext>
            </a:extLst>
          </p:cNvPr>
          <p:cNvSpPr txBox="1"/>
          <p:nvPr/>
        </p:nvSpPr>
        <p:spPr>
          <a:xfrm>
            <a:off x="8133525" y="4012780"/>
            <a:ext cx="767959" cy="246221"/>
          </a:xfrm>
          <a:prstGeom prst="rect">
            <a:avLst/>
          </a:prstGeom>
          <a:noFill/>
        </p:spPr>
        <p:txBody>
          <a:bodyPr wrap="square">
            <a:spAutoFit/>
          </a:bodyPr>
          <a:lstStyle/>
          <a:p>
            <a:r>
              <a:rPr lang="en-US" sz="1000" dirty="0">
                <a:solidFill>
                  <a:srgbClr val="FF0000"/>
                </a:solidFill>
              </a:rPr>
              <a:t>D. </a:t>
            </a:r>
            <a:r>
              <a:rPr lang="en-US" sz="1000" dirty="0" err="1">
                <a:solidFill>
                  <a:srgbClr val="FF0000"/>
                </a:solidFill>
              </a:rPr>
              <a:t>Sittard</a:t>
            </a:r>
            <a:endParaRPr lang="en-CH" sz="1000" dirty="0">
              <a:solidFill>
                <a:srgbClr val="FF0000"/>
              </a:solidFill>
            </a:endParaRPr>
          </a:p>
        </p:txBody>
      </p:sp>
      <p:sp>
        <p:nvSpPr>
          <p:cNvPr id="9" name="TextBox 8">
            <a:extLst>
              <a:ext uri="{FF2B5EF4-FFF2-40B4-BE49-F238E27FC236}">
                <a16:creationId xmlns:a16="http://schemas.microsoft.com/office/drawing/2014/main" id="{DA702845-FC64-B8B9-8B4A-77E7A1CA4DD4}"/>
              </a:ext>
            </a:extLst>
          </p:cNvPr>
          <p:cNvSpPr txBox="1"/>
          <p:nvPr/>
        </p:nvSpPr>
        <p:spPr>
          <a:xfrm>
            <a:off x="1836824" y="4259001"/>
            <a:ext cx="5465705" cy="715581"/>
          </a:xfrm>
          <a:prstGeom prst="rect">
            <a:avLst/>
          </a:prstGeom>
          <a:noFill/>
        </p:spPr>
        <p:txBody>
          <a:bodyPr wrap="square">
            <a:spAutoFit/>
          </a:bodyPr>
          <a:lstStyle/>
          <a:p>
            <a:pPr marL="171450" indent="-171450">
              <a:buFont typeface="Arial" panose="020B0604020202020204" pitchFamily="34" charset="0"/>
              <a:buChar char="•"/>
            </a:pPr>
            <a:r>
              <a:rPr lang="en-US" dirty="0"/>
              <a:t>vertical kick evenly split between electric and magnetic fields</a:t>
            </a:r>
          </a:p>
          <a:p>
            <a:pPr marL="171450" indent="-171450">
              <a:buFont typeface="Arial" panose="020B0604020202020204" pitchFamily="34" charset="0"/>
              <a:buChar char="•"/>
            </a:pPr>
            <a:r>
              <a:rPr lang="en-US" dirty="0"/>
              <a:t>18 mm diameter stay clear aperture, tight tapers needed for impedance </a:t>
            </a:r>
            <a:r>
              <a:rPr lang="en-US" dirty="0">
                <a:sym typeface="Wingdings" pitchFamily="2" charset="2"/>
              </a:rPr>
              <a:t> possibly adds to installation length </a:t>
            </a:r>
            <a:r>
              <a:rPr lang="en-US" dirty="0"/>
              <a:t>! </a:t>
            </a:r>
          </a:p>
        </p:txBody>
      </p:sp>
      <p:pic>
        <p:nvPicPr>
          <p:cNvPr id="10" name="Picture 9" descr="A diagram of a circular object with arrows&#10;&#10;Description automatically generated">
            <a:extLst>
              <a:ext uri="{FF2B5EF4-FFF2-40B4-BE49-F238E27FC236}">
                <a16:creationId xmlns:a16="http://schemas.microsoft.com/office/drawing/2014/main" id="{08CF1C98-F968-40D9-A3CD-A50C53BDF1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482" y="1600438"/>
            <a:ext cx="2482523" cy="2062125"/>
          </a:xfrm>
          <a:prstGeom prst="rect">
            <a:avLst/>
          </a:prstGeom>
        </p:spPr>
      </p:pic>
      <p:pic>
        <p:nvPicPr>
          <p:cNvPr id="15" name="Picture 14" descr="A computer screen shot of a circle&#10;&#10;Description automatically generated">
            <a:extLst>
              <a:ext uri="{FF2B5EF4-FFF2-40B4-BE49-F238E27FC236}">
                <a16:creationId xmlns:a16="http://schemas.microsoft.com/office/drawing/2014/main" id="{F3E91572-DB7D-B77E-63FF-F9C81F848F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2552" y="1604323"/>
            <a:ext cx="2482523" cy="2069073"/>
          </a:xfrm>
          <a:prstGeom prst="rect">
            <a:avLst/>
          </a:prstGeom>
        </p:spPr>
      </p:pic>
      <p:cxnSp>
        <p:nvCxnSpPr>
          <p:cNvPr id="16" name="Straight Arrow Connector 15">
            <a:extLst>
              <a:ext uri="{FF2B5EF4-FFF2-40B4-BE49-F238E27FC236}">
                <a16:creationId xmlns:a16="http://schemas.microsoft.com/office/drawing/2014/main" id="{390020F6-DABD-ECE7-C2EF-08C968890293}"/>
              </a:ext>
            </a:extLst>
          </p:cNvPr>
          <p:cNvCxnSpPr>
            <a:cxnSpLocks/>
          </p:cNvCxnSpPr>
          <p:nvPr/>
        </p:nvCxnSpPr>
        <p:spPr>
          <a:xfrm>
            <a:off x="1847778" y="2350153"/>
            <a:ext cx="619197" cy="65022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A0F192A-0C69-2F9C-E528-D3892EF148DD}"/>
              </a:ext>
            </a:extLst>
          </p:cNvPr>
          <p:cNvSpPr txBox="1"/>
          <p:nvPr/>
        </p:nvSpPr>
        <p:spPr>
          <a:xfrm>
            <a:off x="1943499" y="2350153"/>
            <a:ext cx="767045" cy="261610"/>
          </a:xfrm>
          <a:prstGeom prst="rect">
            <a:avLst/>
          </a:prstGeom>
          <a:noFill/>
        </p:spPr>
        <p:txBody>
          <a:bodyPr wrap="square">
            <a:spAutoFit/>
          </a:bodyPr>
          <a:lstStyle/>
          <a:p>
            <a:r>
              <a:rPr lang="en-US" sz="1100" dirty="0"/>
              <a:t>18 mm</a:t>
            </a:r>
          </a:p>
        </p:txBody>
      </p:sp>
      <p:sp>
        <p:nvSpPr>
          <p:cNvPr id="6" name="Textfeld 1">
            <a:extLst>
              <a:ext uri="{FF2B5EF4-FFF2-40B4-BE49-F238E27FC236}">
                <a16:creationId xmlns:a16="http://schemas.microsoft.com/office/drawing/2014/main" id="{F4BC45A1-B441-5AB2-E31C-E38284BE0A34}"/>
              </a:ext>
            </a:extLst>
          </p:cNvPr>
          <p:cNvSpPr txBox="1"/>
          <p:nvPr/>
        </p:nvSpPr>
        <p:spPr>
          <a:xfrm>
            <a:off x="1129750" y="96046"/>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2029320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D349528-BB73-5894-A3E9-CBB237CD7EDC}"/>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4" name="Text Placeholder 3">
            <a:extLst>
              <a:ext uri="{FF2B5EF4-FFF2-40B4-BE49-F238E27FC236}">
                <a16:creationId xmlns:a16="http://schemas.microsoft.com/office/drawing/2014/main" id="{7C47E85F-9DED-7F08-37BA-F5C02F892AA7}"/>
              </a:ext>
            </a:extLst>
          </p:cNvPr>
          <p:cNvSpPr>
            <a:spLocks noGrp="1"/>
          </p:cNvSpPr>
          <p:nvPr>
            <p:ph type="body" sz="quarter" idx="12"/>
          </p:nvPr>
        </p:nvSpPr>
        <p:spPr>
          <a:xfrm>
            <a:off x="111510" y="1018040"/>
            <a:ext cx="6375897" cy="2747250"/>
          </a:xfrm>
        </p:spPr>
        <p:txBody>
          <a:bodyPr/>
          <a:lstStyle/>
          <a:p>
            <a:pPr marL="285750" indent="-285750">
              <a:buFont typeface="Arial" panose="020B0604020202020204" pitchFamily="34" charset="0"/>
              <a:buChar char="•"/>
            </a:pPr>
            <a:r>
              <a:rPr lang="en-CH" dirty="0">
                <a:solidFill>
                  <a:srgbClr val="FF0000"/>
                </a:solidFill>
              </a:rPr>
              <a:t>10 </a:t>
            </a:r>
            <a:r>
              <a:rPr lang="en-CH" dirty="0">
                <a:solidFill>
                  <a:srgbClr val="FF0000"/>
                </a:solidFill>
                <a:latin typeface="Symbol" pitchFamily="2" charset="2"/>
              </a:rPr>
              <a:t>m</a:t>
            </a:r>
            <a:r>
              <a:rPr lang="en-CH" dirty="0">
                <a:solidFill>
                  <a:srgbClr val="FF0000"/>
                </a:solidFill>
              </a:rPr>
              <a:t>rad </a:t>
            </a:r>
            <a:r>
              <a:rPr lang="en-CH" dirty="0"/>
              <a:t>at 45 GeV </a:t>
            </a:r>
            <a:r>
              <a:rPr lang="en-CH" dirty="0">
                <a:sym typeface="Wingdings" pitchFamily="2" charset="2"/>
              </a:rPr>
              <a:t> </a:t>
            </a:r>
            <a:r>
              <a:rPr lang="en-CH" dirty="0">
                <a:solidFill>
                  <a:srgbClr val="FF0000"/>
                </a:solidFill>
                <a:sym typeface="Wingdings" pitchFamily="2" charset="2"/>
              </a:rPr>
              <a:t>450 keV/c </a:t>
            </a:r>
            <a:r>
              <a:rPr lang="en-CH" dirty="0">
                <a:sym typeface="Wingdings" pitchFamily="2" charset="2"/>
              </a:rPr>
              <a:t>transverse momentum kick needed for the </a:t>
            </a:r>
            <a:r>
              <a:rPr lang="en-CH" dirty="0">
                <a:solidFill>
                  <a:srgbClr val="92D050"/>
                </a:solidFill>
                <a:sym typeface="Wingdings" pitchFamily="2" charset="2"/>
              </a:rPr>
              <a:t>depolariser function</a:t>
            </a:r>
            <a:r>
              <a:rPr lang="en-CH" dirty="0">
                <a:sym typeface="Wingdings" pitchFamily="2" charset="2"/>
              </a:rPr>
              <a:t>, several kickers needed to implement this modulated closed bump</a:t>
            </a:r>
          </a:p>
          <a:p>
            <a:pPr marL="285750" indent="-285750">
              <a:buFont typeface="Arial" panose="020B0604020202020204" pitchFamily="34" charset="0"/>
              <a:buChar char="•"/>
            </a:pPr>
            <a:r>
              <a:rPr lang="en-GB" dirty="0" err="1">
                <a:sym typeface="Wingdings" pitchFamily="2" charset="2"/>
              </a:rPr>
              <a:t>stripline</a:t>
            </a:r>
            <a:r>
              <a:rPr lang="en-GB" dirty="0">
                <a:sym typeface="Wingdings" pitchFamily="2" charset="2"/>
              </a:rPr>
              <a:t> kickers offer a viable solution </a:t>
            </a:r>
          </a:p>
          <a:p>
            <a:pPr marL="285750" indent="-285750">
              <a:buFont typeface="Arial" panose="020B0604020202020204" pitchFamily="34" charset="0"/>
              <a:buChar char="•"/>
            </a:pPr>
            <a:r>
              <a:rPr lang="en-GB" dirty="0">
                <a:sym typeface="Wingdings" pitchFamily="2" charset="2"/>
              </a:rPr>
              <a:t>split over four locations per beam</a:t>
            </a:r>
            <a:endParaRPr lang="en-GB" dirty="0"/>
          </a:p>
          <a:p>
            <a:pPr marL="625950" lvl="1" indent="-285750"/>
            <a:r>
              <a:rPr lang="en-GB" dirty="0"/>
              <a:t>use sets of </a:t>
            </a:r>
            <a:r>
              <a:rPr lang="en-CH" dirty="0"/>
              <a:t>1 m long kickers (RF matched to 50 </a:t>
            </a:r>
            <a:r>
              <a:rPr lang="en-CH" dirty="0">
                <a:latin typeface="Symbol" pitchFamily="2" charset="2"/>
              </a:rPr>
              <a:t>W)</a:t>
            </a:r>
            <a:r>
              <a:rPr lang="en-CH" dirty="0"/>
              <a:t> </a:t>
            </a:r>
            <a:r>
              <a:rPr lang="en-US" dirty="0"/>
              <a:t>with four electrodes for each </a:t>
            </a:r>
            <a:r>
              <a:rPr lang="fr-CH" dirty="0"/>
              <a:t>location to </a:t>
            </a:r>
            <a:r>
              <a:rPr lang="en-GB" dirty="0"/>
              <a:t>create local modulated bump (2x4x2.26 kW = 18 kW RF power per bump)</a:t>
            </a:r>
          </a:p>
          <a:p>
            <a:pPr marL="625950" lvl="1" indent="-285750"/>
            <a:r>
              <a:rPr lang="en-US" dirty="0"/>
              <a:t>four such systems per beam </a:t>
            </a:r>
          </a:p>
          <a:p>
            <a:pPr marL="625950" lvl="1" indent="-285750"/>
            <a:r>
              <a:rPr lang="en-US" dirty="0"/>
              <a:t>24 kickers in total for both beams combined</a:t>
            </a:r>
          </a:p>
          <a:p>
            <a:pPr marL="966150" lvl="2" indent="-285750"/>
            <a:r>
              <a:rPr lang="en-US" dirty="0"/>
              <a:t>for 16 main kickers: </a:t>
            </a:r>
            <a:r>
              <a:rPr lang="en-US" dirty="0">
                <a:solidFill>
                  <a:srgbClr val="92D050"/>
                </a:solidFill>
              </a:rPr>
              <a:t>144 kW RF power</a:t>
            </a:r>
          </a:p>
          <a:p>
            <a:pPr marL="966150" lvl="2" indent="-285750"/>
            <a:r>
              <a:rPr lang="en-US" dirty="0"/>
              <a:t>for 8 adjustment kickers: </a:t>
            </a:r>
            <a:r>
              <a:rPr lang="en-US" dirty="0">
                <a:solidFill>
                  <a:srgbClr val="92D050"/>
                </a:solidFill>
              </a:rPr>
              <a:t>36 kW RF power </a:t>
            </a:r>
          </a:p>
          <a:p>
            <a:pPr marL="966150" lvl="2" indent="-285750"/>
            <a:r>
              <a:rPr lang="en-US" dirty="0"/>
              <a:t>bandwidth for adjustment kicker can be higher</a:t>
            </a:r>
            <a:endParaRPr lang="en-CH" dirty="0"/>
          </a:p>
          <a:p>
            <a:pPr marL="625950" lvl="1" indent="-285750"/>
            <a:endParaRPr lang="en-CH" dirty="0"/>
          </a:p>
          <a:p>
            <a:pPr marL="285750" indent="-285750">
              <a:buFont typeface="Arial" panose="020B0604020202020204" pitchFamily="34" charset="0"/>
              <a:buChar char="•"/>
            </a:pPr>
            <a:endParaRPr lang="en-CH" dirty="0"/>
          </a:p>
        </p:txBody>
      </p:sp>
      <p:sp>
        <p:nvSpPr>
          <p:cNvPr id="5" name="Title 4">
            <a:extLst>
              <a:ext uri="{FF2B5EF4-FFF2-40B4-BE49-F238E27FC236}">
                <a16:creationId xmlns:a16="http://schemas.microsoft.com/office/drawing/2014/main" id="{8C5DEDF1-E7A6-4B4E-800B-C3E001620087}"/>
              </a:ext>
            </a:extLst>
          </p:cNvPr>
          <p:cNvSpPr>
            <a:spLocks noGrp="1"/>
          </p:cNvSpPr>
          <p:nvPr>
            <p:ph type="title"/>
          </p:nvPr>
        </p:nvSpPr>
        <p:spPr>
          <a:xfrm>
            <a:off x="440325" y="513800"/>
            <a:ext cx="8263350" cy="504240"/>
          </a:xfrm>
        </p:spPr>
        <p:txBody>
          <a:bodyPr/>
          <a:lstStyle/>
          <a:p>
            <a:r>
              <a:rPr lang="en-CH" dirty="0"/>
              <a:t>Kick voltage and ki</a:t>
            </a:r>
            <a:r>
              <a:rPr lang="fr-CH" dirty="0"/>
              <a:t>c</a:t>
            </a:r>
            <a:r>
              <a:rPr lang="en-CH" dirty="0"/>
              <a:t>k angle</a:t>
            </a:r>
            <a:r>
              <a:rPr lang="fr-CH" dirty="0"/>
              <a:t> </a:t>
            </a:r>
            <a:r>
              <a:rPr lang="en-GB" dirty="0"/>
              <a:t>summary</a:t>
            </a:r>
          </a:p>
        </p:txBody>
      </p:sp>
      <p:sp>
        <p:nvSpPr>
          <p:cNvPr id="9" name="Textfeld 3">
            <a:extLst>
              <a:ext uri="{FF2B5EF4-FFF2-40B4-BE49-F238E27FC236}">
                <a16:creationId xmlns:a16="http://schemas.microsoft.com/office/drawing/2014/main" id="{34A9D640-B463-D150-0929-99C1E4E603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3" name="Textfeld 1">
            <a:extLst>
              <a:ext uri="{FF2B5EF4-FFF2-40B4-BE49-F238E27FC236}">
                <a16:creationId xmlns:a16="http://schemas.microsoft.com/office/drawing/2014/main" id="{70A9795A-B0B7-89BC-7315-D8CDA480A4C8}"/>
              </a:ext>
            </a:extLst>
          </p:cNvPr>
          <p:cNvSpPr txBox="1"/>
          <p:nvPr/>
        </p:nvSpPr>
        <p:spPr>
          <a:xfrm>
            <a:off x="1129750" y="96046"/>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pic>
        <p:nvPicPr>
          <p:cNvPr id="7" name="Picture 6" descr="A table with text and numbers&#10;&#10;Description automatically generated">
            <a:extLst>
              <a:ext uri="{FF2B5EF4-FFF2-40B4-BE49-F238E27FC236}">
                <a16:creationId xmlns:a16="http://schemas.microsoft.com/office/drawing/2014/main" id="{DE96AB3D-A443-A0C7-5BC0-A504C39CF5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0942" y="3385876"/>
            <a:ext cx="3743058" cy="1686552"/>
          </a:xfrm>
          <a:prstGeom prst="rect">
            <a:avLst/>
          </a:prstGeom>
        </p:spPr>
      </p:pic>
      <p:sp>
        <p:nvSpPr>
          <p:cNvPr id="8" name="Textplatzhalter 2">
            <a:extLst>
              <a:ext uri="{FF2B5EF4-FFF2-40B4-BE49-F238E27FC236}">
                <a16:creationId xmlns:a16="http://schemas.microsoft.com/office/drawing/2014/main" id="{2DD36808-75C3-7510-D0AB-9F699F81E395}"/>
              </a:ext>
            </a:extLst>
          </p:cNvPr>
          <p:cNvSpPr txBox="1">
            <a:spLocks/>
          </p:cNvSpPr>
          <p:nvPr/>
        </p:nvSpPr>
        <p:spPr>
          <a:xfrm>
            <a:off x="5690298" y="2954366"/>
            <a:ext cx="3164346" cy="43151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dirty="0"/>
              <a:t>Kicker lengths and powers (table is for one of four locations)</a:t>
            </a:r>
          </a:p>
        </p:txBody>
      </p:sp>
    </p:spTree>
    <p:extLst>
      <p:ext uri="{BB962C8B-B14F-4D97-AF65-F5344CB8AC3E}">
        <p14:creationId xmlns:p14="http://schemas.microsoft.com/office/powerpoint/2010/main" val="2319845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A756DA-9FA7-DDBA-599F-D887687B8F05}"/>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4" name="Text Placeholder 3">
            <a:extLst>
              <a:ext uri="{FF2B5EF4-FFF2-40B4-BE49-F238E27FC236}">
                <a16:creationId xmlns:a16="http://schemas.microsoft.com/office/drawing/2014/main" id="{C113F1BB-491D-3AB7-CCF5-D28ABD2A0426}"/>
              </a:ext>
            </a:extLst>
          </p:cNvPr>
          <p:cNvSpPr>
            <a:spLocks noGrp="1"/>
          </p:cNvSpPr>
          <p:nvPr>
            <p:ph type="body" sz="quarter" idx="12"/>
          </p:nvPr>
        </p:nvSpPr>
        <p:spPr>
          <a:xfrm>
            <a:off x="437850" y="1219496"/>
            <a:ext cx="8017536" cy="1888136"/>
          </a:xfrm>
        </p:spPr>
        <p:txBody>
          <a:bodyPr/>
          <a:lstStyle/>
          <a:p>
            <a:pPr marL="285750" indent="-285750">
              <a:lnSpc>
                <a:spcPts val="2400"/>
              </a:lnSpc>
              <a:buFont typeface="Arial" panose="020B0604020202020204" pitchFamily="34" charset="0"/>
              <a:buChar char="•"/>
            </a:pPr>
            <a:r>
              <a:rPr lang="en-US" dirty="0"/>
              <a:t>optimization of kickers with respect to having high power efficiency (shunt impedance) in operating band and acceptable beam impedance overall</a:t>
            </a:r>
          </a:p>
          <a:p>
            <a:pPr marL="625950" lvl="1" indent="-285750">
              <a:lnSpc>
                <a:spcPts val="2400"/>
              </a:lnSpc>
            </a:pPr>
            <a:r>
              <a:rPr lang="en-US" dirty="0"/>
              <a:t>optimization of electrode design, possible consideration of advantages of higher line impedance kicker</a:t>
            </a:r>
          </a:p>
          <a:p>
            <a:pPr marL="625950" lvl="1" indent="-285750">
              <a:lnSpc>
                <a:spcPts val="2400"/>
              </a:lnSpc>
            </a:pPr>
            <a:r>
              <a:rPr lang="en-US" dirty="0"/>
              <a:t>decision on minimum bunch length for design specification</a:t>
            </a:r>
          </a:p>
          <a:p>
            <a:pPr marL="285750" indent="-285750">
              <a:lnSpc>
                <a:spcPts val="2400"/>
              </a:lnSpc>
              <a:buFont typeface="Arial" panose="020B0604020202020204" pitchFamily="34" charset="0"/>
              <a:buChar char="•"/>
            </a:pPr>
            <a:r>
              <a:rPr lang="en-US" dirty="0"/>
              <a:t>simulations with new tools available to confirm kick strength is sufficient for </a:t>
            </a:r>
            <a:r>
              <a:rPr lang="en-US" dirty="0" err="1"/>
              <a:t>depolarisation</a:t>
            </a:r>
            <a:r>
              <a:rPr lang="en-US" dirty="0"/>
              <a:t> as needed, see </a:t>
            </a:r>
            <a:r>
              <a:rPr lang="en-US" dirty="0">
                <a:hlinkClick r:id="rId2"/>
              </a:rPr>
              <a:t>G. </a:t>
            </a:r>
            <a:r>
              <a:rPr lang="en-US" dirty="0" err="1">
                <a:hlinkClick r:id="rId2"/>
              </a:rPr>
              <a:t>Iadaorola</a:t>
            </a:r>
            <a:r>
              <a:rPr lang="en-US" dirty="0">
                <a:hlinkClick r:id="rId2"/>
              </a:rPr>
              <a:t> FCC week 2025 (Xsuite)</a:t>
            </a:r>
            <a:endParaRPr lang="en-US" dirty="0"/>
          </a:p>
          <a:p>
            <a:pPr marL="285750" indent="-285750">
              <a:lnSpc>
                <a:spcPts val="2400"/>
              </a:lnSpc>
              <a:buFont typeface="Arial" panose="020B0604020202020204" pitchFamily="34" charset="0"/>
              <a:buChar char="•"/>
            </a:pPr>
            <a:r>
              <a:rPr lang="en-US" dirty="0"/>
              <a:t>move to prototyping </a:t>
            </a:r>
            <a:r>
              <a:rPr lang="en-US" dirty="0" err="1"/>
              <a:t>depolariser</a:t>
            </a:r>
            <a:r>
              <a:rPr lang="en-US" dirty="0"/>
              <a:t> kicker once a solid electromagnetic design is established (prototyping not before 2026), clarify where a prototype could be tested </a:t>
            </a:r>
          </a:p>
          <a:p>
            <a:pPr marL="285750" indent="-285750">
              <a:lnSpc>
                <a:spcPts val="2400"/>
              </a:lnSpc>
              <a:buFont typeface="Arial" panose="020B0604020202020204" pitchFamily="34" charset="0"/>
              <a:buChar char="•"/>
            </a:pPr>
            <a:r>
              <a:rPr lang="en-US" dirty="0"/>
              <a:t>converging on exact installation location and optics including the space needed with tapers</a:t>
            </a:r>
          </a:p>
          <a:p>
            <a:pPr marL="285750" indent="-285750">
              <a:lnSpc>
                <a:spcPts val="2400"/>
              </a:lnSpc>
              <a:buFont typeface="Arial" panose="020B0604020202020204" pitchFamily="34" charset="0"/>
              <a:buChar char="•"/>
            </a:pPr>
            <a:r>
              <a:rPr lang="en-US" dirty="0"/>
              <a:t>follow-up on machine protection considerations</a:t>
            </a:r>
          </a:p>
          <a:p>
            <a:pPr marL="285750" indent="-285750">
              <a:lnSpc>
                <a:spcPts val="2400"/>
              </a:lnSpc>
              <a:buFont typeface="Arial" panose="020B0604020202020204" pitchFamily="34" charset="0"/>
              <a:buChar char="•"/>
            </a:pPr>
            <a:endParaRPr lang="en-US" dirty="0"/>
          </a:p>
        </p:txBody>
      </p:sp>
      <p:sp>
        <p:nvSpPr>
          <p:cNvPr id="5" name="Title 4">
            <a:extLst>
              <a:ext uri="{FF2B5EF4-FFF2-40B4-BE49-F238E27FC236}">
                <a16:creationId xmlns:a16="http://schemas.microsoft.com/office/drawing/2014/main" id="{FDA9C785-C005-2359-DD81-486FA9BB7AF2}"/>
              </a:ext>
            </a:extLst>
          </p:cNvPr>
          <p:cNvSpPr>
            <a:spLocks noGrp="1"/>
          </p:cNvSpPr>
          <p:nvPr>
            <p:ph type="title"/>
          </p:nvPr>
        </p:nvSpPr>
        <p:spPr/>
        <p:txBody>
          <a:bodyPr/>
          <a:lstStyle/>
          <a:p>
            <a:r>
              <a:rPr lang="en-US" dirty="0"/>
              <a:t>Next crucial steps – my view</a:t>
            </a:r>
            <a:br>
              <a:rPr lang="en-US" dirty="0"/>
            </a:br>
            <a:endParaRPr lang="en-US" dirty="0"/>
          </a:p>
        </p:txBody>
      </p:sp>
      <p:sp>
        <p:nvSpPr>
          <p:cNvPr id="8" name="Textfeld 3">
            <a:extLst>
              <a:ext uri="{FF2B5EF4-FFF2-40B4-BE49-F238E27FC236}">
                <a16:creationId xmlns:a16="http://schemas.microsoft.com/office/drawing/2014/main" id="{9D21FA6E-43E2-C630-3FEA-DF08C098B3D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3" name="Textfeld 1">
            <a:extLst>
              <a:ext uri="{FF2B5EF4-FFF2-40B4-BE49-F238E27FC236}">
                <a16:creationId xmlns:a16="http://schemas.microsoft.com/office/drawing/2014/main" id="{663F91A1-C18A-71B2-637E-FFC1284A9834}"/>
              </a:ext>
            </a:extLst>
          </p:cNvPr>
          <p:cNvSpPr txBox="1"/>
          <p:nvPr/>
        </p:nvSpPr>
        <p:spPr>
          <a:xfrm>
            <a:off x="1129750" y="96046"/>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3109237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13</a:t>
            </a:fld>
            <a:endParaRPr lang="en-US" dirty="0"/>
          </a:p>
        </p:txBody>
      </p:sp>
      <p:sp>
        <p:nvSpPr>
          <p:cNvPr id="3" name="Slide Number Placeholder 2">
            <a:extLst>
              <a:ext uri="{FF2B5EF4-FFF2-40B4-BE49-F238E27FC236}">
                <a16:creationId xmlns:a16="http://schemas.microsoft.com/office/drawing/2014/main" id="{B409509D-3485-A511-15DB-BB0CE1246423}"/>
              </a:ext>
            </a:extLst>
          </p:cNvPr>
          <p:cNvSpPr>
            <a:spLocks noGrp="1"/>
          </p:cNvSpPr>
          <p:nvPr>
            <p:ph type="sldNum" sz="quarter" idx="12"/>
          </p:nvPr>
        </p:nvSpPr>
        <p:spPr/>
        <p:txBody>
          <a:bodyPr/>
          <a:lstStyle/>
          <a:p>
            <a:fld id="{88A1DFE4-5FC5-43BD-BB7E-75EAD82B965F}" type="slidenum">
              <a:rPr lang="en-US" noProof="0" smtClean="0"/>
              <a:pPr/>
              <a:t>13</a:t>
            </a:fld>
            <a:endParaRPr lang="en-US" noProof="0" dirty="0"/>
          </a:p>
        </p:txBody>
      </p:sp>
      <p:sp>
        <p:nvSpPr>
          <p:cNvPr id="6" name="Textfeld 3">
            <a:extLst>
              <a:ext uri="{FF2B5EF4-FFF2-40B4-BE49-F238E27FC236}">
                <a16:creationId xmlns:a16="http://schemas.microsoft.com/office/drawing/2014/main" id="{09637B57-0A01-58E1-FD1B-37CFCE8FD74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4" name="Textfeld 1">
            <a:extLst>
              <a:ext uri="{FF2B5EF4-FFF2-40B4-BE49-F238E27FC236}">
                <a16:creationId xmlns:a16="http://schemas.microsoft.com/office/drawing/2014/main" id="{F0A32909-49CC-B097-0EB2-D820716A87C9}"/>
              </a:ext>
            </a:extLst>
          </p:cNvPr>
          <p:cNvSpPr txBox="1"/>
          <p:nvPr/>
        </p:nvSpPr>
        <p:spPr>
          <a:xfrm>
            <a:off x="890853" y="52417"/>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2454018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A2A9F1-F351-2367-6B74-48ACE94D2906}"/>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5" name="Title 4">
            <a:extLst>
              <a:ext uri="{FF2B5EF4-FFF2-40B4-BE49-F238E27FC236}">
                <a16:creationId xmlns:a16="http://schemas.microsoft.com/office/drawing/2014/main" id="{BF629E90-508E-CA9E-167F-BFBB99354C8B}"/>
              </a:ext>
            </a:extLst>
          </p:cNvPr>
          <p:cNvSpPr>
            <a:spLocks noGrp="1"/>
          </p:cNvSpPr>
          <p:nvPr>
            <p:ph type="title"/>
          </p:nvPr>
        </p:nvSpPr>
        <p:spPr>
          <a:xfrm>
            <a:off x="3715765" y="2360690"/>
            <a:ext cx="1382232" cy="577606"/>
          </a:xfrm>
        </p:spPr>
        <p:txBody>
          <a:bodyPr/>
          <a:lstStyle/>
          <a:p>
            <a:r>
              <a:rPr lang="en-CH" dirty="0"/>
              <a:t>Spare</a:t>
            </a:r>
          </a:p>
        </p:txBody>
      </p:sp>
      <p:sp>
        <p:nvSpPr>
          <p:cNvPr id="4" name="Textfeld 1">
            <a:extLst>
              <a:ext uri="{FF2B5EF4-FFF2-40B4-BE49-F238E27FC236}">
                <a16:creationId xmlns:a16="http://schemas.microsoft.com/office/drawing/2014/main" id="{70C025EF-7767-D37B-52E4-F79022214E0B}"/>
              </a:ext>
            </a:extLst>
          </p:cNvPr>
          <p:cNvSpPr txBox="1"/>
          <p:nvPr/>
        </p:nvSpPr>
        <p:spPr>
          <a:xfrm>
            <a:off x="1129750" y="96046"/>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4099144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6B1B9-659D-0C17-3567-14318C3ACB0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CA40264-E125-568B-4697-562423328BD4}"/>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3" name="Text Placeholder 2">
            <a:extLst>
              <a:ext uri="{FF2B5EF4-FFF2-40B4-BE49-F238E27FC236}">
                <a16:creationId xmlns:a16="http://schemas.microsoft.com/office/drawing/2014/main" id="{F3399DDA-9E9E-0596-04E9-9BA9067052DF}"/>
              </a:ext>
            </a:extLst>
          </p:cNvPr>
          <p:cNvSpPr>
            <a:spLocks noGrp="1"/>
          </p:cNvSpPr>
          <p:nvPr>
            <p:ph type="body" sz="quarter" idx="11"/>
          </p:nvPr>
        </p:nvSpPr>
        <p:spPr>
          <a:xfrm>
            <a:off x="442800" y="999122"/>
            <a:ext cx="4023000" cy="212558"/>
          </a:xfrm>
        </p:spPr>
        <p:txBody>
          <a:bodyPr/>
          <a:lstStyle/>
          <a:p>
            <a:r>
              <a:rPr lang="en-US" dirty="0"/>
              <a:t>Key requirements</a:t>
            </a:r>
          </a:p>
        </p:txBody>
      </p:sp>
      <p:sp>
        <p:nvSpPr>
          <p:cNvPr id="4" name="Text Placeholder 3">
            <a:extLst>
              <a:ext uri="{FF2B5EF4-FFF2-40B4-BE49-F238E27FC236}">
                <a16:creationId xmlns:a16="http://schemas.microsoft.com/office/drawing/2014/main" id="{A9DEBFCE-3766-7AD4-96EA-D413CB7C0977}"/>
              </a:ext>
            </a:extLst>
          </p:cNvPr>
          <p:cNvSpPr>
            <a:spLocks noGrp="1"/>
          </p:cNvSpPr>
          <p:nvPr>
            <p:ph type="body" sz="quarter" idx="12"/>
          </p:nvPr>
        </p:nvSpPr>
        <p:spPr>
          <a:xfrm>
            <a:off x="253629" y="1211680"/>
            <a:ext cx="8683463" cy="2747250"/>
          </a:xfrm>
        </p:spPr>
        <p:txBody>
          <a:bodyPr/>
          <a:lstStyle/>
          <a:p>
            <a:pPr marL="285750" indent="-285750">
              <a:buFont typeface="Arial" panose="020B0604020202020204" pitchFamily="34" charset="0"/>
              <a:buChar char="•"/>
            </a:pPr>
            <a:r>
              <a:rPr lang="en-US" dirty="0"/>
              <a:t>need bunch-by-bunch operation at 25 ns bunch spacing </a:t>
            </a:r>
            <a:r>
              <a:rPr lang="en-US" dirty="0">
                <a:sym typeface="Wingdings" panose="05000000000000000000" pitchFamily="2" charset="2"/>
              </a:rPr>
              <a:t> defines bandwidth</a:t>
            </a:r>
          </a:p>
          <a:p>
            <a:pPr marL="285750" indent="-285750">
              <a:buFont typeface="Arial" panose="020B0604020202020204" pitchFamily="34" charset="0"/>
              <a:buChar char="•"/>
            </a:pPr>
            <a:r>
              <a:rPr lang="en-US" dirty="0">
                <a:sym typeface="Wingdings" panose="05000000000000000000" pitchFamily="2" charset="2"/>
              </a:rPr>
              <a:t>can operate at multiple of bunch repetition frequency (short bunches)  no need to work in “base-band” as in LHC  helps as it reduces </a:t>
            </a:r>
            <a:r>
              <a:rPr lang="en-US" i="1" dirty="0">
                <a:sym typeface="Wingdings" panose="05000000000000000000" pitchFamily="2" charset="2"/>
              </a:rPr>
              <a:t>relative</a:t>
            </a:r>
            <a:r>
              <a:rPr lang="en-US" dirty="0">
                <a:sym typeface="Wingdings" panose="05000000000000000000" pitchFamily="2" charset="2"/>
              </a:rPr>
              <a:t> bandwidth</a:t>
            </a:r>
          </a:p>
          <a:p>
            <a:pPr marL="285750" indent="-285750">
              <a:buFont typeface="Arial" panose="020B0604020202020204" pitchFamily="34" charset="0"/>
              <a:buChar char="•"/>
            </a:pPr>
            <a:r>
              <a:rPr lang="en-US" dirty="0">
                <a:sym typeface="Wingdings" panose="05000000000000000000" pitchFamily="2" charset="2"/>
              </a:rPr>
              <a:t>sets of RF matched strip-lines with carefully chosen length as kickers seem obvious choice</a:t>
            </a:r>
          </a:p>
          <a:p>
            <a:pPr marL="285750" indent="-285750">
              <a:buFont typeface="Arial" panose="020B0604020202020204" pitchFamily="34" charset="0"/>
              <a:buChar char="•"/>
            </a:pPr>
            <a:r>
              <a:rPr lang="en-US" dirty="0">
                <a:solidFill>
                  <a:schemeClr val="accent1"/>
                </a:solidFill>
                <a:sym typeface="Wingdings" panose="05000000000000000000" pitchFamily="2" charset="2"/>
              </a:rPr>
              <a:t>Booster: </a:t>
            </a:r>
          </a:p>
          <a:p>
            <a:pPr marL="625950" lvl="1" indent="-285750"/>
            <a:r>
              <a:rPr lang="en-US" dirty="0">
                <a:sym typeface="Wingdings" panose="05000000000000000000" pitchFamily="2" charset="2"/>
              </a:rPr>
              <a:t>request to also operate to damp a significant transverse injection error  defines maximum kick requirements</a:t>
            </a:r>
          </a:p>
          <a:p>
            <a:pPr marL="966150" lvl="2" indent="-285750"/>
            <a:r>
              <a:rPr lang="en-US" dirty="0">
                <a:sym typeface="Wingdings" panose="05000000000000000000" pitchFamily="2" charset="2"/>
              </a:rPr>
              <a:t>needs estimate of injection errors, filamentation time, …  to define system</a:t>
            </a:r>
          </a:p>
          <a:p>
            <a:pPr marL="625950" lvl="1" indent="-285750"/>
            <a:r>
              <a:rPr lang="en-US" dirty="0">
                <a:sym typeface="Wingdings" panose="05000000000000000000" pitchFamily="2" charset="2"/>
              </a:rPr>
              <a:t>moderate damping times only for instabilities (not beyond experience from LHC)</a:t>
            </a:r>
          </a:p>
          <a:p>
            <a:pPr marL="625950" lvl="1" indent="-285750"/>
            <a:r>
              <a:rPr lang="en-US" dirty="0">
                <a:sym typeface="Wingdings" panose="05000000000000000000" pitchFamily="2" charset="2"/>
              </a:rPr>
              <a:t>single location in ring sufficient, but also resonant depolarizer function if polarized beams are injected</a:t>
            </a:r>
          </a:p>
          <a:p>
            <a:pPr marL="285750" indent="-285750">
              <a:buFont typeface="Arial" panose="020B0604020202020204" pitchFamily="34" charset="0"/>
              <a:buChar char="•"/>
            </a:pPr>
            <a:r>
              <a:rPr lang="en-US" dirty="0">
                <a:solidFill>
                  <a:schemeClr val="accent1"/>
                </a:solidFill>
                <a:sym typeface="Wingdings" panose="05000000000000000000" pitchFamily="2" charset="2"/>
              </a:rPr>
              <a:t>Collider:</a:t>
            </a:r>
          </a:p>
          <a:p>
            <a:pPr marL="625950" lvl="1" indent="-285750"/>
            <a:r>
              <a:rPr lang="en-US" dirty="0">
                <a:sym typeface="Wingdings" panose="05000000000000000000" pitchFamily="2" charset="2"/>
              </a:rPr>
              <a:t>need to damp very fast transverse instabilities </a:t>
            </a:r>
            <a:r>
              <a:rPr lang="en-US" dirty="0">
                <a:solidFill>
                  <a:srgbClr val="92D050"/>
                </a:solidFill>
                <a:sym typeface="Wingdings" panose="05000000000000000000" pitchFamily="2" charset="2"/>
              </a:rPr>
              <a:t> four turns risetime</a:t>
            </a:r>
            <a:r>
              <a:rPr lang="en-US" dirty="0">
                <a:sym typeface="Wingdings" panose="05000000000000000000" pitchFamily="2" charset="2"/>
              </a:rPr>
              <a:t>, high gain system</a:t>
            </a:r>
          </a:p>
          <a:p>
            <a:pPr marL="966150" lvl="2" indent="-285750"/>
            <a:r>
              <a:rPr lang="en-US" dirty="0">
                <a:sym typeface="Wingdings" panose="05000000000000000000" pitchFamily="2" charset="2"/>
              </a:rPr>
              <a:t>favors distributed system with multiple pick-ups and kickers</a:t>
            </a:r>
          </a:p>
          <a:p>
            <a:pPr marL="966150" lvl="2" indent="-285750"/>
            <a:r>
              <a:rPr lang="en-US" dirty="0">
                <a:sym typeface="Wingdings" panose="05000000000000000000" pitchFamily="2" charset="2"/>
              </a:rPr>
              <a:t>possibility of synergy with exciter for resonant depolarization (as in LEP)</a:t>
            </a:r>
          </a:p>
          <a:p>
            <a:pPr marL="966150" lvl="2" indent="-285750"/>
            <a:endParaRPr lang="en-US" dirty="0">
              <a:sym typeface="Wingdings" panose="05000000000000000000" pitchFamily="2" charset="2"/>
            </a:endParaRPr>
          </a:p>
          <a:p>
            <a:endParaRPr lang="en-US" dirty="0">
              <a:sym typeface="Wingdings" panose="05000000000000000000" pitchFamily="2" charset="2"/>
            </a:endParaRPr>
          </a:p>
          <a:p>
            <a:endParaRPr lang="en-US" dirty="0"/>
          </a:p>
        </p:txBody>
      </p:sp>
      <p:sp>
        <p:nvSpPr>
          <p:cNvPr id="5" name="Title 4">
            <a:extLst>
              <a:ext uri="{FF2B5EF4-FFF2-40B4-BE49-F238E27FC236}">
                <a16:creationId xmlns:a16="http://schemas.microsoft.com/office/drawing/2014/main" id="{08293850-93D6-6112-2187-7670FCF6402B}"/>
              </a:ext>
            </a:extLst>
          </p:cNvPr>
          <p:cNvSpPr>
            <a:spLocks noGrp="1"/>
          </p:cNvSpPr>
          <p:nvPr>
            <p:ph type="title"/>
          </p:nvPr>
        </p:nvSpPr>
        <p:spPr>
          <a:xfrm>
            <a:off x="251008" y="522214"/>
            <a:ext cx="8494292" cy="433948"/>
          </a:xfrm>
        </p:spPr>
        <p:txBody>
          <a:bodyPr/>
          <a:lstStyle/>
          <a:p>
            <a:r>
              <a:rPr lang="en-US" dirty="0" err="1"/>
              <a:t>FCCee</a:t>
            </a:r>
            <a:r>
              <a:rPr lang="en-US" dirty="0"/>
              <a:t> collider and booster transverse feedback</a:t>
            </a:r>
          </a:p>
        </p:txBody>
      </p:sp>
      <p:sp>
        <p:nvSpPr>
          <p:cNvPr id="8" name="Textfeld 3">
            <a:extLst>
              <a:ext uri="{FF2B5EF4-FFF2-40B4-BE49-F238E27FC236}">
                <a16:creationId xmlns:a16="http://schemas.microsoft.com/office/drawing/2014/main" id="{DB4BA0F5-A4BE-E13A-4C95-2FDB36A3231C}"/>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6" name="Textfeld 1">
            <a:extLst>
              <a:ext uri="{FF2B5EF4-FFF2-40B4-BE49-F238E27FC236}">
                <a16:creationId xmlns:a16="http://schemas.microsoft.com/office/drawing/2014/main" id="{CBA946EC-F3CA-4A1E-66EF-62E391AC6DD8}"/>
              </a:ext>
            </a:extLst>
          </p:cNvPr>
          <p:cNvSpPr txBox="1"/>
          <p:nvPr/>
        </p:nvSpPr>
        <p:spPr>
          <a:xfrm>
            <a:off x="890853" y="52417"/>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13490919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0D5E18-6F4E-B0FF-C810-0A231A47ED0C}"/>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4" name="Text Placeholder 3">
            <a:extLst>
              <a:ext uri="{FF2B5EF4-FFF2-40B4-BE49-F238E27FC236}">
                <a16:creationId xmlns:a16="http://schemas.microsoft.com/office/drawing/2014/main" id="{0BA2339F-C41F-67C0-3408-D247A790605D}"/>
              </a:ext>
            </a:extLst>
          </p:cNvPr>
          <p:cNvSpPr>
            <a:spLocks noGrp="1"/>
          </p:cNvSpPr>
          <p:nvPr>
            <p:ph type="body" sz="quarter" idx="12"/>
          </p:nvPr>
        </p:nvSpPr>
        <p:spPr>
          <a:xfrm>
            <a:off x="746302" y="1072530"/>
            <a:ext cx="7859314" cy="2728072"/>
          </a:xfrm>
        </p:spPr>
        <p:txBody>
          <a:bodyPr/>
          <a:lstStyle/>
          <a:p>
            <a:pPr marL="285750" indent="-285750">
              <a:buFont typeface="Arial" panose="020B0604020202020204" pitchFamily="34" charset="0"/>
              <a:buChar char="•"/>
            </a:pPr>
            <a:r>
              <a:rPr lang="en-CH" sz="1200" dirty="0"/>
              <a:t>FCC-ee requires a coupled bunch transverse feedback system</a:t>
            </a:r>
          </a:p>
          <a:p>
            <a:pPr marL="285750" indent="-285750">
              <a:buFont typeface="Arial" panose="020B0604020202020204" pitchFamily="34" charset="0"/>
              <a:buChar char="•"/>
            </a:pPr>
            <a:r>
              <a:rPr lang="en-CH" sz="1200" dirty="0"/>
              <a:t>fast rise times of the instability of </a:t>
            </a:r>
            <a:r>
              <a:rPr lang="en-CH" sz="1200" dirty="0">
                <a:solidFill>
                  <a:srgbClr val="92D050"/>
                </a:solidFill>
              </a:rPr>
              <a:t>4 turns </a:t>
            </a:r>
            <a:r>
              <a:rPr lang="en-CH" sz="1200" dirty="0"/>
              <a:t>caused by the resistive wall impedance are predicted for the lowest order coupled bunch modes, see </a:t>
            </a:r>
            <a:r>
              <a:rPr lang="en-CH" sz="1200" dirty="0">
                <a:solidFill>
                  <a:schemeClr val="tx2"/>
                </a:solidFill>
              </a:rPr>
              <a:t>M. Miglorati (FCC week 2025)</a:t>
            </a:r>
          </a:p>
          <a:p>
            <a:pPr marL="285750" indent="-285750">
              <a:buFont typeface="Arial" panose="020B0604020202020204" pitchFamily="34" charset="0"/>
              <a:buChar char="•"/>
            </a:pPr>
            <a:r>
              <a:rPr lang="en-GB" sz="1200" dirty="0"/>
              <a:t>r</a:t>
            </a:r>
            <a:r>
              <a:rPr lang="en-CH" sz="1200" dirty="0"/>
              <a:t>equires shortest possible latency (1-2 turns), short latency ensures transverse FB disentabled from  orbit FB</a:t>
            </a:r>
          </a:p>
          <a:p>
            <a:pPr marL="625950" lvl="1" indent="-285750"/>
            <a:r>
              <a:rPr lang="en-GB" sz="1200" dirty="0"/>
              <a:t>u</a:t>
            </a:r>
            <a:r>
              <a:rPr lang="en-CH" sz="1200" dirty="0"/>
              <a:t>se several pick-ups for “spacial sampling”, see </a:t>
            </a:r>
            <a:r>
              <a:rPr lang="en-CH" sz="1200" dirty="0">
                <a:solidFill>
                  <a:schemeClr val="tx2"/>
                </a:solidFill>
              </a:rPr>
              <a:t>D. Teytelman (FCC week 2024)</a:t>
            </a:r>
          </a:p>
          <a:p>
            <a:pPr marL="625950" lvl="1" indent="-285750"/>
            <a:r>
              <a:rPr lang="en-GB" sz="1200" dirty="0"/>
              <a:t>n</a:t>
            </a:r>
            <a:r>
              <a:rPr lang="en-CH" sz="1200" dirty="0"/>
              <a:t>otch filter for closed orbit supression</a:t>
            </a:r>
          </a:p>
          <a:p>
            <a:pPr marL="625950" lvl="1" indent="-285750"/>
            <a:r>
              <a:rPr lang="en-GB" sz="1200" dirty="0"/>
              <a:t>d</a:t>
            </a:r>
            <a:r>
              <a:rPr lang="en-CH" sz="1200" dirty="0"/>
              <a:t>istributed kicker system for possibly feeding back low frequency mode with less than 1 turn delay, see </a:t>
            </a:r>
            <a:r>
              <a:rPr lang="en-CH" sz="1200" dirty="0">
                <a:solidFill>
                  <a:schemeClr val="tx2"/>
                </a:solidFill>
              </a:rPr>
              <a:t>A. Drago (FCC week 2018)</a:t>
            </a:r>
          </a:p>
          <a:p>
            <a:pPr marL="285750" indent="-285750">
              <a:buFont typeface="Arial" panose="020B0604020202020204" pitchFamily="34" charset="0"/>
              <a:buChar char="•"/>
            </a:pPr>
            <a:r>
              <a:rPr lang="en-GB" sz="1200" dirty="0"/>
              <a:t>lowest </a:t>
            </a:r>
            <a:r>
              <a:rPr lang="en-GB" sz="1200" dirty="0" err="1"/>
              <a:t>betatron</a:t>
            </a:r>
            <a:r>
              <a:rPr lang="en-GB" sz="1200" dirty="0"/>
              <a:t> frequency can be as low as 500 Hz for a tune fractional tune of 0.15</a:t>
            </a:r>
          </a:p>
          <a:p>
            <a:pPr marL="625950" lvl="1" indent="-285750"/>
            <a:r>
              <a:rPr lang="en-GB" sz="1200" dirty="0"/>
              <a:t>the feedback system should cover all unstable modes, </a:t>
            </a:r>
            <a:r>
              <a:rPr lang="en-GB" sz="1200" dirty="0" err="1"/>
              <a:t>i</a:t>
            </a:r>
            <a:r>
              <a:rPr lang="en-GB" sz="1200" dirty="0"/>
              <a:t>. e. frequencies up to half the bunch repetition frequency </a:t>
            </a:r>
            <a:r>
              <a:rPr lang="en-GB" sz="1200" dirty="0">
                <a:solidFill>
                  <a:srgbClr val="92D050"/>
                </a:solidFill>
                <a:sym typeface="Wingdings" pitchFamily="2" charset="2"/>
              </a:rPr>
              <a:t> 20 MHz bandwidth </a:t>
            </a:r>
            <a:r>
              <a:rPr lang="en-GB" sz="1200" dirty="0">
                <a:sym typeface="Wingdings" pitchFamily="2" charset="2"/>
              </a:rPr>
              <a:t>for baseline 25 ns bunch spacing</a:t>
            </a:r>
          </a:p>
          <a:p>
            <a:pPr marL="625950" lvl="1" indent="-285750"/>
            <a:r>
              <a:rPr lang="en-GB" sz="1200" dirty="0">
                <a:sym typeface="Wingdings" pitchFamily="2" charset="2"/>
              </a:rPr>
              <a:t>when introducing shorter bunch spacings (</a:t>
            </a:r>
            <a:r>
              <a:rPr lang="en-GB" sz="1200" dirty="0">
                <a:solidFill>
                  <a:srgbClr val="92D050"/>
                </a:solidFill>
                <a:sym typeface="Wingdings" pitchFamily="2" charset="2"/>
              </a:rPr>
              <a:t>5 ns</a:t>
            </a:r>
            <a:r>
              <a:rPr lang="en-GB" sz="1200" dirty="0">
                <a:sym typeface="Wingdings" pitchFamily="2" charset="2"/>
              </a:rPr>
              <a:t>)  at least </a:t>
            </a:r>
            <a:r>
              <a:rPr lang="en-GB" sz="1200" dirty="0">
                <a:solidFill>
                  <a:srgbClr val="92D050"/>
                </a:solidFill>
                <a:sym typeface="Wingdings" pitchFamily="2" charset="2"/>
              </a:rPr>
              <a:t>a few feedback kickers </a:t>
            </a:r>
            <a:r>
              <a:rPr lang="en-GB" sz="1200" dirty="0">
                <a:sym typeface="Wingdings" pitchFamily="2" charset="2"/>
              </a:rPr>
              <a:t>are needed to cover frequencies </a:t>
            </a:r>
            <a:r>
              <a:rPr lang="en-GB" sz="1200" dirty="0">
                <a:solidFill>
                  <a:srgbClr val="92D050"/>
                </a:solidFill>
                <a:sym typeface="Wingdings" pitchFamily="2" charset="2"/>
              </a:rPr>
              <a:t>up to 100 MHz</a:t>
            </a:r>
            <a:r>
              <a:rPr lang="en-GB" sz="1200" dirty="0">
                <a:sym typeface="Wingdings" pitchFamily="2" charset="2"/>
              </a:rPr>
              <a:t>, the mixed scheme proposed for electron cloud mitigation needs further scrutiny on how the bunches oscillate, and simulations with realistic feedback</a:t>
            </a:r>
          </a:p>
          <a:p>
            <a:pPr marL="625950" lvl="1" indent="-285750"/>
            <a:endParaRPr lang="en-CH" dirty="0"/>
          </a:p>
          <a:p>
            <a:endParaRPr lang="en-CH" dirty="0"/>
          </a:p>
          <a:p>
            <a:pPr marL="285750" indent="-285750">
              <a:buFont typeface="Arial" panose="020B0604020202020204" pitchFamily="34" charset="0"/>
              <a:buChar char="•"/>
            </a:pPr>
            <a:endParaRPr lang="en-CH" dirty="0"/>
          </a:p>
        </p:txBody>
      </p:sp>
      <p:sp>
        <p:nvSpPr>
          <p:cNvPr id="5" name="Title 4">
            <a:extLst>
              <a:ext uri="{FF2B5EF4-FFF2-40B4-BE49-F238E27FC236}">
                <a16:creationId xmlns:a16="http://schemas.microsoft.com/office/drawing/2014/main" id="{9D42AFC4-571A-6EDC-D3D8-7C1C8881E1F8}"/>
              </a:ext>
            </a:extLst>
          </p:cNvPr>
          <p:cNvSpPr>
            <a:spLocks noGrp="1"/>
          </p:cNvSpPr>
          <p:nvPr>
            <p:ph type="title"/>
          </p:nvPr>
        </p:nvSpPr>
        <p:spPr>
          <a:xfrm>
            <a:off x="437850" y="471521"/>
            <a:ext cx="8263350" cy="804066"/>
          </a:xfrm>
        </p:spPr>
        <p:txBody>
          <a:bodyPr/>
          <a:lstStyle/>
          <a:p>
            <a:r>
              <a:rPr lang="en-CH" dirty="0"/>
              <a:t>Recapitulation TFB for FCC-ee</a:t>
            </a:r>
          </a:p>
        </p:txBody>
      </p:sp>
      <p:sp>
        <p:nvSpPr>
          <p:cNvPr id="7" name="Textfeld 1">
            <a:extLst>
              <a:ext uri="{FF2B5EF4-FFF2-40B4-BE49-F238E27FC236}">
                <a16:creationId xmlns:a16="http://schemas.microsoft.com/office/drawing/2014/main" id="{77E2CB8C-465F-543C-09AF-4448315B44D1}"/>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7621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638614-F984-1139-AD15-E6A68AFFF625}"/>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3" name="Text Placeholder 2">
            <a:extLst>
              <a:ext uri="{FF2B5EF4-FFF2-40B4-BE49-F238E27FC236}">
                <a16:creationId xmlns:a16="http://schemas.microsoft.com/office/drawing/2014/main" id="{5805A394-41CA-608A-2BE2-4D1C3ADE3E55}"/>
              </a:ext>
            </a:extLst>
          </p:cNvPr>
          <p:cNvSpPr>
            <a:spLocks noGrp="1"/>
          </p:cNvSpPr>
          <p:nvPr>
            <p:ph type="body" sz="quarter" idx="11"/>
          </p:nvPr>
        </p:nvSpPr>
        <p:spPr/>
        <p:txBody>
          <a:bodyPr/>
          <a:lstStyle/>
          <a:p>
            <a:r>
              <a:rPr lang="en-US" dirty="0"/>
              <a:t>What can go wrong?</a:t>
            </a:r>
          </a:p>
        </p:txBody>
      </p:sp>
      <p:sp>
        <p:nvSpPr>
          <p:cNvPr id="4" name="Text Placeholder 3">
            <a:extLst>
              <a:ext uri="{FF2B5EF4-FFF2-40B4-BE49-F238E27FC236}">
                <a16:creationId xmlns:a16="http://schemas.microsoft.com/office/drawing/2014/main" id="{DAE6398A-BD04-01F3-8ABD-BB203699185F}"/>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excitations not correctly synchronized</a:t>
            </a:r>
          </a:p>
          <a:p>
            <a:pPr marL="171450" indent="-171450">
              <a:buFont typeface="Arial" panose="020B0604020202020204" pitchFamily="34" charset="0"/>
              <a:buChar char="•"/>
            </a:pPr>
            <a:r>
              <a:rPr lang="en-US" dirty="0"/>
              <a:t>excitation amplitudes not correct leading to not closed depolarizing bumps</a:t>
            </a:r>
          </a:p>
          <a:p>
            <a:pPr marL="171450" indent="-171450">
              <a:buFont typeface="Arial" panose="020B0604020202020204" pitchFamily="34" charset="0"/>
              <a:buChar char="•"/>
            </a:pPr>
            <a:r>
              <a:rPr lang="en-US" dirty="0"/>
              <a:t>any of the other excitations that will certainly be used (AC dipole mode etc.) need to be protected against failures </a:t>
            </a:r>
          </a:p>
          <a:p>
            <a:pPr marL="171450" indent="-171450">
              <a:buFont typeface="Arial" panose="020B0604020202020204" pitchFamily="34" charset="0"/>
              <a:buChar char="•"/>
            </a:pPr>
            <a:r>
              <a:rPr lang="en-US" dirty="0"/>
              <a:t>very strong kicks possible comparable or even larger than at LHC injection</a:t>
            </a:r>
          </a:p>
          <a:p>
            <a:endParaRPr lang="en-US" dirty="0"/>
          </a:p>
        </p:txBody>
      </p:sp>
      <p:sp>
        <p:nvSpPr>
          <p:cNvPr id="5" name="Text Placeholder 4">
            <a:extLst>
              <a:ext uri="{FF2B5EF4-FFF2-40B4-BE49-F238E27FC236}">
                <a16:creationId xmlns:a16="http://schemas.microsoft.com/office/drawing/2014/main" id="{F2183322-5E4F-0E41-3E32-C9C3D13F984D}"/>
              </a:ext>
            </a:extLst>
          </p:cNvPr>
          <p:cNvSpPr>
            <a:spLocks noGrp="1"/>
          </p:cNvSpPr>
          <p:nvPr>
            <p:ph type="body" sz="quarter" idx="13"/>
          </p:nvPr>
        </p:nvSpPr>
        <p:spPr/>
        <p:txBody>
          <a:bodyPr/>
          <a:lstStyle/>
          <a:p>
            <a:pPr marL="171450" indent="-171450">
              <a:buFont typeface="Arial" panose="020B0604020202020204" pitchFamily="34" charset="0"/>
              <a:buChar char="•"/>
            </a:pPr>
            <a:r>
              <a:rPr lang="en-US" dirty="0"/>
              <a:t>protection with BLMs of limited or of no use due to small beam size, absence of significant halo</a:t>
            </a:r>
          </a:p>
          <a:p>
            <a:pPr marL="171450" indent="-171450">
              <a:buFont typeface="Arial" panose="020B0604020202020204" pitchFamily="34" charset="0"/>
              <a:buChar char="•"/>
            </a:pPr>
            <a:r>
              <a:rPr lang="en-US" dirty="0"/>
              <a:t>monitoring of positions at appropriate distance from kickers at specific phase advance</a:t>
            </a:r>
          </a:p>
          <a:p>
            <a:pPr marL="171450" indent="-171450">
              <a:buFont typeface="Arial" panose="020B0604020202020204" pitchFamily="34" charset="0"/>
              <a:buChar char="•"/>
            </a:pPr>
            <a:r>
              <a:rPr lang="en-US" dirty="0"/>
              <a:t>global monitoring of beam position required turn-by-turn, independent of pick-ups used for TFB</a:t>
            </a:r>
          </a:p>
          <a:p>
            <a:pPr marL="171450" indent="-171450">
              <a:buFont typeface="Arial" panose="020B0604020202020204" pitchFamily="34" charset="0"/>
              <a:buChar char="•"/>
            </a:pPr>
            <a:r>
              <a:rPr lang="en-US" dirty="0"/>
              <a:t>interlocks need to be derived from this monitoring</a:t>
            </a:r>
          </a:p>
          <a:p>
            <a:pPr marL="414450" lvl="1" indent="-171450"/>
            <a:r>
              <a:rPr lang="en-US" dirty="0"/>
              <a:t>use also down strip TFB pick-ups for monitoring</a:t>
            </a:r>
          </a:p>
          <a:p>
            <a:pPr marL="171450" indent="-171450">
              <a:buFont typeface="Arial" panose="020B0604020202020204" pitchFamily="34" charset="0"/>
              <a:buChar char="•"/>
            </a:pPr>
            <a:r>
              <a:rPr lang="en-US" dirty="0"/>
              <a:t>beam stoppers?</a:t>
            </a:r>
          </a:p>
          <a:p>
            <a:endParaRPr lang="en-US" dirty="0"/>
          </a:p>
        </p:txBody>
      </p:sp>
      <p:sp>
        <p:nvSpPr>
          <p:cNvPr id="6" name="Title 5">
            <a:extLst>
              <a:ext uri="{FF2B5EF4-FFF2-40B4-BE49-F238E27FC236}">
                <a16:creationId xmlns:a16="http://schemas.microsoft.com/office/drawing/2014/main" id="{E50A6046-4C0C-BABD-B57D-37B3B5737CF3}"/>
              </a:ext>
            </a:extLst>
          </p:cNvPr>
          <p:cNvSpPr>
            <a:spLocks noGrp="1"/>
          </p:cNvSpPr>
          <p:nvPr>
            <p:ph type="title"/>
          </p:nvPr>
        </p:nvSpPr>
        <p:spPr/>
        <p:txBody>
          <a:bodyPr/>
          <a:lstStyle/>
          <a:p>
            <a:r>
              <a:rPr lang="en-US" dirty="0"/>
              <a:t>Machine Protection considerations (03.10.24)</a:t>
            </a:r>
          </a:p>
        </p:txBody>
      </p:sp>
      <p:sp>
        <p:nvSpPr>
          <p:cNvPr id="8" name="Text Placeholder 2">
            <a:extLst>
              <a:ext uri="{FF2B5EF4-FFF2-40B4-BE49-F238E27FC236}">
                <a16:creationId xmlns:a16="http://schemas.microsoft.com/office/drawing/2014/main" id="{9D6149C7-D711-6B2E-5294-BD030AE95AD8}"/>
              </a:ext>
            </a:extLst>
          </p:cNvPr>
          <p:cNvSpPr txBox="1">
            <a:spLocks/>
          </p:cNvSpPr>
          <p:nvPr/>
        </p:nvSpPr>
        <p:spPr>
          <a:xfrm>
            <a:off x="4678200" y="1420318"/>
            <a:ext cx="4023000" cy="21255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Mitigation</a:t>
            </a:r>
          </a:p>
        </p:txBody>
      </p:sp>
      <p:sp>
        <p:nvSpPr>
          <p:cNvPr id="10" name="Textfeld 3">
            <a:extLst>
              <a:ext uri="{FF2B5EF4-FFF2-40B4-BE49-F238E27FC236}">
                <a16:creationId xmlns:a16="http://schemas.microsoft.com/office/drawing/2014/main" id="{35BA0FD4-1EDB-977F-D719-3D13E5ABD3C6}"/>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7" name="Text Placeholder 3">
            <a:extLst>
              <a:ext uri="{FF2B5EF4-FFF2-40B4-BE49-F238E27FC236}">
                <a16:creationId xmlns:a16="http://schemas.microsoft.com/office/drawing/2014/main" id="{F631A808-1B62-A62C-F048-F0F88E239D2D}"/>
              </a:ext>
            </a:extLst>
          </p:cNvPr>
          <p:cNvSpPr txBox="1">
            <a:spLocks/>
          </p:cNvSpPr>
          <p:nvPr/>
        </p:nvSpPr>
        <p:spPr>
          <a:xfrm>
            <a:off x="442800" y="3688210"/>
            <a:ext cx="7542170" cy="91715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buFont typeface="Arial" panose="020B0604020202020204" pitchFamily="34" charset="0"/>
              <a:buChar char="•"/>
            </a:pPr>
            <a:r>
              <a:rPr lang="en-US" dirty="0"/>
              <a:t>machine protection task force working group requested examination of failure scenarios and mitigations</a:t>
            </a:r>
          </a:p>
          <a:p>
            <a:pPr marL="171450" indent="-171450">
              <a:buFont typeface="Arial" panose="020B0604020202020204" pitchFamily="34" charset="0"/>
              <a:buChar char="•"/>
            </a:pPr>
            <a:r>
              <a:rPr lang="en-US" dirty="0"/>
              <a:t>from MP point of view not clear if entangling TFB and depolarizer system into one system is the optimum due to the different kick strength required for both systems and the possible failure scenario</a:t>
            </a:r>
          </a:p>
          <a:p>
            <a:pPr marL="414450" lvl="1" indent="-171450"/>
            <a:r>
              <a:rPr lang="en-US" dirty="0"/>
              <a:t>possibility to have common kickers, with combination of signals before kicker (pulsed system for de-polarizer, </a:t>
            </a:r>
            <a:r>
              <a:rPr lang="en-US" dirty="0" err="1"/>
              <a:t>cw</a:t>
            </a:r>
            <a:r>
              <a:rPr lang="en-US" dirty="0"/>
              <a:t> system for feedback function)  </a:t>
            </a:r>
          </a:p>
        </p:txBody>
      </p:sp>
      <p:sp>
        <p:nvSpPr>
          <p:cNvPr id="11" name="Textfeld 1">
            <a:extLst>
              <a:ext uri="{FF2B5EF4-FFF2-40B4-BE49-F238E27FC236}">
                <a16:creationId xmlns:a16="http://schemas.microsoft.com/office/drawing/2014/main" id="{DD3FAA0E-7DE3-F68A-240A-68C6FCD2E1F0}"/>
              </a:ext>
            </a:extLst>
          </p:cNvPr>
          <p:cNvSpPr txBox="1"/>
          <p:nvPr/>
        </p:nvSpPr>
        <p:spPr>
          <a:xfrm>
            <a:off x="1129750" y="96046"/>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2872135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3A415C-2FFE-9B62-E2B1-2346349805FC}"/>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3" name="Text Placeholder 2">
            <a:extLst>
              <a:ext uri="{FF2B5EF4-FFF2-40B4-BE49-F238E27FC236}">
                <a16:creationId xmlns:a16="http://schemas.microsoft.com/office/drawing/2014/main" id="{FF62249B-5F7B-819C-0421-9D22A5714C6C}"/>
              </a:ext>
            </a:extLst>
          </p:cNvPr>
          <p:cNvSpPr>
            <a:spLocks noGrp="1"/>
          </p:cNvSpPr>
          <p:nvPr>
            <p:ph type="body" sz="quarter" idx="11"/>
          </p:nvPr>
        </p:nvSpPr>
        <p:spPr>
          <a:xfrm>
            <a:off x="442922" y="779101"/>
            <a:ext cx="4023000" cy="212558"/>
          </a:xfrm>
        </p:spPr>
        <p:txBody>
          <a:bodyPr/>
          <a:lstStyle/>
          <a:p>
            <a:r>
              <a:rPr lang="en-CH" dirty="0"/>
              <a:t>LHC ADT kicker (LHC transverse feedback)</a:t>
            </a:r>
          </a:p>
        </p:txBody>
      </p:sp>
      <p:sp>
        <p:nvSpPr>
          <p:cNvPr id="4" name="Text Placeholder 3">
            <a:extLst>
              <a:ext uri="{FF2B5EF4-FFF2-40B4-BE49-F238E27FC236}">
                <a16:creationId xmlns:a16="http://schemas.microsoft.com/office/drawing/2014/main" id="{CD7ED122-627A-7B25-1566-C94B93B4944D}"/>
              </a:ext>
            </a:extLst>
          </p:cNvPr>
          <p:cNvSpPr>
            <a:spLocks noGrp="1"/>
          </p:cNvSpPr>
          <p:nvPr>
            <p:ph type="body" sz="quarter" idx="12"/>
          </p:nvPr>
        </p:nvSpPr>
        <p:spPr>
          <a:xfrm>
            <a:off x="279965" y="926364"/>
            <a:ext cx="4655705" cy="2408819"/>
          </a:xfrm>
        </p:spPr>
        <p:txBody>
          <a:bodyPr/>
          <a:lstStyle/>
          <a:p>
            <a:endParaRPr lang="en-CH" dirty="0"/>
          </a:p>
          <a:p>
            <a:pPr marL="625950" lvl="1" indent="-285750"/>
            <a:r>
              <a:rPr lang="en-GB" dirty="0"/>
              <a:t>h</a:t>
            </a:r>
            <a:r>
              <a:rPr lang="en-CH" dirty="0"/>
              <a:t>igh impedance tetrode amplifiers</a:t>
            </a:r>
          </a:p>
          <a:p>
            <a:pPr marL="625950" lvl="1" indent="-285750"/>
            <a:r>
              <a:rPr lang="en-GB" dirty="0"/>
              <a:t>k</a:t>
            </a:r>
            <a:r>
              <a:rPr lang="en-CH" dirty="0"/>
              <a:t>icks with electric field only</a:t>
            </a:r>
          </a:p>
          <a:p>
            <a:pPr marL="625950" lvl="1" indent="-285750"/>
            <a:r>
              <a:rPr lang="en-CH" dirty="0"/>
              <a:t>6 m effective length split over 4 kickers </a:t>
            </a:r>
            <a:r>
              <a:rPr lang="en-GB" dirty="0"/>
              <a:t>t</a:t>
            </a:r>
            <a:r>
              <a:rPr lang="en-CH" dirty="0"/>
              <a:t>wice as strong as depolarizer kicker system (2 </a:t>
            </a:r>
            <a:r>
              <a:rPr lang="en-CH" dirty="0">
                <a:latin typeface="Symbol" pitchFamily="2" charset="2"/>
              </a:rPr>
              <a:t>m</a:t>
            </a:r>
            <a:r>
              <a:rPr lang="en-CH" dirty="0"/>
              <a:t>rad at 450 GeV/c)</a:t>
            </a:r>
          </a:p>
          <a:p>
            <a:pPr marL="625950" lvl="1" indent="-285750"/>
            <a:r>
              <a:rPr lang="en-GB" dirty="0">
                <a:solidFill>
                  <a:srgbClr val="92D050"/>
                </a:solidFill>
              </a:rPr>
              <a:t>f</a:t>
            </a:r>
            <a:r>
              <a:rPr lang="en-CH" dirty="0">
                <a:solidFill>
                  <a:srgbClr val="92D050"/>
                </a:solidFill>
              </a:rPr>
              <a:t>ull amplitude not as bunch selective as needed for FCCee</a:t>
            </a:r>
          </a:p>
          <a:p>
            <a:pPr marL="625950" lvl="1" indent="-285750"/>
            <a:r>
              <a:rPr lang="en-GB" dirty="0">
                <a:solidFill>
                  <a:srgbClr val="92D050"/>
                </a:solidFill>
              </a:rPr>
              <a:t>d</a:t>
            </a:r>
            <a:r>
              <a:rPr lang="en-CH" dirty="0">
                <a:solidFill>
                  <a:srgbClr val="92D050"/>
                </a:solidFill>
              </a:rPr>
              <a:t>ue to resonances not (readily?) suitable for short electron bunches</a:t>
            </a:r>
          </a:p>
          <a:p>
            <a:pPr lvl="1" indent="0">
              <a:buNone/>
            </a:pPr>
            <a:endParaRPr lang="en-CH" dirty="0"/>
          </a:p>
          <a:p>
            <a:pPr marL="625950" lvl="1" indent="-285750"/>
            <a:endParaRPr lang="en-CH" dirty="0"/>
          </a:p>
          <a:p>
            <a:pPr marL="625950" lvl="1" indent="-285750"/>
            <a:endParaRPr lang="en-CH" dirty="0"/>
          </a:p>
        </p:txBody>
      </p:sp>
      <p:sp>
        <p:nvSpPr>
          <p:cNvPr id="6" name="Text Placeholder 5">
            <a:extLst>
              <a:ext uri="{FF2B5EF4-FFF2-40B4-BE49-F238E27FC236}">
                <a16:creationId xmlns:a16="http://schemas.microsoft.com/office/drawing/2014/main" id="{BB8FC3E7-478F-819C-7504-8E7075C5C52C}"/>
              </a:ext>
            </a:extLst>
          </p:cNvPr>
          <p:cNvSpPr>
            <a:spLocks noGrp="1"/>
          </p:cNvSpPr>
          <p:nvPr>
            <p:ph type="body" sz="quarter" idx="14"/>
          </p:nvPr>
        </p:nvSpPr>
        <p:spPr>
          <a:xfrm>
            <a:off x="442800" y="4869894"/>
            <a:ext cx="4023122" cy="341550"/>
          </a:xfrm>
        </p:spPr>
        <p:txBody>
          <a:bodyPr/>
          <a:lstStyle/>
          <a:p>
            <a:r>
              <a:rPr lang="en-CH" dirty="0"/>
              <a:t>W. Hofle et al. PAC 2001</a:t>
            </a:r>
          </a:p>
        </p:txBody>
      </p:sp>
      <p:pic>
        <p:nvPicPr>
          <p:cNvPr id="7" name="Picture 6" descr="Diagram of a machine with numbers and words&#10;&#10;Description automatically generated">
            <a:extLst>
              <a:ext uri="{FF2B5EF4-FFF2-40B4-BE49-F238E27FC236}">
                <a16:creationId xmlns:a16="http://schemas.microsoft.com/office/drawing/2014/main" id="{513FFDE4-C34A-27ED-F2E2-180D5228A8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359" y="3516625"/>
            <a:ext cx="4434050" cy="1271300"/>
          </a:xfrm>
          <a:prstGeom prst="rect">
            <a:avLst/>
          </a:prstGeom>
        </p:spPr>
      </p:pic>
      <p:pic>
        <p:nvPicPr>
          <p:cNvPr id="8" name="Picture 7" descr="A table of measurements and measurements&#10;&#10;Description automatically generated with medium confidence">
            <a:extLst>
              <a:ext uri="{FF2B5EF4-FFF2-40B4-BE49-F238E27FC236}">
                <a16:creationId xmlns:a16="http://schemas.microsoft.com/office/drawing/2014/main" id="{EEE884B3-3828-7317-2496-7526F1BC67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1953" y="1239501"/>
            <a:ext cx="3269688" cy="3514478"/>
          </a:xfrm>
          <a:prstGeom prst="rect">
            <a:avLst/>
          </a:prstGeom>
        </p:spPr>
      </p:pic>
      <p:sp>
        <p:nvSpPr>
          <p:cNvPr id="9" name="Textfeld 3">
            <a:extLst>
              <a:ext uri="{FF2B5EF4-FFF2-40B4-BE49-F238E27FC236}">
                <a16:creationId xmlns:a16="http://schemas.microsoft.com/office/drawing/2014/main" id="{F68FF5C6-9A63-4ED0-0D09-828557C6DED6}"/>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10" name="Textfeld 1">
            <a:extLst>
              <a:ext uri="{FF2B5EF4-FFF2-40B4-BE49-F238E27FC236}">
                <a16:creationId xmlns:a16="http://schemas.microsoft.com/office/drawing/2014/main" id="{3D8FD24D-E65D-4953-877D-9CCAF8CF9769}"/>
              </a:ext>
            </a:extLst>
          </p:cNvPr>
          <p:cNvSpPr txBox="1"/>
          <p:nvPr/>
        </p:nvSpPr>
        <p:spPr>
          <a:xfrm>
            <a:off x="1129750" y="96046"/>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3210284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F98C92-FE1B-FBB7-C5C2-F20D274003F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264DC7-8C69-5ED1-0A63-7C04C778263A}"/>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3" name="Text Placeholder 2">
            <a:extLst>
              <a:ext uri="{FF2B5EF4-FFF2-40B4-BE49-F238E27FC236}">
                <a16:creationId xmlns:a16="http://schemas.microsoft.com/office/drawing/2014/main" id="{77487CD6-03CF-90B4-AAC9-A49DF894C7FA}"/>
              </a:ext>
            </a:extLst>
          </p:cNvPr>
          <p:cNvSpPr>
            <a:spLocks noGrp="1"/>
          </p:cNvSpPr>
          <p:nvPr>
            <p:ph type="body" sz="quarter" idx="11"/>
          </p:nvPr>
        </p:nvSpPr>
        <p:spPr>
          <a:xfrm>
            <a:off x="440325" y="948370"/>
            <a:ext cx="6390222" cy="212558"/>
          </a:xfrm>
        </p:spPr>
        <p:txBody>
          <a:bodyPr/>
          <a:lstStyle/>
          <a:p>
            <a:r>
              <a:rPr lang="en-US" dirty="0"/>
              <a:t>Recapitulation  </a:t>
            </a:r>
          </a:p>
        </p:txBody>
      </p:sp>
      <p:sp>
        <p:nvSpPr>
          <p:cNvPr id="4" name="Text Placeholder 3">
            <a:extLst>
              <a:ext uri="{FF2B5EF4-FFF2-40B4-BE49-F238E27FC236}">
                <a16:creationId xmlns:a16="http://schemas.microsoft.com/office/drawing/2014/main" id="{3BB25E20-0F81-9333-600A-6E647C608494}"/>
              </a:ext>
            </a:extLst>
          </p:cNvPr>
          <p:cNvSpPr>
            <a:spLocks noGrp="1"/>
          </p:cNvSpPr>
          <p:nvPr>
            <p:ph type="body" sz="quarter" idx="12"/>
          </p:nvPr>
        </p:nvSpPr>
        <p:spPr>
          <a:xfrm>
            <a:off x="364985" y="1371680"/>
            <a:ext cx="8525054" cy="2747250"/>
          </a:xfrm>
        </p:spPr>
        <p:txBody>
          <a:bodyPr/>
          <a:lstStyle/>
          <a:p>
            <a:pPr marL="285750" indent="-285750">
              <a:buFont typeface="Arial" panose="020B0604020202020204" pitchFamily="34" charset="0"/>
              <a:buChar char="•"/>
            </a:pPr>
            <a:r>
              <a:rPr lang="en-GB" dirty="0"/>
              <a:t>due to similar requirements for </a:t>
            </a:r>
            <a:r>
              <a:rPr lang="en-GB" dirty="0">
                <a:solidFill>
                  <a:srgbClr val="92D050"/>
                </a:solidFill>
              </a:rPr>
              <a:t>bandwidth</a:t>
            </a:r>
            <a:r>
              <a:rPr lang="en-GB" dirty="0"/>
              <a:t> synergy between the needed kickers for the transverse feedback and the depolariser have been explored</a:t>
            </a:r>
          </a:p>
          <a:p>
            <a:pPr marL="285750" indent="-285750">
              <a:buFont typeface="Arial" panose="020B0604020202020204" pitchFamily="34" charset="0"/>
              <a:buChar char="•"/>
            </a:pPr>
            <a:r>
              <a:rPr lang="en-GB" dirty="0"/>
              <a:t>long, </a:t>
            </a:r>
            <a:r>
              <a:rPr lang="en-GB" i="1" dirty="0"/>
              <a:t>O</a:t>
            </a:r>
            <a:r>
              <a:rPr lang="en-GB" dirty="0"/>
              <a:t>(m), </a:t>
            </a:r>
            <a:r>
              <a:rPr lang="en-GB" dirty="0" err="1"/>
              <a:t>stripline</a:t>
            </a:r>
            <a:r>
              <a:rPr lang="en-GB" dirty="0"/>
              <a:t> kickers operating at a multiple of the bunch repetition frequency offer good RF power efficiency and sufficient bandwidth</a:t>
            </a:r>
          </a:p>
          <a:p>
            <a:pPr marL="285750" indent="-285750">
              <a:buFont typeface="Arial" panose="020B0604020202020204" pitchFamily="34" charset="0"/>
              <a:buChar char="•"/>
            </a:pPr>
            <a:r>
              <a:rPr lang="en-GB" dirty="0">
                <a:solidFill>
                  <a:srgbClr val="92D050"/>
                </a:solidFill>
              </a:rPr>
              <a:t>differences in requirements </a:t>
            </a:r>
            <a:r>
              <a:rPr lang="en-GB" dirty="0"/>
              <a:t>between transverse feedback and depolarizer kickers are</a:t>
            </a:r>
          </a:p>
          <a:p>
            <a:pPr marL="625950" lvl="1" indent="-285750"/>
            <a:r>
              <a:rPr lang="en-GB" dirty="0"/>
              <a:t>depolarizer kicker only needed for </a:t>
            </a:r>
            <a:r>
              <a:rPr lang="en-GB" dirty="0">
                <a:solidFill>
                  <a:srgbClr val="92D050"/>
                </a:solidFill>
              </a:rPr>
              <a:t>vertical kicks</a:t>
            </a:r>
            <a:r>
              <a:rPr lang="en-GB" dirty="0"/>
              <a:t>, transverse feedback also for horizontal plane kicks</a:t>
            </a:r>
          </a:p>
          <a:p>
            <a:pPr marL="625950" lvl="1" indent="-285750"/>
            <a:r>
              <a:rPr lang="en-GB" dirty="0"/>
              <a:t>implementation of depolariser excitation as a </a:t>
            </a:r>
            <a:r>
              <a:rPr lang="en-GB" dirty="0">
                <a:solidFill>
                  <a:srgbClr val="92D050"/>
                </a:solidFill>
              </a:rPr>
              <a:t>modulated local orbit bump </a:t>
            </a:r>
            <a:r>
              <a:rPr lang="en-GB" dirty="0"/>
              <a:t>requires one or several sets of pairs of kickers </a:t>
            </a:r>
            <a:r>
              <a:rPr lang="en-GB" dirty="0">
                <a:solidFill>
                  <a:srgbClr val="92D050"/>
                </a:solidFill>
              </a:rPr>
              <a:t>with bending magnets </a:t>
            </a:r>
            <a:r>
              <a:rPr lang="en-GB" dirty="0"/>
              <a:t>in between</a:t>
            </a:r>
          </a:p>
          <a:p>
            <a:pPr marL="966150" lvl="2" indent="-285750"/>
            <a:r>
              <a:rPr lang="en-GB" dirty="0"/>
              <a:t>no perturbation on experimental points permitted, recommended to have a tuning possibility with a </a:t>
            </a:r>
            <a:r>
              <a:rPr lang="en-GB" dirty="0">
                <a:solidFill>
                  <a:srgbClr val="92D050"/>
                </a:solidFill>
              </a:rPr>
              <a:t>third kicker </a:t>
            </a:r>
            <a:r>
              <a:rPr lang="en-GB" dirty="0"/>
              <a:t>per set of kickers</a:t>
            </a:r>
          </a:p>
          <a:p>
            <a:pPr marL="625950" lvl="1" indent="-285750"/>
            <a:r>
              <a:rPr lang="en-GB" dirty="0"/>
              <a:t>kick strength required for depolarizer is high (</a:t>
            </a:r>
            <a:r>
              <a:rPr lang="en-GB" dirty="0">
                <a:solidFill>
                  <a:srgbClr val="92D050"/>
                </a:solidFill>
              </a:rPr>
              <a:t>10 </a:t>
            </a:r>
            <a:r>
              <a:rPr lang="en-GB" dirty="0" err="1">
                <a:solidFill>
                  <a:srgbClr val="92D050"/>
                </a:solidFill>
                <a:latin typeface="Symbol" panose="05050102010706020507" pitchFamily="18" charset="2"/>
              </a:rPr>
              <a:t>m</a:t>
            </a:r>
            <a:r>
              <a:rPr lang="en-GB" dirty="0" err="1">
                <a:solidFill>
                  <a:srgbClr val="92D050"/>
                </a:solidFill>
              </a:rPr>
              <a:t>rad</a:t>
            </a:r>
            <a:r>
              <a:rPr lang="en-GB" dirty="0"/>
              <a:t>) and adequate protection is needed to prevent acting on Physics bunches (loss of synchronisation with gaps)</a:t>
            </a:r>
          </a:p>
          <a:p>
            <a:pPr marL="285750" indent="-285750">
              <a:buFont typeface="Arial" panose="020B0604020202020204" pitchFamily="34" charset="0"/>
              <a:buChar char="•"/>
            </a:pPr>
            <a:endParaRPr lang="en-GB" dirty="0"/>
          </a:p>
        </p:txBody>
      </p:sp>
      <p:sp>
        <p:nvSpPr>
          <p:cNvPr id="5" name="Title 4">
            <a:extLst>
              <a:ext uri="{FF2B5EF4-FFF2-40B4-BE49-F238E27FC236}">
                <a16:creationId xmlns:a16="http://schemas.microsoft.com/office/drawing/2014/main" id="{5B392347-5F1D-6A3F-5583-32375249EBCC}"/>
              </a:ext>
            </a:extLst>
          </p:cNvPr>
          <p:cNvSpPr>
            <a:spLocks noGrp="1"/>
          </p:cNvSpPr>
          <p:nvPr>
            <p:ph type="title"/>
          </p:nvPr>
        </p:nvSpPr>
        <p:spPr>
          <a:xfrm>
            <a:off x="440325" y="468778"/>
            <a:ext cx="8263350" cy="591508"/>
          </a:xfrm>
        </p:spPr>
        <p:txBody>
          <a:bodyPr/>
          <a:lstStyle/>
          <a:p>
            <a:r>
              <a:rPr lang="en-US" dirty="0" err="1"/>
              <a:t>Depolariser</a:t>
            </a:r>
            <a:r>
              <a:rPr lang="en-US" dirty="0"/>
              <a:t> kickers and transverse feedback</a:t>
            </a:r>
          </a:p>
        </p:txBody>
      </p:sp>
      <p:sp>
        <p:nvSpPr>
          <p:cNvPr id="8" name="Textfeld 3">
            <a:extLst>
              <a:ext uri="{FF2B5EF4-FFF2-40B4-BE49-F238E27FC236}">
                <a16:creationId xmlns:a16="http://schemas.microsoft.com/office/drawing/2014/main" id="{AF1B7254-E304-870A-8CE3-5F8CAC5F7C26}"/>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7" name="Textfeld 1">
            <a:extLst>
              <a:ext uri="{FF2B5EF4-FFF2-40B4-BE49-F238E27FC236}">
                <a16:creationId xmlns:a16="http://schemas.microsoft.com/office/drawing/2014/main" id="{35E1DBBC-BFEF-34A6-718F-157D7D9CECE8}"/>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4241150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F3B7CB-16FB-1FCB-36B4-BF3A4FADDE25}"/>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5" name="Title 4">
            <a:extLst>
              <a:ext uri="{FF2B5EF4-FFF2-40B4-BE49-F238E27FC236}">
                <a16:creationId xmlns:a16="http://schemas.microsoft.com/office/drawing/2014/main" id="{B5B63ED3-E5C4-5B3D-407B-56F6F52EB3BF}"/>
              </a:ext>
            </a:extLst>
          </p:cNvPr>
          <p:cNvSpPr>
            <a:spLocks noGrp="1"/>
          </p:cNvSpPr>
          <p:nvPr>
            <p:ph type="title"/>
          </p:nvPr>
        </p:nvSpPr>
        <p:spPr>
          <a:xfrm>
            <a:off x="771429" y="447150"/>
            <a:ext cx="8263350" cy="804066"/>
          </a:xfrm>
        </p:spPr>
        <p:txBody>
          <a:bodyPr/>
          <a:lstStyle/>
          <a:p>
            <a:r>
              <a:rPr lang="fr-CH" dirty="0" err="1"/>
              <a:t>Filling</a:t>
            </a:r>
            <a:r>
              <a:rPr lang="fr-CH" dirty="0"/>
              <a:t> pattern Z-pole – update of 2024</a:t>
            </a:r>
            <a:endParaRPr lang="en-GB" dirty="0"/>
          </a:p>
        </p:txBody>
      </p:sp>
      <p:pic>
        <p:nvPicPr>
          <p:cNvPr id="8" name="Picture 7">
            <a:extLst>
              <a:ext uri="{FF2B5EF4-FFF2-40B4-BE49-F238E27FC236}">
                <a16:creationId xmlns:a16="http://schemas.microsoft.com/office/drawing/2014/main" id="{F3A95511-AD44-1168-E97C-A0A3636D45B8}"/>
              </a:ext>
            </a:extLst>
          </p:cNvPr>
          <p:cNvPicPr>
            <a:picLocks noChangeAspect="1"/>
          </p:cNvPicPr>
          <p:nvPr/>
        </p:nvPicPr>
        <p:blipFill>
          <a:blip r:embed="rId2"/>
          <a:stretch>
            <a:fillRect/>
          </a:stretch>
        </p:blipFill>
        <p:spPr>
          <a:xfrm>
            <a:off x="562370" y="1012880"/>
            <a:ext cx="7626699" cy="3368755"/>
          </a:xfrm>
          <a:prstGeom prst="rect">
            <a:avLst/>
          </a:prstGeom>
        </p:spPr>
      </p:pic>
      <p:cxnSp>
        <p:nvCxnSpPr>
          <p:cNvPr id="11" name="Straight Arrow Connector 10">
            <a:extLst>
              <a:ext uri="{FF2B5EF4-FFF2-40B4-BE49-F238E27FC236}">
                <a16:creationId xmlns:a16="http://schemas.microsoft.com/office/drawing/2014/main" id="{E1FEDC87-C8B5-46CD-7A48-E665F50D0D21}"/>
              </a:ext>
            </a:extLst>
          </p:cNvPr>
          <p:cNvCxnSpPr>
            <a:cxnSpLocks/>
          </p:cNvCxnSpPr>
          <p:nvPr/>
        </p:nvCxnSpPr>
        <p:spPr>
          <a:xfrm flipH="1" flipV="1">
            <a:off x="7292340" y="3615178"/>
            <a:ext cx="798885" cy="886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827A991-8786-FFEF-3A19-7AA4479964F5}"/>
              </a:ext>
            </a:extLst>
          </p:cNvPr>
          <p:cNvSpPr txBox="1"/>
          <p:nvPr/>
        </p:nvSpPr>
        <p:spPr>
          <a:xfrm>
            <a:off x="4701540" y="4480695"/>
            <a:ext cx="4572000" cy="369332"/>
          </a:xfrm>
          <a:prstGeom prst="rect">
            <a:avLst/>
          </a:prstGeom>
          <a:noFill/>
        </p:spPr>
        <p:txBody>
          <a:bodyPr wrap="square">
            <a:spAutoFit/>
          </a:bodyPr>
          <a:lstStyle/>
          <a:p>
            <a:r>
              <a:rPr lang="en-GB" sz="900" dirty="0"/>
              <a:t>e-</a:t>
            </a:r>
            <a:r>
              <a:rPr lang="en-GB" sz="900" dirty="0" err="1"/>
              <a:t>cal</a:t>
            </a:r>
            <a:r>
              <a:rPr lang="en-GB" sz="900" dirty="0"/>
              <a:t> bunches of at least one gap are affected by injection bump risetime, so effectively 175 (one beam), 176 (the other beam) useful bunches at maximum </a:t>
            </a:r>
          </a:p>
        </p:txBody>
      </p:sp>
      <p:sp>
        <p:nvSpPr>
          <p:cNvPr id="21" name="Oval 20">
            <a:extLst>
              <a:ext uri="{FF2B5EF4-FFF2-40B4-BE49-F238E27FC236}">
                <a16:creationId xmlns:a16="http://schemas.microsoft.com/office/drawing/2014/main" id="{A0261510-EAD7-C396-2306-DADF9363E0CD}"/>
              </a:ext>
            </a:extLst>
          </p:cNvPr>
          <p:cNvSpPr/>
          <p:nvPr/>
        </p:nvSpPr>
        <p:spPr>
          <a:xfrm>
            <a:off x="4922520" y="3147060"/>
            <a:ext cx="335280" cy="21336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FE06BD2F-FDB2-2CF5-AF62-FD0F5866592E}"/>
              </a:ext>
            </a:extLst>
          </p:cNvPr>
          <p:cNvSpPr/>
          <p:nvPr/>
        </p:nvSpPr>
        <p:spPr>
          <a:xfrm>
            <a:off x="2910840" y="3147060"/>
            <a:ext cx="335280" cy="21336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Arrow Connector 22">
            <a:extLst>
              <a:ext uri="{FF2B5EF4-FFF2-40B4-BE49-F238E27FC236}">
                <a16:creationId xmlns:a16="http://schemas.microsoft.com/office/drawing/2014/main" id="{0F9AC14D-FD9A-1D6C-E824-9F05440ABC57}"/>
              </a:ext>
            </a:extLst>
          </p:cNvPr>
          <p:cNvCxnSpPr>
            <a:cxnSpLocks/>
          </p:cNvCxnSpPr>
          <p:nvPr/>
        </p:nvCxnSpPr>
        <p:spPr>
          <a:xfrm flipH="1" flipV="1">
            <a:off x="5196840" y="3333172"/>
            <a:ext cx="2833425" cy="11687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487FD5A-6908-7D2D-33EC-DE3C536E1F48}"/>
              </a:ext>
            </a:extLst>
          </p:cNvPr>
          <p:cNvCxnSpPr>
            <a:cxnSpLocks/>
            <a:endCxn id="22" idx="5"/>
          </p:cNvCxnSpPr>
          <p:nvPr/>
        </p:nvCxnSpPr>
        <p:spPr>
          <a:xfrm flipH="1" flipV="1">
            <a:off x="3197019" y="3329174"/>
            <a:ext cx="4758261" cy="1172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feld 3">
            <a:extLst>
              <a:ext uri="{FF2B5EF4-FFF2-40B4-BE49-F238E27FC236}">
                <a16:creationId xmlns:a16="http://schemas.microsoft.com/office/drawing/2014/main" id="{91015774-D148-912B-A1F7-F6B694C5CD6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6" name="Textfeld 1">
            <a:extLst>
              <a:ext uri="{FF2B5EF4-FFF2-40B4-BE49-F238E27FC236}">
                <a16:creationId xmlns:a16="http://schemas.microsoft.com/office/drawing/2014/main" id="{E8FA61E4-ED02-78BB-ECBC-FFBD848CB900}"/>
              </a:ext>
            </a:extLst>
          </p:cNvPr>
          <p:cNvSpPr txBox="1"/>
          <p:nvPr/>
        </p:nvSpPr>
        <p:spPr>
          <a:xfrm>
            <a:off x="771429" y="79250"/>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
        <p:nvSpPr>
          <p:cNvPr id="7" name="TextBox 6">
            <a:extLst>
              <a:ext uri="{FF2B5EF4-FFF2-40B4-BE49-F238E27FC236}">
                <a16:creationId xmlns:a16="http://schemas.microsoft.com/office/drawing/2014/main" id="{8D16F521-3498-AFB7-3B66-E603ADBDE0B5}"/>
              </a:ext>
            </a:extLst>
          </p:cNvPr>
          <p:cNvSpPr txBox="1"/>
          <p:nvPr/>
        </p:nvSpPr>
        <p:spPr>
          <a:xfrm>
            <a:off x="137905" y="4087828"/>
            <a:ext cx="2101629" cy="861774"/>
          </a:xfrm>
          <a:prstGeom prst="rect">
            <a:avLst/>
          </a:prstGeom>
          <a:noFill/>
        </p:spPr>
        <p:txBody>
          <a:bodyPr wrap="square">
            <a:spAutoFit/>
          </a:bodyPr>
          <a:lstStyle/>
          <a:p>
            <a:r>
              <a:rPr lang="en-GB" sz="1000" dirty="0">
                <a:solidFill>
                  <a:srgbClr val="FF0000"/>
                </a:solidFill>
              </a:rPr>
              <a:t>H. </a:t>
            </a:r>
            <a:r>
              <a:rPr lang="en-GB" sz="1000" dirty="0" err="1">
                <a:solidFill>
                  <a:srgbClr val="FF0000"/>
                </a:solidFill>
              </a:rPr>
              <a:t>Bartosik</a:t>
            </a:r>
            <a:r>
              <a:rPr lang="en-GB" sz="1000" dirty="0">
                <a:solidFill>
                  <a:srgbClr val="FF0000"/>
                </a:solidFill>
              </a:rPr>
              <a:t>, FCC week 2024</a:t>
            </a:r>
          </a:p>
          <a:p>
            <a:r>
              <a:rPr lang="en-GB" sz="1000" dirty="0"/>
              <a:t>(new alternate filling schemes with short trains (e-cloud mitigation of 5 ns spaced bunches need study</a:t>
            </a:r>
            <a:r>
              <a:rPr lang="en-CH" sz="1000" dirty="0"/>
              <a:t>)</a:t>
            </a:r>
          </a:p>
        </p:txBody>
      </p:sp>
    </p:spTree>
    <p:extLst>
      <p:ext uri="{BB962C8B-B14F-4D97-AF65-F5344CB8AC3E}">
        <p14:creationId xmlns:p14="http://schemas.microsoft.com/office/powerpoint/2010/main" val="936283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6F6387-9AB5-D0CD-9C36-6C1744CEA3D6}"/>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4" name="Text Placeholder 3">
            <a:extLst>
              <a:ext uri="{FF2B5EF4-FFF2-40B4-BE49-F238E27FC236}">
                <a16:creationId xmlns:a16="http://schemas.microsoft.com/office/drawing/2014/main" id="{82D50295-5665-3A83-D3E0-DA42120183B2}"/>
              </a:ext>
            </a:extLst>
          </p:cNvPr>
          <p:cNvSpPr>
            <a:spLocks noGrp="1"/>
          </p:cNvSpPr>
          <p:nvPr>
            <p:ph type="body" sz="quarter" idx="12"/>
          </p:nvPr>
        </p:nvSpPr>
        <p:spPr>
          <a:xfrm>
            <a:off x="4603979" y="1535232"/>
            <a:ext cx="4417232" cy="2747250"/>
          </a:xfrm>
        </p:spPr>
        <p:txBody>
          <a:bodyPr/>
          <a:lstStyle/>
          <a:p>
            <a:pPr marL="285750" indent="-285750">
              <a:buFont typeface="Arial" panose="020B0604020202020204" pitchFamily="34" charset="0"/>
              <a:buChar char="•"/>
            </a:pPr>
            <a:r>
              <a:rPr lang="en-US" sz="1200" dirty="0">
                <a:solidFill>
                  <a:srgbClr val="92D050"/>
                </a:solidFill>
              </a:rPr>
              <a:t>arcs adjacent to technical sites PL, PB, PF, PH now preferred</a:t>
            </a:r>
          </a:p>
          <a:p>
            <a:pPr marL="625950" lvl="1" indent="-285750"/>
            <a:r>
              <a:rPr lang="en-US" sz="1200" dirty="0"/>
              <a:t>see </a:t>
            </a:r>
            <a:r>
              <a:rPr lang="en-US" sz="1200" dirty="0">
                <a:hlinkClick r:id="rId2"/>
              </a:rPr>
              <a:t>K. </a:t>
            </a:r>
            <a:r>
              <a:rPr lang="en-US" sz="1200" dirty="0" err="1">
                <a:hlinkClick r:id="rId2"/>
              </a:rPr>
              <a:t>Oide</a:t>
            </a:r>
            <a:r>
              <a:rPr lang="en-US" sz="1200" dirty="0">
                <a:hlinkClick r:id="rId2"/>
              </a:rPr>
              <a:t> FCC week 2025 </a:t>
            </a:r>
            <a:r>
              <a:rPr lang="en-US" sz="1200" dirty="0"/>
              <a:t>for proposal for integration of kickers in GHC optics</a:t>
            </a:r>
          </a:p>
          <a:p>
            <a:pPr marL="625950" lvl="1" indent="-285750"/>
            <a:r>
              <a:rPr lang="en-US" sz="1200" dirty="0"/>
              <a:t>assume similar possibilities in LCC optics exist, but needs check, LCC </a:t>
            </a:r>
            <a:r>
              <a:rPr lang="en-US" sz="1200" dirty="0" err="1"/>
              <a:t>optis</a:t>
            </a:r>
            <a:r>
              <a:rPr lang="en-US" sz="1200" dirty="0"/>
              <a:t> has somewhat lower beta functions </a:t>
            </a:r>
            <a:r>
              <a:rPr lang="en-US" sz="1200" dirty="0">
                <a:sym typeface="Wingdings" pitchFamily="2" charset="2"/>
              </a:rPr>
              <a:t> impacts efficiency at least for transverse feedback part</a:t>
            </a:r>
            <a:endParaRPr lang="en-GB" sz="1200" dirty="0"/>
          </a:p>
          <a:p>
            <a:pPr marL="285750" indent="-285750">
              <a:buFont typeface="Arial" panose="020B0604020202020204" pitchFamily="34" charset="0"/>
              <a:buChar char="•"/>
            </a:pPr>
            <a:r>
              <a:rPr lang="en-GB" sz="1200" dirty="0"/>
              <a:t>experimental sites (PA, PG, PD, PJ)</a:t>
            </a:r>
          </a:p>
          <a:p>
            <a:pPr marL="625950" lvl="1" indent="-285750"/>
            <a:r>
              <a:rPr lang="en-GB" sz="1200" dirty="0"/>
              <a:t>spaces that were considered:</a:t>
            </a:r>
          </a:p>
          <a:p>
            <a:pPr marL="966150" lvl="2" indent="-285750"/>
            <a:r>
              <a:rPr lang="en-GB" sz="1200" dirty="0"/>
              <a:t>return arc (optics not really suited)</a:t>
            </a:r>
          </a:p>
          <a:p>
            <a:pPr marL="966150" lvl="2" indent="-285750"/>
            <a:r>
              <a:rPr lang="en-GB" sz="1200" dirty="0"/>
              <a:t>regular arc, out-going beam, still a possibility </a:t>
            </a:r>
          </a:p>
          <a:p>
            <a:pPr marL="285750" indent="-285750"/>
            <a:endParaRPr lang="en-CH" dirty="0"/>
          </a:p>
        </p:txBody>
      </p:sp>
      <p:sp>
        <p:nvSpPr>
          <p:cNvPr id="5" name="Title 4">
            <a:extLst>
              <a:ext uri="{FF2B5EF4-FFF2-40B4-BE49-F238E27FC236}">
                <a16:creationId xmlns:a16="http://schemas.microsoft.com/office/drawing/2014/main" id="{F4769FB4-83C5-DC20-149D-C2ABA7ECA9D6}"/>
              </a:ext>
            </a:extLst>
          </p:cNvPr>
          <p:cNvSpPr>
            <a:spLocks noGrp="1"/>
          </p:cNvSpPr>
          <p:nvPr>
            <p:ph type="title"/>
          </p:nvPr>
        </p:nvSpPr>
        <p:spPr>
          <a:xfrm>
            <a:off x="780719" y="411134"/>
            <a:ext cx="6946962" cy="470362"/>
          </a:xfrm>
        </p:spPr>
        <p:txBody>
          <a:bodyPr/>
          <a:lstStyle/>
          <a:p>
            <a:r>
              <a:rPr lang="fr-CH" dirty="0"/>
              <a:t>     </a:t>
            </a:r>
            <a:r>
              <a:rPr lang="en-GB" dirty="0"/>
              <a:t>Considerations for placement in ring</a:t>
            </a:r>
          </a:p>
        </p:txBody>
      </p:sp>
      <p:grpSp>
        <p:nvGrpSpPr>
          <p:cNvPr id="7" name="Group 6">
            <a:extLst>
              <a:ext uri="{FF2B5EF4-FFF2-40B4-BE49-F238E27FC236}">
                <a16:creationId xmlns:a16="http://schemas.microsoft.com/office/drawing/2014/main" id="{E2BCF862-827D-EFD4-CEBE-51C09B04838E}"/>
              </a:ext>
            </a:extLst>
          </p:cNvPr>
          <p:cNvGrpSpPr/>
          <p:nvPr/>
        </p:nvGrpSpPr>
        <p:grpSpPr>
          <a:xfrm>
            <a:off x="327804" y="1055755"/>
            <a:ext cx="4115784" cy="4030007"/>
            <a:chOff x="4957138" y="894463"/>
            <a:chExt cx="4115784" cy="4030007"/>
          </a:xfrm>
        </p:grpSpPr>
        <p:pic>
          <p:nvPicPr>
            <p:cNvPr id="12" name="Picture 11" descr="A diagram of a diagram with Enewetak Atoll in the background&#10;&#10;Description automatically generated">
              <a:extLst>
                <a:ext uri="{FF2B5EF4-FFF2-40B4-BE49-F238E27FC236}">
                  <a16:creationId xmlns:a16="http://schemas.microsoft.com/office/drawing/2014/main" id="{0BE39218-691E-0C66-229A-DA0ADE2809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7138" y="894463"/>
              <a:ext cx="4030007" cy="4030007"/>
            </a:xfrm>
            <a:prstGeom prst="rect">
              <a:avLst/>
            </a:prstGeom>
          </p:spPr>
        </p:pic>
        <p:sp>
          <p:nvSpPr>
            <p:cNvPr id="8" name="TextBox 7">
              <a:extLst>
                <a:ext uri="{FF2B5EF4-FFF2-40B4-BE49-F238E27FC236}">
                  <a16:creationId xmlns:a16="http://schemas.microsoft.com/office/drawing/2014/main" id="{82187073-B43F-37DF-4AF2-7E3CC4E4B005}"/>
                </a:ext>
              </a:extLst>
            </p:cNvPr>
            <p:cNvSpPr txBox="1"/>
            <p:nvPr/>
          </p:nvSpPr>
          <p:spPr>
            <a:xfrm>
              <a:off x="8064356" y="1026263"/>
              <a:ext cx="1008566" cy="584775"/>
            </a:xfrm>
            <a:prstGeom prst="rect">
              <a:avLst/>
            </a:prstGeom>
            <a:noFill/>
          </p:spPr>
          <p:txBody>
            <a:bodyPr wrap="square" rtlCol="0">
              <a:spAutoFit/>
            </a:bodyPr>
            <a:lstStyle/>
            <a:p>
              <a:pPr algn="l"/>
              <a:r>
                <a:rPr lang="en-GB" sz="800" dirty="0" err="1">
                  <a:solidFill>
                    <a:schemeClr val="tx2"/>
                  </a:solidFill>
                </a:rPr>
                <a:t>PB:collider</a:t>
              </a:r>
              <a:endParaRPr lang="en-CH" sz="800" dirty="0">
                <a:solidFill>
                  <a:schemeClr val="tx2"/>
                </a:solidFill>
              </a:endParaRPr>
            </a:p>
            <a:p>
              <a:pPr algn="l"/>
              <a:r>
                <a:rPr lang="en-CH" sz="800" dirty="0">
                  <a:solidFill>
                    <a:schemeClr val="tx2"/>
                  </a:solidFill>
                </a:rPr>
                <a:t>transverse feedback kickers</a:t>
              </a:r>
              <a:r>
                <a:rPr lang="fr-CH" sz="800" dirty="0">
                  <a:solidFill>
                    <a:schemeClr val="tx2"/>
                  </a:solidFill>
                </a:rPr>
                <a:t> &amp; </a:t>
              </a:r>
              <a:r>
                <a:rPr lang="fr-CH" sz="800" dirty="0" err="1">
                  <a:solidFill>
                    <a:schemeClr val="tx2"/>
                  </a:solidFill>
                </a:rPr>
                <a:t>depolarizer</a:t>
              </a:r>
              <a:r>
                <a:rPr lang="fr-CH" sz="800" dirty="0">
                  <a:solidFill>
                    <a:schemeClr val="tx2"/>
                  </a:solidFill>
                </a:rPr>
                <a:t> (1)</a:t>
              </a:r>
              <a:endParaRPr lang="en-CH" sz="800" dirty="0">
                <a:solidFill>
                  <a:schemeClr val="tx2"/>
                </a:solidFill>
              </a:endParaRPr>
            </a:p>
          </p:txBody>
        </p:sp>
        <p:sp>
          <p:nvSpPr>
            <p:cNvPr id="9" name="TextBox 8">
              <a:extLst>
                <a:ext uri="{FF2B5EF4-FFF2-40B4-BE49-F238E27FC236}">
                  <a16:creationId xmlns:a16="http://schemas.microsoft.com/office/drawing/2014/main" id="{69B8792A-497B-F8CF-E869-2C5F6565BA7B}"/>
                </a:ext>
              </a:extLst>
            </p:cNvPr>
            <p:cNvSpPr txBox="1"/>
            <p:nvPr/>
          </p:nvSpPr>
          <p:spPr>
            <a:xfrm>
              <a:off x="4992133" y="1933571"/>
              <a:ext cx="724178" cy="584775"/>
            </a:xfrm>
            <a:prstGeom prst="rect">
              <a:avLst/>
            </a:prstGeom>
            <a:noFill/>
          </p:spPr>
          <p:txBody>
            <a:bodyPr wrap="square" rtlCol="0">
              <a:spAutoFit/>
            </a:bodyPr>
            <a:lstStyle/>
            <a:p>
              <a:pPr algn="l"/>
              <a:r>
                <a:rPr lang="en-GB" sz="800" dirty="0">
                  <a:solidFill>
                    <a:srgbClr val="00B050"/>
                  </a:solidFill>
                </a:rPr>
                <a:t>booster</a:t>
              </a:r>
              <a:endParaRPr lang="en-CH" sz="800" dirty="0">
                <a:solidFill>
                  <a:srgbClr val="00B050"/>
                </a:solidFill>
              </a:endParaRPr>
            </a:p>
            <a:p>
              <a:pPr algn="l"/>
              <a:r>
                <a:rPr lang="en-CH" sz="800" dirty="0">
                  <a:solidFill>
                    <a:srgbClr val="00B050"/>
                  </a:solidFill>
                </a:rPr>
                <a:t>transverse feedback kickers</a:t>
              </a:r>
            </a:p>
          </p:txBody>
        </p:sp>
      </p:grpSp>
      <p:sp>
        <p:nvSpPr>
          <p:cNvPr id="6" name="Textfeld 3">
            <a:extLst>
              <a:ext uri="{FF2B5EF4-FFF2-40B4-BE49-F238E27FC236}">
                <a16:creationId xmlns:a16="http://schemas.microsoft.com/office/drawing/2014/main" id="{56D17441-1018-FB83-716B-959933DBA903}"/>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13" name="Text Placeholder 12">
            <a:extLst>
              <a:ext uri="{FF2B5EF4-FFF2-40B4-BE49-F238E27FC236}">
                <a16:creationId xmlns:a16="http://schemas.microsoft.com/office/drawing/2014/main" id="{F73BA826-2901-9625-7D53-D841DC46A45B}"/>
              </a:ext>
            </a:extLst>
          </p:cNvPr>
          <p:cNvSpPr>
            <a:spLocks noGrp="1"/>
          </p:cNvSpPr>
          <p:nvPr>
            <p:ph type="body" sz="quarter" idx="11"/>
          </p:nvPr>
        </p:nvSpPr>
        <p:spPr>
          <a:xfrm>
            <a:off x="4603979" y="1263587"/>
            <a:ext cx="4023000" cy="212558"/>
          </a:xfrm>
        </p:spPr>
        <p:txBody>
          <a:bodyPr/>
          <a:lstStyle/>
          <a:p>
            <a:r>
              <a:rPr lang="en-US" dirty="0"/>
              <a:t>Update 2025:</a:t>
            </a:r>
          </a:p>
        </p:txBody>
      </p:sp>
      <p:sp>
        <p:nvSpPr>
          <p:cNvPr id="10" name="Oval 9">
            <a:extLst>
              <a:ext uri="{FF2B5EF4-FFF2-40B4-BE49-F238E27FC236}">
                <a16:creationId xmlns:a16="http://schemas.microsoft.com/office/drawing/2014/main" id="{6ACF377B-D743-2465-1F44-8C110820194C}"/>
              </a:ext>
            </a:extLst>
          </p:cNvPr>
          <p:cNvSpPr/>
          <p:nvPr/>
        </p:nvSpPr>
        <p:spPr>
          <a:xfrm>
            <a:off x="1193928" y="1722578"/>
            <a:ext cx="388610" cy="3894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F0A0C8F3-D5B1-FE74-444E-B78E273A0B7F}"/>
              </a:ext>
            </a:extLst>
          </p:cNvPr>
          <p:cNvSpPr/>
          <p:nvPr/>
        </p:nvSpPr>
        <p:spPr>
          <a:xfrm>
            <a:off x="1108151" y="1809825"/>
            <a:ext cx="388610" cy="389474"/>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1F5AE4D1-109F-59E4-9D49-950A2358E096}"/>
              </a:ext>
            </a:extLst>
          </p:cNvPr>
          <p:cNvSpPr txBox="1"/>
          <p:nvPr/>
        </p:nvSpPr>
        <p:spPr>
          <a:xfrm>
            <a:off x="280821" y="3425650"/>
            <a:ext cx="1042830" cy="584775"/>
          </a:xfrm>
          <a:prstGeom prst="rect">
            <a:avLst/>
          </a:prstGeom>
          <a:noFill/>
        </p:spPr>
        <p:txBody>
          <a:bodyPr wrap="square" rtlCol="0">
            <a:spAutoFit/>
          </a:bodyPr>
          <a:lstStyle/>
          <a:p>
            <a:pPr algn="l"/>
            <a:r>
              <a:rPr lang="en-GB" sz="800" dirty="0">
                <a:solidFill>
                  <a:schemeClr val="tx2"/>
                </a:solidFill>
              </a:rPr>
              <a:t>PH: collider</a:t>
            </a:r>
            <a:endParaRPr lang="en-CH" sz="800" dirty="0">
              <a:solidFill>
                <a:schemeClr val="tx2"/>
              </a:solidFill>
            </a:endParaRPr>
          </a:p>
          <a:p>
            <a:pPr algn="l"/>
            <a:r>
              <a:rPr lang="en-CH" sz="800" dirty="0">
                <a:solidFill>
                  <a:schemeClr val="tx2"/>
                </a:solidFill>
              </a:rPr>
              <a:t>transverse feedback kickers</a:t>
            </a:r>
            <a:r>
              <a:rPr lang="fr-CH" sz="800" dirty="0">
                <a:solidFill>
                  <a:schemeClr val="tx2"/>
                </a:solidFill>
              </a:rPr>
              <a:t> &amp; </a:t>
            </a:r>
            <a:r>
              <a:rPr lang="fr-CH" sz="800" dirty="0" err="1">
                <a:solidFill>
                  <a:schemeClr val="tx2"/>
                </a:solidFill>
              </a:rPr>
              <a:t>depolarizer</a:t>
            </a:r>
            <a:r>
              <a:rPr lang="fr-CH" sz="800" dirty="0">
                <a:solidFill>
                  <a:schemeClr val="tx2"/>
                </a:solidFill>
              </a:rPr>
              <a:t> (3)</a:t>
            </a:r>
            <a:endParaRPr lang="en-CH" sz="800" dirty="0">
              <a:solidFill>
                <a:schemeClr val="tx2"/>
              </a:solidFill>
            </a:endParaRPr>
          </a:p>
        </p:txBody>
      </p:sp>
      <p:sp>
        <p:nvSpPr>
          <p:cNvPr id="19" name="TextBox 18">
            <a:extLst>
              <a:ext uri="{FF2B5EF4-FFF2-40B4-BE49-F238E27FC236}">
                <a16:creationId xmlns:a16="http://schemas.microsoft.com/office/drawing/2014/main" id="{1E450089-CCC6-48E4-296A-92BFEA9E7565}"/>
              </a:ext>
            </a:extLst>
          </p:cNvPr>
          <p:cNvSpPr txBox="1"/>
          <p:nvPr/>
        </p:nvSpPr>
        <p:spPr>
          <a:xfrm>
            <a:off x="573972" y="1149885"/>
            <a:ext cx="1008566" cy="584775"/>
          </a:xfrm>
          <a:prstGeom prst="rect">
            <a:avLst/>
          </a:prstGeom>
          <a:noFill/>
        </p:spPr>
        <p:txBody>
          <a:bodyPr wrap="square" rtlCol="0">
            <a:spAutoFit/>
          </a:bodyPr>
          <a:lstStyle/>
          <a:p>
            <a:pPr algn="l"/>
            <a:r>
              <a:rPr lang="en-GB" sz="800" dirty="0">
                <a:solidFill>
                  <a:schemeClr val="tx2"/>
                </a:solidFill>
              </a:rPr>
              <a:t>PL: collider</a:t>
            </a:r>
            <a:endParaRPr lang="en-CH" sz="800" dirty="0">
              <a:solidFill>
                <a:schemeClr val="tx2"/>
              </a:solidFill>
            </a:endParaRPr>
          </a:p>
          <a:p>
            <a:pPr algn="l"/>
            <a:r>
              <a:rPr lang="en-CH" sz="800" dirty="0">
                <a:solidFill>
                  <a:schemeClr val="tx2"/>
                </a:solidFill>
              </a:rPr>
              <a:t>transverse feedback kickers</a:t>
            </a:r>
            <a:r>
              <a:rPr lang="fr-CH" sz="800" dirty="0">
                <a:solidFill>
                  <a:schemeClr val="tx2"/>
                </a:solidFill>
              </a:rPr>
              <a:t> &amp; </a:t>
            </a:r>
            <a:r>
              <a:rPr lang="fr-CH" sz="800" dirty="0" err="1">
                <a:solidFill>
                  <a:schemeClr val="tx2"/>
                </a:solidFill>
              </a:rPr>
              <a:t>depolarizer</a:t>
            </a:r>
            <a:r>
              <a:rPr lang="fr-CH" sz="800" dirty="0">
                <a:solidFill>
                  <a:schemeClr val="tx2"/>
                </a:solidFill>
              </a:rPr>
              <a:t> (4)</a:t>
            </a:r>
            <a:endParaRPr lang="en-CH" sz="800" dirty="0">
              <a:solidFill>
                <a:schemeClr val="tx2"/>
              </a:solidFill>
            </a:endParaRPr>
          </a:p>
        </p:txBody>
      </p:sp>
      <p:sp>
        <p:nvSpPr>
          <p:cNvPr id="20" name="TextBox 19">
            <a:extLst>
              <a:ext uri="{FF2B5EF4-FFF2-40B4-BE49-F238E27FC236}">
                <a16:creationId xmlns:a16="http://schemas.microsoft.com/office/drawing/2014/main" id="{DFA048BB-DD60-1919-A9E3-57AD5A41232E}"/>
              </a:ext>
            </a:extLst>
          </p:cNvPr>
          <p:cNvSpPr txBox="1"/>
          <p:nvPr/>
        </p:nvSpPr>
        <p:spPr>
          <a:xfrm>
            <a:off x="3644022" y="3429958"/>
            <a:ext cx="1008566" cy="584775"/>
          </a:xfrm>
          <a:prstGeom prst="rect">
            <a:avLst/>
          </a:prstGeom>
          <a:noFill/>
        </p:spPr>
        <p:txBody>
          <a:bodyPr wrap="square" rtlCol="0">
            <a:spAutoFit/>
          </a:bodyPr>
          <a:lstStyle/>
          <a:p>
            <a:pPr algn="l"/>
            <a:r>
              <a:rPr lang="en-GB" sz="800" dirty="0">
                <a:solidFill>
                  <a:schemeClr val="tx2"/>
                </a:solidFill>
              </a:rPr>
              <a:t>PF: collider</a:t>
            </a:r>
            <a:endParaRPr lang="en-CH" sz="800" dirty="0">
              <a:solidFill>
                <a:schemeClr val="tx2"/>
              </a:solidFill>
            </a:endParaRPr>
          </a:p>
          <a:p>
            <a:pPr algn="l"/>
            <a:r>
              <a:rPr lang="en-CH" sz="800" dirty="0">
                <a:solidFill>
                  <a:schemeClr val="tx2"/>
                </a:solidFill>
              </a:rPr>
              <a:t>transverse feedback kickers</a:t>
            </a:r>
            <a:r>
              <a:rPr lang="fr-CH" sz="800" dirty="0">
                <a:solidFill>
                  <a:schemeClr val="tx2"/>
                </a:solidFill>
              </a:rPr>
              <a:t> &amp; </a:t>
            </a:r>
            <a:r>
              <a:rPr lang="fr-CH" sz="800" dirty="0" err="1">
                <a:solidFill>
                  <a:schemeClr val="tx2"/>
                </a:solidFill>
              </a:rPr>
              <a:t>depolarizer</a:t>
            </a:r>
            <a:r>
              <a:rPr lang="fr-CH" sz="800" dirty="0">
                <a:solidFill>
                  <a:schemeClr val="tx2"/>
                </a:solidFill>
              </a:rPr>
              <a:t> (2)</a:t>
            </a:r>
            <a:endParaRPr lang="en-CH" sz="800" dirty="0">
              <a:solidFill>
                <a:schemeClr val="tx2"/>
              </a:solidFill>
            </a:endParaRPr>
          </a:p>
        </p:txBody>
      </p:sp>
      <p:sp>
        <p:nvSpPr>
          <p:cNvPr id="21" name="Oval 20">
            <a:extLst>
              <a:ext uri="{FF2B5EF4-FFF2-40B4-BE49-F238E27FC236}">
                <a16:creationId xmlns:a16="http://schemas.microsoft.com/office/drawing/2014/main" id="{FAD2BA6A-E436-BEAB-9ED8-D32EF40B69D4}"/>
              </a:ext>
            </a:extLst>
          </p:cNvPr>
          <p:cNvSpPr/>
          <p:nvPr/>
        </p:nvSpPr>
        <p:spPr>
          <a:xfrm>
            <a:off x="1049368" y="1883312"/>
            <a:ext cx="388610" cy="3894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57A04984-31C7-2AD0-D3E9-70E0FDD4319F}"/>
              </a:ext>
            </a:extLst>
          </p:cNvPr>
          <p:cNvSpPr/>
          <p:nvPr/>
        </p:nvSpPr>
        <p:spPr>
          <a:xfrm>
            <a:off x="1176329" y="3893008"/>
            <a:ext cx="388610" cy="3894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255061B-8822-04D1-764F-9967AA55BE88}"/>
              </a:ext>
            </a:extLst>
          </p:cNvPr>
          <p:cNvSpPr/>
          <p:nvPr/>
        </p:nvSpPr>
        <p:spPr>
          <a:xfrm>
            <a:off x="3177539" y="1849650"/>
            <a:ext cx="388610" cy="3894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D7113E5B-FE95-8363-CF7F-A15A0980EF2E}"/>
              </a:ext>
            </a:extLst>
          </p:cNvPr>
          <p:cNvSpPr/>
          <p:nvPr/>
        </p:nvSpPr>
        <p:spPr>
          <a:xfrm>
            <a:off x="3080674" y="1751852"/>
            <a:ext cx="388610" cy="3894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8FE13089-26E3-7CD4-5750-4D20A9ECD959}"/>
              </a:ext>
            </a:extLst>
          </p:cNvPr>
          <p:cNvSpPr/>
          <p:nvPr/>
        </p:nvSpPr>
        <p:spPr>
          <a:xfrm>
            <a:off x="1049368" y="3747129"/>
            <a:ext cx="388610" cy="3894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6A642ED0-C361-0AFD-FB6F-73FA526FD6BA}"/>
              </a:ext>
            </a:extLst>
          </p:cNvPr>
          <p:cNvSpPr/>
          <p:nvPr/>
        </p:nvSpPr>
        <p:spPr>
          <a:xfrm>
            <a:off x="3111080" y="3893008"/>
            <a:ext cx="388610" cy="3894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D9658F86-5B2C-A6B7-3BEC-BB9A3E06FDEA}"/>
              </a:ext>
            </a:extLst>
          </p:cNvPr>
          <p:cNvSpPr/>
          <p:nvPr/>
        </p:nvSpPr>
        <p:spPr>
          <a:xfrm>
            <a:off x="3182935" y="3795210"/>
            <a:ext cx="388610" cy="3894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feld 1">
            <a:extLst>
              <a:ext uri="{FF2B5EF4-FFF2-40B4-BE49-F238E27FC236}">
                <a16:creationId xmlns:a16="http://schemas.microsoft.com/office/drawing/2014/main" id="{52706264-424E-6DB2-009F-618752E7BFAA}"/>
              </a:ext>
            </a:extLst>
          </p:cNvPr>
          <p:cNvSpPr txBox="1"/>
          <p:nvPr/>
        </p:nvSpPr>
        <p:spPr>
          <a:xfrm>
            <a:off x="1129750" y="96046"/>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4293792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599EB-955C-46D3-317C-E4D0B8B837EB}"/>
            </a:ext>
          </a:extLst>
        </p:cNvPr>
        <p:cNvGrpSpPr/>
        <p:nvPr/>
      </p:nvGrpSpPr>
      <p:grpSpPr>
        <a:xfrm>
          <a:off x="0" y="0"/>
          <a:ext cx="0" cy="0"/>
          <a:chOff x="0" y="0"/>
          <a:chExt cx="0" cy="0"/>
        </a:xfrm>
      </p:grpSpPr>
      <p:pic>
        <p:nvPicPr>
          <p:cNvPr id="6" name="Рисунок 2">
            <a:extLst>
              <a:ext uri="{FF2B5EF4-FFF2-40B4-BE49-F238E27FC236}">
                <a16:creationId xmlns:a16="http://schemas.microsoft.com/office/drawing/2014/main" id="{0DBFC642-1E0C-D3D2-08C2-C7E14C2D9A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394" y="1496285"/>
            <a:ext cx="4973447" cy="3136334"/>
          </a:xfrm>
          <a:prstGeom prst="rect">
            <a:avLst/>
          </a:prstGeom>
        </p:spPr>
      </p:pic>
      <p:sp>
        <p:nvSpPr>
          <p:cNvPr id="2" name="Slide Number Placeholder 1">
            <a:extLst>
              <a:ext uri="{FF2B5EF4-FFF2-40B4-BE49-F238E27FC236}">
                <a16:creationId xmlns:a16="http://schemas.microsoft.com/office/drawing/2014/main" id="{6FCEB607-2775-1FAF-93BA-837B35874A75}"/>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3" name="Text Placeholder 2">
            <a:extLst>
              <a:ext uri="{FF2B5EF4-FFF2-40B4-BE49-F238E27FC236}">
                <a16:creationId xmlns:a16="http://schemas.microsoft.com/office/drawing/2014/main" id="{BC190B90-EB15-B7AB-0D63-C77D7C4FA831}"/>
              </a:ext>
            </a:extLst>
          </p:cNvPr>
          <p:cNvSpPr>
            <a:spLocks noGrp="1"/>
          </p:cNvSpPr>
          <p:nvPr>
            <p:ph type="body" sz="quarter" idx="11"/>
          </p:nvPr>
        </p:nvSpPr>
        <p:spPr>
          <a:xfrm>
            <a:off x="466065" y="1014567"/>
            <a:ext cx="4382829" cy="212558"/>
          </a:xfrm>
        </p:spPr>
        <p:txBody>
          <a:bodyPr/>
          <a:lstStyle/>
          <a:p>
            <a:r>
              <a:rPr lang="en-US" dirty="0"/>
              <a:t>positron beam outgoing (clockwise) / right of Ips, see also K. </a:t>
            </a:r>
            <a:r>
              <a:rPr lang="en-US" dirty="0" err="1"/>
              <a:t>Oide</a:t>
            </a:r>
            <a:r>
              <a:rPr lang="en-US" dirty="0"/>
              <a:t> FCC week 2025</a:t>
            </a:r>
          </a:p>
        </p:txBody>
      </p:sp>
      <p:sp>
        <p:nvSpPr>
          <p:cNvPr id="5" name="Title 4">
            <a:extLst>
              <a:ext uri="{FF2B5EF4-FFF2-40B4-BE49-F238E27FC236}">
                <a16:creationId xmlns:a16="http://schemas.microsoft.com/office/drawing/2014/main" id="{2813B59A-12B3-EB05-5799-D8EB11BAD505}"/>
              </a:ext>
            </a:extLst>
          </p:cNvPr>
          <p:cNvSpPr>
            <a:spLocks noGrp="1"/>
          </p:cNvSpPr>
          <p:nvPr>
            <p:ph type="title"/>
          </p:nvPr>
        </p:nvSpPr>
        <p:spPr>
          <a:xfrm>
            <a:off x="481950" y="514574"/>
            <a:ext cx="8263350" cy="804066"/>
          </a:xfrm>
        </p:spPr>
        <p:txBody>
          <a:bodyPr/>
          <a:lstStyle/>
          <a:p>
            <a:r>
              <a:rPr lang="en-US" dirty="0"/>
              <a:t>Placement in regular arc under study</a:t>
            </a:r>
          </a:p>
        </p:txBody>
      </p:sp>
      <p:sp>
        <p:nvSpPr>
          <p:cNvPr id="10" name="TextBox 9">
            <a:extLst>
              <a:ext uri="{FF2B5EF4-FFF2-40B4-BE49-F238E27FC236}">
                <a16:creationId xmlns:a16="http://schemas.microsoft.com/office/drawing/2014/main" id="{3301DA7E-139C-F930-05A7-74486D7F992F}"/>
              </a:ext>
            </a:extLst>
          </p:cNvPr>
          <p:cNvSpPr txBox="1"/>
          <p:nvPr/>
        </p:nvSpPr>
        <p:spPr>
          <a:xfrm>
            <a:off x="4234028" y="4661674"/>
            <a:ext cx="5487862" cy="246221"/>
          </a:xfrm>
          <a:prstGeom prst="rect">
            <a:avLst/>
          </a:prstGeom>
          <a:noFill/>
        </p:spPr>
        <p:txBody>
          <a:bodyPr wrap="square">
            <a:spAutoFit/>
          </a:bodyPr>
          <a:lstStyle/>
          <a:p>
            <a:r>
              <a:rPr lang="en-US" sz="1000" dirty="0">
                <a:solidFill>
                  <a:srgbClr val="FF0000"/>
                </a:solidFill>
              </a:rPr>
              <a:t>Following proposal by I. Koop, update see </a:t>
            </a:r>
            <a:r>
              <a:rPr lang="en-US" sz="1000" dirty="0">
                <a:solidFill>
                  <a:srgbClr val="FF0000"/>
                </a:solidFill>
                <a:hlinkClick r:id="rId3"/>
              </a:rPr>
              <a:t>K. </a:t>
            </a:r>
            <a:r>
              <a:rPr lang="en-US" sz="1000" dirty="0" err="1">
                <a:solidFill>
                  <a:srgbClr val="FF0000"/>
                </a:solidFill>
                <a:hlinkClick r:id="rId3"/>
              </a:rPr>
              <a:t>Oide</a:t>
            </a:r>
            <a:r>
              <a:rPr lang="en-US" sz="1000" dirty="0">
                <a:solidFill>
                  <a:srgbClr val="FF0000"/>
                </a:solidFill>
                <a:hlinkClick r:id="rId3"/>
              </a:rPr>
              <a:t>, FCC week 2025</a:t>
            </a:r>
            <a:endParaRPr lang="en-CH" sz="1000" dirty="0">
              <a:solidFill>
                <a:srgbClr val="FF0000"/>
              </a:solidFill>
            </a:endParaRPr>
          </a:p>
        </p:txBody>
      </p:sp>
      <p:sp>
        <p:nvSpPr>
          <p:cNvPr id="12" name="Textfeld 3">
            <a:extLst>
              <a:ext uri="{FF2B5EF4-FFF2-40B4-BE49-F238E27FC236}">
                <a16:creationId xmlns:a16="http://schemas.microsoft.com/office/drawing/2014/main" id="{E62785A1-965C-433E-2DE7-C07D054B1A05}"/>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9" name="Text Placeholder 3">
            <a:extLst>
              <a:ext uri="{FF2B5EF4-FFF2-40B4-BE49-F238E27FC236}">
                <a16:creationId xmlns:a16="http://schemas.microsoft.com/office/drawing/2014/main" id="{CA6624DE-28EE-AFC9-3F58-7045C2D8DFBE}"/>
              </a:ext>
            </a:extLst>
          </p:cNvPr>
          <p:cNvSpPr>
            <a:spLocks noGrp="1"/>
          </p:cNvSpPr>
          <p:nvPr>
            <p:ph type="body" sz="quarter" idx="12"/>
          </p:nvPr>
        </p:nvSpPr>
        <p:spPr>
          <a:xfrm>
            <a:off x="252105" y="1565720"/>
            <a:ext cx="3067847" cy="2432403"/>
          </a:xfrm>
        </p:spPr>
        <p:txBody>
          <a:bodyPr/>
          <a:lstStyle/>
          <a:p>
            <a:pPr marL="285750" indent="-285750">
              <a:buFont typeface="Arial" panose="020B0604020202020204" pitchFamily="34" charset="0"/>
              <a:buChar char="•"/>
            </a:pPr>
            <a:r>
              <a:rPr lang="en-GB" dirty="0"/>
              <a:t>split system over eight </a:t>
            </a:r>
            <a:r>
              <a:rPr lang="en-GB" dirty="0">
                <a:solidFill>
                  <a:srgbClr val="92D050"/>
                </a:solidFill>
              </a:rPr>
              <a:t>locations</a:t>
            </a:r>
            <a:r>
              <a:rPr lang="en-GB" dirty="0"/>
              <a:t>, left and right of four points, four per beam</a:t>
            </a:r>
          </a:p>
          <a:p>
            <a:pPr marL="285750" indent="-285750">
              <a:buFont typeface="Arial" panose="020B0604020202020204" pitchFamily="34" charset="0"/>
              <a:buChar char="•"/>
            </a:pPr>
            <a:r>
              <a:rPr lang="en-GB" dirty="0"/>
              <a:t>chose kickers of lengths of 1 m</a:t>
            </a:r>
            <a:endParaRPr lang="en-GB" dirty="0">
              <a:solidFill>
                <a:srgbClr val="92D050"/>
              </a:solidFill>
            </a:endParaRPr>
          </a:p>
          <a:p>
            <a:pPr marL="285750" indent="-285750">
              <a:buFont typeface="Arial" panose="020B0604020202020204" pitchFamily="34" charset="0"/>
              <a:buChar char="•"/>
            </a:pPr>
            <a:r>
              <a:rPr lang="en-GB" dirty="0">
                <a:sym typeface="Wingdings" panose="05000000000000000000" pitchFamily="2" charset="2"/>
              </a:rPr>
              <a:t> </a:t>
            </a:r>
            <a:r>
              <a:rPr lang="en-GB" dirty="0"/>
              <a:t>at least 8 kickers per beam for </a:t>
            </a:r>
            <a:r>
              <a:rPr lang="en-GB" dirty="0">
                <a:solidFill>
                  <a:srgbClr val="FF0000"/>
                </a:solidFill>
              </a:rPr>
              <a:t>four full wave bumps per beam</a:t>
            </a:r>
          </a:p>
          <a:p>
            <a:pPr marL="285750" indent="-285750">
              <a:buFont typeface="Arial" panose="020B0604020202020204" pitchFamily="34" charset="0"/>
              <a:buChar char="•"/>
            </a:pPr>
            <a:r>
              <a:rPr lang="en-GB" dirty="0"/>
              <a:t>+ a third kicker to ensure bump closure (another 4 kickers per beam) </a:t>
            </a:r>
          </a:p>
          <a:p>
            <a:pPr marL="285750" indent="-285750">
              <a:buFont typeface="Arial" panose="020B0604020202020204" pitchFamily="34" charset="0"/>
              <a:buChar char="•"/>
            </a:pPr>
            <a:r>
              <a:rPr lang="en-GB" dirty="0">
                <a:solidFill>
                  <a:srgbClr val="0F124A"/>
                </a:solidFill>
              </a:rPr>
              <a:t>24 kickers in total</a:t>
            </a:r>
          </a:p>
        </p:txBody>
      </p:sp>
      <p:sp>
        <p:nvSpPr>
          <p:cNvPr id="18" name="TextBox 17">
            <a:extLst>
              <a:ext uri="{FF2B5EF4-FFF2-40B4-BE49-F238E27FC236}">
                <a16:creationId xmlns:a16="http://schemas.microsoft.com/office/drawing/2014/main" id="{BCE30CA3-BEEE-94F9-6BC5-AA586AED2437}"/>
              </a:ext>
            </a:extLst>
          </p:cNvPr>
          <p:cNvSpPr txBox="1"/>
          <p:nvPr/>
        </p:nvSpPr>
        <p:spPr>
          <a:xfrm rot="16200000">
            <a:off x="3705600" y="2367267"/>
            <a:ext cx="800355" cy="215444"/>
          </a:xfrm>
          <a:prstGeom prst="rect">
            <a:avLst/>
          </a:prstGeom>
          <a:noFill/>
        </p:spPr>
        <p:txBody>
          <a:bodyPr wrap="square" rtlCol="0">
            <a:spAutoFit/>
          </a:bodyPr>
          <a:lstStyle/>
          <a:p>
            <a:pPr algn="l"/>
            <a:r>
              <a:rPr lang="en-GB" sz="800" dirty="0">
                <a:solidFill>
                  <a:schemeClr val="tx2"/>
                </a:solidFill>
              </a:rPr>
              <a:t>Kicker 1</a:t>
            </a:r>
            <a:endParaRPr lang="en-CH" sz="800" dirty="0">
              <a:solidFill>
                <a:schemeClr val="tx2"/>
              </a:solidFill>
            </a:endParaRPr>
          </a:p>
        </p:txBody>
      </p:sp>
      <p:sp>
        <p:nvSpPr>
          <p:cNvPr id="19" name="TextBox 18">
            <a:extLst>
              <a:ext uri="{FF2B5EF4-FFF2-40B4-BE49-F238E27FC236}">
                <a16:creationId xmlns:a16="http://schemas.microsoft.com/office/drawing/2014/main" id="{9924C5EA-C797-23C0-90DC-1BEC21DA02DD}"/>
              </a:ext>
            </a:extLst>
          </p:cNvPr>
          <p:cNvSpPr txBox="1"/>
          <p:nvPr/>
        </p:nvSpPr>
        <p:spPr>
          <a:xfrm rot="16200000">
            <a:off x="7966110" y="2366998"/>
            <a:ext cx="800355" cy="215444"/>
          </a:xfrm>
          <a:prstGeom prst="rect">
            <a:avLst/>
          </a:prstGeom>
          <a:noFill/>
        </p:spPr>
        <p:txBody>
          <a:bodyPr wrap="square" rtlCol="0">
            <a:spAutoFit/>
          </a:bodyPr>
          <a:lstStyle/>
          <a:p>
            <a:pPr algn="l"/>
            <a:r>
              <a:rPr lang="en-GB" sz="800" dirty="0">
                <a:solidFill>
                  <a:schemeClr val="tx2"/>
                </a:solidFill>
              </a:rPr>
              <a:t>Kicker 2</a:t>
            </a:r>
            <a:endParaRPr lang="en-CH" sz="800" dirty="0">
              <a:solidFill>
                <a:schemeClr val="tx2"/>
              </a:solidFill>
            </a:endParaRPr>
          </a:p>
        </p:txBody>
      </p:sp>
      <p:sp>
        <p:nvSpPr>
          <p:cNvPr id="20" name="TextBox 19">
            <a:extLst>
              <a:ext uri="{FF2B5EF4-FFF2-40B4-BE49-F238E27FC236}">
                <a16:creationId xmlns:a16="http://schemas.microsoft.com/office/drawing/2014/main" id="{DA02410F-F270-8F9C-2D88-5BE4BC7649AC}"/>
              </a:ext>
            </a:extLst>
          </p:cNvPr>
          <p:cNvSpPr txBox="1"/>
          <p:nvPr/>
        </p:nvSpPr>
        <p:spPr>
          <a:xfrm rot="16200000">
            <a:off x="5792226" y="2049944"/>
            <a:ext cx="800355" cy="215444"/>
          </a:xfrm>
          <a:prstGeom prst="rect">
            <a:avLst/>
          </a:prstGeom>
          <a:noFill/>
        </p:spPr>
        <p:txBody>
          <a:bodyPr wrap="square" rtlCol="0">
            <a:spAutoFit/>
          </a:bodyPr>
          <a:lstStyle/>
          <a:p>
            <a:pPr algn="l"/>
            <a:r>
              <a:rPr lang="en-GB" sz="800" dirty="0">
                <a:solidFill>
                  <a:schemeClr val="tx2"/>
                </a:solidFill>
              </a:rPr>
              <a:t>Kicker 3</a:t>
            </a:r>
            <a:endParaRPr lang="en-CH" sz="800" dirty="0">
              <a:solidFill>
                <a:schemeClr val="tx2"/>
              </a:solidFill>
            </a:endParaRPr>
          </a:p>
        </p:txBody>
      </p:sp>
      <p:sp>
        <p:nvSpPr>
          <p:cNvPr id="22" name="TextBox 21">
            <a:extLst>
              <a:ext uri="{FF2B5EF4-FFF2-40B4-BE49-F238E27FC236}">
                <a16:creationId xmlns:a16="http://schemas.microsoft.com/office/drawing/2014/main" id="{FBF4C8BB-5E4D-5272-979B-0CADB1D3E274}"/>
              </a:ext>
            </a:extLst>
          </p:cNvPr>
          <p:cNvSpPr txBox="1"/>
          <p:nvPr/>
        </p:nvSpPr>
        <p:spPr>
          <a:xfrm>
            <a:off x="4782099" y="3343484"/>
            <a:ext cx="1962383" cy="338554"/>
          </a:xfrm>
          <a:prstGeom prst="rect">
            <a:avLst/>
          </a:prstGeom>
          <a:noFill/>
        </p:spPr>
        <p:txBody>
          <a:bodyPr wrap="square" rtlCol="0">
            <a:spAutoFit/>
          </a:bodyPr>
          <a:lstStyle/>
          <a:p>
            <a:pPr algn="l"/>
            <a:r>
              <a:rPr lang="en-GB" sz="800" dirty="0">
                <a:solidFill>
                  <a:schemeClr val="tx2"/>
                </a:solidFill>
              </a:rPr>
              <a:t>optional kicker 3 to ensure full wave bump is closed</a:t>
            </a:r>
            <a:endParaRPr lang="en-CH" sz="800" dirty="0">
              <a:solidFill>
                <a:schemeClr val="tx2"/>
              </a:solidFill>
            </a:endParaRPr>
          </a:p>
        </p:txBody>
      </p:sp>
      <p:sp>
        <p:nvSpPr>
          <p:cNvPr id="17" name="TextBox 16">
            <a:extLst>
              <a:ext uri="{FF2B5EF4-FFF2-40B4-BE49-F238E27FC236}">
                <a16:creationId xmlns:a16="http://schemas.microsoft.com/office/drawing/2014/main" id="{81D6013F-F41B-A664-042C-BCBE689CD10A}"/>
              </a:ext>
            </a:extLst>
          </p:cNvPr>
          <p:cNvSpPr txBox="1"/>
          <p:nvPr/>
        </p:nvSpPr>
        <p:spPr>
          <a:xfrm>
            <a:off x="1832201" y="4841722"/>
            <a:ext cx="7362824" cy="246221"/>
          </a:xfrm>
          <a:prstGeom prst="rect">
            <a:avLst/>
          </a:prstGeom>
          <a:noFill/>
        </p:spPr>
        <p:txBody>
          <a:bodyPr wrap="square">
            <a:spAutoFit/>
          </a:bodyPr>
          <a:lstStyle/>
          <a:p>
            <a:r>
              <a:rPr lang="en-CH" sz="1000" dirty="0">
                <a:solidFill>
                  <a:srgbClr val="FF0000"/>
                </a:solidFill>
              </a:rPr>
              <a:t>https://indico.cern.ch/event/1471324/contributions/6220925/attachments/2963259/5212471/Koop-depolarizer%20review.pdf</a:t>
            </a:r>
          </a:p>
        </p:txBody>
      </p:sp>
      <p:sp>
        <p:nvSpPr>
          <p:cNvPr id="4" name="TextBox 3">
            <a:extLst>
              <a:ext uri="{FF2B5EF4-FFF2-40B4-BE49-F238E27FC236}">
                <a16:creationId xmlns:a16="http://schemas.microsoft.com/office/drawing/2014/main" id="{078B1306-BDBF-85D1-2EAA-37DEC1F69B44}"/>
              </a:ext>
            </a:extLst>
          </p:cNvPr>
          <p:cNvSpPr txBox="1"/>
          <p:nvPr/>
        </p:nvSpPr>
        <p:spPr>
          <a:xfrm>
            <a:off x="4086018" y="1496285"/>
            <a:ext cx="1962383" cy="461665"/>
          </a:xfrm>
          <a:prstGeom prst="rect">
            <a:avLst/>
          </a:prstGeom>
          <a:noFill/>
        </p:spPr>
        <p:txBody>
          <a:bodyPr wrap="square" rtlCol="0">
            <a:spAutoFit/>
          </a:bodyPr>
          <a:lstStyle/>
          <a:p>
            <a:pPr algn="l"/>
            <a:r>
              <a:rPr lang="en-GB" sz="800" dirty="0">
                <a:solidFill>
                  <a:srgbClr val="FF0000"/>
                </a:solidFill>
              </a:rPr>
              <a:t>If split as proposed over four locations, angle is </a:t>
            </a:r>
            <a:r>
              <a:rPr lang="en-GB" sz="800" b="1" dirty="0">
                <a:solidFill>
                  <a:srgbClr val="00B050"/>
                </a:solidFill>
              </a:rPr>
              <a:t>2.5e-6</a:t>
            </a:r>
            <a:r>
              <a:rPr lang="en-GB" sz="800" dirty="0">
                <a:solidFill>
                  <a:srgbClr val="FF0000"/>
                </a:solidFill>
              </a:rPr>
              <a:t> and position peak also factor 4 smaller </a:t>
            </a:r>
            <a:r>
              <a:rPr lang="en-GB" sz="800" dirty="0">
                <a:solidFill>
                  <a:srgbClr val="FF0000"/>
                </a:solidFill>
                <a:sym typeface="Wingdings" panose="05000000000000000000" pitchFamily="2" charset="2"/>
              </a:rPr>
              <a:t> more realistic</a:t>
            </a:r>
            <a:endParaRPr lang="en-CH" sz="800" dirty="0">
              <a:solidFill>
                <a:srgbClr val="FF0000"/>
              </a:solidFill>
            </a:endParaRPr>
          </a:p>
        </p:txBody>
      </p:sp>
      <p:sp>
        <p:nvSpPr>
          <p:cNvPr id="8" name="Oval 7">
            <a:extLst>
              <a:ext uri="{FF2B5EF4-FFF2-40B4-BE49-F238E27FC236}">
                <a16:creationId xmlns:a16="http://schemas.microsoft.com/office/drawing/2014/main" id="{FAAFA971-DFFA-E644-7C2A-C9C0719265AB}"/>
              </a:ext>
            </a:extLst>
          </p:cNvPr>
          <p:cNvSpPr/>
          <p:nvPr/>
        </p:nvSpPr>
        <p:spPr>
          <a:xfrm>
            <a:off x="6390523" y="1753239"/>
            <a:ext cx="966291" cy="246221"/>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87CF80F6-C54B-D104-0B52-F8D993E02FDC}"/>
              </a:ext>
            </a:extLst>
          </p:cNvPr>
          <p:cNvSpPr/>
          <p:nvPr/>
        </p:nvSpPr>
        <p:spPr>
          <a:xfrm>
            <a:off x="3512475" y="1920756"/>
            <a:ext cx="966291" cy="24622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feld 1">
            <a:extLst>
              <a:ext uri="{FF2B5EF4-FFF2-40B4-BE49-F238E27FC236}">
                <a16:creationId xmlns:a16="http://schemas.microsoft.com/office/drawing/2014/main" id="{2B195C74-13A9-74F0-B2C5-D4E250BC64DD}"/>
              </a:ext>
            </a:extLst>
          </p:cNvPr>
          <p:cNvSpPr txBox="1"/>
          <p:nvPr/>
        </p:nvSpPr>
        <p:spPr>
          <a:xfrm>
            <a:off x="1129750" y="96046"/>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1967406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F74FD49-847A-9725-4FB7-188360077B62}"/>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4" name="Text Placeholder 3">
            <a:extLst>
              <a:ext uri="{FF2B5EF4-FFF2-40B4-BE49-F238E27FC236}">
                <a16:creationId xmlns:a16="http://schemas.microsoft.com/office/drawing/2014/main" id="{633573BE-C126-634D-85EE-1B010BA6F7A9}"/>
              </a:ext>
            </a:extLst>
          </p:cNvPr>
          <p:cNvSpPr>
            <a:spLocks noGrp="1"/>
          </p:cNvSpPr>
          <p:nvPr>
            <p:ph type="body" sz="quarter" idx="12"/>
          </p:nvPr>
        </p:nvSpPr>
        <p:spPr>
          <a:xfrm>
            <a:off x="155064" y="901209"/>
            <a:ext cx="5938734" cy="3106501"/>
          </a:xfrm>
        </p:spPr>
        <p:txBody>
          <a:bodyPr/>
          <a:lstStyle/>
          <a:p>
            <a:pPr marL="285750" indent="-285750">
              <a:buFont typeface="Arial" panose="020B0604020202020204" pitchFamily="34" charset="0"/>
              <a:buChar char="•"/>
            </a:pPr>
            <a:r>
              <a:rPr lang="en-GB" sz="1200" dirty="0"/>
              <a:t>d</a:t>
            </a:r>
            <a:r>
              <a:rPr lang="en-CH" sz="1200" dirty="0"/>
              <a:t>istrubuted system with four-fold symmetry</a:t>
            </a:r>
          </a:p>
          <a:p>
            <a:pPr marL="285750" indent="-285750">
              <a:buFont typeface="Arial" panose="020B0604020202020204" pitchFamily="34" charset="0"/>
              <a:buChar char="•"/>
            </a:pPr>
            <a:r>
              <a:rPr lang="en-GB" sz="1200" dirty="0"/>
              <a:t>k</a:t>
            </a:r>
            <a:r>
              <a:rPr lang="en-CH" sz="1200" dirty="0"/>
              <a:t>ickers and pick-ups installed at on out-going beam at start of arc</a:t>
            </a:r>
          </a:p>
          <a:p>
            <a:pPr marL="285750" indent="-285750">
              <a:buFont typeface="Arial" panose="020B0604020202020204" pitchFamily="34" charset="0"/>
              <a:buChar char="•"/>
            </a:pPr>
            <a:r>
              <a:rPr lang="en-GB" sz="1200" dirty="0"/>
              <a:t>points “Q,R,S,T” can be either experimental points or technical points</a:t>
            </a:r>
          </a:p>
          <a:p>
            <a:pPr marL="625950" lvl="1" indent="-285750"/>
            <a:r>
              <a:rPr lang="en-GB" sz="1200" dirty="0">
                <a:solidFill>
                  <a:srgbClr val="92D050"/>
                </a:solidFill>
              </a:rPr>
              <a:t>arcs adjacent to technical sites now preferred !</a:t>
            </a:r>
          </a:p>
          <a:p>
            <a:pPr marL="285750" indent="-285750">
              <a:buFont typeface="Arial" panose="020B0604020202020204" pitchFamily="34" charset="0"/>
              <a:buChar char="•"/>
            </a:pPr>
            <a:r>
              <a:rPr lang="en-GB" sz="1200" dirty="0"/>
              <a:t>three </a:t>
            </a:r>
            <a:r>
              <a:rPr lang="en-GB" sz="1200" dirty="0">
                <a:solidFill>
                  <a:srgbClr val="92D050"/>
                </a:solidFill>
              </a:rPr>
              <a:t>kickers</a:t>
            </a:r>
            <a:r>
              <a:rPr lang="en-GB" sz="1200" dirty="0"/>
              <a:t> per point and beam (12 per beam, </a:t>
            </a:r>
            <a:r>
              <a:rPr lang="en-GB" sz="1200" dirty="0">
                <a:solidFill>
                  <a:srgbClr val="92D050"/>
                </a:solidFill>
              </a:rPr>
              <a:t>24 total</a:t>
            </a:r>
            <a:r>
              <a:rPr lang="en-GB" sz="1200" dirty="0"/>
              <a:t>)</a:t>
            </a:r>
          </a:p>
          <a:p>
            <a:pPr marL="625950" lvl="1" indent="-285750"/>
            <a:r>
              <a:rPr lang="en-GB" sz="1200" dirty="0"/>
              <a:t>two strong kickers (also main depolarizer bump kickers)</a:t>
            </a:r>
          </a:p>
          <a:p>
            <a:pPr marL="625950" lvl="1" indent="-285750"/>
            <a:r>
              <a:rPr lang="en-GB" sz="1200" dirty="0"/>
              <a:t>one shorter kicker (polarizer bump correction)</a:t>
            </a:r>
          </a:p>
          <a:p>
            <a:pPr marL="966150" lvl="2" indent="-285750"/>
            <a:r>
              <a:rPr lang="en-GB" sz="1200" dirty="0"/>
              <a:t>can have a higher frequency reach (100 MHz)</a:t>
            </a:r>
          </a:p>
          <a:p>
            <a:pPr marL="285750" indent="-285750">
              <a:buFont typeface="Arial" panose="020B0604020202020204" pitchFamily="34" charset="0"/>
              <a:buChar char="•"/>
            </a:pPr>
            <a:r>
              <a:rPr lang="en-GB" sz="1200" dirty="0"/>
              <a:t>four </a:t>
            </a:r>
            <a:r>
              <a:rPr lang="en-GB" sz="1200" dirty="0">
                <a:solidFill>
                  <a:srgbClr val="92D050"/>
                </a:solidFill>
              </a:rPr>
              <a:t>pick-ups</a:t>
            </a:r>
            <a:r>
              <a:rPr lang="en-GB" sz="1200" dirty="0"/>
              <a:t> per point and beam (16 per beam, </a:t>
            </a:r>
            <a:r>
              <a:rPr lang="en-GB" sz="1200" dirty="0">
                <a:solidFill>
                  <a:srgbClr val="92D050"/>
                </a:solidFill>
              </a:rPr>
              <a:t>32 total</a:t>
            </a:r>
            <a:r>
              <a:rPr lang="en-GB" sz="1200" dirty="0"/>
              <a:t>)</a:t>
            </a:r>
          </a:p>
          <a:p>
            <a:pPr marL="625950" lvl="1" indent="-285750"/>
            <a:r>
              <a:rPr lang="en-GB" sz="1200" dirty="0" err="1"/>
              <a:t>spacial</a:t>
            </a:r>
            <a:r>
              <a:rPr lang="en-GB" sz="1200" dirty="0"/>
              <a:t> sampling, i.e. </a:t>
            </a:r>
            <a:r>
              <a:rPr lang="en-GB" sz="1200" dirty="0" err="1"/>
              <a:t>betatron</a:t>
            </a:r>
            <a:r>
              <a:rPr lang="en-GB" sz="1200" dirty="0"/>
              <a:t> phase advance between pick-ups 60-120 degrees, covering one period of </a:t>
            </a:r>
            <a:r>
              <a:rPr lang="en-GB" sz="1200" dirty="0" err="1"/>
              <a:t>betatron</a:t>
            </a:r>
            <a:r>
              <a:rPr lang="en-GB" sz="1200" dirty="0"/>
              <a:t> oscillation</a:t>
            </a:r>
          </a:p>
          <a:p>
            <a:pPr marL="625950" lvl="1" indent="-285750"/>
            <a:r>
              <a:rPr lang="en-GB" sz="1200" dirty="0"/>
              <a:t>pick-ups down stream of kickers (immediate monitoring of system malfunction, machine protection! ) </a:t>
            </a:r>
          </a:p>
          <a:p>
            <a:pPr marL="285750" indent="-285750">
              <a:buFont typeface="Arial" panose="020B0604020202020204" pitchFamily="34" charset="0"/>
              <a:buChar char="•"/>
            </a:pPr>
            <a:r>
              <a:rPr lang="en-GB" sz="1200" dirty="0"/>
              <a:t>low latency data links connecting the four processing nodes per beam</a:t>
            </a:r>
          </a:p>
          <a:p>
            <a:pPr marL="625950" lvl="1" indent="-285750"/>
            <a:r>
              <a:rPr lang="en-GB" sz="1200" dirty="0">
                <a:solidFill>
                  <a:srgbClr val="92D050"/>
                </a:solidFill>
              </a:rPr>
              <a:t>simulations needed to determine what processing will provide additional damping to the low order coupled bunch modes using these links</a:t>
            </a:r>
          </a:p>
          <a:p>
            <a:pPr marL="285750" indent="-285750"/>
            <a:endParaRPr lang="en-GB" sz="1400" dirty="0"/>
          </a:p>
          <a:p>
            <a:pPr marL="285750" indent="-285750">
              <a:buFont typeface="Arial" panose="020B0604020202020204" pitchFamily="34" charset="0"/>
              <a:buChar char="•"/>
            </a:pPr>
            <a:endParaRPr lang="en-CH" sz="1400" dirty="0"/>
          </a:p>
          <a:p>
            <a:endParaRPr lang="en-CH" dirty="0"/>
          </a:p>
        </p:txBody>
      </p:sp>
      <p:sp>
        <p:nvSpPr>
          <p:cNvPr id="5" name="Title 4">
            <a:extLst>
              <a:ext uri="{FF2B5EF4-FFF2-40B4-BE49-F238E27FC236}">
                <a16:creationId xmlns:a16="http://schemas.microsoft.com/office/drawing/2014/main" id="{D6DA68C1-36FB-A745-7431-38D917335D9C}"/>
              </a:ext>
            </a:extLst>
          </p:cNvPr>
          <p:cNvSpPr>
            <a:spLocks noGrp="1"/>
          </p:cNvSpPr>
          <p:nvPr>
            <p:ph type="title"/>
          </p:nvPr>
        </p:nvSpPr>
        <p:spPr>
          <a:xfrm>
            <a:off x="400465" y="446074"/>
            <a:ext cx="8263350" cy="490871"/>
          </a:xfrm>
        </p:spPr>
        <p:txBody>
          <a:bodyPr/>
          <a:lstStyle/>
          <a:p>
            <a:r>
              <a:rPr lang="en-GB" dirty="0"/>
              <a:t>D</a:t>
            </a:r>
            <a:r>
              <a:rPr lang="en-CH" dirty="0"/>
              <a:t>epolariser and distributed transverse feedback</a:t>
            </a:r>
          </a:p>
        </p:txBody>
      </p:sp>
      <p:pic>
        <p:nvPicPr>
          <p:cNvPr id="8" name="Picture 7">
            <a:extLst>
              <a:ext uri="{FF2B5EF4-FFF2-40B4-BE49-F238E27FC236}">
                <a16:creationId xmlns:a16="http://schemas.microsoft.com/office/drawing/2014/main" id="{8E3BAB09-F910-2908-EA09-B44667BBE289}"/>
              </a:ext>
            </a:extLst>
          </p:cNvPr>
          <p:cNvPicPr>
            <a:picLocks noChangeAspect="1"/>
          </p:cNvPicPr>
          <p:nvPr/>
        </p:nvPicPr>
        <p:blipFill>
          <a:blip r:embed="rId2"/>
          <a:stretch>
            <a:fillRect/>
          </a:stretch>
        </p:blipFill>
        <p:spPr>
          <a:xfrm>
            <a:off x="6008046" y="1697945"/>
            <a:ext cx="2541837" cy="2508610"/>
          </a:xfrm>
          <a:prstGeom prst="rect">
            <a:avLst/>
          </a:prstGeom>
        </p:spPr>
      </p:pic>
      <p:sp>
        <p:nvSpPr>
          <p:cNvPr id="10" name="Rectangle 9">
            <a:extLst>
              <a:ext uri="{FF2B5EF4-FFF2-40B4-BE49-F238E27FC236}">
                <a16:creationId xmlns:a16="http://schemas.microsoft.com/office/drawing/2014/main" id="{7BEFBC26-17DC-7BAF-161A-13561DD354EF}"/>
              </a:ext>
            </a:extLst>
          </p:cNvPr>
          <p:cNvSpPr/>
          <p:nvPr/>
        </p:nvSpPr>
        <p:spPr>
          <a:xfrm rot="1870006">
            <a:off x="7766597" y="2038195"/>
            <a:ext cx="112579" cy="4571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Rectangle 10">
            <a:extLst>
              <a:ext uri="{FF2B5EF4-FFF2-40B4-BE49-F238E27FC236}">
                <a16:creationId xmlns:a16="http://schemas.microsoft.com/office/drawing/2014/main" id="{B1F5038D-A859-9F54-023E-5D013A485D98}"/>
              </a:ext>
            </a:extLst>
          </p:cNvPr>
          <p:cNvSpPr/>
          <p:nvPr/>
        </p:nvSpPr>
        <p:spPr>
          <a:xfrm rot="17913365">
            <a:off x="6310160" y="2381965"/>
            <a:ext cx="112579" cy="4571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ectangle 11">
            <a:extLst>
              <a:ext uri="{FF2B5EF4-FFF2-40B4-BE49-F238E27FC236}">
                <a16:creationId xmlns:a16="http://schemas.microsoft.com/office/drawing/2014/main" id="{D6D61F45-0FBF-F47E-3914-BF7E77171B1D}"/>
              </a:ext>
            </a:extLst>
          </p:cNvPr>
          <p:cNvSpPr/>
          <p:nvPr/>
        </p:nvSpPr>
        <p:spPr>
          <a:xfrm rot="12799089">
            <a:off x="6678460" y="3855164"/>
            <a:ext cx="112579" cy="4571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Rectangle 12">
            <a:extLst>
              <a:ext uri="{FF2B5EF4-FFF2-40B4-BE49-F238E27FC236}">
                <a16:creationId xmlns:a16="http://schemas.microsoft.com/office/drawing/2014/main" id="{A6592224-4224-7937-3454-06F470E9D3CF}"/>
              </a:ext>
            </a:extLst>
          </p:cNvPr>
          <p:cNvSpPr/>
          <p:nvPr/>
        </p:nvSpPr>
        <p:spPr>
          <a:xfrm rot="7015778">
            <a:off x="8135207" y="3493215"/>
            <a:ext cx="112579" cy="45719"/>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Rectangle 13">
            <a:extLst>
              <a:ext uri="{FF2B5EF4-FFF2-40B4-BE49-F238E27FC236}">
                <a16:creationId xmlns:a16="http://schemas.microsoft.com/office/drawing/2014/main" id="{10D78D65-039C-F537-A5B2-9654C4076ABF}"/>
              </a:ext>
            </a:extLst>
          </p:cNvPr>
          <p:cNvSpPr/>
          <p:nvPr/>
        </p:nvSpPr>
        <p:spPr>
          <a:xfrm rot="19750312">
            <a:off x="6677307" y="2031197"/>
            <a:ext cx="112579" cy="45719"/>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A2747E54-FC9C-9A06-DE05-9653E74E61A2}"/>
              </a:ext>
            </a:extLst>
          </p:cNvPr>
          <p:cNvSpPr/>
          <p:nvPr/>
        </p:nvSpPr>
        <p:spPr>
          <a:xfrm rot="14702504">
            <a:off x="6300881" y="3493076"/>
            <a:ext cx="112579" cy="45719"/>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67A4A2ED-BA00-CB3E-8266-77DA89416B16}"/>
              </a:ext>
            </a:extLst>
          </p:cNvPr>
          <p:cNvSpPr/>
          <p:nvPr/>
        </p:nvSpPr>
        <p:spPr>
          <a:xfrm rot="19582893">
            <a:off x="7778807" y="3855163"/>
            <a:ext cx="112579" cy="45719"/>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B2F902F2-04ED-775F-4AA8-9589A5DFD668}"/>
              </a:ext>
            </a:extLst>
          </p:cNvPr>
          <p:cNvSpPr/>
          <p:nvPr/>
        </p:nvSpPr>
        <p:spPr>
          <a:xfrm rot="14464051">
            <a:off x="8136571" y="2401061"/>
            <a:ext cx="112579" cy="45719"/>
          </a:xfrm>
          <a:prstGeom prst="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2" name="Group 21">
            <a:extLst>
              <a:ext uri="{FF2B5EF4-FFF2-40B4-BE49-F238E27FC236}">
                <a16:creationId xmlns:a16="http://schemas.microsoft.com/office/drawing/2014/main" id="{AB040F20-F210-59D5-F0D6-8AA8EC5FBDE9}"/>
              </a:ext>
            </a:extLst>
          </p:cNvPr>
          <p:cNvGrpSpPr/>
          <p:nvPr/>
        </p:nvGrpSpPr>
        <p:grpSpPr>
          <a:xfrm>
            <a:off x="7440750" y="1377097"/>
            <a:ext cx="599889" cy="540534"/>
            <a:chOff x="6134465" y="1599095"/>
            <a:chExt cx="599889" cy="540534"/>
          </a:xfrm>
        </p:grpSpPr>
        <p:sp>
          <p:nvSpPr>
            <p:cNvPr id="9" name="Freeform: Shape 25">
              <a:extLst>
                <a:ext uri="{FF2B5EF4-FFF2-40B4-BE49-F238E27FC236}">
                  <a16:creationId xmlns:a16="http://schemas.microsoft.com/office/drawing/2014/main" id="{2672EDA7-6F6E-BA9A-BC3C-1F49F6652D35}"/>
                </a:ext>
              </a:extLst>
            </p:cNvPr>
            <p:cNvSpPr/>
            <p:nvPr/>
          </p:nvSpPr>
          <p:spPr>
            <a:xfrm rot="1541825">
              <a:off x="6380669" y="1634935"/>
              <a:ext cx="296284" cy="504694"/>
            </a:xfrm>
            <a:custGeom>
              <a:avLst/>
              <a:gdLst>
                <a:gd name="connsiteX0" fmla="*/ 0 w 1068705"/>
                <a:gd name="connsiteY0" fmla="*/ 342900 h 342900"/>
                <a:gd name="connsiteX1" fmla="*/ 577215 w 1068705"/>
                <a:gd name="connsiteY1" fmla="*/ 0 h 342900"/>
                <a:gd name="connsiteX2" fmla="*/ 1068705 w 1068705"/>
                <a:gd name="connsiteY2" fmla="*/ 342900 h 342900"/>
              </a:gdLst>
              <a:ahLst/>
              <a:cxnLst>
                <a:cxn ang="0">
                  <a:pos x="connsiteX0" y="connsiteY0"/>
                </a:cxn>
                <a:cxn ang="0">
                  <a:pos x="connsiteX1" y="connsiteY1"/>
                </a:cxn>
                <a:cxn ang="0">
                  <a:pos x="connsiteX2" y="connsiteY2"/>
                </a:cxn>
              </a:cxnLst>
              <a:rect l="l" t="t" r="r" b="b"/>
              <a:pathLst>
                <a:path w="1068705" h="342900">
                  <a:moveTo>
                    <a:pt x="0" y="342900"/>
                  </a:moveTo>
                  <a:cubicBezTo>
                    <a:pt x="199549" y="171450"/>
                    <a:pt x="399098" y="0"/>
                    <a:pt x="577215" y="0"/>
                  </a:cubicBezTo>
                  <a:cubicBezTo>
                    <a:pt x="755332" y="0"/>
                    <a:pt x="912018" y="171450"/>
                    <a:pt x="1068705" y="342900"/>
                  </a:cubicBezTo>
                </a:path>
              </a:pathLst>
            </a:custGeom>
            <a:noFill/>
            <a:ln>
              <a:solidFill>
                <a:srgbClr val="FF0000"/>
              </a:solidFill>
              <a:headEnd type="arrow"/>
              <a:tailEnd type="non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BD650CB-9E64-A753-D842-9B517C9986DA}"/>
                </a:ext>
              </a:extLst>
            </p:cNvPr>
            <p:cNvSpPr/>
            <p:nvPr/>
          </p:nvSpPr>
          <p:spPr>
            <a:xfrm rot="1505785">
              <a:off x="6533825" y="1599095"/>
              <a:ext cx="200529" cy="175867"/>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Left Brace 20">
              <a:extLst>
                <a:ext uri="{FF2B5EF4-FFF2-40B4-BE49-F238E27FC236}">
                  <a16:creationId xmlns:a16="http://schemas.microsoft.com/office/drawing/2014/main" id="{134DB41B-27C3-F740-9981-DC391CAF92DB}"/>
                </a:ext>
              </a:extLst>
            </p:cNvPr>
            <p:cNvSpPr/>
            <p:nvPr/>
          </p:nvSpPr>
          <p:spPr>
            <a:xfrm rot="6328316">
              <a:off x="6235099" y="1930121"/>
              <a:ext cx="101600" cy="302867"/>
            </a:xfrm>
            <a:prstGeom prst="leftBrace">
              <a:avLst/>
            </a:prstGeom>
            <a:ln w="1270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grpSp>
        <p:nvGrpSpPr>
          <p:cNvPr id="23" name="Group 22">
            <a:extLst>
              <a:ext uri="{FF2B5EF4-FFF2-40B4-BE49-F238E27FC236}">
                <a16:creationId xmlns:a16="http://schemas.microsoft.com/office/drawing/2014/main" id="{BC4C1138-F8E5-5501-BF71-9C0ADA47381E}"/>
              </a:ext>
            </a:extLst>
          </p:cNvPr>
          <p:cNvGrpSpPr/>
          <p:nvPr/>
        </p:nvGrpSpPr>
        <p:grpSpPr>
          <a:xfrm rot="16023978">
            <a:off x="5631932" y="2255375"/>
            <a:ext cx="624155" cy="545638"/>
            <a:chOff x="6134465" y="1602933"/>
            <a:chExt cx="624155" cy="545638"/>
          </a:xfrm>
        </p:grpSpPr>
        <p:sp>
          <p:nvSpPr>
            <p:cNvPr id="24" name="Freeform: Shape 25">
              <a:extLst>
                <a:ext uri="{FF2B5EF4-FFF2-40B4-BE49-F238E27FC236}">
                  <a16:creationId xmlns:a16="http://schemas.microsoft.com/office/drawing/2014/main" id="{C21605CD-0B9D-217F-C9FC-D8A947154152}"/>
                </a:ext>
              </a:extLst>
            </p:cNvPr>
            <p:cNvSpPr/>
            <p:nvPr/>
          </p:nvSpPr>
          <p:spPr>
            <a:xfrm rot="1541825">
              <a:off x="6393625" y="1643877"/>
              <a:ext cx="296284" cy="504694"/>
            </a:xfrm>
            <a:custGeom>
              <a:avLst/>
              <a:gdLst>
                <a:gd name="connsiteX0" fmla="*/ 0 w 1068705"/>
                <a:gd name="connsiteY0" fmla="*/ 342900 h 342900"/>
                <a:gd name="connsiteX1" fmla="*/ 577215 w 1068705"/>
                <a:gd name="connsiteY1" fmla="*/ 0 h 342900"/>
                <a:gd name="connsiteX2" fmla="*/ 1068705 w 1068705"/>
                <a:gd name="connsiteY2" fmla="*/ 342900 h 342900"/>
              </a:gdLst>
              <a:ahLst/>
              <a:cxnLst>
                <a:cxn ang="0">
                  <a:pos x="connsiteX0" y="connsiteY0"/>
                </a:cxn>
                <a:cxn ang="0">
                  <a:pos x="connsiteX1" y="connsiteY1"/>
                </a:cxn>
                <a:cxn ang="0">
                  <a:pos x="connsiteX2" y="connsiteY2"/>
                </a:cxn>
              </a:cxnLst>
              <a:rect l="l" t="t" r="r" b="b"/>
              <a:pathLst>
                <a:path w="1068705" h="342900">
                  <a:moveTo>
                    <a:pt x="0" y="342900"/>
                  </a:moveTo>
                  <a:cubicBezTo>
                    <a:pt x="199549" y="171450"/>
                    <a:pt x="399098" y="0"/>
                    <a:pt x="577215" y="0"/>
                  </a:cubicBezTo>
                  <a:cubicBezTo>
                    <a:pt x="755332" y="0"/>
                    <a:pt x="912018" y="171450"/>
                    <a:pt x="1068705" y="342900"/>
                  </a:cubicBezTo>
                </a:path>
              </a:pathLst>
            </a:custGeom>
            <a:noFill/>
            <a:ln>
              <a:solidFill>
                <a:srgbClr val="FF0000"/>
              </a:solidFill>
              <a:headEnd type="arrow"/>
              <a:tailEnd type="non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E439896-9F9A-558B-5225-3CB34AEA66A7}"/>
                </a:ext>
              </a:extLst>
            </p:cNvPr>
            <p:cNvSpPr/>
            <p:nvPr/>
          </p:nvSpPr>
          <p:spPr>
            <a:xfrm rot="1505785">
              <a:off x="6558091" y="1602933"/>
              <a:ext cx="200529" cy="175867"/>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Left Brace 25">
              <a:extLst>
                <a:ext uri="{FF2B5EF4-FFF2-40B4-BE49-F238E27FC236}">
                  <a16:creationId xmlns:a16="http://schemas.microsoft.com/office/drawing/2014/main" id="{EAB6C9C9-AB25-8907-468A-8D83C1B5B584}"/>
                </a:ext>
              </a:extLst>
            </p:cNvPr>
            <p:cNvSpPr/>
            <p:nvPr/>
          </p:nvSpPr>
          <p:spPr>
            <a:xfrm rot="6328316">
              <a:off x="6235099" y="1930121"/>
              <a:ext cx="101600" cy="302867"/>
            </a:xfrm>
            <a:prstGeom prst="leftBrace">
              <a:avLst/>
            </a:prstGeom>
            <a:ln w="1270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grpSp>
        <p:nvGrpSpPr>
          <p:cNvPr id="27" name="Group 26">
            <a:extLst>
              <a:ext uri="{FF2B5EF4-FFF2-40B4-BE49-F238E27FC236}">
                <a16:creationId xmlns:a16="http://schemas.microsoft.com/office/drawing/2014/main" id="{781A7690-742D-5E89-F306-045769B9CA33}"/>
              </a:ext>
            </a:extLst>
          </p:cNvPr>
          <p:cNvGrpSpPr/>
          <p:nvPr/>
        </p:nvGrpSpPr>
        <p:grpSpPr>
          <a:xfrm rot="10800000">
            <a:off x="6481570" y="4030050"/>
            <a:ext cx="624155" cy="545638"/>
            <a:chOff x="6134465" y="1602933"/>
            <a:chExt cx="624155" cy="545638"/>
          </a:xfrm>
        </p:grpSpPr>
        <p:sp>
          <p:nvSpPr>
            <p:cNvPr id="28" name="Freeform: Shape 25">
              <a:extLst>
                <a:ext uri="{FF2B5EF4-FFF2-40B4-BE49-F238E27FC236}">
                  <a16:creationId xmlns:a16="http://schemas.microsoft.com/office/drawing/2014/main" id="{399CA073-1FB7-9752-FF5B-5424BAD3A4F4}"/>
                </a:ext>
              </a:extLst>
            </p:cNvPr>
            <p:cNvSpPr/>
            <p:nvPr/>
          </p:nvSpPr>
          <p:spPr>
            <a:xfrm rot="1541825">
              <a:off x="6393625" y="1643877"/>
              <a:ext cx="296284" cy="504694"/>
            </a:xfrm>
            <a:custGeom>
              <a:avLst/>
              <a:gdLst>
                <a:gd name="connsiteX0" fmla="*/ 0 w 1068705"/>
                <a:gd name="connsiteY0" fmla="*/ 342900 h 342900"/>
                <a:gd name="connsiteX1" fmla="*/ 577215 w 1068705"/>
                <a:gd name="connsiteY1" fmla="*/ 0 h 342900"/>
                <a:gd name="connsiteX2" fmla="*/ 1068705 w 1068705"/>
                <a:gd name="connsiteY2" fmla="*/ 342900 h 342900"/>
              </a:gdLst>
              <a:ahLst/>
              <a:cxnLst>
                <a:cxn ang="0">
                  <a:pos x="connsiteX0" y="connsiteY0"/>
                </a:cxn>
                <a:cxn ang="0">
                  <a:pos x="connsiteX1" y="connsiteY1"/>
                </a:cxn>
                <a:cxn ang="0">
                  <a:pos x="connsiteX2" y="connsiteY2"/>
                </a:cxn>
              </a:cxnLst>
              <a:rect l="l" t="t" r="r" b="b"/>
              <a:pathLst>
                <a:path w="1068705" h="342900">
                  <a:moveTo>
                    <a:pt x="0" y="342900"/>
                  </a:moveTo>
                  <a:cubicBezTo>
                    <a:pt x="199549" y="171450"/>
                    <a:pt x="399098" y="0"/>
                    <a:pt x="577215" y="0"/>
                  </a:cubicBezTo>
                  <a:cubicBezTo>
                    <a:pt x="755332" y="0"/>
                    <a:pt x="912018" y="171450"/>
                    <a:pt x="1068705" y="342900"/>
                  </a:cubicBezTo>
                </a:path>
              </a:pathLst>
            </a:custGeom>
            <a:noFill/>
            <a:ln>
              <a:solidFill>
                <a:srgbClr val="FF0000"/>
              </a:solidFill>
              <a:headEnd type="arrow"/>
              <a:tailEnd type="non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3A445B7-3AA1-ACD9-9CEF-7088EC0A6F41}"/>
                </a:ext>
              </a:extLst>
            </p:cNvPr>
            <p:cNvSpPr/>
            <p:nvPr/>
          </p:nvSpPr>
          <p:spPr>
            <a:xfrm rot="1505785">
              <a:off x="6558091" y="1602933"/>
              <a:ext cx="200529" cy="175867"/>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Left Brace 29">
              <a:extLst>
                <a:ext uri="{FF2B5EF4-FFF2-40B4-BE49-F238E27FC236}">
                  <a16:creationId xmlns:a16="http://schemas.microsoft.com/office/drawing/2014/main" id="{A8475EBB-F8E0-805D-5FC3-49B977E32B34}"/>
                </a:ext>
              </a:extLst>
            </p:cNvPr>
            <p:cNvSpPr/>
            <p:nvPr/>
          </p:nvSpPr>
          <p:spPr>
            <a:xfrm rot="6328316">
              <a:off x="6235099" y="1930121"/>
              <a:ext cx="101600" cy="302867"/>
            </a:xfrm>
            <a:prstGeom prst="leftBrace">
              <a:avLst/>
            </a:prstGeom>
            <a:ln w="1270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grpSp>
        <p:nvGrpSpPr>
          <p:cNvPr id="31" name="Group 30">
            <a:extLst>
              <a:ext uri="{FF2B5EF4-FFF2-40B4-BE49-F238E27FC236}">
                <a16:creationId xmlns:a16="http://schemas.microsoft.com/office/drawing/2014/main" id="{A82128BB-BD3D-E5D4-97EF-C6C391FD8E2D}"/>
              </a:ext>
            </a:extLst>
          </p:cNvPr>
          <p:cNvGrpSpPr/>
          <p:nvPr/>
        </p:nvGrpSpPr>
        <p:grpSpPr>
          <a:xfrm rot="5400000">
            <a:off x="8289011" y="3182437"/>
            <a:ext cx="624155" cy="545638"/>
            <a:chOff x="6134465" y="1602933"/>
            <a:chExt cx="624155" cy="545638"/>
          </a:xfrm>
        </p:grpSpPr>
        <p:sp>
          <p:nvSpPr>
            <p:cNvPr id="32" name="Freeform: Shape 25">
              <a:extLst>
                <a:ext uri="{FF2B5EF4-FFF2-40B4-BE49-F238E27FC236}">
                  <a16:creationId xmlns:a16="http://schemas.microsoft.com/office/drawing/2014/main" id="{2C5BCB82-1E34-5114-0371-75EB3E27F990}"/>
                </a:ext>
              </a:extLst>
            </p:cNvPr>
            <p:cNvSpPr/>
            <p:nvPr/>
          </p:nvSpPr>
          <p:spPr>
            <a:xfrm rot="1541825">
              <a:off x="6393625" y="1643877"/>
              <a:ext cx="296284" cy="504694"/>
            </a:xfrm>
            <a:custGeom>
              <a:avLst/>
              <a:gdLst>
                <a:gd name="connsiteX0" fmla="*/ 0 w 1068705"/>
                <a:gd name="connsiteY0" fmla="*/ 342900 h 342900"/>
                <a:gd name="connsiteX1" fmla="*/ 577215 w 1068705"/>
                <a:gd name="connsiteY1" fmla="*/ 0 h 342900"/>
                <a:gd name="connsiteX2" fmla="*/ 1068705 w 1068705"/>
                <a:gd name="connsiteY2" fmla="*/ 342900 h 342900"/>
              </a:gdLst>
              <a:ahLst/>
              <a:cxnLst>
                <a:cxn ang="0">
                  <a:pos x="connsiteX0" y="connsiteY0"/>
                </a:cxn>
                <a:cxn ang="0">
                  <a:pos x="connsiteX1" y="connsiteY1"/>
                </a:cxn>
                <a:cxn ang="0">
                  <a:pos x="connsiteX2" y="connsiteY2"/>
                </a:cxn>
              </a:cxnLst>
              <a:rect l="l" t="t" r="r" b="b"/>
              <a:pathLst>
                <a:path w="1068705" h="342900">
                  <a:moveTo>
                    <a:pt x="0" y="342900"/>
                  </a:moveTo>
                  <a:cubicBezTo>
                    <a:pt x="199549" y="171450"/>
                    <a:pt x="399098" y="0"/>
                    <a:pt x="577215" y="0"/>
                  </a:cubicBezTo>
                  <a:cubicBezTo>
                    <a:pt x="755332" y="0"/>
                    <a:pt x="912018" y="171450"/>
                    <a:pt x="1068705" y="342900"/>
                  </a:cubicBezTo>
                </a:path>
              </a:pathLst>
            </a:custGeom>
            <a:noFill/>
            <a:ln>
              <a:solidFill>
                <a:srgbClr val="FF0000"/>
              </a:solidFill>
              <a:headEnd type="arrow"/>
              <a:tailEnd type="non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951C6AC-F999-C741-DCFA-3465D6A5C4A1}"/>
                </a:ext>
              </a:extLst>
            </p:cNvPr>
            <p:cNvSpPr/>
            <p:nvPr/>
          </p:nvSpPr>
          <p:spPr>
            <a:xfrm rot="1505785">
              <a:off x="6558091" y="1602933"/>
              <a:ext cx="200529" cy="175867"/>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4" name="Left Brace 33">
              <a:extLst>
                <a:ext uri="{FF2B5EF4-FFF2-40B4-BE49-F238E27FC236}">
                  <a16:creationId xmlns:a16="http://schemas.microsoft.com/office/drawing/2014/main" id="{CC74B77C-FF51-4F11-642B-85414F8E83B1}"/>
                </a:ext>
              </a:extLst>
            </p:cNvPr>
            <p:cNvSpPr/>
            <p:nvPr/>
          </p:nvSpPr>
          <p:spPr>
            <a:xfrm rot="6328316">
              <a:off x="6235099" y="1930121"/>
              <a:ext cx="101600" cy="302867"/>
            </a:xfrm>
            <a:prstGeom prst="leftBrace">
              <a:avLst/>
            </a:prstGeom>
            <a:ln w="1270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sp>
        <p:nvSpPr>
          <p:cNvPr id="42" name="TextBox 41">
            <a:extLst>
              <a:ext uri="{FF2B5EF4-FFF2-40B4-BE49-F238E27FC236}">
                <a16:creationId xmlns:a16="http://schemas.microsoft.com/office/drawing/2014/main" id="{C2359929-BF2A-0DFF-D4F5-256A5236CE16}"/>
              </a:ext>
            </a:extLst>
          </p:cNvPr>
          <p:cNvSpPr txBox="1"/>
          <p:nvPr/>
        </p:nvSpPr>
        <p:spPr>
          <a:xfrm>
            <a:off x="5682981" y="1990933"/>
            <a:ext cx="932174" cy="246221"/>
          </a:xfrm>
          <a:prstGeom prst="rect">
            <a:avLst/>
          </a:prstGeom>
          <a:noFill/>
        </p:spPr>
        <p:txBody>
          <a:bodyPr wrap="square">
            <a:spAutoFit/>
          </a:bodyPr>
          <a:lstStyle/>
          <a:p>
            <a:r>
              <a:rPr lang="en-GB" sz="1000" dirty="0"/>
              <a:t>processing</a:t>
            </a:r>
            <a:r>
              <a:rPr lang="en-CH" sz="1000" dirty="0"/>
              <a:t> </a:t>
            </a:r>
          </a:p>
        </p:txBody>
      </p:sp>
      <p:sp>
        <p:nvSpPr>
          <p:cNvPr id="43" name="TextBox 42">
            <a:extLst>
              <a:ext uri="{FF2B5EF4-FFF2-40B4-BE49-F238E27FC236}">
                <a16:creationId xmlns:a16="http://schemas.microsoft.com/office/drawing/2014/main" id="{6B343996-A6F5-DF3B-A071-919B4D5608A9}"/>
              </a:ext>
            </a:extLst>
          </p:cNvPr>
          <p:cNvSpPr txBox="1"/>
          <p:nvPr/>
        </p:nvSpPr>
        <p:spPr>
          <a:xfrm>
            <a:off x="7890653" y="1140158"/>
            <a:ext cx="932174" cy="246221"/>
          </a:xfrm>
          <a:prstGeom prst="rect">
            <a:avLst/>
          </a:prstGeom>
          <a:noFill/>
        </p:spPr>
        <p:txBody>
          <a:bodyPr wrap="square">
            <a:spAutoFit/>
          </a:bodyPr>
          <a:lstStyle/>
          <a:p>
            <a:r>
              <a:rPr lang="en-GB" sz="1000" dirty="0"/>
              <a:t>processing</a:t>
            </a:r>
            <a:r>
              <a:rPr lang="en-CH" sz="1000" dirty="0"/>
              <a:t> </a:t>
            </a:r>
          </a:p>
        </p:txBody>
      </p:sp>
      <p:sp>
        <p:nvSpPr>
          <p:cNvPr id="44" name="TextBox 43">
            <a:extLst>
              <a:ext uri="{FF2B5EF4-FFF2-40B4-BE49-F238E27FC236}">
                <a16:creationId xmlns:a16="http://schemas.microsoft.com/office/drawing/2014/main" id="{7994EF14-1504-45C1-1EB6-5DCE231B9316}"/>
              </a:ext>
            </a:extLst>
          </p:cNvPr>
          <p:cNvSpPr txBox="1"/>
          <p:nvPr/>
        </p:nvSpPr>
        <p:spPr>
          <a:xfrm>
            <a:off x="6030263" y="4526139"/>
            <a:ext cx="932174" cy="246221"/>
          </a:xfrm>
          <a:prstGeom prst="rect">
            <a:avLst/>
          </a:prstGeom>
          <a:noFill/>
        </p:spPr>
        <p:txBody>
          <a:bodyPr wrap="square">
            <a:spAutoFit/>
          </a:bodyPr>
          <a:lstStyle/>
          <a:p>
            <a:r>
              <a:rPr lang="en-GB" sz="1000" dirty="0"/>
              <a:t>processing</a:t>
            </a:r>
            <a:r>
              <a:rPr lang="en-CH" sz="1000" dirty="0"/>
              <a:t> </a:t>
            </a:r>
          </a:p>
        </p:txBody>
      </p:sp>
      <p:sp>
        <p:nvSpPr>
          <p:cNvPr id="45" name="TextBox 44">
            <a:extLst>
              <a:ext uri="{FF2B5EF4-FFF2-40B4-BE49-F238E27FC236}">
                <a16:creationId xmlns:a16="http://schemas.microsoft.com/office/drawing/2014/main" id="{A70C4B88-64CC-8D5D-F9A7-945E749E2661}"/>
              </a:ext>
            </a:extLst>
          </p:cNvPr>
          <p:cNvSpPr txBox="1"/>
          <p:nvPr/>
        </p:nvSpPr>
        <p:spPr>
          <a:xfrm>
            <a:off x="8311169" y="3794835"/>
            <a:ext cx="932174" cy="246221"/>
          </a:xfrm>
          <a:prstGeom prst="rect">
            <a:avLst/>
          </a:prstGeom>
          <a:noFill/>
        </p:spPr>
        <p:txBody>
          <a:bodyPr wrap="square">
            <a:spAutoFit/>
          </a:bodyPr>
          <a:lstStyle/>
          <a:p>
            <a:r>
              <a:rPr lang="en-GB" sz="1000" dirty="0"/>
              <a:t>processing</a:t>
            </a:r>
            <a:r>
              <a:rPr lang="en-CH" sz="1000" dirty="0"/>
              <a:t> </a:t>
            </a:r>
          </a:p>
        </p:txBody>
      </p:sp>
      <p:cxnSp>
        <p:nvCxnSpPr>
          <p:cNvPr id="51" name="Straight Arrow Connector 50">
            <a:extLst>
              <a:ext uri="{FF2B5EF4-FFF2-40B4-BE49-F238E27FC236}">
                <a16:creationId xmlns:a16="http://schemas.microsoft.com/office/drawing/2014/main" id="{5185B392-9696-38E1-F309-9D632B297922}"/>
              </a:ext>
            </a:extLst>
          </p:cNvPr>
          <p:cNvCxnSpPr>
            <a:cxnSpLocks/>
            <a:stCxn id="20" idx="3"/>
            <a:endCxn id="33" idx="1"/>
          </p:cNvCxnSpPr>
          <p:nvPr/>
        </p:nvCxnSpPr>
        <p:spPr>
          <a:xfrm>
            <a:off x="8031173" y="1507557"/>
            <a:ext cx="797328" cy="206871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9B39D8D3-F3C7-262E-A0F4-E2AD88481129}"/>
              </a:ext>
            </a:extLst>
          </p:cNvPr>
          <p:cNvCxnSpPr>
            <a:cxnSpLocks/>
          </p:cNvCxnSpPr>
          <p:nvPr/>
        </p:nvCxnSpPr>
        <p:spPr>
          <a:xfrm flipH="1">
            <a:off x="6654564" y="3756922"/>
            <a:ext cx="2084726" cy="80665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706BE60D-13A4-EB64-6D9F-2E7773BB42FD}"/>
              </a:ext>
            </a:extLst>
          </p:cNvPr>
          <p:cNvCxnSpPr>
            <a:cxnSpLocks/>
            <a:stCxn id="29" idx="3"/>
          </p:cNvCxnSpPr>
          <p:nvPr/>
        </p:nvCxnSpPr>
        <p:spPr>
          <a:xfrm flipH="1" flipV="1">
            <a:off x="5697447" y="2404115"/>
            <a:ext cx="793589" cy="204111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1850146A-1892-93EE-91E9-064DA65FB030}"/>
              </a:ext>
            </a:extLst>
          </p:cNvPr>
          <p:cNvCxnSpPr>
            <a:cxnSpLocks/>
            <a:stCxn id="25" idx="3"/>
            <a:endCxn id="20" idx="1"/>
          </p:cNvCxnSpPr>
          <p:nvPr/>
        </p:nvCxnSpPr>
        <p:spPr>
          <a:xfrm flipV="1">
            <a:off x="5786350" y="1422504"/>
            <a:ext cx="2063225" cy="8107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44799131-7A6B-817D-0B99-E4D56BA2A6F1}"/>
              </a:ext>
            </a:extLst>
          </p:cNvPr>
          <p:cNvSpPr txBox="1"/>
          <p:nvPr/>
        </p:nvSpPr>
        <p:spPr>
          <a:xfrm>
            <a:off x="8358552" y="3074642"/>
            <a:ext cx="932174" cy="230832"/>
          </a:xfrm>
          <a:prstGeom prst="rect">
            <a:avLst/>
          </a:prstGeom>
          <a:noFill/>
        </p:spPr>
        <p:txBody>
          <a:bodyPr wrap="square">
            <a:spAutoFit/>
          </a:bodyPr>
          <a:lstStyle/>
          <a:p>
            <a:r>
              <a:rPr lang="en-GB" sz="900" dirty="0"/>
              <a:t>kickers(2+1) </a:t>
            </a:r>
            <a:endParaRPr lang="en-CH" sz="900" dirty="0"/>
          </a:p>
        </p:txBody>
      </p:sp>
      <p:sp>
        <p:nvSpPr>
          <p:cNvPr id="71" name="TextBox 70">
            <a:extLst>
              <a:ext uri="{FF2B5EF4-FFF2-40B4-BE49-F238E27FC236}">
                <a16:creationId xmlns:a16="http://schemas.microsoft.com/office/drawing/2014/main" id="{9181BA10-F7F4-2B15-F061-3389BBBC49EC}"/>
              </a:ext>
            </a:extLst>
          </p:cNvPr>
          <p:cNvSpPr txBox="1"/>
          <p:nvPr/>
        </p:nvSpPr>
        <p:spPr>
          <a:xfrm>
            <a:off x="7406044" y="3372980"/>
            <a:ext cx="932174" cy="246221"/>
          </a:xfrm>
          <a:prstGeom prst="rect">
            <a:avLst/>
          </a:prstGeom>
          <a:noFill/>
        </p:spPr>
        <p:txBody>
          <a:bodyPr wrap="square">
            <a:spAutoFit/>
          </a:bodyPr>
          <a:lstStyle/>
          <a:p>
            <a:r>
              <a:rPr lang="en-GB" sz="900" dirty="0"/>
              <a:t>pick-ups (4x)</a:t>
            </a:r>
            <a:r>
              <a:rPr lang="en-GB" sz="1000" dirty="0"/>
              <a:t> </a:t>
            </a:r>
            <a:endParaRPr lang="en-CH" sz="1000" dirty="0"/>
          </a:p>
        </p:txBody>
      </p:sp>
      <p:sp>
        <p:nvSpPr>
          <p:cNvPr id="72" name="Textfeld 1">
            <a:extLst>
              <a:ext uri="{FF2B5EF4-FFF2-40B4-BE49-F238E27FC236}">
                <a16:creationId xmlns:a16="http://schemas.microsoft.com/office/drawing/2014/main" id="{4AB9EBEE-4BEA-E453-C95A-F2B73FCCF987}"/>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951100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diagram of a cylindrical object&#10;&#10;Description automatically generated">
            <a:extLst>
              <a:ext uri="{FF2B5EF4-FFF2-40B4-BE49-F238E27FC236}">
                <a16:creationId xmlns:a16="http://schemas.microsoft.com/office/drawing/2014/main" id="{69F55B0A-4A67-75F2-A4A9-E744B2A134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756" y="1719649"/>
            <a:ext cx="4743244" cy="2761777"/>
          </a:xfrm>
          <a:prstGeom prst="rect">
            <a:avLst/>
          </a:prstGeom>
        </p:spPr>
      </p:pic>
      <p:sp>
        <p:nvSpPr>
          <p:cNvPr id="4" name="Textplatzhalter 3">
            <a:extLst>
              <a:ext uri="{FF2B5EF4-FFF2-40B4-BE49-F238E27FC236}">
                <a16:creationId xmlns:a16="http://schemas.microsoft.com/office/drawing/2014/main" id="{170D1DD8-EDAD-459A-845F-432546A7D4CF}"/>
              </a:ext>
            </a:extLst>
          </p:cNvPr>
          <p:cNvSpPr>
            <a:spLocks noGrp="1"/>
          </p:cNvSpPr>
          <p:nvPr>
            <p:ph type="body" sz="quarter" idx="11"/>
          </p:nvPr>
        </p:nvSpPr>
        <p:spPr>
          <a:xfrm>
            <a:off x="414916" y="972722"/>
            <a:ext cx="8436698" cy="212558"/>
          </a:xfrm>
        </p:spPr>
        <p:txBody>
          <a:bodyPr/>
          <a:lstStyle/>
          <a:p>
            <a:r>
              <a:rPr lang="en-US" dirty="0"/>
              <a:t>Characteristics (good for transverse feedback, but too low shunt impedance for </a:t>
            </a:r>
            <a:r>
              <a:rPr lang="en-US" dirty="0" err="1"/>
              <a:t>depolariser</a:t>
            </a:r>
            <a:r>
              <a:rPr lang="en-US" dirty="0"/>
              <a:t> with arc compatible diameter)</a:t>
            </a:r>
          </a:p>
        </p:txBody>
      </p:sp>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182602" y="1460135"/>
            <a:ext cx="4229408" cy="2497912"/>
          </a:xfrm>
        </p:spPr>
        <p:txBody>
          <a:bodyPr/>
          <a:lstStyle/>
          <a:p>
            <a:pPr marL="171450" indent="-171450">
              <a:buFont typeface="Arial" panose="020B0604020202020204" pitchFamily="34" charset="0"/>
              <a:buChar char="•"/>
            </a:pPr>
            <a:r>
              <a:rPr lang="en-US" dirty="0"/>
              <a:t>four electrodes arranged at 45 degrees </a:t>
            </a:r>
          </a:p>
          <a:p>
            <a:pPr marL="171450" indent="-171450">
              <a:buFont typeface="Arial" panose="020B0604020202020204" pitchFamily="34" charset="0"/>
              <a:buChar char="•"/>
            </a:pPr>
            <a:r>
              <a:rPr lang="en-US" dirty="0"/>
              <a:t>leaves horizontal plane free for synchrotron radiation absorbers similar as for BPM designs</a:t>
            </a:r>
          </a:p>
          <a:p>
            <a:pPr marL="171450" indent="-171450">
              <a:buFont typeface="Arial" panose="020B0604020202020204" pitchFamily="34" charset="0"/>
              <a:buChar char="•"/>
            </a:pPr>
            <a:r>
              <a:rPr lang="en-US" dirty="0">
                <a:solidFill>
                  <a:srgbClr val="FF0000"/>
                </a:solidFill>
              </a:rPr>
              <a:t>compatible with vacuum chamber diameters of 60-70 mm foreseen for arcs (initial proposal)</a:t>
            </a:r>
          </a:p>
          <a:p>
            <a:pPr marL="171450" indent="-171450">
              <a:buFont typeface="Arial" panose="020B0604020202020204" pitchFamily="34" charset="0"/>
              <a:buChar char="•"/>
            </a:pPr>
            <a:r>
              <a:rPr lang="en-US" dirty="0"/>
              <a:t>small diameter also desirable for increased shunt impedance, but matching to 50 Ohm must be considered for both differential mode and common mode </a:t>
            </a:r>
          </a:p>
          <a:p>
            <a:pPr marL="171450" indent="-171450">
              <a:buFont typeface="Arial" panose="020B0604020202020204" pitchFamily="34" charset="0"/>
              <a:buChar char="•"/>
            </a:pPr>
            <a:r>
              <a:rPr lang="en-US" dirty="0"/>
              <a:t>universal design that can be powered to provide vertical or horizontal kicks, even simultaneously, power can be directed to plane that needs high level kicks</a:t>
            </a:r>
          </a:p>
          <a:p>
            <a:pPr marL="171450" indent="-171450">
              <a:buFont typeface="Arial" panose="020B0604020202020204" pitchFamily="34" charset="0"/>
              <a:buChar char="•"/>
            </a:pPr>
            <a:r>
              <a:rPr lang="en-US" dirty="0"/>
              <a:t>device is a backward coupler, powered at beam downstream ports and terminated at upstream ports</a:t>
            </a:r>
          </a:p>
          <a:p>
            <a:pPr marL="171450" indent="-171450">
              <a:buFont typeface="Arial" panose="020B0604020202020204" pitchFamily="34" charset="0"/>
              <a:buChar char="•"/>
            </a:pPr>
            <a:r>
              <a:rPr lang="en-US" dirty="0"/>
              <a:t>action on beam provided in equal parts from magnetic and electric fields</a:t>
            </a:r>
          </a:p>
          <a:p>
            <a:pPr marL="171450" indent="-171450">
              <a:buFont typeface="Arial" panose="020B0604020202020204" pitchFamily="34" charset="0"/>
              <a:buChar char="•"/>
            </a:pPr>
            <a:r>
              <a:rPr lang="en-US" dirty="0"/>
              <a:t>length can be adjusted to match actual needs for bandwidth</a:t>
            </a:r>
          </a:p>
          <a:p>
            <a:pPr marL="171450" indent="-171450">
              <a:buFont typeface="Arial" panose="020B0604020202020204" pitchFamily="34" charset="0"/>
              <a:buChar char="•"/>
            </a:pPr>
            <a:r>
              <a:rPr lang="en-US" dirty="0"/>
              <a:t>total kick strength provided by set of kickers, placed at the appropriate phase advance / optics as needed</a:t>
            </a:r>
          </a:p>
          <a:p>
            <a:pPr marL="171450" indent="-171450">
              <a:buFont typeface="Arial" panose="020B0604020202020204" pitchFamily="34" charset="0"/>
              <a:buChar char="•"/>
            </a:pPr>
            <a:endParaRPr lang="en-US" dirty="0"/>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82602" y="412704"/>
            <a:ext cx="8901327" cy="804066"/>
          </a:xfrm>
        </p:spPr>
        <p:txBody>
          <a:bodyPr/>
          <a:lstStyle/>
          <a:p>
            <a:r>
              <a:rPr lang="en-US" dirty="0" err="1"/>
              <a:t>Stripline</a:t>
            </a:r>
            <a:r>
              <a:rPr lang="en-US" dirty="0"/>
              <a:t> kicker: arc compatible version (1</a:t>
            </a:r>
            <a:r>
              <a:rPr lang="en-US" baseline="30000" dirty="0"/>
              <a:t>st</a:t>
            </a:r>
            <a:r>
              <a:rPr lang="en-US" dirty="0"/>
              <a:t> version) </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sp>
        <p:nvSpPr>
          <p:cNvPr id="3" name="Textfeld 3">
            <a:extLst>
              <a:ext uri="{FF2B5EF4-FFF2-40B4-BE49-F238E27FC236}">
                <a16:creationId xmlns:a16="http://schemas.microsoft.com/office/drawing/2014/main" id="{55084C4A-3893-953F-21DF-686615A26C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7" name="TextBox 6">
            <a:extLst>
              <a:ext uri="{FF2B5EF4-FFF2-40B4-BE49-F238E27FC236}">
                <a16:creationId xmlns:a16="http://schemas.microsoft.com/office/drawing/2014/main" id="{62CA518A-ADBC-D8A6-43B2-9C483843B7ED}"/>
              </a:ext>
            </a:extLst>
          </p:cNvPr>
          <p:cNvSpPr txBox="1"/>
          <p:nvPr/>
        </p:nvSpPr>
        <p:spPr>
          <a:xfrm>
            <a:off x="7715667" y="4567519"/>
            <a:ext cx="1268335" cy="246221"/>
          </a:xfrm>
          <a:prstGeom prst="rect">
            <a:avLst/>
          </a:prstGeom>
          <a:noFill/>
        </p:spPr>
        <p:txBody>
          <a:bodyPr wrap="square">
            <a:spAutoFit/>
          </a:bodyPr>
          <a:lstStyle/>
          <a:p>
            <a:r>
              <a:rPr lang="en-US" sz="1000" dirty="0">
                <a:solidFill>
                  <a:srgbClr val="FF0000"/>
                </a:solidFill>
              </a:rPr>
              <a:t>D. Sittard (CST)</a:t>
            </a:r>
            <a:endParaRPr lang="en-CH" sz="1000" dirty="0">
              <a:solidFill>
                <a:srgbClr val="FF0000"/>
              </a:solidFill>
            </a:endParaRPr>
          </a:p>
        </p:txBody>
      </p:sp>
      <p:cxnSp>
        <p:nvCxnSpPr>
          <p:cNvPr id="8" name="Straight Arrow Connector 7">
            <a:extLst>
              <a:ext uri="{FF2B5EF4-FFF2-40B4-BE49-F238E27FC236}">
                <a16:creationId xmlns:a16="http://schemas.microsoft.com/office/drawing/2014/main" id="{637FCF2C-348B-ECE6-6DCB-1859767EECE0}"/>
              </a:ext>
            </a:extLst>
          </p:cNvPr>
          <p:cNvCxnSpPr>
            <a:cxnSpLocks/>
          </p:cNvCxnSpPr>
          <p:nvPr/>
        </p:nvCxnSpPr>
        <p:spPr>
          <a:xfrm flipV="1">
            <a:off x="5125980" y="3584181"/>
            <a:ext cx="1066800" cy="981518"/>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6B5EA9A-DEE1-A746-B5C6-DD663C6AAE26}"/>
              </a:ext>
            </a:extLst>
          </p:cNvPr>
          <p:cNvCxnSpPr>
            <a:cxnSpLocks/>
          </p:cNvCxnSpPr>
          <p:nvPr/>
        </p:nvCxnSpPr>
        <p:spPr>
          <a:xfrm>
            <a:off x="6681127" y="1331651"/>
            <a:ext cx="0" cy="6925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E0D7E15-57DC-2F52-DA19-73973B9536E8}"/>
              </a:ext>
            </a:extLst>
          </p:cNvPr>
          <p:cNvCxnSpPr>
            <a:cxnSpLocks/>
          </p:cNvCxnSpPr>
          <p:nvPr/>
        </p:nvCxnSpPr>
        <p:spPr>
          <a:xfrm>
            <a:off x="7641136" y="1331651"/>
            <a:ext cx="0" cy="6925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642775D-2939-9946-45C3-2AE096E8B0E0}"/>
              </a:ext>
            </a:extLst>
          </p:cNvPr>
          <p:cNvCxnSpPr>
            <a:cxnSpLocks/>
          </p:cNvCxnSpPr>
          <p:nvPr/>
        </p:nvCxnSpPr>
        <p:spPr>
          <a:xfrm flipV="1">
            <a:off x="7641136" y="3478258"/>
            <a:ext cx="0" cy="6466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49DB58A-F2EE-AADC-CC30-42FFEA613CB9}"/>
              </a:ext>
            </a:extLst>
          </p:cNvPr>
          <p:cNvCxnSpPr>
            <a:cxnSpLocks/>
          </p:cNvCxnSpPr>
          <p:nvPr/>
        </p:nvCxnSpPr>
        <p:spPr>
          <a:xfrm flipV="1">
            <a:off x="5938038" y="2248425"/>
            <a:ext cx="0" cy="3233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B177655-A9F8-F4EB-27D2-D938742A5B78}"/>
              </a:ext>
            </a:extLst>
          </p:cNvPr>
          <p:cNvCxnSpPr>
            <a:cxnSpLocks/>
          </p:cNvCxnSpPr>
          <p:nvPr/>
        </p:nvCxnSpPr>
        <p:spPr>
          <a:xfrm>
            <a:off x="6991489" y="4124908"/>
            <a:ext cx="0" cy="3565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272846C-174E-2CEC-B4E2-77D9C5C95E0C}"/>
              </a:ext>
            </a:extLst>
          </p:cNvPr>
          <p:cNvCxnSpPr>
            <a:cxnSpLocks/>
          </p:cNvCxnSpPr>
          <p:nvPr/>
        </p:nvCxnSpPr>
        <p:spPr>
          <a:xfrm flipV="1">
            <a:off x="6973691" y="2248425"/>
            <a:ext cx="0" cy="35937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20FCFFE3-5E63-B2DB-C9DC-D2263776968F}"/>
              </a:ext>
            </a:extLst>
          </p:cNvPr>
          <p:cNvCxnSpPr>
            <a:cxnSpLocks/>
          </p:cNvCxnSpPr>
          <p:nvPr/>
        </p:nvCxnSpPr>
        <p:spPr>
          <a:xfrm>
            <a:off x="5960286" y="4086071"/>
            <a:ext cx="0" cy="3565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DF7D662-E756-4477-F140-BEDEEF6B8921}"/>
              </a:ext>
            </a:extLst>
          </p:cNvPr>
          <p:cNvSpPr txBox="1"/>
          <p:nvPr/>
        </p:nvSpPr>
        <p:spPr>
          <a:xfrm>
            <a:off x="6732443" y="1021190"/>
            <a:ext cx="849736" cy="483274"/>
          </a:xfrm>
          <a:prstGeom prst="rect">
            <a:avLst/>
          </a:prstGeom>
          <a:noFill/>
        </p:spPr>
        <p:txBody>
          <a:bodyPr wrap="square" rtlCol="0">
            <a:spAutoFit/>
          </a:bodyPr>
          <a:lstStyle/>
          <a:p>
            <a:pPr algn="l">
              <a:lnSpc>
                <a:spcPts val="3700"/>
              </a:lnSpc>
            </a:pPr>
            <a:r>
              <a:rPr lang="en-US" sz="1200" dirty="0">
                <a:solidFill>
                  <a:srgbClr val="FF0000"/>
                </a:solidFill>
              </a:rPr>
              <a:t>RF power</a:t>
            </a:r>
          </a:p>
        </p:txBody>
      </p:sp>
      <p:sp>
        <p:nvSpPr>
          <p:cNvPr id="34" name="TextBox 33">
            <a:extLst>
              <a:ext uri="{FF2B5EF4-FFF2-40B4-BE49-F238E27FC236}">
                <a16:creationId xmlns:a16="http://schemas.microsoft.com/office/drawing/2014/main" id="{C91907EA-E8BD-D501-FC61-D576801AC903}"/>
              </a:ext>
            </a:extLst>
          </p:cNvPr>
          <p:cNvSpPr txBox="1"/>
          <p:nvPr/>
        </p:nvSpPr>
        <p:spPr>
          <a:xfrm>
            <a:off x="7365242" y="3883271"/>
            <a:ext cx="849913" cy="483274"/>
          </a:xfrm>
          <a:prstGeom prst="rect">
            <a:avLst/>
          </a:prstGeom>
          <a:noFill/>
        </p:spPr>
        <p:txBody>
          <a:bodyPr wrap="none" rtlCol="0">
            <a:spAutoFit/>
          </a:bodyPr>
          <a:lstStyle/>
          <a:p>
            <a:pPr algn="l">
              <a:lnSpc>
                <a:spcPts val="3700"/>
              </a:lnSpc>
            </a:pPr>
            <a:r>
              <a:rPr lang="en-US" sz="1200" dirty="0">
                <a:solidFill>
                  <a:srgbClr val="FF0000"/>
                </a:solidFill>
              </a:rPr>
              <a:t>RF power</a:t>
            </a:r>
          </a:p>
        </p:txBody>
      </p:sp>
      <p:sp>
        <p:nvSpPr>
          <p:cNvPr id="35" name="TextBox 34">
            <a:extLst>
              <a:ext uri="{FF2B5EF4-FFF2-40B4-BE49-F238E27FC236}">
                <a16:creationId xmlns:a16="http://schemas.microsoft.com/office/drawing/2014/main" id="{E831DFE3-1179-A93C-00A0-910350B88C7C}"/>
              </a:ext>
            </a:extLst>
          </p:cNvPr>
          <p:cNvSpPr txBox="1"/>
          <p:nvPr/>
        </p:nvSpPr>
        <p:spPr>
          <a:xfrm>
            <a:off x="6068091" y="4266204"/>
            <a:ext cx="798617" cy="483274"/>
          </a:xfrm>
          <a:prstGeom prst="rect">
            <a:avLst/>
          </a:prstGeom>
          <a:noFill/>
        </p:spPr>
        <p:txBody>
          <a:bodyPr wrap="none" rtlCol="0">
            <a:spAutoFit/>
          </a:bodyPr>
          <a:lstStyle/>
          <a:p>
            <a:pPr algn="l">
              <a:lnSpc>
                <a:spcPts val="3700"/>
              </a:lnSpc>
            </a:pPr>
            <a:r>
              <a:rPr lang="en-US" sz="1200" dirty="0">
                <a:solidFill>
                  <a:srgbClr val="FF0000"/>
                </a:solidFill>
              </a:rPr>
              <a:t>RF loads</a:t>
            </a:r>
          </a:p>
        </p:txBody>
      </p:sp>
      <p:sp>
        <p:nvSpPr>
          <p:cNvPr id="36" name="TextBox 35">
            <a:extLst>
              <a:ext uri="{FF2B5EF4-FFF2-40B4-BE49-F238E27FC236}">
                <a16:creationId xmlns:a16="http://schemas.microsoft.com/office/drawing/2014/main" id="{327BA4D8-C7BF-0973-D3C6-A360F9197496}"/>
              </a:ext>
            </a:extLst>
          </p:cNvPr>
          <p:cNvSpPr txBox="1"/>
          <p:nvPr/>
        </p:nvSpPr>
        <p:spPr>
          <a:xfrm>
            <a:off x="5853031" y="1823009"/>
            <a:ext cx="798617" cy="483274"/>
          </a:xfrm>
          <a:prstGeom prst="rect">
            <a:avLst/>
          </a:prstGeom>
          <a:noFill/>
        </p:spPr>
        <p:txBody>
          <a:bodyPr wrap="none" rtlCol="0">
            <a:spAutoFit/>
          </a:bodyPr>
          <a:lstStyle/>
          <a:p>
            <a:pPr algn="l">
              <a:lnSpc>
                <a:spcPts val="3700"/>
              </a:lnSpc>
            </a:pPr>
            <a:r>
              <a:rPr lang="en-US" sz="1200" dirty="0">
                <a:solidFill>
                  <a:srgbClr val="FF0000"/>
                </a:solidFill>
              </a:rPr>
              <a:t>RF loads</a:t>
            </a:r>
          </a:p>
        </p:txBody>
      </p:sp>
      <p:sp>
        <p:nvSpPr>
          <p:cNvPr id="37" name="TextBox 36">
            <a:extLst>
              <a:ext uri="{FF2B5EF4-FFF2-40B4-BE49-F238E27FC236}">
                <a16:creationId xmlns:a16="http://schemas.microsoft.com/office/drawing/2014/main" id="{E08C145B-0560-7197-09A0-59B47665991B}"/>
              </a:ext>
            </a:extLst>
          </p:cNvPr>
          <p:cNvSpPr txBox="1"/>
          <p:nvPr/>
        </p:nvSpPr>
        <p:spPr>
          <a:xfrm>
            <a:off x="4533420" y="1472121"/>
            <a:ext cx="1268296" cy="489045"/>
          </a:xfrm>
          <a:prstGeom prst="rect">
            <a:avLst/>
          </a:prstGeom>
          <a:noFill/>
        </p:spPr>
        <p:txBody>
          <a:bodyPr wrap="none" rtlCol="0">
            <a:spAutoFit/>
          </a:bodyPr>
          <a:lstStyle/>
          <a:p>
            <a:pPr algn="l">
              <a:lnSpc>
                <a:spcPts val="3700"/>
              </a:lnSpc>
            </a:pPr>
            <a:r>
              <a:rPr lang="en-US" sz="1400" dirty="0"/>
              <a:t>up to 1m long</a:t>
            </a:r>
          </a:p>
        </p:txBody>
      </p:sp>
      <p:sp>
        <p:nvSpPr>
          <p:cNvPr id="10" name="Textfeld 1">
            <a:extLst>
              <a:ext uri="{FF2B5EF4-FFF2-40B4-BE49-F238E27FC236}">
                <a16:creationId xmlns:a16="http://schemas.microsoft.com/office/drawing/2014/main" id="{25B5FB61-98B3-CA78-FF6E-ED995F5735ED}"/>
              </a:ext>
            </a:extLst>
          </p:cNvPr>
          <p:cNvSpPr txBox="1"/>
          <p:nvPr/>
        </p:nvSpPr>
        <p:spPr>
          <a:xfrm>
            <a:off x="1129750" y="96046"/>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1722072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438002" y="505660"/>
            <a:ext cx="8263350" cy="804066"/>
          </a:xfrm>
        </p:spPr>
        <p:txBody>
          <a:bodyPr/>
          <a:lstStyle/>
          <a:p>
            <a:r>
              <a:rPr lang="en-US" dirty="0" err="1"/>
              <a:t>Stripline</a:t>
            </a:r>
            <a:r>
              <a:rPr lang="en-US" dirty="0"/>
              <a:t> kicker: field plots (70 mm chamber)  </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pic>
        <p:nvPicPr>
          <p:cNvPr id="6" name="Picture 5" descr="A circular structure with many colored arrows&#10;&#10;Description automatically generated">
            <a:extLst>
              <a:ext uri="{FF2B5EF4-FFF2-40B4-BE49-F238E27FC236}">
                <a16:creationId xmlns:a16="http://schemas.microsoft.com/office/drawing/2014/main" id="{1C9900AA-EE96-8FF8-2DA2-4FFDD459F5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312" y="1210838"/>
            <a:ext cx="4051686" cy="2724260"/>
          </a:xfrm>
          <a:prstGeom prst="rect">
            <a:avLst/>
          </a:prstGeom>
        </p:spPr>
      </p:pic>
      <p:pic>
        <p:nvPicPr>
          <p:cNvPr id="8" name="Picture 7" descr="A circular pattern of arrows&#10;&#10;Description automatically generated">
            <a:extLst>
              <a:ext uri="{FF2B5EF4-FFF2-40B4-BE49-F238E27FC236}">
                <a16:creationId xmlns:a16="http://schemas.microsoft.com/office/drawing/2014/main" id="{85D5A978-839D-0BEE-2691-85466A2C98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1033" y="1208402"/>
            <a:ext cx="4220319" cy="2726696"/>
          </a:xfrm>
          <a:prstGeom prst="rect">
            <a:avLst/>
          </a:prstGeom>
        </p:spPr>
      </p:pic>
      <p:sp>
        <p:nvSpPr>
          <p:cNvPr id="11" name="Textplatzhalter 2">
            <a:extLst>
              <a:ext uri="{FF2B5EF4-FFF2-40B4-BE49-F238E27FC236}">
                <a16:creationId xmlns:a16="http://schemas.microsoft.com/office/drawing/2014/main" id="{1FE2990E-A9C7-63BD-E3CB-F2127D58950B}"/>
              </a:ext>
            </a:extLst>
          </p:cNvPr>
          <p:cNvSpPr txBox="1">
            <a:spLocks/>
          </p:cNvSpPr>
          <p:nvPr/>
        </p:nvSpPr>
        <p:spPr>
          <a:xfrm>
            <a:off x="1219806" y="3935098"/>
            <a:ext cx="2605500" cy="208547"/>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Electric field (vertical)</a:t>
            </a:r>
          </a:p>
        </p:txBody>
      </p:sp>
      <p:sp>
        <p:nvSpPr>
          <p:cNvPr id="13" name="Textplatzhalter 2">
            <a:extLst>
              <a:ext uri="{FF2B5EF4-FFF2-40B4-BE49-F238E27FC236}">
                <a16:creationId xmlns:a16="http://schemas.microsoft.com/office/drawing/2014/main" id="{16D845D3-1E9C-D8EF-93C6-199C4C9FBA92}"/>
              </a:ext>
            </a:extLst>
          </p:cNvPr>
          <p:cNvSpPr txBox="1">
            <a:spLocks/>
          </p:cNvSpPr>
          <p:nvPr/>
        </p:nvSpPr>
        <p:spPr>
          <a:xfrm>
            <a:off x="5265465" y="3935098"/>
            <a:ext cx="3068191" cy="258309"/>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Magnetic field field (horizontal)</a:t>
            </a:r>
          </a:p>
        </p:txBody>
      </p:sp>
      <p:sp>
        <p:nvSpPr>
          <p:cNvPr id="3" name="Textfeld 3">
            <a:extLst>
              <a:ext uri="{FF2B5EF4-FFF2-40B4-BE49-F238E27FC236}">
                <a16:creationId xmlns:a16="http://schemas.microsoft.com/office/drawing/2014/main" id="{EE25F4F6-2D11-CAAB-41C5-48203BC54918}"/>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4" name="TextBox 3">
            <a:extLst>
              <a:ext uri="{FF2B5EF4-FFF2-40B4-BE49-F238E27FC236}">
                <a16:creationId xmlns:a16="http://schemas.microsoft.com/office/drawing/2014/main" id="{BF6CC0DA-FE56-9EBD-A534-9605441997F3}"/>
              </a:ext>
            </a:extLst>
          </p:cNvPr>
          <p:cNvSpPr txBox="1"/>
          <p:nvPr/>
        </p:nvSpPr>
        <p:spPr>
          <a:xfrm>
            <a:off x="8133525" y="4012780"/>
            <a:ext cx="767959" cy="246221"/>
          </a:xfrm>
          <a:prstGeom prst="rect">
            <a:avLst/>
          </a:prstGeom>
          <a:noFill/>
        </p:spPr>
        <p:txBody>
          <a:bodyPr wrap="square">
            <a:spAutoFit/>
          </a:bodyPr>
          <a:lstStyle/>
          <a:p>
            <a:r>
              <a:rPr lang="en-US" sz="1000" dirty="0">
                <a:solidFill>
                  <a:srgbClr val="FF0000"/>
                </a:solidFill>
              </a:rPr>
              <a:t>D. </a:t>
            </a:r>
            <a:r>
              <a:rPr lang="en-US" sz="1000" dirty="0" err="1">
                <a:solidFill>
                  <a:srgbClr val="FF0000"/>
                </a:solidFill>
              </a:rPr>
              <a:t>Sittard</a:t>
            </a:r>
            <a:endParaRPr lang="en-CH" sz="1000" dirty="0">
              <a:solidFill>
                <a:srgbClr val="FF0000"/>
              </a:solidFill>
            </a:endParaRPr>
          </a:p>
        </p:txBody>
      </p:sp>
      <p:sp>
        <p:nvSpPr>
          <p:cNvPr id="9" name="TextBox 8">
            <a:extLst>
              <a:ext uri="{FF2B5EF4-FFF2-40B4-BE49-F238E27FC236}">
                <a16:creationId xmlns:a16="http://schemas.microsoft.com/office/drawing/2014/main" id="{1E48CC18-A367-79E0-59E2-3764E135FC9D}"/>
              </a:ext>
            </a:extLst>
          </p:cNvPr>
          <p:cNvSpPr txBox="1"/>
          <p:nvPr/>
        </p:nvSpPr>
        <p:spPr>
          <a:xfrm>
            <a:off x="1241609" y="4201684"/>
            <a:ext cx="6656135" cy="715581"/>
          </a:xfrm>
          <a:prstGeom prst="rect">
            <a:avLst/>
          </a:prstGeom>
          <a:noFill/>
        </p:spPr>
        <p:txBody>
          <a:bodyPr wrap="square">
            <a:spAutoFit/>
          </a:bodyPr>
          <a:lstStyle/>
          <a:p>
            <a:pPr marL="171450" indent="-171450">
              <a:buFont typeface="Arial" panose="020B0604020202020204" pitchFamily="34" charset="0"/>
              <a:buChar char="•"/>
            </a:pPr>
            <a:r>
              <a:rPr lang="en-US" dirty="0"/>
              <a:t>vertical kick evenly split between electric and magnetic fields</a:t>
            </a:r>
          </a:p>
          <a:p>
            <a:pPr marL="171450" indent="-171450">
              <a:buFont typeface="Arial" panose="020B0604020202020204" pitchFamily="34" charset="0"/>
              <a:buChar char="•"/>
            </a:pPr>
            <a:r>
              <a:rPr lang="en-US" dirty="0">
                <a:solidFill>
                  <a:srgbClr val="92D050"/>
                </a:solidFill>
              </a:rPr>
              <a:t>optimization  is planned to start this year (beam impedance, details of the design compatible with short bunch length … ) </a:t>
            </a:r>
          </a:p>
        </p:txBody>
      </p:sp>
      <p:sp>
        <p:nvSpPr>
          <p:cNvPr id="7" name="Textfeld 1">
            <a:extLst>
              <a:ext uri="{FF2B5EF4-FFF2-40B4-BE49-F238E27FC236}">
                <a16:creationId xmlns:a16="http://schemas.microsoft.com/office/drawing/2014/main" id="{72E15DD6-07DA-1007-274F-AAE588AF0749}"/>
              </a:ext>
            </a:extLst>
          </p:cNvPr>
          <p:cNvSpPr txBox="1"/>
          <p:nvPr/>
        </p:nvSpPr>
        <p:spPr>
          <a:xfrm>
            <a:off x="1129750" y="96046"/>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3759728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A8714B5-F4F9-90C0-6235-12D60E982BA1}"/>
              </a:ext>
            </a:extLst>
          </p:cNvPr>
          <p:cNvSpPr txBox="1"/>
          <p:nvPr/>
        </p:nvSpPr>
        <p:spPr>
          <a:xfrm>
            <a:off x="4848894" y="1395087"/>
            <a:ext cx="2670364" cy="474553"/>
          </a:xfrm>
          <a:prstGeom prst="rect">
            <a:avLst/>
          </a:prstGeom>
          <a:noFill/>
        </p:spPr>
        <p:txBody>
          <a:bodyPr wrap="square" rtlCol="0">
            <a:spAutoFit/>
          </a:bodyPr>
          <a:lstStyle/>
          <a:p>
            <a:pPr algn="l">
              <a:lnSpc>
                <a:spcPts val="3700"/>
              </a:lnSpc>
            </a:pPr>
            <a:r>
              <a:rPr lang="en-US" sz="900" dirty="0">
                <a:sym typeface="Wingdings" panose="05000000000000000000" pitchFamily="2" charset="2"/>
              </a:rPr>
              <a:t> p</a:t>
            </a:r>
            <a:r>
              <a:rPr lang="en-US" sz="900" dirty="0"/>
              <a:t>ower need reduced by factor 15.6</a:t>
            </a:r>
          </a:p>
        </p:txBody>
      </p:sp>
      <p:pic>
        <p:nvPicPr>
          <p:cNvPr id="9" name="Picture 8" descr="A graph with different colored lines&#10;&#10;Description automatically generated">
            <a:extLst>
              <a:ext uri="{FF2B5EF4-FFF2-40B4-BE49-F238E27FC236}">
                <a16:creationId xmlns:a16="http://schemas.microsoft.com/office/drawing/2014/main" id="{292DFB73-E388-35BA-0EAA-1F1251824B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829" y="1656217"/>
            <a:ext cx="3846150" cy="2747250"/>
          </a:xfrm>
          <a:prstGeom prst="rect">
            <a:avLst/>
          </a:prstGeom>
        </p:spPr>
      </p:pic>
      <p:sp>
        <p:nvSpPr>
          <p:cNvPr id="4" name="Text Placeholder 3">
            <a:extLst>
              <a:ext uri="{FF2B5EF4-FFF2-40B4-BE49-F238E27FC236}">
                <a16:creationId xmlns:a16="http://schemas.microsoft.com/office/drawing/2014/main" id="{64B48DF2-4E36-B0D7-39F2-4AAADF189368}"/>
              </a:ext>
            </a:extLst>
          </p:cNvPr>
          <p:cNvSpPr>
            <a:spLocks noGrp="1"/>
          </p:cNvSpPr>
          <p:nvPr>
            <p:ph type="body" sz="quarter" idx="12"/>
          </p:nvPr>
        </p:nvSpPr>
        <p:spPr>
          <a:xfrm>
            <a:off x="440034" y="1398953"/>
            <a:ext cx="4023000" cy="2747250"/>
          </a:xfrm>
        </p:spPr>
        <p:txBody>
          <a:bodyPr/>
          <a:lstStyle/>
          <a:p>
            <a:r>
              <a:rPr lang="en-CH" sz="1100" dirty="0">
                <a:solidFill>
                  <a:srgbClr val="FF0000"/>
                </a:solidFill>
              </a:rPr>
              <a:t>70 mm vacuum chamber </a:t>
            </a:r>
            <a:r>
              <a:rPr lang="en-CH" sz="1100" dirty="0"/>
              <a:t>diameter (</a:t>
            </a:r>
            <a:r>
              <a:rPr lang="en-US" sz="1100" dirty="0"/>
              <a:t>directly arc </a:t>
            </a:r>
            <a:r>
              <a:rPr lang="en-CH" sz="1100" dirty="0"/>
              <a:t>compatible)</a:t>
            </a:r>
          </a:p>
        </p:txBody>
      </p:sp>
      <p:sp>
        <p:nvSpPr>
          <p:cNvPr id="2" name="Slide Number Placeholder 1">
            <a:extLst>
              <a:ext uri="{FF2B5EF4-FFF2-40B4-BE49-F238E27FC236}">
                <a16:creationId xmlns:a16="http://schemas.microsoft.com/office/drawing/2014/main" id="{0B351611-3586-FA54-82C9-18DF5AF8B6E2}"/>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3" name="Text Placeholder 2">
            <a:extLst>
              <a:ext uri="{FF2B5EF4-FFF2-40B4-BE49-F238E27FC236}">
                <a16:creationId xmlns:a16="http://schemas.microsoft.com/office/drawing/2014/main" id="{3C0EAF80-29F5-98B9-4AFD-35517F9FC363}"/>
              </a:ext>
            </a:extLst>
          </p:cNvPr>
          <p:cNvSpPr>
            <a:spLocks noGrp="1"/>
          </p:cNvSpPr>
          <p:nvPr>
            <p:ph type="body" sz="quarter" idx="11"/>
          </p:nvPr>
        </p:nvSpPr>
        <p:spPr>
          <a:xfrm>
            <a:off x="437850" y="1062427"/>
            <a:ext cx="8263350" cy="231048"/>
          </a:xfrm>
        </p:spPr>
        <p:txBody>
          <a:bodyPr/>
          <a:lstStyle/>
          <a:p>
            <a:r>
              <a:rPr lang="en-GB" dirty="0"/>
              <a:t>Adaptation </a:t>
            </a:r>
            <a:r>
              <a:rPr lang="en-CH" dirty="0"/>
              <a:t>of length to bandwidth</a:t>
            </a:r>
            <a:r>
              <a:rPr lang="fr-CH" dirty="0"/>
              <a:t> </a:t>
            </a:r>
            <a:r>
              <a:rPr lang="en-US" dirty="0"/>
              <a:t>also</a:t>
            </a:r>
            <a:r>
              <a:rPr lang="fr-CH" dirty="0"/>
              <a:t> possible (</a:t>
            </a:r>
            <a:r>
              <a:rPr lang="en-US" dirty="0"/>
              <a:t>using</a:t>
            </a:r>
            <a:r>
              <a:rPr lang="fr-CH" dirty="0"/>
              <a:t> 1 m long kickers for 40 MHz +/- 20 MHz)</a:t>
            </a:r>
            <a:endParaRPr lang="en-CH" dirty="0"/>
          </a:p>
        </p:txBody>
      </p:sp>
      <p:sp>
        <p:nvSpPr>
          <p:cNvPr id="5" name="Text Placeholder 4">
            <a:extLst>
              <a:ext uri="{FF2B5EF4-FFF2-40B4-BE49-F238E27FC236}">
                <a16:creationId xmlns:a16="http://schemas.microsoft.com/office/drawing/2014/main" id="{5F73FF8C-92E9-3E1E-5CEA-8EFA4C911C49}"/>
              </a:ext>
            </a:extLst>
          </p:cNvPr>
          <p:cNvSpPr>
            <a:spLocks noGrp="1"/>
          </p:cNvSpPr>
          <p:nvPr>
            <p:ph type="body" sz="quarter" idx="13"/>
          </p:nvPr>
        </p:nvSpPr>
        <p:spPr>
          <a:xfrm>
            <a:off x="4766295" y="1391498"/>
            <a:ext cx="4084339" cy="2747250"/>
          </a:xfrm>
        </p:spPr>
        <p:txBody>
          <a:bodyPr/>
          <a:lstStyle/>
          <a:p>
            <a:r>
              <a:rPr lang="fr-CH" sz="1100" dirty="0">
                <a:solidFill>
                  <a:srgbClr val="FF0000"/>
                </a:solidFill>
              </a:rPr>
              <a:t>26 mm vacuum </a:t>
            </a:r>
            <a:r>
              <a:rPr lang="en-GB" sz="1100" dirty="0">
                <a:solidFill>
                  <a:srgbClr val="FF0000"/>
                </a:solidFill>
              </a:rPr>
              <a:t>chamber </a:t>
            </a:r>
            <a:r>
              <a:rPr lang="en-GB" sz="1100" dirty="0"/>
              <a:t>(</a:t>
            </a:r>
            <a:r>
              <a:rPr lang="en-GB" sz="1100" dirty="0">
                <a:sym typeface="Wingdings" panose="05000000000000000000" pitchFamily="2" charset="2"/>
              </a:rPr>
              <a:t> 1</a:t>
            </a:r>
            <a:r>
              <a:rPr lang="en-GB" sz="1100" dirty="0"/>
              <a:t>8 mm between electrodes)</a:t>
            </a:r>
          </a:p>
        </p:txBody>
      </p:sp>
      <p:sp>
        <p:nvSpPr>
          <p:cNvPr id="6" name="Title 5">
            <a:extLst>
              <a:ext uri="{FF2B5EF4-FFF2-40B4-BE49-F238E27FC236}">
                <a16:creationId xmlns:a16="http://schemas.microsoft.com/office/drawing/2014/main" id="{208667AB-2159-7B5E-BA32-E5E319B428DB}"/>
              </a:ext>
            </a:extLst>
          </p:cNvPr>
          <p:cNvSpPr>
            <a:spLocks noGrp="1"/>
          </p:cNvSpPr>
          <p:nvPr>
            <p:ph type="title"/>
          </p:nvPr>
        </p:nvSpPr>
        <p:spPr/>
        <p:txBody>
          <a:bodyPr/>
          <a:lstStyle/>
          <a:p>
            <a:r>
              <a:rPr lang="en-CH" dirty="0"/>
              <a:t>Shunt impedance</a:t>
            </a:r>
            <a:r>
              <a:rPr lang="fr-CH" dirty="0"/>
              <a:t> kicker (</a:t>
            </a:r>
            <a:r>
              <a:rPr lang="en-US" dirty="0"/>
              <a:t>four electrode version</a:t>
            </a:r>
            <a:r>
              <a:rPr lang="fr-CH" dirty="0"/>
              <a:t>)</a:t>
            </a:r>
            <a:endParaRPr lang="en-CH" dirty="0"/>
          </a:p>
        </p:txBody>
      </p:sp>
      <p:sp>
        <p:nvSpPr>
          <p:cNvPr id="8" name="Oval 7">
            <a:extLst>
              <a:ext uri="{FF2B5EF4-FFF2-40B4-BE49-F238E27FC236}">
                <a16:creationId xmlns:a16="http://schemas.microsoft.com/office/drawing/2014/main" id="{85AAE51C-DDD3-D5A9-A5A1-959A3B7BB012}"/>
              </a:ext>
            </a:extLst>
          </p:cNvPr>
          <p:cNvSpPr>
            <a:spLocks noChangeAspect="1"/>
          </p:cNvSpPr>
          <p:nvPr/>
        </p:nvSpPr>
        <p:spPr>
          <a:xfrm>
            <a:off x="1017509" y="2516487"/>
            <a:ext cx="72008" cy="72464"/>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Oval 9">
            <a:extLst>
              <a:ext uri="{FF2B5EF4-FFF2-40B4-BE49-F238E27FC236}">
                <a16:creationId xmlns:a16="http://schemas.microsoft.com/office/drawing/2014/main" id="{6C95D0BE-7342-CFCD-B85C-989D475C0E75}"/>
              </a:ext>
            </a:extLst>
          </p:cNvPr>
          <p:cNvSpPr>
            <a:spLocks noChangeAspect="1"/>
          </p:cNvSpPr>
          <p:nvPr/>
        </p:nvSpPr>
        <p:spPr>
          <a:xfrm>
            <a:off x="1273647" y="3614834"/>
            <a:ext cx="72008" cy="72464"/>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Oval 13">
            <a:extLst>
              <a:ext uri="{FF2B5EF4-FFF2-40B4-BE49-F238E27FC236}">
                <a16:creationId xmlns:a16="http://schemas.microsoft.com/office/drawing/2014/main" id="{C230CD18-EDBA-EE74-1C38-93824A3B8EFD}"/>
              </a:ext>
            </a:extLst>
          </p:cNvPr>
          <p:cNvSpPr>
            <a:spLocks noChangeAspect="1"/>
          </p:cNvSpPr>
          <p:nvPr/>
        </p:nvSpPr>
        <p:spPr>
          <a:xfrm>
            <a:off x="1730627" y="3856470"/>
            <a:ext cx="72008" cy="72464"/>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TextBox 15">
            <a:extLst>
              <a:ext uri="{FF2B5EF4-FFF2-40B4-BE49-F238E27FC236}">
                <a16:creationId xmlns:a16="http://schemas.microsoft.com/office/drawing/2014/main" id="{B5482587-39AF-19C2-4006-6DCEE0E79EBD}"/>
              </a:ext>
            </a:extLst>
          </p:cNvPr>
          <p:cNvSpPr txBox="1"/>
          <p:nvPr/>
        </p:nvSpPr>
        <p:spPr>
          <a:xfrm>
            <a:off x="1030031" y="2160362"/>
            <a:ext cx="700596" cy="246221"/>
          </a:xfrm>
          <a:prstGeom prst="rect">
            <a:avLst/>
          </a:prstGeom>
          <a:noFill/>
        </p:spPr>
        <p:txBody>
          <a:bodyPr wrap="square" rtlCol="0">
            <a:spAutoFit/>
          </a:bodyPr>
          <a:lstStyle/>
          <a:p>
            <a:pPr algn="l"/>
            <a:r>
              <a:rPr lang="en-GB" sz="1000" dirty="0">
                <a:solidFill>
                  <a:schemeClr val="tx2"/>
                </a:solidFill>
              </a:rPr>
              <a:t>40 MHz</a:t>
            </a:r>
            <a:endParaRPr lang="en-CH" sz="1000" dirty="0">
              <a:solidFill>
                <a:schemeClr val="tx2"/>
              </a:solidFill>
            </a:endParaRPr>
          </a:p>
        </p:txBody>
      </p:sp>
      <p:sp>
        <p:nvSpPr>
          <p:cNvPr id="18" name="TextBox 17">
            <a:extLst>
              <a:ext uri="{FF2B5EF4-FFF2-40B4-BE49-F238E27FC236}">
                <a16:creationId xmlns:a16="http://schemas.microsoft.com/office/drawing/2014/main" id="{ED1F5CA8-9B5D-A886-7B4F-F647DE3AE6D3}"/>
              </a:ext>
            </a:extLst>
          </p:cNvPr>
          <p:cNvSpPr txBox="1"/>
          <p:nvPr/>
        </p:nvSpPr>
        <p:spPr>
          <a:xfrm>
            <a:off x="1289680" y="3460208"/>
            <a:ext cx="700596" cy="246221"/>
          </a:xfrm>
          <a:prstGeom prst="rect">
            <a:avLst/>
          </a:prstGeom>
          <a:noFill/>
        </p:spPr>
        <p:txBody>
          <a:bodyPr wrap="square" rtlCol="0">
            <a:spAutoFit/>
          </a:bodyPr>
          <a:lstStyle/>
          <a:p>
            <a:pPr algn="l"/>
            <a:r>
              <a:rPr lang="en-GB" sz="1000" dirty="0">
                <a:solidFill>
                  <a:schemeClr val="tx2"/>
                </a:solidFill>
              </a:rPr>
              <a:t>80 MHz</a:t>
            </a:r>
            <a:endParaRPr lang="en-CH" sz="1000" dirty="0">
              <a:solidFill>
                <a:schemeClr val="tx2"/>
              </a:solidFill>
            </a:endParaRPr>
          </a:p>
        </p:txBody>
      </p:sp>
      <p:sp>
        <p:nvSpPr>
          <p:cNvPr id="19" name="TextBox 18">
            <a:extLst>
              <a:ext uri="{FF2B5EF4-FFF2-40B4-BE49-F238E27FC236}">
                <a16:creationId xmlns:a16="http://schemas.microsoft.com/office/drawing/2014/main" id="{28F2C588-7EC9-8AA2-47ED-D074C353391F}"/>
              </a:ext>
            </a:extLst>
          </p:cNvPr>
          <p:cNvSpPr txBox="1"/>
          <p:nvPr/>
        </p:nvSpPr>
        <p:spPr>
          <a:xfrm>
            <a:off x="1730627" y="3660317"/>
            <a:ext cx="700596" cy="246221"/>
          </a:xfrm>
          <a:prstGeom prst="rect">
            <a:avLst/>
          </a:prstGeom>
          <a:noFill/>
        </p:spPr>
        <p:txBody>
          <a:bodyPr wrap="square" rtlCol="0">
            <a:spAutoFit/>
          </a:bodyPr>
          <a:lstStyle/>
          <a:p>
            <a:pPr algn="l"/>
            <a:r>
              <a:rPr lang="en-GB" sz="1000" dirty="0">
                <a:solidFill>
                  <a:schemeClr val="tx2"/>
                </a:solidFill>
              </a:rPr>
              <a:t>160 MHz</a:t>
            </a:r>
            <a:endParaRPr lang="en-CH" sz="1000" dirty="0">
              <a:solidFill>
                <a:schemeClr val="tx2"/>
              </a:solidFill>
            </a:endParaRP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5064A70B-4213-CC60-5496-EA3C967418B7}"/>
                  </a:ext>
                </a:extLst>
              </p:cNvPr>
              <p:cNvSpPr txBox="1"/>
              <p:nvPr/>
            </p:nvSpPr>
            <p:spPr>
              <a:xfrm>
                <a:off x="963542" y="4682437"/>
                <a:ext cx="1239140" cy="2322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𝑉</m:t>
                      </m:r>
                      <m:r>
                        <a:rPr lang="en-US" b="0" i="1" baseline="-25000" smtClean="0">
                          <a:latin typeface="Cambria Math" panose="02040503050406030204" pitchFamily="18" charset="0"/>
                        </a:rPr>
                        <m:t>𝑇</m:t>
                      </m:r>
                      <m:r>
                        <a:rPr lang="fr-CH" b="0" i="1" smtClean="0">
                          <a:latin typeface="Cambria Math" panose="02040503050406030204" pitchFamily="18" charset="0"/>
                        </a:rPr>
                        <m:t>=</m:t>
                      </m:r>
                      <m:rad>
                        <m:radPr>
                          <m:degHide m:val="on"/>
                          <m:ctrlPr>
                            <a:rPr lang="en-US" i="1" smtClean="0">
                              <a:latin typeface="Cambria Math" panose="02040503050406030204" pitchFamily="18" charset="0"/>
                            </a:rPr>
                          </m:ctrlPr>
                        </m:radPr>
                        <m:deg/>
                        <m:e>
                          <m:r>
                            <a:rPr lang="en-US" b="0" i="1" smtClean="0">
                              <a:latin typeface="Cambria Math" panose="02040503050406030204" pitchFamily="18" charset="0"/>
                            </a:rPr>
                            <m:t>2</m:t>
                          </m:r>
                          <m:r>
                            <a:rPr lang="fr-CH" b="0" i="1" smtClean="0">
                              <a:latin typeface="Cambria Math" panose="02040503050406030204" pitchFamily="18" charset="0"/>
                            </a:rPr>
                            <m:t>𝑃𝑍</m:t>
                          </m:r>
                          <m:r>
                            <a:rPr lang="fr-CH" b="0" i="1" baseline="-25000" smtClean="0">
                              <a:latin typeface="Cambria Math" panose="02040503050406030204" pitchFamily="18" charset="0"/>
                            </a:rPr>
                            <m:t>𝑠</m:t>
                          </m:r>
                        </m:e>
                      </m:rad>
                    </m:oMath>
                  </m:oMathPara>
                </a14:m>
                <a:endParaRPr lang="en-US" dirty="0"/>
              </a:p>
            </p:txBody>
          </p:sp>
        </mc:Choice>
        <mc:Fallback xmlns="">
          <p:sp>
            <p:nvSpPr>
              <p:cNvPr id="20" name="TextBox 19">
                <a:extLst>
                  <a:ext uri="{FF2B5EF4-FFF2-40B4-BE49-F238E27FC236}">
                    <a16:creationId xmlns:a16="http://schemas.microsoft.com/office/drawing/2014/main" id="{5064A70B-4213-CC60-5496-EA3C967418B7}"/>
                  </a:ext>
                </a:extLst>
              </p:cNvPr>
              <p:cNvSpPr txBox="1">
                <a:spLocks noRot="1" noChangeAspect="1" noMove="1" noResize="1" noEditPoints="1" noAdjustHandles="1" noChangeArrowheads="1" noChangeShapeType="1" noTextEdit="1"/>
              </p:cNvSpPr>
              <p:nvPr/>
            </p:nvSpPr>
            <p:spPr>
              <a:xfrm>
                <a:off x="963542" y="4682437"/>
                <a:ext cx="1239140" cy="232243"/>
              </a:xfrm>
              <a:prstGeom prst="rect">
                <a:avLst/>
              </a:prstGeom>
              <a:blipFill>
                <a:blip r:embed="rId3"/>
                <a:stretch>
                  <a:fillRect b="-15789"/>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F692183B-7B38-2328-65BD-830F94C2210C}"/>
              </a:ext>
            </a:extLst>
          </p:cNvPr>
          <p:cNvSpPr txBox="1"/>
          <p:nvPr/>
        </p:nvSpPr>
        <p:spPr>
          <a:xfrm>
            <a:off x="8253789" y="4245178"/>
            <a:ext cx="767959" cy="246221"/>
          </a:xfrm>
          <a:prstGeom prst="rect">
            <a:avLst/>
          </a:prstGeom>
          <a:noFill/>
        </p:spPr>
        <p:txBody>
          <a:bodyPr wrap="square">
            <a:spAutoFit/>
          </a:bodyPr>
          <a:lstStyle/>
          <a:p>
            <a:r>
              <a:rPr lang="en-US" sz="1000" dirty="0">
                <a:solidFill>
                  <a:srgbClr val="FF0000"/>
                </a:solidFill>
              </a:rPr>
              <a:t>D. </a:t>
            </a:r>
            <a:r>
              <a:rPr lang="en-US" sz="1000" dirty="0" err="1">
                <a:solidFill>
                  <a:srgbClr val="FF0000"/>
                </a:solidFill>
              </a:rPr>
              <a:t>Sittard</a:t>
            </a:r>
            <a:endParaRPr lang="en-CH" sz="1000" dirty="0">
              <a:solidFill>
                <a:srgbClr val="FF0000"/>
              </a:solidFill>
            </a:endParaRPr>
          </a:p>
        </p:txBody>
      </p:sp>
      <p:sp>
        <p:nvSpPr>
          <p:cNvPr id="13" name="Textfeld 3">
            <a:extLst>
              <a:ext uri="{FF2B5EF4-FFF2-40B4-BE49-F238E27FC236}">
                <a16:creationId xmlns:a16="http://schemas.microsoft.com/office/drawing/2014/main" id="{871FC2F9-9BFC-78E6-B87C-29426C7AD375}"/>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pic>
        <p:nvPicPr>
          <p:cNvPr id="22" name="Picture 21">
            <a:extLst>
              <a:ext uri="{FF2B5EF4-FFF2-40B4-BE49-F238E27FC236}">
                <a16:creationId xmlns:a16="http://schemas.microsoft.com/office/drawing/2014/main" id="{0234C3D9-C360-8993-F6FF-A4FB9215B3D7}"/>
              </a:ext>
            </a:extLst>
          </p:cNvPr>
          <p:cNvPicPr>
            <a:picLocks noChangeAspect="1"/>
          </p:cNvPicPr>
          <p:nvPr/>
        </p:nvPicPr>
        <p:blipFill>
          <a:blip r:embed="rId4"/>
          <a:stretch>
            <a:fillRect/>
          </a:stretch>
        </p:blipFill>
        <p:spPr>
          <a:xfrm>
            <a:off x="4491025" y="1928126"/>
            <a:ext cx="3030799" cy="2589168"/>
          </a:xfrm>
          <a:prstGeom prst="rect">
            <a:avLst/>
          </a:prstGeom>
        </p:spPr>
      </p:pic>
      <p:sp>
        <p:nvSpPr>
          <p:cNvPr id="25" name="Oval 24">
            <a:extLst>
              <a:ext uri="{FF2B5EF4-FFF2-40B4-BE49-F238E27FC236}">
                <a16:creationId xmlns:a16="http://schemas.microsoft.com/office/drawing/2014/main" id="{691E4C96-6A53-CB3F-4070-D0D4514FBAF0}"/>
              </a:ext>
            </a:extLst>
          </p:cNvPr>
          <p:cNvSpPr>
            <a:spLocks noChangeAspect="1"/>
          </p:cNvSpPr>
          <p:nvPr/>
        </p:nvSpPr>
        <p:spPr>
          <a:xfrm>
            <a:off x="5248000" y="2482730"/>
            <a:ext cx="72008" cy="72464"/>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TextBox 25">
            <a:extLst>
              <a:ext uri="{FF2B5EF4-FFF2-40B4-BE49-F238E27FC236}">
                <a16:creationId xmlns:a16="http://schemas.microsoft.com/office/drawing/2014/main" id="{A26D6F1D-23D4-5556-5DC8-5260D99AF2AE}"/>
              </a:ext>
            </a:extLst>
          </p:cNvPr>
          <p:cNvSpPr txBox="1"/>
          <p:nvPr/>
        </p:nvSpPr>
        <p:spPr>
          <a:xfrm>
            <a:off x="5288282" y="2300115"/>
            <a:ext cx="1439566" cy="246221"/>
          </a:xfrm>
          <a:prstGeom prst="rect">
            <a:avLst/>
          </a:prstGeom>
          <a:noFill/>
        </p:spPr>
        <p:txBody>
          <a:bodyPr wrap="square" rtlCol="0">
            <a:spAutoFit/>
          </a:bodyPr>
          <a:lstStyle/>
          <a:p>
            <a:pPr algn="l"/>
            <a:r>
              <a:rPr lang="en-GB" sz="1000" dirty="0">
                <a:solidFill>
                  <a:schemeClr val="tx2"/>
                </a:solidFill>
              </a:rPr>
              <a:t>@40 MHz, 700 k</a:t>
            </a:r>
            <a:r>
              <a:rPr lang="en-GB" sz="1000" dirty="0">
                <a:solidFill>
                  <a:schemeClr val="tx2"/>
                </a:solidFill>
                <a:latin typeface="Symbol" panose="05050102010706020507" pitchFamily="18" charset="2"/>
              </a:rPr>
              <a:t>W</a:t>
            </a:r>
            <a:endParaRPr lang="en-CH" sz="1000" dirty="0">
              <a:solidFill>
                <a:schemeClr val="tx2"/>
              </a:solidFill>
              <a:latin typeface="Symbol" panose="05050102010706020507" pitchFamily="18" charset="2"/>
            </a:endParaRPr>
          </a:p>
        </p:txBody>
      </p:sp>
      <p:sp>
        <p:nvSpPr>
          <p:cNvPr id="27" name="TextBox 26">
            <a:extLst>
              <a:ext uri="{FF2B5EF4-FFF2-40B4-BE49-F238E27FC236}">
                <a16:creationId xmlns:a16="http://schemas.microsoft.com/office/drawing/2014/main" id="{38F2325B-64E4-E2B6-260B-127086A1F5E2}"/>
              </a:ext>
            </a:extLst>
          </p:cNvPr>
          <p:cNvSpPr txBox="1"/>
          <p:nvPr/>
        </p:nvSpPr>
        <p:spPr>
          <a:xfrm>
            <a:off x="5390270" y="2906053"/>
            <a:ext cx="1220125" cy="483274"/>
          </a:xfrm>
          <a:prstGeom prst="rect">
            <a:avLst/>
          </a:prstGeom>
          <a:noFill/>
        </p:spPr>
        <p:txBody>
          <a:bodyPr wrap="square" rtlCol="0">
            <a:spAutoFit/>
          </a:bodyPr>
          <a:lstStyle/>
          <a:p>
            <a:pPr algn="l">
              <a:lnSpc>
                <a:spcPts val="3700"/>
              </a:lnSpc>
            </a:pPr>
            <a:r>
              <a:rPr lang="en-US" sz="1200" dirty="0"/>
              <a:t>4x4x 2.26 kW</a:t>
            </a:r>
          </a:p>
        </p:txBody>
      </p:sp>
      <p:sp>
        <p:nvSpPr>
          <p:cNvPr id="28" name="TextBox 27">
            <a:extLst>
              <a:ext uri="{FF2B5EF4-FFF2-40B4-BE49-F238E27FC236}">
                <a16:creationId xmlns:a16="http://schemas.microsoft.com/office/drawing/2014/main" id="{6112AABE-F5BF-E16C-2C42-0F77B2E9C3B2}"/>
              </a:ext>
            </a:extLst>
          </p:cNvPr>
          <p:cNvSpPr txBox="1"/>
          <p:nvPr/>
        </p:nvSpPr>
        <p:spPr>
          <a:xfrm>
            <a:off x="2055731" y="2906053"/>
            <a:ext cx="1220125" cy="483274"/>
          </a:xfrm>
          <a:prstGeom prst="rect">
            <a:avLst/>
          </a:prstGeom>
          <a:noFill/>
        </p:spPr>
        <p:txBody>
          <a:bodyPr wrap="square" rtlCol="0">
            <a:spAutoFit/>
          </a:bodyPr>
          <a:lstStyle/>
          <a:p>
            <a:pPr algn="l">
              <a:lnSpc>
                <a:spcPts val="3700"/>
              </a:lnSpc>
            </a:pPr>
            <a:r>
              <a:rPr lang="en-US" sz="1200" dirty="0"/>
              <a:t>4x4x 35 kW</a:t>
            </a:r>
          </a:p>
        </p:txBody>
      </p:sp>
      <p:sp>
        <p:nvSpPr>
          <p:cNvPr id="23" name="TextBox 22">
            <a:extLst>
              <a:ext uri="{FF2B5EF4-FFF2-40B4-BE49-F238E27FC236}">
                <a16:creationId xmlns:a16="http://schemas.microsoft.com/office/drawing/2014/main" id="{7F8B3565-C60C-78A1-2960-1626D1949AD2}"/>
              </a:ext>
            </a:extLst>
          </p:cNvPr>
          <p:cNvSpPr txBox="1"/>
          <p:nvPr/>
        </p:nvSpPr>
        <p:spPr>
          <a:xfrm>
            <a:off x="194295" y="4367253"/>
            <a:ext cx="5806038" cy="300082"/>
          </a:xfrm>
          <a:prstGeom prst="rect">
            <a:avLst/>
          </a:prstGeom>
          <a:noFill/>
        </p:spPr>
        <p:txBody>
          <a:bodyPr wrap="square">
            <a:spAutoFit/>
          </a:bodyPr>
          <a:lstStyle/>
          <a:p>
            <a:r>
              <a:rPr lang="en-GB" dirty="0"/>
              <a:t>i</a:t>
            </a:r>
            <a:r>
              <a:rPr lang="en-CH" dirty="0"/>
              <a:t>ntegrated transverse kick</a:t>
            </a:r>
            <a:r>
              <a:rPr lang="fr-CH" dirty="0"/>
              <a:t> 450 kV </a:t>
            </a:r>
            <a:r>
              <a:rPr lang="en-US" dirty="0"/>
              <a:t>needed (split voltage over four kickers):</a:t>
            </a:r>
          </a:p>
        </p:txBody>
      </p:sp>
      <p:sp>
        <p:nvSpPr>
          <p:cNvPr id="7" name="TextBox 6">
            <a:extLst>
              <a:ext uri="{FF2B5EF4-FFF2-40B4-BE49-F238E27FC236}">
                <a16:creationId xmlns:a16="http://schemas.microsoft.com/office/drawing/2014/main" id="{49FED500-70E9-F335-8F3E-8E5DAF3F64BA}"/>
              </a:ext>
            </a:extLst>
          </p:cNvPr>
          <p:cNvSpPr txBox="1"/>
          <p:nvPr/>
        </p:nvSpPr>
        <p:spPr>
          <a:xfrm>
            <a:off x="6451050" y="2508328"/>
            <a:ext cx="2069802" cy="1015663"/>
          </a:xfrm>
          <a:prstGeom prst="rect">
            <a:avLst/>
          </a:prstGeom>
          <a:noFill/>
        </p:spPr>
        <p:txBody>
          <a:bodyPr wrap="square" rtlCol="0">
            <a:spAutoFit/>
          </a:bodyPr>
          <a:lstStyle/>
          <a:p>
            <a:pPr algn="l">
              <a:lnSpc>
                <a:spcPts val="1200"/>
              </a:lnSpc>
            </a:pPr>
            <a:r>
              <a:rPr lang="en-US" sz="1200" dirty="0"/>
              <a:t>looks feasible, 1 m length</a:t>
            </a:r>
          </a:p>
          <a:p>
            <a:pPr algn="l">
              <a:lnSpc>
                <a:spcPts val="1200"/>
              </a:lnSpc>
            </a:pPr>
            <a:r>
              <a:rPr lang="en-US" sz="1200" dirty="0"/>
              <a:t>beam impedance check with BE-ABP ongoing, tapers (minimize broadband impedance!)</a:t>
            </a:r>
          </a:p>
          <a:p>
            <a:pPr algn="l">
              <a:lnSpc>
                <a:spcPts val="1200"/>
              </a:lnSpc>
            </a:pPr>
            <a:r>
              <a:rPr lang="en-US" sz="1200" dirty="0"/>
              <a:t>minimum bunch length ?!</a:t>
            </a:r>
          </a:p>
        </p:txBody>
      </p:sp>
      <p:sp>
        <p:nvSpPr>
          <p:cNvPr id="24" name="TextBox 23">
            <a:extLst>
              <a:ext uri="{FF2B5EF4-FFF2-40B4-BE49-F238E27FC236}">
                <a16:creationId xmlns:a16="http://schemas.microsoft.com/office/drawing/2014/main" id="{BDDEB4FE-6DDB-CE88-5E54-0D03F4EB26D7}"/>
              </a:ext>
            </a:extLst>
          </p:cNvPr>
          <p:cNvSpPr txBox="1"/>
          <p:nvPr/>
        </p:nvSpPr>
        <p:spPr>
          <a:xfrm>
            <a:off x="3005874" y="4631972"/>
            <a:ext cx="4663553" cy="412424"/>
          </a:xfrm>
          <a:prstGeom prst="rect">
            <a:avLst/>
          </a:prstGeom>
          <a:noFill/>
        </p:spPr>
        <p:txBody>
          <a:bodyPr wrap="square" rtlCol="0">
            <a:spAutoFit/>
          </a:bodyPr>
          <a:lstStyle/>
          <a:p>
            <a:pPr marL="171450" indent="-171450" algn="l">
              <a:lnSpc>
                <a:spcPts val="1200"/>
              </a:lnSpc>
              <a:buFont typeface="Arial" panose="020B0604020202020204" pitchFamily="34" charset="0"/>
              <a:buChar char="•"/>
            </a:pPr>
            <a:r>
              <a:rPr lang="en-US" sz="1200" dirty="0"/>
              <a:t>total length </a:t>
            </a:r>
            <a:r>
              <a:rPr lang="en-US" sz="1200" i="1" dirty="0"/>
              <a:t>per beam </a:t>
            </a:r>
            <a:r>
              <a:rPr lang="en-US" sz="1200" dirty="0"/>
              <a:t>for kickers  ~10 m (+ overhead tapers)</a:t>
            </a:r>
          </a:p>
          <a:p>
            <a:pPr marL="171450" indent="-171450" algn="l">
              <a:lnSpc>
                <a:spcPts val="1200"/>
              </a:lnSpc>
              <a:buFont typeface="Arial" panose="020B0604020202020204" pitchFamily="34" charset="0"/>
              <a:buChar char="•"/>
            </a:pPr>
            <a:r>
              <a:rPr lang="en-US" sz="1200" dirty="0"/>
              <a:t>3 m per location per beam (if split over four points per beam)</a:t>
            </a:r>
          </a:p>
        </p:txBody>
      </p:sp>
      <p:cxnSp>
        <p:nvCxnSpPr>
          <p:cNvPr id="17" name="Straight Arrow Connector 16">
            <a:extLst>
              <a:ext uri="{FF2B5EF4-FFF2-40B4-BE49-F238E27FC236}">
                <a16:creationId xmlns:a16="http://schemas.microsoft.com/office/drawing/2014/main" id="{753E71AD-CF0D-50B3-8E70-5ED8DD671361}"/>
              </a:ext>
            </a:extLst>
          </p:cNvPr>
          <p:cNvCxnSpPr>
            <a:cxnSpLocks/>
          </p:cNvCxnSpPr>
          <p:nvPr/>
        </p:nvCxnSpPr>
        <p:spPr>
          <a:xfrm>
            <a:off x="1847778" y="2868033"/>
            <a:ext cx="306542" cy="3111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E0DB69E-EA77-E609-BC59-86AC8EBE0C37}"/>
              </a:ext>
            </a:extLst>
          </p:cNvPr>
          <p:cNvCxnSpPr>
            <a:cxnSpLocks/>
          </p:cNvCxnSpPr>
          <p:nvPr/>
        </p:nvCxnSpPr>
        <p:spPr>
          <a:xfrm>
            <a:off x="2356258" y="2765123"/>
            <a:ext cx="0" cy="3916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ACDA1184-3F27-6494-FE1E-9E0C4CB50797}"/>
              </a:ext>
            </a:extLst>
          </p:cNvPr>
          <p:cNvCxnSpPr>
            <a:cxnSpLocks/>
          </p:cNvCxnSpPr>
          <p:nvPr/>
        </p:nvCxnSpPr>
        <p:spPr>
          <a:xfrm flipH="1">
            <a:off x="2645116" y="2904685"/>
            <a:ext cx="77125" cy="241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614884FE-5E70-EFED-B0BF-5902CD4CED87}"/>
              </a:ext>
            </a:extLst>
          </p:cNvPr>
          <p:cNvSpPr txBox="1"/>
          <p:nvPr/>
        </p:nvSpPr>
        <p:spPr>
          <a:xfrm>
            <a:off x="1399696" y="2676366"/>
            <a:ext cx="700594" cy="246221"/>
          </a:xfrm>
          <a:prstGeom prst="rect">
            <a:avLst/>
          </a:prstGeom>
          <a:noFill/>
        </p:spPr>
        <p:txBody>
          <a:bodyPr wrap="square">
            <a:spAutoFit/>
          </a:bodyPr>
          <a:lstStyle/>
          <a:p>
            <a:r>
              <a:rPr lang="fr-CH" sz="1000" dirty="0"/>
              <a:t>4 kickers</a:t>
            </a:r>
            <a:endParaRPr lang="en-CH" sz="1000" dirty="0"/>
          </a:p>
        </p:txBody>
      </p:sp>
      <p:sp>
        <p:nvSpPr>
          <p:cNvPr id="42" name="TextBox 41">
            <a:extLst>
              <a:ext uri="{FF2B5EF4-FFF2-40B4-BE49-F238E27FC236}">
                <a16:creationId xmlns:a16="http://schemas.microsoft.com/office/drawing/2014/main" id="{1B7072C9-FBA0-501E-6E4A-9F30DB9E4A67}"/>
              </a:ext>
            </a:extLst>
          </p:cNvPr>
          <p:cNvSpPr txBox="1"/>
          <p:nvPr/>
        </p:nvSpPr>
        <p:spPr>
          <a:xfrm>
            <a:off x="1921737" y="2540411"/>
            <a:ext cx="1126725" cy="246221"/>
          </a:xfrm>
          <a:prstGeom prst="rect">
            <a:avLst/>
          </a:prstGeom>
          <a:noFill/>
        </p:spPr>
        <p:txBody>
          <a:bodyPr wrap="square">
            <a:spAutoFit/>
          </a:bodyPr>
          <a:lstStyle/>
          <a:p>
            <a:r>
              <a:rPr lang="en-GB" sz="1000" dirty="0"/>
              <a:t>4 electrodes</a:t>
            </a:r>
          </a:p>
        </p:txBody>
      </p:sp>
      <p:sp>
        <p:nvSpPr>
          <p:cNvPr id="44" name="TextBox 43">
            <a:extLst>
              <a:ext uri="{FF2B5EF4-FFF2-40B4-BE49-F238E27FC236}">
                <a16:creationId xmlns:a16="http://schemas.microsoft.com/office/drawing/2014/main" id="{BB140315-A7DA-C24A-BA8E-D1A8771ACF56}"/>
              </a:ext>
            </a:extLst>
          </p:cNvPr>
          <p:cNvSpPr txBox="1"/>
          <p:nvPr/>
        </p:nvSpPr>
        <p:spPr>
          <a:xfrm>
            <a:off x="2579743" y="2702037"/>
            <a:ext cx="1126725" cy="246221"/>
          </a:xfrm>
          <a:prstGeom prst="rect">
            <a:avLst/>
          </a:prstGeom>
          <a:noFill/>
        </p:spPr>
        <p:txBody>
          <a:bodyPr wrap="square">
            <a:spAutoFit/>
          </a:bodyPr>
          <a:lstStyle/>
          <a:p>
            <a:r>
              <a:rPr lang="fr-CH" sz="1000" dirty="0"/>
              <a:t>RF power</a:t>
            </a:r>
            <a:endParaRPr lang="en-GB" sz="1000" dirty="0"/>
          </a:p>
        </p:txBody>
      </p:sp>
      <p:sp>
        <p:nvSpPr>
          <p:cNvPr id="46" name="TextBox 45">
            <a:extLst>
              <a:ext uri="{FF2B5EF4-FFF2-40B4-BE49-F238E27FC236}">
                <a16:creationId xmlns:a16="http://schemas.microsoft.com/office/drawing/2014/main" id="{B1A0CC6D-D7E6-A0C1-75F1-04AF3CA15A78}"/>
              </a:ext>
            </a:extLst>
          </p:cNvPr>
          <p:cNvSpPr txBox="1"/>
          <p:nvPr/>
        </p:nvSpPr>
        <p:spPr>
          <a:xfrm>
            <a:off x="1730627" y="2378377"/>
            <a:ext cx="1540829" cy="215444"/>
          </a:xfrm>
          <a:prstGeom prst="rect">
            <a:avLst/>
          </a:prstGeom>
          <a:noFill/>
        </p:spPr>
        <p:txBody>
          <a:bodyPr wrap="square">
            <a:spAutoFit/>
          </a:bodyPr>
          <a:lstStyle/>
          <a:p>
            <a:r>
              <a:rPr lang="en-GB" sz="800" dirty="0"/>
              <a:t>for 10 </a:t>
            </a:r>
            <a:r>
              <a:rPr lang="en-GB" sz="800" dirty="0" err="1">
                <a:latin typeface="Symbol" panose="05050102010706020507" pitchFamily="18" charset="2"/>
              </a:rPr>
              <a:t>m</a:t>
            </a:r>
            <a:r>
              <a:rPr lang="en-GB" sz="800" dirty="0" err="1"/>
              <a:t>rad</a:t>
            </a:r>
            <a:r>
              <a:rPr lang="en-GB" sz="800" dirty="0"/>
              <a:t> @ 45.6 GeV</a:t>
            </a:r>
          </a:p>
        </p:txBody>
      </p:sp>
      <p:sp>
        <p:nvSpPr>
          <p:cNvPr id="47" name="Oval 46">
            <a:extLst>
              <a:ext uri="{FF2B5EF4-FFF2-40B4-BE49-F238E27FC236}">
                <a16:creationId xmlns:a16="http://schemas.microsoft.com/office/drawing/2014/main" id="{7C3990EE-A6BE-BB05-4342-53A84929202B}"/>
              </a:ext>
            </a:extLst>
          </p:cNvPr>
          <p:cNvSpPr/>
          <p:nvPr/>
        </p:nvSpPr>
        <p:spPr>
          <a:xfrm>
            <a:off x="874395" y="2051098"/>
            <a:ext cx="791374" cy="65093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Freeform: Shape 47">
            <a:extLst>
              <a:ext uri="{FF2B5EF4-FFF2-40B4-BE49-F238E27FC236}">
                <a16:creationId xmlns:a16="http://schemas.microsoft.com/office/drawing/2014/main" id="{4FC34B59-85DB-E63F-F1FD-F951A7E9007C}"/>
              </a:ext>
            </a:extLst>
          </p:cNvPr>
          <p:cNvSpPr/>
          <p:nvPr/>
        </p:nvSpPr>
        <p:spPr>
          <a:xfrm rot="150925">
            <a:off x="1659037" y="2099734"/>
            <a:ext cx="550134" cy="283622"/>
          </a:xfrm>
          <a:custGeom>
            <a:avLst/>
            <a:gdLst>
              <a:gd name="connsiteX0" fmla="*/ 0 w 1068705"/>
              <a:gd name="connsiteY0" fmla="*/ 342900 h 342900"/>
              <a:gd name="connsiteX1" fmla="*/ 577215 w 1068705"/>
              <a:gd name="connsiteY1" fmla="*/ 0 h 342900"/>
              <a:gd name="connsiteX2" fmla="*/ 1068705 w 1068705"/>
              <a:gd name="connsiteY2" fmla="*/ 342900 h 342900"/>
            </a:gdLst>
            <a:ahLst/>
            <a:cxnLst>
              <a:cxn ang="0">
                <a:pos x="connsiteX0" y="connsiteY0"/>
              </a:cxn>
              <a:cxn ang="0">
                <a:pos x="connsiteX1" y="connsiteY1"/>
              </a:cxn>
              <a:cxn ang="0">
                <a:pos x="connsiteX2" y="connsiteY2"/>
              </a:cxn>
            </a:cxnLst>
            <a:rect l="l" t="t" r="r" b="b"/>
            <a:pathLst>
              <a:path w="1068705" h="342900">
                <a:moveTo>
                  <a:pt x="0" y="342900"/>
                </a:moveTo>
                <a:cubicBezTo>
                  <a:pt x="199549" y="171450"/>
                  <a:pt x="399098" y="0"/>
                  <a:pt x="577215" y="0"/>
                </a:cubicBezTo>
                <a:cubicBezTo>
                  <a:pt x="755332" y="0"/>
                  <a:pt x="912018" y="171450"/>
                  <a:pt x="1068705" y="342900"/>
                </a:cubicBezTo>
              </a:path>
            </a:pathLst>
          </a:custGeom>
          <a:noFill/>
          <a:ln>
            <a:solidFill>
              <a:srgbClr val="FF0000"/>
            </a:solidFill>
            <a:tailEnd type="arrow"/>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feld 1">
            <a:extLst>
              <a:ext uri="{FF2B5EF4-FFF2-40B4-BE49-F238E27FC236}">
                <a16:creationId xmlns:a16="http://schemas.microsoft.com/office/drawing/2014/main" id="{EE9E4108-C219-586A-1E90-F9CB8EEC13D1}"/>
              </a:ext>
            </a:extLst>
          </p:cNvPr>
          <p:cNvSpPr txBox="1"/>
          <p:nvPr/>
        </p:nvSpPr>
        <p:spPr>
          <a:xfrm>
            <a:off x="1129750" y="96046"/>
            <a:ext cx="2169709" cy="170071"/>
          </a:xfrm>
          <a:prstGeom prst="rect">
            <a:avLst/>
          </a:prstGeom>
          <a:noFill/>
        </p:spPr>
        <p:txBody>
          <a:bodyPr wrap="square" rtlCol="0">
            <a:noAutofit/>
          </a:bodyPr>
          <a:lstStyle/>
          <a:p>
            <a:pPr>
              <a:lnSpc>
                <a:spcPts val="1238"/>
              </a:lnSpc>
            </a:pPr>
            <a:r>
              <a:rPr lang="en-US" sz="900" dirty="0">
                <a:solidFill>
                  <a:schemeClr val="bg1"/>
                </a:solidFill>
              </a:rPr>
              <a:t>11</a:t>
            </a:r>
            <a:r>
              <a:rPr lang="en-US" sz="900" baseline="30000" dirty="0">
                <a:solidFill>
                  <a:schemeClr val="bg1"/>
                </a:solidFill>
              </a:rPr>
              <a:t>th</a:t>
            </a:r>
            <a:r>
              <a:rPr lang="en-US" sz="900" dirty="0">
                <a:solidFill>
                  <a:schemeClr val="bg1"/>
                </a:solidFill>
              </a:rPr>
              <a:t> FCC Week 22.05.2025</a:t>
            </a:r>
            <a:endParaRPr lang="de-AT" sz="900" dirty="0">
              <a:solidFill>
                <a:schemeClr val="bg1"/>
              </a:solidFill>
            </a:endParaRPr>
          </a:p>
        </p:txBody>
      </p:sp>
    </p:spTree>
    <p:extLst>
      <p:ext uri="{BB962C8B-B14F-4D97-AF65-F5344CB8AC3E}">
        <p14:creationId xmlns:p14="http://schemas.microsoft.com/office/powerpoint/2010/main" val="2407535003"/>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1892</TotalTime>
  <Words>2219</Words>
  <Application>Microsoft Macintosh PowerPoint</Application>
  <PresentationFormat>On-screen Show (16:9)</PresentationFormat>
  <Paragraphs>249</Paragraphs>
  <Slides>18</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18</vt:i4>
      </vt:variant>
    </vt:vector>
  </HeadingPairs>
  <TitlesOfParts>
    <vt:vector size="26" baseType="lpstr">
      <vt:lpstr>Arial</vt:lpstr>
      <vt:lpstr>Calibri</vt:lpstr>
      <vt:lpstr>Cambria Math</vt:lpstr>
      <vt:lpstr>Symbol</vt:lpstr>
      <vt:lpstr>Wingdings</vt:lpstr>
      <vt:lpstr>Introslides</vt:lpstr>
      <vt:lpstr>Titleslides, Conclusion</vt:lpstr>
      <vt:lpstr>Content Slides - Deep Blue</vt:lpstr>
      <vt:lpstr>Studies towards a depolariser design  </vt:lpstr>
      <vt:lpstr>Depolariser kickers and transverse feedback</vt:lpstr>
      <vt:lpstr>Filling pattern Z-pole – update of 2024</vt:lpstr>
      <vt:lpstr>     Considerations for placement in ring</vt:lpstr>
      <vt:lpstr>Placement in regular arc under study</vt:lpstr>
      <vt:lpstr>Depolariser and distributed transverse feedback</vt:lpstr>
      <vt:lpstr>Stripline kicker: arc compatible version (1st version) </vt:lpstr>
      <vt:lpstr>Stripline kicker: field plots (70 mm chamber)  </vt:lpstr>
      <vt:lpstr>Shunt impedance kicker (four electrode version)</vt:lpstr>
      <vt:lpstr>Stripline kicker: field plots (26 mm chamber)  </vt:lpstr>
      <vt:lpstr>Kick voltage and kick angle summary</vt:lpstr>
      <vt:lpstr>Next crucial steps – my view </vt:lpstr>
      <vt:lpstr>Thank you  for your attention.</vt:lpstr>
      <vt:lpstr>Spare</vt:lpstr>
      <vt:lpstr>FCCee collider and booster transverse feedback</vt:lpstr>
      <vt:lpstr>Recapitulation TFB for FCC-ee</vt:lpstr>
      <vt:lpstr>Machine Protection considerations (03.10.24)</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Wolfgang Höfle</cp:lastModifiedBy>
  <cp:revision>295</cp:revision>
  <dcterms:created xsi:type="dcterms:W3CDTF">2020-10-27T09:23:42Z</dcterms:created>
  <dcterms:modified xsi:type="dcterms:W3CDTF">2025-05-22T07:27:46Z</dcterms:modified>
</cp:coreProperties>
</file>