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58" r:id="rId1"/>
  </p:sldMasterIdLst>
  <p:notesMasterIdLst>
    <p:notesMasterId r:id="rId18"/>
  </p:notesMasterIdLst>
  <p:handoutMasterIdLst>
    <p:handoutMasterId r:id="rId19"/>
  </p:handoutMasterIdLst>
  <p:sldIdLst>
    <p:sldId id="271" r:id="rId2"/>
    <p:sldId id="5840" r:id="rId3"/>
    <p:sldId id="5841" r:id="rId4"/>
    <p:sldId id="4835" r:id="rId5"/>
    <p:sldId id="5843" r:id="rId6"/>
    <p:sldId id="5839" r:id="rId7"/>
    <p:sldId id="5398" r:id="rId8"/>
    <p:sldId id="4836" r:id="rId9"/>
    <p:sldId id="5844" r:id="rId10"/>
    <p:sldId id="259" r:id="rId11"/>
    <p:sldId id="5363" r:id="rId12"/>
    <p:sldId id="260" r:id="rId13"/>
    <p:sldId id="5845" r:id="rId14"/>
    <p:sldId id="261" r:id="rId15"/>
    <p:sldId id="258" r:id="rId16"/>
    <p:sldId id="5842" r:id="rId17"/>
  </p:sldIdLst>
  <p:sldSz cx="12192000" cy="6858000"/>
  <p:notesSz cx="6858000" cy="9144000"/>
  <p:embeddedFontLst>
    <p:embeddedFont>
      <p:font typeface="Amasis MT Pro Medium" panose="02040604050005020304" pitchFamily="18" charset="0"/>
      <p:regular r:id="rId20"/>
      <p:italic r:id="rId21"/>
    </p:embeddedFont>
    <p:embeddedFont>
      <p:font typeface="Bernard MT Condensed" panose="02050806060905020404" pitchFamily="18" charset="0"/>
      <p:regular r:id="rId22"/>
    </p:embeddedFont>
    <p:embeddedFont>
      <p:font typeface="Helvetica" panose="020B0604020202020204" pitchFamily="34" charset="0"/>
      <p:regular r:id="rId23"/>
      <p:bold r:id="rId24"/>
      <p:italic r:id="rId25"/>
      <p:boldItalic r:id="rId2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AF0000"/>
    <a:srgbClr val="C8102E"/>
    <a:srgbClr val="BF2B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760" autoAdjust="0"/>
    <p:restoredTop sz="86218" autoAdjust="0"/>
  </p:normalViewPr>
  <p:slideViewPr>
    <p:cSldViewPr>
      <p:cViewPr>
        <p:scale>
          <a:sx n="66" d="100"/>
          <a:sy n="66" d="100"/>
        </p:scale>
        <p:origin x="156" y="411"/>
      </p:cViewPr>
      <p:guideLst>
        <p:guide orient="horz"/>
        <p:guide pos="3840"/>
      </p:guideLst>
    </p:cSldViewPr>
  </p:slideViewPr>
  <p:notesTextViewPr>
    <p:cViewPr>
      <p:scale>
        <a:sx n="100" d="100"/>
        <a:sy n="100" d="100"/>
      </p:scale>
      <p:origin x="0" y="0"/>
    </p:cViewPr>
  </p:notesTextViewPr>
  <p:sorterViewPr>
    <p:cViewPr varScale="1">
      <p:scale>
        <a:sx n="100" d="100"/>
        <a:sy n="100" d="100"/>
      </p:scale>
      <p:origin x="0" y="-7662"/>
    </p:cViewPr>
  </p:sorterViewPr>
  <p:notesViewPr>
    <p:cSldViewPr showGuides="1">
      <p:cViewPr varScale="1">
        <p:scale>
          <a:sx n="56" d="100"/>
          <a:sy n="56" d="100"/>
        </p:scale>
        <p:origin x="-253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11A00E0-8A82-468F-9B2B-F8EB4AB6399D}" type="datetimeFigureOut">
              <a:rPr lang="en-US" smtClean="0"/>
              <a:t>5/19/2025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4DC4D65-DA11-4126-9556-9310B8956503}" type="slidenum">
              <a:rPr lang="en-US" smtClean="0"/>
              <a:t>‹#›</a:t>
            </a:fld>
            <a:endParaRPr lang="en-US"/>
          </a:p>
        </p:txBody>
      </p:sp>
    </p:spTree>
    <p:extLst>
      <p:ext uri="{BB962C8B-B14F-4D97-AF65-F5344CB8AC3E}">
        <p14:creationId xmlns:p14="http://schemas.microsoft.com/office/powerpoint/2010/main" val="14533772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F7AD5-1E06-481F-9C05-C3A40CB42C63}" type="datetimeFigureOut">
              <a:rPr lang="en-US" smtClean="0"/>
              <a:t>5/19/2025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BF22EF-CF13-4EA3-BA93-BBE40C153887}" type="slidenum">
              <a:rPr lang="en-US" smtClean="0"/>
              <a:t>‹#›</a:t>
            </a:fld>
            <a:endParaRPr lang="en-US"/>
          </a:p>
        </p:txBody>
      </p:sp>
    </p:spTree>
    <p:extLst>
      <p:ext uri="{BB962C8B-B14F-4D97-AF65-F5344CB8AC3E}">
        <p14:creationId xmlns:p14="http://schemas.microsoft.com/office/powerpoint/2010/main" val="9512356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5"/>
          </p:nvPr>
        </p:nvSpPr>
        <p:spPr/>
        <p:txBody>
          <a:bodyPr/>
          <a:lstStyle/>
          <a:p>
            <a:fld id="{CD7EBA44-2749-4505-B776-1307762B45EE}" type="slidenum">
              <a:rPr lang="de-AT" smtClean="0"/>
              <a:t>4</a:t>
            </a:fld>
            <a:endParaRPr lang="de-AT"/>
          </a:p>
        </p:txBody>
      </p:sp>
    </p:spTree>
    <p:extLst>
      <p:ext uri="{BB962C8B-B14F-4D97-AF65-F5344CB8AC3E}">
        <p14:creationId xmlns:p14="http://schemas.microsoft.com/office/powerpoint/2010/main" val="1770472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2F0211-4B45-E1EF-7B9B-95489C3CB9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F55A6AC-6AA1-236C-91C2-61169E47D2A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B1C0862-271D-B76A-5BE1-2B48E8983B3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71DB225-9FC6-1802-4991-86BA894577BD}"/>
              </a:ext>
            </a:extLst>
          </p:cNvPr>
          <p:cNvSpPr>
            <a:spLocks noGrp="1"/>
          </p:cNvSpPr>
          <p:nvPr>
            <p:ph type="sldNum" sz="quarter" idx="5"/>
          </p:nvPr>
        </p:nvSpPr>
        <p:spPr/>
        <p:txBody>
          <a:bodyPr/>
          <a:lstStyle/>
          <a:p>
            <a:pPr marL="0" marR="0" lvl="0" indent="0" algn="r" defTabSz="685727" rtl="0" eaLnBrk="1" fontAlgn="auto" latinLnBrk="0" hangingPunct="1">
              <a:lnSpc>
                <a:spcPct val="100000"/>
              </a:lnSpc>
              <a:spcBef>
                <a:spcPts val="0"/>
              </a:spcBef>
              <a:spcAft>
                <a:spcPts val="0"/>
              </a:spcAft>
              <a:buClrTx/>
              <a:buSzTx/>
              <a:buFontTx/>
              <a:buNone/>
              <a:tabLst/>
              <a:defRPr/>
            </a:pPr>
            <a:fld id="{F502365D-B78D-4CFD-BDF4-44338938903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727"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7952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F6F266-F39F-5D6F-DC1D-E2A0C67B77B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B9F30E0-0416-830A-52CB-EC37D3F4B78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5D6736B-67EF-DD09-399A-F81EB3E746C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639847B-0DF4-E323-6135-EA625A13FAA4}"/>
              </a:ext>
            </a:extLst>
          </p:cNvPr>
          <p:cNvSpPr>
            <a:spLocks noGrp="1"/>
          </p:cNvSpPr>
          <p:nvPr>
            <p:ph type="sldNum" sz="quarter" idx="5"/>
          </p:nvPr>
        </p:nvSpPr>
        <p:spPr/>
        <p:txBody>
          <a:bodyPr/>
          <a:lstStyle/>
          <a:p>
            <a:pPr marL="0" marR="0" lvl="0" indent="0" algn="r" defTabSz="685727" rtl="0" eaLnBrk="1" fontAlgn="auto" latinLnBrk="0" hangingPunct="1">
              <a:lnSpc>
                <a:spcPct val="100000"/>
              </a:lnSpc>
              <a:spcBef>
                <a:spcPts val="0"/>
              </a:spcBef>
              <a:spcAft>
                <a:spcPts val="0"/>
              </a:spcAft>
              <a:buClrTx/>
              <a:buSzTx/>
              <a:buFontTx/>
              <a:buNone/>
              <a:tabLst/>
              <a:defRPr/>
            </a:pPr>
            <a:fld id="{F502365D-B78D-4CFD-BDF4-44338938903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727"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727299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userDrawn="1"/>
        </p:nvSpPr>
        <p:spPr>
          <a:xfrm>
            <a:off x="0" y="6248400"/>
            <a:ext cx="12192000" cy="609600"/>
          </a:xfrm>
          <a:prstGeom prst="rect">
            <a:avLst/>
          </a:prstGeom>
          <a:solidFill>
            <a:schemeClr val="tx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n>
                <a:noFill/>
              </a:ln>
            </a:endParaRPr>
          </a:p>
        </p:txBody>
      </p:sp>
      <p:sp>
        <p:nvSpPr>
          <p:cNvPr id="9" name="Rectangle 8"/>
          <p:cNvSpPr/>
          <p:nvPr userDrawn="1"/>
        </p:nvSpPr>
        <p:spPr>
          <a:xfrm>
            <a:off x="0" y="1"/>
            <a:ext cx="12192000" cy="1194329"/>
          </a:xfrm>
          <a:prstGeom prst="rect">
            <a:avLst/>
          </a:prstGeom>
          <a:solidFill>
            <a:srgbClr val="C8102E"/>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n>
                <a:noFill/>
              </a:ln>
              <a:effectLst/>
            </a:endParaRPr>
          </a:p>
        </p:txBody>
      </p:sp>
      <p:sp>
        <p:nvSpPr>
          <p:cNvPr id="2" name="Title 1"/>
          <p:cNvSpPr>
            <a:spLocks noGrp="1"/>
          </p:cNvSpPr>
          <p:nvPr>
            <p:ph type="ctrTitle" hasCustomPrompt="1"/>
          </p:nvPr>
        </p:nvSpPr>
        <p:spPr>
          <a:xfrm>
            <a:off x="812800" y="3733800"/>
            <a:ext cx="10566400" cy="1219200"/>
          </a:xfrm>
        </p:spPr>
        <p:txBody>
          <a:bodyPr anchor="b"/>
          <a:lstStyle>
            <a:lvl1pPr algn="ctr">
              <a:defRPr sz="3600">
                <a:solidFill>
                  <a:srgbClr val="C8102E"/>
                </a:solidFill>
              </a:defRPr>
            </a:lvl1pPr>
          </a:lstStyle>
          <a:p>
            <a:r>
              <a:rPr lang="en-US" dirty="0"/>
              <a:t>Click here to edit Master title style</a:t>
            </a:r>
          </a:p>
        </p:txBody>
      </p:sp>
      <p:sp>
        <p:nvSpPr>
          <p:cNvPr id="3" name="Subtitle 2"/>
          <p:cNvSpPr>
            <a:spLocks noGrp="1"/>
          </p:cNvSpPr>
          <p:nvPr>
            <p:ph type="subTitle" idx="1"/>
          </p:nvPr>
        </p:nvSpPr>
        <p:spPr>
          <a:xfrm>
            <a:off x="1625600" y="5134240"/>
            <a:ext cx="8737600" cy="804862"/>
          </a:xfrm>
        </p:spPr>
        <p:txBody>
          <a:bodyPr>
            <a:normAutofit/>
          </a:bodyPr>
          <a:lstStyle>
            <a:lvl1pPr marL="0" indent="0" algn="ctr">
              <a:buNone/>
              <a:defRPr sz="2400" b="1">
                <a:solidFill>
                  <a:schemeClr val="tx1">
                    <a:lumMod val="75000"/>
                    <a:lumOff val="2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b="9020"/>
          <a:stretch/>
        </p:blipFill>
        <p:spPr>
          <a:xfrm>
            <a:off x="4344455" y="358251"/>
            <a:ext cx="3299890" cy="2689749"/>
          </a:xfrm>
          <a:prstGeom prst="rect">
            <a:avLst/>
          </a:prstGeom>
        </p:spPr>
      </p:pic>
    </p:spTree>
    <p:extLst>
      <p:ext uri="{BB962C8B-B14F-4D97-AF65-F5344CB8AC3E}">
        <p14:creationId xmlns:p14="http://schemas.microsoft.com/office/powerpoint/2010/main" val="59529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10"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FDEB774-BC29-4BE1-8350-EE719BDF4197}"/>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930DA1CB-E63C-4746-856F-60B5B691D90B}"/>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17E6B2E-BE67-44B2-B355-486637B7664A}"/>
              </a:ext>
            </a:extLst>
          </p:cNvPr>
          <p:cNvSpPr>
            <a:spLocks noGrp="1"/>
          </p:cNvSpPr>
          <p:nvPr>
            <p:ph type="dt" sz="half" idx="10"/>
          </p:nvPr>
        </p:nvSpPr>
        <p:spPr/>
        <p:txBody>
          <a:bodyPr/>
          <a:lstStyle/>
          <a:p>
            <a:fld id="{C8837FF9-A5DE-47B4-A35F-A90A0D376E33}" type="datetimeFigureOut">
              <a:rPr lang="fr-FR" smtClean="0"/>
              <a:t>22/05/2025</a:t>
            </a:fld>
            <a:endParaRPr lang="fr-FR"/>
          </a:p>
        </p:txBody>
      </p:sp>
      <p:sp>
        <p:nvSpPr>
          <p:cNvPr id="5" name="Espace réservé du pied de page 4">
            <a:extLst>
              <a:ext uri="{FF2B5EF4-FFF2-40B4-BE49-F238E27FC236}">
                <a16:creationId xmlns:a16="http://schemas.microsoft.com/office/drawing/2014/main" id="{758837DD-C48B-4C9B-85C1-7D15B5E144C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46D5F6A-C2A6-46B5-AFA3-63A1953EC882}"/>
              </a:ext>
            </a:extLst>
          </p:cNvPr>
          <p:cNvSpPr>
            <a:spLocks noGrp="1"/>
          </p:cNvSpPr>
          <p:nvPr>
            <p:ph type="sldNum" sz="quarter" idx="12"/>
          </p:nvPr>
        </p:nvSpPr>
        <p:spPr/>
        <p:txBody>
          <a:bodyPr/>
          <a:lstStyle/>
          <a:p>
            <a:fld id="{F89CD38D-C4F9-43E5-A2A8-E664D0842D47}" type="slidenum">
              <a:rPr lang="fr-FR" smtClean="0"/>
              <a:t>‹#›</a:t>
            </a:fld>
            <a:endParaRPr lang="fr-FR"/>
          </a:p>
        </p:txBody>
      </p:sp>
    </p:spTree>
    <p:extLst>
      <p:ext uri="{BB962C8B-B14F-4D97-AF65-F5344CB8AC3E}">
        <p14:creationId xmlns:p14="http://schemas.microsoft.com/office/powerpoint/2010/main" val="33178171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316736"/>
            <a:ext cx="11376024" cy="4884039"/>
          </a:xfrm>
        </p:spPr>
        <p:txBody>
          <a:bodyPr/>
          <a:lstStyle>
            <a:lvl1pPr>
              <a:defRPr>
                <a:solidFill>
                  <a:schemeClr val="tx1"/>
                </a:solidFill>
              </a:defRPr>
            </a:lvl1pPr>
            <a:lvl2pPr marL="324000" indent="-324000">
              <a:buFont typeface="Arial" charset="0"/>
              <a:buChar char="•"/>
              <a:tabLst/>
              <a:defRPr sz="1800">
                <a:solidFill>
                  <a:schemeClr val="tx1"/>
                </a:solidFill>
              </a:defRPr>
            </a:lvl2pPr>
            <a:lvl3pPr marL="648000" indent="-324000">
              <a:buSzPct val="100000"/>
              <a:buFont typeface="Arial" panose="020B0604020202020204" pitchFamily="34" charset="0"/>
              <a:buChar char="•"/>
              <a:tabLst/>
              <a:defRPr>
                <a:solidFill>
                  <a:schemeClr val="tx1"/>
                </a:solidFill>
              </a:defRPr>
            </a:lvl3pPr>
            <a:lvl4pPr marL="972000" indent="-324000">
              <a:buSzPct val="100000"/>
              <a:buFont typeface="Arial" charset="0"/>
              <a:buChar char="•"/>
              <a:tabLst/>
              <a:defRPr>
                <a:solidFill>
                  <a:schemeClr val="tx1"/>
                </a:solidFill>
              </a:defRPr>
            </a:lvl4pPr>
            <a:lvl5pPr marL="2057400" indent="-228600">
              <a:buSzPct val="100000"/>
              <a:buFont typeface="Arial" charset="0"/>
              <a:buChar char="•"/>
              <a:defRPr>
                <a:solidFill>
                  <a:schemeClr val="tx2">
                    <a:lumMod val="50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407988" y="373593"/>
            <a:ext cx="11376025" cy="531663"/>
          </a:xfrm>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723627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371600"/>
            <a:ext cx="10464800" cy="4648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D6E2DF9F-8166-4513-893E-362C2B44D84A}" type="datetime1">
              <a:rPr lang="en-US" smtClean="0"/>
              <a:t>5/19/2025</a:t>
            </a:fld>
            <a:endParaRPr lang="en-US" dirty="0"/>
          </a:p>
        </p:txBody>
      </p:sp>
      <p:sp>
        <p:nvSpPr>
          <p:cNvPr id="6" name="Slide Number Placeholder 5"/>
          <p:cNvSpPr>
            <a:spLocks noGrp="1"/>
          </p:cNvSpPr>
          <p:nvPr>
            <p:ph type="sldNum" sz="quarter" idx="12"/>
          </p:nvPr>
        </p:nvSpPr>
        <p:spPr/>
        <p:txBody>
          <a:bodyPr/>
          <a:lstStyle/>
          <a:p>
            <a:fld id="{B2FED1A7-FB98-43FD-AA3D-E7C3EC56B298}" type="slidenum">
              <a:rPr lang="en-US" smtClean="0"/>
              <a:t>‹#›</a:t>
            </a:fld>
            <a:endParaRPr lang="en-US" dirty="0"/>
          </a:p>
        </p:txBody>
      </p:sp>
      <p:sp>
        <p:nvSpPr>
          <p:cNvPr id="7" name="Title Placeholder 1"/>
          <p:cNvSpPr>
            <a:spLocks noGrp="1"/>
          </p:cNvSpPr>
          <p:nvPr>
            <p:ph type="title"/>
          </p:nvPr>
        </p:nvSpPr>
        <p:spPr>
          <a:xfrm>
            <a:off x="609600" y="152400"/>
            <a:ext cx="10058400" cy="1066800"/>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2518282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0"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 lvl="2">
            <p:tnLst>
              <p:par>
                <p:cTn presetID="10"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 lvl="3">
            <p:tnLst>
              <p:par>
                <p:cTn presetID="10"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 lvl="4">
            <p:tnLst>
              <p:par>
                <p:cTn presetID="10"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 lvl="5">
            <p:tnLst>
              <p:par>
                <p:cTn presetID="10"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ubhead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1" y="1981200"/>
            <a:ext cx="10138129" cy="4114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D2D59EDA-B09E-418F-B9A9-42AB4E2FCFAB}" type="datetime1">
              <a:rPr lang="en-US" smtClean="0"/>
              <a:t>5/19/2025</a:t>
            </a:fld>
            <a:endParaRPr lang="en-US"/>
          </a:p>
        </p:txBody>
      </p:sp>
      <p:sp>
        <p:nvSpPr>
          <p:cNvPr id="6" name="Slide Number Placeholder 5"/>
          <p:cNvSpPr>
            <a:spLocks noGrp="1"/>
          </p:cNvSpPr>
          <p:nvPr>
            <p:ph type="sldNum" sz="quarter" idx="12"/>
          </p:nvPr>
        </p:nvSpPr>
        <p:spPr/>
        <p:txBody>
          <a:bodyPr/>
          <a:lstStyle/>
          <a:p>
            <a:fld id="{B2FED1A7-FB98-43FD-AA3D-E7C3EC56B298}" type="slidenum">
              <a:rPr lang="en-US" smtClean="0"/>
              <a:t>‹#›</a:t>
            </a:fld>
            <a:endParaRPr lang="en-US"/>
          </a:p>
        </p:txBody>
      </p:sp>
      <p:sp>
        <p:nvSpPr>
          <p:cNvPr id="8" name="Text Placeholder 7"/>
          <p:cNvSpPr>
            <a:spLocks noGrp="1"/>
          </p:cNvSpPr>
          <p:nvPr>
            <p:ph type="body" sz="quarter" idx="13" hasCustomPrompt="1"/>
          </p:nvPr>
        </p:nvSpPr>
        <p:spPr>
          <a:xfrm>
            <a:off x="609600" y="1371600"/>
            <a:ext cx="10160000" cy="533400"/>
          </a:xfrm>
        </p:spPr>
        <p:txBody>
          <a:bodyPr/>
          <a:lstStyle>
            <a:lvl1pPr marL="0" indent="0">
              <a:buNone/>
              <a:defRPr b="1" baseline="0">
                <a:solidFill>
                  <a:srgbClr val="C8102E"/>
                </a:solidFill>
              </a:defRPr>
            </a:lvl1pPr>
          </a:lstStyle>
          <a:p>
            <a:pPr lvl="0"/>
            <a:r>
              <a:rPr lang="en-US" dirty="0"/>
              <a:t>Sub-Header Text goes here</a:t>
            </a:r>
          </a:p>
        </p:txBody>
      </p:sp>
    </p:spTree>
    <p:extLst>
      <p:ext uri="{BB962C8B-B14F-4D97-AF65-F5344CB8AC3E}">
        <p14:creationId xmlns:p14="http://schemas.microsoft.com/office/powerpoint/2010/main" val="32957862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447800"/>
            <a:ext cx="5384800" cy="46783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447800"/>
            <a:ext cx="5384800" cy="46783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FAD94D99-DEFF-48B8-A94C-75FFD40D1EC3}" type="datetime1">
              <a:rPr lang="en-US" smtClean="0"/>
              <a:t>5/19/2025</a:t>
            </a:fld>
            <a:endParaRPr lang="en-US"/>
          </a:p>
        </p:txBody>
      </p:sp>
      <p:sp>
        <p:nvSpPr>
          <p:cNvPr id="7" name="Slide Number Placeholder 6"/>
          <p:cNvSpPr>
            <a:spLocks noGrp="1"/>
          </p:cNvSpPr>
          <p:nvPr>
            <p:ph type="sldNum" sz="quarter" idx="12"/>
          </p:nvPr>
        </p:nvSpPr>
        <p:spPr/>
        <p:txBody>
          <a:bodyPr/>
          <a:lstStyle/>
          <a:p>
            <a:fld id="{B2FED1A7-FB98-43FD-AA3D-E7C3EC56B298}" type="slidenum">
              <a:rPr lang="en-US" smtClean="0"/>
              <a:t>‹#›</a:t>
            </a:fld>
            <a:endParaRPr lang="en-US"/>
          </a:p>
        </p:txBody>
      </p:sp>
      <p:sp>
        <p:nvSpPr>
          <p:cNvPr id="9" name="Title 8"/>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415109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524002"/>
            <a:ext cx="5384800" cy="21335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524002"/>
            <a:ext cx="5384800" cy="21335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B5C06B15-16CA-40B9-A752-FDF103009AA4}" type="datetime1">
              <a:rPr lang="en-US" smtClean="0"/>
              <a:t>5/19/2025</a:t>
            </a:fld>
            <a:endParaRPr lang="en-US"/>
          </a:p>
        </p:txBody>
      </p:sp>
      <p:sp>
        <p:nvSpPr>
          <p:cNvPr id="7" name="Slide Number Placeholder 6"/>
          <p:cNvSpPr>
            <a:spLocks noGrp="1"/>
          </p:cNvSpPr>
          <p:nvPr>
            <p:ph type="sldNum" sz="quarter" idx="12"/>
          </p:nvPr>
        </p:nvSpPr>
        <p:spPr/>
        <p:txBody>
          <a:bodyPr/>
          <a:lstStyle/>
          <a:p>
            <a:fld id="{B2FED1A7-FB98-43FD-AA3D-E7C3EC56B298}" type="slidenum">
              <a:rPr lang="en-US" smtClean="0"/>
              <a:t>‹#›</a:t>
            </a:fld>
            <a:endParaRPr lang="en-US"/>
          </a:p>
        </p:txBody>
      </p:sp>
      <p:sp>
        <p:nvSpPr>
          <p:cNvPr id="10" name="Content Placeholder 2"/>
          <p:cNvSpPr>
            <a:spLocks noGrp="1"/>
          </p:cNvSpPr>
          <p:nvPr>
            <p:ph sz="half" idx="13"/>
          </p:nvPr>
        </p:nvSpPr>
        <p:spPr>
          <a:xfrm>
            <a:off x="609600" y="3810001"/>
            <a:ext cx="5384800" cy="21335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3"/>
          <p:cNvSpPr>
            <a:spLocks noGrp="1"/>
          </p:cNvSpPr>
          <p:nvPr>
            <p:ph sz="half" idx="14"/>
          </p:nvPr>
        </p:nvSpPr>
        <p:spPr>
          <a:xfrm>
            <a:off x="6197600" y="3810001"/>
            <a:ext cx="5384800" cy="21335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052249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1" y="1352550"/>
            <a:ext cx="5127313" cy="639762"/>
          </a:xfrm>
        </p:spPr>
        <p:txBody>
          <a:bodyPr anchor="b"/>
          <a:lstStyle>
            <a:lvl1pPr marL="0" indent="0" algn="ctr">
              <a:buNone/>
              <a:defRPr sz="2400" b="1">
                <a:solidFill>
                  <a:srgbClr val="C8102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1" y="1992312"/>
            <a:ext cx="51273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888568" y="1352550"/>
            <a:ext cx="5084233" cy="639762"/>
          </a:xfrm>
        </p:spPr>
        <p:txBody>
          <a:bodyPr anchor="b"/>
          <a:lstStyle>
            <a:lvl1pPr marL="0" indent="0" algn="ctr">
              <a:buNone/>
              <a:defRPr sz="2400" b="1">
                <a:solidFill>
                  <a:srgbClr val="C8102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88568" y="1992312"/>
            <a:ext cx="50842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2FF0AE7-C459-4C31-A0F8-3518B2FCBC9E}" type="datetime1">
              <a:rPr lang="en-US" smtClean="0"/>
              <a:t>5/19/2025</a:t>
            </a:fld>
            <a:endParaRPr lang="en-US"/>
          </a:p>
        </p:txBody>
      </p:sp>
      <p:sp>
        <p:nvSpPr>
          <p:cNvPr id="9" name="Slide Number Placeholder 8"/>
          <p:cNvSpPr>
            <a:spLocks noGrp="1"/>
          </p:cNvSpPr>
          <p:nvPr>
            <p:ph type="sldNum" sz="quarter" idx="12"/>
          </p:nvPr>
        </p:nvSpPr>
        <p:spPr/>
        <p:txBody>
          <a:bodyPr/>
          <a:lstStyle/>
          <a:p>
            <a:fld id="{B2FED1A7-FB98-43FD-AA3D-E7C3EC56B298}" type="slidenum">
              <a:rPr lang="en-US" smtClean="0"/>
              <a:t>‹#›</a:t>
            </a:fld>
            <a:endParaRPr lang="en-US"/>
          </a:p>
        </p:txBody>
      </p:sp>
    </p:spTree>
    <p:extLst>
      <p:ext uri="{BB962C8B-B14F-4D97-AF65-F5344CB8AC3E}">
        <p14:creationId xmlns:p14="http://schemas.microsoft.com/office/powerpoint/2010/main" val="811000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22A405C8-293A-4163-9F8A-3942ED7A0498}" type="datetime1">
              <a:rPr lang="en-US" smtClean="0"/>
              <a:t>5/19/2025</a:t>
            </a:fld>
            <a:endParaRPr lang="en-US"/>
          </a:p>
        </p:txBody>
      </p:sp>
      <p:sp>
        <p:nvSpPr>
          <p:cNvPr id="4" name="Footer Placeholder 3"/>
          <p:cNvSpPr>
            <a:spLocks noGrp="1"/>
          </p:cNvSpPr>
          <p:nvPr>
            <p:ph type="ftr" sz="quarter" idx="11"/>
          </p:nvPr>
        </p:nvSpPr>
        <p:spPr>
          <a:xfrm>
            <a:off x="4165600" y="6400801"/>
            <a:ext cx="38608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B2FED1A7-FB98-43FD-AA3D-E7C3EC56B298}" type="slidenum">
              <a:rPr lang="en-US" smtClean="0"/>
              <a:t>‹#›</a:t>
            </a:fld>
            <a:endParaRPr lang="en-US"/>
          </a:p>
        </p:txBody>
      </p:sp>
    </p:spTree>
    <p:extLst>
      <p:ext uri="{BB962C8B-B14F-4D97-AF65-F5344CB8AC3E}">
        <p14:creationId xmlns:p14="http://schemas.microsoft.com/office/powerpoint/2010/main" val="38007087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420D29-900B-4C81-BB53-A6821339AAA7}" type="datetime1">
              <a:rPr lang="en-US" smtClean="0"/>
              <a:t>5/19/2025</a:t>
            </a:fld>
            <a:endParaRPr lang="en-US"/>
          </a:p>
        </p:txBody>
      </p:sp>
      <p:sp>
        <p:nvSpPr>
          <p:cNvPr id="4" name="Slide Number Placeholder 3"/>
          <p:cNvSpPr>
            <a:spLocks noGrp="1"/>
          </p:cNvSpPr>
          <p:nvPr>
            <p:ph type="sldNum" sz="quarter" idx="12"/>
          </p:nvPr>
        </p:nvSpPr>
        <p:spPr/>
        <p:txBody>
          <a:bodyPr/>
          <a:lstStyle/>
          <a:p>
            <a:fld id="{B2FED1A7-FB98-43FD-AA3D-E7C3EC56B298}" type="slidenum">
              <a:rPr lang="en-US" smtClean="0"/>
              <a:t>‹#›</a:t>
            </a:fld>
            <a:endParaRPr lang="en-US"/>
          </a:p>
        </p:txBody>
      </p:sp>
      <p:sp>
        <p:nvSpPr>
          <p:cNvPr id="3" name="Content Placeholder 2">
            <a:extLst>
              <a:ext uri="{FF2B5EF4-FFF2-40B4-BE49-F238E27FC236}">
                <a16:creationId xmlns:a16="http://schemas.microsoft.com/office/drawing/2014/main" id="{334D5A87-1A40-B27F-622B-8CDA20D84927}"/>
              </a:ext>
            </a:extLst>
          </p:cNvPr>
          <p:cNvSpPr>
            <a:spLocks noGrp="1"/>
          </p:cNvSpPr>
          <p:nvPr>
            <p:ph idx="1"/>
          </p:nvPr>
        </p:nvSpPr>
        <p:spPr>
          <a:xfrm>
            <a:off x="381000" y="1447801"/>
            <a:ext cx="11563351" cy="3962400"/>
          </a:xfrm>
          <a:prstGeom prst="rect">
            <a:avLst/>
          </a:prstGeom>
        </p:spPr>
        <p:txBody>
          <a:bodyPr lIns="0" tIns="0" rIns="0" bIns="0"/>
          <a:lstStyle>
            <a:lvl1pPr marL="302676" indent="-302676">
              <a:spcBef>
                <a:spcPts val="1312"/>
              </a:spcBef>
              <a:buFont typeface="Arial" panose="020B0604020202020204" pitchFamily="34" charset="0"/>
              <a:buChar char="•"/>
              <a:defRPr sz="2133">
                <a:solidFill>
                  <a:srgbClr val="505050"/>
                </a:solidFill>
              </a:defRPr>
            </a:lvl1pPr>
            <a:lvl2pPr marL="685783" marR="0" indent="-309026" algn="l" defTabSz="609585" rtl="0" eaLnBrk="1" fontAlgn="base" latinLnBrk="0" hangingPunct="1">
              <a:lnSpc>
                <a:spcPct val="100000"/>
              </a:lnSpc>
              <a:spcBef>
                <a:spcPts val="1312"/>
              </a:spcBef>
              <a:spcAft>
                <a:spcPct val="0"/>
              </a:spcAft>
              <a:buClrTx/>
              <a:buSzTx/>
              <a:buFont typeface="Arial" panose="020B0604020202020204" pitchFamily="34" charset="0"/>
              <a:buChar char="–"/>
              <a:tabLst/>
              <a:defRPr sz="1867">
                <a:solidFill>
                  <a:srgbClr val="505050"/>
                </a:solidFill>
              </a:defRPr>
            </a:lvl2pPr>
            <a:lvl3pPr marL="1066773" marR="0" indent="-302676" algn="l" defTabSz="609585" rtl="0" eaLnBrk="1" fontAlgn="base" latinLnBrk="0" hangingPunct="1">
              <a:lnSpc>
                <a:spcPct val="100000"/>
              </a:lnSpc>
              <a:spcBef>
                <a:spcPts val="1312"/>
              </a:spcBef>
              <a:spcAft>
                <a:spcPct val="0"/>
              </a:spcAft>
              <a:buClrTx/>
              <a:buSzTx/>
              <a:buFont typeface="Arial" panose="020B0604020202020204" pitchFamily="34" charset="0"/>
              <a:buChar char="•"/>
              <a:tabLst/>
              <a:defRPr sz="1867">
                <a:solidFill>
                  <a:srgbClr val="505050"/>
                </a:solidFill>
              </a:defRPr>
            </a:lvl3pPr>
            <a:lvl4pPr marL="1449881" marR="0" indent="-306910" algn="l" defTabSz="609585" rtl="0" eaLnBrk="1" fontAlgn="base" latinLnBrk="0" hangingPunct="1">
              <a:lnSpc>
                <a:spcPct val="100000"/>
              </a:lnSpc>
              <a:spcBef>
                <a:spcPts val="1312"/>
              </a:spcBef>
              <a:spcAft>
                <a:spcPct val="0"/>
              </a:spcAft>
              <a:buClrTx/>
              <a:buSzTx/>
              <a:buFont typeface="Helvetica" panose="020B0604020202020204" pitchFamily="34" charset="0"/>
              <a:buChar char="–"/>
              <a:tabLst/>
              <a:defRPr sz="1600">
                <a:solidFill>
                  <a:srgbClr val="505050"/>
                </a:solidFill>
              </a:defRPr>
            </a:lvl4pPr>
            <a:lvl5pPr marL="1830872" marR="0" indent="-311143" algn="l" defTabSz="609585" rtl="0" eaLnBrk="1" fontAlgn="base" latinLnBrk="0" hangingPunct="1">
              <a:lnSpc>
                <a:spcPct val="100000"/>
              </a:lnSpc>
              <a:spcBef>
                <a:spcPts val="1312"/>
              </a:spcBef>
              <a:spcAft>
                <a:spcPct val="0"/>
              </a:spcAft>
              <a:buClrTx/>
              <a:buSzTx/>
              <a:buFont typeface="Arial" panose="020B0604020202020204" pitchFamily="34" charset="0"/>
              <a:buChar char="•"/>
              <a:tabLst/>
              <a:defRPr sz="1600">
                <a:solidFill>
                  <a:srgbClr val="50505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530078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Tree>
    <p:extLst>
      <p:ext uri="{BB962C8B-B14F-4D97-AF65-F5344CB8AC3E}">
        <p14:creationId xmlns:p14="http://schemas.microsoft.com/office/powerpoint/2010/main" val="400046895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0"/>
          <p:cNvSpPr/>
          <p:nvPr userDrawn="1"/>
        </p:nvSpPr>
        <p:spPr>
          <a:xfrm>
            <a:off x="0" y="6248400"/>
            <a:ext cx="12192000" cy="609600"/>
          </a:xfrm>
          <a:prstGeom prst="rect">
            <a:avLst/>
          </a:prstGeom>
          <a:solidFill>
            <a:schemeClr val="tx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n>
                <a:noFill/>
              </a:ln>
            </a:endParaRPr>
          </a:p>
        </p:txBody>
      </p:sp>
      <p:sp>
        <p:nvSpPr>
          <p:cNvPr id="15" name="Rectangle 14"/>
          <p:cNvSpPr/>
          <p:nvPr userDrawn="1"/>
        </p:nvSpPr>
        <p:spPr>
          <a:xfrm>
            <a:off x="0" y="0"/>
            <a:ext cx="12192000" cy="1219200"/>
          </a:xfrm>
          <a:prstGeom prst="rect">
            <a:avLst/>
          </a:prstGeom>
          <a:solidFill>
            <a:srgbClr val="C8102E"/>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n>
                <a:noFill/>
              </a:ln>
              <a:effectLst/>
            </a:endParaRPr>
          </a:p>
        </p:txBody>
      </p:sp>
      <p:sp>
        <p:nvSpPr>
          <p:cNvPr id="2" name="Title Placeholder 1"/>
          <p:cNvSpPr>
            <a:spLocks noGrp="1"/>
          </p:cNvSpPr>
          <p:nvPr>
            <p:ph type="title"/>
          </p:nvPr>
        </p:nvSpPr>
        <p:spPr>
          <a:xfrm>
            <a:off x="609600" y="152400"/>
            <a:ext cx="10058400" cy="9906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371600"/>
            <a:ext cx="10972800" cy="46482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08000" y="6340476"/>
            <a:ext cx="1219200" cy="365125"/>
          </a:xfrm>
          <a:prstGeom prst="rect">
            <a:avLst/>
          </a:prstGeom>
        </p:spPr>
        <p:txBody>
          <a:bodyPr vert="horz" lIns="91440" tIns="45720" rIns="91440" bIns="45720" rtlCol="0" anchor="ctr"/>
          <a:lstStyle>
            <a:lvl1pPr algn="l">
              <a:defRPr sz="1200">
                <a:solidFill>
                  <a:schemeClr val="bg1"/>
                </a:solidFill>
              </a:defRPr>
            </a:lvl1pPr>
          </a:lstStyle>
          <a:p>
            <a:fld id="{B6FEE88B-7878-41EC-B301-248B8E9C0144}" type="datetime1">
              <a:rPr lang="en-US" smtClean="0"/>
              <a:t>5/19/2025</a:t>
            </a:fld>
            <a:endParaRPr lang="en-US" dirty="0"/>
          </a:p>
        </p:txBody>
      </p:sp>
      <p:sp>
        <p:nvSpPr>
          <p:cNvPr id="6" name="Slide Number Placeholder 5"/>
          <p:cNvSpPr>
            <a:spLocks noGrp="1"/>
          </p:cNvSpPr>
          <p:nvPr>
            <p:ph type="sldNum" sz="quarter" idx="4"/>
          </p:nvPr>
        </p:nvSpPr>
        <p:spPr>
          <a:xfrm>
            <a:off x="9855200" y="6324601"/>
            <a:ext cx="1828800" cy="365125"/>
          </a:xfrm>
          <a:prstGeom prst="rect">
            <a:avLst/>
          </a:prstGeom>
        </p:spPr>
        <p:txBody>
          <a:bodyPr vert="horz" lIns="91440" tIns="45720" rIns="91440" bIns="45720" rtlCol="0" anchor="ctr"/>
          <a:lstStyle>
            <a:lvl1pPr algn="r">
              <a:defRPr sz="1200">
                <a:solidFill>
                  <a:schemeClr val="bg1"/>
                </a:solidFill>
              </a:defRPr>
            </a:lvl1pPr>
          </a:lstStyle>
          <a:p>
            <a:fld id="{B2FED1A7-FB98-43FD-AA3D-E7C3EC56B298}" type="slidenum">
              <a:rPr lang="en-US" smtClean="0"/>
              <a:pPr/>
              <a:t>‹#›</a:t>
            </a:fld>
            <a:endParaRPr lang="en-US" dirty="0"/>
          </a:p>
        </p:txBody>
      </p:sp>
      <p:pic>
        <p:nvPicPr>
          <p:cNvPr id="12" name="Picture 11"/>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1125200" y="381000"/>
            <a:ext cx="678610" cy="1180958"/>
          </a:xfrm>
          <a:prstGeom prst="rect">
            <a:avLst/>
          </a:prstGeom>
        </p:spPr>
      </p:pic>
      <p:sp>
        <p:nvSpPr>
          <p:cNvPr id="7" name="Slide Number Placeholder 5">
            <a:extLst>
              <a:ext uri="{FF2B5EF4-FFF2-40B4-BE49-F238E27FC236}">
                <a16:creationId xmlns:a16="http://schemas.microsoft.com/office/drawing/2014/main" id="{A0AC741D-C669-3254-F552-0359BE2B7DE6}"/>
              </a:ext>
            </a:extLst>
          </p:cNvPr>
          <p:cNvSpPr txBox="1">
            <a:spLocks/>
          </p:cNvSpPr>
          <p:nvPr userDrawn="1"/>
        </p:nvSpPr>
        <p:spPr>
          <a:xfrm>
            <a:off x="5130800" y="6370637"/>
            <a:ext cx="18288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Vladimir SHILTSEV</a:t>
            </a:r>
          </a:p>
        </p:txBody>
      </p:sp>
    </p:spTree>
    <p:extLst>
      <p:ext uri="{BB962C8B-B14F-4D97-AF65-F5344CB8AC3E}">
        <p14:creationId xmlns:p14="http://schemas.microsoft.com/office/powerpoint/2010/main" val="1376378212"/>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6" r:id="rId3"/>
    <p:sldLayoutId id="2147483661" r:id="rId4"/>
    <p:sldLayoutId id="2147483665" r:id="rId5"/>
    <p:sldLayoutId id="2147483662" r:id="rId6"/>
    <p:sldLayoutId id="2147483663" r:id="rId7"/>
    <p:sldLayoutId id="2147483664"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4400" b="1" kern="1200">
          <a:solidFill>
            <a:schemeClr val="bg1"/>
          </a:solidFill>
          <a:effectLst>
            <a:outerShdw blurRad="38100" dist="38100" dir="2700000" algn="tl">
              <a:srgbClr val="000000">
                <a:alpha val="43137"/>
              </a:srgbClr>
            </a:outerShdw>
          </a:effectLst>
          <a:latin typeface="+mj-lt"/>
          <a:ea typeface="Roboto Slab" pitchFamily="2" charset="0"/>
          <a:cs typeface="Arial" pitchFamily="34" charset="0"/>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8" Type="http://schemas.openxmlformats.org/officeDocument/2006/relationships/image" Target="../media/image35.sv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33.png"/><Relationship Id="rId11" Type="http://schemas.microsoft.com/office/2007/relationships/hdphoto" Target="../media/hdphoto1.wdp"/><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jpeg"/><Relationship Id="rId9" Type="http://schemas.openxmlformats.org/officeDocument/2006/relationships/image" Target="../media/image3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8" Type="http://schemas.openxmlformats.org/officeDocument/2006/relationships/image" Target="../media/image46.jpeg"/><Relationship Id="rId13" Type="http://schemas.openxmlformats.org/officeDocument/2006/relationships/image" Target="../media/image51.jpeg"/><Relationship Id="rId3" Type="http://schemas.openxmlformats.org/officeDocument/2006/relationships/image" Target="../media/image41.jpeg"/><Relationship Id="rId7" Type="http://schemas.openxmlformats.org/officeDocument/2006/relationships/image" Target="../media/image45.jpeg"/><Relationship Id="rId12" Type="http://schemas.openxmlformats.org/officeDocument/2006/relationships/image" Target="../media/image50.jpeg"/><Relationship Id="rId2" Type="http://schemas.openxmlformats.org/officeDocument/2006/relationships/image" Target="../media/image40.png"/><Relationship Id="rId16" Type="http://schemas.openxmlformats.org/officeDocument/2006/relationships/image" Target="../media/image54.jpeg"/><Relationship Id="rId1" Type="http://schemas.openxmlformats.org/officeDocument/2006/relationships/slideLayout" Target="../slideLayouts/slideLayout2.xml"/><Relationship Id="rId6" Type="http://schemas.openxmlformats.org/officeDocument/2006/relationships/image" Target="../media/image44.jpeg"/><Relationship Id="rId11" Type="http://schemas.openxmlformats.org/officeDocument/2006/relationships/image" Target="../media/image49.jpeg"/><Relationship Id="rId5" Type="http://schemas.openxmlformats.org/officeDocument/2006/relationships/image" Target="../media/image43.jpeg"/><Relationship Id="rId15" Type="http://schemas.openxmlformats.org/officeDocument/2006/relationships/image" Target="../media/image53.jpeg"/><Relationship Id="rId10" Type="http://schemas.openxmlformats.org/officeDocument/2006/relationships/image" Target="../media/image48.jpeg"/><Relationship Id="rId4" Type="http://schemas.openxmlformats.org/officeDocument/2006/relationships/image" Target="../media/image42.jpeg"/><Relationship Id="rId9" Type="http://schemas.openxmlformats.org/officeDocument/2006/relationships/image" Target="../media/image47.jpeg"/><Relationship Id="rId14" Type="http://schemas.openxmlformats.org/officeDocument/2006/relationships/image" Target="../media/image52.jpe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9.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3352800"/>
            <a:ext cx="10566400" cy="1676400"/>
          </a:xfrm>
        </p:spPr>
        <p:txBody>
          <a:bodyPr>
            <a:normAutofit fontScale="90000"/>
          </a:bodyPr>
          <a:lstStyle/>
          <a:p>
            <a:r>
              <a:rPr lang="en-US" sz="6700" dirty="0">
                <a:solidFill>
                  <a:srgbClr val="AF0000"/>
                </a:solidFill>
              </a:rPr>
              <a:t>2025 FCC Week Summary</a:t>
            </a:r>
            <a:r>
              <a:rPr lang="en-US" sz="6700" dirty="0">
                <a:solidFill>
                  <a:srgbClr val="AF0000"/>
                </a:solidFill>
                <a:effectLst>
                  <a:outerShdw blurRad="38100" dist="38100" dir="2700000" algn="tl">
                    <a:srgbClr val="000000">
                      <a:alpha val="43137"/>
                    </a:srgbClr>
                  </a:outerShdw>
                </a:effectLst>
              </a:rPr>
              <a:t>: </a:t>
            </a:r>
            <a:br>
              <a:rPr lang="en-US" sz="5400" dirty="0">
                <a:solidFill>
                  <a:srgbClr val="0033CC"/>
                </a:solidFill>
                <a:effectLst>
                  <a:outerShdw blurRad="38100" dist="38100" dir="2700000" algn="tl">
                    <a:srgbClr val="000000">
                      <a:alpha val="43137"/>
                    </a:srgbClr>
                  </a:outerShdw>
                </a:effectLst>
              </a:rPr>
            </a:br>
            <a:r>
              <a:rPr lang="en-US" sz="4900" i="1" dirty="0">
                <a:solidFill>
                  <a:srgbClr val="0033CC"/>
                </a:solidFill>
              </a:rPr>
              <a:t>FCC-</a:t>
            </a:r>
            <a:r>
              <a:rPr lang="en-US" sz="4900" i="1" dirty="0" err="1">
                <a:solidFill>
                  <a:srgbClr val="0033CC"/>
                </a:solidFill>
              </a:rPr>
              <a:t>hh</a:t>
            </a:r>
            <a:r>
              <a:rPr lang="en-US" sz="4900" i="1" dirty="0">
                <a:solidFill>
                  <a:srgbClr val="0033CC"/>
                </a:solidFill>
              </a:rPr>
              <a:t> and High Field Magnets</a:t>
            </a:r>
            <a:endParaRPr lang="en-US" sz="5400" i="1" dirty="0">
              <a:solidFill>
                <a:srgbClr val="0033CC"/>
              </a:solidFill>
              <a:effectLst>
                <a:outerShdw blurRad="38100" dist="38100" dir="2700000" algn="tl">
                  <a:srgbClr val="000000">
                    <a:alpha val="43137"/>
                  </a:srgbClr>
                </a:outerShdw>
              </a:effectLst>
            </a:endParaRPr>
          </a:p>
        </p:txBody>
      </p:sp>
      <p:sp>
        <p:nvSpPr>
          <p:cNvPr id="4" name="Subtitle 3"/>
          <p:cNvSpPr>
            <a:spLocks noGrp="1"/>
          </p:cNvSpPr>
          <p:nvPr>
            <p:ph type="subTitle" idx="1"/>
          </p:nvPr>
        </p:nvSpPr>
        <p:spPr>
          <a:xfrm>
            <a:off x="381000" y="4876800"/>
            <a:ext cx="11582400" cy="1219200"/>
          </a:xfrm>
        </p:spPr>
        <p:txBody>
          <a:bodyPr>
            <a:normAutofit fontScale="77500" lnSpcReduction="20000"/>
          </a:bodyPr>
          <a:lstStyle/>
          <a:p>
            <a:pPr>
              <a:lnSpc>
                <a:spcPct val="160000"/>
              </a:lnSpc>
            </a:pPr>
            <a:r>
              <a:rPr lang="en-US" sz="3200" dirty="0"/>
              <a:t>Mike LAMONT (CERN), </a:t>
            </a:r>
            <a:r>
              <a:rPr lang="en-US" sz="3200" u="sng" dirty="0"/>
              <a:t>Vladimir SHILTSEV (NIU)</a:t>
            </a:r>
            <a:r>
              <a:rPr lang="en-US" sz="3200" dirty="0"/>
              <a:t>, Pierre VEDRINE (CEA)</a:t>
            </a:r>
            <a:r>
              <a:rPr lang="en-US" sz="2400" dirty="0"/>
              <a:t> </a:t>
            </a:r>
            <a:br>
              <a:rPr lang="en-US" dirty="0"/>
            </a:br>
            <a:r>
              <a:rPr lang="en-US" b="0" dirty="0">
                <a:solidFill>
                  <a:srgbClr val="0033CC"/>
                </a:solidFill>
              </a:rPr>
              <a:t>FCC Week 2025  ·  May 23   ·  Vienna, Austria</a:t>
            </a:r>
          </a:p>
        </p:txBody>
      </p:sp>
      <p:pic>
        <p:nvPicPr>
          <p:cNvPr id="9" name="Picture 8">
            <a:extLst>
              <a:ext uri="{FF2B5EF4-FFF2-40B4-BE49-F238E27FC236}">
                <a16:creationId xmlns:a16="http://schemas.microsoft.com/office/drawing/2014/main" id="{F8F58E2D-3D87-FB8C-61E8-02CEF9E00191}"/>
              </a:ext>
            </a:extLst>
          </p:cNvPr>
          <p:cNvPicPr>
            <a:picLocks noChangeAspect="1"/>
          </p:cNvPicPr>
          <p:nvPr/>
        </p:nvPicPr>
        <p:blipFill>
          <a:blip r:embed="rId2"/>
          <a:stretch>
            <a:fillRect/>
          </a:stretch>
        </p:blipFill>
        <p:spPr>
          <a:xfrm>
            <a:off x="11125200" y="76200"/>
            <a:ext cx="953268" cy="1542559"/>
          </a:xfrm>
          <a:prstGeom prst="rect">
            <a:avLst/>
          </a:prstGeom>
        </p:spPr>
      </p:pic>
      <p:pic>
        <p:nvPicPr>
          <p:cNvPr id="13" name="Picture 12">
            <a:extLst>
              <a:ext uri="{FF2B5EF4-FFF2-40B4-BE49-F238E27FC236}">
                <a16:creationId xmlns:a16="http://schemas.microsoft.com/office/drawing/2014/main" id="{38C15598-A557-BC8D-87C8-56C6EF76FEC6}"/>
              </a:ext>
            </a:extLst>
          </p:cNvPr>
          <p:cNvPicPr>
            <a:picLocks noChangeAspect="1"/>
          </p:cNvPicPr>
          <p:nvPr/>
        </p:nvPicPr>
        <p:blipFill>
          <a:blip r:embed="rId3"/>
          <a:stretch>
            <a:fillRect/>
          </a:stretch>
        </p:blipFill>
        <p:spPr>
          <a:xfrm>
            <a:off x="7471228" y="152401"/>
            <a:ext cx="4721681" cy="3062514"/>
          </a:xfrm>
          <a:prstGeom prst="rect">
            <a:avLst/>
          </a:prstGeom>
        </p:spPr>
      </p:pic>
      <p:pic>
        <p:nvPicPr>
          <p:cNvPr id="19" name="Picture 18" descr="A person teaching children in a classroom&#10;&#10;AI-generated content may be incorrect.">
            <a:extLst>
              <a:ext uri="{FF2B5EF4-FFF2-40B4-BE49-F238E27FC236}">
                <a16:creationId xmlns:a16="http://schemas.microsoft.com/office/drawing/2014/main" id="{4E81AFF8-5BC5-56DC-BDF1-6B2AFF604D6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52400"/>
            <a:ext cx="4610990" cy="3048000"/>
          </a:xfrm>
          <a:prstGeom prst="rect">
            <a:avLst/>
          </a:prstGeom>
        </p:spPr>
      </p:pic>
      <p:pic>
        <p:nvPicPr>
          <p:cNvPr id="17" name="Picture 16" descr="A map of land with text&#10;&#10;AI-generated content may be incorrect.">
            <a:extLst>
              <a:ext uri="{FF2B5EF4-FFF2-40B4-BE49-F238E27FC236}">
                <a16:creationId xmlns:a16="http://schemas.microsoft.com/office/drawing/2014/main" id="{FEF05750-6452-7528-5A48-A9440650CB3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91388" y="152400"/>
            <a:ext cx="4614412" cy="3048000"/>
          </a:xfrm>
          <a:prstGeom prst="rect">
            <a:avLst/>
          </a:prstGeom>
        </p:spPr>
      </p:pic>
    </p:spTree>
    <p:extLst>
      <p:ext uri="{BB962C8B-B14F-4D97-AF65-F5344CB8AC3E}">
        <p14:creationId xmlns:p14="http://schemas.microsoft.com/office/powerpoint/2010/main" val="2392491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147B2C3-AE5A-F12E-126B-E0C3A2C222F5}"/>
              </a:ext>
            </a:extLst>
          </p:cNvPr>
          <p:cNvSpPr>
            <a:spLocks noGrp="1"/>
          </p:cNvSpPr>
          <p:nvPr>
            <p:ph idx="1"/>
          </p:nvPr>
        </p:nvSpPr>
        <p:spPr>
          <a:xfrm>
            <a:off x="320676" y="1295400"/>
            <a:ext cx="11376024" cy="4884039"/>
          </a:xfrm>
        </p:spPr>
        <p:txBody>
          <a:bodyPr>
            <a:normAutofit fontScale="92500" lnSpcReduction="10000"/>
          </a:bodyPr>
          <a:lstStyle/>
          <a:p>
            <a:r>
              <a:rPr lang="en-GB" dirty="0"/>
              <a:t>Global programmes </a:t>
            </a:r>
            <a:r>
              <a:rPr lang="en-GB" dirty="0">
                <a:solidFill>
                  <a:srgbClr val="0033CC"/>
                </a:solidFill>
              </a:rPr>
              <a:t>advancing </a:t>
            </a:r>
            <a:r>
              <a:rPr lang="en-GB" dirty="0" err="1">
                <a:solidFill>
                  <a:srgbClr val="0033CC"/>
                </a:solidFill>
              </a:rPr>
              <a:t>Nb₃Sn</a:t>
            </a:r>
            <a:r>
              <a:rPr lang="en-GB" dirty="0">
                <a:solidFill>
                  <a:srgbClr val="0033CC"/>
                </a:solidFill>
              </a:rPr>
              <a:t> and </a:t>
            </a:r>
            <a:r>
              <a:rPr lang="en-GB" dirty="0" err="1">
                <a:solidFill>
                  <a:srgbClr val="0033CC"/>
                </a:solidFill>
              </a:rPr>
              <a:t>HTS</a:t>
            </a:r>
            <a:r>
              <a:rPr lang="en-GB" dirty="0">
                <a:solidFill>
                  <a:srgbClr val="0033CC"/>
                </a:solidFill>
              </a:rPr>
              <a:t> technologies </a:t>
            </a:r>
            <a:r>
              <a:rPr lang="en-GB" dirty="0"/>
              <a:t>for future high-energy colliders (e.g. FCC-hh)</a:t>
            </a:r>
          </a:p>
          <a:p>
            <a:r>
              <a:rPr lang="en-GB" dirty="0">
                <a:solidFill>
                  <a:srgbClr val="0033CC"/>
                </a:solidFill>
              </a:rPr>
              <a:t>Diverse magnet concepts: </a:t>
            </a:r>
            <a:r>
              <a:rPr lang="en-GB" dirty="0"/>
              <a:t>cos-theta, block coil, common coil, hybrid </a:t>
            </a:r>
            <a:r>
              <a:rPr lang="en-GB" dirty="0" err="1"/>
              <a:t>LTS</a:t>
            </a:r>
            <a:r>
              <a:rPr lang="en-GB" dirty="0"/>
              <a:t>/</a:t>
            </a:r>
            <a:r>
              <a:rPr lang="en-GB" dirty="0" err="1"/>
              <a:t>HTS</a:t>
            </a:r>
            <a:endParaRPr lang="en-GB" dirty="0"/>
          </a:p>
          <a:p>
            <a:r>
              <a:rPr lang="en-GB" dirty="0">
                <a:solidFill>
                  <a:srgbClr val="0033CC"/>
                </a:solidFill>
              </a:rPr>
              <a:t>Shared aims: </a:t>
            </a:r>
            <a:r>
              <a:rPr lang="en-GB" dirty="0"/>
              <a:t>14 T operational field, 50 mm aperture, scalable designs, reduced training, enhanced diagnostics</a:t>
            </a:r>
          </a:p>
          <a:p>
            <a:r>
              <a:rPr lang="en-GB" dirty="0">
                <a:solidFill>
                  <a:srgbClr val="0033CC"/>
                </a:solidFill>
              </a:rPr>
              <a:t>Participating Institutes:</a:t>
            </a:r>
          </a:p>
          <a:p>
            <a:pPr lvl="2"/>
            <a:r>
              <a:rPr lang="en-GB" dirty="0"/>
              <a:t>US </a:t>
            </a:r>
            <a:r>
              <a:rPr lang="en-GB" dirty="0" err="1"/>
              <a:t>MDP</a:t>
            </a:r>
            <a:r>
              <a:rPr lang="en-GB" dirty="0"/>
              <a:t> (</a:t>
            </a:r>
            <a:r>
              <a:rPr lang="en-GB" dirty="0" err="1"/>
              <a:t>BNL</a:t>
            </a:r>
            <a:r>
              <a:rPr lang="en-GB" dirty="0"/>
              <a:t>, </a:t>
            </a:r>
            <a:r>
              <a:rPr lang="en-GB" dirty="0" err="1"/>
              <a:t>FNAL</a:t>
            </a:r>
            <a:r>
              <a:rPr lang="en-GB" dirty="0"/>
              <a:t>, </a:t>
            </a:r>
            <a:r>
              <a:rPr lang="en-GB" dirty="0" err="1"/>
              <a:t>LBNL</a:t>
            </a:r>
            <a:r>
              <a:rPr lang="en-GB" dirty="0"/>
              <a:t>, </a:t>
            </a:r>
            <a:r>
              <a:rPr lang="en-GB" dirty="0" err="1"/>
              <a:t>NHMFL</a:t>
            </a:r>
            <a:r>
              <a:rPr lang="en-GB" dirty="0"/>
              <a:t>)</a:t>
            </a:r>
          </a:p>
          <a:p>
            <a:pPr lvl="2"/>
            <a:r>
              <a:rPr lang="en-GB" dirty="0"/>
              <a:t>CEA Paris-</a:t>
            </a:r>
            <a:r>
              <a:rPr lang="en-GB" dirty="0" err="1"/>
              <a:t>Saclay</a:t>
            </a:r>
            <a:endParaRPr lang="en-GB" dirty="0"/>
          </a:p>
          <a:p>
            <a:pPr lvl="2"/>
            <a:r>
              <a:rPr lang="en-GB" dirty="0" err="1"/>
              <a:t>CIEMAT</a:t>
            </a:r>
            <a:r>
              <a:rPr lang="en-GB" dirty="0"/>
              <a:t> (Spain)</a:t>
            </a:r>
          </a:p>
          <a:p>
            <a:pPr lvl="2"/>
            <a:r>
              <a:rPr lang="en-GB" dirty="0" err="1"/>
              <a:t>INFN</a:t>
            </a:r>
            <a:r>
              <a:rPr lang="en-GB" dirty="0"/>
              <a:t> (Italy)</a:t>
            </a:r>
          </a:p>
          <a:p>
            <a:pPr lvl="2"/>
            <a:r>
              <a:rPr lang="en-GB" dirty="0"/>
              <a:t>PSI (Switzerland)</a:t>
            </a:r>
          </a:p>
          <a:p>
            <a:endParaRPr lang="en-GB" dirty="0"/>
          </a:p>
        </p:txBody>
      </p:sp>
      <p:sp>
        <p:nvSpPr>
          <p:cNvPr id="3" name="Title 2">
            <a:extLst>
              <a:ext uri="{FF2B5EF4-FFF2-40B4-BE49-F238E27FC236}">
                <a16:creationId xmlns:a16="http://schemas.microsoft.com/office/drawing/2014/main" id="{6B9E9EF6-57B3-B507-6F85-21804DCF4B50}"/>
              </a:ext>
            </a:extLst>
          </p:cNvPr>
          <p:cNvSpPr>
            <a:spLocks noGrp="1"/>
          </p:cNvSpPr>
          <p:nvPr>
            <p:ph type="title"/>
          </p:nvPr>
        </p:nvSpPr>
        <p:spPr/>
        <p:txBody>
          <a:bodyPr>
            <a:normAutofit fontScale="90000"/>
          </a:bodyPr>
          <a:lstStyle/>
          <a:p>
            <a:r>
              <a:rPr lang="en-GB" dirty="0"/>
              <a:t>High Field Magnet R&amp;D – International Landscape</a:t>
            </a:r>
          </a:p>
        </p:txBody>
      </p:sp>
      <p:pic>
        <p:nvPicPr>
          <p:cNvPr id="4" name="Picture 3">
            <a:extLst>
              <a:ext uri="{FF2B5EF4-FFF2-40B4-BE49-F238E27FC236}">
                <a16:creationId xmlns:a16="http://schemas.microsoft.com/office/drawing/2014/main" id="{19293443-323F-9F0B-66BA-A88E832A46FB}"/>
              </a:ext>
            </a:extLst>
          </p:cNvPr>
          <p:cNvPicPr>
            <a:picLocks noChangeAspect="1"/>
          </p:cNvPicPr>
          <p:nvPr/>
        </p:nvPicPr>
        <p:blipFill>
          <a:blip r:embed="rId2"/>
          <a:stretch>
            <a:fillRect/>
          </a:stretch>
        </p:blipFill>
        <p:spPr>
          <a:xfrm>
            <a:off x="4495800" y="5984197"/>
            <a:ext cx="7531100" cy="723900"/>
          </a:xfrm>
          <a:prstGeom prst="rect">
            <a:avLst/>
          </a:prstGeom>
        </p:spPr>
      </p:pic>
      <p:pic>
        <p:nvPicPr>
          <p:cNvPr id="5" name="Picture 4">
            <a:extLst>
              <a:ext uri="{FF2B5EF4-FFF2-40B4-BE49-F238E27FC236}">
                <a16:creationId xmlns:a16="http://schemas.microsoft.com/office/drawing/2014/main" id="{5B6A2809-2A8E-1DDA-6252-440A3836BAAD}"/>
              </a:ext>
            </a:extLst>
          </p:cNvPr>
          <p:cNvPicPr>
            <a:picLocks noChangeAspect="1"/>
          </p:cNvPicPr>
          <p:nvPr/>
        </p:nvPicPr>
        <p:blipFill>
          <a:blip r:embed="rId3"/>
          <a:stretch>
            <a:fillRect/>
          </a:stretch>
        </p:blipFill>
        <p:spPr>
          <a:xfrm>
            <a:off x="10450511" y="4583191"/>
            <a:ext cx="1333500" cy="1333500"/>
          </a:xfrm>
          <a:prstGeom prst="rect">
            <a:avLst/>
          </a:prstGeom>
        </p:spPr>
      </p:pic>
      <p:pic>
        <p:nvPicPr>
          <p:cNvPr id="6" name="Picture 5">
            <a:extLst>
              <a:ext uri="{FF2B5EF4-FFF2-40B4-BE49-F238E27FC236}">
                <a16:creationId xmlns:a16="http://schemas.microsoft.com/office/drawing/2014/main" id="{096FE022-A64D-1DE6-07BD-80E82D3F2FD9}"/>
              </a:ext>
            </a:extLst>
          </p:cNvPr>
          <p:cNvPicPr>
            <a:picLocks noChangeAspect="1"/>
          </p:cNvPicPr>
          <p:nvPr/>
        </p:nvPicPr>
        <p:blipFill>
          <a:blip r:embed="rId4"/>
          <a:stretch>
            <a:fillRect/>
          </a:stretch>
        </p:blipFill>
        <p:spPr>
          <a:xfrm>
            <a:off x="10210800" y="3474481"/>
            <a:ext cx="1485900" cy="939800"/>
          </a:xfrm>
          <a:prstGeom prst="rect">
            <a:avLst/>
          </a:prstGeom>
        </p:spPr>
      </p:pic>
      <p:pic>
        <p:nvPicPr>
          <p:cNvPr id="7" name="Picture 6">
            <a:extLst>
              <a:ext uri="{FF2B5EF4-FFF2-40B4-BE49-F238E27FC236}">
                <a16:creationId xmlns:a16="http://schemas.microsoft.com/office/drawing/2014/main" id="{95C85128-91EE-3ECC-DCDA-A44BEB2ED6CA}"/>
              </a:ext>
            </a:extLst>
          </p:cNvPr>
          <p:cNvPicPr>
            <a:picLocks noChangeAspect="1"/>
          </p:cNvPicPr>
          <p:nvPr/>
        </p:nvPicPr>
        <p:blipFill>
          <a:blip r:embed="rId5"/>
          <a:stretch>
            <a:fillRect/>
          </a:stretch>
        </p:blipFill>
        <p:spPr>
          <a:xfrm>
            <a:off x="6477000" y="3903268"/>
            <a:ext cx="3327400" cy="584200"/>
          </a:xfrm>
          <a:prstGeom prst="rect">
            <a:avLst/>
          </a:prstGeom>
        </p:spPr>
      </p:pic>
      <p:pic>
        <p:nvPicPr>
          <p:cNvPr id="8" name="Picture 7">
            <a:extLst>
              <a:ext uri="{FF2B5EF4-FFF2-40B4-BE49-F238E27FC236}">
                <a16:creationId xmlns:a16="http://schemas.microsoft.com/office/drawing/2014/main" id="{C7088510-0A28-2EE2-0EB9-3666823C68D3}"/>
              </a:ext>
            </a:extLst>
          </p:cNvPr>
          <p:cNvPicPr>
            <a:picLocks noChangeAspect="1"/>
          </p:cNvPicPr>
          <p:nvPr/>
        </p:nvPicPr>
        <p:blipFill>
          <a:blip r:embed="rId6"/>
          <a:stretch>
            <a:fillRect/>
          </a:stretch>
        </p:blipFill>
        <p:spPr>
          <a:xfrm>
            <a:off x="7162800" y="4702690"/>
            <a:ext cx="2300481" cy="1094502"/>
          </a:xfrm>
          <a:prstGeom prst="rect">
            <a:avLst/>
          </a:prstGeom>
        </p:spPr>
      </p:pic>
    </p:spTree>
    <p:extLst>
      <p:ext uri="{BB962C8B-B14F-4D97-AF65-F5344CB8AC3E}">
        <p14:creationId xmlns:p14="http://schemas.microsoft.com/office/powerpoint/2010/main" val="2093014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7A52EE-B355-8544-D886-F776977B21A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6F3F907-B9FC-607F-D825-4E4E3B3885CE}"/>
              </a:ext>
            </a:extLst>
          </p:cNvPr>
          <p:cNvSpPr>
            <a:spLocks noGrp="1"/>
          </p:cNvSpPr>
          <p:nvPr>
            <p:ph type="sldNum" sz="quarter" idx="10"/>
          </p:nvPr>
        </p:nvSpPr>
        <p:spPr/>
        <p:txBody>
          <a:bodyPr/>
          <a:lstStyle/>
          <a:p>
            <a:pPr defTabSz="914377">
              <a:lnSpc>
                <a:spcPts val="1651"/>
              </a:lnSpc>
              <a:defRPr/>
            </a:pPr>
            <a:fld id="{88A1DFE4-5FC5-43BD-BB7E-75EAD82B965F}" type="slidenum">
              <a:rPr lang="en-US" sz="1067">
                <a:solidFill>
                  <a:srgbClr val="FFFFFF"/>
                </a:solidFill>
                <a:latin typeface="Arial"/>
              </a:rPr>
              <a:pPr defTabSz="914377">
                <a:lnSpc>
                  <a:spcPts val="1651"/>
                </a:lnSpc>
                <a:defRPr/>
              </a:pPr>
              <a:t>11</a:t>
            </a:fld>
            <a:endParaRPr lang="en-US" sz="1067" dirty="0">
              <a:solidFill>
                <a:srgbClr val="FFFFFF"/>
              </a:solidFill>
              <a:latin typeface="Arial"/>
            </a:endParaRPr>
          </a:p>
        </p:txBody>
      </p:sp>
      <p:sp>
        <p:nvSpPr>
          <p:cNvPr id="4" name="Titel 4">
            <a:extLst>
              <a:ext uri="{FF2B5EF4-FFF2-40B4-BE49-F238E27FC236}">
                <a16:creationId xmlns:a16="http://schemas.microsoft.com/office/drawing/2014/main" id="{5377E428-CD35-26C5-3E8A-2A861323548E}"/>
              </a:ext>
            </a:extLst>
          </p:cNvPr>
          <p:cNvSpPr txBox="1">
            <a:spLocks/>
          </p:cNvSpPr>
          <p:nvPr/>
        </p:nvSpPr>
        <p:spPr>
          <a:xfrm>
            <a:off x="57217" y="383322"/>
            <a:ext cx="11903151" cy="1072088"/>
          </a:xfrm>
          <a:prstGeom prst="rect">
            <a:avLst/>
          </a:prstGeom>
        </p:spPr>
        <p:txBody>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sz="3200" b="1" dirty="0">
                <a:solidFill>
                  <a:schemeClr val="bg1"/>
                </a:solidFill>
              </a:rPr>
              <a:t>FCC-</a:t>
            </a:r>
            <a:r>
              <a:rPr lang="en-US" sz="3200" b="1" dirty="0" err="1">
                <a:solidFill>
                  <a:schemeClr val="bg1"/>
                </a:solidFill>
              </a:rPr>
              <a:t>hh</a:t>
            </a:r>
            <a:r>
              <a:rPr lang="en-US" sz="3200" b="1" dirty="0">
                <a:solidFill>
                  <a:schemeClr val="bg1"/>
                </a:solidFill>
              </a:rPr>
              <a:t> High-Field Magnet R&amp;D ongoing</a:t>
            </a:r>
          </a:p>
        </p:txBody>
      </p:sp>
      <p:grpSp>
        <p:nvGrpSpPr>
          <p:cNvPr id="7" name="Group 6">
            <a:extLst>
              <a:ext uri="{FF2B5EF4-FFF2-40B4-BE49-F238E27FC236}">
                <a16:creationId xmlns:a16="http://schemas.microsoft.com/office/drawing/2014/main" id="{F193661B-E928-4F66-7C25-4642C6079FA8}"/>
              </a:ext>
            </a:extLst>
          </p:cNvPr>
          <p:cNvGrpSpPr>
            <a:grpSpLocks noChangeAspect="1"/>
          </p:cNvGrpSpPr>
          <p:nvPr/>
        </p:nvGrpSpPr>
        <p:grpSpPr>
          <a:xfrm>
            <a:off x="0" y="2560225"/>
            <a:ext cx="4294555" cy="4130556"/>
            <a:chOff x="235938" y="1060069"/>
            <a:chExt cx="4192046" cy="4031961"/>
          </a:xfrm>
        </p:grpSpPr>
        <p:pic>
          <p:nvPicPr>
            <p:cNvPr id="5" name="Picture 4" descr="A blue circle with red and white circles&#10;&#10;AI-generated content may be incorrect.">
              <a:extLst>
                <a:ext uri="{FF2B5EF4-FFF2-40B4-BE49-F238E27FC236}">
                  <a16:creationId xmlns:a16="http://schemas.microsoft.com/office/drawing/2014/main" id="{40795C82-3EC1-C8FC-FB34-DBC6DD801D61}"/>
                </a:ext>
              </a:extLst>
            </p:cNvPr>
            <p:cNvPicPr>
              <a:picLocks noChangeAspect="1"/>
            </p:cNvPicPr>
            <p:nvPr/>
          </p:nvPicPr>
          <p:blipFill>
            <a:blip r:embed="rId3" cstate="screen">
              <a:extLst>
                <a:ext uri="{28A0092B-C50C-407E-A947-70E740481C1C}">
                  <a14:useLocalDpi xmlns:a14="http://schemas.microsoft.com/office/drawing/2010/main"/>
                </a:ext>
              </a:extLst>
            </a:blip>
            <a:srcRect r="49192"/>
            <a:stretch/>
          </p:blipFill>
          <p:spPr>
            <a:xfrm>
              <a:off x="867721" y="1060069"/>
              <a:ext cx="2831075" cy="1434816"/>
            </a:xfrm>
            <a:prstGeom prst="rect">
              <a:avLst/>
            </a:prstGeom>
            <a:noFill/>
          </p:spPr>
        </p:pic>
        <p:pic>
          <p:nvPicPr>
            <p:cNvPr id="6" name="Picture 5">
              <a:extLst>
                <a:ext uri="{FF2B5EF4-FFF2-40B4-BE49-F238E27FC236}">
                  <a16:creationId xmlns:a16="http://schemas.microsoft.com/office/drawing/2014/main" id="{4628398E-41C1-BD38-D162-3669E445135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74128" y="2495374"/>
              <a:ext cx="478993" cy="478993"/>
            </a:xfrm>
            <a:prstGeom prst="rect">
              <a:avLst/>
            </a:prstGeom>
          </p:spPr>
        </p:pic>
        <p:pic>
          <p:nvPicPr>
            <p:cNvPr id="11" name="Picture 10">
              <a:extLst>
                <a:ext uri="{FF2B5EF4-FFF2-40B4-BE49-F238E27FC236}">
                  <a16:creationId xmlns:a16="http://schemas.microsoft.com/office/drawing/2014/main" id="{4C6B3A84-658B-036A-E40D-18322B31395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01458" y="2515831"/>
              <a:ext cx="730687" cy="458535"/>
            </a:xfrm>
            <a:prstGeom prst="rect">
              <a:avLst/>
            </a:prstGeom>
          </p:spPr>
        </p:pic>
        <p:pic>
          <p:nvPicPr>
            <p:cNvPr id="12" name="Picture 11">
              <a:extLst>
                <a:ext uri="{FF2B5EF4-FFF2-40B4-BE49-F238E27FC236}">
                  <a16:creationId xmlns:a16="http://schemas.microsoft.com/office/drawing/2014/main" id="{96735D54-E1AF-496D-005E-CD1D5AD6004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39781" y="2505426"/>
              <a:ext cx="478993" cy="478993"/>
            </a:xfrm>
            <a:prstGeom prst="rect">
              <a:avLst/>
            </a:prstGeom>
          </p:spPr>
        </p:pic>
        <p:pic>
          <p:nvPicPr>
            <p:cNvPr id="13" name="Picture 12" descr="A red square with white text&#10;&#10;Description automatically generated">
              <a:extLst>
                <a:ext uri="{FF2B5EF4-FFF2-40B4-BE49-F238E27FC236}">
                  <a16:creationId xmlns:a16="http://schemas.microsoft.com/office/drawing/2014/main" id="{F0D79E32-B9C1-5BC0-F0FB-7CB89BA3251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955014" y="4481369"/>
              <a:ext cx="567570" cy="565579"/>
            </a:xfrm>
            <a:prstGeom prst="rect">
              <a:avLst/>
            </a:prstGeom>
          </p:spPr>
        </p:pic>
        <p:pic>
          <p:nvPicPr>
            <p:cNvPr id="15" name="Graphic 14">
              <a:extLst>
                <a:ext uri="{FF2B5EF4-FFF2-40B4-BE49-F238E27FC236}">
                  <a16:creationId xmlns:a16="http://schemas.microsoft.com/office/drawing/2014/main" id="{DC1CDD7D-A109-3C9E-68D0-045E31A6E20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69107" y="4584407"/>
              <a:ext cx="868797" cy="359502"/>
            </a:xfrm>
            <a:prstGeom prst="rect">
              <a:avLst/>
            </a:prstGeom>
          </p:spPr>
        </p:pic>
        <p:pic>
          <p:nvPicPr>
            <p:cNvPr id="17" name="Picture 16">
              <a:extLst>
                <a:ext uri="{FF2B5EF4-FFF2-40B4-BE49-F238E27FC236}">
                  <a16:creationId xmlns:a16="http://schemas.microsoft.com/office/drawing/2014/main" id="{36783A99-EF84-65FA-172A-C2756BBBE4D3}"/>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096596" y="4495936"/>
              <a:ext cx="1173559" cy="596094"/>
            </a:xfrm>
            <a:prstGeom prst="rect">
              <a:avLst/>
            </a:prstGeom>
          </p:spPr>
        </p:pic>
        <p:grpSp>
          <p:nvGrpSpPr>
            <p:cNvPr id="19" name="Group 18">
              <a:extLst>
                <a:ext uri="{FF2B5EF4-FFF2-40B4-BE49-F238E27FC236}">
                  <a16:creationId xmlns:a16="http://schemas.microsoft.com/office/drawing/2014/main" id="{BE64A372-E9D5-8384-396A-7CF1961D369F}"/>
                </a:ext>
              </a:extLst>
            </p:cNvPr>
            <p:cNvGrpSpPr/>
            <p:nvPr/>
          </p:nvGrpSpPr>
          <p:grpSpPr>
            <a:xfrm>
              <a:off x="3017312" y="3156625"/>
              <a:ext cx="1410672" cy="1401812"/>
              <a:chOff x="5616200" y="1229323"/>
              <a:chExt cx="1410672" cy="1401812"/>
            </a:xfrm>
          </p:grpSpPr>
          <p:pic>
            <p:nvPicPr>
              <p:cNvPr id="22" name="Picture 21" descr="DAISY_ASC24_CrossSection_V2.jpg">
                <a:extLst>
                  <a:ext uri="{FF2B5EF4-FFF2-40B4-BE49-F238E27FC236}">
                    <a16:creationId xmlns:a16="http://schemas.microsoft.com/office/drawing/2014/main" id="{96C67637-0E1B-7195-15FA-F13BA568B49A}"/>
                  </a:ext>
                </a:extLst>
              </p:cNvPr>
              <p:cNvPicPr>
                <a:picLocks noChangeAspect="1"/>
              </p:cNvPicPr>
              <p:nvPr/>
            </p:nvPicPr>
            <p:blipFill>
              <a:blip r:embed="rId10" cstate="screen">
                <a:extLst>
                  <a:ext uri="{BEBA8EAE-BF5A-486C-A8C5-ECC9F3942E4B}">
                    <a14:imgProps xmlns:a14="http://schemas.microsoft.com/office/drawing/2010/main">
                      <a14:imgLayer r:embed="rId11">
                        <a14:imgEffect>
                          <a14:backgroundRemoval t="4636" b="97351" l="2640" r="97030">
                            <a14:foregroundMark x1="47525" y1="5960" x2="22442" y2="14570"/>
                            <a14:foregroundMark x1="22442" y1="14570" x2="5941" y2="37086"/>
                            <a14:foregroundMark x1="5941" y1="37086" x2="5281" y2="64238"/>
                            <a14:foregroundMark x1="5281" y1="64238" x2="21782" y2="87417"/>
                            <a14:foregroundMark x1="21782" y1="87417" x2="47525" y2="94371"/>
                            <a14:foregroundMark x1="47525" y1="94371" x2="74917" y2="89073"/>
                            <a14:foregroundMark x1="74917" y1="89073" x2="90759" y2="63907"/>
                            <a14:foregroundMark x1="90759" y1="63907" x2="95380" y2="36755"/>
                            <a14:foregroundMark x1="95380" y1="36755" x2="79538" y2="15894"/>
                            <a14:foregroundMark x1="79538" y1="15894" x2="56106" y2="4636"/>
                            <a14:foregroundMark x1="56106" y1="4636" x2="40924" y2="4636"/>
                            <a14:foregroundMark x1="3630" y1="36093" x2="3630" y2="62914"/>
                            <a14:foregroundMark x1="3630" y1="62914" x2="7591" y2="33444"/>
                            <a14:foregroundMark x1="7591" y1="33444" x2="3630" y2="60596"/>
                            <a14:foregroundMark x1="3630" y1="60596" x2="5281" y2="70199"/>
                            <a14:foregroundMark x1="30693" y1="96026" x2="57756" y2="95033"/>
                            <a14:foregroundMark x1="57756" y1="95033" x2="31023" y2="92384"/>
                            <a14:foregroundMark x1="31023" y1="92384" x2="59736" y2="98013"/>
                            <a14:foregroundMark x1="59736" y1="98013" x2="67987" y2="93709"/>
                            <a14:foregroundMark x1="92739" y1="63907" x2="91419" y2="37086"/>
                            <a14:foregroundMark x1="91419" y1="37086" x2="95710" y2="64238"/>
                            <a14:foregroundMark x1="95710" y1="64238" x2="94389" y2="38411"/>
                            <a14:foregroundMark x1="94389" y1="38411" x2="91419" y2="31126"/>
                            <a14:foregroundMark x1="95710" y1="45364" x2="97030" y2="62914"/>
                          </a14:backgroundRemoval>
                        </a14:imgEffect>
                      </a14:imgLayer>
                    </a14:imgProps>
                  </a:ext>
                  <a:ext uri="{28A0092B-C50C-407E-A947-70E740481C1C}">
                    <a14:useLocalDpi xmlns:a14="http://schemas.microsoft.com/office/drawing/2010/main"/>
                  </a:ext>
                </a:extLst>
              </a:blip>
              <a:stretch>
                <a:fillRect/>
              </a:stretch>
            </p:blipFill>
            <p:spPr>
              <a:xfrm>
                <a:off x="5616200" y="1229323"/>
                <a:ext cx="1410672" cy="1401812"/>
              </a:xfrm>
              <a:prstGeom prst="rect">
                <a:avLst/>
              </a:prstGeom>
            </p:spPr>
          </p:pic>
          <p:sp>
            <p:nvSpPr>
              <p:cNvPr id="28" name="Oval 27">
                <a:extLst>
                  <a:ext uri="{FF2B5EF4-FFF2-40B4-BE49-F238E27FC236}">
                    <a16:creationId xmlns:a16="http://schemas.microsoft.com/office/drawing/2014/main" id="{B8EF6AD5-647F-4F18-51CB-537D7CBC4A30}"/>
                  </a:ext>
                </a:extLst>
              </p:cNvPr>
              <p:cNvSpPr/>
              <p:nvPr/>
            </p:nvSpPr>
            <p:spPr>
              <a:xfrm>
                <a:off x="5668435" y="1290912"/>
                <a:ext cx="1289568" cy="1289568"/>
              </a:xfrm>
              <a:prstGeom prst="ellipse">
                <a:avLst/>
              </a:prstGeom>
              <a:noFill/>
              <a:ln w="120650">
                <a:solidFill>
                  <a:srgbClr val="A5A5A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grpSp>
        <p:pic>
          <p:nvPicPr>
            <p:cNvPr id="30" name="Picture 29" descr="A blue circle with red and white circles&#10;&#10;AI-generated content may be incorrect.">
              <a:extLst>
                <a:ext uri="{FF2B5EF4-FFF2-40B4-BE49-F238E27FC236}">
                  <a16:creationId xmlns:a16="http://schemas.microsoft.com/office/drawing/2014/main" id="{4732144F-C6B5-5307-9791-D48D28781AD1}"/>
                </a:ext>
              </a:extLst>
            </p:cNvPr>
            <p:cNvPicPr>
              <a:picLocks noChangeAspect="1"/>
            </p:cNvPicPr>
            <p:nvPr/>
          </p:nvPicPr>
          <p:blipFill>
            <a:blip r:embed="rId3" cstate="screen">
              <a:extLst>
                <a:ext uri="{28A0092B-C50C-407E-A947-70E740481C1C}">
                  <a14:useLocalDpi xmlns:a14="http://schemas.microsoft.com/office/drawing/2010/main"/>
                </a:ext>
              </a:extLst>
            </a:blip>
            <a:srcRect l="50671"/>
            <a:stretch/>
          </p:blipFill>
          <p:spPr>
            <a:xfrm>
              <a:off x="235938" y="3125766"/>
              <a:ext cx="2748660" cy="1434816"/>
            </a:xfrm>
            <a:prstGeom prst="rect">
              <a:avLst/>
            </a:prstGeom>
            <a:noFill/>
          </p:spPr>
        </p:pic>
      </p:grpSp>
      <p:sp>
        <p:nvSpPr>
          <p:cNvPr id="31" name="TextBox 30">
            <a:extLst>
              <a:ext uri="{FF2B5EF4-FFF2-40B4-BE49-F238E27FC236}">
                <a16:creationId xmlns:a16="http://schemas.microsoft.com/office/drawing/2014/main" id="{E013C397-1148-2F9D-13EC-CAB583525AE5}"/>
              </a:ext>
            </a:extLst>
          </p:cNvPr>
          <p:cNvSpPr txBox="1"/>
          <p:nvPr/>
        </p:nvSpPr>
        <p:spPr>
          <a:xfrm>
            <a:off x="227226" y="1219200"/>
            <a:ext cx="5312666" cy="1374735"/>
          </a:xfrm>
          <a:prstGeom prst="rect">
            <a:avLst/>
          </a:prstGeom>
          <a:noFill/>
        </p:spPr>
        <p:txBody>
          <a:bodyPr wrap="square" rtlCol="0">
            <a:spAutoFit/>
          </a:bodyPr>
          <a:lstStyle/>
          <a:p>
            <a:pPr>
              <a:lnSpc>
                <a:spcPts val="2533"/>
              </a:lnSpc>
            </a:pPr>
            <a:r>
              <a:rPr lang="en-US" sz="2133" b="1" dirty="0">
                <a:solidFill>
                  <a:srgbClr val="AF0000"/>
                </a:solidFill>
              </a:rPr>
              <a:t>Nb</a:t>
            </a:r>
            <a:r>
              <a:rPr lang="en-US" sz="2133" b="1" baseline="-25000" dirty="0">
                <a:solidFill>
                  <a:srgbClr val="AF0000"/>
                </a:solidFill>
              </a:rPr>
              <a:t>3</a:t>
            </a:r>
            <a:r>
              <a:rPr lang="en-US" sz="2133" b="1" dirty="0">
                <a:solidFill>
                  <a:srgbClr val="AF0000"/>
                </a:solidFill>
              </a:rPr>
              <a:t>Sn: </a:t>
            </a:r>
          </a:p>
          <a:p>
            <a:pPr marL="380990" indent="-380990">
              <a:lnSpc>
                <a:spcPts val="2533"/>
              </a:lnSpc>
              <a:buFont typeface="Arial" panose="020B0604020202020204" pitchFamily="34" charset="0"/>
              <a:buChar char="•"/>
            </a:pPr>
            <a:r>
              <a:rPr lang="en-US" sz="2133" dirty="0">
                <a:solidFill>
                  <a:schemeClr val="tx1">
                    <a:lumMod val="90000"/>
                    <a:lumOff val="10000"/>
                  </a:schemeClr>
                </a:solidFill>
              </a:rPr>
              <a:t>12-T and 14-T short demonstrators</a:t>
            </a:r>
          </a:p>
          <a:p>
            <a:pPr marL="380990" indent="-380990">
              <a:lnSpc>
                <a:spcPts val="2533"/>
              </a:lnSpc>
              <a:buFont typeface="Arial" panose="020B0604020202020204" pitchFamily="34" charset="0"/>
              <a:buChar char="•"/>
            </a:pPr>
            <a:r>
              <a:rPr lang="en-US" sz="2133" dirty="0">
                <a:solidFill>
                  <a:schemeClr val="tx1">
                    <a:lumMod val="90000"/>
                    <a:lumOff val="10000"/>
                  </a:schemeClr>
                </a:solidFill>
              </a:rPr>
              <a:t>Different coil geometries             </a:t>
            </a:r>
          </a:p>
          <a:p>
            <a:pPr marL="380990" indent="-380990">
              <a:lnSpc>
                <a:spcPts val="2533"/>
              </a:lnSpc>
              <a:buFont typeface="Arial" panose="020B0604020202020204" pitchFamily="34" charset="0"/>
              <a:buChar char="•"/>
            </a:pPr>
            <a:r>
              <a:rPr lang="en-US" sz="2133" dirty="0">
                <a:solidFill>
                  <a:schemeClr val="tx1">
                    <a:lumMod val="90000"/>
                    <a:lumOff val="10000"/>
                  </a:schemeClr>
                </a:solidFill>
              </a:rPr>
              <a:t>Tests scheduled for 2026</a:t>
            </a:r>
          </a:p>
        </p:txBody>
      </p:sp>
      <p:sp>
        <p:nvSpPr>
          <p:cNvPr id="9" name="ZoneTexte 2">
            <a:extLst>
              <a:ext uri="{FF2B5EF4-FFF2-40B4-BE49-F238E27FC236}">
                <a16:creationId xmlns:a16="http://schemas.microsoft.com/office/drawing/2014/main" id="{941875F9-C29E-0A2B-5650-6FA787028A19}"/>
              </a:ext>
            </a:extLst>
          </p:cNvPr>
          <p:cNvSpPr txBox="1"/>
          <p:nvPr/>
        </p:nvSpPr>
        <p:spPr>
          <a:xfrm>
            <a:off x="4973670" y="1275527"/>
            <a:ext cx="7207444" cy="5509200"/>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n-US" sz="2400" dirty="0">
                <a:solidFill>
                  <a:srgbClr val="AF0000"/>
                </a:solidFill>
              </a:rPr>
              <a:t>4 options studied </a:t>
            </a:r>
            <a:r>
              <a:rPr lang="en-US" sz="2400" dirty="0"/>
              <a:t>in parallel in the European HFM </a:t>
            </a:r>
            <a:r>
              <a:rPr lang="en-US" sz="2400" dirty="0" err="1"/>
              <a:t>programme</a:t>
            </a:r>
            <a:endParaRPr lang="en-US" sz="2400" dirty="0"/>
          </a:p>
          <a:p>
            <a:pPr marL="742950" lvl="1" indent="-285750">
              <a:buFont typeface="Arial" panose="020B0604020202020204" pitchFamily="34" charset="0"/>
              <a:buChar char="•"/>
            </a:pPr>
            <a:r>
              <a:rPr lang="en-US" sz="2000" dirty="0">
                <a:solidFill>
                  <a:srgbClr val="0033CC"/>
                </a:solidFill>
              </a:rPr>
              <a:t>12 T magnet at 77 </a:t>
            </a:r>
            <a:r>
              <a:rPr lang="en-US" sz="2000" dirty="0" err="1">
                <a:solidFill>
                  <a:srgbClr val="0033CC"/>
                </a:solidFill>
              </a:rPr>
              <a:t>TeV</a:t>
            </a:r>
            <a:r>
              <a:rPr lang="en-US" sz="2000" dirty="0">
                <a:solidFill>
                  <a:srgbClr val="0033CC"/>
                </a:solidFill>
              </a:rPr>
              <a:t> </a:t>
            </a:r>
            <a:r>
              <a:rPr lang="en-US" sz="2000" dirty="0"/>
              <a:t>; at least 5-20 % cheaper for only 10 % less energy</a:t>
            </a:r>
          </a:p>
          <a:p>
            <a:pPr marL="742950" lvl="1" indent="-285750">
              <a:buFont typeface="Arial" panose="020B0604020202020204" pitchFamily="34" charset="0"/>
              <a:buChar char="•"/>
            </a:pPr>
            <a:r>
              <a:rPr lang="en-US" sz="2000" dirty="0">
                <a:solidFill>
                  <a:srgbClr val="0033CC"/>
                </a:solidFill>
              </a:rPr>
              <a:t>Operation at 4.5 K </a:t>
            </a:r>
            <a:r>
              <a:rPr lang="en-US" sz="2000" dirty="0"/>
              <a:t>with 30% reduction in power consumption</a:t>
            </a:r>
          </a:p>
          <a:p>
            <a:pPr marL="742950" lvl="1" indent="-285750">
              <a:buFont typeface="Arial" panose="020B0604020202020204" pitchFamily="34" charset="0"/>
              <a:buChar char="•"/>
            </a:pPr>
            <a:r>
              <a:rPr lang="en-US" sz="2000" dirty="0">
                <a:solidFill>
                  <a:srgbClr val="0033CC"/>
                </a:solidFill>
              </a:rPr>
              <a:t>20 m long magnets 25% </a:t>
            </a:r>
            <a:r>
              <a:rPr lang="en-US" sz="2000" dirty="0"/>
              <a:t>cheaper i.e. less magnet to produce and possible 4% gain in TeV, etc.</a:t>
            </a:r>
          </a:p>
          <a:p>
            <a:pPr marL="742950" lvl="1" indent="-285750">
              <a:buFont typeface="Arial" panose="020B0604020202020204" pitchFamily="34" charset="0"/>
              <a:buChar char="•"/>
            </a:pPr>
            <a:r>
              <a:rPr lang="en-US" sz="2000" dirty="0">
                <a:solidFill>
                  <a:srgbClr val="0033CC"/>
                </a:solidFill>
              </a:rPr>
              <a:t>Hybrid Nb3SN/</a:t>
            </a:r>
            <a:r>
              <a:rPr lang="en-US" sz="2000" dirty="0" err="1">
                <a:solidFill>
                  <a:srgbClr val="0033CC"/>
                </a:solidFill>
              </a:rPr>
              <a:t>NbTi</a:t>
            </a:r>
            <a:r>
              <a:rPr lang="en-US" sz="2000" dirty="0">
                <a:solidFill>
                  <a:srgbClr val="0033CC"/>
                </a:solidFill>
              </a:rPr>
              <a:t> magnet; </a:t>
            </a:r>
            <a:r>
              <a:rPr lang="en-US" sz="2000" dirty="0"/>
              <a:t>for 14 T magnet, half of the coil can be in </a:t>
            </a:r>
            <a:r>
              <a:rPr lang="en-US" sz="2000" dirty="0" err="1"/>
              <a:t>NbTi</a:t>
            </a:r>
            <a:r>
              <a:rPr lang="en-US" sz="2000" dirty="0"/>
              <a:t>, i.e. reducing the cost of the conductor and the hysteresis loss.</a:t>
            </a:r>
          </a:p>
          <a:p>
            <a:pPr marL="285750" indent="-285750">
              <a:buFont typeface="Arial" panose="020B0604020202020204" pitchFamily="34" charset="0"/>
              <a:buChar char="•"/>
            </a:pPr>
            <a:r>
              <a:rPr lang="en-US" sz="2400" dirty="0">
                <a:solidFill>
                  <a:srgbClr val="C00000"/>
                </a:solidFill>
              </a:rPr>
              <a:t>16 T hybrid Nb3Sn/HTS magnets </a:t>
            </a:r>
            <a:r>
              <a:rPr lang="en-US" sz="2000" dirty="0"/>
              <a:t>are being developed at IHEP in China, combining Nb3Sn </a:t>
            </a:r>
            <a:r>
              <a:rPr lang="en-US" sz="2000" dirty="0" err="1"/>
              <a:t>outsert</a:t>
            </a:r>
            <a:r>
              <a:rPr lang="en-US" sz="2000" dirty="0"/>
              <a:t> between 13 T and 10 T, and HTS insert between 3 T and 6 T. Several tests have been performed, showing problems and damage during the tests due to the lack of strong coupling between HTS and LTS coils during quenching ...</a:t>
            </a:r>
          </a:p>
        </p:txBody>
      </p:sp>
    </p:spTree>
    <p:extLst>
      <p:ext uri="{BB962C8B-B14F-4D97-AF65-F5344CB8AC3E}">
        <p14:creationId xmlns:p14="http://schemas.microsoft.com/office/powerpoint/2010/main" val="58052455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5C95D30-8023-4CFF-2E4E-CEA5957E04B8}"/>
              </a:ext>
            </a:extLst>
          </p:cNvPr>
          <p:cNvSpPr>
            <a:spLocks noGrp="1"/>
          </p:cNvSpPr>
          <p:nvPr>
            <p:ph idx="1"/>
          </p:nvPr>
        </p:nvSpPr>
        <p:spPr/>
        <p:txBody>
          <a:bodyPr>
            <a:normAutofit fontScale="92500" lnSpcReduction="10000"/>
          </a:bodyPr>
          <a:lstStyle/>
          <a:p>
            <a:r>
              <a:rPr lang="en-GB" dirty="0">
                <a:solidFill>
                  <a:srgbClr val="AF0000"/>
                </a:solidFill>
                <a:effectLst>
                  <a:outerShdw blurRad="38100" dist="38100" dir="2700000" algn="tl">
                    <a:srgbClr val="000000">
                      <a:alpha val="43137"/>
                    </a:srgbClr>
                  </a:outerShdw>
                </a:effectLst>
              </a:rPr>
              <a:t>US </a:t>
            </a:r>
            <a:r>
              <a:rPr lang="en-GB" dirty="0" err="1">
                <a:solidFill>
                  <a:srgbClr val="AF0000"/>
                </a:solidFill>
                <a:effectLst>
                  <a:outerShdw blurRad="38100" dist="38100" dir="2700000" algn="tl">
                    <a:srgbClr val="000000">
                      <a:alpha val="43137"/>
                    </a:srgbClr>
                  </a:outerShdw>
                </a:effectLst>
              </a:rPr>
              <a:t>MDP</a:t>
            </a:r>
            <a:r>
              <a:rPr lang="en-GB" dirty="0">
                <a:solidFill>
                  <a:srgbClr val="AF0000"/>
                </a:solidFill>
                <a:effectLst>
                  <a:outerShdw blurRad="38100" dist="38100" dir="2700000" algn="tl">
                    <a:srgbClr val="000000">
                      <a:alpha val="43137"/>
                    </a:srgbClr>
                  </a:outerShdw>
                </a:effectLst>
              </a:rPr>
              <a:t>:</a:t>
            </a:r>
          </a:p>
          <a:p>
            <a:pPr lvl="2"/>
            <a:r>
              <a:rPr lang="en-GB" dirty="0"/>
              <a:t>Large-aperture </a:t>
            </a:r>
            <a:r>
              <a:rPr lang="en-GB" dirty="0" err="1"/>
              <a:t>Nb₃Sn</a:t>
            </a:r>
            <a:r>
              <a:rPr lang="en-GB" dirty="0"/>
              <a:t> dipoles (up to </a:t>
            </a:r>
            <a:r>
              <a:rPr lang="en-GB" dirty="0">
                <a:solidFill>
                  <a:srgbClr val="AF0000"/>
                </a:solidFill>
                <a:effectLst>
                  <a:outerShdw blurRad="38100" dist="38100" dir="2700000" algn="tl">
                    <a:srgbClr val="000000">
                      <a:alpha val="43137"/>
                    </a:srgbClr>
                  </a:outerShdw>
                </a:effectLst>
              </a:rPr>
              <a:t>14 T</a:t>
            </a:r>
            <a:r>
              <a:rPr lang="en-GB" dirty="0"/>
              <a:t>)</a:t>
            </a:r>
          </a:p>
          <a:p>
            <a:pPr lvl="2"/>
            <a:r>
              <a:rPr lang="en-GB" dirty="0"/>
              <a:t>Hybrid magnet (HM1) test mid-2025</a:t>
            </a:r>
          </a:p>
          <a:p>
            <a:pPr lvl="2"/>
            <a:r>
              <a:rPr lang="en-GB" dirty="0"/>
              <a:t>Advanced modelling and quench diagnostics</a:t>
            </a:r>
          </a:p>
          <a:p>
            <a:r>
              <a:rPr lang="en-GB" dirty="0">
                <a:solidFill>
                  <a:srgbClr val="AF0000"/>
                </a:solidFill>
                <a:effectLst>
                  <a:outerShdw blurRad="38100" dist="38100" dir="2700000" algn="tl">
                    <a:srgbClr val="000000">
                      <a:alpha val="43137"/>
                    </a:srgbClr>
                  </a:outerShdw>
                </a:effectLst>
              </a:rPr>
              <a:t>CEA:</a:t>
            </a:r>
          </a:p>
          <a:p>
            <a:pPr lvl="2"/>
            <a:r>
              <a:rPr lang="en-GB" dirty="0"/>
              <a:t>R2D2 (block coil) in assembly; F2D2 aims at </a:t>
            </a:r>
            <a:r>
              <a:rPr lang="en-GB" dirty="0">
                <a:solidFill>
                  <a:srgbClr val="AF0000"/>
                </a:solidFill>
                <a:effectLst>
                  <a:outerShdw blurRad="38100" dist="38100" dir="2700000" algn="tl">
                    <a:srgbClr val="000000">
                      <a:alpha val="43137"/>
                    </a:srgbClr>
                  </a:outerShdw>
                </a:effectLst>
              </a:rPr>
              <a:t>14 T </a:t>
            </a:r>
            <a:r>
              <a:rPr lang="en-GB" dirty="0"/>
              <a:t>with field quality</a:t>
            </a:r>
          </a:p>
          <a:p>
            <a:r>
              <a:rPr lang="en-GB" dirty="0" err="1">
                <a:solidFill>
                  <a:srgbClr val="AF0000"/>
                </a:solidFill>
                <a:effectLst>
                  <a:outerShdw blurRad="38100" dist="38100" dir="2700000" algn="tl">
                    <a:srgbClr val="000000">
                      <a:alpha val="43137"/>
                    </a:srgbClr>
                  </a:outerShdw>
                </a:effectLst>
              </a:rPr>
              <a:t>INFN</a:t>
            </a:r>
            <a:r>
              <a:rPr lang="en-GB" dirty="0">
                <a:solidFill>
                  <a:srgbClr val="AF0000"/>
                </a:solidFill>
                <a:effectLst>
                  <a:outerShdw blurRad="38100" dist="38100" dir="2700000" algn="tl">
                    <a:srgbClr val="000000">
                      <a:alpha val="43137"/>
                    </a:srgbClr>
                  </a:outerShdw>
                </a:effectLst>
              </a:rPr>
              <a:t>:</a:t>
            </a:r>
          </a:p>
          <a:p>
            <a:pPr lvl="2"/>
            <a:r>
              <a:rPr lang="en-GB" dirty="0" err="1"/>
              <a:t>FalconD</a:t>
            </a:r>
            <a:r>
              <a:rPr lang="en-GB" dirty="0"/>
              <a:t> 12 T cos-theta dipole design completed; next: </a:t>
            </a:r>
            <a:r>
              <a:rPr lang="en-GB" dirty="0">
                <a:solidFill>
                  <a:srgbClr val="AF0000"/>
                </a:solidFill>
                <a:effectLst>
                  <a:outerShdw blurRad="38100" dist="38100" dir="2700000" algn="tl">
                    <a:srgbClr val="000000">
                      <a:alpha val="43137"/>
                    </a:srgbClr>
                  </a:outerShdw>
                </a:effectLst>
              </a:rPr>
              <a:t>14 T</a:t>
            </a:r>
            <a:r>
              <a:rPr lang="en-GB" dirty="0"/>
              <a:t>, 4-layer model</a:t>
            </a:r>
          </a:p>
          <a:p>
            <a:pPr lvl="2"/>
            <a:r>
              <a:rPr lang="en-GB" dirty="0"/>
              <a:t>New CERN-</a:t>
            </a:r>
            <a:r>
              <a:rPr lang="en-GB" dirty="0" err="1"/>
              <a:t>INFN</a:t>
            </a:r>
            <a:r>
              <a:rPr lang="en-GB" dirty="0"/>
              <a:t> agreement includes </a:t>
            </a:r>
            <a:r>
              <a:rPr lang="en-GB" dirty="0" err="1"/>
              <a:t>HTS</a:t>
            </a:r>
            <a:r>
              <a:rPr lang="en-GB" dirty="0"/>
              <a:t> concept development</a:t>
            </a:r>
          </a:p>
          <a:p>
            <a:r>
              <a:rPr lang="en-GB" dirty="0" err="1">
                <a:solidFill>
                  <a:srgbClr val="AF0000"/>
                </a:solidFill>
                <a:effectLst>
                  <a:outerShdw blurRad="38100" dist="38100" dir="2700000" algn="tl">
                    <a:srgbClr val="000000">
                      <a:alpha val="43137"/>
                    </a:srgbClr>
                  </a:outerShdw>
                </a:effectLst>
              </a:rPr>
              <a:t>CIEMAT</a:t>
            </a:r>
            <a:r>
              <a:rPr lang="en-GB" dirty="0">
                <a:solidFill>
                  <a:srgbClr val="AF0000"/>
                </a:solidFill>
                <a:effectLst>
                  <a:outerShdw blurRad="38100" dist="38100" dir="2700000" algn="tl">
                    <a:srgbClr val="000000">
                      <a:alpha val="43137"/>
                    </a:srgbClr>
                  </a:outerShdw>
                </a:effectLst>
              </a:rPr>
              <a:t>:</a:t>
            </a:r>
          </a:p>
          <a:p>
            <a:pPr lvl="2"/>
            <a:r>
              <a:rPr lang="en-GB" dirty="0"/>
              <a:t>Common coil models: ISAAC (low-preload, existing coils), DAISY (</a:t>
            </a:r>
            <a:r>
              <a:rPr lang="en-GB" dirty="0" err="1"/>
              <a:t>Nb₃Sn</a:t>
            </a:r>
            <a:r>
              <a:rPr lang="en-GB" dirty="0"/>
              <a:t>/</a:t>
            </a:r>
            <a:r>
              <a:rPr lang="en-GB" dirty="0" err="1"/>
              <a:t>NbTi</a:t>
            </a:r>
            <a:r>
              <a:rPr lang="en-GB" dirty="0"/>
              <a:t> hybrid demonstrator in prep)</a:t>
            </a:r>
          </a:p>
          <a:p>
            <a:endParaRPr lang="en-GB" dirty="0"/>
          </a:p>
        </p:txBody>
      </p:sp>
      <p:sp>
        <p:nvSpPr>
          <p:cNvPr id="3" name="Title 2">
            <a:extLst>
              <a:ext uri="{FF2B5EF4-FFF2-40B4-BE49-F238E27FC236}">
                <a16:creationId xmlns:a16="http://schemas.microsoft.com/office/drawing/2014/main" id="{642D1E32-9552-CB66-8A2B-2BADD28AD362}"/>
              </a:ext>
            </a:extLst>
          </p:cNvPr>
          <p:cNvSpPr>
            <a:spLocks noGrp="1"/>
          </p:cNvSpPr>
          <p:nvPr>
            <p:ph type="title"/>
          </p:nvPr>
        </p:nvSpPr>
        <p:spPr/>
        <p:txBody>
          <a:bodyPr>
            <a:normAutofit fontScale="90000"/>
          </a:bodyPr>
          <a:lstStyle/>
          <a:p>
            <a:r>
              <a:rPr lang="en-GB" dirty="0" err="1"/>
              <a:t>Nb₃Sn</a:t>
            </a:r>
            <a:r>
              <a:rPr lang="en-GB" dirty="0"/>
              <a:t> &amp; Hybrid Magnet Progress</a:t>
            </a:r>
          </a:p>
        </p:txBody>
      </p:sp>
    </p:spTree>
    <p:extLst>
      <p:ext uri="{BB962C8B-B14F-4D97-AF65-F5344CB8AC3E}">
        <p14:creationId xmlns:p14="http://schemas.microsoft.com/office/powerpoint/2010/main" val="30486799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CDA68A-5FEE-DCC3-211B-5A9FFAE235D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32AD264-17B5-B3A1-9279-D303ADB5C0D1}"/>
              </a:ext>
            </a:extLst>
          </p:cNvPr>
          <p:cNvSpPr>
            <a:spLocks noGrp="1"/>
          </p:cNvSpPr>
          <p:nvPr>
            <p:ph type="sldNum" sz="quarter" idx="10"/>
          </p:nvPr>
        </p:nvSpPr>
        <p:spPr/>
        <p:txBody>
          <a:bodyPr/>
          <a:lstStyle/>
          <a:p>
            <a:pPr defTabSz="914377">
              <a:lnSpc>
                <a:spcPts val="1651"/>
              </a:lnSpc>
              <a:defRPr/>
            </a:pPr>
            <a:fld id="{88A1DFE4-5FC5-43BD-BB7E-75EAD82B965F}" type="slidenum">
              <a:rPr lang="en-US" sz="1067">
                <a:solidFill>
                  <a:srgbClr val="FFFFFF"/>
                </a:solidFill>
                <a:latin typeface="Arial"/>
              </a:rPr>
              <a:pPr defTabSz="914377">
                <a:lnSpc>
                  <a:spcPts val="1651"/>
                </a:lnSpc>
                <a:defRPr/>
              </a:pPr>
              <a:t>13</a:t>
            </a:fld>
            <a:endParaRPr lang="en-US" sz="1067" dirty="0">
              <a:solidFill>
                <a:srgbClr val="FFFFFF"/>
              </a:solidFill>
              <a:latin typeface="Arial"/>
            </a:endParaRPr>
          </a:p>
        </p:txBody>
      </p:sp>
      <p:sp>
        <p:nvSpPr>
          <p:cNvPr id="4" name="Titel 4">
            <a:extLst>
              <a:ext uri="{FF2B5EF4-FFF2-40B4-BE49-F238E27FC236}">
                <a16:creationId xmlns:a16="http://schemas.microsoft.com/office/drawing/2014/main" id="{49FD9092-B82B-1339-A043-5935740478B1}"/>
              </a:ext>
            </a:extLst>
          </p:cNvPr>
          <p:cNvSpPr txBox="1">
            <a:spLocks/>
          </p:cNvSpPr>
          <p:nvPr/>
        </p:nvSpPr>
        <p:spPr>
          <a:xfrm>
            <a:off x="57217" y="383322"/>
            <a:ext cx="11903151" cy="1072088"/>
          </a:xfrm>
          <a:prstGeom prst="rect">
            <a:avLst/>
          </a:prstGeom>
        </p:spPr>
        <p:txBody>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sz="3200" b="1" dirty="0">
                <a:solidFill>
                  <a:schemeClr val="bg1"/>
                </a:solidFill>
              </a:rPr>
              <a:t>FCC-</a:t>
            </a:r>
            <a:r>
              <a:rPr lang="en-US" sz="3200" b="1" dirty="0" err="1">
                <a:solidFill>
                  <a:schemeClr val="bg1"/>
                </a:solidFill>
              </a:rPr>
              <a:t>hh</a:t>
            </a:r>
            <a:r>
              <a:rPr lang="en-US" sz="3200" b="1" dirty="0">
                <a:solidFill>
                  <a:schemeClr val="bg1"/>
                </a:solidFill>
              </a:rPr>
              <a:t> High-Field Magnet Nb</a:t>
            </a:r>
            <a:r>
              <a:rPr lang="en-US" sz="3200" b="1" baseline="-25000" dirty="0">
                <a:solidFill>
                  <a:schemeClr val="bg1"/>
                </a:solidFill>
              </a:rPr>
              <a:t>3</a:t>
            </a:r>
            <a:r>
              <a:rPr lang="en-US" sz="3200" b="1" dirty="0">
                <a:solidFill>
                  <a:schemeClr val="bg1"/>
                </a:solidFill>
              </a:rPr>
              <a:t>Sn and HTS R&amp;D ongoing</a:t>
            </a:r>
          </a:p>
        </p:txBody>
      </p:sp>
      <p:sp>
        <p:nvSpPr>
          <p:cNvPr id="8" name="TextBox 7">
            <a:extLst>
              <a:ext uri="{FF2B5EF4-FFF2-40B4-BE49-F238E27FC236}">
                <a16:creationId xmlns:a16="http://schemas.microsoft.com/office/drawing/2014/main" id="{BD5ABB3E-1469-7546-9A97-9BB62C60204F}"/>
              </a:ext>
            </a:extLst>
          </p:cNvPr>
          <p:cNvSpPr txBox="1"/>
          <p:nvPr/>
        </p:nvSpPr>
        <p:spPr>
          <a:xfrm>
            <a:off x="86246" y="1371600"/>
            <a:ext cx="5247754" cy="1200329"/>
          </a:xfrm>
          <a:prstGeom prst="rect">
            <a:avLst/>
          </a:prstGeom>
          <a:noFill/>
        </p:spPr>
        <p:txBody>
          <a:bodyPr wrap="square" rtlCol="0">
            <a:spAutoFit/>
          </a:bodyPr>
          <a:lstStyle/>
          <a:p>
            <a:r>
              <a:rPr lang="en-US" sz="2400" b="1" dirty="0">
                <a:solidFill>
                  <a:srgbClr val="AF0000"/>
                </a:solidFill>
              </a:rPr>
              <a:t>HTS</a:t>
            </a:r>
            <a:r>
              <a:rPr lang="en-US" sz="2400" b="1" dirty="0">
                <a:solidFill>
                  <a:schemeClr val="tx1">
                    <a:lumMod val="90000"/>
                    <a:lumOff val="10000"/>
                  </a:schemeClr>
                </a:solidFill>
              </a:rPr>
              <a:t> </a:t>
            </a:r>
            <a:r>
              <a:rPr lang="en-US" sz="2400" dirty="0">
                <a:solidFill>
                  <a:schemeClr val="tx1">
                    <a:lumMod val="90000"/>
                    <a:lumOff val="10000"/>
                  </a:schemeClr>
                </a:solidFill>
              </a:rPr>
              <a:t>R&amp;D in various domains:</a:t>
            </a:r>
          </a:p>
          <a:p>
            <a:pPr marL="380990" indent="-380990">
              <a:buFont typeface="Arial" panose="020B0604020202020204" pitchFamily="34" charset="0"/>
              <a:buChar char="•"/>
            </a:pPr>
            <a:r>
              <a:rPr lang="en-US" sz="2400" dirty="0">
                <a:solidFill>
                  <a:schemeClr val="tx1">
                    <a:lumMod val="90000"/>
                    <a:lumOff val="10000"/>
                  </a:schemeClr>
                </a:solidFill>
              </a:rPr>
              <a:t>REBCO and IBS Conductor R&amp;D</a:t>
            </a:r>
          </a:p>
          <a:p>
            <a:pPr marL="380990" indent="-380990">
              <a:buFont typeface="Arial" panose="020B0604020202020204" pitchFamily="34" charset="0"/>
              <a:buChar char="•"/>
            </a:pPr>
            <a:r>
              <a:rPr lang="en-US" sz="2400" dirty="0">
                <a:solidFill>
                  <a:schemeClr val="tx1">
                    <a:lumMod val="90000"/>
                    <a:lumOff val="10000"/>
                  </a:schemeClr>
                </a:solidFill>
              </a:rPr>
              <a:t>Racetrack coil developments</a:t>
            </a:r>
          </a:p>
        </p:txBody>
      </p:sp>
      <p:pic>
        <p:nvPicPr>
          <p:cNvPr id="47" name="Picture 46">
            <a:extLst>
              <a:ext uri="{FF2B5EF4-FFF2-40B4-BE49-F238E27FC236}">
                <a16:creationId xmlns:a16="http://schemas.microsoft.com/office/drawing/2014/main" id="{B2E8B27A-6579-E0AF-A31C-67D592A65889}"/>
              </a:ext>
            </a:extLst>
          </p:cNvPr>
          <p:cNvPicPr>
            <a:picLocks noChangeAspect="1"/>
          </p:cNvPicPr>
          <p:nvPr/>
        </p:nvPicPr>
        <p:blipFill>
          <a:blip r:embed="rId3"/>
          <a:stretch>
            <a:fillRect/>
          </a:stretch>
        </p:blipFill>
        <p:spPr>
          <a:xfrm>
            <a:off x="36286" y="2590800"/>
            <a:ext cx="5722551" cy="3657600"/>
          </a:xfrm>
          <a:prstGeom prst="rect">
            <a:avLst/>
          </a:prstGeom>
          <a:solidFill>
            <a:schemeClr val="bg1"/>
          </a:solidFill>
        </p:spPr>
      </p:pic>
      <p:sp>
        <p:nvSpPr>
          <p:cNvPr id="3" name="Espace réservé du contenu 2">
            <a:extLst>
              <a:ext uri="{FF2B5EF4-FFF2-40B4-BE49-F238E27FC236}">
                <a16:creationId xmlns:a16="http://schemas.microsoft.com/office/drawing/2014/main" id="{9F998C09-090D-16C1-3616-7DCD7F90683D}"/>
              </a:ext>
            </a:extLst>
          </p:cNvPr>
          <p:cNvSpPr txBox="1">
            <a:spLocks/>
          </p:cNvSpPr>
          <p:nvPr/>
        </p:nvSpPr>
        <p:spPr>
          <a:xfrm>
            <a:off x="5808798" y="1303486"/>
            <a:ext cx="6325986" cy="4944914"/>
          </a:xfrm>
          <a:prstGeom prst="rect">
            <a:avLst/>
          </a:prstGeom>
          <a:solidFill>
            <a:schemeClr val="bg1"/>
          </a:solidFill>
        </p:spPr>
        <p:txBody>
          <a:bodyPr>
            <a:normAutofit fontScale="85000" lnSpcReduction="10000"/>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dirty="0"/>
              <a:t>The HFM HTS strategy is to "</a:t>
            </a:r>
            <a:r>
              <a:rPr lang="en-US" sz="2400" dirty="0">
                <a:solidFill>
                  <a:srgbClr val="C00000"/>
                </a:solidFill>
              </a:rPr>
              <a:t>demonstrate the suitability of high temperature superconductors (HTS) for accelerator magnet applications, providing proof-of-principle of </a:t>
            </a:r>
            <a:r>
              <a:rPr lang="en-US" sz="2400" dirty="0">
                <a:solidFill>
                  <a:srgbClr val="C00000"/>
                </a:solidFill>
                <a:effectLst>
                  <a:outerShdw blurRad="38100" dist="38100" dir="2700000" algn="tl">
                    <a:srgbClr val="000000">
                      <a:alpha val="43137"/>
                    </a:srgbClr>
                  </a:outerShdw>
                </a:effectLst>
              </a:rPr>
              <a:t>HTS magnet technology beyond the Nb3Sn range, with a target of over 20 T</a:t>
            </a:r>
            <a:r>
              <a:rPr lang="en-US" sz="2400" dirty="0">
                <a:solidFill>
                  <a:srgbClr val="C00000"/>
                </a:solidFill>
              </a:rPr>
              <a:t>".</a:t>
            </a:r>
          </a:p>
          <a:p>
            <a:pPr marL="0" indent="0">
              <a:buFont typeface="Arial" pitchFamily="34" charset="0"/>
              <a:buNone/>
            </a:pPr>
            <a:r>
              <a:rPr lang="en-US" sz="2400" dirty="0">
                <a:solidFill>
                  <a:srgbClr val="0033CC"/>
                </a:solidFill>
              </a:rPr>
              <a:t>Parallel development of HTS conductor and iron-based superconductor (Ba-122): The latter is superior to Nb3Sn in terms of critical field and temperature, and superior to HTS in terms of lower anisotropy, improved grain connectivity and lower cost. </a:t>
            </a:r>
            <a:r>
              <a:rPr lang="en-US" sz="2400" dirty="0">
                <a:solidFill>
                  <a:srgbClr val="0033CC"/>
                </a:solidFill>
                <a:effectLst>
                  <a:outerShdw blurRad="38100" dist="38100" dir="2700000" algn="tl">
                    <a:srgbClr val="000000">
                      <a:alpha val="43137"/>
                    </a:srgbClr>
                  </a:outerShdw>
                </a:effectLst>
              </a:rPr>
              <a:t>IBS is being developed in China and Italy (SPIN).</a:t>
            </a:r>
          </a:p>
          <a:p>
            <a:pPr marL="0" indent="0">
              <a:buFont typeface="Arial" pitchFamily="34" charset="0"/>
              <a:buNone/>
            </a:pPr>
            <a:r>
              <a:rPr lang="en-US" sz="2400" dirty="0"/>
              <a:t>The current focus is on </a:t>
            </a:r>
            <a:r>
              <a:rPr lang="en-US" sz="2400" dirty="0">
                <a:effectLst>
                  <a:outerShdw blurRad="38100" dist="38100" dir="2700000" algn="tl">
                    <a:srgbClr val="000000">
                      <a:alpha val="43137"/>
                    </a:srgbClr>
                  </a:outerShdw>
                </a:effectLst>
              </a:rPr>
              <a:t>small 5 T - 10 T REBCO coils. </a:t>
            </a:r>
            <a:r>
              <a:rPr lang="en-US" sz="2400" dirty="0"/>
              <a:t>This is a necessary intermediate step towards higher fields and accelerator quality magnets.</a:t>
            </a:r>
          </a:p>
          <a:p>
            <a:pPr marL="0" indent="0">
              <a:buFont typeface="Arial" pitchFamily="34" charset="0"/>
              <a:buNone/>
            </a:pPr>
            <a:r>
              <a:rPr lang="en-US" sz="2400" dirty="0">
                <a:solidFill>
                  <a:srgbClr val="C00000"/>
                </a:solidFill>
              </a:rPr>
              <a:t>The HTS magnet effort is well established in Europe with </a:t>
            </a:r>
            <a:r>
              <a:rPr lang="en-US" sz="2400" dirty="0">
                <a:solidFill>
                  <a:srgbClr val="C00000"/>
                </a:solidFill>
                <a:effectLst>
                  <a:outerShdw blurRad="38100" dist="38100" dir="2700000" algn="tl">
                    <a:srgbClr val="000000">
                      <a:alpha val="43137"/>
                    </a:srgbClr>
                  </a:outerShdw>
                </a:effectLst>
              </a:rPr>
              <a:t>9 contributors today </a:t>
            </a:r>
            <a:r>
              <a:rPr lang="en-US" sz="2400" dirty="0">
                <a:solidFill>
                  <a:srgbClr val="C00000"/>
                </a:solidFill>
              </a:rPr>
              <a:t>to study different aspects of the technology.</a:t>
            </a:r>
          </a:p>
        </p:txBody>
      </p:sp>
    </p:spTree>
    <p:extLst>
      <p:ext uri="{BB962C8B-B14F-4D97-AF65-F5344CB8AC3E}">
        <p14:creationId xmlns:p14="http://schemas.microsoft.com/office/powerpoint/2010/main" val="219886028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fade">
                                      <p:cBhvr>
                                        <p:cTn id="1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92CAF92-063D-3690-2503-83622BD06D14}"/>
              </a:ext>
            </a:extLst>
          </p:cNvPr>
          <p:cNvSpPr>
            <a:spLocks noGrp="1"/>
          </p:cNvSpPr>
          <p:nvPr>
            <p:ph idx="1"/>
          </p:nvPr>
        </p:nvSpPr>
        <p:spPr>
          <a:xfrm>
            <a:off x="152400" y="1295400"/>
            <a:ext cx="11555413" cy="5334000"/>
          </a:xfrm>
        </p:spPr>
        <p:txBody>
          <a:bodyPr>
            <a:normAutofit fontScale="92500" lnSpcReduction="10000"/>
          </a:bodyPr>
          <a:lstStyle/>
          <a:p>
            <a:r>
              <a:rPr lang="en-GB" dirty="0">
                <a:solidFill>
                  <a:srgbClr val="AF0000"/>
                </a:solidFill>
                <a:effectLst>
                  <a:outerShdw blurRad="38100" dist="38100" dir="2700000" algn="tl">
                    <a:srgbClr val="000000">
                      <a:alpha val="43137"/>
                    </a:srgbClr>
                  </a:outerShdw>
                </a:effectLst>
              </a:rPr>
              <a:t>PSI:</a:t>
            </a:r>
          </a:p>
          <a:p>
            <a:pPr lvl="2"/>
            <a:r>
              <a:rPr lang="en-GB" dirty="0" err="1"/>
              <a:t>LTS</a:t>
            </a:r>
            <a:r>
              <a:rPr lang="en-GB" dirty="0"/>
              <a:t>: Stress-managed magnet series (</a:t>
            </a:r>
            <a:r>
              <a:rPr lang="en-GB" dirty="0" err="1"/>
              <a:t>BigBOX</a:t>
            </a:r>
            <a:r>
              <a:rPr lang="en-GB" dirty="0"/>
              <a:t>, SMACC1)</a:t>
            </a:r>
          </a:p>
          <a:p>
            <a:pPr lvl="2"/>
            <a:r>
              <a:rPr lang="en-GB" dirty="0" err="1"/>
              <a:t>HTS</a:t>
            </a:r>
            <a:r>
              <a:rPr lang="en-GB" dirty="0"/>
              <a:t>: </a:t>
            </a:r>
            <a:r>
              <a:rPr lang="en-GB" dirty="0" err="1"/>
              <a:t>REBCO</a:t>
            </a:r>
            <a:r>
              <a:rPr lang="en-GB" dirty="0"/>
              <a:t> subscale coils progressing toward 4–5 T</a:t>
            </a:r>
          </a:p>
          <a:p>
            <a:pPr lvl="2"/>
            <a:r>
              <a:rPr lang="en-GB" dirty="0"/>
              <a:t>R&amp;D on cryogenic efficiency, AC loss modelling, </a:t>
            </a:r>
            <a:r>
              <a:rPr lang="en-GB" dirty="0" err="1"/>
              <a:t>REBCO</a:t>
            </a:r>
            <a:r>
              <a:rPr lang="en-GB" dirty="0"/>
              <a:t> scaling</a:t>
            </a:r>
          </a:p>
          <a:p>
            <a:r>
              <a:rPr lang="en-GB" dirty="0">
                <a:solidFill>
                  <a:srgbClr val="AF0000"/>
                </a:solidFill>
                <a:effectLst>
                  <a:outerShdw blurRad="38100" dist="38100" dir="2700000" algn="tl">
                    <a:srgbClr val="000000">
                      <a:alpha val="43137"/>
                    </a:srgbClr>
                  </a:outerShdw>
                </a:effectLst>
              </a:rPr>
              <a:t>CEA:</a:t>
            </a:r>
          </a:p>
          <a:p>
            <a:pPr lvl="2"/>
            <a:r>
              <a:rPr lang="en-GB" dirty="0"/>
              <a:t>MI </a:t>
            </a:r>
            <a:r>
              <a:rPr lang="en-GB" dirty="0" err="1"/>
              <a:t>REBCO</a:t>
            </a:r>
            <a:r>
              <a:rPr lang="en-GB" dirty="0"/>
              <a:t> racetrack coils reach &gt;12 T (peak), withstand quenches</a:t>
            </a:r>
          </a:p>
          <a:p>
            <a:pPr lvl="2"/>
            <a:r>
              <a:rPr lang="en-GB" dirty="0"/>
              <a:t>Scaling up to 600 mm </a:t>
            </a:r>
            <a:r>
              <a:rPr lang="en-GB" dirty="0" err="1"/>
              <a:t>NARSIL</a:t>
            </a:r>
            <a:r>
              <a:rPr lang="en-GB" dirty="0"/>
              <a:t> demonstrator</a:t>
            </a:r>
          </a:p>
          <a:p>
            <a:r>
              <a:rPr lang="en-GB" dirty="0" err="1">
                <a:solidFill>
                  <a:srgbClr val="AF0000"/>
                </a:solidFill>
                <a:effectLst>
                  <a:outerShdw blurRad="38100" dist="38100" dir="2700000" algn="tl">
                    <a:srgbClr val="000000">
                      <a:alpha val="43137"/>
                    </a:srgbClr>
                  </a:outerShdw>
                </a:effectLst>
              </a:rPr>
              <a:t>INFN</a:t>
            </a:r>
            <a:r>
              <a:rPr lang="en-GB" dirty="0">
                <a:solidFill>
                  <a:srgbClr val="AF0000"/>
                </a:solidFill>
                <a:effectLst>
                  <a:outerShdw blurRad="38100" dist="38100" dir="2700000" algn="tl">
                    <a:srgbClr val="000000">
                      <a:alpha val="43137"/>
                    </a:srgbClr>
                  </a:outerShdw>
                </a:effectLst>
              </a:rPr>
              <a:t>:</a:t>
            </a:r>
          </a:p>
          <a:p>
            <a:pPr lvl="2"/>
            <a:r>
              <a:rPr lang="en-GB" dirty="0"/>
              <a:t>Designing a subscale </a:t>
            </a:r>
            <a:r>
              <a:rPr lang="en-GB" dirty="0" err="1"/>
              <a:t>REBCO</a:t>
            </a:r>
            <a:r>
              <a:rPr lang="en-GB" dirty="0"/>
              <a:t> dipole targeting 10 T at 20 K with a 50 mm aperture.</a:t>
            </a:r>
          </a:p>
          <a:p>
            <a:r>
              <a:rPr lang="en-GB" dirty="0">
                <a:solidFill>
                  <a:srgbClr val="0033CC"/>
                </a:solidFill>
                <a:effectLst>
                  <a:outerShdw blurRad="38100" dist="38100" dir="2700000" algn="tl">
                    <a:srgbClr val="000000">
                      <a:alpha val="43137"/>
                    </a:srgbClr>
                  </a:outerShdw>
                </a:effectLst>
              </a:rPr>
              <a:t>Common Threads:</a:t>
            </a:r>
          </a:p>
          <a:p>
            <a:pPr lvl="2"/>
            <a:r>
              <a:rPr lang="en-GB" dirty="0"/>
              <a:t>Stress management, diagnostics, and energy extraction are critical</a:t>
            </a:r>
          </a:p>
          <a:p>
            <a:pPr lvl="2"/>
            <a:r>
              <a:rPr lang="en-GB" dirty="0"/>
              <a:t>Hybrid approaches are gaining traction, but </a:t>
            </a:r>
            <a:r>
              <a:rPr lang="en-GB" dirty="0" err="1"/>
              <a:t>HTS</a:t>
            </a:r>
            <a:r>
              <a:rPr lang="en-GB" dirty="0"/>
              <a:t> maturity for accelerator quality still under scrutiny</a:t>
            </a:r>
          </a:p>
          <a:p>
            <a:endParaRPr lang="en-GB" dirty="0"/>
          </a:p>
        </p:txBody>
      </p:sp>
      <p:sp>
        <p:nvSpPr>
          <p:cNvPr id="3" name="Title 2">
            <a:extLst>
              <a:ext uri="{FF2B5EF4-FFF2-40B4-BE49-F238E27FC236}">
                <a16:creationId xmlns:a16="http://schemas.microsoft.com/office/drawing/2014/main" id="{697D6D9F-5326-A851-FA60-A50D9BC7C4EE}"/>
              </a:ext>
            </a:extLst>
          </p:cNvPr>
          <p:cNvSpPr>
            <a:spLocks noGrp="1"/>
          </p:cNvSpPr>
          <p:nvPr>
            <p:ph type="title"/>
          </p:nvPr>
        </p:nvSpPr>
        <p:spPr/>
        <p:txBody>
          <a:bodyPr>
            <a:normAutofit fontScale="90000"/>
          </a:bodyPr>
          <a:lstStyle/>
          <a:p>
            <a:r>
              <a:rPr lang="en-GB" dirty="0" err="1"/>
              <a:t>HTS</a:t>
            </a:r>
            <a:r>
              <a:rPr lang="en-GB" dirty="0"/>
              <a:t> Development and Outlook</a:t>
            </a:r>
          </a:p>
        </p:txBody>
      </p:sp>
    </p:spTree>
    <p:extLst>
      <p:ext uri="{BB962C8B-B14F-4D97-AF65-F5344CB8AC3E}">
        <p14:creationId xmlns:p14="http://schemas.microsoft.com/office/powerpoint/2010/main" val="40435748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E7F0C58A-436E-4659-A38D-9F5C5F7A55C2}"/>
              </a:ext>
            </a:extLst>
          </p:cNvPr>
          <p:cNvSpPr>
            <a:spLocks noGrp="1"/>
          </p:cNvSpPr>
          <p:nvPr>
            <p:ph type="title"/>
          </p:nvPr>
        </p:nvSpPr>
        <p:spPr>
          <a:xfrm>
            <a:off x="614680" y="239513"/>
            <a:ext cx="10515600" cy="619131"/>
          </a:xfrm>
        </p:spPr>
        <p:txBody>
          <a:bodyPr>
            <a:noAutofit/>
          </a:bodyPr>
          <a:lstStyle/>
          <a:p>
            <a:br>
              <a:rPr lang="en-US" sz="1800" b="1" dirty="0"/>
            </a:br>
            <a:endParaRPr lang="fr-FR" sz="1800" b="1" dirty="0"/>
          </a:p>
        </p:txBody>
      </p:sp>
      <p:sp>
        <p:nvSpPr>
          <p:cNvPr id="4" name="Espace réservé du contenu 3">
            <a:extLst>
              <a:ext uri="{FF2B5EF4-FFF2-40B4-BE49-F238E27FC236}">
                <a16:creationId xmlns:a16="http://schemas.microsoft.com/office/drawing/2014/main" id="{15B2BF10-B174-4BA0-A220-24A45A22966D}"/>
              </a:ext>
            </a:extLst>
          </p:cNvPr>
          <p:cNvSpPr>
            <a:spLocks noGrp="1"/>
          </p:cNvSpPr>
          <p:nvPr>
            <p:ph idx="1"/>
          </p:nvPr>
        </p:nvSpPr>
        <p:spPr>
          <a:xfrm>
            <a:off x="0" y="946449"/>
            <a:ext cx="12157438" cy="2381147"/>
          </a:xfrm>
        </p:spPr>
        <p:txBody>
          <a:bodyPr>
            <a:noAutofit/>
          </a:bodyPr>
          <a:lstStyle/>
          <a:p>
            <a:pPr marL="0" indent="0">
              <a:buNone/>
            </a:pPr>
            <a:endParaRPr lang="en-US" sz="1800" dirty="0"/>
          </a:p>
          <a:p>
            <a:r>
              <a:rPr lang="en-US" sz="1800" dirty="0"/>
              <a:t>Changing the magnet parameters does not change the protection strategy for </a:t>
            </a:r>
            <a:r>
              <a:rPr lang="en-US" sz="1800" dirty="0">
                <a:solidFill>
                  <a:srgbClr val="AF0000"/>
                </a:solidFill>
              </a:rPr>
              <a:t>Nb3Sn magnets </a:t>
            </a:r>
            <a:r>
              <a:rPr lang="en-US" sz="1800" dirty="0"/>
              <a:t>developed in the previous FCC studies.</a:t>
            </a:r>
          </a:p>
          <a:p>
            <a:r>
              <a:rPr lang="en-US" sz="1800" dirty="0">
                <a:solidFill>
                  <a:srgbClr val="C00000"/>
                </a:solidFill>
                <a:effectLst>
                  <a:outerShdw blurRad="38100" dist="38100" dir="2700000" algn="tl">
                    <a:srgbClr val="000000">
                      <a:alpha val="43137"/>
                    </a:srgbClr>
                  </a:outerShdw>
                </a:effectLst>
              </a:rPr>
              <a:t>New Nb3Sn magnet protection devices </a:t>
            </a:r>
            <a:r>
              <a:rPr lang="en-US" sz="1800" dirty="0"/>
              <a:t>are proposed as the recently developed Energy Shift with Coupling (ESC) method, which is based on magnetic coupling. However, ESC units are quite large, so sufficient space should be provided to locate these systems close to each magnet, supported by calculations using different codes.</a:t>
            </a:r>
          </a:p>
          <a:p>
            <a:r>
              <a:rPr lang="en-US" sz="1800" dirty="0"/>
              <a:t>The power supply and protection circuits are similar to those of the LHC, and the number of power converters is being optimized.</a:t>
            </a:r>
          </a:p>
        </p:txBody>
      </p:sp>
      <p:pic>
        <p:nvPicPr>
          <p:cNvPr id="5" name="Image 4">
            <a:extLst>
              <a:ext uri="{FF2B5EF4-FFF2-40B4-BE49-F238E27FC236}">
                <a16:creationId xmlns:a16="http://schemas.microsoft.com/office/drawing/2014/main" id="{E78DDF9E-662E-49C5-AF2C-CF6832A20526}"/>
              </a:ext>
            </a:extLst>
          </p:cNvPr>
          <p:cNvPicPr>
            <a:picLocks noChangeAspect="1"/>
          </p:cNvPicPr>
          <p:nvPr/>
        </p:nvPicPr>
        <p:blipFill>
          <a:blip r:embed="rId2"/>
          <a:stretch>
            <a:fillRect/>
          </a:stretch>
        </p:blipFill>
        <p:spPr>
          <a:xfrm>
            <a:off x="3657600" y="3124200"/>
            <a:ext cx="7943776" cy="1707028"/>
          </a:xfrm>
          <a:prstGeom prst="rect">
            <a:avLst/>
          </a:prstGeom>
        </p:spPr>
      </p:pic>
      <p:sp>
        <p:nvSpPr>
          <p:cNvPr id="6" name="ZoneTexte 5">
            <a:extLst>
              <a:ext uri="{FF2B5EF4-FFF2-40B4-BE49-F238E27FC236}">
                <a16:creationId xmlns:a16="http://schemas.microsoft.com/office/drawing/2014/main" id="{84413A99-6750-4ABA-8AD3-3D80F4B407F4}"/>
              </a:ext>
            </a:extLst>
          </p:cNvPr>
          <p:cNvSpPr txBox="1"/>
          <p:nvPr/>
        </p:nvSpPr>
        <p:spPr>
          <a:xfrm>
            <a:off x="76201" y="4953000"/>
            <a:ext cx="12081237" cy="1754326"/>
          </a:xfrm>
          <a:prstGeom prst="rect">
            <a:avLst/>
          </a:prstGeom>
          <a:solidFill>
            <a:schemeClr val="bg1"/>
          </a:solidFill>
        </p:spPr>
        <p:txBody>
          <a:bodyPr wrap="square" rtlCol="0">
            <a:spAutoFit/>
          </a:bodyPr>
          <a:lstStyle/>
          <a:p>
            <a:r>
              <a:rPr lang="en-US" dirty="0">
                <a:solidFill>
                  <a:srgbClr val="0033CC"/>
                </a:solidFill>
                <a:effectLst>
                  <a:outerShdw blurRad="38100" dist="38100" dir="2700000" algn="tl">
                    <a:srgbClr val="000000">
                      <a:alpha val="43137"/>
                    </a:srgbClr>
                  </a:outerShdw>
                </a:effectLst>
              </a:rPr>
              <a:t>For HTS magnet protection, </a:t>
            </a:r>
            <a:r>
              <a:rPr lang="en-US" dirty="0"/>
              <a:t>differences in enthalpy margins, which are higher, have a strong effect, i.e. small mechanical movements do not trigger quenches, quench detection time is much shorter, etc.</a:t>
            </a:r>
          </a:p>
          <a:p>
            <a:endParaRPr lang="en-US" dirty="0"/>
          </a:p>
          <a:p>
            <a:r>
              <a:rPr lang="en-US" dirty="0"/>
              <a:t>The protection and power supply of HTS magnets is very different from that of Nb3Sn magnets. </a:t>
            </a:r>
            <a:r>
              <a:rPr lang="en-US" dirty="0">
                <a:solidFill>
                  <a:srgbClr val="0033CC"/>
                </a:solidFill>
                <a:effectLst>
                  <a:outerShdw blurRad="38100" dist="38100" dir="2700000" algn="tl">
                    <a:srgbClr val="000000">
                      <a:alpha val="43137"/>
                    </a:srgbClr>
                  </a:outerShdw>
                </a:effectLst>
              </a:rPr>
              <a:t>Three protection concepts could be envisaged: active protection (using ESC, QHs), self-protection using NI, MI insulation, quench-free concept. </a:t>
            </a:r>
            <a:r>
              <a:rPr lang="en-US" dirty="0"/>
              <a:t>A rigorous R&amp;D </a:t>
            </a:r>
            <a:r>
              <a:rPr lang="en-US" dirty="0" err="1"/>
              <a:t>programme</a:t>
            </a:r>
            <a:r>
              <a:rPr lang="en-US" dirty="0"/>
              <a:t> is needed to decide on the best concept.</a:t>
            </a:r>
          </a:p>
        </p:txBody>
      </p:sp>
      <p:sp>
        <p:nvSpPr>
          <p:cNvPr id="2" name="Title 2">
            <a:extLst>
              <a:ext uri="{FF2B5EF4-FFF2-40B4-BE49-F238E27FC236}">
                <a16:creationId xmlns:a16="http://schemas.microsoft.com/office/drawing/2014/main" id="{329A069D-D4F9-AF6B-3D63-C6A5470E8C62}"/>
              </a:ext>
            </a:extLst>
          </p:cNvPr>
          <p:cNvSpPr txBox="1">
            <a:spLocks/>
          </p:cNvSpPr>
          <p:nvPr/>
        </p:nvSpPr>
        <p:spPr>
          <a:xfrm>
            <a:off x="165009" y="355822"/>
            <a:ext cx="11376025" cy="531663"/>
          </a:xfrm>
          <a:prstGeom prst="rect">
            <a:avLst/>
          </a:prstGeom>
        </p:spPr>
        <p:txBody>
          <a:bodyPr vert="horz" lIns="91440" tIns="45720" rIns="91440" bIns="45720" rtlCol="0" anchor="ctr">
            <a:normAutofit fontScale="67500" lnSpcReduction="20000"/>
          </a:bodyPr>
          <a:lstStyle>
            <a:lvl1pPr algn="l" defTabSz="914400" rtl="0" eaLnBrk="1" latinLnBrk="0" hangingPunct="1">
              <a:spcBef>
                <a:spcPct val="0"/>
              </a:spcBef>
              <a:buNone/>
              <a:defRPr sz="4400" b="1" kern="1200">
                <a:solidFill>
                  <a:schemeClr val="bg1"/>
                </a:solidFill>
                <a:effectLst>
                  <a:outerShdw blurRad="38100" dist="38100" dir="2700000" algn="tl">
                    <a:srgbClr val="000000">
                      <a:alpha val="43137"/>
                    </a:srgbClr>
                  </a:outerShdw>
                </a:effectLst>
                <a:latin typeface="+mj-lt"/>
                <a:ea typeface="Roboto Slab" pitchFamily="2" charset="0"/>
                <a:cs typeface="Arial" pitchFamily="34" charset="0"/>
              </a:defRPr>
            </a:lvl1pPr>
          </a:lstStyle>
          <a:p>
            <a:r>
              <a:rPr lang="en-US" sz="4400" b="1" dirty="0"/>
              <a:t>Protection of LTS and HTS magnets and circuits for FCC-</a:t>
            </a:r>
            <a:r>
              <a:rPr lang="en-US" sz="4400" b="1" dirty="0" err="1"/>
              <a:t>hh</a:t>
            </a:r>
            <a:endParaRPr lang="en-GB" dirty="0"/>
          </a:p>
        </p:txBody>
      </p:sp>
    </p:spTree>
    <p:extLst>
      <p:ext uri="{BB962C8B-B14F-4D97-AF65-F5344CB8AC3E}">
        <p14:creationId xmlns:p14="http://schemas.microsoft.com/office/powerpoint/2010/main" val="17199051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4B698E1-D641-EE73-DC5B-34C9ED379223}"/>
              </a:ext>
            </a:extLst>
          </p:cNvPr>
          <p:cNvSpPr>
            <a:spLocks noGrp="1"/>
          </p:cNvSpPr>
          <p:nvPr>
            <p:ph type="sldNum" sz="quarter" idx="12"/>
          </p:nvPr>
        </p:nvSpPr>
        <p:spPr/>
        <p:txBody>
          <a:bodyPr/>
          <a:lstStyle/>
          <a:p>
            <a:fld id="{B2FED1A7-FB98-43FD-AA3D-E7C3EC56B298}" type="slidenum">
              <a:rPr lang="en-US" smtClean="0"/>
              <a:t>16</a:t>
            </a:fld>
            <a:endParaRPr lang="en-US" dirty="0"/>
          </a:p>
        </p:txBody>
      </p:sp>
      <p:pic>
        <p:nvPicPr>
          <p:cNvPr id="12" name="Picture 11">
            <a:extLst>
              <a:ext uri="{FF2B5EF4-FFF2-40B4-BE49-F238E27FC236}">
                <a16:creationId xmlns:a16="http://schemas.microsoft.com/office/drawing/2014/main" id="{44CDC109-51F9-D4BE-4F45-8F82666C3662}"/>
              </a:ext>
            </a:extLst>
          </p:cNvPr>
          <p:cNvPicPr>
            <a:picLocks noChangeAspect="1"/>
          </p:cNvPicPr>
          <p:nvPr/>
        </p:nvPicPr>
        <p:blipFill>
          <a:blip r:embed="rId2"/>
          <a:stretch>
            <a:fillRect/>
          </a:stretch>
        </p:blipFill>
        <p:spPr>
          <a:xfrm>
            <a:off x="11239922" y="-1"/>
            <a:ext cx="971131" cy="6858001"/>
          </a:xfrm>
          <a:prstGeom prst="rect">
            <a:avLst/>
          </a:prstGeom>
        </p:spPr>
      </p:pic>
      <p:pic>
        <p:nvPicPr>
          <p:cNvPr id="13" name="Picture 12">
            <a:extLst>
              <a:ext uri="{FF2B5EF4-FFF2-40B4-BE49-F238E27FC236}">
                <a16:creationId xmlns:a16="http://schemas.microsoft.com/office/drawing/2014/main" id="{9F04AA3E-EF1A-F8BC-DDAD-EE6D7D6AA24D}"/>
              </a:ext>
            </a:extLst>
          </p:cNvPr>
          <p:cNvPicPr>
            <a:picLocks noChangeAspect="1"/>
          </p:cNvPicPr>
          <p:nvPr/>
        </p:nvPicPr>
        <p:blipFill>
          <a:blip r:embed="rId2"/>
          <a:stretch>
            <a:fillRect/>
          </a:stretch>
        </p:blipFill>
        <p:spPr>
          <a:xfrm>
            <a:off x="-76200" y="-2"/>
            <a:ext cx="971131" cy="6858001"/>
          </a:xfrm>
          <a:prstGeom prst="rect">
            <a:avLst/>
          </a:prstGeom>
        </p:spPr>
      </p:pic>
      <p:pic>
        <p:nvPicPr>
          <p:cNvPr id="25" name="Picture 24" descr="A person with long hair wearing a blue shirt&#10;&#10;AI-generated content may be incorrect.">
            <a:extLst>
              <a:ext uri="{FF2B5EF4-FFF2-40B4-BE49-F238E27FC236}">
                <a16:creationId xmlns:a16="http://schemas.microsoft.com/office/drawing/2014/main" id="{655C8AD7-B102-A9C9-6E29-DC21D79CA61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56" y="2638064"/>
            <a:ext cx="1167138" cy="1503481"/>
          </a:xfrm>
          <a:prstGeom prst="rect">
            <a:avLst/>
          </a:prstGeom>
        </p:spPr>
      </p:pic>
      <p:pic>
        <p:nvPicPr>
          <p:cNvPr id="29" name="Picture 28" descr="A person with a blue lanyard&#10;&#10;AI-generated content may be incorrect.">
            <a:extLst>
              <a:ext uri="{FF2B5EF4-FFF2-40B4-BE49-F238E27FC236}">
                <a16:creationId xmlns:a16="http://schemas.microsoft.com/office/drawing/2014/main" id="{8D3A546F-EF33-DC83-97FC-B7E032BC407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081" y="1211575"/>
            <a:ext cx="991012" cy="1733841"/>
          </a:xfrm>
          <a:prstGeom prst="rect">
            <a:avLst/>
          </a:prstGeom>
        </p:spPr>
      </p:pic>
      <p:pic>
        <p:nvPicPr>
          <p:cNvPr id="31" name="Picture 30" descr="A person wearing glasses&#10;&#10;AI-generated content may be incorrect.">
            <a:extLst>
              <a:ext uri="{FF2B5EF4-FFF2-40B4-BE49-F238E27FC236}">
                <a16:creationId xmlns:a16="http://schemas.microsoft.com/office/drawing/2014/main" id="{AA1E8F51-5D34-035D-1251-77C08707230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200" y="3916400"/>
            <a:ext cx="1180957" cy="1503481"/>
          </a:xfrm>
          <a:prstGeom prst="rect">
            <a:avLst/>
          </a:prstGeom>
        </p:spPr>
      </p:pic>
      <p:pic>
        <p:nvPicPr>
          <p:cNvPr id="33" name="Picture 32" descr="A person holding a microphone&#10;&#10;AI-generated content may be incorrect.">
            <a:extLst>
              <a:ext uri="{FF2B5EF4-FFF2-40B4-BE49-F238E27FC236}">
                <a16:creationId xmlns:a16="http://schemas.microsoft.com/office/drawing/2014/main" id="{A7EE2CAC-6416-33DD-96FC-4791F3138E8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288" y="5326936"/>
            <a:ext cx="917727" cy="1503482"/>
          </a:xfrm>
          <a:prstGeom prst="rect">
            <a:avLst/>
          </a:prstGeom>
        </p:spPr>
      </p:pic>
      <p:pic>
        <p:nvPicPr>
          <p:cNvPr id="35" name="Picture 34" descr="A person in a black sweater&#10;&#10;AI-generated content may be incorrect.">
            <a:extLst>
              <a:ext uri="{FF2B5EF4-FFF2-40B4-BE49-F238E27FC236}">
                <a16:creationId xmlns:a16="http://schemas.microsoft.com/office/drawing/2014/main" id="{0E6C7496-C6ED-03F2-D293-EBE4C76529F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44383" y="-14917"/>
            <a:ext cx="947617" cy="1503482"/>
          </a:xfrm>
          <a:prstGeom prst="rect">
            <a:avLst/>
          </a:prstGeom>
        </p:spPr>
      </p:pic>
      <p:pic>
        <p:nvPicPr>
          <p:cNvPr id="37" name="Picture 36" descr="A person holding a microphone&#10;&#10;AI-generated content may be incorrect.">
            <a:extLst>
              <a:ext uri="{FF2B5EF4-FFF2-40B4-BE49-F238E27FC236}">
                <a16:creationId xmlns:a16="http://schemas.microsoft.com/office/drawing/2014/main" id="{36314F1E-C0CA-2DF7-7146-B6C58871466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309596" y="1163519"/>
            <a:ext cx="882404" cy="1503481"/>
          </a:xfrm>
          <a:prstGeom prst="rect">
            <a:avLst/>
          </a:prstGeom>
        </p:spPr>
      </p:pic>
      <p:pic>
        <p:nvPicPr>
          <p:cNvPr id="39" name="Picture 38" descr="A person with a microphone&#10;&#10;AI-generated content may be incorrect.">
            <a:extLst>
              <a:ext uri="{FF2B5EF4-FFF2-40B4-BE49-F238E27FC236}">
                <a16:creationId xmlns:a16="http://schemas.microsoft.com/office/drawing/2014/main" id="{BABA947B-0A8C-1A56-CA87-C1051E9B436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1310956" y="2294737"/>
            <a:ext cx="881044" cy="1503482"/>
          </a:xfrm>
          <a:prstGeom prst="rect">
            <a:avLst/>
          </a:prstGeom>
        </p:spPr>
      </p:pic>
      <p:pic>
        <p:nvPicPr>
          <p:cNvPr id="41" name="Picture 40" descr="A person holding a microphone&#10;&#10;AI-generated content may be incorrect.">
            <a:extLst>
              <a:ext uri="{FF2B5EF4-FFF2-40B4-BE49-F238E27FC236}">
                <a16:creationId xmlns:a16="http://schemas.microsoft.com/office/drawing/2014/main" id="{7ED60894-56E0-B434-0792-2457B1FD5F2D}"/>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1158253" y="3787169"/>
            <a:ext cx="1033747" cy="1503481"/>
          </a:xfrm>
          <a:prstGeom prst="rect">
            <a:avLst/>
          </a:prstGeom>
        </p:spPr>
      </p:pic>
      <p:pic>
        <p:nvPicPr>
          <p:cNvPr id="43" name="Picture 42" descr="A person wearing glasses and a black shirt&#10;&#10;AI-generated content may be incorrect.">
            <a:extLst>
              <a:ext uri="{FF2B5EF4-FFF2-40B4-BE49-F238E27FC236}">
                <a16:creationId xmlns:a16="http://schemas.microsoft.com/office/drawing/2014/main" id="{D641B4DE-57DE-D47E-34D6-37401C753CA7}"/>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1220871" y="5185884"/>
            <a:ext cx="971130" cy="1675746"/>
          </a:xfrm>
          <a:prstGeom prst="rect">
            <a:avLst/>
          </a:prstGeom>
        </p:spPr>
      </p:pic>
      <p:pic>
        <p:nvPicPr>
          <p:cNvPr id="6" name="Content Placeholder 5" descr="A tower with clouds and sky&#10;&#10;AI-generated content may be incorrect.">
            <a:extLst>
              <a:ext uri="{FF2B5EF4-FFF2-40B4-BE49-F238E27FC236}">
                <a16:creationId xmlns:a16="http://schemas.microsoft.com/office/drawing/2014/main" id="{5A4D1BAD-8D8F-13AB-C219-E4F28CF29532}"/>
              </a:ext>
            </a:extLst>
          </p:cNvPr>
          <p:cNvPicPr>
            <a:picLocks noGrp="1" noChangeAspect="1"/>
          </p:cNvPicPr>
          <p:nvPr>
            <p:ph idx="1"/>
          </p:nvPr>
        </p:nvPicPr>
        <p:blipFill>
          <a:blip r:embed="rId12" cstate="print">
            <a:extLst>
              <a:ext uri="{28A0092B-C50C-407E-A947-70E740481C1C}">
                <a14:useLocalDpi xmlns:a14="http://schemas.microsoft.com/office/drawing/2010/main" val="0"/>
              </a:ext>
            </a:extLst>
          </a:blip>
          <a:stretch>
            <a:fillRect/>
          </a:stretch>
        </p:blipFill>
        <p:spPr>
          <a:xfrm>
            <a:off x="902377" y="0"/>
            <a:ext cx="10401722" cy="6858000"/>
          </a:xfrm>
          <a:effectLst>
            <a:glow rad="228600">
              <a:schemeClr val="bg1">
                <a:lumMod val="65000"/>
                <a:alpha val="40000"/>
              </a:schemeClr>
            </a:glow>
          </a:effectLst>
        </p:spPr>
      </p:pic>
      <p:sp>
        <p:nvSpPr>
          <p:cNvPr id="4" name="Title 3">
            <a:extLst>
              <a:ext uri="{FF2B5EF4-FFF2-40B4-BE49-F238E27FC236}">
                <a16:creationId xmlns:a16="http://schemas.microsoft.com/office/drawing/2014/main" id="{8FA68FA7-8EE3-8681-F391-9E2C0EC210F6}"/>
              </a:ext>
            </a:extLst>
          </p:cNvPr>
          <p:cNvSpPr>
            <a:spLocks noGrp="1"/>
          </p:cNvSpPr>
          <p:nvPr>
            <p:ph type="title"/>
          </p:nvPr>
        </p:nvSpPr>
        <p:spPr>
          <a:xfrm>
            <a:off x="6975393" y="4267200"/>
            <a:ext cx="4782457" cy="2515882"/>
          </a:xfrm>
        </p:spPr>
        <p:txBody>
          <a:bodyPr>
            <a:noAutofit/>
          </a:bodyPr>
          <a:lstStyle/>
          <a:p>
            <a:r>
              <a:rPr lang="en-US" i="1" dirty="0">
                <a:solidFill>
                  <a:srgbClr val="FFFF00"/>
                </a:solidFill>
              </a:rPr>
              <a:t>Thanks to the speakers!</a:t>
            </a:r>
            <a:br>
              <a:rPr lang="en-US" i="1" dirty="0"/>
            </a:br>
            <a:r>
              <a:rPr lang="en-US" i="1" dirty="0"/>
              <a:t>Thank you for </a:t>
            </a:r>
            <a:br>
              <a:rPr lang="en-US" i="1" dirty="0"/>
            </a:br>
            <a:r>
              <a:rPr lang="en-US" i="1" dirty="0"/>
              <a:t>your attention!</a:t>
            </a:r>
            <a:br>
              <a:rPr lang="en-US" sz="3600" i="1" dirty="0"/>
            </a:br>
            <a:endParaRPr lang="en-US" sz="3600" i="1" dirty="0">
              <a:solidFill>
                <a:srgbClr val="FFFF00"/>
              </a:solidFill>
            </a:endParaRPr>
          </a:p>
        </p:txBody>
      </p:sp>
      <p:pic>
        <p:nvPicPr>
          <p:cNvPr id="23" name="Picture 22" descr="A person in a black jacket&#10;&#10;AI-generated content may be incorrect.">
            <a:extLst>
              <a:ext uri="{FF2B5EF4-FFF2-40B4-BE49-F238E27FC236}">
                <a16:creationId xmlns:a16="http://schemas.microsoft.com/office/drawing/2014/main" id="{8B70830E-5ACE-DA48-2363-ED1732180CBC}"/>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867041" y="5298838"/>
            <a:ext cx="1052793" cy="1503481"/>
          </a:xfrm>
          <a:prstGeom prst="rect">
            <a:avLst/>
          </a:prstGeom>
        </p:spPr>
      </p:pic>
      <p:pic>
        <p:nvPicPr>
          <p:cNvPr id="21" name="Picture 20" descr="A person wearing glasses and a black shirt&#10;&#10;AI-generated content may be incorrect.">
            <a:extLst>
              <a:ext uri="{FF2B5EF4-FFF2-40B4-BE49-F238E27FC236}">
                <a16:creationId xmlns:a16="http://schemas.microsoft.com/office/drawing/2014/main" id="{52181E89-D66B-2E92-6FF2-D1455C667F4D}"/>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954579" y="5316981"/>
            <a:ext cx="1004427" cy="1503482"/>
          </a:xfrm>
          <a:prstGeom prst="rect">
            <a:avLst/>
          </a:prstGeom>
        </p:spPr>
      </p:pic>
      <p:pic>
        <p:nvPicPr>
          <p:cNvPr id="19" name="Picture 18" descr="A person with a beard and mustache&#10;&#10;AI-generated content may be incorrect.">
            <a:extLst>
              <a:ext uri="{FF2B5EF4-FFF2-40B4-BE49-F238E27FC236}">
                <a16:creationId xmlns:a16="http://schemas.microsoft.com/office/drawing/2014/main" id="{1EF06205-FA55-99D9-BC9D-F90255818261}"/>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94044" y="-3632"/>
            <a:ext cx="1055537" cy="1503481"/>
          </a:xfrm>
          <a:prstGeom prst="rect">
            <a:avLst/>
          </a:prstGeom>
        </p:spPr>
      </p:pic>
      <p:pic>
        <p:nvPicPr>
          <p:cNvPr id="27" name="Picture 26" descr="A person holding a microphone&#10;&#10;AI-generated content may be incorrect.">
            <a:extLst>
              <a:ext uri="{FF2B5EF4-FFF2-40B4-BE49-F238E27FC236}">
                <a16:creationId xmlns:a16="http://schemas.microsoft.com/office/drawing/2014/main" id="{CF4AB99B-5A9F-B5F9-D50C-7B6703A8503F}"/>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971800" y="5316981"/>
            <a:ext cx="882584" cy="1503481"/>
          </a:xfrm>
          <a:prstGeom prst="rect">
            <a:avLst/>
          </a:prstGeom>
        </p:spPr>
      </p:pic>
    </p:spTree>
    <p:extLst>
      <p:ext uri="{BB962C8B-B14F-4D97-AF65-F5344CB8AC3E}">
        <p14:creationId xmlns:p14="http://schemas.microsoft.com/office/powerpoint/2010/main" val="2495615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64A8BB7-FA9E-FB15-C4B4-641D5C781FE2}"/>
              </a:ext>
            </a:extLst>
          </p:cNvPr>
          <p:cNvSpPr>
            <a:spLocks noGrp="1"/>
          </p:cNvSpPr>
          <p:nvPr>
            <p:ph type="sldNum" sz="quarter" idx="12"/>
          </p:nvPr>
        </p:nvSpPr>
        <p:spPr/>
        <p:txBody>
          <a:bodyPr/>
          <a:lstStyle/>
          <a:p>
            <a:fld id="{B2FED1A7-FB98-43FD-AA3D-E7C3EC56B298}" type="slidenum">
              <a:rPr lang="en-US" smtClean="0"/>
              <a:t>2</a:t>
            </a:fld>
            <a:endParaRPr lang="en-US" dirty="0"/>
          </a:p>
        </p:txBody>
      </p:sp>
      <p:pic>
        <p:nvPicPr>
          <p:cNvPr id="5" name="Picture 4" descr="A building with a green dome&#10;&#10;AI-generated content may be incorrect.">
            <a:extLst>
              <a:ext uri="{FF2B5EF4-FFF2-40B4-BE49-F238E27FC236}">
                <a16:creationId xmlns:a16="http://schemas.microsoft.com/office/drawing/2014/main" id="{7041DE18-3465-8F7B-5DAB-57C92B9E9AE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55468" y="168274"/>
            <a:ext cx="4600331" cy="6504582"/>
          </a:xfrm>
          <a:prstGeom prst="rect">
            <a:avLst/>
          </a:prstGeom>
          <a:effectLst>
            <a:glow rad="101600">
              <a:schemeClr val="bg1">
                <a:lumMod val="85000"/>
                <a:alpha val="40000"/>
              </a:schemeClr>
            </a:glow>
          </a:effectLst>
        </p:spPr>
      </p:pic>
      <p:sp>
        <p:nvSpPr>
          <p:cNvPr id="6" name="Arrow: Right 5">
            <a:extLst>
              <a:ext uri="{FF2B5EF4-FFF2-40B4-BE49-F238E27FC236}">
                <a16:creationId xmlns:a16="http://schemas.microsoft.com/office/drawing/2014/main" id="{0FE4E843-C980-55B3-717E-D0FD9D106DEB}"/>
              </a:ext>
            </a:extLst>
          </p:cNvPr>
          <p:cNvSpPr/>
          <p:nvPr/>
        </p:nvSpPr>
        <p:spPr>
          <a:xfrm>
            <a:off x="5867400" y="2819400"/>
            <a:ext cx="1066800" cy="19050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magazine cover with a bridge and text&#10;&#10;AI-generated content may be incorrect.">
            <a:extLst>
              <a:ext uri="{FF2B5EF4-FFF2-40B4-BE49-F238E27FC236}">
                <a16:creationId xmlns:a16="http://schemas.microsoft.com/office/drawing/2014/main" id="{BBD1281E-F161-58C3-930D-37537CB387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1" y="153304"/>
            <a:ext cx="4707932" cy="6628496"/>
          </a:xfrm>
          <a:prstGeom prst="rect">
            <a:avLst/>
          </a:prstGeom>
          <a:effectLst>
            <a:glow rad="139700">
              <a:schemeClr val="bg1">
                <a:lumMod val="85000"/>
                <a:alpha val="40000"/>
              </a:schemeClr>
            </a:glow>
          </a:effectLst>
        </p:spPr>
      </p:pic>
    </p:spTree>
    <p:extLst>
      <p:ext uri="{BB962C8B-B14F-4D97-AF65-F5344CB8AC3E}">
        <p14:creationId xmlns:p14="http://schemas.microsoft.com/office/powerpoint/2010/main" val="3353634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59DAEC29-0EED-4BA8-3F36-86C14FD590D0}"/>
              </a:ext>
            </a:extLst>
          </p:cNvPr>
          <p:cNvPicPr>
            <a:picLocks noGrp="1" noChangeAspect="1"/>
          </p:cNvPicPr>
          <p:nvPr>
            <p:ph idx="1"/>
          </p:nvPr>
        </p:nvPicPr>
        <p:blipFill>
          <a:blip r:embed="rId2"/>
          <a:stretch>
            <a:fillRect/>
          </a:stretch>
        </p:blipFill>
        <p:spPr>
          <a:xfrm rot="21395363">
            <a:off x="262312" y="437769"/>
            <a:ext cx="4417431" cy="5943258"/>
          </a:xfrm>
          <a:effectLst>
            <a:glow rad="139700">
              <a:schemeClr val="accent4">
                <a:satMod val="175000"/>
                <a:alpha val="40000"/>
              </a:schemeClr>
            </a:glow>
          </a:effectLst>
        </p:spPr>
      </p:pic>
      <p:sp>
        <p:nvSpPr>
          <p:cNvPr id="3" name="Slide Number Placeholder 2">
            <a:extLst>
              <a:ext uri="{FF2B5EF4-FFF2-40B4-BE49-F238E27FC236}">
                <a16:creationId xmlns:a16="http://schemas.microsoft.com/office/drawing/2014/main" id="{1A385632-B9AF-F260-1537-CC2BCBDA6436}"/>
              </a:ext>
            </a:extLst>
          </p:cNvPr>
          <p:cNvSpPr>
            <a:spLocks noGrp="1"/>
          </p:cNvSpPr>
          <p:nvPr>
            <p:ph type="sldNum" sz="quarter" idx="12"/>
          </p:nvPr>
        </p:nvSpPr>
        <p:spPr/>
        <p:txBody>
          <a:bodyPr/>
          <a:lstStyle/>
          <a:p>
            <a:fld id="{B2FED1A7-FB98-43FD-AA3D-E7C3EC56B298}" type="slidenum">
              <a:rPr lang="en-US" smtClean="0"/>
              <a:t>3</a:t>
            </a:fld>
            <a:endParaRPr lang="en-US" dirty="0"/>
          </a:p>
        </p:txBody>
      </p:sp>
      <p:sp>
        <p:nvSpPr>
          <p:cNvPr id="4" name="Title 3">
            <a:extLst>
              <a:ext uri="{FF2B5EF4-FFF2-40B4-BE49-F238E27FC236}">
                <a16:creationId xmlns:a16="http://schemas.microsoft.com/office/drawing/2014/main" id="{5A2D7269-42E8-9E96-7E23-32C3D9F428D9}"/>
              </a:ext>
            </a:extLst>
          </p:cNvPr>
          <p:cNvSpPr>
            <a:spLocks noGrp="1"/>
          </p:cNvSpPr>
          <p:nvPr>
            <p:ph type="title"/>
          </p:nvPr>
        </p:nvSpPr>
        <p:spPr>
          <a:xfrm>
            <a:off x="688061" y="1676400"/>
            <a:ext cx="3352800" cy="1066800"/>
          </a:xfrm>
        </p:spPr>
        <p:txBody>
          <a:bodyPr>
            <a:normAutofit/>
          </a:bodyPr>
          <a:lstStyle/>
          <a:p>
            <a:r>
              <a:rPr lang="en-US" dirty="0">
                <a:solidFill>
                  <a:srgbClr val="7030A0"/>
                </a:solidFill>
              </a:rPr>
              <a:t>627 Pages	</a:t>
            </a:r>
          </a:p>
        </p:txBody>
      </p:sp>
      <p:pic>
        <p:nvPicPr>
          <p:cNvPr id="8" name="Picture 7">
            <a:extLst>
              <a:ext uri="{FF2B5EF4-FFF2-40B4-BE49-F238E27FC236}">
                <a16:creationId xmlns:a16="http://schemas.microsoft.com/office/drawing/2014/main" id="{5DD48133-9772-7C52-6300-9D9492A51879}"/>
              </a:ext>
            </a:extLst>
          </p:cNvPr>
          <p:cNvPicPr>
            <a:picLocks noChangeAspect="1"/>
          </p:cNvPicPr>
          <p:nvPr/>
        </p:nvPicPr>
        <p:blipFill>
          <a:blip r:embed="rId3"/>
          <a:stretch>
            <a:fillRect/>
          </a:stretch>
        </p:blipFill>
        <p:spPr>
          <a:xfrm>
            <a:off x="1524000" y="5248250"/>
            <a:ext cx="1981200" cy="411678"/>
          </a:xfrm>
          <a:prstGeom prst="rect">
            <a:avLst/>
          </a:prstGeom>
        </p:spPr>
      </p:pic>
      <p:sp>
        <p:nvSpPr>
          <p:cNvPr id="10" name="TextBox 9">
            <a:extLst>
              <a:ext uri="{FF2B5EF4-FFF2-40B4-BE49-F238E27FC236}">
                <a16:creationId xmlns:a16="http://schemas.microsoft.com/office/drawing/2014/main" id="{9F59FF04-82EA-3516-100D-66E009618472}"/>
              </a:ext>
            </a:extLst>
          </p:cNvPr>
          <p:cNvSpPr txBox="1"/>
          <p:nvPr/>
        </p:nvSpPr>
        <p:spPr>
          <a:xfrm>
            <a:off x="4628598" y="2921286"/>
            <a:ext cx="7162800" cy="369332"/>
          </a:xfrm>
          <a:prstGeom prst="rect">
            <a:avLst/>
          </a:prstGeom>
          <a:noFill/>
        </p:spPr>
        <p:txBody>
          <a:bodyPr wrap="square">
            <a:spAutoFit/>
          </a:bodyPr>
          <a:lstStyle/>
          <a:p>
            <a:r>
              <a:rPr lang="en-US" dirty="0"/>
              <a:t>The investments are distributed over a time frame of about 15 years.</a:t>
            </a:r>
          </a:p>
        </p:txBody>
      </p:sp>
      <p:sp>
        <p:nvSpPr>
          <p:cNvPr id="11" name="TextBox 10">
            <a:extLst>
              <a:ext uri="{FF2B5EF4-FFF2-40B4-BE49-F238E27FC236}">
                <a16:creationId xmlns:a16="http://schemas.microsoft.com/office/drawing/2014/main" id="{F37A369D-3568-535C-1D31-B1DD39290EA5}"/>
              </a:ext>
            </a:extLst>
          </p:cNvPr>
          <p:cNvSpPr txBox="1"/>
          <p:nvPr/>
        </p:nvSpPr>
        <p:spPr>
          <a:xfrm>
            <a:off x="4800600" y="6302251"/>
            <a:ext cx="7162800" cy="369332"/>
          </a:xfrm>
          <a:prstGeom prst="rect">
            <a:avLst/>
          </a:prstGeom>
          <a:solidFill>
            <a:schemeClr val="bg1"/>
          </a:solidFill>
        </p:spPr>
        <p:txBody>
          <a:bodyPr wrap="square">
            <a:spAutoFit/>
          </a:bodyPr>
          <a:lstStyle/>
          <a:p>
            <a:r>
              <a:rPr lang="en-US" dirty="0"/>
              <a:t>The investments are distributed over a time frame of about 15 years.</a:t>
            </a:r>
          </a:p>
        </p:txBody>
      </p:sp>
      <p:sp>
        <p:nvSpPr>
          <p:cNvPr id="12" name="Title 3">
            <a:extLst>
              <a:ext uri="{FF2B5EF4-FFF2-40B4-BE49-F238E27FC236}">
                <a16:creationId xmlns:a16="http://schemas.microsoft.com/office/drawing/2014/main" id="{4DA14FD9-F034-868C-9B70-C0C7E96B0153}"/>
              </a:ext>
            </a:extLst>
          </p:cNvPr>
          <p:cNvSpPr txBox="1">
            <a:spLocks/>
          </p:cNvSpPr>
          <p:nvPr/>
        </p:nvSpPr>
        <p:spPr>
          <a:xfrm>
            <a:off x="4677357" y="268050"/>
            <a:ext cx="4724400" cy="1066800"/>
          </a:xfrm>
          <a:prstGeom prst="rect">
            <a:avLst/>
          </a:prstGeom>
        </p:spPr>
        <p:txBody>
          <a:bodyPr vert="horz" lIns="91440" tIns="45720" rIns="91440" bIns="45720" rtlCol="0" anchor="ctr">
            <a:normAutofit fontScale="85000" lnSpcReduction="20000"/>
          </a:bodyPr>
          <a:lstStyle>
            <a:lvl1pPr algn="l" defTabSz="914400" rtl="0" eaLnBrk="1" latinLnBrk="0" hangingPunct="1">
              <a:spcBef>
                <a:spcPct val="0"/>
              </a:spcBef>
              <a:buNone/>
              <a:defRPr sz="4400" b="1" kern="1200">
                <a:solidFill>
                  <a:schemeClr val="bg1"/>
                </a:solidFill>
                <a:effectLst>
                  <a:outerShdw blurRad="38100" dist="38100" dir="2700000" algn="tl">
                    <a:srgbClr val="000000">
                      <a:alpha val="43137"/>
                    </a:srgbClr>
                  </a:outerShdw>
                </a:effectLst>
                <a:latin typeface="+mj-lt"/>
                <a:ea typeface="Roboto Slab" pitchFamily="2" charset="0"/>
                <a:cs typeface="Arial" pitchFamily="34" charset="0"/>
              </a:defRPr>
            </a:lvl1pPr>
          </a:lstStyle>
          <a:p>
            <a:r>
              <a:rPr lang="en-US" dirty="0">
                <a:solidFill>
                  <a:srgbClr val="FFFF00"/>
                </a:solidFill>
              </a:rPr>
              <a:t>FCCee: 498 pages</a:t>
            </a:r>
            <a:r>
              <a:rPr lang="en-US" dirty="0"/>
              <a:t>	</a:t>
            </a:r>
          </a:p>
        </p:txBody>
      </p:sp>
      <p:sp>
        <p:nvSpPr>
          <p:cNvPr id="14" name="TextBox 13">
            <a:extLst>
              <a:ext uri="{FF2B5EF4-FFF2-40B4-BE49-F238E27FC236}">
                <a16:creationId xmlns:a16="http://schemas.microsoft.com/office/drawing/2014/main" id="{903380E7-349C-64CF-DD5C-35A991933937}"/>
              </a:ext>
            </a:extLst>
          </p:cNvPr>
          <p:cNvSpPr txBox="1"/>
          <p:nvPr/>
        </p:nvSpPr>
        <p:spPr>
          <a:xfrm>
            <a:off x="4661255" y="838677"/>
            <a:ext cx="5653314" cy="369332"/>
          </a:xfrm>
          <a:prstGeom prst="rect">
            <a:avLst/>
          </a:prstGeom>
          <a:solidFill>
            <a:schemeClr val="bg1"/>
          </a:solidFill>
        </p:spPr>
        <p:txBody>
          <a:bodyPr wrap="square">
            <a:spAutoFit/>
          </a:bodyPr>
          <a:lstStyle/>
          <a:p>
            <a:r>
              <a:rPr lang="en-US" dirty="0"/>
              <a:t>Estimated investment costs in 2024 Swiss Francs.</a:t>
            </a:r>
          </a:p>
        </p:txBody>
      </p:sp>
      <p:pic>
        <p:nvPicPr>
          <p:cNvPr id="16" name="Picture 15">
            <a:extLst>
              <a:ext uri="{FF2B5EF4-FFF2-40B4-BE49-F238E27FC236}">
                <a16:creationId xmlns:a16="http://schemas.microsoft.com/office/drawing/2014/main" id="{D47BF7B0-0159-6390-061E-B1881E367E36}"/>
              </a:ext>
            </a:extLst>
          </p:cNvPr>
          <p:cNvPicPr>
            <a:picLocks noChangeAspect="1"/>
          </p:cNvPicPr>
          <p:nvPr/>
        </p:nvPicPr>
        <p:blipFill>
          <a:blip r:embed="rId4"/>
          <a:stretch>
            <a:fillRect/>
          </a:stretch>
        </p:blipFill>
        <p:spPr>
          <a:xfrm>
            <a:off x="4603198" y="1295400"/>
            <a:ext cx="7409283" cy="1025185"/>
          </a:xfrm>
          <a:prstGeom prst="rect">
            <a:avLst/>
          </a:prstGeom>
        </p:spPr>
      </p:pic>
      <p:pic>
        <p:nvPicPr>
          <p:cNvPr id="18" name="Picture 17">
            <a:extLst>
              <a:ext uri="{FF2B5EF4-FFF2-40B4-BE49-F238E27FC236}">
                <a16:creationId xmlns:a16="http://schemas.microsoft.com/office/drawing/2014/main" id="{4F33F5B0-274E-9E95-2571-D77944D75675}"/>
              </a:ext>
            </a:extLst>
          </p:cNvPr>
          <p:cNvPicPr>
            <a:picLocks noChangeAspect="1"/>
          </p:cNvPicPr>
          <p:nvPr/>
        </p:nvPicPr>
        <p:blipFill>
          <a:blip r:embed="rId5"/>
          <a:stretch>
            <a:fillRect/>
          </a:stretch>
        </p:blipFill>
        <p:spPr>
          <a:xfrm>
            <a:off x="4603198" y="2209800"/>
            <a:ext cx="7527402" cy="648369"/>
          </a:xfrm>
          <a:prstGeom prst="rect">
            <a:avLst/>
          </a:prstGeom>
        </p:spPr>
      </p:pic>
      <p:pic>
        <p:nvPicPr>
          <p:cNvPr id="19" name="Picture 18">
            <a:extLst>
              <a:ext uri="{FF2B5EF4-FFF2-40B4-BE49-F238E27FC236}">
                <a16:creationId xmlns:a16="http://schemas.microsoft.com/office/drawing/2014/main" id="{326870AC-26F2-E7CA-9803-BCDB7A4467CA}"/>
              </a:ext>
            </a:extLst>
          </p:cNvPr>
          <p:cNvPicPr>
            <a:picLocks noChangeAspect="1"/>
          </p:cNvPicPr>
          <p:nvPr/>
        </p:nvPicPr>
        <p:blipFill>
          <a:blip r:embed="rId4"/>
          <a:stretch>
            <a:fillRect/>
          </a:stretch>
        </p:blipFill>
        <p:spPr>
          <a:xfrm>
            <a:off x="4677357" y="4428904"/>
            <a:ext cx="7409283" cy="1025185"/>
          </a:xfrm>
          <a:prstGeom prst="rect">
            <a:avLst/>
          </a:prstGeom>
        </p:spPr>
      </p:pic>
      <p:pic>
        <p:nvPicPr>
          <p:cNvPr id="21" name="Picture 20">
            <a:extLst>
              <a:ext uri="{FF2B5EF4-FFF2-40B4-BE49-F238E27FC236}">
                <a16:creationId xmlns:a16="http://schemas.microsoft.com/office/drawing/2014/main" id="{D3C14892-A2C0-D3AA-15A7-4E1D23F78BA3}"/>
              </a:ext>
            </a:extLst>
          </p:cNvPr>
          <p:cNvPicPr>
            <a:picLocks noChangeAspect="1"/>
          </p:cNvPicPr>
          <p:nvPr/>
        </p:nvPicPr>
        <p:blipFill>
          <a:blip r:embed="rId6"/>
          <a:stretch>
            <a:fillRect/>
          </a:stretch>
        </p:blipFill>
        <p:spPr>
          <a:xfrm>
            <a:off x="4677358" y="5334000"/>
            <a:ext cx="7565846" cy="838200"/>
          </a:xfrm>
          <a:prstGeom prst="rect">
            <a:avLst/>
          </a:prstGeom>
        </p:spPr>
      </p:pic>
      <p:pic>
        <p:nvPicPr>
          <p:cNvPr id="24" name="Picture 23">
            <a:extLst>
              <a:ext uri="{FF2B5EF4-FFF2-40B4-BE49-F238E27FC236}">
                <a16:creationId xmlns:a16="http://schemas.microsoft.com/office/drawing/2014/main" id="{D3202B02-03A9-5C03-0C25-D142A5A68927}"/>
              </a:ext>
            </a:extLst>
          </p:cNvPr>
          <p:cNvPicPr>
            <a:picLocks noChangeAspect="1"/>
          </p:cNvPicPr>
          <p:nvPr/>
        </p:nvPicPr>
        <p:blipFill>
          <a:blip r:embed="rId7"/>
          <a:stretch>
            <a:fillRect/>
          </a:stretch>
        </p:blipFill>
        <p:spPr>
          <a:xfrm>
            <a:off x="4646741" y="3679009"/>
            <a:ext cx="6318392" cy="731752"/>
          </a:xfrm>
          <a:prstGeom prst="rect">
            <a:avLst/>
          </a:prstGeom>
        </p:spPr>
      </p:pic>
    </p:spTree>
    <p:extLst>
      <p:ext uri="{BB962C8B-B14F-4D97-AF65-F5344CB8AC3E}">
        <p14:creationId xmlns:p14="http://schemas.microsoft.com/office/powerpoint/2010/main" val="2807790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ppt_x"/>
                                          </p:val>
                                        </p:tav>
                                        <p:tav tm="100000">
                                          <p:val>
                                            <p:strVal val="#ppt_x"/>
                                          </p:val>
                                        </p:tav>
                                      </p:tavLst>
                                    </p:anim>
                                    <p:anim calcmode="lin" valueType="num">
                                      <p:cBhvr additive="base">
                                        <p:cTn id="2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ppt_x"/>
                                          </p:val>
                                        </p:tav>
                                        <p:tav tm="100000">
                                          <p:val>
                                            <p:strVal val="#ppt_x"/>
                                          </p:val>
                                        </p:tav>
                                      </p:tavLst>
                                    </p:anim>
                                    <p:anim calcmode="lin" valueType="num">
                                      <p:cBhvr additive="base">
                                        <p:cTn id="30" dur="500" fill="hold"/>
                                        <p:tgtEl>
                                          <p:spTgt spid="3"/>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21"/>
                                        </p:tgtEl>
                                        <p:attrNameLst>
                                          <p:attrName>style.visibility</p:attrName>
                                        </p:attrNameLst>
                                      </p:cBhvr>
                                      <p:to>
                                        <p:strVal val="visible"/>
                                      </p:to>
                                    </p:set>
                                    <p:anim calcmode="lin" valueType="num">
                                      <p:cBhvr additive="base">
                                        <p:cTn id="41" dur="500" fill="hold"/>
                                        <p:tgtEl>
                                          <p:spTgt spid="21"/>
                                        </p:tgtEl>
                                        <p:attrNameLst>
                                          <p:attrName>ppt_x</p:attrName>
                                        </p:attrNameLst>
                                      </p:cBhvr>
                                      <p:tavLst>
                                        <p:tav tm="0">
                                          <p:val>
                                            <p:strVal val="#ppt_x"/>
                                          </p:val>
                                        </p:tav>
                                        <p:tav tm="100000">
                                          <p:val>
                                            <p:strVal val="#ppt_x"/>
                                          </p:val>
                                        </p:tav>
                                      </p:tavLst>
                                    </p:anim>
                                    <p:anim calcmode="lin" valueType="num">
                                      <p:cBhvr additive="base">
                                        <p:cTn id="42" dur="500" fill="hold"/>
                                        <p:tgtEl>
                                          <p:spTgt spid="21"/>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500" fill="hold"/>
                                        <p:tgtEl>
                                          <p:spTgt spid="24"/>
                                        </p:tgtEl>
                                        <p:attrNameLst>
                                          <p:attrName>ppt_x</p:attrName>
                                        </p:attrNameLst>
                                      </p:cBhvr>
                                      <p:tavLst>
                                        <p:tav tm="0">
                                          <p:val>
                                            <p:strVal val="#ppt_x"/>
                                          </p:val>
                                        </p:tav>
                                        <p:tav tm="100000">
                                          <p:val>
                                            <p:strVal val="#ppt_x"/>
                                          </p:val>
                                        </p:tav>
                                      </p:tavLst>
                                    </p:anim>
                                    <p:anim calcmode="lin" valueType="num">
                                      <p:cBhvr additive="base">
                                        <p:cTn id="4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11" grpId="0" animBg="1"/>
      <p:bldP spid="12" grpId="0"/>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E80593-18F4-028B-1C57-C97A9CC52B3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39322B-FD62-C1EF-6871-2C18EA8E1257}"/>
              </a:ext>
            </a:extLst>
          </p:cNvPr>
          <p:cNvSpPr>
            <a:spLocks noGrp="1"/>
          </p:cNvSpPr>
          <p:nvPr>
            <p:ph type="sldNum" sz="quarter" idx="10"/>
          </p:nvPr>
        </p:nvSpPr>
        <p:spPr>
          <a:xfrm>
            <a:off x="11608201" y="6654972"/>
            <a:ext cx="385972" cy="226761"/>
          </a:xfrm>
        </p:spPr>
        <p:txBody>
          <a:bodyPr/>
          <a:lstStyle/>
          <a:p>
            <a:pPr defTabSz="914377">
              <a:defRPr/>
            </a:pPr>
            <a:fld id="{88A1DFE4-5FC5-43BD-BB7E-75EAD82B965F}" type="slidenum">
              <a:rPr lang="en-US">
                <a:solidFill>
                  <a:srgbClr val="FFFFFF"/>
                </a:solidFill>
                <a:latin typeface="Arial"/>
              </a:rPr>
              <a:pPr defTabSz="914377">
                <a:defRPr/>
              </a:pPr>
              <a:t>4</a:t>
            </a:fld>
            <a:endParaRPr lang="en-US" dirty="0">
              <a:solidFill>
                <a:srgbClr val="FFFFFF"/>
              </a:solidFill>
              <a:latin typeface="Arial"/>
            </a:endParaRPr>
          </a:p>
        </p:txBody>
      </p:sp>
      <p:sp>
        <p:nvSpPr>
          <p:cNvPr id="3" name="TextBox 2">
            <a:extLst>
              <a:ext uri="{FF2B5EF4-FFF2-40B4-BE49-F238E27FC236}">
                <a16:creationId xmlns:a16="http://schemas.microsoft.com/office/drawing/2014/main" id="{8AA29AF4-E520-3FD6-728F-6E39EAAF1985}"/>
              </a:ext>
            </a:extLst>
          </p:cNvPr>
          <p:cNvSpPr txBox="1"/>
          <p:nvPr/>
        </p:nvSpPr>
        <p:spPr>
          <a:xfrm>
            <a:off x="296271" y="183854"/>
            <a:ext cx="9983411" cy="830997"/>
          </a:xfrm>
          <a:prstGeom prst="rect">
            <a:avLst/>
          </a:prstGeom>
          <a:noFill/>
        </p:spPr>
        <p:txBody>
          <a:bodyPr wrap="square" rtlCol="0">
            <a:spAutoFit/>
          </a:bodyPr>
          <a:lstStyle/>
          <a:p>
            <a:pPr defTabSz="914377">
              <a:defRPr/>
            </a:pPr>
            <a:r>
              <a:rPr lang="en-US" sz="4800" b="1" dirty="0">
                <a:solidFill>
                  <a:schemeClr val="bg1"/>
                </a:solidFill>
                <a:effectLst>
                  <a:outerShdw blurRad="38100" dist="38100" dir="2700000" algn="tl">
                    <a:srgbClr val="000000">
                      <a:alpha val="43137"/>
                    </a:srgbClr>
                  </a:outerShdw>
                </a:effectLst>
                <a:latin typeface="Arial"/>
              </a:rPr>
              <a:t>Stage 2: Hadron Collider </a:t>
            </a:r>
            <a:r>
              <a:rPr lang="en-US" sz="4800" b="1" i="1" dirty="0">
                <a:solidFill>
                  <a:schemeClr val="bg1"/>
                </a:solidFill>
                <a:effectLst>
                  <a:outerShdw blurRad="38100" dist="38100" dir="2700000" algn="tl">
                    <a:srgbClr val="000000">
                      <a:alpha val="43137"/>
                    </a:srgbClr>
                  </a:outerShdw>
                </a:effectLst>
                <a:latin typeface="Arial"/>
              </a:rPr>
              <a:t>FCC-</a:t>
            </a:r>
            <a:r>
              <a:rPr lang="en-US" sz="4800" b="1" i="1" dirty="0" err="1">
                <a:solidFill>
                  <a:schemeClr val="bg1"/>
                </a:solidFill>
                <a:effectLst>
                  <a:outerShdw blurRad="38100" dist="38100" dir="2700000" algn="tl">
                    <a:srgbClr val="000000">
                      <a:alpha val="43137"/>
                    </a:srgbClr>
                  </a:outerShdw>
                </a:effectLst>
                <a:latin typeface="Arial"/>
              </a:rPr>
              <a:t>hh</a:t>
            </a:r>
            <a:endParaRPr lang="en-US" sz="4800" b="1" i="1" dirty="0">
              <a:solidFill>
                <a:schemeClr val="bg1"/>
              </a:solidFill>
              <a:effectLst>
                <a:outerShdw blurRad="38100" dist="38100" dir="2700000" algn="tl">
                  <a:srgbClr val="000000">
                    <a:alpha val="43137"/>
                  </a:srgbClr>
                </a:outerShdw>
              </a:effectLst>
              <a:latin typeface="Arial"/>
            </a:endParaRPr>
          </a:p>
        </p:txBody>
      </p:sp>
      <p:sp>
        <p:nvSpPr>
          <p:cNvPr id="4" name="TextBox 3">
            <a:extLst>
              <a:ext uri="{FF2B5EF4-FFF2-40B4-BE49-F238E27FC236}">
                <a16:creationId xmlns:a16="http://schemas.microsoft.com/office/drawing/2014/main" id="{79FF824A-9937-1338-AAA9-C6B0664552C3}"/>
              </a:ext>
            </a:extLst>
          </p:cNvPr>
          <p:cNvSpPr txBox="1"/>
          <p:nvPr/>
        </p:nvSpPr>
        <p:spPr>
          <a:xfrm>
            <a:off x="898633" y="1965355"/>
            <a:ext cx="5216493" cy="566822"/>
          </a:xfrm>
          <a:prstGeom prst="rect">
            <a:avLst/>
          </a:prstGeom>
          <a:noFill/>
        </p:spPr>
        <p:txBody>
          <a:bodyPr wrap="none" rtlCol="0">
            <a:spAutoFit/>
          </a:bodyPr>
          <a:lstStyle/>
          <a:p>
            <a:pPr>
              <a:lnSpc>
                <a:spcPts val="3700"/>
              </a:lnSpc>
            </a:pPr>
            <a:r>
              <a:rPr lang="fr-CH" sz="3200" dirty="0">
                <a:effectLst>
                  <a:outerShdw blurRad="38100" dist="38100" dir="2700000" algn="tl">
                    <a:srgbClr val="000000">
                      <a:alpha val="43137"/>
                    </a:srgbClr>
                  </a:outerShdw>
                </a:effectLst>
              </a:rPr>
              <a:t>Main </a:t>
            </a:r>
            <a:r>
              <a:rPr lang="fr-CH" sz="3200" dirty="0" err="1">
                <a:effectLst>
                  <a:outerShdw blurRad="38100" dist="38100" dir="2700000" algn="tl">
                    <a:srgbClr val="000000">
                      <a:alpha val="43137"/>
                    </a:srgbClr>
                  </a:outerShdw>
                </a:effectLst>
              </a:rPr>
              <a:t>parameters</a:t>
            </a:r>
            <a:r>
              <a:rPr lang="fr-CH" sz="3200" dirty="0">
                <a:effectLst>
                  <a:outerShdw blurRad="38100" dist="38100" dir="2700000" algn="tl">
                    <a:srgbClr val="000000">
                      <a:alpha val="43137"/>
                    </a:srgbClr>
                  </a:outerShdw>
                </a:effectLst>
              </a:rPr>
              <a:t> FSR 2025</a:t>
            </a:r>
            <a:endParaRPr lang="en-GB" sz="2800" dirty="0">
              <a:effectLst>
                <a:outerShdw blurRad="38100" dist="38100" dir="2700000" algn="tl">
                  <a:srgbClr val="000000">
                    <a:alpha val="43137"/>
                  </a:srgbClr>
                </a:outerShdw>
              </a:effectLst>
            </a:endParaRPr>
          </a:p>
        </p:txBody>
      </p:sp>
      <p:sp>
        <p:nvSpPr>
          <p:cNvPr id="6" name="TextBox 5">
            <a:extLst>
              <a:ext uri="{FF2B5EF4-FFF2-40B4-BE49-F238E27FC236}">
                <a16:creationId xmlns:a16="http://schemas.microsoft.com/office/drawing/2014/main" id="{BE180FE0-E663-E827-981D-B2C4FBE260A1}"/>
              </a:ext>
            </a:extLst>
          </p:cNvPr>
          <p:cNvSpPr txBox="1"/>
          <p:nvPr/>
        </p:nvSpPr>
        <p:spPr>
          <a:xfrm>
            <a:off x="7391400" y="2112032"/>
            <a:ext cx="3950120" cy="526041"/>
          </a:xfrm>
          <a:prstGeom prst="rect">
            <a:avLst/>
          </a:prstGeom>
          <a:noFill/>
        </p:spPr>
        <p:txBody>
          <a:bodyPr wrap="none" rtlCol="0">
            <a:spAutoFit/>
          </a:bodyPr>
          <a:lstStyle/>
          <a:p>
            <a:pPr>
              <a:lnSpc>
                <a:spcPts val="3700"/>
              </a:lnSpc>
            </a:pPr>
            <a:r>
              <a:rPr lang="fr-CH" sz="2667" dirty="0">
                <a:solidFill>
                  <a:srgbClr val="7030A0"/>
                </a:solidFill>
              </a:rPr>
              <a:t>FCC-</a:t>
            </a:r>
            <a:r>
              <a:rPr lang="fr-CH" sz="2667" dirty="0" err="1">
                <a:solidFill>
                  <a:srgbClr val="7030A0"/>
                </a:solidFill>
              </a:rPr>
              <a:t>hh</a:t>
            </a:r>
            <a:r>
              <a:rPr lang="fr-CH" sz="2667" dirty="0">
                <a:solidFill>
                  <a:srgbClr val="7030A0"/>
                </a:solidFill>
              </a:rPr>
              <a:t> </a:t>
            </a:r>
            <a:r>
              <a:rPr lang="fr-CH" sz="2667" dirty="0" err="1">
                <a:solidFill>
                  <a:srgbClr val="7030A0"/>
                </a:solidFill>
              </a:rPr>
              <a:t>functional</a:t>
            </a:r>
            <a:r>
              <a:rPr lang="fr-CH" sz="2667" dirty="0">
                <a:solidFill>
                  <a:srgbClr val="7030A0"/>
                </a:solidFill>
              </a:rPr>
              <a:t> </a:t>
            </a:r>
            <a:r>
              <a:rPr lang="fr-CH" sz="2667" dirty="0" err="1">
                <a:solidFill>
                  <a:srgbClr val="7030A0"/>
                </a:solidFill>
              </a:rPr>
              <a:t>layout</a:t>
            </a:r>
            <a:endParaRPr lang="en-GB" sz="2133" dirty="0">
              <a:solidFill>
                <a:srgbClr val="7030A0"/>
              </a:solidFill>
            </a:endParaRPr>
          </a:p>
        </p:txBody>
      </p:sp>
      <p:graphicFrame>
        <p:nvGraphicFramePr>
          <p:cNvPr id="5" name="Table 4">
            <a:extLst>
              <a:ext uri="{FF2B5EF4-FFF2-40B4-BE49-F238E27FC236}">
                <a16:creationId xmlns:a16="http://schemas.microsoft.com/office/drawing/2014/main" id="{308355C4-4FB0-61E6-6BEA-49F9E6CAF888}"/>
              </a:ext>
            </a:extLst>
          </p:cNvPr>
          <p:cNvGraphicFramePr>
            <a:graphicFrameLocks noGrp="1"/>
          </p:cNvGraphicFramePr>
          <p:nvPr>
            <p:extLst>
              <p:ext uri="{D42A27DB-BD31-4B8C-83A1-F6EECF244321}">
                <p14:modId xmlns:p14="http://schemas.microsoft.com/office/powerpoint/2010/main" val="2430258757"/>
              </p:ext>
            </p:extLst>
          </p:nvPr>
        </p:nvGraphicFramePr>
        <p:xfrm>
          <a:off x="99602" y="2591762"/>
          <a:ext cx="6637242" cy="4130180"/>
        </p:xfrm>
        <a:graphic>
          <a:graphicData uri="http://schemas.openxmlformats.org/drawingml/2006/table">
            <a:tbl>
              <a:tblPr firstRow="1" bandRow="1"/>
              <a:tblGrid>
                <a:gridCol w="3344639">
                  <a:extLst>
                    <a:ext uri="{9D8B030D-6E8A-4147-A177-3AD203B41FA5}">
                      <a16:colId xmlns:a16="http://schemas.microsoft.com/office/drawing/2014/main" val="20000"/>
                    </a:ext>
                  </a:extLst>
                </a:gridCol>
                <a:gridCol w="983947">
                  <a:extLst>
                    <a:ext uri="{9D8B030D-6E8A-4147-A177-3AD203B41FA5}">
                      <a16:colId xmlns:a16="http://schemas.microsoft.com/office/drawing/2014/main" val="20001"/>
                    </a:ext>
                  </a:extLst>
                </a:gridCol>
                <a:gridCol w="1154328">
                  <a:extLst>
                    <a:ext uri="{9D8B030D-6E8A-4147-A177-3AD203B41FA5}">
                      <a16:colId xmlns:a16="http://schemas.microsoft.com/office/drawing/2014/main" val="1616715416"/>
                    </a:ext>
                  </a:extLst>
                </a:gridCol>
                <a:gridCol w="1154328">
                  <a:extLst>
                    <a:ext uri="{9D8B030D-6E8A-4147-A177-3AD203B41FA5}">
                      <a16:colId xmlns:a16="http://schemas.microsoft.com/office/drawing/2014/main" val="808875039"/>
                    </a:ext>
                  </a:extLst>
                </a:gridCol>
              </a:tblGrid>
              <a:tr h="701053">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2000" b="1" dirty="0">
                          <a:solidFill>
                            <a:schemeClr val="bg1"/>
                          </a:solidFill>
                        </a:rPr>
                        <a:t>parameter</a:t>
                      </a:r>
                    </a:p>
                  </a:txBody>
                  <a:tcPr marL="91439" marR="91439" marT="45727" marB="45727"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2000" b="1" dirty="0">
                          <a:solidFill>
                            <a:schemeClr val="bg1"/>
                          </a:solidFill>
                        </a:rPr>
                        <a:t>FCC-</a:t>
                      </a:r>
                      <a:r>
                        <a:rPr lang="en-GB" sz="2000" b="1" dirty="0" err="1">
                          <a:solidFill>
                            <a:schemeClr val="bg1"/>
                          </a:solidFill>
                        </a:rPr>
                        <a:t>hh</a:t>
                      </a:r>
                      <a:endParaRPr lang="en-GB" sz="2000" b="1" dirty="0">
                        <a:solidFill>
                          <a:schemeClr val="bg1"/>
                        </a:solidFill>
                      </a:endParaRPr>
                    </a:p>
                  </a:txBody>
                  <a:tcPr marL="91439" marR="91439" marT="45727" marB="45727" anchor="ctr">
                    <a:lnL>
                      <a:noFill/>
                    </a:lnL>
                    <a:lnR w="12700" cmpd="sng">
                      <a:solidFill>
                        <a:prstClr val="black"/>
                      </a:solidFill>
                      <a:prstDash val="soli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2000" b="0" dirty="0">
                          <a:solidFill>
                            <a:schemeClr val="bg1"/>
                          </a:solidFill>
                        </a:rPr>
                        <a:t>FCC-</a:t>
                      </a:r>
                      <a:r>
                        <a:rPr lang="en-GB" sz="2000" b="0" dirty="0" err="1">
                          <a:solidFill>
                            <a:schemeClr val="bg1"/>
                          </a:solidFill>
                        </a:rPr>
                        <a:t>hh</a:t>
                      </a:r>
                      <a:endParaRPr lang="en-GB" sz="2000" b="0" dirty="0">
                        <a:solidFill>
                          <a:schemeClr val="bg1"/>
                        </a:solidFill>
                      </a:endParaRPr>
                    </a:p>
                    <a:p>
                      <a:pPr algn="ctr"/>
                      <a:r>
                        <a:rPr lang="en-GB" sz="2000" b="0" dirty="0">
                          <a:solidFill>
                            <a:schemeClr val="bg1"/>
                          </a:solidFill>
                        </a:rPr>
                        <a:t>CDR</a:t>
                      </a:r>
                    </a:p>
                  </a:txBody>
                  <a:tcPr marL="91439" marR="91439" marT="45727" marB="45727" anchor="ctr">
                    <a:lnL w="12700" cap="flat" cmpd="sng" algn="ctr">
                      <a:solidFill>
                        <a:prstClr val="black"/>
                      </a:solidFill>
                      <a:prstDash val="solid"/>
                      <a:round/>
                      <a:headEnd type="none" w="med" len="med"/>
                      <a:tailEnd type="none" w="med" len="med"/>
                    </a:lnL>
                    <a:lnR w="12700" cmpd="sng">
                      <a:solidFill>
                        <a:prstClr val="black"/>
                      </a:solidFill>
                      <a:prstDash val="soli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de-AT" sz="2000" b="0" dirty="0">
                          <a:solidFill>
                            <a:schemeClr val="bg1"/>
                          </a:solidFill>
                        </a:rPr>
                        <a:t>HL-LHC</a:t>
                      </a:r>
                    </a:p>
                    <a:p>
                      <a:pPr algn="ctr"/>
                      <a:endParaRPr lang="en-GB" sz="2000" b="0" dirty="0">
                        <a:solidFill>
                          <a:schemeClr val="bg1"/>
                        </a:solidFill>
                      </a:endParaRPr>
                    </a:p>
                  </a:txBody>
                  <a:tcPr marL="91439" marR="91439" marT="45727" marB="45727" anchor="ctr">
                    <a:lnL w="12700" cap="flat" cmpd="sng" algn="ctr">
                      <a:solidFill>
                        <a:prstClr val="black"/>
                      </a:solidFill>
                      <a:prstDash val="solid"/>
                      <a:round/>
                      <a:headEnd type="none" w="med" len="med"/>
                      <a:tailEnd type="none" w="med" len="med"/>
                    </a:lnL>
                    <a:lnR w="12700" cmpd="sng">
                      <a:solidFill>
                        <a:prstClr val="black"/>
                      </a:solidFill>
                      <a:prstDash val="soli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375933">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900" b="1" kern="1200" dirty="0">
                          <a:solidFill>
                            <a:schemeClr val="dk1"/>
                          </a:solidFill>
                          <a:latin typeface="Arial"/>
                          <a:ea typeface="+mn-ea"/>
                          <a:cs typeface="+mn-cs"/>
                        </a:rPr>
                        <a:t>collision energy </a:t>
                      </a:r>
                      <a:r>
                        <a:rPr kumimoji="0" lang="en-GB" sz="1900" b="1" kern="1200" dirty="0" err="1">
                          <a:solidFill>
                            <a:schemeClr val="dk1"/>
                          </a:solidFill>
                          <a:latin typeface="Arial"/>
                          <a:ea typeface="+mn-ea"/>
                          <a:cs typeface="+mn-cs"/>
                        </a:rPr>
                        <a:t>cms</a:t>
                      </a:r>
                      <a:r>
                        <a:rPr kumimoji="0" lang="en-GB" sz="1900" b="1" kern="1200" dirty="0">
                          <a:solidFill>
                            <a:schemeClr val="dk1"/>
                          </a:solidFill>
                          <a:latin typeface="Arial"/>
                          <a:ea typeface="+mn-ea"/>
                          <a:cs typeface="+mn-cs"/>
                        </a:rPr>
                        <a:t> [</a:t>
                      </a:r>
                      <a:r>
                        <a:rPr kumimoji="0" lang="en-GB" sz="1900" b="1" kern="1200" dirty="0" err="1">
                          <a:solidFill>
                            <a:schemeClr val="dk1"/>
                          </a:solidFill>
                          <a:latin typeface="Arial"/>
                          <a:ea typeface="+mn-ea"/>
                          <a:cs typeface="+mn-cs"/>
                        </a:rPr>
                        <a:t>TeV</a:t>
                      </a:r>
                      <a:r>
                        <a:rPr kumimoji="0" lang="en-GB" sz="1900" b="1" kern="1200" dirty="0">
                          <a:solidFill>
                            <a:schemeClr val="dk1"/>
                          </a:solidFill>
                          <a:latin typeface="Arial"/>
                          <a:ea typeface="+mn-ea"/>
                          <a:cs typeface="+mn-cs"/>
                        </a:rPr>
                        <a:t>]</a:t>
                      </a:r>
                    </a:p>
                  </a:txBody>
                  <a:tcPr marL="91439" marR="91439" marT="45727" marB="45727">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defTabSz="914400" rtl="0" eaLnBrk="1" latinLnBrk="0" hangingPunct="1"/>
                      <a:r>
                        <a:rPr kumimoji="0" lang="en-US" sz="1900" b="1" kern="1200" dirty="0">
                          <a:solidFill>
                            <a:srgbClr val="FF0000"/>
                          </a:solidFill>
                          <a:effectLst>
                            <a:outerShdw blurRad="38100" dist="38100" dir="2700000" algn="tl">
                              <a:srgbClr val="000000">
                                <a:alpha val="43137"/>
                              </a:srgbClr>
                            </a:outerShdw>
                          </a:effectLst>
                          <a:latin typeface="Arial"/>
                          <a:ea typeface="+mn-ea"/>
                          <a:cs typeface="+mn-cs"/>
                        </a:rPr>
                        <a:t>85</a:t>
                      </a:r>
                      <a:endParaRPr kumimoji="0" lang="en-GB" sz="1900" b="1" kern="1200" dirty="0">
                        <a:solidFill>
                          <a:srgbClr val="FF0000"/>
                        </a:solidFill>
                        <a:effectLst>
                          <a:outerShdw blurRad="38100" dist="38100" dir="2700000" algn="tl">
                            <a:srgbClr val="000000">
                              <a:alpha val="43137"/>
                            </a:srgbClr>
                          </a:outerShdw>
                        </a:effectLst>
                        <a:latin typeface="Arial"/>
                        <a:ea typeface="+mn-ea"/>
                        <a:cs typeface="+mn-cs"/>
                      </a:endParaRP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900" b="1" kern="1200" dirty="0">
                          <a:solidFill>
                            <a:srgbClr val="7030A0"/>
                          </a:solidFill>
                          <a:latin typeface="Arial"/>
                          <a:ea typeface="+mn-ea"/>
                          <a:cs typeface="+mn-cs"/>
                        </a:rPr>
                        <a:t>100</a:t>
                      </a: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900" b="1" kern="1200" dirty="0">
                          <a:solidFill>
                            <a:schemeClr val="tx1"/>
                          </a:solidFill>
                          <a:latin typeface="Arial"/>
                          <a:ea typeface="+mn-ea"/>
                          <a:cs typeface="+mn-cs"/>
                        </a:rPr>
                        <a:t>14</a:t>
                      </a: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375933">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900" b="1" kern="1200" dirty="0">
                          <a:solidFill>
                            <a:schemeClr val="dk1"/>
                          </a:solidFill>
                          <a:latin typeface="Arial"/>
                          <a:ea typeface="+mn-ea"/>
                          <a:cs typeface="+mn-cs"/>
                        </a:rPr>
                        <a:t>dipole field [T]</a:t>
                      </a:r>
                    </a:p>
                  </a:txBody>
                  <a:tcPr marL="91439" marR="91439" marT="45727" marB="45727">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900" b="1" kern="1200" dirty="0">
                          <a:solidFill>
                            <a:srgbClr val="FF0000"/>
                          </a:solidFill>
                          <a:effectLst>
                            <a:outerShdw blurRad="38100" dist="38100" dir="2700000" algn="tl">
                              <a:srgbClr val="000000">
                                <a:alpha val="43137"/>
                              </a:srgbClr>
                            </a:outerShdw>
                          </a:effectLst>
                          <a:latin typeface="Arial"/>
                          <a:ea typeface="+mn-ea"/>
                          <a:cs typeface="+mn-cs"/>
                        </a:rPr>
                        <a:t>14 </a:t>
                      </a:r>
                      <a:endParaRPr kumimoji="0" lang="en-GB" sz="1900" b="1" kern="1200" dirty="0">
                        <a:solidFill>
                          <a:srgbClr val="FF0000"/>
                        </a:solidFill>
                        <a:effectLst>
                          <a:outerShdw blurRad="38100" dist="38100" dir="2700000" algn="tl">
                            <a:srgbClr val="000000">
                              <a:alpha val="43137"/>
                            </a:srgbClr>
                          </a:outerShdw>
                        </a:effectLst>
                        <a:latin typeface="Arial"/>
                        <a:ea typeface="+mn-ea"/>
                        <a:cs typeface="+mn-cs"/>
                      </a:endParaRP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900" b="1" kern="1200" dirty="0">
                          <a:solidFill>
                            <a:srgbClr val="7030A0"/>
                          </a:solidFill>
                          <a:latin typeface="Arial"/>
                          <a:ea typeface="+mn-ea"/>
                          <a:cs typeface="+mn-cs"/>
                        </a:rPr>
                        <a:t>16</a:t>
                      </a: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900" b="1" kern="1200" dirty="0">
                          <a:solidFill>
                            <a:schemeClr val="tx1"/>
                          </a:solidFill>
                          <a:latin typeface="Arial"/>
                          <a:ea typeface="+mn-ea"/>
                          <a:cs typeface="+mn-cs"/>
                        </a:rPr>
                        <a:t>8.33</a:t>
                      </a: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2"/>
                  </a:ext>
                </a:extLst>
              </a:tr>
              <a:tr h="37593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900" b="1" kern="1200" dirty="0">
                          <a:solidFill>
                            <a:schemeClr val="dk1"/>
                          </a:solidFill>
                          <a:latin typeface="Arial" panose="020B0604020202020204" pitchFamily="34" charset="0"/>
                          <a:ea typeface="+mn-ea"/>
                          <a:cs typeface="Arial" panose="020B0604020202020204" pitchFamily="34" charset="0"/>
                        </a:rPr>
                        <a:t>circumference</a:t>
                      </a:r>
                      <a:r>
                        <a:rPr kumimoji="0" lang="de-AT" sz="1900" b="1" kern="1200" baseline="0" dirty="0">
                          <a:solidFill>
                            <a:schemeClr val="dk1"/>
                          </a:solidFill>
                          <a:latin typeface="Arial" panose="020B0604020202020204" pitchFamily="34" charset="0"/>
                          <a:ea typeface="+mn-ea"/>
                          <a:cs typeface="Arial" panose="020B0604020202020204" pitchFamily="34" charset="0"/>
                        </a:rPr>
                        <a:t> </a:t>
                      </a:r>
                      <a:r>
                        <a:rPr kumimoji="0" lang="en-GB" sz="1900" b="1" kern="1200" dirty="0">
                          <a:solidFill>
                            <a:schemeClr val="dk1"/>
                          </a:solidFill>
                          <a:latin typeface="Arial" panose="020B0604020202020204" pitchFamily="34" charset="0"/>
                          <a:ea typeface="+mn-ea"/>
                          <a:cs typeface="Arial" panose="020B0604020202020204" pitchFamily="34" charset="0"/>
                        </a:rPr>
                        <a:t>[km]</a:t>
                      </a:r>
                    </a:p>
                  </a:txBody>
                  <a:tcPr marL="91439" marR="91439" marT="45727" marB="45727">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ctr" defTabSz="914400" rtl="0" eaLnBrk="1" latinLnBrk="0" hangingPunct="1"/>
                      <a:r>
                        <a:rPr kumimoji="0" lang="de-AT" sz="1900" b="1" kern="1200" dirty="0">
                          <a:solidFill>
                            <a:srgbClr val="FF0000"/>
                          </a:solidFill>
                          <a:effectLst>
                            <a:outerShdw blurRad="38100" dist="38100" dir="2700000" algn="tl">
                              <a:srgbClr val="000000">
                                <a:alpha val="43137"/>
                              </a:srgbClr>
                            </a:outerShdw>
                          </a:effectLst>
                          <a:latin typeface="Arial"/>
                          <a:ea typeface="+mn-ea"/>
                          <a:cs typeface="+mn-cs"/>
                        </a:rPr>
                        <a:t>90.7</a:t>
                      </a:r>
                      <a:endParaRPr kumimoji="0" lang="en-GB" sz="1900" b="1" kern="1200" dirty="0">
                        <a:solidFill>
                          <a:srgbClr val="FF0000"/>
                        </a:solidFill>
                        <a:effectLst>
                          <a:outerShdw blurRad="38100" dist="38100" dir="2700000" algn="tl">
                            <a:srgbClr val="000000">
                              <a:alpha val="43137"/>
                            </a:srgbClr>
                          </a:outerShdw>
                        </a:effectLst>
                        <a:latin typeface="Arial"/>
                        <a:ea typeface="+mn-ea"/>
                        <a:cs typeface="+mn-cs"/>
                      </a:endParaRPr>
                    </a:p>
                  </a:txBody>
                  <a:tcPr marL="91439" marR="91439" marT="45727" marB="45727">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900" b="1" kern="1200" dirty="0">
                          <a:solidFill>
                            <a:srgbClr val="7030A0"/>
                          </a:solidFill>
                          <a:latin typeface="Arial"/>
                          <a:ea typeface="+mn-ea"/>
                          <a:cs typeface="+mn-cs"/>
                        </a:rPr>
                        <a:t>97.8</a:t>
                      </a:r>
                    </a:p>
                  </a:txBody>
                  <a:tcPr marL="91439" marR="91439" marT="45727" marB="45727">
                    <a:lnL w="12700" cap="flat" cmpd="sng" algn="ctr">
                      <a:solidFill>
                        <a:prstClr val="black"/>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900" b="1" kern="1200" dirty="0">
                          <a:solidFill>
                            <a:schemeClr val="tx1"/>
                          </a:solidFill>
                          <a:latin typeface="Arial"/>
                          <a:ea typeface="+mn-ea"/>
                          <a:cs typeface="+mn-cs"/>
                        </a:rPr>
                        <a:t>26.7</a:t>
                      </a:r>
                    </a:p>
                  </a:txBody>
                  <a:tcPr marL="91439" marR="91439" marT="45727" marB="45727">
                    <a:lnL w="12700" cap="flat" cmpd="sng" algn="ctr">
                      <a:solidFill>
                        <a:prstClr val="black"/>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3"/>
                  </a:ext>
                </a:extLst>
              </a:tr>
              <a:tr h="37593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900" b="1" kern="1200" dirty="0">
                          <a:solidFill>
                            <a:schemeClr val="dk1"/>
                          </a:solidFill>
                          <a:latin typeface="Arial"/>
                          <a:ea typeface="+mn-ea"/>
                          <a:cs typeface="+mn-cs"/>
                        </a:rPr>
                        <a:t>beam current [A]</a:t>
                      </a:r>
                    </a:p>
                  </a:txBody>
                  <a:tcPr marL="91439" marR="91439" marT="45727" marB="45727">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ctr" defTabSz="914400" rtl="0" eaLnBrk="1" latinLnBrk="0" hangingPunct="1"/>
                      <a:r>
                        <a:rPr kumimoji="0" lang="en-GB" sz="1900" b="1" kern="1200" dirty="0">
                          <a:solidFill>
                            <a:schemeClr val="tx1"/>
                          </a:solidFill>
                          <a:latin typeface="Arial"/>
                          <a:ea typeface="+mn-ea"/>
                          <a:cs typeface="+mn-cs"/>
                        </a:rPr>
                        <a:t>0.5</a:t>
                      </a:r>
                    </a:p>
                  </a:txBody>
                  <a:tcPr marL="91439" marR="91439" marT="45727" marB="45727">
                    <a:lnL w="12700" cap="flat" cmpd="sng" algn="ctr">
                      <a:solidFill>
                        <a:srgbClr val="0C377B"/>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900" b="1" kern="1200" dirty="0">
                          <a:solidFill>
                            <a:schemeClr val="tx1"/>
                          </a:solidFill>
                          <a:latin typeface="Arial"/>
                          <a:ea typeface="+mn-ea"/>
                          <a:cs typeface="+mn-cs"/>
                        </a:rPr>
                        <a:t>0.5</a:t>
                      </a:r>
                    </a:p>
                  </a:txBody>
                  <a:tcPr marL="91439" marR="91439" marT="45727" marB="45727">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900" b="1" kern="1200" dirty="0">
                          <a:solidFill>
                            <a:schemeClr val="tx1"/>
                          </a:solidFill>
                          <a:latin typeface="Arial"/>
                          <a:ea typeface="+mn-ea"/>
                          <a:cs typeface="+mn-cs"/>
                        </a:rPr>
                        <a:t>1.1</a:t>
                      </a:r>
                    </a:p>
                  </a:txBody>
                  <a:tcPr marL="91439" marR="91439" marT="45727" marB="45727">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37593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900" b="1" kern="1200" dirty="0" err="1">
                          <a:solidFill>
                            <a:schemeClr val="dk1"/>
                          </a:solidFill>
                          <a:latin typeface="+mn-lt"/>
                          <a:ea typeface="+mn-ea"/>
                          <a:cs typeface="+mn-cs"/>
                        </a:rPr>
                        <a:t>synchr</a:t>
                      </a:r>
                      <a:r>
                        <a:rPr kumimoji="0" lang="en-GB" sz="1900" b="1" kern="1200" dirty="0">
                          <a:solidFill>
                            <a:schemeClr val="dk1"/>
                          </a:solidFill>
                          <a:latin typeface="+mn-lt"/>
                          <a:ea typeface="+mn-ea"/>
                          <a:cs typeface="+mn-cs"/>
                        </a:rPr>
                        <a:t>. rad. per ring [kW]</a:t>
                      </a:r>
                    </a:p>
                  </a:txBody>
                  <a:tcPr marL="91439" marR="91439" marT="45727" marB="45727">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900" b="1" kern="1200" dirty="0">
                          <a:solidFill>
                            <a:srgbClr val="FF0000"/>
                          </a:solidFill>
                          <a:effectLst>
                            <a:outerShdw blurRad="38100" dist="38100" dir="2700000" algn="tl">
                              <a:srgbClr val="000000">
                                <a:alpha val="43137"/>
                              </a:srgbClr>
                            </a:outerShdw>
                          </a:effectLst>
                          <a:latin typeface="Arial"/>
                          <a:ea typeface="+mn-ea"/>
                          <a:cs typeface="+mn-cs"/>
                        </a:rPr>
                        <a:t>1200</a:t>
                      </a:r>
                    </a:p>
                  </a:txBody>
                  <a:tcPr marL="91439" marR="91439" marT="45727" marB="45727">
                    <a:lnL w="12700" cap="flat" cmpd="sng" algn="ctr">
                      <a:solidFill>
                        <a:srgbClr val="0C377B"/>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900" b="1" kern="1200" dirty="0">
                          <a:solidFill>
                            <a:srgbClr val="7030A0"/>
                          </a:solidFill>
                          <a:latin typeface="Arial"/>
                          <a:ea typeface="+mn-ea"/>
                          <a:cs typeface="+mn-cs"/>
                        </a:rPr>
                        <a:t>2400</a:t>
                      </a:r>
                    </a:p>
                  </a:txBody>
                  <a:tcPr marL="91439" marR="91439" marT="45727" marB="45727">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900" b="1" kern="1200" dirty="0">
                          <a:solidFill>
                            <a:schemeClr val="tx1"/>
                          </a:solidFill>
                          <a:latin typeface="Arial"/>
                          <a:ea typeface="+mn-ea"/>
                          <a:cs typeface="+mn-cs"/>
                        </a:rPr>
                        <a:t>7.3</a:t>
                      </a:r>
                    </a:p>
                  </a:txBody>
                  <a:tcPr marL="91439" marR="91439" marT="45727" marB="45727">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724798972"/>
                  </a:ext>
                </a:extLst>
              </a:tr>
              <a:tr h="37593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900" b="1" kern="1200" dirty="0">
                          <a:solidFill>
                            <a:schemeClr val="dk1"/>
                          </a:solidFill>
                          <a:latin typeface="+mn-lt"/>
                          <a:ea typeface="+mn-ea"/>
                          <a:cs typeface="+mn-cs"/>
                        </a:rPr>
                        <a:t>peak </a:t>
                      </a:r>
                      <a:r>
                        <a:rPr kumimoji="0" lang="en-US" sz="1900" b="1" kern="1200" dirty="0" err="1">
                          <a:solidFill>
                            <a:schemeClr val="dk1"/>
                          </a:solidFill>
                          <a:latin typeface="+mn-lt"/>
                          <a:ea typeface="+mn-ea"/>
                          <a:cs typeface="+mn-cs"/>
                        </a:rPr>
                        <a:t>luminos</a:t>
                      </a:r>
                      <a:r>
                        <a:rPr kumimoji="0" lang="en-US" sz="1900" b="1" kern="1200" dirty="0">
                          <a:solidFill>
                            <a:schemeClr val="dk1"/>
                          </a:solidFill>
                          <a:latin typeface="+mn-lt"/>
                          <a:ea typeface="+mn-ea"/>
                          <a:cs typeface="+mn-cs"/>
                        </a:rPr>
                        <a:t>. [10</a:t>
                      </a:r>
                      <a:r>
                        <a:rPr kumimoji="0" lang="en-US" sz="1900" b="1" kern="1200" baseline="30000" dirty="0">
                          <a:solidFill>
                            <a:schemeClr val="dk1"/>
                          </a:solidFill>
                          <a:latin typeface="+mn-lt"/>
                          <a:ea typeface="+mn-ea"/>
                          <a:cs typeface="+mn-cs"/>
                        </a:rPr>
                        <a:t>34</a:t>
                      </a:r>
                      <a:r>
                        <a:rPr kumimoji="0" lang="en-US" sz="1900" b="1" kern="1200" dirty="0">
                          <a:solidFill>
                            <a:schemeClr val="dk1"/>
                          </a:solidFill>
                          <a:latin typeface="+mn-lt"/>
                          <a:ea typeface="+mn-ea"/>
                          <a:cs typeface="+mn-cs"/>
                        </a:rPr>
                        <a:t> cm</a:t>
                      </a:r>
                      <a:r>
                        <a:rPr kumimoji="0" lang="en-US" sz="1900" b="1" kern="1200" baseline="30000" dirty="0">
                          <a:solidFill>
                            <a:schemeClr val="dk1"/>
                          </a:solidFill>
                          <a:latin typeface="+mn-lt"/>
                          <a:ea typeface="+mn-ea"/>
                          <a:cs typeface="+mn-cs"/>
                        </a:rPr>
                        <a:t>-2</a:t>
                      </a:r>
                      <a:r>
                        <a:rPr kumimoji="0" lang="en-US" sz="1900" b="1" kern="1200" dirty="0">
                          <a:solidFill>
                            <a:schemeClr val="dk1"/>
                          </a:solidFill>
                          <a:latin typeface="+mn-lt"/>
                          <a:ea typeface="+mn-ea"/>
                          <a:cs typeface="+mn-cs"/>
                        </a:rPr>
                        <a:t>s</a:t>
                      </a:r>
                      <a:r>
                        <a:rPr kumimoji="0" lang="en-US" sz="1900" b="1" kern="1200" baseline="30000" dirty="0">
                          <a:solidFill>
                            <a:schemeClr val="dk1"/>
                          </a:solidFill>
                          <a:latin typeface="+mn-lt"/>
                          <a:ea typeface="+mn-ea"/>
                          <a:cs typeface="+mn-cs"/>
                        </a:rPr>
                        <a:t>-1</a:t>
                      </a:r>
                      <a:r>
                        <a:rPr kumimoji="0" lang="en-US" sz="1900" b="1" kern="1200" dirty="0">
                          <a:solidFill>
                            <a:schemeClr val="dk1"/>
                          </a:solidFill>
                          <a:latin typeface="+mn-lt"/>
                          <a:ea typeface="+mn-ea"/>
                          <a:cs typeface="+mn-cs"/>
                        </a:rPr>
                        <a:t>]</a:t>
                      </a:r>
                      <a:endParaRPr kumimoji="0" lang="en-GB" sz="1900" b="1" kern="1200" dirty="0">
                        <a:solidFill>
                          <a:schemeClr val="dk1"/>
                        </a:solidFill>
                        <a:latin typeface="+mn-lt"/>
                        <a:ea typeface="+mn-ea"/>
                        <a:cs typeface="+mn-cs"/>
                      </a:endParaRPr>
                    </a:p>
                  </a:txBody>
                  <a:tcPr marL="91439" marR="91439" marT="45727" marB="45727">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ctr" defTabSz="914400" rtl="0" eaLnBrk="1" latinLnBrk="0" hangingPunct="1"/>
                      <a:r>
                        <a:rPr kumimoji="0" lang="en-US" sz="1900" b="1" kern="1200" dirty="0">
                          <a:solidFill>
                            <a:schemeClr val="tx1"/>
                          </a:solidFill>
                          <a:latin typeface="Arial"/>
                          <a:ea typeface="+mn-ea"/>
                          <a:cs typeface="+mn-cs"/>
                        </a:rPr>
                        <a:t>30</a:t>
                      </a:r>
                      <a:endParaRPr kumimoji="0" lang="en-GB" sz="1900" b="1" kern="1200" dirty="0">
                        <a:solidFill>
                          <a:schemeClr val="tx1"/>
                        </a:solidFill>
                        <a:latin typeface="Arial"/>
                        <a:ea typeface="+mn-ea"/>
                        <a:cs typeface="+mn-cs"/>
                      </a:endParaRPr>
                    </a:p>
                  </a:txBody>
                  <a:tcPr marL="91439" marR="91439" marT="45727" marB="45727">
                    <a:lnL w="12700" cap="flat" cmpd="sng" algn="ctr">
                      <a:solidFill>
                        <a:srgbClr val="0C377B"/>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900" b="1" kern="1200" dirty="0">
                          <a:solidFill>
                            <a:schemeClr val="tx1"/>
                          </a:solidFill>
                          <a:latin typeface="Arial"/>
                          <a:ea typeface="+mn-ea"/>
                          <a:cs typeface="+mn-cs"/>
                        </a:rPr>
                        <a:t>30</a:t>
                      </a:r>
                    </a:p>
                  </a:txBody>
                  <a:tcPr marL="91439" marR="91439" marT="45727" marB="45727">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ctr" defTabSz="914400" rtl="0" eaLnBrk="1" latinLnBrk="0" hangingPunct="1"/>
                      <a:r>
                        <a:rPr kumimoji="0" lang="en-US" sz="1900" b="1" kern="1200" dirty="0">
                          <a:solidFill>
                            <a:schemeClr val="tx1"/>
                          </a:solidFill>
                          <a:latin typeface="Arial"/>
                          <a:ea typeface="+mn-ea"/>
                          <a:cs typeface="+mn-cs"/>
                        </a:rPr>
                        <a:t>5 (lev.)</a:t>
                      </a:r>
                      <a:endParaRPr kumimoji="0" lang="en-GB" sz="1900" b="1" kern="1200" dirty="0">
                        <a:solidFill>
                          <a:schemeClr val="tx1"/>
                        </a:solidFill>
                        <a:latin typeface="Arial"/>
                        <a:ea typeface="+mn-ea"/>
                        <a:cs typeface="+mn-cs"/>
                      </a:endParaRPr>
                    </a:p>
                  </a:txBody>
                  <a:tcPr marL="91439" marR="91439" marT="45727" marB="45727">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849368322"/>
                  </a:ext>
                </a:extLst>
              </a:tr>
              <a:tr h="37593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900" b="1" kern="1200" dirty="0">
                          <a:solidFill>
                            <a:schemeClr val="dk1"/>
                          </a:solidFill>
                          <a:latin typeface="Arial"/>
                          <a:ea typeface="+mn-ea"/>
                          <a:cs typeface="+mn-cs"/>
                        </a:rPr>
                        <a:t>events/bunch crossing</a:t>
                      </a:r>
                    </a:p>
                  </a:txBody>
                  <a:tcPr marL="91439" marR="91439" marT="45727" marB="45727">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900" b="1" kern="1200" dirty="0">
                          <a:solidFill>
                            <a:schemeClr val="tx1"/>
                          </a:solidFill>
                          <a:latin typeface="Arial"/>
                          <a:ea typeface="+mn-ea"/>
                          <a:cs typeface="+mn-cs"/>
                        </a:rPr>
                        <a:t>1000</a:t>
                      </a: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900" b="1" kern="1200" dirty="0">
                          <a:solidFill>
                            <a:schemeClr val="tx1"/>
                          </a:solidFill>
                          <a:latin typeface="Arial"/>
                          <a:ea typeface="+mn-ea"/>
                          <a:cs typeface="+mn-cs"/>
                        </a:rPr>
                        <a:t>1000</a:t>
                      </a: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ctr" defTabSz="914400" rtl="0" eaLnBrk="1" latinLnBrk="0" hangingPunct="1"/>
                      <a:r>
                        <a:rPr kumimoji="0" lang="en-GB" sz="1900" b="1" kern="1200" dirty="0">
                          <a:solidFill>
                            <a:schemeClr val="tx1"/>
                          </a:solidFill>
                          <a:latin typeface="Arial"/>
                          <a:ea typeface="+mn-ea"/>
                          <a:cs typeface="+mn-cs"/>
                        </a:rPr>
                        <a:t>132 </a:t>
                      </a: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2"/>
                  </a:ext>
                </a:extLst>
              </a:tr>
              <a:tr h="37593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900" b="1" kern="1200" dirty="0">
                          <a:solidFill>
                            <a:schemeClr val="dk1"/>
                          </a:solidFill>
                          <a:latin typeface="Arial"/>
                          <a:ea typeface="+mn-ea"/>
                          <a:cs typeface="+mn-cs"/>
                        </a:rPr>
                        <a:t>stored energy/beam [GJ]</a:t>
                      </a:r>
                    </a:p>
                  </a:txBody>
                  <a:tcPr marL="91439" marR="91439" marT="45727" marB="45727">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900" b="1" kern="1200" dirty="0">
                          <a:solidFill>
                            <a:schemeClr val="tx1"/>
                          </a:solidFill>
                          <a:latin typeface="Arial"/>
                          <a:ea typeface="+mn-ea"/>
                          <a:cs typeface="+mn-cs"/>
                        </a:rPr>
                        <a:t>6.5 </a:t>
                      </a:r>
                      <a:endParaRPr kumimoji="0" lang="en-GB" sz="1900" b="1" kern="1200" dirty="0">
                        <a:solidFill>
                          <a:schemeClr val="tx1"/>
                        </a:solidFill>
                        <a:latin typeface="Arial"/>
                        <a:ea typeface="+mn-ea"/>
                        <a:cs typeface="+mn-cs"/>
                      </a:endParaRP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900" b="1" kern="1200" dirty="0">
                          <a:solidFill>
                            <a:schemeClr val="tx1"/>
                          </a:solidFill>
                          <a:latin typeface="Arial"/>
                          <a:ea typeface="+mn-ea"/>
                          <a:cs typeface="+mn-cs"/>
                        </a:rPr>
                        <a:t>8.3</a:t>
                      </a: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ctr" defTabSz="914400" rtl="0" eaLnBrk="1" latinLnBrk="0" hangingPunct="1"/>
                      <a:r>
                        <a:rPr kumimoji="0" lang="de-AT" sz="1900" b="1" kern="1200" dirty="0">
                          <a:solidFill>
                            <a:schemeClr val="tx1"/>
                          </a:solidFill>
                          <a:latin typeface="Arial"/>
                          <a:ea typeface="+mn-ea"/>
                          <a:cs typeface="+mn-cs"/>
                        </a:rPr>
                        <a:t>0.7</a:t>
                      </a:r>
                      <a:endParaRPr kumimoji="0" lang="en-GB" sz="1900" b="1" kern="1200" dirty="0">
                        <a:solidFill>
                          <a:schemeClr val="tx1"/>
                        </a:solidFill>
                        <a:latin typeface="Arial"/>
                        <a:ea typeface="+mn-ea"/>
                        <a:cs typeface="+mn-cs"/>
                      </a:endParaRP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3"/>
                  </a:ext>
                </a:extLst>
              </a:tr>
              <a:tr h="375933">
                <a:tc>
                  <a:txBody>
                    <a:bodyPr/>
                    <a:lstStyle>
                      <a:lvl1pPr marL="0" algn="l" defTabSz="914377" rtl="0" eaLnBrk="1" latinLnBrk="0" hangingPunct="1">
                        <a:defRPr sz="1800" kern="1200">
                          <a:solidFill>
                            <a:schemeClr val="tx1"/>
                          </a:solidFill>
                          <a:latin typeface="Calibri" panose="020F0502020204030204"/>
                        </a:defRPr>
                      </a:lvl1pPr>
                      <a:lvl2pPr marL="457189" algn="l" defTabSz="914377" rtl="0" eaLnBrk="1" latinLnBrk="0" hangingPunct="1">
                        <a:defRPr sz="1800" kern="1200">
                          <a:solidFill>
                            <a:schemeClr val="tx1"/>
                          </a:solidFill>
                          <a:latin typeface="Calibri" panose="020F0502020204030204"/>
                        </a:defRPr>
                      </a:lvl2pPr>
                      <a:lvl3pPr marL="914377" algn="l" defTabSz="914377" rtl="0" eaLnBrk="1" latinLnBrk="0" hangingPunct="1">
                        <a:defRPr sz="1800" kern="1200">
                          <a:solidFill>
                            <a:schemeClr val="tx1"/>
                          </a:solidFill>
                          <a:latin typeface="Calibri" panose="020F0502020204030204"/>
                        </a:defRPr>
                      </a:lvl3pPr>
                      <a:lvl4pPr marL="1371566" algn="l" defTabSz="914377" rtl="0" eaLnBrk="1" latinLnBrk="0" hangingPunct="1">
                        <a:defRPr sz="1800" kern="1200">
                          <a:solidFill>
                            <a:schemeClr val="tx1"/>
                          </a:solidFill>
                          <a:latin typeface="Calibri" panose="020F0502020204030204"/>
                        </a:defRPr>
                      </a:lvl4pPr>
                      <a:lvl5pPr marL="1828754" algn="l" defTabSz="914377" rtl="0" eaLnBrk="1" latinLnBrk="0" hangingPunct="1">
                        <a:defRPr sz="1800" kern="1200">
                          <a:solidFill>
                            <a:schemeClr val="tx1"/>
                          </a:solidFill>
                          <a:latin typeface="Calibri" panose="020F0502020204030204"/>
                        </a:defRPr>
                      </a:lvl5pPr>
                      <a:lvl6pPr marL="2285943" algn="l" defTabSz="914377" rtl="0" eaLnBrk="1" latinLnBrk="0" hangingPunct="1">
                        <a:defRPr sz="1800" kern="1200">
                          <a:solidFill>
                            <a:schemeClr val="tx1"/>
                          </a:solidFill>
                          <a:latin typeface="Calibri" panose="020F0502020204030204"/>
                        </a:defRPr>
                      </a:lvl6pPr>
                      <a:lvl7pPr marL="2743131" algn="l" defTabSz="914377" rtl="0" eaLnBrk="1" latinLnBrk="0" hangingPunct="1">
                        <a:defRPr sz="1800" kern="1200">
                          <a:solidFill>
                            <a:schemeClr val="tx1"/>
                          </a:solidFill>
                          <a:latin typeface="Calibri" panose="020F0502020204030204"/>
                        </a:defRPr>
                      </a:lvl7pPr>
                      <a:lvl8pPr marL="3200320" algn="l" defTabSz="914377" rtl="0" eaLnBrk="1" latinLnBrk="0" hangingPunct="1">
                        <a:defRPr sz="1800" kern="1200">
                          <a:solidFill>
                            <a:schemeClr val="tx1"/>
                          </a:solidFill>
                          <a:latin typeface="Calibri" panose="020F0502020204030204"/>
                        </a:defRPr>
                      </a:lvl8pPr>
                      <a:lvl9pPr marL="3657509" algn="l" defTabSz="914377"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900" b="1" kern="1200" dirty="0" err="1">
                          <a:solidFill>
                            <a:schemeClr val="dk1"/>
                          </a:solidFill>
                          <a:latin typeface="Arial"/>
                          <a:ea typeface="+mn-ea"/>
                          <a:cs typeface="+mn-cs"/>
                        </a:rPr>
                        <a:t>integr</a:t>
                      </a:r>
                      <a:r>
                        <a:rPr kumimoji="0" lang="en-GB" sz="1900" b="1" kern="1200" dirty="0">
                          <a:solidFill>
                            <a:schemeClr val="dk1"/>
                          </a:solidFill>
                          <a:latin typeface="Arial"/>
                          <a:ea typeface="+mn-ea"/>
                          <a:cs typeface="+mn-cs"/>
                        </a:rPr>
                        <a:t>. luminosity / IP [ab</a:t>
                      </a:r>
                      <a:r>
                        <a:rPr kumimoji="0" lang="en-GB" sz="1900" b="1" kern="1200" baseline="30000" dirty="0">
                          <a:solidFill>
                            <a:schemeClr val="dk1"/>
                          </a:solidFill>
                          <a:latin typeface="Arial"/>
                          <a:ea typeface="+mn-ea"/>
                          <a:cs typeface="+mn-cs"/>
                        </a:rPr>
                        <a:t>-1</a:t>
                      </a:r>
                      <a:r>
                        <a:rPr kumimoji="0" lang="en-GB" sz="1900" b="1" kern="1200" dirty="0">
                          <a:solidFill>
                            <a:schemeClr val="dk1"/>
                          </a:solidFill>
                          <a:latin typeface="Arial"/>
                          <a:ea typeface="+mn-ea"/>
                          <a:cs typeface="+mn-cs"/>
                        </a:rPr>
                        <a:t>]</a:t>
                      </a:r>
                    </a:p>
                  </a:txBody>
                  <a:tcPr marL="91439" marR="91439" marT="45727" marB="45727">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377" rtl="0" eaLnBrk="1" latinLnBrk="0" hangingPunct="1">
                        <a:defRPr sz="1800" kern="1200">
                          <a:solidFill>
                            <a:schemeClr val="tx1"/>
                          </a:solidFill>
                          <a:latin typeface="Calibri" panose="020F0502020204030204"/>
                        </a:defRPr>
                      </a:lvl1pPr>
                      <a:lvl2pPr marL="457189" algn="l" defTabSz="914377" rtl="0" eaLnBrk="1" latinLnBrk="0" hangingPunct="1">
                        <a:defRPr sz="1800" kern="1200">
                          <a:solidFill>
                            <a:schemeClr val="tx1"/>
                          </a:solidFill>
                          <a:latin typeface="Calibri" panose="020F0502020204030204"/>
                        </a:defRPr>
                      </a:lvl2pPr>
                      <a:lvl3pPr marL="914377" algn="l" defTabSz="914377" rtl="0" eaLnBrk="1" latinLnBrk="0" hangingPunct="1">
                        <a:defRPr sz="1800" kern="1200">
                          <a:solidFill>
                            <a:schemeClr val="tx1"/>
                          </a:solidFill>
                          <a:latin typeface="Calibri" panose="020F0502020204030204"/>
                        </a:defRPr>
                      </a:lvl3pPr>
                      <a:lvl4pPr marL="1371566" algn="l" defTabSz="914377" rtl="0" eaLnBrk="1" latinLnBrk="0" hangingPunct="1">
                        <a:defRPr sz="1800" kern="1200">
                          <a:solidFill>
                            <a:schemeClr val="tx1"/>
                          </a:solidFill>
                          <a:latin typeface="Calibri" panose="020F0502020204030204"/>
                        </a:defRPr>
                      </a:lvl4pPr>
                      <a:lvl5pPr marL="1828754" algn="l" defTabSz="914377" rtl="0" eaLnBrk="1" latinLnBrk="0" hangingPunct="1">
                        <a:defRPr sz="1800" kern="1200">
                          <a:solidFill>
                            <a:schemeClr val="tx1"/>
                          </a:solidFill>
                          <a:latin typeface="Calibri" panose="020F0502020204030204"/>
                        </a:defRPr>
                      </a:lvl5pPr>
                      <a:lvl6pPr marL="2285943" algn="l" defTabSz="914377" rtl="0" eaLnBrk="1" latinLnBrk="0" hangingPunct="1">
                        <a:defRPr sz="1800" kern="1200">
                          <a:solidFill>
                            <a:schemeClr val="tx1"/>
                          </a:solidFill>
                          <a:latin typeface="Calibri" panose="020F0502020204030204"/>
                        </a:defRPr>
                      </a:lvl6pPr>
                      <a:lvl7pPr marL="2743131" algn="l" defTabSz="914377" rtl="0" eaLnBrk="1" latinLnBrk="0" hangingPunct="1">
                        <a:defRPr sz="1800" kern="1200">
                          <a:solidFill>
                            <a:schemeClr val="tx1"/>
                          </a:solidFill>
                          <a:latin typeface="Calibri" panose="020F0502020204030204"/>
                        </a:defRPr>
                      </a:lvl7pPr>
                      <a:lvl8pPr marL="3200320" algn="l" defTabSz="914377" rtl="0" eaLnBrk="1" latinLnBrk="0" hangingPunct="1">
                        <a:defRPr sz="1800" kern="1200">
                          <a:solidFill>
                            <a:schemeClr val="tx1"/>
                          </a:solidFill>
                          <a:latin typeface="Calibri" panose="020F0502020204030204"/>
                        </a:defRPr>
                      </a:lvl8pPr>
                      <a:lvl9pPr marL="3657509" algn="l" defTabSz="914377"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900" b="1" kern="1200" dirty="0">
                          <a:solidFill>
                            <a:schemeClr val="tx1"/>
                          </a:solidFill>
                          <a:latin typeface="Arial"/>
                          <a:ea typeface="+mn-ea"/>
                          <a:cs typeface="+mn-cs"/>
                        </a:rPr>
                        <a:t>20</a:t>
                      </a: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900" b="1" kern="1200" dirty="0">
                          <a:solidFill>
                            <a:schemeClr val="tx1"/>
                          </a:solidFill>
                          <a:latin typeface="Arial"/>
                          <a:ea typeface="+mn-ea"/>
                          <a:cs typeface="+mn-cs"/>
                        </a:rPr>
                        <a:t>20</a:t>
                      </a: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377" rtl="0" eaLnBrk="1" latinLnBrk="0" hangingPunct="1">
                        <a:defRPr sz="1800" kern="1200">
                          <a:solidFill>
                            <a:schemeClr val="tx1"/>
                          </a:solidFill>
                          <a:latin typeface="Calibri" panose="020F0502020204030204"/>
                        </a:defRPr>
                      </a:lvl1pPr>
                      <a:lvl2pPr marL="457189" algn="l" defTabSz="914377" rtl="0" eaLnBrk="1" latinLnBrk="0" hangingPunct="1">
                        <a:defRPr sz="1800" kern="1200">
                          <a:solidFill>
                            <a:schemeClr val="tx1"/>
                          </a:solidFill>
                          <a:latin typeface="Calibri" panose="020F0502020204030204"/>
                        </a:defRPr>
                      </a:lvl2pPr>
                      <a:lvl3pPr marL="914377" algn="l" defTabSz="914377" rtl="0" eaLnBrk="1" latinLnBrk="0" hangingPunct="1">
                        <a:defRPr sz="1800" kern="1200">
                          <a:solidFill>
                            <a:schemeClr val="tx1"/>
                          </a:solidFill>
                          <a:latin typeface="Calibri" panose="020F0502020204030204"/>
                        </a:defRPr>
                      </a:lvl3pPr>
                      <a:lvl4pPr marL="1371566" algn="l" defTabSz="914377" rtl="0" eaLnBrk="1" latinLnBrk="0" hangingPunct="1">
                        <a:defRPr sz="1800" kern="1200">
                          <a:solidFill>
                            <a:schemeClr val="tx1"/>
                          </a:solidFill>
                          <a:latin typeface="Calibri" panose="020F0502020204030204"/>
                        </a:defRPr>
                      </a:lvl4pPr>
                      <a:lvl5pPr marL="1828754" algn="l" defTabSz="914377" rtl="0" eaLnBrk="1" latinLnBrk="0" hangingPunct="1">
                        <a:defRPr sz="1800" kern="1200">
                          <a:solidFill>
                            <a:schemeClr val="tx1"/>
                          </a:solidFill>
                          <a:latin typeface="Calibri" panose="020F0502020204030204"/>
                        </a:defRPr>
                      </a:lvl5pPr>
                      <a:lvl6pPr marL="2285943" algn="l" defTabSz="914377" rtl="0" eaLnBrk="1" latinLnBrk="0" hangingPunct="1">
                        <a:defRPr sz="1800" kern="1200">
                          <a:solidFill>
                            <a:schemeClr val="tx1"/>
                          </a:solidFill>
                          <a:latin typeface="Calibri" panose="020F0502020204030204"/>
                        </a:defRPr>
                      </a:lvl6pPr>
                      <a:lvl7pPr marL="2743131" algn="l" defTabSz="914377" rtl="0" eaLnBrk="1" latinLnBrk="0" hangingPunct="1">
                        <a:defRPr sz="1800" kern="1200">
                          <a:solidFill>
                            <a:schemeClr val="tx1"/>
                          </a:solidFill>
                          <a:latin typeface="Calibri" panose="020F0502020204030204"/>
                        </a:defRPr>
                      </a:lvl7pPr>
                      <a:lvl8pPr marL="3200320" algn="l" defTabSz="914377" rtl="0" eaLnBrk="1" latinLnBrk="0" hangingPunct="1">
                        <a:defRPr sz="1800" kern="1200">
                          <a:solidFill>
                            <a:schemeClr val="tx1"/>
                          </a:solidFill>
                          <a:latin typeface="Calibri" panose="020F0502020204030204"/>
                        </a:defRPr>
                      </a:lvl8pPr>
                      <a:lvl9pPr marL="3657509" algn="l" defTabSz="914377"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GB" sz="1900" b="1" kern="1200" dirty="0">
                          <a:solidFill>
                            <a:schemeClr val="tx1"/>
                          </a:solidFill>
                          <a:latin typeface="Arial"/>
                          <a:ea typeface="+mn-ea"/>
                          <a:cs typeface="+mn-cs"/>
                        </a:rPr>
                        <a:t>3</a:t>
                      </a: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507897425"/>
                  </a:ext>
                </a:extLst>
              </a:tr>
            </a:tbl>
          </a:graphicData>
        </a:graphic>
      </p:graphicFrame>
      <p:sp>
        <p:nvSpPr>
          <p:cNvPr id="11" name="TextBox 10">
            <a:extLst>
              <a:ext uri="{FF2B5EF4-FFF2-40B4-BE49-F238E27FC236}">
                <a16:creationId xmlns:a16="http://schemas.microsoft.com/office/drawing/2014/main" id="{8920EDF6-B060-E623-E903-D3C946510C4F}"/>
              </a:ext>
            </a:extLst>
          </p:cNvPr>
          <p:cNvSpPr txBox="1"/>
          <p:nvPr/>
        </p:nvSpPr>
        <p:spPr>
          <a:xfrm>
            <a:off x="-83210" y="1204908"/>
            <a:ext cx="12163135" cy="748795"/>
          </a:xfrm>
          <a:prstGeom prst="rect">
            <a:avLst/>
          </a:prstGeom>
          <a:noFill/>
        </p:spPr>
        <p:txBody>
          <a:bodyPr wrap="square">
            <a:spAutoFit/>
          </a:bodyPr>
          <a:lstStyle/>
          <a:p>
            <a:pPr marL="495272" indent="-342891">
              <a:buFont typeface="Arial" panose="020B0604020202020204" pitchFamily="34" charset="0"/>
              <a:buChar char="•"/>
            </a:pPr>
            <a:r>
              <a:rPr lang="en-US" sz="2133" dirty="0"/>
              <a:t>Parameter optimization to lower electricity consumption </a:t>
            </a:r>
            <a:r>
              <a:rPr lang="en-US" sz="2133" dirty="0">
                <a:solidFill>
                  <a:srgbClr val="C00000"/>
                </a:solidFill>
              </a:rPr>
              <a:t>(~max. consumption of FCC-ee</a:t>
            </a:r>
            <a:r>
              <a:rPr lang="en-US" sz="2133" dirty="0"/>
              <a:t>) </a:t>
            </a:r>
          </a:p>
          <a:p>
            <a:pPr marL="495272" indent="-342891">
              <a:buFont typeface="Arial" panose="020B0604020202020204" pitchFamily="34" charset="0"/>
              <a:buChar char="•"/>
            </a:pPr>
            <a:r>
              <a:rPr lang="en-US" sz="2133" dirty="0"/>
              <a:t>Magnetic field considered realistic with today’s technologies (Nb</a:t>
            </a:r>
            <a:r>
              <a:rPr lang="en-US" sz="2133" baseline="-25000" dirty="0"/>
              <a:t>3</a:t>
            </a:r>
            <a:r>
              <a:rPr lang="en-US" sz="2133" dirty="0"/>
              <a:t>Sn, </a:t>
            </a:r>
            <a:r>
              <a:rPr lang="en-US" sz="2133" dirty="0">
                <a:solidFill>
                  <a:srgbClr val="C00000"/>
                </a:solidFill>
                <a:effectLst>
                  <a:outerShdw blurRad="38100" dist="38100" dir="2700000" algn="tl">
                    <a:srgbClr val="000000">
                      <a:alpha val="43137"/>
                    </a:srgbClr>
                  </a:outerShdw>
                </a:effectLst>
              </a:rPr>
              <a:t>~14T, 1.9 K</a:t>
            </a:r>
            <a:r>
              <a:rPr lang="en-US" sz="2133" dirty="0"/>
              <a:t>)</a:t>
            </a:r>
            <a:endParaRPr lang="en-US" sz="1867" dirty="0"/>
          </a:p>
        </p:txBody>
      </p:sp>
      <p:pic>
        <p:nvPicPr>
          <p:cNvPr id="8" name="Picture 7" descr="A diagram of a circular structure&#10;&#10;AI-generated content may be incorrect.">
            <a:extLst>
              <a:ext uri="{FF2B5EF4-FFF2-40B4-BE49-F238E27FC236}">
                <a16:creationId xmlns:a16="http://schemas.microsoft.com/office/drawing/2014/main" id="{6626550C-2F2E-D6CA-53D7-821BC544C5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72766" y="2638073"/>
            <a:ext cx="5018045" cy="4084455"/>
          </a:xfrm>
          <a:prstGeom prst="rect">
            <a:avLst/>
          </a:prstGeom>
        </p:spPr>
      </p:pic>
      <p:sp>
        <p:nvSpPr>
          <p:cNvPr id="7" name="Rectangle: Rounded Corners 6">
            <a:extLst>
              <a:ext uri="{FF2B5EF4-FFF2-40B4-BE49-F238E27FC236}">
                <a16:creationId xmlns:a16="http://schemas.microsoft.com/office/drawing/2014/main" id="{A6A8D07B-0CD5-D1D5-01FA-EDB84F1BA698}"/>
              </a:ext>
            </a:extLst>
          </p:cNvPr>
          <p:cNvSpPr/>
          <p:nvPr/>
        </p:nvSpPr>
        <p:spPr>
          <a:xfrm>
            <a:off x="0" y="3276600"/>
            <a:ext cx="5715000" cy="838200"/>
          </a:xfrm>
          <a:custGeom>
            <a:avLst/>
            <a:gdLst>
              <a:gd name="connsiteX0" fmla="*/ 0 w 5715000"/>
              <a:gd name="connsiteY0" fmla="*/ 139703 h 838200"/>
              <a:gd name="connsiteX1" fmla="*/ 139703 w 5715000"/>
              <a:gd name="connsiteY1" fmla="*/ 0 h 838200"/>
              <a:gd name="connsiteX2" fmla="*/ 927864 w 5715000"/>
              <a:gd name="connsiteY2" fmla="*/ 0 h 838200"/>
              <a:gd name="connsiteX3" fmla="*/ 1552957 w 5715000"/>
              <a:gd name="connsiteY3" fmla="*/ 0 h 838200"/>
              <a:gd name="connsiteX4" fmla="*/ 2123695 w 5715000"/>
              <a:gd name="connsiteY4" fmla="*/ 0 h 838200"/>
              <a:gd name="connsiteX5" fmla="*/ 2857500 w 5715000"/>
              <a:gd name="connsiteY5" fmla="*/ 0 h 838200"/>
              <a:gd name="connsiteX6" fmla="*/ 3482593 w 5715000"/>
              <a:gd name="connsiteY6" fmla="*/ 0 h 838200"/>
              <a:gd name="connsiteX7" fmla="*/ 4270754 w 5715000"/>
              <a:gd name="connsiteY7" fmla="*/ 0 h 838200"/>
              <a:gd name="connsiteX8" fmla="*/ 4841492 w 5715000"/>
              <a:gd name="connsiteY8" fmla="*/ 0 h 838200"/>
              <a:gd name="connsiteX9" fmla="*/ 5575297 w 5715000"/>
              <a:gd name="connsiteY9" fmla="*/ 0 h 838200"/>
              <a:gd name="connsiteX10" fmla="*/ 5715000 w 5715000"/>
              <a:gd name="connsiteY10" fmla="*/ 139703 h 838200"/>
              <a:gd name="connsiteX11" fmla="*/ 5715000 w 5715000"/>
              <a:gd name="connsiteY11" fmla="*/ 698497 h 838200"/>
              <a:gd name="connsiteX12" fmla="*/ 5575297 w 5715000"/>
              <a:gd name="connsiteY12" fmla="*/ 838200 h 838200"/>
              <a:gd name="connsiteX13" fmla="*/ 4895848 w 5715000"/>
              <a:gd name="connsiteY13" fmla="*/ 838200 h 838200"/>
              <a:gd name="connsiteX14" fmla="*/ 4325110 w 5715000"/>
              <a:gd name="connsiteY14" fmla="*/ 838200 h 838200"/>
              <a:gd name="connsiteX15" fmla="*/ 3645661 w 5715000"/>
              <a:gd name="connsiteY15" fmla="*/ 838200 h 838200"/>
              <a:gd name="connsiteX16" fmla="*/ 2857500 w 5715000"/>
              <a:gd name="connsiteY16" fmla="*/ 838200 h 838200"/>
              <a:gd name="connsiteX17" fmla="*/ 2178051 w 5715000"/>
              <a:gd name="connsiteY17" fmla="*/ 838200 h 838200"/>
              <a:gd name="connsiteX18" fmla="*/ 1661669 w 5715000"/>
              <a:gd name="connsiteY18" fmla="*/ 838200 h 838200"/>
              <a:gd name="connsiteX19" fmla="*/ 1090932 w 5715000"/>
              <a:gd name="connsiteY19" fmla="*/ 838200 h 838200"/>
              <a:gd name="connsiteX20" fmla="*/ 139703 w 5715000"/>
              <a:gd name="connsiteY20" fmla="*/ 838200 h 838200"/>
              <a:gd name="connsiteX21" fmla="*/ 0 w 5715000"/>
              <a:gd name="connsiteY21" fmla="*/ 698497 h 838200"/>
              <a:gd name="connsiteX22" fmla="*/ 0 w 5715000"/>
              <a:gd name="connsiteY22" fmla="*/ 139703 h 83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715000" h="838200" extrusionOk="0">
                <a:moveTo>
                  <a:pt x="0" y="139703"/>
                </a:moveTo>
                <a:cubicBezTo>
                  <a:pt x="-8762" y="57142"/>
                  <a:pt x="55516" y="2639"/>
                  <a:pt x="139703" y="0"/>
                </a:cubicBezTo>
                <a:cubicBezTo>
                  <a:pt x="297412" y="23498"/>
                  <a:pt x="636936" y="-13025"/>
                  <a:pt x="927864" y="0"/>
                </a:cubicBezTo>
                <a:cubicBezTo>
                  <a:pt x="1218792" y="13025"/>
                  <a:pt x="1365155" y="-29010"/>
                  <a:pt x="1552957" y="0"/>
                </a:cubicBezTo>
                <a:cubicBezTo>
                  <a:pt x="1740759" y="29010"/>
                  <a:pt x="1912350" y="-8140"/>
                  <a:pt x="2123695" y="0"/>
                </a:cubicBezTo>
                <a:cubicBezTo>
                  <a:pt x="2335040" y="8140"/>
                  <a:pt x="2632176" y="-14415"/>
                  <a:pt x="2857500" y="0"/>
                </a:cubicBezTo>
                <a:cubicBezTo>
                  <a:pt x="3082825" y="14415"/>
                  <a:pt x="3211580" y="-9502"/>
                  <a:pt x="3482593" y="0"/>
                </a:cubicBezTo>
                <a:cubicBezTo>
                  <a:pt x="3753606" y="9502"/>
                  <a:pt x="4059522" y="-7709"/>
                  <a:pt x="4270754" y="0"/>
                </a:cubicBezTo>
                <a:cubicBezTo>
                  <a:pt x="4481986" y="7709"/>
                  <a:pt x="4679093" y="-1852"/>
                  <a:pt x="4841492" y="0"/>
                </a:cubicBezTo>
                <a:cubicBezTo>
                  <a:pt x="5003891" y="1852"/>
                  <a:pt x="5413800" y="23881"/>
                  <a:pt x="5575297" y="0"/>
                </a:cubicBezTo>
                <a:cubicBezTo>
                  <a:pt x="5660449" y="1923"/>
                  <a:pt x="5702242" y="60483"/>
                  <a:pt x="5715000" y="139703"/>
                </a:cubicBezTo>
                <a:cubicBezTo>
                  <a:pt x="5702394" y="369781"/>
                  <a:pt x="5728418" y="497064"/>
                  <a:pt x="5715000" y="698497"/>
                </a:cubicBezTo>
                <a:cubicBezTo>
                  <a:pt x="5727357" y="763442"/>
                  <a:pt x="5655973" y="835930"/>
                  <a:pt x="5575297" y="838200"/>
                </a:cubicBezTo>
                <a:cubicBezTo>
                  <a:pt x="5317622" y="850435"/>
                  <a:pt x="5162588" y="861883"/>
                  <a:pt x="4895848" y="838200"/>
                </a:cubicBezTo>
                <a:cubicBezTo>
                  <a:pt x="4629108" y="814517"/>
                  <a:pt x="4470069" y="845135"/>
                  <a:pt x="4325110" y="838200"/>
                </a:cubicBezTo>
                <a:cubicBezTo>
                  <a:pt x="4180151" y="831265"/>
                  <a:pt x="3902909" y="826707"/>
                  <a:pt x="3645661" y="838200"/>
                </a:cubicBezTo>
                <a:cubicBezTo>
                  <a:pt x="3388413" y="849693"/>
                  <a:pt x="3238564" y="823482"/>
                  <a:pt x="2857500" y="838200"/>
                </a:cubicBezTo>
                <a:cubicBezTo>
                  <a:pt x="2476436" y="852918"/>
                  <a:pt x="2477609" y="827311"/>
                  <a:pt x="2178051" y="838200"/>
                </a:cubicBezTo>
                <a:cubicBezTo>
                  <a:pt x="1878493" y="849089"/>
                  <a:pt x="1912501" y="855505"/>
                  <a:pt x="1661669" y="838200"/>
                </a:cubicBezTo>
                <a:cubicBezTo>
                  <a:pt x="1410837" y="820895"/>
                  <a:pt x="1207669" y="853012"/>
                  <a:pt x="1090932" y="838200"/>
                </a:cubicBezTo>
                <a:cubicBezTo>
                  <a:pt x="974195" y="823388"/>
                  <a:pt x="501693" y="819920"/>
                  <a:pt x="139703" y="838200"/>
                </a:cubicBezTo>
                <a:cubicBezTo>
                  <a:pt x="74731" y="835622"/>
                  <a:pt x="1000" y="785147"/>
                  <a:pt x="0" y="698497"/>
                </a:cubicBezTo>
                <a:cubicBezTo>
                  <a:pt x="-5480" y="547992"/>
                  <a:pt x="8502" y="328723"/>
                  <a:pt x="0" y="139703"/>
                </a:cubicBezTo>
                <a:close/>
              </a:path>
            </a:pathLst>
          </a:custGeom>
          <a:noFill/>
          <a:ln w="60325">
            <a:solidFill>
              <a:srgbClr val="FF0000"/>
            </a:solidFill>
            <a:prstDash val="sysDash"/>
            <a:extLst>
              <a:ext uri="{C807C97D-BFC1-408E-A445-0C87EB9F89A2}">
                <ask:lineSketchStyleProps xmlns:ask="http://schemas.microsoft.com/office/drawing/2018/sketchyshapes" sd="1219033472">
                  <a:prstGeom prst="roundRect">
                    <a:avLst/>
                  </a:prstGeom>
                  <ask:type>
                    <ask:lineSketchFreehand/>
                  </ask:type>
                </ask:lineSketchStyleProps>
              </a:ext>
            </a:extLst>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66845674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27CA3BF-1E50-13AF-CD43-A681D0B7A553}"/>
              </a:ext>
            </a:extLst>
          </p:cNvPr>
          <p:cNvSpPr>
            <a:spLocks noGrp="1"/>
          </p:cNvSpPr>
          <p:nvPr>
            <p:ph type="sldNum" sz="quarter" idx="12"/>
          </p:nvPr>
        </p:nvSpPr>
        <p:spPr/>
        <p:txBody>
          <a:bodyPr/>
          <a:lstStyle/>
          <a:p>
            <a:fld id="{B2FED1A7-FB98-43FD-AA3D-E7C3EC56B298}" type="slidenum">
              <a:rPr lang="en-US" smtClean="0"/>
              <a:t>5</a:t>
            </a:fld>
            <a:endParaRPr lang="en-US" dirty="0"/>
          </a:p>
        </p:txBody>
      </p:sp>
      <p:sp>
        <p:nvSpPr>
          <p:cNvPr id="4" name="Title 3">
            <a:extLst>
              <a:ext uri="{FF2B5EF4-FFF2-40B4-BE49-F238E27FC236}">
                <a16:creationId xmlns:a16="http://schemas.microsoft.com/office/drawing/2014/main" id="{79592688-2A93-5BD1-C850-5E1F9401AFA2}"/>
              </a:ext>
            </a:extLst>
          </p:cNvPr>
          <p:cNvSpPr>
            <a:spLocks noGrp="1"/>
          </p:cNvSpPr>
          <p:nvPr>
            <p:ph type="title"/>
          </p:nvPr>
        </p:nvSpPr>
        <p:spPr>
          <a:xfrm>
            <a:off x="381000" y="-164588"/>
            <a:ext cx="10972800" cy="1066800"/>
          </a:xfrm>
        </p:spPr>
        <p:txBody>
          <a:bodyPr>
            <a:normAutofit/>
          </a:bodyPr>
          <a:lstStyle/>
          <a:p>
            <a:r>
              <a:rPr lang="en-US" sz="4800" dirty="0"/>
              <a:t>Accelerator Complexity Score (ASC)</a:t>
            </a:r>
          </a:p>
        </p:txBody>
      </p:sp>
      <p:sp>
        <p:nvSpPr>
          <p:cNvPr id="9" name="TextBox 8">
            <a:extLst>
              <a:ext uri="{FF2B5EF4-FFF2-40B4-BE49-F238E27FC236}">
                <a16:creationId xmlns:a16="http://schemas.microsoft.com/office/drawing/2014/main" id="{75D932A6-BA2E-73D9-DBFF-B79152C5EF95}"/>
              </a:ext>
            </a:extLst>
          </p:cNvPr>
          <p:cNvSpPr txBox="1"/>
          <p:nvPr/>
        </p:nvSpPr>
        <p:spPr>
          <a:xfrm>
            <a:off x="228600" y="1364192"/>
            <a:ext cx="2198038" cy="646331"/>
          </a:xfrm>
          <a:prstGeom prst="rect">
            <a:avLst/>
          </a:prstGeom>
          <a:noFill/>
        </p:spPr>
        <p:txBody>
          <a:bodyPr wrap="none" rtlCol="0">
            <a:spAutoFit/>
          </a:bodyPr>
          <a:lstStyle/>
          <a:p>
            <a:r>
              <a:rPr lang="en-US" sz="3600" b="1" i="1" dirty="0">
                <a:solidFill>
                  <a:srgbClr val="0033CC"/>
                </a:solidFill>
              </a:rPr>
              <a:t>FCC</a:t>
            </a:r>
            <a:r>
              <a:rPr lang="en-US" sz="3600" b="1" dirty="0">
                <a:solidFill>
                  <a:srgbClr val="0033CC"/>
                </a:solidFill>
              </a:rPr>
              <a:t> </a:t>
            </a:r>
            <a:r>
              <a:rPr lang="en-US" sz="3600" b="1" i="1" dirty="0" err="1">
                <a:solidFill>
                  <a:srgbClr val="0033CC"/>
                </a:solidFill>
              </a:rPr>
              <a:t>e+e</a:t>
            </a:r>
            <a:r>
              <a:rPr lang="en-US" sz="3600" b="1" i="1" dirty="0">
                <a:solidFill>
                  <a:srgbClr val="0033CC"/>
                </a:solidFill>
              </a:rPr>
              <a:t>-</a:t>
            </a:r>
          </a:p>
        </p:txBody>
      </p:sp>
      <p:sp>
        <p:nvSpPr>
          <p:cNvPr id="11" name="TextBox 10">
            <a:extLst>
              <a:ext uri="{FF2B5EF4-FFF2-40B4-BE49-F238E27FC236}">
                <a16:creationId xmlns:a16="http://schemas.microsoft.com/office/drawing/2014/main" id="{3C33122D-051A-2FE7-4A4C-0DD22203E754}"/>
              </a:ext>
            </a:extLst>
          </p:cNvPr>
          <p:cNvSpPr txBox="1"/>
          <p:nvPr/>
        </p:nvSpPr>
        <p:spPr>
          <a:xfrm>
            <a:off x="2455667" y="1364192"/>
            <a:ext cx="2284793" cy="646331"/>
          </a:xfrm>
          <a:prstGeom prst="rect">
            <a:avLst/>
          </a:prstGeom>
          <a:noFill/>
        </p:spPr>
        <p:txBody>
          <a:bodyPr wrap="none" rtlCol="0">
            <a:spAutoFit/>
          </a:bodyPr>
          <a:lstStyle/>
          <a:p>
            <a:r>
              <a:rPr lang="en-US" sz="3600" b="1" dirty="0">
                <a:solidFill>
                  <a:srgbClr val="0033CC"/>
                </a:solidFill>
                <a:effectLst>
                  <a:outerShdw blurRad="38100" dist="38100" dir="2700000" algn="tl">
                    <a:srgbClr val="000000">
                      <a:alpha val="43137"/>
                    </a:srgbClr>
                  </a:outerShdw>
                </a:effectLst>
                <a:highlight>
                  <a:srgbClr val="FFFF00"/>
                </a:highlight>
              </a:rPr>
              <a:t>ASC≈11.0</a:t>
            </a:r>
          </a:p>
        </p:txBody>
      </p:sp>
      <p:sp>
        <p:nvSpPr>
          <p:cNvPr id="12" name="TextBox 11">
            <a:extLst>
              <a:ext uri="{FF2B5EF4-FFF2-40B4-BE49-F238E27FC236}">
                <a16:creationId xmlns:a16="http://schemas.microsoft.com/office/drawing/2014/main" id="{55F95D6D-1188-03A6-A69F-46AA2537C470}"/>
              </a:ext>
            </a:extLst>
          </p:cNvPr>
          <p:cNvSpPr txBox="1"/>
          <p:nvPr/>
        </p:nvSpPr>
        <p:spPr>
          <a:xfrm>
            <a:off x="7981888" y="1371600"/>
            <a:ext cx="1826141" cy="646331"/>
          </a:xfrm>
          <a:prstGeom prst="rect">
            <a:avLst/>
          </a:prstGeom>
          <a:noFill/>
        </p:spPr>
        <p:txBody>
          <a:bodyPr wrap="none" rtlCol="0">
            <a:spAutoFit/>
          </a:bodyPr>
          <a:lstStyle/>
          <a:p>
            <a:r>
              <a:rPr lang="en-US" sz="3600" b="1" i="1" dirty="0">
                <a:solidFill>
                  <a:srgbClr val="C00000"/>
                </a:solidFill>
              </a:rPr>
              <a:t>FCC pp</a:t>
            </a:r>
          </a:p>
        </p:txBody>
      </p:sp>
      <p:sp>
        <p:nvSpPr>
          <p:cNvPr id="13" name="TextBox 12">
            <a:extLst>
              <a:ext uri="{FF2B5EF4-FFF2-40B4-BE49-F238E27FC236}">
                <a16:creationId xmlns:a16="http://schemas.microsoft.com/office/drawing/2014/main" id="{E5F2DC63-E3D7-0B66-2206-C9961F7BAC02}"/>
              </a:ext>
            </a:extLst>
          </p:cNvPr>
          <p:cNvSpPr txBox="1"/>
          <p:nvPr/>
        </p:nvSpPr>
        <p:spPr>
          <a:xfrm>
            <a:off x="9829800" y="1384000"/>
            <a:ext cx="2310248" cy="646331"/>
          </a:xfrm>
          <a:prstGeom prst="rect">
            <a:avLst/>
          </a:prstGeom>
          <a:solidFill>
            <a:schemeClr val="bg1"/>
          </a:solidFill>
        </p:spPr>
        <p:txBody>
          <a:bodyPr wrap="none" rtlCol="0">
            <a:spAutoFit/>
          </a:bodyPr>
          <a:lstStyle/>
          <a:p>
            <a:r>
              <a:rPr lang="en-US" sz="3600" b="1" dirty="0">
                <a:solidFill>
                  <a:srgbClr val="C00000"/>
                </a:solidFill>
                <a:effectLst>
                  <a:outerShdw blurRad="38100" dist="38100" dir="2700000" algn="tl">
                    <a:srgbClr val="000000">
                      <a:alpha val="43137"/>
                    </a:srgbClr>
                  </a:outerShdw>
                </a:effectLst>
                <a:highlight>
                  <a:srgbClr val="FFFF00"/>
                </a:highlight>
              </a:rPr>
              <a:t>ASC≈12.0</a:t>
            </a:r>
          </a:p>
        </p:txBody>
      </p:sp>
      <p:sp>
        <p:nvSpPr>
          <p:cNvPr id="15" name="TextBox 14">
            <a:extLst>
              <a:ext uri="{FF2B5EF4-FFF2-40B4-BE49-F238E27FC236}">
                <a16:creationId xmlns:a16="http://schemas.microsoft.com/office/drawing/2014/main" id="{BAB3E1C6-1180-4327-2BCF-9EA189FBC684}"/>
              </a:ext>
            </a:extLst>
          </p:cNvPr>
          <p:cNvSpPr txBox="1"/>
          <p:nvPr/>
        </p:nvSpPr>
        <p:spPr>
          <a:xfrm>
            <a:off x="2372835" y="6457890"/>
            <a:ext cx="1894365" cy="400110"/>
          </a:xfrm>
          <a:prstGeom prst="rect">
            <a:avLst/>
          </a:prstGeom>
          <a:solidFill>
            <a:srgbClr val="FFFF00"/>
          </a:solidFill>
          <a:ln w="50800">
            <a:noFill/>
          </a:ln>
        </p:spPr>
        <p:txBody>
          <a:bodyPr wrap="none" rtlCol="0">
            <a:spAutoFit/>
          </a:bodyPr>
          <a:lstStyle/>
          <a:p>
            <a:r>
              <a:rPr lang="en-US" sz="2000" dirty="0">
                <a:solidFill>
                  <a:srgbClr val="0033CC"/>
                </a:solidFill>
                <a:highlight>
                  <a:srgbClr val="FFFF00"/>
                </a:highlight>
                <a:latin typeface="Amasis MT Pro Medium" panose="02040604050005020304" pitchFamily="18" charset="0"/>
              </a:rPr>
              <a:t>  Peter Kicsiny</a:t>
            </a:r>
            <a:r>
              <a:rPr lang="en-US" sz="2000" b="1" i="1" dirty="0">
                <a:solidFill>
                  <a:srgbClr val="0033CC"/>
                </a:solidFill>
                <a:highlight>
                  <a:srgbClr val="FFFF00"/>
                </a:highlight>
                <a:latin typeface="Amasis MT Pro Medium" panose="02040604050005020304" pitchFamily="18" charset="0"/>
              </a:rPr>
              <a:t> </a:t>
            </a:r>
            <a:endParaRPr lang="en-US" sz="2000" b="1" dirty="0">
              <a:solidFill>
                <a:srgbClr val="0033CC"/>
              </a:solidFill>
              <a:highlight>
                <a:srgbClr val="FFFF00"/>
              </a:highlight>
              <a:latin typeface="Amasis MT Pro Medium" panose="02040604050005020304" pitchFamily="18" charset="0"/>
            </a:endParaRPr>
          </a:p>
        </p:txBody>
      </p:sp>
      <p:sp>
        <p:nvSpPr>
          <p:cNvPr id="16" name="TextBox 15">
            <a:extLst>
              <a:ext uri="{FF2B5EF4-FFF2-40B4-BE49-F238E27FC236}">
                <a16:creationId xmlns:a16="http://schemas.microsoft.com/office/drawing/2014/main" id="{DFEC6263-B08B-BF7F-AB0D-6C199266A56D}"/>
              </a:ext>
            </a:extLst>
          </p:cNvPr>
          <p:cNvSpPr txBox="1"/>
          <p:nvPr/>
        </p:nvSpPr>
        <p:spPr>
          <a:xfrm>
            <a:off x="8246066" y="6457890"/>
            <a:ext cx="2650534" cy="400110"/>
          </a:xfrm>
          <a:prstGeom prst="rect">
            <a:avLst/>
          </a:prstGeom>
          <a:solidFill>
            <a:srgbClr val="FFFF00"/>
          </a:solidFill>
          <a:ln w="50800">
            <a:noFill/>
          </a:ln>
        </p:spPr>
        <p:txBody>
          <a:bodyPr wrap="none" rtlCol="0">
            <a:spAutoFit/>
          </a:bodyPr>
          <a:lstStyle/>
          <a:p>
            <a:r>
              <a:rPr lang="en-US" sz="2000" dirty="0">
                <a:highlight>
                  <a:srgbClr val="FFFF00"/>
                </a:highlight>
                <a:latin typeface="Amasis MT Pro Medium" panose="02040604050005020304" pitchFamily="18" charset="0"/>
              </a:rPr>
              <a:t> </a:t>
            </a:r>
            <a:r>
              <a:rPr lang="en-US" sz="2000" dirty="0">
                <a:solidFill>
                  <a:srgbClr val="0033CC"/>
                </a:solidFill>
                <a:highlight>
                  <a:srgbClr val="FFFF00"/>
                </a:highlight>
                <a:latin typeface="Amasis MT Pro Medium" panose="02040604050005020304" pitchFamily="18" charset="0"/>
              </a:rPr>
              <a:t>Frank Zimmermann</a:t>
            </a:r>
            <a:r>
              <a:rPr lang="en-US" sz="2000" b="1" i="1" dirty="0">
                <a:solidFill>
                  <a:srgbClr val="0033CC"/>
                </a:solidFill>
                <a:highlight>
                  <a:srgbClr val="FFFF00"/>
                </a:highlight>
                <a:latin typeface="Amasis MT Pro Medium" panose="02040604050005020304" pitchFamily="18" charset="0"/>
              </a:rPr>
              <a:t> </a:t>
            </a:r>
            <a:endParaRPr lang="en-US" sz="2000" b="1" dirty="0">
              <a:solidFill>
                <a:srgbClr val="0033CC"/>
              </a:solidFill>
              <a:highlight>
                <a:srgbClr val="FFFF00"/>
              </a:highlight>
              <a:latin typeface="Amasis MT Pro Medium" panose="02040604050005020304" pitchFamily="18" charset="0"/>
            </a:endParaRPr>
          </a:p>
        </p:txBody>
      </p:sp>
      <p:sp>
        <p:nvSpPr>
          <p:cNvPr id="17" name="TextBox 16">
            <a:extLst>
              <a:ext uri="{FF2B5EF4-FFF2-40B4-BE49-F238E27FC236}">
                <a16:creationId xmlns:a16="http://schemas.microsoft.com/office/drawing/2014/main" id="{1C1A98C2-8785-266E-569D-7B331FE21EBB}"/>
              </a:ext>
            </a:extLst>
          </p:cNvPr>
          <p:cNvSpPr txBox="1"/>
          <p:nvPr/>
        </p:nvSpPr>
        <p:spPr>
          <a:xfrm>
            <a:off x="354928" y="745759"/>
            <a:ext cx="10616240" cy="523220"/>
          </a:xfrm>
          <a:prstGeom prst="rect">
            <a:avLst/>
          </a:prstGeom>
          <a:noFill/>
          <a:ln w="50800">
            <a:noFill/>
          </a:ln>
        </p:spPr>
        <p:txBody>
          <a:bodyPr wrap="none" rtlCol="0">
            <a:spAutoFit/>
          </a:bodyPr>
          <a:lstStyle/>
          <a:p>
            <a:r>
              <a:rPr lang="en-US" sz="2800" dirty="0">
                <a:solidFill>
                  <a:srgbClr val="FFFF00"/>
                </a:solidFill>
                <a:effectLst>
                  <a:outerShdw blurRad="38100" dist="38100" dir="2700000" algn="tl">
                    <a:srgbClr val="000000">
                      <a:alpha val="43137"/>
                    </a:srgbClr>
                  </a:outerShdw>
                </a:effectLst>
                <a:latin typeface="Amasis MT Pro Medium" panose="02040604050005020304" pitchFamily="18" charset="0"/>
              </a:rPr>
              <a:t> Scale · Diversity · Complexity · Novelty of Subsystems &amp; Effects</a:t>
            </a:r>
            <a:endParaRPr lang="en-US" sz="2800" b="1" dirty="0">
              <a:solidFill>
                <a:srgbClr val="FFFF00"/>
              </a:solidFill>
              <a:effectLst>
                <a:outerShdw blurRad="38100" dist="38100" dir="2700000" algn="tl">
                  <a:srgbClr val="000000">
                    <a:alpha val="43137"/>
                  </a:srgbClr>
                </a:outerShdw>
              </a:effectLst>
              <a:latin typeface="Amasis MT Pro Medium" panose="02040604050005020304" pitchFamily="18" charset="0"/>
            </a:endParaRPr>
          </a:p>
        </p:txBody>
      </p:sp>
      <p:pic>
        <p:nvPicPr>
          <p:cNvPr id="25" name="Picture 24" descr="A diagram of luminosity&#10;&#10;AI-generated content may be incorrect.">
            <a:extLst>
              <a:ext uri="{FF2B5EF4-FFF2-40B4-BE49-F238E27FC236}">
                <a16:creationId xmlns:a16="http://schemas.microsoft.com/office/drawing/2014/main" id="{8D28BC76-611D-9578-3914-51B6D53D0A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4600" y="2131060"/>
            <a:ext cx="5739248" cy="4269740"/>
          </a:xfrm>
          <a:prstGeom prst="rect">
            <a:avLst/>
          </a:prstGeom>
          <a:effectLst>
            <a:glow rad="190500">
              <a:srgbClr val="C8102E">
                <a:alpha val="40000"/>
              </a:srgbClr>
            </a:glow>
            <a:outerShdw blurRad="50800" dist="38100" dir="2700000" algn="tl" rotWithShape="0">
              <a:srgbClr val="FF0000">
                <a:alpha val="40000"/>
              </a:srgbClr>
            </a:outerShdw>
          </a:effectLst>
        </p:spPr>
      </p:pic>
      <p:pic>
        <p:nvPicPr>
          <p:cNvPr id="27" name="Picture 26">
            <a:extLst>
              <a:ext uri="{FF2B5EF4-FFF2-40B4-BE49-F238E27FC236}">
                <a16:creationId xmlns:a16="http://schemas.microsoft.com/office/drawing/2014/main" id="{50458917-03B3-FEB5-9AE6-789F09C14728}"/>
              </a:ext>
            </a:extLst>
          </p:cNvPr>
          <p:cNvPicPr>
            <a:picLocks noChangeAspect="1"/>
          </p:cNvPicPr>
          <p:nvPr/>
        </p:nvPicPr>
        <p:blipFill>
          <a:blip r:embed="rId3"/>
          <a:stretch>
            <a:fillRect/>
          </a:stretch>
        </p:blipFill>
        <p:spPr>
          <a:xfrm>
            <a:off x="95495" y="2166692"/>
            <a:ext cx="6065901" cy="4226851"/>
          </a:xfrm>
          <a:prstGeom prst="rect">
            <a:avLst/>
          </a:prstGeom>
          <a:effectLst>
            <a:glow rad="139700">
              <a:schemeClr val="accent1">
                <a:satMod val="175000"/>
                <a:alpha val="40000"/>
              </a:schemeClr>
            </a:glow>
            <a:outerShdw blurRad="50800" dist="38100" dir="2700000" algn="tl" rotWithShape="0">
              <a:prstClr val="black">
                <a:alpha val="40000"/>
              </a:prstClr>
            </a:outerShdw>
          </a:effectLst>
        </p:spPr>
      </p:pic>
      <p:sp>
        <p:nvSpPr>
          <p:cNvPr id="18" name="Rectangle: Rounded Corners 17">
            <a:extLst>
              <a:ext uri="{FF2B5EF4-FFF2-40B4-BE49-F238E27FC236}">
                <a16:creationId xmlns:a16="http://schemas.microsoft.com/office/drawing/2014/main" id="{AE801F73-B352-0AC0-5804-DB656B3ACC44}"/>
              </a:ext>
            </a:extLst>
          </p:cNvPr>
          <p:cNvSpPr/>
          <p:nvPr/>
        </p:nvSpPr>
        <p:spPr>
          <a:xfrm>
            <a:off x="5268822" y="1670879"/>
            <a:ext cx="1978540" cy="990600"/>
          </a:xfrm>
          <a:custGeom>
            <a:avLst/>
            <a:gdLst>
              <a:gd name="connsiteX0" fmla="*/ 0 w 1978540"/>
              <a:gd name="connsiteY0" fmla="*/ 165103 h 990600"/>
              <a:gd name="connsiteX1" fmla="*/ 165103 w 1978540"/>
              <a:gd name="connsiteY1" fmla="*/ 0 h 990600"/>
              <a:gd name="connsiteX2" fmla="*/ 731031 w 1978540"/>
              <a:gd name="connsiteY2" fmla="*/ 0 h 990600"/>
              <a:gd name="connsiteX3" fmla="*/ 1280476 w 1978540"/>
              <a:gd name="connsiteY3" fmla="*/ 0 h 990600"/>
              <a:gd name="connsiteX4" fmla="*/ 1813437 w 1978540"/>
              <a:gd name="connsiteY4" fmla="*/ 0 h 990600"/>
              <a:gd name="connsiteX5" fmla="*/ 1978540 w 1978540"/>
              <a:gd name="connsiteY5" fmla="*/ 165103 h 990600"/>
              <a:gd name="connsiteX6" fmla="*/ 1978540 w 1978540"/>
              <a:gd name="connsiteY6" fmla="*/ 825497 h 990600"/>
              <a:gd name="connsiteX7" fmla="*/ 1813437 w 1978540"/>
              <a:gd name="connsiteY7" fmla="*/ 990600 h 990600"/>
              <a:gd name="connsiteX8" fmla="*/ 1247509 w 1978540"/>
              <a:gd name="connsiteY8" fmla="*/ 990600 h 990600"/>
              <a:gd name="connsiteX9" fmla="*/ 747514 w 1978540"/>
              <a:gd name="connsiteY9" fmla="*/ 990600 h 990600"/>
              <a:gd name="connsiteX10" fmla="*/ 165103 w 1978540"/>
              <a:gd name="connsiteY10" fmla="*/ 990600 h 990600"/>
              <a:gd name="connsiteX11" fmla="*/ 0 w 1978540"/>
              <a:gd name="connsiteY11" fmla="*/ 825497 h 990600"/>
              <a:gd name="connsiteX12" fmla="*/ 0 w 1978540"/>
              <a:gd name="connsiteY12" fmla="*/ 165103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8540" h="990600" fill="none" extrusionOk="0">
                <a:moveTo>
                  <a:pt x="0" y="165103"/>
                </a:moveTo>
                <a:cubicBezTo>
                  <a:pt x="-6395" y="74969"/>
                  <a:pt x="55170" y="-12937"/>
                  <a:pt x="165103" y="0"/>
                </a:cubicBezTo>
                <a:cubicBezTo>
                  <a:pt x="423876" y="15177"/>
                  <a:pt x="455349" y="-26856"/>
                  <a:pt x="731031" y="0"/>
                </a:cubicBezTo>
                <a:cubicBezTo>
                  <a:pt x="1006713" y="26856"/>
                  <a:pt x="1012186" y="-4173"/>
                  <a:pt x="1280476" y="0"/>
                </a:cubicBezTo>
                <a:cubicBezTo>
                  <a:pt x="1548766" y="4173"/>
                  <a:pt x="1632896" y="-1698"/>
                  <a:pt x="1813437" y="0"/>
                </a:cubicBezTo>
                <a:cubicBezTo>
                  <a:pt x="1895493" y="376"/>
                  <a:pt x="1980997" y="69490"/>
                  <a:pt x="1978540" y="165103"/>
                </a:cubicBezTo>
                <a:cubicBezTo>
                  <a:pt x="1949213" y="422769"/>
                  <a:pt x="1962607" y="510443"/>
                  <a:pt x="1978540" y="825497"/>
                </a:cubicBezTo>
                <a:cubicBezTo>
                  <a:pt x="1986141" y="931731"/>
                  <a:pt x="1892263" y="997117"/>
                  <a:pt x="1813437" y="990600"/>
                </a:cubicBezTo>
                <a:cubicBezTo>
                  <a:pt x="1585590" y="976371"/>
                  <a:pt x="1530388" y="987521"/>
                  <a:pt x="1247509" y="990600"/>
                </a:cubicBezTo>
                <a:cubicBezTo>
                  <a:pt x="964630" y="993679"/>
                  <a:pt x="974317" y="990308"/>
                  <a:pt x="747514" y="990600"/>
                </a:cubicBezTo>
                <a:cubicBezTo>
                  <a:pt x="520712" y="990892"/>
                  <a:pt x="324497" y="982946"/>
                  <a:pt x="165103" y="990600"/>
                </a:cubicBezTo>
                <a:cubicBezTo>
                  <a:pt x="80653" y="992957"/>
                  <a:pt x="5569" y="935438"/>
                  <a:pt x="0" y="825497"/>
                </a:cubicBezTo>
                <a:cubicBezTo>
                  <a:pt x="-25263" y="608795"/>
                  <a:pt x="14536" y="369441"/>
                  <a:pt x="0" y="165103"/>
                </a:cubicBezTo>
                <a:close/>
              </a:path>
              <a:path w="1978540" h="990600" stroke="0" extrusionOk="0">
                <a:moveTo>
                  <a:pt x="0" y="165103"/>
                </a:moveTo>
                <a:cubicBezTo>
                  <a:pt x="-11211" y="67004"/>
                  <a:pt x="70945" y="1116"/>
                  <a:pt x="165103" y="0"/>
                </a:cubicBezTo>
                <a:cubicBezTo>
                  <a:pt x="294038" y="20049"/>
                  <a:pt x="506800" y="5572"/>
                  <a:pt x="747514" y="0"/>
                </a:cubicBezTo>
                <a:cubicBezTo>
                  <a:pt x="988228" y="-5572"/>
                  <a:pt x="1038539" y="17709"/>
                  <a:pt x="1280476" y="0"/>
                </a:cubicBezTo>
                <a:cubicBezTo>
                  <a:pt x="1522413" y="-17709"/>
                  <a:pt x="1684076" y="-4355"/>
                  <a:pt x="1813437" y="0"/>
                </a:cubicBezTo>
                <a:cubicBezTo>
                  <a:pt x="1902561" y="-6636"/>
                  <a:pt x="1980314" y="67353"/>
                  <a:pt x="1978540" y="165103"/>
                </a:cubicBezTo>
                <a:cubicBezTo>
                  <a:pt x="2007360" y="480199"/>
                  <a:pt x="1999164" y="510450"/>
                  <a:pt x="1978540" y="825497"/>
                </a:cubicBezTo>
                <a:cubicBezTo>
                  <a:pt x="1977120" y="903139"/>
                  <a:pt x="1893726" y="1005741"/>
                  <a:pt x="1813437" y="990600"/>
                </a:cubicBezTo>
                <a:cubicBezTo>
                  <a:pt x="1600730" y="970801"/>
                  <a:pt x="1503327" y="972099"/>
                  <a:pt x="1296959" y="990600"/>
                </a:cubicBezTo>
                <a:cubicBezTo>
                  <a:pt x="1090591" y="1009101"/>
                  <a:pt x="1001628" y="991226"/>
                  <a:pt x="747514" y="990600"/>
                </a:cubicBezTo>
                <a:cubicBezTo>
                  <a:pt x="493401" y="989974"/>
                  <a:pt x="435946" y="991916"/>
                  <a:pt x="165103" y="990600"/>
                </a:cubicBezTo>
                <a:cubicBezTo>
                  <a:pt x="83207" y="981422"/>
                  <a:pt x="13770" y="907802"/>
                  <a:pt x="0" y="825497"/>
                </a:cubicBezTo>
                <a:cubicBezTo>
                  <a:pt x="8255" y="678734"/>
                  <a:pt x="-8791" y="452826"/>
                  <a:pt x="0" y="165103"/>
                </a:cubicBezTo>
                <a:close/>
              </a:path>
            </a:pathLst>
          </a:custGeom>
          <a:solidFill>
            <a:schemeClr val="accent6">
              <a:lumMod val="20000"/>
              <a:lumOff val="80000"/>
            </a:schemeClr>
          </a:solidFill>
          <a:ln w="63500">
            <a:solidFill>
              <a:srgbClr val="7030A0"/>
            </a:solidFill>
            <a:extLst>
              <a:ext uri="{C807C97D-BFC1-408E-A445-0C87EB9F89A2}">
                <ask:lineSketchStyleProps xmlns:ask="http://schemas.microsoft.com/office/drawing/2018/sketchyshapes" sd="1219033472">
                  <a:prstGeom prst="round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3600" dirty="0">
                <a:solidFill>
                  <a:schemeClr val="tx1"/>
                </a:solidFill>
                <a:effectLst>
                  <a:outerShdw blurRad="38100" dist="38100" dir="2700000" algn="tl">
                    <a:srgbClr val="000000">
                      <a:alpha val="43137"/>
                    </a:srgbClr>
                  </a:outerShdw>
                </a:effectLst>
                <a:latin typeface="Bernard MT Condensed" panose="02050806060905020404" pitchFamily="18" charset="0"/>
              </a:rPr>
              <a:t>ASC</a:t>
            </a:r>
            <a:r>
              <a:rPr lang="en-US" sz="3600" baseline="-25000" dirty="0">
                <a:solidFill>
                  <a:schemeClr val="tx1"/>
                </a:solidFill>
                <a:effectLst>
                  <a:outerShdw blurRad="38100" dist="38100" dir="2700000" algn="tl">
                    <a:srgbClr val="000000">
                      <a:alpha val="43137"/>
                    </a:srgbClr>
                  </a:outerShdw>
                </a:effectLst>
                <a:latin typeface="Bernard MT Condensed" panose="02050806060905020404" pitchFamily="18" charset="0"/>
              </a:rPr>
              <a:t>LHC</a:t>
            </a:r>
            <a:r>
              <a:rPr lang="en-US" sz="3600" dirty="0">
                <a:solidFill>
                  <a:schemeClr val="tx1"/>
                </a:solidFill>
                <a:effectLst>
                  <a:outerShdw blurRad="38100" dist="38100" dir="2700000" algn="tl">
                    <a:srgbClr val="000000">
                      <a:alpha val="43137"/>
                    </a:srgbClr>
                  </a:outerShdw>
                </a:effectLst>
                <a:latin typeface="Bernard MT Condensed" panose="02050806060905020404" pitchFamily="18" charset="0"/>
              </a:rPr>
              <a:t>=10</a:t>
            </a:r>
          </a:p>
        </p:txBody>
      </p:sp>
      <p:sp>
        <p:nvSpPr>
          <p:cNvPr id="28" name="Rectangle: Rounded Corners 27">
            <a:extLst>
              <a:ext uri="{FF2B5EF4-FFF2-40B4-BE49-F238E27FC236}">
                <a16:creationId xmlns:a16="http://schemas.microsoft.com/office/drawing/2014/main" id="{2B182888-A6AA-8109-1FE8-0AD28DEB5EB6}"/>
              </a:ext>
            </a:extLst>
          </p:cNvPr>
          <p:cNvSpPr/>
          <p:nvPr/>
        </p:nvSpPr>
        <p:spPr>
          <a:xfrm>
            <a:off x="7224431" y="2362200"/>
            <a:ext cx="1045005" cy="609600"/>
          </a:xfrm>
          <a:custGeom>
            <a:avLst/>
            <a:gdLst>
              <a:gd name="connsiteX0" fmla="*/ 0 w 1045005"/>
              <a:gd name="connsiteY0" fmla="*/ 304800 h 609600"/>
              <a:gd name="connsiteX1" fmla="*/ 304800 w 1045005"/>
              <a:gd name="connsiteY1" fmla="*/ 0 h 609600"/>
              <a:gd name="connsiteX2" fmla="*/ 740205 w 1045005"/>
              <a:gd name="connsiteY2" fmla="*/ 0 h 609600"/>
              <a:gd name="connsiteX3" fmla="*/ 1045005 w 1045005"/>
              <a:gd name="connsiteY3" fmla="*/ 304800 h 609600"/>
              <a:gd name="connsiteX4" fmla="*/ 1045005 w 1045005"/>
              <a:gd name="connsiteY4" fmla="*/ 304800 h 609600"/>
              <a:gd name="connsiteX5" fmla="*/ 740205 w 1045005"/>
              <a:gd name="connsiteY5" fmla="*/ 609600 h 609600"/>
              <a:gd name="connsiteX6" fmla="*/ 304800 w 1045005"/>
              <a:gd name="connsiteY6" fmla="*/ 609600 h 609600"/>
              <a:gd name="connsiteX7" fmla="*/ 0 w 1045005"/>
              <a:gd name="connsiteY7" fmla="*/ 3048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45005" h="609600" extrusionOk="0">
                <a:moveTo>
                  <a:pt x="0" y="304800"/>
                </a:moveTo>
                <a:cubicBezTo>
                  <a:pt x="-21743" y="123053"/>
                  <a:pt x="116986" y="7310"/>
                  <a:pt x="304800" y="0"/>
                </a:cubicBezTo>
                <a:cubicBezTo>
                  <a:pt x="509183" y="5456"/>
                  <a:pt x="628794" y="20193"/>
                  <a:pt x="740205" y="0"/>
                </a:cubicBezTo>
                <a:cubicBezTo>
                  <a:pt x="898667" y="-7510"/>
                  <a:pt x="1030919" y="165375"/>
                  <a:pt x="1045005" y="304800"/>
                </a:cubicBezTo>
                <a:lnTo>
                  <a:pt x="1045005" y="304800"/>
                </a:lnTo>
                <a:cubicBezTo>
                  <a:pt x="1045115" y="481775"/>
                  <a:pt x="899859" y="581636"/>
                  <a:pt x="740205" y="609600"/>
                </a:cubicBezTo>
                <a:cubicBezTo>
                  <a:pt x="570921" y="608778"/>
                  <a:pt x="397027" y="617259"/>
                  <a:pt x="304800" y="609600"/>
                </a:cubicBezTo>
                <a:cubicBezTo>
                  <a:pt x="128511" y="617088"/>
                  <a:pt x="-3210" y="442523"/>
                  <a:pt x="0" y="304800"/>
                </a:cubicBezTo>
                <a:close/>
              </a:path>
            </a:pathLst>
          </a:custGeom>
          <a:noFill/>
          <a:ln w="73025">
            <a:solidFill>
              <a:srgbClr val="FF0000"/>
            </a:solidFill>
            <a:prstDash val="sysDash"/>
            <a:extLst>
              <a:ext uri="{C807C97D-BFC1-408E-A445-0C87EB9F89A2}">
                <ask:lineSketchStyleProps xmlns:ask="http://schemas.microsoft.com/office/drawing/2018/sketchyshapes" sd="1219033472">
                  <a:prstGeom prst="roundRect">
                    <a:avLst>
                      <a:gd name="adj" fmla="val 50000"/>
                    </a:avLst>
                  </a:prstGeom>
                  <ask:type>
                    <ask:lineSketchFreehand/>
                  </ask:type>
                </ask:lineSketchStyleProps>
              </a:ext>
            </a:extLst>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2" name="Rectangle: Rounded Corners 31">
            <a:extLst>
              <a:ext uri="{FF2B5EF4-FFF2-40B4-BE49-F238E27FC236}">
                <a16:creationId xmlns:a16="http://schemas.microsoft.com/office/drawing/2014/main" id="{6FEDD0E4-EC38-F941-EB50-E82FCA5DEDE6}"/>
              </a:ext>
            </a:extLst>
          </p:cNvPr>
          <p:cNvSpPr/>
          <p:nvPr/>
        </p:nvSpPr>
        <p:spPr>
          <a:xfrm>
            <a:off x="9151124" y="2242898"/>
            <a:ext cx="1045005" cy="609600"/>
          </a:xfrm>
          <a:custGeom>
            <a:avLst/>
            <a:gdLst>
              <a:gd name="connsiteX0" fmla="*/ 0 w 1045005"/>
              <a:gd name="connsiteY0" fmla="*/ 304800 h 609600"/>
              <a:gd name="connsiteX1" fmla="*/ 304800 w 1045005"/>
              <a:gd name="connsiteY1" fmla="*/ 0 h 609600"/>
              <a:gd name="connsiteX2" fmla="*/ 740205 w 1045005"/>
              <a:gd name="connsiteY2" fmla="*/ 0 h 609600"/>
              <a:gd name="connsiteX3" fmla="*/ 1045005 w 1045005"/>
              <a:gd name="connsiteY3" fmla="*/ 304800 h 609600"/>
              <a:gd name="connsiteX4" fmla="*/ 1045005 w 1045005"/>
              <a:gd name="connsiteY4" fmla="*/ 304800 h 609600"/>
              <a:gd name="connsiteX5" fmla="*/ 740205 w 1045005"/>
              <a:gd name="connsiteY5" fmla="*/ 609600 h 609600"/>
              <a:gd name="connsiteX6" fmla="*/ 304800 w 1045005"/>
              <a:gd name="connsiteY6" fmla="*/ 609600 h 609600"/>
              <a:gd name="connsiteX7" fmla="*/ 0 w 1045005"/>
              <a:gd name="connsiteY7" fmla="*/ 3048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45005" h="609600" extrusionOk="0">
                <a:moveTo>
                  <a:pt x="0" y="304800"/>
                </a:moveTo>
                <a:cubicBezTo>
                  <a:pt x="-21743" y="123053"/>
                  <a:pt x="116986" y="7310"/>
                  <a:pt x="304800" y="0"/>
                </a:cubicBezTo>
                <a:cubicBezTo>
                  <a:pt x="509183" y="5456"/>
                  <a:pt x="628794" y="20193"/>
                  <a:pt x="740205" y="0"/>
                </a:cubicBezTo>
                <a:cubicBezTo>
                  <a:pt x="898667" y="-7510"/>
                  <a:pt x="1030919" y="165375"/>
                  <a:pt x="1045005" y="304800"/>
                </a:cubicBezTo>
                <a:lnTo>
                  <a:pt x="1045005" y="304800"/>
                </a:lnTo>
                <a:cubicBezTo>
                  <a:pt x="1045115" y="481775"/>
                  <a:pt x="899859" y="581636"/>
                  <a:pt x="740205" y="609600"/>
                </a:cubicBezTo>
                <a:cubicBezTo>
                  <a:pt x="570921" y="608778"/>
                  <a:pt x="397027" y="617259"/>
                  <a:pt x="304800" y="609600"/>
                </a:cubicBezTo>
                <a:cubicBezTo>
                  <a:pt x="128511" y="617088"/>
                  <a:pt x="-3210" y="442523"/>
                  <a:pt x="0" y="304800"/>
                </a:cubicBezTo>
                <a:close/>
              </a:path>
            </a:pathLst>
          </a:custGeom>
          <a:noFill/>
          <a:ln w="73025">
            <a:solidFill>
              <a:srgbClr val="FF0000"/>
            </a:solidFill>
            <a:prstDash val="sysDash"/>
            <a:extLst>
              <a:ext uri="{C807C97D-BFC1-408E-A445-0C87EB9F89A2}">
                <ask:lineSketchStyleProps xmlns:ask="http://schemas.microsoft.com/office/drawing/2018/sketchyshapes" sd="1219033472">
                  <a:prstGeom prst="roundRect">
                    <a:avLst>
                      <a:gd name="adj" fmla="val 50000"/>
                    </a:avLst>
                  </a:prstGeom>
                  <ask:type>
                    <ask:lineSketchFreehand/>
                  </ask:type>
                </ask:lineSketchStyleProps>
              </a:ext>
            </a:extLst>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3" name="Rectangle: Rounded Corners 32">
            <a:extLst>
              <a:ext uri="{FF2B5EF4-FFF2-40B4-BE49-F238E27FC236}">
                <a16:creationId xmlns:a16="http://schemas.microsoft.com/office/drawing/2014/main" id="{04B318C4-7638-53E0-C0A0-642CF67DAA85}"/>
              </a:ext>
            </a:extLst>
          </p:cNvPr>
          <p:cNvSpPr/>
          <p:nvPr/>
        </p:nvSpPr>
        <p:spPr>
          <a:xfrm>
            <a:off x="7848600" y="4844142"/>
            <a:ext cx="968805" cy="642257"/>
          </a:xfrm>
          <a:custGeom>
            <a:avLst/>
            <a:gdLst>
              <a:gd name="connsiteX0" fmla="*/ 0 w 968805"/>
              <a:gd name="connsiteY0" fmla="*/ 321129 h 642257"/>
              <a:gd name="connsiteX1" fmla="*/ 321129 w 968805"/>
              <a:gd name="connsiteY1" fmla="*/ 0 h 642257"/>
              <a:gd name="connsiteX2" fmla="*/ 647677 w 968805"/>
              <a:gd name="connsiteY2" fmla="*/ 0 h 642257"/>
              <a:gd name="connsiteX3" fmla="*/ 968806 w 968805"/>
              <a:gd name="connsiteY3" fmla="*/ 321129 h 642257"/>
              <a:gd name="connsiteX4" fmla="*/ 968805 w 968805"/>
              <a:gd name="connsiteY4" fmla="*/ 321129 h 642257"/>
              <a:gd name="connsiteX5" fmla="*/ 647676 w 968805"/>
              <a:gd name="connsiteY5" fmla="*/ 642258 h 642257"/>
              <a:gd name="connsiteX6" fmla="*/ 321129 w 968805"/>
              <a:gd name="connsiteY6" fmla="*/ 642257 h 642257"/>
              <a:gd name="connsiteX7" fmla="*/ 0 w 968805"/>
              <a:gd name="connsiteY7" fmla="*/ 321128 h 642257"/>
              <a:gd name="connsiteX8" fmla="*/ 0 w 968805"/>
              <a:gd name="connsiteY8" fmla="*/ 321129 h 642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8805" h="642257" extrusionOk="0">
                <a:moveTo>
                  <a:pt x="0" y="321129"/>
                </a:moveTo>
                <a:cubicBezTo>
                  <a:pt x="-6715" y="139632"/>
                  <a:pt x="110391" y="12529"/>
                  <a:pt x="321129" y="0"/>
                </a:cubicBezTo>
                <a:cubicBezTo>
                  <a:pt x="477307" y="-8935"/>
                  <a:pt x="503826" y="-2405"/>
                  <a:pt x="647677" y="0"/>
                </a:cubicBezTo>
                <a:cubicBezTo>
                  <a:pt x="798621" y="-20089"/>
                  <a:pt x="953559" y="175069"/>
                  <a:pt x="968806" y="321129"/>
                </a:cubicBezTo>
                <a:lnTo>
                  <a:pt x="968805" y="321129"/>
                </a:lnTo>
                <a:cubicBezTo>
                  <a:pt x="969337" y="540103"/>
                  <a:pt x="818239" y="620381"/>
                  <a:pt x="647676" y="642258"/>
                </a:cubicBezTo>
                <a:cubicBezTo>
                  <a:pt x="570798" y="629904"/>
                  <a:pt x="442547" y="655163"/>
                  <a:pt x="321129" y="642257"/>
                </a:cubicBezTo>
                <a:cubicBezTo>
                  <a:pt x="119593" y="665024"/>
                  <a:pt x="-1209" y="486958"/>
                  <a:pt x="0" y="321128"/>
                </a:cubicBezTo>
                <a:lnTo>
                  <a:pt x="0" y="321129"/>
                </a:lnTo>
                <a:close/>
              </a:path>
            </a:pathLst>
          </a:custGeom>
          <a:noFill/>
          <a:ln w="73025">
            <a:solidFill>
              <a:srgbClr val="FF0000"/>
            </a:solidFill>
            <a:prstDash val="sysDash"/>
            <a:extLst>
              <a:ext uri="{C807C97D-BFC1-408E-A445-0C87EB9F89A2}">
                <ask:lineSketchStyleProps xmlns:ask="http://schemas.microsoft.com/office/drawing/2018/sketchyshapes" sd="1219033472">
                  <a:prstGeom prst="roundRect">
                    <a:avLst>
                      <a:gd name="adj" fmla="val 50000"/>
                    </a:avLst>
                  </a:prstGeom>
                  <ask:type>
                    <ask:lineSketchFreehand/>
                  </ask:type>
                </ask:lineSketchStyleProps>
              </a:ext>
            </a:extLst>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1019431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ppt_x"/>
                                          </p:val>
                                        </p:tav>
                                        <p:tav tm="100000">
                                          <p:val>
                                            <p:strVal val="#ppt_x"/>
                                          </p:val>
                                        </p:tav>
                                      </p:tavLst>
                                    </p:anim>
                                    <p:anim calcmode="lin" valueType="num">
                                      <p:cBhvr additive="base">
                                        <p:cTn id="2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ppt_x"/>
                                          </p:val>
                                        </p:tav>
                                        <p:tav tm="100000">
                                          <p:val>
                                            <p:strVal val="#ppt_x"/>
                                          </p:val>
                                        </p:tav>
                                      </p:tavLst>
                                    </p:anim>
                                    <p:anim calcmode="lin" valueType="num">
                                      <p:cBhvr additive="base">
                                        <p:cTn id="30" dur="500" fill="hold"/>
                                        <p:tgtEl>
                                          <p:spTgt spid="12"/>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ppt_x"/>
                                          </p:val>
                                        </p:tav>
                                        <p:tav tm="100000">
                                          <p:val>
                                            <p:strVal val="#ppt_x"/>
                                          </p:val>
                                        </p:tav>
                                      </p:tavLst>
                                    </p:anim>
                                    <p:anim calcmode="lin" valueType="num">
                                      <p:cBhvr additive="base">
                                        <p:cTn id="34" dur="500" fill="hold"/>
                                        <p:tgtEl>
                                          <p:spTgt spid="13"/>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ppt_x"/>
                                          </p:val>
                                        </p:tav>
                                        <p:tav tm="100000">
                                          <p:val>
                                            <p:strVal val="#ppt_x"/>
                                          </p:val>
                                        </p:tav>
                                      </p:tavLst>
                                    </p:anim>
                                    <p:anim calcmode="lin" valueType="num">
                                      <p:cBhvr additive="base">
                                        <p:cTn id="4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500" fill="hold"/>
                                        <p:tgtEl>
                                          <p:spTgt spid="28"/>
                                        </p:tgtEl>
                                        <p:attrNameLst>
                                          <p:attrName>ppt_x</p:attrName>
                                        </p:attrNameLst>
                                      </p:cBhvr>
                                      <p:tavLst>
                                        <p:tav tm="0">
                                          <p:val>
                                            <p:strVal val="#ppt_x"/>
                                          </p:val>
                                        </p:tav>
                                        <p:tav tm="100000">
                                          <p:val>
                                            <p:strVal val="#ppt_x"/>
                                          </p:val>
                                        </p:tav>
                                      </p:tavLst>
                                    </p:anim>
                                    <p:anim calcmode="lin" valueType="num">
                                      <p:cBhvr additive="base">
                                        <p:cTn id="4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additive="base">
                                        <p:cTn id="53" dur="500" fill="hold"/>
                                        <p:tgtEl>
                                          <p:spTgt spid="32"/>
                                        </p:tgtEl>
                                        <p:attrNameLst>
                                          <p:attrName>ppt_x</p:attrName>
                                        </p:attrNameLst>
                                      </p:cBhvr>
                                      <p:tavLst>
                                        <p:tav tm="0">
                                          <p:val>
                                            <p:strVal val="#ppt_x"/>
                                          </p:val>
                                        </p:tav>
                                        <p:tav tm="100000">
                                          <p:val>
                                            <p:strVal val="#ppt_x"/>
                                          </p:val>
                                        </p:tav>
                                      </p:tavLst>
                                    </p:anim>
                                    <p:anim calcmode="lin" valueType="num">
                                      <p:cBhvr additive="base">
                                        <p:cTn id="54"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additive="base">
                                        <p:cTn id="59" dur="500" fill="hold"/>
                                        <p:tgtEl>
                                          <p:spTgt spid="33"/>
                                        </p:tgtEl>
                                        <p:attrNameLst>
                                          <p:attrName>ppt_x</p:attrName>
                                        </p:attrNameLst>
                                      </p:cBhvr>
                                      <p:tavLst>
                                        <p:tav tm="0">
                                          <p:val>
                                            <p:strVal val="#ppt_x"/>
                                          </p:val>
                                        </p:tav>
                                        <p:tav tm="100000">
                                          <p:val>
                                            <p:strVal val="#ppt_x"/>
                                          </p:val>
                                        </p:tav>
                                      </p:tavLst>
                                    </p:anim>
                                    <p:anim calcmode="lin" valueType="num">
                                      <p:cBhvr additive="base">
                                        <p:cTn id="60"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P spid="11" grpId="0"/>
      <p:bldP spid="12" grpId="0"/>
      <p:bldP spid="13" grpId="0" animBg="1"/>
      <p:bldP spid="15" grpId="0" animBg="1"/>
      <p:bldP spid="16" grpId="0" animBg="1"/>
      <p:bldP spid="28" grpId="0" animBg="1"/>
      <p:bldP spid="32" grpId="0" animBg="1"/>
      <p:bldP spid="3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C7258E8-D03A-D131-63B5-55706BFACF35}"/>
              </a:ext>
            </a:extLst>
          </p:cNvPr>
          <p:cNvSpPr>
            <a:spLocks noGrp="1"/>
          </p:cNvSpPr>
          <p:nvPr>
            <p:ph type="sldNum" sz="quarter" idx="12"/>
          </p:nvPr>
        </p:nvSpPr>
        <p:spPr/>
        <p:txBody>
          <a:bodyPr/>
          <a:lstStyle/>
          <a:p>
            <a:fld id="{B2FED1A7-FB98-43FD-AA3D-E7C3EC56B298}" type="slidenum">
              <a:rPr lang="en-US" smtClean="0"/>
              <a:t>6</a:t>
            </a:fld>
            <a:endParaRPr lang="en-US" dirty="0"/>
          </a:p>
        </p:txBody>
      </p:sp>
      <p:sp>
        <p:nvSpPr>
          <p:cNvPr id="4" name="Title 3">
            <a:extLst>
              <a:ext uri="{FF2B5EF4-FFF2-40B4-BE49-F238E27FC236}">
                <a16:creationId xmlns:a16="http://schemas.microsoft.com/office/drawing/2014/main" id="{099E16B2-9078-07BD-0644-F6707C793991}"/>
              </a:ext>
            </a:extLst>
          </p:cNvPr>
          <p:cNvSpPr>
            <a:spLocks noGrp="1"/>
          </p:cNvSpPr>
          <p:nvPr>
            <p:ph type="title"/>
          </p:nvPr>
        </p:nvSpPr>
        <p:spPr>
          <a:xfrm>
            <a:off x="609600" y="152400"/>
            <a:ext cx="10439400" cy="1066800"/>
          </a:xfrm>
        </p:spPr>
        <p:txBody>
          <a:bodyPr>
            <a:normAutofit fontScale="90000"/>
          </a:bodyPr>
          <a:lstStyle/>
          <a:p>
            <a:r>
              <a:rPr lang="en-US" dirty="0"/>
              <a:t>FCChh &amp; HFM: 13 Talks @FCC Week 2025</a:t>
            </a:r>
          </a:p>
        </p:txBody>
      </p:sp>
      <p:graphicFrame>
        <p:nvGraphicFramePr>
          <p:cNvPr id="5" name="Table 4">
            <a:extLst>
              <a:ext uri="{FF2B5EF4-FFF2-40B4-BE49-F238E27FC236}">
                <a16:creationId xmlns:a16="http://schemas.microsoft.com/office/drawing/2014/main" id="{7CE106B9-ACBA-F8D7-A037-624CCF43E7E2}"/>
              </a:ext>
            </a:extLst>
          </p:cNvPr>
          <p:cNvGraphicFramePr>
            <a:graphicFrameLocks noGrp="1"/>
          </p:cNvGraphicFramePr>
          <p:nvPr>
            <p:extLst>
              <p:ext uri="{D42A27DB-BD31-4B8C-83A1-F6EECF244321}">
                <p14:modId xmlns:p14="http://schemas.microsoft.com/office/powerpoint/2010/main" val="2512727161"/>
              </p:ext>
            </p:extLst>
          </p:nvPr>
        </p:nvGraphicFramePr>
        <p:xfrm>
          <a:off x="1" y="1224280"/>
          <a:ext cx="4419600" cy="5669280"/>
        </p:xfrm>
        <a:graphic>
          <a:graphicData uri="http://schemas.openxmlformats.org/drawingml/2006/table">
            <a:tbl>
              <a:tblPr firstRow="1" bandRow="1">
                <a:tableStyleId>{5C22544A-7EE6-4342-B048-85BDC9FD1C3A}</a:tableStyleId>
              </a:tblPr>
              <a:tblGrid>
                <a:gridCol w="4419600">
                  <a:extLst>
                    <a:ext uri="{9D8B030D-6E8A-4147-A177-3AD203B41FA5}">
                      <a16:colId xmlns:a16="http://schemas.microsoft.com/office/drawing/2014/main" val="2258887465"/>
                    </a:ext>
                  </a:extLst>
                </a:gridCol>
              </a:tblGrid>
              <a:tr h="611962">
                <a:tc>
                  <a:txBody>
                    <a:bodyPr/>
                    <a:lstStyle/>
                    <a:p>
                      <a:r>
                        <a:rPr kumimoji="0" lang="en-GB" sz="1800" b="1" i="0" u="none" strike="noStrike" kern="1200" cap="none" spc="0" normalizeH="0" baseline="0" noProof="0" dirty="0">
                          <a:ln>
                            <a:noFill/>
                          </a:ln>
                          <a:solidFill>
                            <a:prstClr val="white"/>
                          </a:solidFill>
                          <a:effectLst/>
                          <a:uLnTx/>
                          <a:uFillTx/>
                          <a:latin typeface="+mn-lt"/>
                          <a:ea typeface="+mn-ea"/>
                          <a:cs typeface="+mn-cs"/>
                        </a:rPr>
                        <a:t>FCC-hh accelerator: baseline &amp; cryogenics</a:t>
                      </a:r>
                      <a:endParaRPr kumimoji="0" lang="en-GB" sz="1800" b="0" i="0" u="none" strike="noStrike" kern="1200" cap="none" spc="0" normalizeH="0" baseline="0" noProof="0" dirty="0">
                        <a:ln>
                          <a:noFill/>
                        </a:ln>
                        <a:solidFill>
                          <a:prstClr val="white"/>
                        </a:solidFill>
                        <a:effectLst/>
                        <a:uLnTx/>
                        <a:uFillTx/>
                        <a:latin typeface="+mn-lt"/>
                        <a:ea typeface="+mn-ea"/>
                        <a:cs typeface="+mn-cs"/>
                      </a:endParaRPr>
                    </a:p>
                    <a:p>
                      <a:r>
                        <a:rPr kumimoji="0" lang="en-GB" sz="1800" b="0" i="0" u="none" strike="noStrike" kern="1200" cap="none" spc="0" normalizeH="0" baseline="0" noProof="0" dirty="0">
                          <a:ln>
                            <a:noFill/>
                          </a:ln>
                          <a:solidFill>
                            <a:prstClr val="white"/>
                          </a:solidFill>
                          <a:effectLst/>
                          <a:uLnTx/>
                          <a:uFillTx/>
                          <a:latin typeface="+mn-lt"/>
                          <a:ea typeface="+mn-ea"/>
                          <a:cs typeface="+mn-cs"/>
                        </a:rPr>
                        <a:t>chair: </a:t>
                      </a:r>
                      <a:r>
                        <a:rPr kumimoji="0" lang="en-GB" sz="1800" b="0" i="0" u="none" strike="noStrike" kern="1200" cap="none" spc="0" normalizeH="0" baseline="0" noProof="0" dirty="0" err="1">
                          <a:ln>
                            <a:noFill/>
                          </a:ln>
                          <a:solidFill>
                            <a:prstClr val="white"/>
                          </a:solidFill>
                          <a:effectLst/>
                          <a:uLnTx/>
                          <a:uFillTx/>
                          <a:latin typeface="+mn-lt"/>
                          <a:ea typeface="+mn-ea"/>
                          <a:cs typeface="+mn-cs"/>
                        </a:rPr>
                        <a:t>V.Shiltsev</a:t>
                      </a:r>
                      <a:r>
                        <a:rPr kumimoji="0" lang="en-GB" sz="1800" b="0" i="0" u="none" strike="noStrike" kern="1200" cap="none" spc="0" normalizeH="0" baseline="0" noProof="0" dirty="0">
                          <a:ln>
                            <a:noFill/>
                          </a:ln>
                          <a:solidFill>
                            <a:prstClr val="white"/>
                          </a:solidFill>
                          <a:effectLst/>
                          <a:uLnTx/>
                          <a:uFillTx/>
                          <a:latin typeface="+mn-lt"/>
                          <a:ea typeface="+mn-ea"/>
                          <a:cs typeface="+mn-cs"/>
                        </a:rPr>
                        <a:t>/NIU, 10h30-12h00</a:t>
                      </a:r>
                      <a:endParaRPr lang="en-GB" sz="1600" b="0" dirty="0">
                        <a:effectLst/>
                        <a:latin typeface="Calibri" panose="020F0502020204030204" pitchFamily="34" charset="0"/>
                        <a:ea typeface="Calibri" panose="020F0502020204030204" pitchFamily="34" charset="0"/>
                      </a:endParaRPr>
                    </a:p>
                  </a:txBody>
                  <a:tcPr>
                    <a:solidFill>
                      <a:schemeClr val="accent5">
                        <a:lumMod val="75000"/>
                      </a:schemeClr>
                    </a:solidFill>
                  </a:tcPr>
                </a:tc>
                <a:extLst>
                  <a:ext uri="{0D108BD9-81ED-4DB2-BD59-A6C34878D82A}">
                    <a16:rowId xmlns:a16="http://schemas.microsoft.com/office/drawing/2014/main" val="3578747854"/>
                  </a:ext>
                </a:extLst>
              </a:tr>
              <a:tr h="320552">
                <a:tc>
                  <a:txBody>
                    <a:bodyPr/>
                    <a:lstStyle/>
                    <a:p>
                      <a:r>
                        <a:rPr lang="en-GB" sz="1800" b="1" i="0" kern="1200" dirty="0">
                          <a:solidFill>
                            <a:schemeClr val="dk1"/>
                          </a:solidFill>
                          <a:effectLst/>
                          <a:latin typeface="+mn-lt"/>
                          <a:ea typeface="+mn-ea"/>
                          <a:cs typeface="+mn-cs"/>
                        </a:rPr>
                        <a:t>Feasibility Study Baseline Layout and Prospects for FCC-hh, </a:t>
                      </a:r>
                      <a:r>
                        <a:rPr lang="en-GB" sz="1800" b="0" i="0" kern="1200" dirty="0">
                          <a:solidFill>
                            <a:schemeClr val="dk1"/>
                          </a:solidFill>
                          <a:effectLst/>
                          <a:latin typeface="+mn-lt"/>
                          <a:ea typeface="+mn-ea"/>
                          <a:cs typeface="+mn-cs"/>
                        </a:rPr>
                        <a:t>Gustave Perez </a:t>
                      </a:r>
                      <a:r>
                        <a:rPr lang="en-GB" sz="1800" b="0" i="0" kern="1200" dirty="0" err="1">
                          <a:solidFill>
                            <a:schemeClr val="dk1"/>
                          </a:solidFill>
                          <a:effectLst/>
                          <a:latin typeface="+mn-lt"/>
                          <a:ea typeface="+mn-ea"/>
                          <a:cs typeface="+mn-cs"/>
                        </a:rPr>
                        <a:t>Segurano</a:t>
                      </a:r>
                      <a:r>
                        <a:rPr lang="en-GB" sz="1800" b="0" i="0" kern="1200" dirty="0">
                          <a:solidFill>
                            <a:schemeClr val="dk1"/>
                          </a:solidFill>
                          <a:effectLst/>
                          <a:latin typeface="+mn-lt"/>
                          <a:ea typeface="+mn-ea"/>
                          <a:cs typeface="+mn-cs"/>
                        </a:rPr>
                        <a:t>/U Malta</a:t>
                      </a:r>
                      <a:endParaRPr lang="en-GB" sz="1800" b="0" dirty="0">
                        <a:effectLst/>
                        <a:latin typeface="+mn-lt"/>
                        <a:ea typeface="Calibri" panose="020F0502020204030204" pitchFamily="34" charset="0"/>
                      </a:endParaRPr>
                    </a:p>
                  </a:txBody>
                  <a:tcPr>
                    <a:solidFill>
                      <a:schemeClr val="accent5">
                        <a:lumMod val="20000"/>
                        <a:lumOff val="80000"/>
                      </a:schemeClr>
                    </a:solidFill>
                  </a:tcPr>
                </a:tc>
                <a:extLst>
                  <a:ext uri="{0D108BD9-81ED-4DB2-BD59-A6C34878D82A}">
                    <a16:rowId xmlns:a16="http://schemas.microsoft.com/office/drawing/2014/main" val="1844393414"/>
                  </a:ext>
                </a:extLst>
              </a:tr>
              <a:tr h="553680">
                <a:tc>
                  <a:txBody>
                    <a:bodyPr/>
                    <a:lstStyle/>
                    <a:p>
                      <a:r>
                        <a:rPr lang="en-GB" sz="1800" b="1" i="0" kern="1200" dirty="0">
                          <a:solidFill>
                            <a:schemeClr val="dk1"/>
                          </a:solidFill>
                          <a:effectLst/>
                          <a:latin typeface="+mn-lt"/>
                          <a:ea typeface="+mn-ea"/>
                          <a:cs typeface="+mn-cs"/>
                        </a:rPr>
                        <a:t>Hybrid REBCO-Cu coating for the FCC beam screen to achieve low surface impedance and high magnetic field homogeneity</a:t>
                      </a:r>
                      <a:r>
                        <a:rPr lang="en-GB" sz="1800" b="0" i="0" kern="1200" dirty="0">
                          <a:solidFill>
                            <a:schemeClr val="dk1"/>
                          </a:solidFill>
                          <a:effectLst/>
                          <a:latin typeface="+mn-lt"/>
                          <a:ea typeface="+mn-ea"/>
                          <a:cs typeface="+mn-cs"/>
                        </a:rPr>
                        <a:t>, Joffre Gutierrez Royo/ ICMAB-CSIC</a:t>
                      </a:r>
                    </a:p>
                  </a:txBody>
                  <a:tcPr>
                    <a:solidFill>
                      <a:schemeClr val="accent5">
                        <a:lumMod val="20000"/>
                        <a:lumOff val="80000"/>
                      </a:schemeClr>
                    </a:solidFill>
                  </a:tcPr>
                </a:tc>
                <a:extLst>
                  <a:ext uri="{0D108BD9-81ED-4DB2-BD59-A6C34878D82A}">
                    <a16:rowId xmlns:a16="http://schemas.microsoft.com/office/drawing/2014/main" val="3351937514"/>
                  </a:ext>
                </a:extLst>
              </a:tr>
              <a:tr h="435214">
                <a:tc>
                  <a:txBody>
                    <a:bodyPr/>
                    <a:lstStyle/>
                    <a:p>
                      <a:r>
                        <a:rPr lang="en-GB" sz="1800" b="1" i="0" kern="1200" dirty="0">
                          <a:solidFill>
                            <a:schemeClr val="dk1"/>
                          </a:solidFill>
                          <a:effectLst/>
                          <a:latin typeface="+mn-lt"/>
                          <a:ea typeface="+mn-ea"/>
                          <a:cs typeface="+mn-cs"/>
                        </a:rPr>
                        <a:t>Tl-1223 Superconducting Films for Beam Screen Coatings in FCC: Synthesis and Performance Validation</a:t>
                      </a:r>
                      <a:r>
                        <a:rPr lang="en-GB" sz="1800" b="0" i="0" kern="1200" dirty="0">
                          <a:solidFill>
                            <a:schemeClr val="dk1"/>
                          </a:solidFill>
                          <a:effectLst/>
                          <a:latin typeface="+mn-lt"/>
                          <a:ea typeface="+mn-ea"/>
                          <a:cs typeface="+mn-cs"/>
                        </a:rPr>
                        <a:t>, Emilio </a:t>
                      </a:r>
                      <a:r>
                        <a:rPr lang="en-GB" sz="1800" b="0" i="0" kern="1200" dirty="0" err="1">
                          <a:solidFill>
                            <a:schemeClr val="dk1"/>
                          </a:solidFill>
                          <a:effectLst/>
                          <a:latin typeface="+mn-lt"/>
                          <a:ea typeface="+mn-ea"/>
                          <a:cs typeface="+mn-cs"/>
                        </a:rPr>
                        <a:t>Bellingeri</a:t>
                      </a:r>
                      <a:r>
                        <a:rPr lang="en-GB" sz="1800" b="0" i="0" kern="1200" dirty="0">
                          <a:solidFill>
                            <a:schemeClr val="dk1"/>
                          </a:solidFill>
                          <a:effectLst/>
                          <a:latin typeface="+mn-lt"/>
                          <a:ea typeface="+mn-ea"/>
                          <a:cs typeface="+mn-cs"/>
                        </a:rPr>
                        <a:t>/CNR-SPIN</a:t>
                      </a:r>
                    </a:p>
                  </a:txBody>
                  <a:tcPr>
                    <a:solidFill>
                      <a:schemeClr val="accent5">
                        <a:lumMod val="20000"/>
                        <a:lumOff val="80000"/>
                      </a:schemeClr>
                    </a:solidFill>
                  </a:tcPr>
                </a:tc>
                <a:extLst>
                  <a:ext uri="{0D108BD9-81ED-4DB2-BD59-A6C34878D82A}">
                    <a16:rowId xmlns:a16="http://schemas.microsoft.com/office/drawing/2014/main" val="2401264386"/>
                  </a:ext>
                </a:extLst>
              </a:tr>
              <a:tr h="3205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mn-lt"/>
                          <a:ea typeface="+mn-ea"/>
                          <a:cs typeface="+mn-cs"/>
                        </a:rPr>
                        <a:t>Cryogenic baseline and advancements on the 4.5 K option for FCC-hh using Nb3Sn magnets, </a:t>
                      </a:r>
                      <a:r>
                        <a:rPr kumimoji="0" lang="en-GB" sz="1800" b="0" i="0" u="none" strike="noStrike" kern="1200" cap="none" spc="0" normalizeH="0" baseline="0" noProof="0" dirty="0">
                          <a:ln>
                            <a:noFill/>
                          </a:ln>
                          <a:solidFill>
                            <a:prstClr val="black"/>
                          </a:solidFill>
                          <a:effectLst/>
                          <a:uLnTx/>
                          <a:uFillTx/>
                          <a:latin typeface="+mn-lt"/>
                          <a:ea typeface="+mn-ea"/>
                          <a:cs typeface="+mn-cs"/>
                        </a:rPr>
                        <a:t>Patricia Borges de Sousa/CERN</a:t>
                      </a:r>
                    </a:p>
                  </a:txBody>
                  <a:tcPr>
                    <a:solidFill>
                      <a:schemeClr val="accent5">
                        <a:lumMod val="20000"/>
                        <a:lumOff val="80000"/>
                      </a:schemeClr>
                    </a:solidFill>
                  </a:tcPr>
                </a:tc>
                <a:extLst>
                  <a:ext uri="{0D108BD9-81ED-4DB2-BD59-A6C34878D82A}">
                    <a16:rowId xmlns:a16="http://schemas.microsoft.com/office/drawing/2014/main" val="4185240691"/>
                  </a:ext>
                </a:extLst>
              </a:tr>
            </a:tbl>
          </a:graphicData>
        </a:graphic>
      </p:graphicFrame>
      <p:graphicFrame>
        <p:nvGraphicFramePr>
          <p:cNvPr id="6" name="Table 5">
            <a:extLst>
              <a:ext uri="{FF2B5EF4-FFF2-40B4-BE49-F238E27FC236}">
                <a16:creationId xmlns:a16="http://schemas.microsoft.com/office/drawing/2014/main" id="{296E4AFE-BD34-0A6F-7965-19D2BDF4739B}"/>
              </a:ext>
            </a:extLst>
          </p:cNvPr>
          <p:cNvGraphicFramePr>
            <a:graphicFrameLocks noGrp="1"/>
          </p:cNvGraphicFramePr>
          <p:nvPr>
            <p:extLst>
              <p:ext uri="{D42A27DB-BD31-4B8C-83A1-F6EECF244321}">
                <p14:modId xmlns:p14="http://schemas.microsoft.com/office/powerpoint/2010/main" val="1213791897"/>
              </p:ext>
            </p:extLst>
          </p:nvPr>
        </p:nvGraphicFramePr>
        <p:xfrm>
          <a:off x="4495800" y="1219200"/>
          <a:ext cx="3810000" cy="5059680"/>
        </p:xfrm>
        <a:graphic>
          <a:graphicData uri="http://schemas.openxmlformats.org/drawingml/2006/table">
            <a:tbl>
              <a:tblPr firstRow="1" bandRow="1">
                <a:tableStyleId>{5C22544A-7EE6-4342-B048-85BDC9FD1C3A}</a:tableStyleId>
              </a:tblPr>
              <a:tblGrid>
                <a:gridCol w="3810000">
                  <a:extLst>
                    <a:ext uri="{9D8B030D-6E8A-4147-A177-3AD203B41FA5}">
                      <a16:colId xmlns:a16="http://schemas.microsoft.com/office/drawing/2014/main" val="2258887465"/>
                    </a:ext>
                  </a:extLst>
                </a:gridCol>
              </a:tblGrid>
              <a:tr h="611962">
                <a:tc>
                  <a:txBody>
                    <a:bodyPr/>
                    <a:lstStyle/>
                    <a:p>
                      <a:r>
                        <a:rPr kumimoji="0" lang="en-GB" sz="1800" b="1" i="0" u="none" strike="noStrike" kern="1200" cap="none" spc="0" normalizeH="0" baseline="0" noProof="0" dirty="0">
                          <a:ln>
                            <a:noFill/>
                          </a:ln>
                          <a:solidFill>
                            <a:prstClr val="white"/>
                          </a:solidFill>
                          <a:effectLst/>
                          <a:uLnTx/>
                          <a:uFillTx/>
                          <a:latin typeface="+mn-lt"/>
                          <a:ea typeface="+mn-ea"/>
                          <a:cs typeface="+mn-cs"/>
                        </a:rPr>
                        <a:t>High-Field Magnets (1)</a:t>
                      </a:r>
                      <a:endParaRPr kumimoji="0" lang="en-GB" sz="1800" b="0" i="0" u="none" strike="noStrike" kern="1200" cap="none" spc="0" normalizeH="0" baseline="0" noProof="0" dirty="0">
                        <a:ln>
                          <a:noFill/>
                        </a:ln>
                        <a:solidFill>
                          <a:prstClr val="white"/>
                        </a:solidFill>
                        <a:effectLst/>
                        <a:uLnTx/>
                        <a:uFillTx/>
                        <a:latin typeface="+mn-lt"/>
                        <a:ea typeface="+mn-ea"/>
                        <a:cs typeface="+mn-cs"/>
                      </a:endParaRPr>
                    </a:p>
                    <a:p>
                      <a:r>
                        <a:rPr kumimoji="0" lang="en-GB" sz="1800" b="0" i="0" u="none" strike="noStrike" kern="1200" cap="none" spc="0" normalizeH="0" baseline="0" noProof="0" dirty="0">
                          <a:ln>
                            <a:noFill/>
                          </a:ln>
                          <a:solidFill>
                            <a:prstClr val="white"/>
                          </a:solidFill>
                          <a:effectLst/>
                          <a:uLnTx/>
                          <a:uFillTx/>
                          <a:latin typeface="+mn-lt"/>
                          <a:ea typeface="+mn-ea"/>
                          <a:cs typeface="+mn-cs"/>
                        </a:rPr>
                        <a:t>chair: </a:t>
                      </a:r>
                      <a:r>
                        <a:rPr kumimoji="0" lang="en-GB" sz="1800" b="0" i="0" u="none" strike="noStrike" kern="1200" cap="none" spc="0" normalizeH="0" baseline="0" noProof="0" dirty="0" err="1">
                          <a:ln>
                            <a:noFill/>
                          </a:ln>
                          <a:solidFill>
                            <a:prstClr val="white"/>
                          </a:solidFill>
                          <a:effectLst/>
                          <a:uLnTx/>
                          <a:uFillTx/>
                          <a:latin typeface="+mn-lt"/>
                          <a:ea typeface="+mn-ea"/>
                          <a:cs typeface="+mn-cs"/>
                        </a:rPr>
                        <a:t>P.Vedrine</a:t>
                      </a:r>
                      <a:r>
                        <a:rPr kumimoji="0" lang="en-GB" sz="1800" b="0" i="0" u="none" strike="noStrike" kern="1200" cap="none" spc="0" normalizeH="0" baseline="0" noProof="0" dirty="0">
                          <a:ln>
                            <a:noFill/>
                          </a:ln>
                          <a:solidFill>
                            <a:prstClr val="white"/>
                          </a:solidFill>
                          <a:effectLst/>
                          <a:uLnTx/>
                          <a:uFillTx/>
                          <a:latin typeface="+mn-lt"/>
                          <a:ea typeface="+mn-ea"/>
                          <a:cs typeface="+mn-cs"/>
                        </a:rPr>
                        <a:t>/CEA 13h30-15h00</a:t>
                      </a:r>
                    </a:p>
                    <a:p>
                      <a:endParaRPr lang="en-GB" sz="1600" b="0" dirty="0">
                        <a:effectLst/>
                        <a:latin typeface="Calibri" panose="020F0502020204030204" pitchFamily="34" charset="0"/>
                        <a:ea typeface="Calibri" panose="020F0502020204030204" pitchFamily="34" charset="0"/>
                      </a:endParaRPr>
                    </a:p>
                  </a:txBody>
                  <a:tcPr>
                    <a:solidFill>
                      <a:schemeClr val="accent5">
                        <a:lumMod val="75000"/>
                      </a:schemeClr>
                    </a:solidFill>
                  </a:tcPr>
                </a:tc>
                <a:extLst>
                  <a:ext uri="{0D108BD9-81ED-4DB2-BD59-A6C34878D82A}">
                    <a16:rowId xmlns:a16="http://schemas.microsoft.com/office/drawing/2014/main" val="3578747854"/>
                  </a:ext>
                </a:extLst>
              </a:tr>
              <a:tr h="320552">
                <a:tc>
                  <a:txBody>
                    <a:bodyPr/>
                    <a:lstStyle/>
                    <a:p>
                      <a:r>
                        <a:rPr lang="en-US" b="1" dirty="0"/>
                        <a:t>Overview of LTS HFM magnet and conductor activities</a:t>
                      </a:r>
                      <a:r>
                        <a:rPr lang="en-GB" sz="1600" b="1" i="0" kern="1200" dirty="0">
                          <a:solidFill>
                            <a:schemeClr val="dk1"/>
                          </a:solidFill>
                          <a:effectLst/>
                          <a:latin typeface="+mn-lt"/>
                          <a:ea typeface="+mn-ea"/>
                          <a:cs typeface="+mn-cs"/>
                        </a:rPr>
                        <a:t>, </a:t>
                      </a:r>
                      <a:r>
                        <a:rPr lang="en-GB" sz="1600" b="0" i="0" kern="1200" dirty="0">
                          <a:solidFill>
                            <a:schemeClr val="dk1"/>
                          </a:solidFill>
                          <a:effectLst/>
                          <a:latin typeface="+mn-lt"/>
                          <a:ea typeface="+mn-ea"/>
                          <a:cs typeface="+mn-cs"/>
                        </a:rPr>
                        <a:t>Ezio Todesco/CERN</a:t>
                      </a:r>
                      <a:endParaRPr lang="en-GB" sz="1600" b="0" dirty="0">
                        <a:effectLst/>
                        <a:latin typeface="+mn-lt"/>
                        <a:ea typeface="Calibri" panose="020F0502020204030204" pitchFamily="34" charset="0"/>
                      </a:endParaRPr>
                    </a:p>
                  </a:txBody>
                  <a:tcPr>
                    <a:solidFill>
                      <a:schemeClr val="accent5">
                        <a:lumMod val="20000"/>
                        <a:lumOff val="80000"/>
                      </a:schemeClr>
                    </a:solidFill>
                  </a:tcPr>
                </a:tc>
                <a:extLst>
                  <a:ext uri="{0D108BD9-81ED-4DB2-BD59-A6C34878D82A}">
                    <a16:rowId xmlns:a16="http://schemas.microsoft.com/office/drawing/2014/main" val="1844393414"/>
                  </a:ext>
                </a:extLst>
              </a:tr>
              <a:tr h="553680">
                <a:tc>
                  <a:txBody>
                    <a:bodyPr/>
                    <a:lstStyle/>
                    <a:p>
                      <a:r>
                        <a:rPr lang="en-US" b="1" dirty="0"/>
                        <a:t>Protection of LTS and HTS magnets and circuits for FCC-h</a:t>
                      </a:r>
                      <a:r>
                        <a:rPr lang="en-GB" sz="1800" b="0" i="0" kern="1200" dirty="0">
                          <a:solidFill>
                            <a:schemeClr val="dk1"/>
                          </a:solidFill>
                          <a:effectLst/>
                          <a:latin typeface="+mn-lt"/>
                          <a:ea typeface="+mn-ea"/>
                          <a:cs typeface="+mn-cs"/>
                        </a:rPr>
                        <a:t>, </a:t>
                      </a:r>
                      <a:r>
                        <a:rPr lang="nl-NL" dirty="0"/>
                        <a:t>Arjan Verweij /CERN, Jan Uythoven/CERN</a:t>
                      </a:r>
                      <a:endParaRPr lang="en-GB" sz="1800" b="0" i="0" kern="1200" dirty="0">
                        <a:solidFill>
                          <a:schemeClr val="dk1"/>
                        </a:solidFill>
                        <a:effectLst/>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351937514"/>
                  </a:ext>
                </a:extLst>
              </a:tr>
              <a:tr h="435214">
                <a:tc>
                  <a:txBody>
                    <a:bodyPr/>
                    <a:lstStyle/>
                    <a:p>
                      <a:r>
                        <a:rPr lang="en-US" b="1" dirty="0"/>
                        <a:t>HTS magnet R&amp;D for next-generation accelerators at IHEP, </a:t>
                      </a:r>
                      <a:r>
                        <a:rPr lang="en-US" dirty="0" err="1"/>
                        <a:t>Qingjin</a:t>
                      </a:r>
                      <a:r>
                        <a:rPr lang="en-US" dirty="0"/>
                        <a:t> Xu</a:t>
                      </a:r>
                    </a:p>
                  </a:txBody>
                  <a:tcPr>
                    <a:solidFill>
                      <a:schemeClr val="accent5">
                        <a:lumMod val="20000"/>
                        <a:lumOff val="80000"/>
                      </a:schemeClr>
                    </a:solidFill>
                  </a:tcPr>
                </a:tc>
                <a:extLst>
                  <a:ext uri="{0D108BD9-81ED-4DB2-BD59-A6C34878D82A}">
                    <a16:rowId xmlns:a16="http://schemas.microsoft.com/office/drawing/2014/main" val="2401264386"/>
                  </a:ext>
                </a:extLst>
              </a:tr>
              <a:tr h="3205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Progress towards HTS HFM magnet and </a:t>
                      </a:r>
                      <a:r>
                        <a:rPr lang="en-US" sz="1800" b="1" dirty="0"/>
                        <a:t>conductor strategy</a:t>
                      </a:r>
                      <a:r>
                        <a:rPr kumimoji="0" lang="en-GB" sz="1800" b="1" i="0" u="none" strike="noStrike" kern="1200" cap="none" spc="0" normalizeH="0" baseline="0" noProof="0" dirty="0">
                          <a:ln>
                            <a:noFill/>
                          </a:ln>
                          <a:solidFill>
                            <a:prstClr val="black"/>
                          </a:solidFill>
                          <a:effectLst/>
                          <a:uLnTx/>
                          <a:uFillTx/>
                          <a:latin typeface="+mn-lt"/>
                          <a:ea typeface="+mn-ea"/>
                          <a:cs typeface="+mn-cs"/>
                        </a:rPr>
                        <a:t>, </a:t>
                      </a:r>
                      <a:r>
                        <a:rPr lang="en-US" sz="1800" dirty="0"/>
                        <a:t>Dr Amalia Ballarino/CERN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4185240691"/>
                  </a:ext>
                </a:extLst>
              </a:tr>
            </a:tbl>
          </a:graphicData>
        </a:graphic>
      </p:graphicFrame>
      <p:graphicFrame>
        <p:nvGraphicFramePr>
          <p:cNvPr id="7" name="Table 6">
            <a:extLst>
              <a:ext uri="{FF2B5EF4-FFF2-40B4-BE49-F238E27FC236}">
                <a16:creationId xmlns:a16="http://schemas.microsoft.com/office/drawing/2014/main" id="{048D57C1-D619-1B97-5F55-66AB9E009971}"/>
              </a:ext>
            </a:extLst>
          </p:cNvPr>
          <p:cNvGraphicFramePr>
            <a:graphicFrameLocks noGrp="1"/>
          </p:cNvGraphicFramePr>
          <p:nvPr>
            <p:extLst>
              <p:ext uri="{D42A27DB-BD31-4B8C-83A1-F6EECF244321}">
                <p14:modId xmlns:p14="http://schemas.microsoft.com/office/powerpoint/2010/main" val="3274475937"/>
              </p:ext>
            </p:extLst>
          </p:nvPr>
        </p:nvGraphicFramePr>
        <p:xfrm>
          <a:off x="8381999" y="1219200"/>
          <a:ext cx="3810001" cy="5730240"/>
        </p:xfrm>
        <a:graphic>
          <a:graphicData uri="http://schemas.openxmlformats.org/drawingml/2006/table">
            <a:tbl>
              <a:tblPr firstRow="1" bandRow="1">
                <a:tableStyleId>{5C22544A-7EE6-4342-B048-85BDC9FD1C3A}</a:tableStyleId>
              </a:tblPr>
              <a:tblGrid>
                <a:gridCol w="3810001">
                  <a:extLst>
                    <a:ext uri="{9D8B030D-6E8A-4147-A177-3AD203B41FA5}">
                      <a16:colId xmlns:a16="http://schemas.microsoft.com/office/drawing/2014/main" val="2258887465"/>
                    </a:ext>
                  </a:extLst>
                </a:gridCol>
              </a:tblGrid>
              <a:tr h="611962">
                <a:tc>
                  <a:txBody>
                    <a:bodyPr/>
                    <a:lstStyle/>
                    <a:p>
                      <a:r>
                        <a:rPr kumimoji="0" lang="en-GB" sz="1800" b="1" i="0" u="none" strike="noStrike" kern="1200" cap="none" spc="0" normalizeH="0" baseline="0" noProof="0" dirty="0">
                          <a:ln>
                            <a:noFill/>
                          </a:ln>
                          <a:solidFill>
                            <a:prstClr val="white"/>
                          </a:solidFill>
                          <a:effectLst/>
                          <a:uLnTx/>
                          <a:uFillTx/>
                          <a:latin typeface="+mn-lt"/>
                          <a:ea typeface="+mn-ea"/>
                          <a:cs typeface="+mn-cs"/>
                        </a:rPr>
                        <a:t>High-Field Magnets (2)</a:t>
                      </a:r>
                      <a:endParaRPr kumimoji="0" lang="en-GB" sz="1800" b="0" i="0" u="none" strike="noStrike" kern="1200" cap="none" spc="0" normalizeH="0" baseline="0" noProof="0" dirty="0">
                        <a:ln>
                          <a:noFill/>
                        </a:ln>
                        <a:solidFill>
                          <a:prstClr val="white"/>
                        </a:solidFill>
                        <a:effectLst/>
                        <a:uLnTx/>
                        <a:uFillTx/>
                        <a:latin typeface="+mn-lt"/>
                        <a:ea typeface="+mn-ea"/>
                        <a:cs typeface="+mn-cs"/>
                      </a:endParaRPr>
                    </a:p>
                    <a:p>
                      <a:r>
                        <a:rPr kumimoji="0" lang="en-GB" sz="1800" b="0" i="0" u="none" strike="noStrike" kern="1200" cap="none" spc="0" normalizeH="0" baseline="0" noProof="0" dirty="0">
                          <a:ln>
                            <a:noFill/>
                          </a:ln>
                          <a:solidFill>
                            <a:prstClr val="white"/>
                          </a:solidFill>
                          <a:effectLst/>
                          <a:uLnTx/>
                          <a:uFillTx/>
                          <a:latin typeface="+mn-lt"/>
                          <a:ea typeface="+mn-ea"/>
                          <a:cs typeface="+mn-cs"/>
                        </a:rPr>
                        <a:t>chair: </a:t>
                      </a:r>
                      <a:r>
                        <a:rPr kumimoji="0" lang="en-GB" sz="1800" b="0" i="0" u="none" strike="noStrike" kern="1200" cap="none" spc="0" normalizeH="0" baseline="0" noProof="0" dirty="0" err="1">
                          <a:ln>
                            <a:noFill/>
                          </a:ln>
                          <a:solidFill>
                            <a:prstClr val="white"/>
                          </a:solidFill>
                          <a:effectLst/>
                          <a:uLnTx/>
                          <a:uFillTx/>
                          <a:latin typeface="+mn-lt"/>
                          <a:ea typeface="+mn-ea"/>
                          <a:cs typeface="+mn-cs"/>
                        </a:rPr>
                        <a:t>M.Lamont</a:t>
                      </a:r>
                      <a:r>
                        <a:rPr kumimoji="0" lang="en-GB" sz="1800" b="0" i="0" u="none" strike="noStrike" kern="1200" cap="none" spc="0" normalizeH="0" baseline="0" noProof="0" dirty="0">
                          <a:ln>
                            <a:noFill/>
                          </a:ln>
                          <a:solidFill>
                            <a:prstClr val="white"/>
                          </a:solidFill>
                          <a:effectLst/>
                          <a:uLnTx/>
                          <a:uFillTx/>
                          <a:latin typeface="+mn-lt"/>
                          <a:ea typeface="+mn-ea"/>
                          <a:cs typeface="+mn-cs"/>
                        </a:rPr>
                        <a:t>/CERN, 15h30-17h00</a:t>
                      </a:r>
                    </a:p>
                    <a:p>
                      <a:endParaRPr lang="en-GB" sz="1600" b="0" dirty="0">
                        <a:effectLst/>
                        <a:latin typeface="Calibri" panose="020F0502020204030204" pitchFamily="34" charset="0"/>
                        <a:ea typeface="Calibri" panose="020F0502020204030204" pitchFamily="34" charset="0"/>
                      </a:endParaRPr>
                    </a:p>
                  </a:txBody>
                  <a:tcPr>
                    <a:solidFill>
                      <a:schemeClr val="accent5">
                        <a:lumMod val="75000"/>
                      </a:schemeClr>
                    </a:solidFill>
                  </a:tcPr>
                </a:tc>
                <a:extLst>
                  <a:ext uri="{0D108BD9-81ED-4DB2-BD59-A6C34878D82A}">
                    <a16:rowId xmlns:a16="http://schemas.microsoft.com/office/drawing/2014/main" val="3578747854"/>
                  </a:ext>
                </a:extLst>
              </a:tr>
              <a:tr h="3205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t>Status of US MDP</a:t>
                      </a:r>
                      <a:r>
                        <a:rPr lang="en-GB" sz="1800" b="1" i="0" kern="1200" dirty="0">
                          <a:solidFill>
                            <a:schemeClr val="dk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Paolo </a:t>
                      </a:r>
                      <a:r>
                        <a:rPr lang="en-US" sz="1800" dirty="0" err="1"/>
                        <a:t>Ferracin</a:t>
                      </a:r>
                      <a:r>
                        <a:rPr lang="en-US" sz="1800" dirty="0"/>
                        <a:t> /LBNL</a:t>
                      </a:r>
                      <a:endParaRPr lang="en-GB" sz="1800" b="0" dirty="0">
                        <a:effectLst/>
                        <a:latin typeface="+mn-lt"/>
                        <a:ea typeface="Calibri" panose="020F0502020204030204" pitchFamily="34" charset="0"/>
                      </a:endParaRPr>
                    </a:p>
                  </a:txBody>
                  <a:tcPr>
                    <a:solidFill>
                      <a:schemeClr val="accent5">
                        <a:lumMod val="20000"/>
                        <a:lumOff val="80000"/>
                      </a:schemeClr>
                    </a:solidFill>
                  </a:tcPr>
                </a:tc>
                <a:extLst>
                  <a:ext uri="{0D108BD9-81ED-4DB2-BD59-A6C34878D82A}">
                    <a16:rowId xmlns:a16="http://schemas.microsoft.com/office/drawing/2014/main" val="1844393414"/>
                  </a:ext>
                </a:extLst>
              </a:tr>
              <a:tr h="553680">
                <a:tc>
                  <a:txBody>
                    <a:bodyPr/>
                    <a:lstStyle/>
                    <a:p>
                      <a:r>
                        <a:rPr lang="en-US" sz="1800" b="1" dirty="0"/>
                        <a:t>Status of HFM development at CEA</a:t>
                      </a:r>
                      <a:r>
                        <a:rPr lang="en-GB" sz="1800" b="1" i="0" kern="1200" dirty="0">
                          <a:solidFill>
                            <a:schemeClr val="dk1"/>
                          </a:solidFill>
                          <a:effectLst/>
                          <a:latin typeface="+mn-lt"/>
                          <a:ea typeface="+mn-ea"/>
                          <a:cs typeface="+mn-cs"/>
                        </a:rPr>
                        <a:t>, </a:t>
                      </a:r>
                      <a:r>
                        <a:rPr lang="fr-FR" sz="1800" b="1" dirty="0"/>
                        <a:t> </a:t>
                      </a:r>
                      <a:r>
                        <a:rPr lang="fr-FR" sz="1800" dirty="0"/>
                        <a:t>Etienne </a:t>
                      </a:r>
                      <a:r>
                        <a:rPr lang="fr-FR" sz="1800" dirty="0" err="1"/>
                        <a:t>Rochepault</a:t>
                      </a:r>
                      <a:r>
                        <a:rPr lang="fr-FR" sz="1800" dirty="0"/>
                        <a:t> /Université Paris-Saclay </a:t>
                      </a:r>
                      <a:endParaRPr lang="en-GB" sz="1800" b="0" i="0" kern="1200" dirty="0">
                        <a:solidFill>
                          <a:schemeClr val="dk1"/>
                        </a:solidFill>
                        <a:effectLst/>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3351937514"/>
                  </a:ext>
                </a:extLst>
              </a:tr>
              <a:tr h="435214">
                <a:tc>
                  <a:txBody>
                    <a:bodyPr/>
                    <a:lstStyle/>
                    <a:p>
                      <a:r>
                        <a:rPr lang="en-US" sz="1800" b="1" dirty="0"/>
                        <a:t>Status of HFM development at CIEMAT</a:t>
                      </a:r>
                      <a:r>
                        <a:rPr lang="en-GB" sz="1800" b="1" i="0" kern="1200" dirty="0">
                          <a:solidFill>
                            <a:schemeClr val="dk1"/>
                          </a:solidFill>
                          <a:effectLst/>
                          <a:latin typeface="+mn-lt"/>
                          <a:ea typeface="+mn-ea"/>
                          <a:cs typeface="+mn-cs"/>
                        </a:rPr>
                        <a:t>, </a:t>
                      </a:r>
                      <a:r>
                        <a:rPr lang="es-ES" sz="1800" dirty="0"/>
                        <a:t>Fernando Toral/CIEMAT - Centro de Investigaciones Energéticas Medioambientales y </a:t>
                      </a:r>
                      <a:r>
                        <a:rPr lang="es-ES" sz="1800" dirty="0" err="1"/>
                        <a:t>Tec</a:t>
                      </a:r>
                      <a:r>
                        <a:rPr lang="es-ES" sz="1800" dirty="0"/>
                        <a:t>.</a:t>
                      </a:r>
                      <a:endParaRPr lang="en-GB" sz="1800" b="0" i="0" kern="1200" dirty="0">
                        <a:solidFill>
                          <a:schemeClr val="dk1"/>
                        </a:solidFill>
                        <a:effectLst/>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2401264386"/>
                  </a:ext>
                </a:extLst>
              </a:tr>
              <a:tr h="3205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t>Status of HFM development at INFN</a:t>
                      </a:r>
                      <a:r>
                        <a:rPr kumimoji="0" lang="en-GB" sz="1800" b="1" i="0" u="none" strike="noStrike" kern="1200" cap="none" spc="0" normalizeH="0" baseline="0" noProof="0" dirty="0">
                          <a:ln>
                            <a:noFill/>
                          </a:ln>
                          <a:solidFill>
                            <a:prstClr val="black"/>
                          </a:solidFill>
                          <a:effectLst/>
                          <a:uLnTx/>
                          <a:uFillTx/>
                          <a:latin typeface="+mn-lt"/>
                          <a:ea typeface="+mn-ea"/>
                          <a:cs typeface="+mn-cs"/>
                        </a:rPr>
                        <a:t>, </a:t>
                      </a:r>
                      <a:r>
                        <a:rPr lang="en-US" sz="1800" dirty="0"/>
                        <a:t>Alessandra </a:t>
                      </a:r>
                      <a:r>
                        <a:rPr lang="en-US" sz="1800" dirty="0" err="1"/>
                        <a:t>Pampaloni</a:t>
                      </a:r>
                      <a:r>
                        <a:rPr lang="en-US" sz="1800" dirty="0"/>
                        <a:t>/INFN Genova</a:t>
                      </a:r>
                      <a:endParaRPr kumimoji="0" lang="en-GB" sz="1800" b="0" i="0" u="none" strike="noStrike" kern="1200" cap="none" spc="0" normalizeH="0" baseline="0" noProof="0" dirty="0">
                        <a:ln>
                          <a:noFill/>
                        </a:ln>
                        <a:solidFill>
                          <a:prstClr val="black"/>
                        </a:solidFill>
                        <a:effectLst/>
                        <a:uLnTx/>
                        <a:uFillTx/>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4185240691"/>
                  </a:ext>
                </a:extLst>
              </a:tr>
              <a:tr h="320552">
                <a:tc>
                  <a:txBody>
                    <a:bodyPr/>
                    <a:lstStyle/>
                    <a:p>
                      <a:r>
                        <a:rPr lang="en-US" sz="1800" b="1" dirty="0"/>
                        <a:t>Status of HFM development at PSI,</a:t>
                      </a:r>
                      <a:r>
                        <a:rPr lang="en-US" sz="1800" dirty="0"/>
                        <a:t> Bernhard </a:t>
                      </a:r>
                      <a:r>
                        <a:rPr lang="en-US" sz="1800" dirty="0" err="1"/>
                        <a:t>Auchmann</a:t>
                      </a:r>
                      <a:r>
                        <a:rPr lang="en-US" sz="1800" dirty="0"/>
                        <a:t>/PSI</a:t>
                      </a:r>
                    </a:p>
                  </a:txBody>
                  <a:tcPr>
                    <a:solidFill>
                      <a:schemeClr val="accent5">
                        <a:lumMod val="20000"/>
                        <a:lumOff val="80000"/>
                      </a:schemeClr>
                    </a:solidFill>
                  </a:tcPr>
                </a:tc>
                <a:extLst>
                  <a:ext uri="{0D108BD9-81ED-4DB2-BD59-A6C34878D82A}">
                    <a16:rowId xmlns:a16="http://schemas.microsoft.com/office/drawing/2014/main" val="2292012966"/>
                  </a:ext>
                </a:extLst>
              </a:tr>
            </a:tbl>
          </a:graphicData>
        </a:graphic>
      </p:graphicFrame>
    </p:spTree>
    <p:extLst>
      <p:ext uri="{BB962C8B-B14F-4D97-AF65-F5344CB8AC3E}">
        <p14:creationId xmlns:p14="http://schemas.microsoft.com/office/powerpoint/2010/main" val="27151010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DC2F6DA-58D9-6D4A-45C2-972D9D0952CD}"/>
              </a:ext>
            </a:extLst>
          </p:cNvPr>
          <p:cNvSpPr>
            <a:spLocks noGrp="1"/>
          </p:cNvSpPr>
          <p:nvPr>
            <p:ph type="sldNum" sz="quarter" idx="10"/>
          </p:nvPr>
        </p:nvSpPr>
        <p:spPr/>
        <p:txBody>
          <a:bodyPr/>
          <a:lstStyle/>
          <a:p>
            <a:fld id="{88A1DFE4-5FC5-43BD-BB7E-75EAD82B965F}" type="slidenum">
              <a:rPr lang="en-US" noProof="0" smtClean="0"/>
              <a:pPr/>
              <a:t>7</a:t>
            </a:fld>
            <a:endParaRPr lang="en-US" noProof="0"/>
          </a:p>
        </p:txBody>
      </p:sp>
      <p:pic>
        <p:nvPicPr>
          <p:cNvPr id="4" name="Picture 3">
            <a:extLst>
              <a:ext uri="{FF2B5EF4-FFF2-40B4-BE49-F238E27FC236}">
                <a16:creationId xmlns:a16="http://schemas.microsoft.com/office/drawing/2014/main" id="{5E2ACD1A-5B5F-3266-C483-09D43E6DDEBB}"/>
              </a:ext>
            </a:extLst>
          </p:cNvPr>
          <p:cNvPicPr>
            <a:picLocks noChangeAspect="1"/>
          </p:cNvPicPr>
          <p:nvPr/>
        </p:nvPicPr>
        <p:blipFill>
          <a:blip r:embed="rId2"/>
          <a:stretch>
            <a:fillRect/>
          </a:stretch>
        </p:blipFill>
        <p:spPr>
          <a:xfrm>
            <a:off x="250502" y="1316637"/>
            <a:ext cx="4713151" cy="4380913"/>
          </a:xfrm>
          <a:prstGeom prst="rect">
            <a:avLst/>
          </a:prstGeom>
        </p:spPr>
      </p:pic>
      <p:pic>
        <p:nvPicPr>
          <p:cNvPr id="6" name="Picture 5">
            <a:extLst>
              <a:ext uri="{FF2B5EF4-FFF2-40B4-BE49-F238E27FC236}">
                <a16:creationId xmlns:a16="http://schemas.microsoft.com/office/drawing/2014/main" id="{6601B387-1443-A1AF-4F88-90CD1869FFEA}"/>
              </a:ext>
            </a:extLst>
          </p:cNvPr>
          <p:cNvPicPr>
            <a:picLocks noChangeAspect="1"/>
          </p:cNvPicPr>
          <p:nvPr/>
        </p:nvPicPr>
        <p:blipFill>
          <a:blip r:embed="rId3"/>
          <a:stretch>
            <a:fillRect/>
          </a:stretch>
        </p:blipFill>
        <p:spPr>
          <a:xfrm>
            <a:off x="5886615" y="135617"/>
            <a:ext cx="6003122" cy="5648575"/>
          </a:xfrm>
          <a:prstGeom prst="rect">
            <a:avLst/>
          </a:prstGeom>
        </p:spPr>
      </p:pic>
      <p:sp>
        <p:nvSpPr>
          <p:cNvPr id="7" name="TextBox 6">
            <a:extLst>
              <a:ext uri="{FF2B5EF4-FFF2-40B4-BE49-F238E27FC236}">
                <a16:creationId xmlns:a16="http://schemas.microsoft.com/office/drawing/2014/main" id="{E99078E7-08D2-3B85-00A8-AA16A74AD7DE}"/>
              </a:ext>
            </a:extLst>
          </p:cNvPr>
          <p:cNvSpPr txBox="1"/>
          <p:nvPr/>
        </p:nvSpPr>
        <p:spPr>
          <a:xfrm>
            <a:off x="301432" y="6361630"/>
            <a:ext cx="2194832" cy="307777"/>
          </a:xfrm>
          <a:prstGeom prst="rect">
            <a:avLst/>
          </a:prstGeom>
          <a:solidFill>
            <a:srgbClr val="FFFF00"/>
          </a:solidFill>
        </p:spPr>
        <p:txBody>
          <a:bodyPr wrap="none" rtlCol="0">
            <a:spAutoFit/>
          </a:bodyPr>
          <a:lstStyle/>
          <a:p>
            <a:r>
              <a:rPr lang="en-US" sz="1400" dirty="0"/>
              <a:t>Gustavo Perez </a:t>
            </a:r>
            <a:r>
              <a:rPr lang="en-US" sz="1400" dirty="0" err="1"/>
              <a:t>Segurana</a:t>
            </a:r>
            <a:endParaRPr lang="en-GB" sz="1400" dirty="0"/>
          </a:p>
        </p:txBody>
      </p:sp>
      <p:sp>
        <p:nvSpPr>
          <p:cNvPr id="8" name="TextBox 7">
            <a:extLst>
              <a:ext uri="{FF2B5EF4-FFF2-40B4-BE49-F238E27FC236}">
                <a16:creationId xmlns:a16="http://schemas.microsoft.com/office/drawing/2014/main" id="{23939D16-BEDC-FCDD-2425-509A776B86F4}"/>
              </a:ext>
            </a:extLst>
          </p:cNvPr>
          <p:cNvSpPr txBox="1"/>
          <p:nvPr/>
        </p:nvSpPr>
        <p:spPr>
          <a:xfrm>
            <a:off x="56592" y="357605"/>
            <a:ext cx="6003122" cy="707886"/>
          </a:xfrm>
          <a:prstGeom prst="rect">
            <a:avLst/>
          </a:prstGeom>
          <a:noFill/>
        </p:spPr>
        <p:txBody>
          <a:bodyPr wrap="square" rtlCol="0">
            <a:spAutoFit/>
          </a:bodyPr>
          <a:lstStyle/>
          <a:p>
            <a:pPr algn="l"/>
            <a:r>
              <a:rPr lang="en-US" sz="4000" b="1" dirty="0">
                <a:solidFill>
                  <a:schemeClr val="bg1"/>
                </a:solidFill>
              </a:rPr>
              <a:t>FCC-hh layout &amp; optics</a:t>
            </a:r>
            <a:endParaRPr lang="en-GB" sz="4000" b="1" dirty="0">
              <a:solidFill>
                <a:schemeClr val="bg1"/>
              </a:solidFill>
            </a:endParaRPr>
          </a:p>
        </p:txBody>
      </p:sp>
      <p:sp>
        <p:nvSpPr>
          <p:cNvPr id="10" name="TextBox 9">
            <a:extLst>
              <a:ext uri="{FF2B5EF4-FFF2-40B4-BE49-F238E27FC236}">
                <a16:creationId xmlns:a16="http://schemas.microsoft.com/office/drawing/2014/main" id="{E5553C0E-1486-1AE4-9C93-AD229603FA41}"/>
              </a:ext>
            </a:extLst>
          </p:cNvPr>
          <p:cNvSpPr txBox="1"/>
          <p:nvPr/>
        </p:nvSpPr>
        <p:spPr>
          <a:xfrm>
            <a:off x="7400581" y="6330852"/>
            <a:ext cx="6097836" cy="369332"/>
          </a:xfrm>
          <a:prstGeom prst="rect">
            <a:avLst/>
          </a:prstGeom>
          <a:noFill/>
        </p:spPr>
        <p:txBody>
          <a:bodyPr wrap="square">
            <a:spAutoFit/>
          </a:bodyPr>
          <a:lstStyle/>
          <a:p>
            <a:r>
              <a:rPr lang="it-IT" dirty="0"/>
              <a:t>16-dipole periodic arc FODO cell</a:t>
            </a:r>
            <a:endParaRPr lang="en-GB" dirty="0"/>
          </a:p>
        </p:txBody>
      </p:sp>
      <p:sp>
        <p:nvSpPr>
          <p:cNvPr id="12" name="TextBox 11">
            <a:extLst>
              <a:ext uri="{FF2B5EF4-FFF2-40B4-BE49-F238E27FC236}">
                <a16:creationId xmlns:a16="http://schemas.microsoft.com/office/drawing/2014/main" id="{0882617F-FAD4-4D7E-B698-A02F7A7042EF}"/>
              </a:ext>
            </a:extLst>
          </p:cNvPr>
          <p:cNvSpPr txBox="1"/>
          <p:nvPr/>
        </p:nvSpPr>
        <p:spPr>
          <a:xfrm>
            <a:off x="530550" y="5684521"/>
            <a:ext cx="4260870" cy="369332"/>
          </a:xfrm>
          <a:prstGeom prst="rect">
            <a:avLst/>
          </a:prstGeom>
          <a:noFill/>
        </p:spPr>
        <p:txBody>
          <a:bodyPr wrap="square">
            <a:spAutoFit/>
          </a:bodyPr>
          <a:lstStyle/>
          <a:p>
            <a:r>
              <a:rPr lang="en-GB" dirty="0"/>
              <a:t>geometry of FCC-hh and FCC-ee at PA</a:t>
            </a:r>
          </a:p>
        </p:txBody>
      </p:sp>
      <p:sp>
        <p:nvSpPr>
          <p:cNvPr id="3" name="TextBox 2">
            <a:extLst>
              <a:ext uri="{FF2B5EF4-FFF2-40B4-BE49-F238E27FC236}">
                <a16:creationId xmlns:a16="http://schemas.microsoft.com/office/drawing/2014/main" id="{D1099751-9BDA-ED86-5507-1460E1DED8E5}"/>
              </a:ext>
            </a:extLst>
          </p:cNvPr>
          <p:cNvSpPr txBox="1"/>
          <p:nvPr/>
        </p:nvSpPr>
        <p:spPr>
          <a:xfrm>
            <a:off x="5064212" y="5727561"/>
            <a:ext cx="7051588" cy="1015663"/>
          </a:xfrm>
          <a:prstGeom prst="rect">
            <a:avLst/>
          </a:prstGeom>
          <a:solidFill>
            <a:srgbClr val="FFFF00"/>
          </a:solidFill>
          <a:ln w="50800">
            <a:noFill/>
          </a:ln>
        </p:spPr>
        <p:txBody>
          <a:bodyPr wrap="square" rtlCol="0">
            <a:spAutoFit/>
          </a:bodyPr>
          <a:lstStyle/>
          <a:p>
            <a:r>
              <a:rPr lang="en-US" sz="2000" dirty="0">
                <a:solidFill>
                  <a:srgbClr val="7030A0"/>
                </a:solidFill>
                <a:highlight>
                  <a:srgbClr val="FFFF00"/>
                </a:highlight>
                <a:latin typeface="Amasis MT Pro Medium" panose="02040604050005020304" pitchFamily="18" charset="0"/>
              </a:rPr>
              <a:t>3.3TeV injection; 14.87m dipoles, 14T, longer cells </a:t>
            </a:r>
            <a:r>
              <a:rPr lang="en-US" sz="2000" dirty="0">
                <a:solidFill>
                  <a:srgbClr val="7030A0"/>
                </a:solidFill>
                <a:highlight>
                  <a:srgbClr val="FFFF00"/>
                </a:highlight>
                <a:latin typeface="Amasis MT Pro Medium" panose="02040604050005020304" pitchFamily="18" charset="0"/>
                <a:sym typeface="Wingdings" panose="05000000000000000000" pitchFamily="2" charset="2"/>
              </a:rPr>
              <a:t> 275 m</a:t>
            </a:r>
          </a:p>
          <a:p>
            <a:r>
              <a:rPr lang="en-US" sz="2000" dirty="0">
                <a:highlight>
                  <a:srgbClr val="FFFF00"/>
                </a:highlight>
                <a:latin typeface="Amasis MT Pro Medium" panose="02040604050005020304" pitchFamily="18" charset="0"/>
                <a:sym typeface="Wingdings" panose="05000000000000000000" pitchFamily="2" charset="2"/>
              </a:rPr>
              <a:t>Filling factor: </a:t>
            </a:r>
            <a:r>
              <a:rPr lang="en-US" sz="2000" dirty="0">
                <a:solidFill>
                  <a:srgbClr val="0033CC"/>
                </a:solidFill>
                <a:effectLst>
                  <a:outerShdw blurRad="38100" dist="38100" dir="2700000" algn="tl">
                    <a:srgbClr val="000000">
                      <a:alpha val="43137"/>
                    </a:srgbClr>
                  </a:outerShdw>
                </a:effectLst>
                <a:highlight>
                  <a:srgbClr val="FFFF00"/>
                </a:highlight>
                <a:latin typeface="Amasis MT Pro Medium" panose="02040604050005020304" pitchFamily="18" charset="0"/>
                <a:sym typeface="Wingdings" panose="05000000000000000000" pitchFamily="2" charset="2"/>
              </a:rPr>
              <a:t>80% </a:t>
            </a:r>
            <a:r>
              <a:rPr lang="en-US" sz="2000" dirty="0">
                <a:highlight>
                  <a:srgbClr val="FFFF00"/>
                </a:highlight>
                <a:latin typeface="Amasis MT Pro Medium" panose="02040604050005020304" pitchFamily="18" charset="0"/>
                <a:sym typeface="Wingdings" panose="05000000000000000000" pitchFamily="2" charset="2"/>
              </a:rPr>
              <a:t> </a:t>
            </a:r>
            <a:r>
              <a:rPr lang="en-US" sz="2000" dirty="0">
                <a:solidFill>
                  <a:srgbClr val="C00000"/>
                </a:solidFill>
                <a:effectLst>
                  <a:outerShdw blurRad="38100" dist="38100" dir="2700000" algn="tl">
                    <a:srgbClr val="000000">
                      <a:alpha val="43137"/>
                    </a:srgbClr>
                  </a:outerShdw>
                </a:effectLst>
                <a:highlight>
                  <a:srgbClr val="FFFF00"/>
                </a:highlight>
                <a:latin typeface="Amasis MT Pro Medium" panose="02040604050005020304" pitchFamily="18" charset="0"/>
                <a:sym typeface="Wingdings" panose="05000000000000000000" pitchFamily="2" charset="2"/>
              </a:rPr>
              <a:t>83% </a:t>
            </a:r>
            <a:r>
              <a:rPr lang="en-US" sz="2000" dirty="0">
                <a:highlight>
                  <a:srgbClr val="FFFF00"/>
                </a:highlight>
                <a:latin typeface="Amasis MT Pro Medium" panose="02040604050005020304" pitchFamily="18" charset="0"/>
                <a:sym typeface="Wingdings" panose="05000000000000000000" pitchFamily="2" charset="2"/>
              </a:rPr>
              <a:t> </a:t>
            </a:r>
            <a:r>
              <a:rPr lang="en-US" sz="2000" dirty="0">
                <a:solidFill>
                  <a:srgbClr val="7030A0"/>
                </a:solidFill>
                <a:effectLst>
                  <a:outerShdw blurRad="38100" dist="38100" dir="2700000" algn="tl">
                    <a:srgbClr val="000000">
                      <a:alpha val="43137"/>
                    </a:srgbClr>
                  </a:outerShdw>
                </a:effectLst>
                <a:highlight>
                  <a:srgbClr val="FFFF00"/>
                </a:highlight>
                <a:latin typeface="Amasis MT Pro Medium" panose="02040604050005020304" pitchFamily="18" charset="0"/>
                <a:sym typeface="Wingdings" panose="05000000000000000000" pitchFamily="2" charset="2"/>
              </a:rPr>
              <a:t>85% </a:t>
            </a:r>
            <a:r>
              <a:rPr lang="en-US" sz="2000" dirty="0">
                <a:highlight>
                  <a:srgbClr val="FFFF00"/>
                </a:highlight>
                <a:latin typeface="Amasis MT Pro Medium" panose="02040604050005020304" pitchFamily="18" charset="0"/>
                <a:sym typeface="Wingdings" panose="05000000000000000000" pitchFamily="2" charset="2"/>
              </a:rPr>
              <a:t>(? future)… to explore:</a:t>
            </a:r>
          </a:p>
          <a:p>
            <a:r>
              <a:rPr lang="en-US" sz="2000" dirty="0">
                <a:solidFill>
                  <a:srgbClr val="0033CC"/>
                </a:solidFill>
                <a:highlight>
                  <a:srgbClr val="FFFF00"/>
                </a:highlight>
                <a:latin typeface="Amasis MT Pro Medium" panose="02040604050005020304" pitchFamily="18" charset="0"/>
                <a:sym typeface="Wingdings" panose="05000000000000000000" pitchFamily="2" charset="2"/>
              </a:rPr>
              <a:t>Longer magnets? Combined function magnets? </a:t>
            </a:r>
            <a:r>
              <a:rPr lang="en-US" sz="2000" dirty="0">
                <a:solidFill>
                  <a:srgbClr val="0033CC"/>
                </a:solidFill>
                <a:highlight>
                  <a:srgbClr val="FFFF00"/>
                </a:highlight>
                <a:latin typeface="Amasis MT Pro Medium" panose="02040604050005020304" pitchFamily="18" charset="0"/>
              </a:rPr>
              <a:t> </a:t>
            </a:r>
            <a:endParaRPr lang="en-US" sz="2000" b="1" dirty="0">
              <a:solidFill>
                <a:srgbClr val="0033CC"/>
              </a:solidFill>
              <a:highlight>
                <a:srgbClr val="FFFF00"/>
              </a:highlight>
              <a:latin typeface="Amasis MT Pro Medium" panose="02040604050005020304" pitchFamily="18" charset="0"/>
            </a:endParaRPr>
          </a:p>
        </p:txBody>
      </p:sp>
    </p:spTree>
    <p:extLst>
      <p:ext uri="{BB962C8B-B14F-4D97-AF65-F5344CB8AC3E}">
        <p14:creationId xmlns:p14="http://schemas.microsoft.com/office/powerpoint/2010/main" val="88383084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6022A2-6A4B-CA74-DB37-925D484000CB}"/>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D36A98D3-FB06-B546-7013-D1C146400254}"/>
              </a:ext>
            </a:extLst>
          </p:cNvPr>
          <p:cNvSpPr txBox="1"/>
          <p:nvPr/>
        </p:nvSpPr>
        <p:spPr>
          <a:xfrm>
            <a:off x="18143" y="14514"/>
            <a:ext cx="11463868" cy="707886"/>
          </a:xfrm>
          <a:prstGeom prst="rect">
            <a:avLst/>
          </a:prstGeom>
          <a:noFill/>
        </p:spPr>
        <p:txBody>
          <a:bodyPr wrap="square" rtlCol="0">
            <a:spAutoFit/>
          </a:bodyPr>
          <a:lstStyle/>
          <a:p>
            <a:pPr defTabSz="914377">
              <a:defRPr/>
            </a:pPr>
            <a:r>
              <a:rPr lang="en-US" sz="4000" b="1" dirty="0">
                <a:solidFill>
                  <a:schemeClr val="bg1"/>
                </a:solidFill>
                <a:effectLst>
                  <a:outerShdw blurRad="38100" dist="38100" dir="2700000" algn="tl">
                    <a:srgbClr val="000000">
                      <a:alpha val="43137"/>
                    </a:srgbClr>
                  </a:outerShdw>
                </a:effectLst>
                <a:latin typeface="Arial"/>
              </a:rPr>
              <a:t>New FCC-</a:t>
            </a:r>
            <a:r>
              <a:rPr lang="en-US" sz="4000" b="1" dirty="0" err="1">
                <a:solidFill>
                  <a:schemeClr val="bg1"/>
                </a:solidFill>
                <a:effectLst>
                  <a:outerShdw blurRad="38100" dist="38100" dir="2700000" algn="tl">
                    <a:srgbClr val="000000">
                      <a:alpha val="43137"/>
                    </a:srgbClr>
                  </a:outerShdw>
                </a:effectLst>
                <a:latin typeface="Arial"/>
              </a:rPr>
              <a:t>hh</a:t>
            </a:r>
            <a:r>
              <a:rPr lang="en-US" sz="4000" b="1" dirty="0">
                <a:solidFill>
                  <a:schemeClr val="bg1"/>
                </a:solidFill>
                <a:effectLst>
                  <a:outerShdw blurRad="38100" dist="38100" dir="2700000" algn="tl">
                    <a:srgbClr val="000000">
                      <a:alpha val="43137"/>
                    </a:srgbClr>
                  </a:outerShdw>
                </a:effectLst>
                <a:latin typeface="Arial"/>
              </a:rPr>
              <a:t> baseline and power consumption</a:t>
            </a:r>
          </a:p>
        </p:txBody>
      </p:sp>
      <p:graphicFrame>
        <p:nvGraphicFramePr>
          <p:cNvPr id="8" name="Table 7">
            <a:extLst>
              <a:ext uri="{FF2B5EF4-FFF2-40B4-BE49-F238E27FC236}">
                <a16:creationId xmlns:a16="http://schemas.microsoft.com/office/drawing/2014/main" id="{FA8A73C4-DE47-59D4-25C9-02C60F18DAA0}"/>
              </a:ext>
            </a:extLst>
          </p:cNvPr>
          <p:cNvGraphicFramePr>
            <a:graphicFrameLocks noGrp="1"/>
          </p:cNvGraphicFramePr>
          <p:nvPr>
            <p:extLst>
              <p:ext uri="{D42A27DB-BD31-4B8C-83A1-F6EECF244321}">
                <p14:modId xmlns:p14="http://schemas.microsoft.com/office/powerpoint/2010/main" val="1314898325"/>
              </p:ext>
            </p:extLst>
          </p:nvPr>
        </p:nvGraphicFramePr>
        <p:xfrm>
          <a:off x="115908" y="2140365"/>
          <a:ext cx="6531779" cy="1615440"/>
        </p:xfrm>
        <a:graphic>
          <a:graphicData uri="http://schemas.openxmlformats.org/drawingml/2006/table">
            <a:tbl>
              <a:tblPr firstRow="1" bandRow="1">
                <a:tableStyleId>{5C22544A-7EE6-4342-B048-85BDC9FD1C3A}</a:tableStyleId>
              </a:tblPr>
              <a:tblGrid>
                <a:gridCol w="2950379">
                  <a:extLst>
                    <a:ext uri="{9D8B030D-6E8A-4147-A177-3AD203B41FA5}">
                      <a16:colId xmlns:a16="http://schemas.microsoft.com/office/drawing/2014/main" val="3226455873"/>
                    </a:ext>
                  </a:extLst>
                </a:gridCol>
                <a:gridCol w="1752600">
                  <a:extLst>
                    <a:ext uri="{9D8B030D-6E8A-4147-A177-3AD203B41FA5}">
                      <a16:colId xmlns:a16="http://schemas.microsoft.com/office/drawing/2014/main" val="1387653154"/>
                    </a:ext>
                  </a:extLst>
                </a:gridCol>
                <a:gridCol w="1828800">
                  <a:extLst>
                    <a:ext uri="{9D8B030D-6E8A-4147-A177-3AD203B41FA5}">
                      <a16:colId xmlns:a16="http://schemas.microsoft.com/office/drawing/2014/main" val="3338141097"/>
                    </a:ext>
                  </a:extLst>
                </a:gridCol>
              </a:tblGrid>
              <a:tr h="7010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dirty="0"/>
                        <a:t>FCC 91 km</a:t>
                      </a:r>
                      <a:endParaRPr lang="en-CH" sz="2400" b="1" dirty="0"/>
                    </a:p>
                  </a:txBody>
                  <a:tcPr/>
                </a:tc>
                <a:tc>
                  <a:txBody>
                    <a:bodyPr/>
                    <a:lstStyle/>
                    <a:p>
                      <a:pPr algn="r"/>
                      <a:r>
                        <a:rPr lang="en-US" sz="2400" b="1" dirty="0"/>
                        <a:t>Nb</a:t>
                      </a:r>
                      <a:r>
                        <a:rPr lang="en-US" sz="2400" b="1" baseline="-25000" dirty="0"/>
                        <a:t>3</a:t>
                      </a:r>
                      <a:r>
                        <a:rPr lang="en-US" sz="2400" b="1" dirty="0"/>
                        <a:t>Sn 14T</a:t>
                      </a:r>
                      <a:endParaRPr lang="en-CH" sz="2400" b="1"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2400" dirty="0"/>
                        <a:t> </a:t>
                      </a:r>
                      <a:r>
                        <a:rPr lang="en-US" sz="2400" b="1" dirty="0"/>
                        <a:t>Nb</a:t>
                      </a:r>
                      <a:r>
                        <a:rPr lang="en-US" sz="2400" b="1" baseline="-25000" dirty="0"/>
                        <a:t>3</a:t>
                      </a:r>
                      <a:r>
                        <a:rPr lang="en-US" sz="2400" b="1" dirty="0"/>
                        <a:t>Sn</a:t>
                      </a:r>
                      <a:r>
                        <a:rPr lang="en-US" sz="2400" dirty="0"/>
                        <a:t> 14T</a:t>
                      </a:r>
                      <a:endParaRPr lang="en-CH" sz="2400" dirty="0"/>
                    </a:p>
                  </a:txBody>
                  <a:tcPr/>
                </a:tc>
                <a:extLst>
                  <a:ext uri="{0D108BD9-81ED-4DB2-BD59-A6C34878D82A}">
                    <a16:rowId xmlns:a16="http://schemas.microsoft.com/office/drawing/2014/main" val="581877619"/>
                  </a:ext>
                </a:extLst>
              </a:tr>
              <a:tr h="396240">
                <a:tc>
                  <a:txBody>
                    <a:bodyPr/>
                    <a:lstStyle/>
                    <a:p>
                      <a:r>
                        <a:rPr lang="en-US" sz="2400" dirty="0">
                          <a:solidFill>
                            <a:srgbClr val="0000CC"/>
                          </a:solidFill>
                        </a:rPr>
                        <a:t>Magnet temperature</a:t>
                      </a:r>
                      <a:endParaRPr lang="en-CH" sz="2400" dirty="0">
                        <a:solidFill>
                          <a:srgbClr val="0000CC"/>
                        </a:solidFill>
                      </a:endParaRPr>
                    </a:p>
                  </a:txBody>
                  <a:tcPr/>
                </a:tc>
                <a:tc>
                  <a:txBody>
                    <a:bodyPr/>
                    <a:lstStyle/>
                    <a:p>
                      <a:pPr algn="r"/>
                      <a:r>
                        <a:rPr lang="en-US" sz="2400" b="1" dirty="0">
                          <a:solidFill>
                            <a:srgbClr val="0000CC"/>
                          </a:solidFill>
                        </a:rPr>
                        <a:t>1.9 K</a:t>
                      </a:r>
                      <a:endParaRPr lang="en-CH" sz="2400" b="1" dirty="0">
                        <a:solidFill>
                          <a:srgbClr val="0000CC"/>
                        </a:solidFill>
                      </a:endParaRPr>
                    </a:p>
                  </a:txBody>
                  <a:tcPr/>
                </a:tc>
                <a:tc>
                  <a:txBody>
                    <a:bodyPr/>
                    <a:lstStyle/>
                    <a:p>
                      <a:pPr algn="r"/>
                      <a:r>
                        <a:rPr lang="en-US" sz="2400" dirty="0">
                          <a:solidFill>
                            <a:srgbClr val="0000CC"/>
                          </a:solidFill>
                          <a:highlight>
                            <a:srgbClr val="FFFF00"/>
                          </a:highlight>
                        </a:rPr>
                        <a:t>4.5 K</a:t>
                      </a:r>
                    </a:p>
                  </a:txBody>
                  <a:tcPr/>
                </a:tc>
                <a:extLst>
                  <a:ext uri="{0D108BD9-81ED-4DB2-BD59-A6C34878D82A}">
                    <a16:rowId xmlns:a16="http://schemas.microsoft.com/office/drawing/2014/main" val="181990402"/>
                  </a:ext>
                </a:extLst>
              </a:tr>
              <a:tr h="396240">
                <a:tc>
                  <a:txBody>
                    <a:bodyPr/>
                    <a:lstStyle/>
                    <a:p>
                      <a:r>
                        <a:rPr lang="en-US" sz="2400" dirty="0">
                          <a:solidFill>
                            <a:srgbClr val="FF0000"/>
                          </a:solidFill>
                        </a:rPr>
                        <a:t>Electric energy/yr</a:t>
                      </a:r>
                      <a:endParaRPr lang="en-CH" sz="2400" dirty="0">
                        <a:solidFill>
                          <a:srgbClr val="FF0000"/>
                        </a:solidFill>
                      </a:endParaRPr>
                    </a:p>
                  </a:txBody>
                  <a:tcPr/>
                </a:tc>
                <a:tc>
                  <a:txBody>
                    <a:bodyPr/>
                    <a:lstStyle/>
                    <a:p>
                      <a:pPr algn="r"/>
                      <a:r>
                        <a:rPr lang="en-US" sz="2400" b="1" dirty="0">
                          <a:solidFill>
                            <a:srgbClr val="FF0000"/>
                          </a:solidFill>
                        </a:rPr>
                        <a:t>&lt; 2.5 TWh</a:t>
                      </a:r>
                      <a:endParaRPr lang="en-CH" sz="2400" b="1" dirty="0">
                        <a:solidFill>
                          <a:srgbClr val="FF0000"/>
                        </a:solidFill>
                      </a:endParaRPr>
                    </a:p>
                  </a:txBody>
                  <a:tcPr/>
                </a:tc>
                <a:tc>
                  <a:txBody>
                    <a:bodyPr/>
                    <a:lstStyle/>
                    <a:p>
                      <a:pPr algn="r"/>
                      <a:r>
                        <a:rPr lang="en-US" sz="2400" b="1" dirty="0">
                          <a:solidFill>
                            <a:srgbClr val="FF0000"/>
                          </a:solidFill>
                          <a:effectLst>
                            <a:outerShdw blurRad="38100" dist="38100" dir="2700000" algn="tl">
                              <a:srgbClr val="000000">
                                <a:alpha val="43137"/>
                              </a:srgbClr>
                            </a:outerShdw>
                          </a:effectLst>
                          <a:highlight>
                            <a:srgbClr val="FFFF00"/>
                          </a:highlight>
                        </a:rPr>
                        <a:t>&lt; 2.0 TWh</a:t>
                      </a:r>
                      <a:endParaRPr lang="en-CH" sz="2400" b="1" dirty="0">
                        <a:solidFill>
                          <a:srgbClr val="FF0000"/>
                        </a:solidFill>
                        <a:effectLst>
                          <a:outerShdw blurRad="38100" dist="38100" dir="2700000" algn="tl">
                            <a:srgbClr val="000000">
                              <a:alpha val="43137"/>
                            </a:srgbClr>
                          </a:outerShdw>
                        </a:effectLst>
                        <a:highlight>
                          <a:srgbClr val="FFFF00"/>
                        </a:highlight>
                      </a:endParaRPr>
                    </a:p>
                  </a:txBody>
                  <a:tcPr/>
                </a:tc>
                <a:extLst>
                  <a:ext uri="{0D108BD9-81ED-4DB2-BD59-A6C34878D82A}">
                    <a16:rowId xmlns:a16="http://schemas.microsoft.com/office/drawing/2014/main" val="556972897"/>
                  </a:ext>
                </a:extLst>
              </a:tr>
            </a:tbl>
          </a:graphicData>
        </a:graphic>
      </p:graphicFrame>
      <p:sp>
        <p:nvSpPr>
          <p:cNvPr id="10" name="TextBox 9">
            <a:extLst>
              <a:ext uri="{FF2B5EF4-FFF2-40B4-BE49-F238E27FC236}">
                <a16:creationId xmlns:a16="http://schemas.microsoft.com/office/drawing/2014/main" id="{45628C54-93A9-8C60-856C-D346A3D4363A}"/>
              </a:ext>
            </a:extLst>
          </p:cNvPr>
          <p:cNvSpPr txBox="1"/>
          <p:nvPr/>
        </p:nvSpPr>
        <p:spPr>
          <a:xfrm>
            <a:off x="6781800" y="1952630"/>
            <a:ext cx="5294292" cy="1456617"/>
          </a:xfrm>
          <a:prstGeom prst="rect">
            <a:avLst/>
          </a:prstGeom>
          <a:solidFill>
            <a:schemeClr val="bg1"/>
          </a:solidFill>
          <a:ln w="28575">
            <a:solidFill>
              <a:srgbClr val="FF0000"/>
            </a:solidFill>
          </a:ln>
        </p:spPr>
        <p:txBody>
          <a:bodyPr wrap="square" rtlCol="0">
            <a:spAutoFit/>
          </a:bodyPr>
          <a:lstStyle/>
          <a:p>
            <a:pPr marL="152381">
              <a:spcAft>
                <a:spcPts val="800"/>
              </a:spcAft>
            </a:pPr>
            <a:r>
              <a:rPr lang="fr-CH" sz="2133" b="1" dirty="0">
                <a:solidFill>
                  <a:srgbClr val="C00000"/>
                </a:solidFill>
              </a:rPr>
              <a:t>4.5 K </a:t>
            </a:r>
            <a:r>
              <a:rPr lang="fr-CH" sz="2133" b="1" dirty="0" err="1">
                <a:solidFill>
                  <a:srgbClr val="C00000"/>
                </a:solidFill>
              </a:rPr>
              <a:t>Allows</a:t>
            </a:r>
            <a:r>
              <a:rPr lang="fr-CH" sz="2133" b="1" dirty="0">
                <a:solidFill>
                  <a:srgbClr val="C00000"/>
                </a:solidFill>
              </a:rPr>
              <a:t> </a:t>
            </a:r>
            <a:r>
              <a:rPr lang="fr-CH" sz="2133" b="1" dirty="0">
                <a:solidFill>
                  <a:srgbClr val="0C377B"/>
                </a:solidFill>
              </a:rPr>
              <a:t>LOWER Capital </a:t>
            </a:r>
            <a:r>
              <a:rPr lang="fr-CH" sz="2133" b="1" dirty="0" err="1">
                <a:solidFill>
                  <a:srgbClr val="0C377B"/>
                </a:solidFill>
              </a:rPr>
              <a:t>Cost</a:t>
            </a:r>
            <a:r>
              <a:rPr lang="fr-CH" sz="2133" b="1" dirty="0">
                <a:solidFill>
                  <a:srgbClr val="0C377B"/>
                </a:solidFill>
              </a:rPr>
              <a:t> + </a:t>
            </a:r>
            <a:r>
              <a:rPr lang="fr-CH" sz="2133" b="1" dirty="0" err="1">
                <a:solidFill>
                  <a:srgbClr val="0C377B"/>
                </a:solidFill>
              </a:rPr>
              <a:t>Lower</a:t>
            </a:r>
            <a:r>
              <a:rPr lang="fr-CH" sz="2133" b="1" dirty="0">
                <a:solidFill>
                  <a:srgbClr val="0C377B"/>
                </a:solidFill>
              </a:rPr>
              <a:t> Ops </a:t>
            </a:r>
            <a:r>
              <a:rPr lang="fr-CH" sz="2133" b="1" dirty="0" err="1">
                <a:solidFill>
                  <a:srgbClr val="0C377B"/>
                </a:solidFill>
              </a:rPr>
              <a:t>Cost</a:t>
            </a:r>
            <a:r>
              <a:rPr lang="fr-CH" sz="2133" b="1" dirty="0">
                <a:solidFill>
                  <a:srgbClr val="0C377B"/>
                </a:solidFill>
              </a:rPr>
              <a:t> + </a:t>
            </a:r>
            <a:r>
              <a:rPr lang="fr-CH" sz="2133" b="1" dirty="0" err="1">
                <a:solidFill>
                  <a:srgbClr val="0C377B"/>
                </a:solidFill>
              </a:rPr>
              <a:t>Less</a:t>
            </a:r>
            <a:r>
              <a:rPr lang="fr-CH" sz="2133" b="1" dirty="0">
                <a:solidFill>
                  <a:srgbClr val="0C377B"/>
                </a:solidFill>
              </a:rPr>
              <a:t> He </a:t>
            </a:r>
            <a:r>
              <a:rPr lang="fr-CH" sz="2133" b="1" dirty="0" err="1">
                <a:solidFill>
                  <a:srgbClr val="0C377B"/>
                </a:solidFill>
              </a:rPr>
              <a:t>inventory</a:t>
            </a:r>
            <a:endParaRPr lang="fr-CH" sz="2133" b="1" dirty="0">
              <a:solidFill>
                <a:srgbClr val="0C377B"/>
              </a:solidFill>
            </a:endParaRPr>
          </a:p>
          <a:p>
            <a:pPr algn="l"/>
            <a:r>
              <a:rPr lang="en-GB" sz="2133" b="1" dirty="0">
                <a:solidFill>
                  <a:srgbClr val="C00000"/>
                </a:solidFill>
              </a:rPr>
              <a:t>  </a:t>
            </a:r>
            <a:r>
              <a:rPr lang="en-GB" sz="2133" b="1" u="sng" dirty="0">
                <a:solidFill>
                  <a:srgbClr val="C00000"/>
                </a:solidFill>
              </a:rPr>
              <a:t>But </a:t>
            </a:r>
            <a:r>
              <a:rPr lang="en-US" u="sng" dirty="0">
                <a:solidFill>
                  <a:srgbClr val="000000"/>
                </a:solidFill>
                <a:latin typeface="Arial" panose="020B0604020202020204" pitchFamily="34" charset="0"/>
              </a:rPr>
              <a:t> </a:t>
            </a:r>
            <a:r>
              <a:rPr lang="en-US" dirty="0">
                <a:solidFill>
                  <a:srgbClr val="0E1249"/>
                </a:solidFill>
                <a:latin typeface="Arial" panose="020B0604020202020204" pitchFamily="34" charset="0"/>
              </a:rPr>
              <a:t>Lose e</a:t>
            </a:r>
            <a:r>
              <a:rPr lang="en-US" sz="1800" b="0" i="0" u="none" strike="noStrike" baseline="0" dirty="0">
                <a:solidFill>
                  <a:srgbClr val="0E1249"/>
                </a:solidFill>
                <a:latin typeface="Arial" panose="020B0604020202020204" pitchFamily="34" charset="0"/>
              </a:rPr>
              <a:t>ffective </a:t>
            </a:r>
            <a:r>
              <a:rPr lang="en-US" sz="1800" b="1" i="0" u="none" strike="noStrike" baseline="0" dirty="0">
                <a:solidFill>
                  <a:srgbClr val="0E1249"/>
                </a:solidFill>
                <a:latin typeface="Arial" panose="020B0604020202020204" pitchFamily="34" charset="0"/>
              </a:rPr>
              <a:t>heat conductivity of He II  (1000x that of Cu </a:t>
            </a:r>
            <a:r>
              <a:rPr lang="en-US" sz="1800" b="0" i="0" u="none" strike="noStrike" baseline="0" dirty="0">
                <a:solidFill>
                  <a:srgbClr val="0E1249"/>
                </a:solidFill>
                <a:latin typeface="Arial" panose="020B0604020202020204" pitchFamily="34" charset="0"/>
              </a:rPr>
              <a:t>at same </a:t>
            </a:r>
            <a:r>
              <a:rPr lang="en-US" sz="1800" b="0" i="1" u="none" strike="noStrike" baseline="0" dirty="0">
                <a:solidFill>
                  <a:srgbClr val="0E1249"/>
                </a:solidFill>
                <a:latin typeface="Arial" panose="020B0604020202020204" pitchFamily="34" charset="0"/>
              </a:rPr>
              <a:t>T) </a:t>
            </a:r>
            <a:r>
              <a:rPr lang="en-US" sz="1800" b="0" i="1" u="none" strike="noStrike" baseline="0" dirty="0">
                <a:solidFill>
                  <a:srgbClr val="0E1249"/>
                </a:solidFill>
                <a:latin typeface="Arial" panose="020B0604020202020204" pitchFamily="34" charset="0"/>
                <a:sym typeface="Wingdings" panose="05000000000000000000" pitchFamily="2" charset="2"/>
              </a:rPr>
              <a:t> </a:t>
            </a:r>
            <a:r>
              <a:rPr lang="en-US" sz="1800" b="0" i="1" u="none" strike="noStrike" baseline="0" dirty="0">
                <a:solidFill>
                  <a:srgbClr val="C00000"/>
                </a:solidFill>
                <a:latin typeface="Arial" panose="020B0604020202020204" pitchFamily="34" charset="0"/>
                <a:sym typeface="Wingdings" panose="05000000000000000000" pitchFamily="2" charset="2"/>
              </a:rPr>
              <a:t>forced flow</a:t>
            </a:r>
            <a:endParaRPr lang="en-US" sz="1800" b="0" i="0" u="none" strike="noStrike" baseline="0" dirty="0">
              <a:solidFill>
                <a:srgbClr val="C00000"/>
              </a:solidFill>
              <a:latin typeface="Arial" panose="020B0604020202020204" pitchFamily="34" charset="0"/>
            </a:endParaRPr>
          </a:p>
        </p:txBody>
      </p:sp>
      <p:sp>
        <p:nvSpPr>
          <p:cNvPr id="2" name="TextBox 1">
            <a:extLst>
              <a:ext uri="{FF2B5EF4-FFF2-40B4-BE49-F238E27FC236}">
                <a16:creationId xmlns:a16="http://schemas.microsoft.com/office/drawing/2014/main" id="{C8610D80-A57C-6598-C856-F660DAC975B5}"/>
              </a:ext>
            </a:extLst>
          </p:cNvPr>
          <p:cNvSpPr txBox="1"/>
          <p:nvPr/>
        </p:nvSpPr>
        <p:spPr>
          <a:xfrm>
            <a:off x="762000" y="6477000"/>
            <a:ext cx="2206053" cy="307777"/>
          </a:xfrm>
          <a:prstGeom prst="rect">
            <a:avLst/>
          </a:prstGeom>
          <a:solidFill>
            <a:srgbClr val="FFFF00"/>
          </a:solidFill>
        </p:spPr>
        <p:txBody>
          <a:bodyPr wrap="none" rtlCol="0">
            <a:spAutoFit/>
          </a:bodyPr>
          <a:lstStyle/>
          <a:p>
            <a:r>
              <a:rPr lang="en-US" sz="1400" dirty="0"/>
              <a:t>Patricia Borges de Sousa</a:t>
            </a:r>
            <a:endParaRPr lang="en-GB" sz="1400" dirty="0"/>
          </a:p>
        </p:txBody>
      </p:sp>
      <p:pic>
        <p:nvPicPr>
          <p:cNvPr id="5" name="Picture 4">
            <a:extLst>
              <a:ext uri="{FF2B5EF4-FFF2-40B4-BE49-F238E27FC236}">
                <a16:creationId xmlns:a16="http://schemas.microsoft.com/office/drawing/2014/main" id="{20D5B19D-C591-04F1-575F-C7FE1F4EBAAB}"/>
              </a:ext>
            </a:extLst>
          </p:cNvPr>
          <p:cNvPicPr>
            <a:picLocks noChangeAspect="1"/>
          </p:cNvPicPr>
          <p:nvPr/>
        </p:nvPicPr>
        <p:blipFill>
          <a:blip r:embed="rId2"/>
          <a:stretch>
            <a:fillRect/>
          </a:stretch>
        </p:blipFill>
        <p:spPr>
          <a:xfrm>
            <a:off x="10786681" y="1219200"/>
            <a:ext cx="1390660" cy="733430"/>
          </a:xfrm>
          <a:prstGeom prst="rect">
            <a:avLst/>
          </a:prstGeom>
        </p:spPr>
      </p:pic>
      <p:sp>
        <p:nvSpPr>
          <p:cNvPr id="7" name="TextBox 6">
            <a:extLst>
              <a:ext uri="{FF2B5EF4-FFF2-40B4-BE49-F238E27FC236}">
                <a16:creationId xmlns:a16="http://schemas.microsoft.com/office/drawing/2014/main" id="{0EFC3284-DD5F-7806-B7C3-D32054BA5AF3}"/>
              </a:ext>
            </a:extLst>
          </p:cNvPr>
          <p:cNvSpPr txBox="1"/>
          <p:nvPr/>
        </p:nvSpPr>
        <p:spPr>
          <a:xfrm>
            <a:off x="0" y="700629"/>
            <a:ext cx="12076092" cy="1200329"/>
          </a:xfrm>
          <a:prstGeom prst="rect">
            <a:avLst/>
          </a:prstGeom>
          <a:noFill/>
        </p:spPr>
        <p:txBody>
          <a:bodyPr wrap="square" rtlCol="0">
            <a:spAutoFit/>
          </a:bodyPr>
          <a:lstStyle/>
          <a:p>
            <a:pPr marL="152380"/>
            <a:r>
              <a:rPr lang="en-US" sz="3200" b="1" dirty="0">
                <a:solidFill>
                  <a:srgbClr val="FFFF00"/>
                </a:solidFill>
                <a:effectLst>
                  <a:outerShdw blurRad="38100" dist="38100" dir="2700000" algn="tl">
                    <a:srgbClr val="000000">
                      <a:alpha val="43137"/>
                    </a:srgbClr>
                  </a:outerShdw>
                </a:effectLst>
              </a:rPr>
              <a:t>Technical system choices and areas for optimization:</a:t>
            </a:r>
          </a:p>
          <a:p>
            <a:pPr marL="495272" indent="-342891">
              <a:buFont typeface="Arial" panose="020B0604020202020204" pitchFamily="34" charset="0"/>
              <a:buChar char="•"/>
            </a:pPr>
            <a:r>
              <a:rPr lang="en-US" sz="20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Cold mass </a:t>
            </a:r>
            <a:r>
              <a:rPr lang="en-US" sz="2000" u="sng"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either at 1.9 K with superfluid He (studied in CDR, cf. LHC) </a:t>
            </a:r>
            <a:r>
              <a:rPr lang="en-US" sz="20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or with</a:t>
            </a:r>
            <a:r>
              <a:rPr lang="en-US" sz="20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4.5 K with forced flow</a:t>
            </a:r>
          </a:p>
          <a:p>
            <a:pPr marL="495272" indent="-342891">
              <a:buFont typeface="Arial" panose="020B0604020202020204" pitchFamily="34" charset="0"/>
              <a:buChar char="•"/>
            </a:pPr>
            <a:r>
              <a:rPr lang="en-US" sz="2000" dirty="0">
                <a:solidFill>
                  <a:srgbClr val="0033CC"/>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Temperature of beam vacuum system (beam screen) + </a:t>
            </a:r>
            <a:r>
              <a:rPr lang="en-US" sz="2000" dirty="0">
                <a:solidFill>
                  <a:srgbClr val="0C377B"/>
                </a:solidFill>
                <a:latin typeface="Arial" panose="020B0604020202020204" pitchFamily="34" charset="0"/>
                <a:cs typeface="Arial" panose="020B0604020202020204" pitchFamily="34" charset="0"/>
              </a:rPr>
              <a:t>Cryogenics eco mode during shutdowns</a:t>
            </a:r>
          </a:p>
        </p:txBody>
      </p:sp>
      <p:pic>
        <p:nvPicPr>
          <p:cNvPr id="9" name="Picture 8">
            <a:extLst>
              <a:ext uri="{FF2B5EF4-FFF2-40B4-BE49-F238E27FC236}">
                <a16:creationId xmlns:a16="http://schemas.microsoft.com/office/drawing/2014/main" id="{16CA4AE7-2102-40D6-D492-0FC6F44494AE}"/>
              </a:ext>
            </a:extLst>
          </p:cNvPr>
          <p:cNvPicPr>
            <a:picLocks noChangeAspect="1"/>
          </p:cNvPicPr>
          <p:nvPr/>
        </p:nvPicPr>
        <p:blipFill>
          <a:blip r:embed="rId3"/>
          <a:stretch>
            <a:fillRect/>
          </a:stretch>
        </p:blipFill>
        <p:spPr>
          <a:xfrm>
            <a:off x="61758" y="3995212"/>
            <a:ext cx="7376886" cy="2405588"/>
          </a:xfrm>
          <a:prstGeom prst="rect">
            <a:avLst/>
          </a:prstGeom>
          <a:effectLst>
            <a:glow rad="139700">
              <a:schemeClr val="accent1">
                <a:satMod val="175000"/>
                <a:alpha val="40000"/>
              </a:schemeClr>
            </a:glow>
          </a:effectLst>
        </p:spPr>
      </p:pic>
      <p:pic>
        <p:nvPicPr>
          <p:cNvPr id="12" name="Picture 11">
            <a:extLst>
              <a:ext uri="{FF2B5EF4-FFF2-40B4-BE49-F238E27FC236}">
                <a16:creationId xmlns:a16="http://schemas.microsoft.com/office/drawing/2014/main" id="{490D7D2B-450C-12AF-40D0-14F2C30C9F40}"/>
              </a:ext>
            </a:extLst>
          </p:cNvPr>
          <p:cNvPicPr>
            <a:picLocks noChangeAspect="1"/>
          </p:cNvPicPr>
          <p:nvPr/>
        </p:nvPicPr>
        <p:blipFill>
          <a:blip r:embed="rId4"/>
          <a:stretch>
            <a:fillRect/>
          </a:stretch>
        </p:blipFill>
        <p:spPr>
          <a:xfrm>
            <a:off x="8229600" y="3755805"/>
            <a:ext cx="2895621" cy="3028972"/>
          </a:xfrm>
          <a:prstGeom prst="rect">
            <a:avLst/>
          </a:prstGeom>
        </p:spPr>
      </p:pic>
      <p:sp>
        <p:nvSpPr>
          <p:cNvPr id="13" name="Arrow: Right 12">
            <a:extLst>
              <a:ext uri="{FF2B5EF4-FFF2-40B4-BE49-F238E27FC236}">
                <a16:creationId xmlns:a16="http://schemas.microsoft.com/office/drawing/2014/main" id="{968B5344-FA97-F406-1DF8-6EFBCDAA45BA}"/>
              </a:ext>
            </a:extLst>
          </p:cNvPr>
          <p:cNvSpPr/>
          <p:nvPr/>
        </p:nvSpPr>
        <p:spPr>
          <a:xfrm rot="5400000">
            <a:off x="9473459" y="2748656"/>
            <a:ext cx="407901" cy="19050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row: Right 13">
            <a:extLst>
              <a:ext uri="{FF2B5EF4-FFF2-40B4-BE49-F238E27FC236}">
                <a16:creationId xmlns:a16="http://schemas.microsoft.com/office/drawing/2014/main" id="{5C4FCE8B-97A5-35BC-8165-1223D4722E78}"/>
              </a:ext>
            </a:extLst>
          </p:cNvPr>
          <p:cNvSpPr/>
          <p:nvPr/>
        </p:nvSpPr>
        <p:spPr>
          <a:xfrm rot="10800000">
            <a:off x="7648314" y="4252371"/>
            <a:ext cx="407901" cy="19050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E322332B-A287-A541-A7C0-3260CDB64472}"/>
              </a:ext>
            </a:extLst>
          </p:cNvPr>
          <p:cNvSpPr txBox="1"/>
          <p:nvPr/>
        </p:nvSpPr>
        <p:spPr>
          <a:xfrm>
            <a:off x="761999" y="3995212"/>
            <a:ext cx="6423639" cy="400110"/>
          </a:xfrm>
          <a:prstGeom prst="rect">
            <a:avLst/>
          </a:prstGeom>
          <a:solidFill>
            <a:srgbClr val="FFFF00"/>
          </a:solidFill>
          <a:ln w="50800">
            <a:noFill/>
          </a:ln>
        </p:spPr>
        <p:txBody>
          <a:bodyPr wrap="square" rtlCol="0">
            <a:spAutoFit/>
          </a:bodyPr>
          <a:lstStyle/>
          <a:p>
            <a:r>
              <a:rPr lang="en-US" sz="2000" dirty="0">
                <a:solidFill>
                  <a:srgbClr val="7030A0"/>
                </a:solidFill>
                <a:highlight>
                  <a:srgbClr val="FFFF00"/>
                </a:highlight>
                <a:latin typeface="Amasis MT Pro Medium" panose="02040604050005020304" pitchFamily="18" charset="0"/>
              </a:rPr>
              <a:t>Temperature gradients: longitudinal and transverse</a:t>
            </a:r>
            <a:endParaRPr lang="en-US" sz="2000" b="1" dirty="0">
              <a:solidFill>
                <a:srgbClr val="0033CC"/>
              </a:solidFill>
              <a:highlight>
                <a:srgbClr val="FFFF00"/>
              </a:highlight>
              <a:latin typeface="Amasis MT Pro Medium" panose="02040604050005020304" pitchFamily="18" charset="0"/>
            </a:endParaRPr>
          </a:p>
        </p:txBody>
      </p:sp>
    </p:spTree>
    <p:extLst>
      <p:ext uri="{BB962C8B-B14F-4D97-AF65-F5344CB8AC3E}">
        <p14:creationId xmlns:p14="http://schemas.microsoft.com/office/powerpoint/2010/main" val="341930185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E30413-2FFF-E6B7-88CF-05A464FC41A1}"/>
              </a:ext>
            </a:extLst>
          </p:cNvPr>
          <p:cNvSpPr>
            <a:spLocks noGrp="1"/>
          </p:cNvSpPr>
          <p:nvPr>
            <p:ph type="sldNum" sz="quarter" idx="10"/>
          </p:nvPr>
        </p:nvSpPr>
        <p:spPr/>
        <p:txBody>
          <a:bodyPr/>
          <a:lstStyle/>
          <a:p>
            <a:fld id="{88A1DFE4-5FC5-43BD-BB7E-75EAD82B965F}" type="slidenum">
              <a:rPr lang="en-US" noProof="0" smtClean="0"/>
              <a:pPr/>
              <a:t>9</a:t>
            </a:fld>
            <a:endParaRPr lang="en-US" noProof="0"/>
          </a:p>
        </p:txBody>
      </p:sp>
      <p:sp>
        <p:nvSpPr>
          <p:cNvPr id="3" name="TextBox 2">
            <a:extLst>
              <a:ext uri="{FF2B5EF4-FFF2-40B4-BE49-F238E27FC236}">
                <a16:creationId xmlns:a16="http://schemas.microsoft.com/office/drawing/2014/main" id="{B2820FF7-3FE4-6D02-3A1C-10FA39EE6645}"/>
              </a:ext>
            </a:extLst>
          </p:cNvPr>
          <p:cNvSpPr txBox="1"/>
          <p:nvPr/>
        </p:nvSpPr>
        <p:spPr>
          <a:xfrm>
            <a:off x="301432" y="6361630"/>
            <a:ext cx="1414105" cy="307777"/>
          </a:xfrm>
          <a:prstGeom prst="rect">
            <a:avLst/>
          </a:prstGeom>
          <a:solidFill>
            <a:srgbClr val="FFFF00"/>
          </a:solidFill>
        </p:spPr>
        <p:txBody>
          <a:bodyPr wrap="none" rtlCol="0">
            <a:spAutoFit/>
          </a:bodyPr>
          <a:lstStyle/>
          <a:p>
            <a:r>
              <a:rPr lang="en-US" sz="1400" dirty="0"/>
              <a:t>Joffre Gutierres</a:t>
            </a:r>
            <a:endParaRPr lang="en-GB" sz="1400" dirty="0"/>
          </a:p>
        </p:txBody>
      </p:sp>
      <p:sp>
        <p:nvSpPr>
          <p:cNvPr id="4" name="TextBox 3">
            <a:extLst>
              <a:ext uri="{FF2B5EF4-FFF2-40B4-BE49-F238E27FC236}">
                <a16:creationId xmlns:a16="http://schemas.microsoft.com/office/drawing/2014/main" id="{137AD7C2-7505-3D65-2421-6D14D0998199}"/>
              </a:ext>
            </a:extLst>
          </p:cNvPr>
          <p:cNvSpPr txBox="1"/>
          <p:nvPr/>
        </p:nvSpPr>
        <p:spPr>
          <a:xfrm>
            <a:off x="1917935" y="6381949"/>
            <a:ext cx="1460656" cy="307777"/>
          </a:xfrm>
          <a:prstGeom prst="rect">
            <a:avLst/>
          </a:prstGeom>
          <a:solidFill>
            <a:srgbClr val="FFFF00"/>
          </a:solidFill>
        </p:spPr>
        <p:txBody>
          <a:bodyPr wrap="none" rtlCol="0">
            <a:spAutoFit/>
          </a:bodyPr>
          <a:lstStyle/>
          <a:p>
            <a:r>
              <a:rPr lang="en-US" sz="1400" dirty="0"/>
              <a:t>Emilio </a:t>
            </a:r>
            <a:r>
              <a:rPr lang="en-US" sz="1400" dirty="0" err="1"/>
              <a:t>Bollingeri</a:t>
            </a:r>
            <a:endParaRPr lang="en-GB" sz="1400" dirty="0"/>
          </a:p>
        </p:txBody>
      </p:sp>
      <p:sp>
        <p:nvSpPr>
          <p:cNvPr id="5" name="TextBox 4">
            <a:extLst>
              <a:ext uri="{FF2B5EF4-FFF2-40B4-BE49-F238E27FC236}">
                <a16:creationId xmlns:a16="http://schemas.microsoft.com/office/drawing/2014/main" id="{279DD8E3-BF7F-5C0E-B53D-1B1B13C75A33}"/>
              </a:ext>
            </a:extLst>
          </p:cNvPr>
          <p:cNvSpPr txBox="1"/>
          <p:nvPr/>
        </p:nvSpPr>
        <p:spPr>
          <a:xfrm>
            <a:off x="533400" y="229606"/>
            <a:ext cx="10490200" cy="769441"/>
          </a:xfrm>
          <a:prstGeom prst="rect">
            <a:avLst/>
          </a:prstGeom>
          <a:noFill/>
        </p:spPr>
        <p:txBody>
          <a:bodyPr wrap="square" rtlCol="0">
            <a:spAutoFit/>
          </a:bodyPr>
          <a:lstStyle/>
          <a:p>
            <a:pPr algn="l"/>
            <a:r>
              <a:rPr lang="en-US" sz="4400" b="1" dirty="0">
                <a:solidFill>
                  <a:schemeClr val="bg1"/>
                </a:solidFill>
              </a:rPr>
              <a:t>FCC-</a:t>
            </a:r>
            <a:r>
              <a:rPr lang="en-US" sz="4400" b="1" dirty="0" err="1">
                <a:solidFill>
                  <a:schemeClr val="bg1"/>
                </a:solidFill>
              </a:rPr>
              <a:t>hh</a:t>
            </a:r>
            <a:r>
              <a:rPr lang="en-US" sz="4400" b="1" dirty="0">
                <a:solidFill>
                  <a:schemeClr val="bg1"/>
                </a:solidFill>
              </a:rPr>
              <a:t>: Beam Screen – HTS Options</a:t>
            </a:r>
            <a:endParaRPr lang="en-GB" sz="4400" b="1" dirty="0">
              <a:solidFill>
                <a:schemeClr val="bg1"/>
              </a:solidFill>
            </a:endParaRPr>
          </a:p>
        </p:txBody>
      </p:sp>
      <p:sp>
        <p:nvSpPr>
          <p:cNvPr id="6" name="3 CuadroTexto">
            <a:extLst>
              <a:ext uri="{FF2B5EF4-FFF2-40B4-BE49-F238E27FC236}">
                <a16:creationId xmlns:a16="http://schemas.microsoft.com/office/drawing/2014/main" id="{ABF07214-DD91-F28B-CC52-C9216D987370}"/>
              </a:ext>
            </a:extLst>
          </p:cNvPr>
          <p:cNvSpPr txBox="1"/>
          <p:nvPr/>
        </p:nvSpPr>
        <p:spPr>
          <a:xfrm>
            <a:off x="76201" y="2939313"/>
            <a:ext cx="5867400" cy="1446550"/>
          </a:xfrm>
          <a:prstGeom prst="rect">
            <a:avLst/>
          </a:prstGeom>
          <a:noFill/>
        </p:spPr>
        <p:txBody>
          <a:bodyPr wrap="square" rtlCol="0">
            <a:spAutoFit/>
          </a:bodyPr>
          <a:lstStyle/>
          <a:p>
            <a:r>
              <a:rPr lang="en-GB" sz="2200" b="1" dirty="0">
                <a:solidFill>
                  <a:srgbClr val="C00000"/>
                </a:solidFill>
                <a:cs typeface="Arial" pitchFamily="34" charset="0"/>
              </a:rPr>
              <a:t>Option 1: </a:t>
            </a:r>
            <a:r>
              <a:rPr lang="en-GB" sz="2200" b="1" dirty="0">
                <a:solidFill>
                  <a:srgbClr val="002060"/>
                </a:solidFill>
                <a:cs typeface="Arial" pitchFamily="34" charset="0"/>
              </a:rPr>
              <a:t>Hybrid REBCO – Cu coatings  40K – 60K and 14(16)T, allows to operate the system with the consequent decrease in running cost.</a:t>
            </a:r>
          </a:p>
        </p:txBody>
      </p:sp>
      <p:pic>
        <p:nvPicPr>
          <p:cNvPr id="7" name="Imagem 18">
            <a:extLst>
              <a:ext uri="{FF2B5EF4-FFF2-40B4-BE49-F238E27FC236}">
                <a16:creationId xmlns:a16="http://schemas.microsoft.com/office/drawing/2014/main" id="{7D585F45-F29E-50DA-CC29-35479C3B2A47}"/>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t="290" b="290"/>
          <a:stretch/>
        </p:blipFill>
        <p:spPr>
          <a:xfrm>
            <a:off x="5778500" y="1279942"/>
            <a:ext cx="6370742" cy="5184215"/>
          </a:xfrm>
          <a:prstGeom prst="rect">
            <a:avLst/>
          </a:prstGeom>
        </p:spPr>
      </p:pic>
      <p:sp>
        <p:nvSpPr>
          <p:cNvPr id="9" name="TextBox 8">
            <a:extLst>
              <a:ext uri="{FF2B5EF4-FFF2-40B4-BE49-F238E27FC236}">
                <a16:creationId xmlns:a16="http://schemas.microsoft.com/office/drawing/2014/main" id="{F6763183-1B1F-DE6B-90AD-1676DAA478F7}"/>
              </a:ext>
            </a:extLst>
          </p:cNvPr>
          <p:cNvSpPr txBox="1"/>
          <p:nvPr/>
        </p:nvSpPr>
        <p:spPr>
          <a:xfrm>
            <a:off x="76201" y="1287199"/>
            <a:ext cx="7086600" cy="1631216"/>
          </a:xfrm>
          <a:prstGeom prst="rect">
            <a:avLst/>
          </a:prstGeom>
          <a:noFill/>
        </p:spPr>
        <p:txBody>
          <a:bodyPr wrap="square">
            <a:spAutoFit/>
          </a:bodyPr>
          <a:lstStyle/>
          <a:p>
            <a:r>
              <a:rPr lang="en-US" sz="2800" b="1" u="sng" dirty="0">
                <a:solidFill>
                  <a:srgbClr val="C00000"/>
                </a:solidFill>
                <a:effectLst>
                  <a:outerShdw blurRad="38100" dist="38100" dir="2700000" algn="tl">
                    <a:srgbClr val="000000">
                      <a:alpha val="43137"/>
                    </a:srgbClr>
                  </a:outerShdw>
                </a:effectLst>
                <a:latin typeface="Calibri" panose="020F0502020204030204" pitchFamily="34" charset="0"/>
                <a:ea typeface="Mukta Mahee ExtraBold"/>
                <a:cs typeface="Calibri" panose="020F0502020204030204" pitchFamily="34" charset="0"/>
                <a:sym typeface="Mukta Mahee ExtraBold"/>
              </a:rPr>
              <a:t>Screen : </a:t>
            </a:r>
            <a:r>
              <a:rPr lang="en-US" sz="2400" b="1" dirty="0">
                <a:solidFill>
                  <a:srgbClr val="C00000"/>
                </a:solidFill>
                <a:effectLst>
                  <a:outerShdw blurRad="38100" dist="38100" dir="2700000" algn="tl">
                    <a:srgbClr val="000000">
                      <a:alpha val="43137"/>
                    </a:srgbClr>
                  </a:outerShdw>
                </a:effectLst>
                <a:latin typeface="Calibri" panose="020F0502020204030204" pitchFamily="34" charset="0"/>
                <a:ea typeface="Mukta Mahee ExtraBold"/>
                <a:cs typeface="Calibri" panose="020F0502020204030204" pitchFamily="34" charset="0"/>
                <a:sym typeface="Mukta Mahee ExtraBold"/>
              </a:rPr>
              <a:t>shields magnets from Synchrotron Radiation</a:t>
            </a:r>
          </a:p>
          <a:p>
            <a:r>
              <a:rPr lang="en-US" sz="2400" b="1" dirty="0">
                <a:solidFill>
                  <a:srgbClr val="376092"/>
                </a:solidFill>
                <a:latin typeface="Calibri" panose="020F0502020204030204" pitchFamily="34" charset="0"/>
                <a:ea typeface="Mukta Mahee ExtraBold"/>
                <a:cs typeface="Calibri" panose="020F0502020204030204" pitchFamily="34" charset="0"/>
                <a:sym typeface="Mukta Mahee ExtraBold"/>
              </a:rPr>
              <a:t> to achieve low surface impedance + high magnetic field homogeneity + low SEY + mechanical robustness  </a:t>
            </a:r>
            <a:r>
              <a:rPr lang="en-US" sz="2400" b="1" dirty="0">
                <a:solidFill>
                  <a:srgbClr val="0033CC"/>
                </a:solidFill>
                <a:latin typeface="Calibri" panose="020F0502020204030204" pitchFamily="34" charset="0"/>
                <a:ea typeface="Mukta Mahee ExtraBold"/>
                <a:cs typeface="Calibri" panose="020F0502020204030204" pitchFamily="34" charset="0"/>
                <a:sym typeface="Wingdings" panose="05000000000000000000" pitchFamily="2" charset="2"/>
              </a:rPr>
              <a:t> just Copper might not be sufficient</a:t>
            </a:r>
            <a:endParaRPr lang="en-US" sz="2400" dirty="0">
              <a:solidFill>
                <a:srgbClr val="0033CC"/>
              </a:solidFill>
            </a:endParaRPr>
          </a:p>
        </p:txBody>
      </p:sp>
      <p:pic>
        <p:nvPicPr>
          <p:cNvPr id="13" name="Picture 12">
            <a:extLst>
              <a:ext uri="{FF2B5EF4-FFF2-40B4-BE49-F238E27FC236}">
                <a16:creationId xmlns:a16="http://schemas.microsoft.com/office/drawing/2014/main" id="{4808D104-1B2F-E42C-A766-BCF06BD2C8A8}"/>
              </a:ext>
            </a:extLst>
          </p:cNvPr>
          <p:cNvPicPr>
            <a:picLocks noChangeAspect="1"/>
          </p:cNvPicPr>
          <p:nvPr/>
        </p:nvPicPr>
        <p:blipFill>
          <a:blip r:embed="rId3"/>
          <a:stretch>
            <a:fillRect/>
          </a:stretch>
        </p:blipFill>
        <p:spPr>
          <a:xfrm>
            <a:off x="3369366" y="4191000"/>
            <a:ext cx="2574235" cy="1972243"/>
          </a:xfrm>
          <a:prstGeom prst="rect">
            <a:avLst/>
          </a:prstGeom>
        </p:spPr>
      </p:pic>
      <p:sp>
        <p:nvSpPr>
          <p:cNvPr id="14" name="3 CuadroTexto">
            <a:extLst>
              <a:ext uri="{FF2B5EF4-FFF2-40B4-BE49-F238E27FC236}">
                <a16:creationId xmlns:a16="http://schemas.microsoft.com/office/drawing/2014/main" id="{E3E91732-1F3B-5198-5DE4-5982660F0CF9}"/>
              </a:ext>
            </a:extLst>
          </p:cNvPr>
          <p:cNvSpPr txBox="1"/>
          <p:nvPr/>
        </p:nvSpPr>
        <p:spPr>
          <a:xfrm>
            <a:off x="20753" y="4356368"/>
            <a:ext cx="3428999" cy="1785104"/>
          </a:xfrm>
          <a:prstGeom prst="rect">
            <a:avLst/>
          </a:prstGeom>
          <a:noFill/>
        </p:spPr>
        <p:txBody>
          <a:bodyPr wrap="square" rtlCol="0">
            <a:spAutoFit/>
          </a:bodyPr>
          <a:lstStyle/>
          <a:p>
            <a:r>
              <a:rPr lang="en-GB" sz="2200" b="1" dirty="0">
                <a:solidFill>
                  <a:srgbClr val="C00000"/>
                </a:solidFill>
                <a:latin typeface="+mj-lt"/>
                <a:cs typeface="Arial" pitchFamily="34" charset="0"/>
              </a:rPr>
              <a:t>Option 2: </a:t>
            </a:r>
            <a:r>
              <a:rPr lang="en-US" sz="2200" b="1" u="none" strike="noStrike" baseline="0" dirty="0">
                <a:solidFill>
                  <a:srgbClr val="001F5F"/>
                </a:solidFill>
                <a:latin typeface="+mj-lt"/>
              </a:rPr>
              <a:t>Thallium-1223 has even higher</a:t>
            </a:r>
          </a:p>
          <a:p>
            <a:r>
              <a:rPr lang="en-US" sz="2200" b="1" dirty="0">
                <a:solidFill>
                  <a:srgbClr val="001F5F"/>
                </a:solidFill>
                <a:latin typeface="+mj-lt"/>
                <a:cs typeface="Arial" pitchFamily="34" charset="0"/>
              </a:rPr>
              <a:t>Tc ~120K, electro-chemical deposition, but toxic, volatile</a:t>
            </a:r>
          </a:p>
        </p:txBody>
      </p:sp>
    </p:spTree>
    <p:extLst>
      <p:ext uri="{BB962C8B-B14F-4D97-AF65-F5344CB8AC3E}">
        <p14:creationId xmlns:p14="http://schemas.microsoft.com/office/powerpoint/2010/main" val="281269077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4" grpId="0"/>
    </p:bld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21403</TotalTime>
  <Words>1651</Words>
  <Application>Microsoft Office PowerPoint</Application>
  <PresentationFormat>Widescreen</PresentationFormat>
  <Paragraphs>192</Paragraphs>
  <Slides>16</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Bernard MT Condensed</vt:lpstr>
      <vt:lpstr>Calibri</vt:lpstr>
      <vt:lpstr>Helvetica</vt:lpstr>
      <vt:lpstr>Amasis MT Pro Medium</vt:lpstr>
      <vt:lpstr>1_Office Theme</vt:lpstr>
      <vt:lpstr>2025 FCC Week Summary:  FCC-hh and High Field Magnets</vt:lpstr>
      <vt:lpstr>PowerPoint Presentation</vt:lpstr>
      <vt:lpstr>627 Pages </vt:lpstr>
      <vt:lpstr>PowerPoint Presentation</vt:lpstr>
      <vt:lpstr>Accelerator Complexity Score (ASC)</vt:lpstr>
      <vt:lpstr>FCChh &amp; HFM: 13 Talks @FCC Week 2025</vt:lpstr>
      <vt:lpstr>PowerPoint Presentation</vt:lpstr>
      <vt:lpstr>PowerPoint Presentation</vt:lpstr>
      <vt:lpstr>PowerPoint Presentation</vt:lpstr>
      <vt:lpstr>High Field Magnet R&amp;D – International Landscape</vt:lpstr>
      <vt:lpstr>PowerPoint Presentation</vt:lpstr>
      <vt:lpstr>Nb₃Sn &amp; Hybrid Magnet Progress</vt:lpstr>
      <vt:lpstr>PowerPoint Presentation</vt:lpstr>
      <vt:lpstr>HTS Development and Outlook</vt:lpstr>
      <vt:lpstr> </vt:lpstr>
      <vt:lpstr>Thanks to the speakers! Thank you for  your attention!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Jennice O'Brien</dc:creator>
  <cp:lastModifiedBy>Vladimir Shiltsev</cp:lastModifiedBy>
  <cp:revision>256</cp:revision>
  <dcterms:created xsi:type="dcterms:W3CDTF">2010-05-18T23:17:18Z</dcterms:created>
  <dcterms:modified xsi:type="dcterms:W3CDTF">2025-05-23T02:56:04Z</dcterms:modified>
</cp:coreProperties>
</file>