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7" r:id="rId9"/>
    <p:sldId id="269" r:id="rId10"/>
    <p:sldId id="270" r:id="rId11"/>
    <p:sldId id="271" r:id="rId12"/>
    <p:sldId id="272" r:id="rId13"/>
    <p:sldId id="278" r:id="rId14"/>
    <p:sldId id="273" r:id="rId15"/>
    <p:sldId id="274" r:id="rId16"/>
    <p:sldId id="279" r:id="rId17"/>
    <p:sldId id="280" r:id="rId18"/>
    <p:sldId id="281" r:id="rId19"/>
    <p:sldId id="282" r:id="rId20"/>
    <p:sldId id="276" r:id="rId21"/>
    <p:sldId id="277" r:id="rId22"/>
    <p:sldId id="284" r:id="rId23"/>
    <p:sldId id="285" r:id="rId24"/>
    <p:sldId id="286" r:id="rId25"/>
    <p:sldId id="287" r:id="rId26"/>
    <p:sldId id="288" r:id="rId27"/>
    <p:sldId id="29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9E95A-27D7-4065-8D31-A7E13E624CE4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22CD60B-3364-4011-A823-ECC79FE55D4E}">
      <dgm:prSet custT="1"/>
      <dgm:spPr/>
      <dgm:t>
        <a:bodyPr/>
        <a:lstStyle/>
        <a:p>
          <a:r>
            <a:rPr lang="en-US" sz="1600" b="1" dirty="0">
              <a:solidFill>
                <a:schemeClr val="accent1"/>
              </a:solidFill>
            </a:rPr>
            <a:t>Summer 2025: </a:t>
          </a:r>
        </a:p>
        <a:p>
          <a:r>
            <a:rPr lang="en-US" sz="1600" dirty="0"/>
            <a:t>Repository re-organized and ready; optics layout; naming conventions</a:t>
          </a:r>
        </a:p>
      </dgm:t>
    </dgm:pt>
    <dgm:pt modelId="{192A6ECB-E715-42C9-A2F1-2D65C611BFA7}" type="parTrans" cxnId="{3F5B85E1-7CB8-4253-8D7C-6F30A01CC494}">
      <dgm:prSet/>
      <dgm:spPr/>
      <dgm:t>
        <a:bodyPr/>
        <a:lstStyle/>
        <a:p>
          <a:endParaRPr lang="en-US"/>
        </a:p>
      </dgm:t>
    </dgm:pt>
    <dgm:pt modelId="{BE5B4405-3F9C-4100-AAD6-7FBA14FBF5AE}" type="sibTrans" cxnId="{3F5B85E1-7CB8-4253-8D7C-6F30A01CC494}">
      <dgm:prSet/>
      <dgm:spPr/>
      <dgm:t>
        <a:bodyPr/>
        <a:lstStyle/>
        <a:p>
          <a:endParaRPr lang="en-US"/>
        </a:p>
      </dgm:t>
    </dgm:pt>
    <dgm:pt modelId="{5E8C45E1-4333-4075-BA84-B77B35C69F79}">
      <dgm:prSet custT="1"/>
      <dgm:spPr/>
      <dgm:t>
        <a:bodyPr/>
        <a:lstStyle/>
        <a:p>
          <a:r>
            <a:rPr lang="en-US" sz="1600" b="1" dirty="0">
              <a:solidFill>
                <a:schemeClr val="accent1"/>
              </a:solidFill>
            </a:rPr>
            <a:t>September 2025:</a:t>
          </a:r>
        </a:p>
        <a:p>
          <a:r>
            <a:rPr lang="en-US" sz="1600" dirty="0"/>
            <a:t>Beam optics with technical insertions, complete layouts.</a:t>
          </a:r>
        </a:p>
      </dgm:t>
    </dgm:pt>
    <dgm:pt modelId="{E91DE193-EA4E-4A55-9EC5-43334503006E}" type="parTrans" cxnId="{1A179355-048F-4643-84F9-679D9D374997}">
      <dgm:prSet/>
      <dgm:spPr/>
      <dgm:t>
        <a:bodyPr/>
        <a:lstStyle/>
        <a:p>
          <a:endParaRPr lang="en-US"/>
        </a:p>
      </dgm:t>
    </dgm:pt>
    <dgm:pt modelId="{EBC2FD41-A63D-4F2F-8DA9-C3D1DD327FCE}" type="sibTrans" cxnId="{1A179355-048F-4643-84F9-679D9D374997}">
      <dgm:prSet/>
      <dgm:spPr/>
      <dgm:t>
        <a:bodyPr/>
        <a:lstStyle/>
        <a:p>
          <a:endParaRPr lang="en-US"/>
        </a:p>
      </dgm:t>
    </dgm:pt>
    <dgm:pt modelId="{9A2EB117-5D43-4AAD-9537-E9E8E1F7D57D}">
      <dgm:prSet custT="1"/>
      <dgm:spPr/>
      <dgm:t>
        <a:bodyPr/>
        <a:lstStyle/>
        <a:p>
          <a:r>
            <a:rPr lang="en-US" sz="1600" b="1" dirty="0">
              <a:solidFill>
                <a:schemeClr val="accent1"/>
              </a:solidFill>
            </a:rPr>
            <a:t>December 2025: </a:t>
          </a:r>
        </a:p>
        <a:p>
          <a:r>
            <a:rPr lang="en-US" sz="1600" dirty="0"/>
            <a:t>Optics comparison report; geometry frozen for Civil Engineering</a:t>
          </a:r>
        </a:p>
      </dgm:t>
    </dgm:pt>
    <dgm:pt modelId="{9C045568-2E4E-40BA-A996-7CA1BFA354B1}" type="parTrans" cxnId="{1C8C8D83-1804-4B9F-9F2D-C6C09A1E7991}">
      <dgm:prSet/>
      <dgm:spPr/>
      <dgm:t>
        <a:bodyPr/>
        <a:lstStyle/>
        <a:p>
          <a:endParaRPr lang="en-US"/>
        </a:p>
      </dgm:t>
    </dgm:pt>
    <dgm:pt modelId="{FCA7D8A8-3706-4320-BEA9-91BA219CE011}" type="sibTrans" cxnId="{1C8C8D83-1804-4B9F-9F2D-C6C09A1E7991}">
      <dgm:prSet/>
      <dgm:spPr/>
      <dgm:t>
        <a:bodyPr/>
        <a:lstStyle/>
        <a:p>
          <a:endParaRPr lang="en-US"/>
        </a:p>
      </dgm:t>
    </dgm:pt>
    <dgm:pt modelId="{77288E3F-F123-48C4-AA5E-2F9D39F728D9}">
      <dgm:prSet custT="1"/>
      <dgm:spPr/>
      <dgm:t>
        <a:bodyPr/>
        <a:lstStyle/>
        <a:p>
          <a:r>
            <a:rPr lang="en-US" sz="1600" b="1" dirty="0">
              <a:solidFill>
                <a:schemeClr val="accent1"/>
              </a:solidFill>
            </a:rPr>
            <a:t>March 2026: </a:t>
          </a:r>
          <a:r>
            <a:rPr lang="en-US" sz="1600" dirty="0"/>
            <a:t>Decision on Optics – review from expert panel ?</a:t>
          </a:r>
        </a:p>
      </dgm:t>
    </dgm:pt>
    <dgm:pt modelId="{EA7DCC39-B1BC-4BAC-AE57-985DC0F9A59D}" type="parTrans" cxnId="{9E6F6BE2-3115-458C-B0A8-A7E3B4B102E3}">
      <dgm:prSet/>
      <dgm:spPr/>
      <dgm:t>
        <a:bodyPr/>
        <a:lstStyle/>
        <a:p>
          <a:endParaRPr lang="en-US"/>
        </a:p>
      </dgm:t>
    </dgm:pt>
    <dgm:pt modelId="{B67F701F-8CD7-41C2-853C-D0B159543AB1}" type="sibTrans" cxnId="{9E6F6BE2-3115-458C-B0A8-A7E3B4B102E3}">
      <dgm:prSet/>
      <dgm:spPr/>
      <dgm:t>
        <a:bodyPr/>
        <a:lstStyle/>
        <a:p>
          <a:endParaRPr lang="en-US"/>
        </a:p>
      </dgm:t>
    </dgm:pt>
    <dgm:pt modelId="{C0519313-953D-4A8D-8E3D-D7A3C7EE6F1B}">
      <dgm:prSet custT="1"/>
      <dgm:spPr/>
      <dgm:t>
        <a:bodyPr/>
        <a:lstStyle/>
        <a:p>
          <a:r>
            <a:rPr lang="en-US" sz="1600" b="1" dirty="0">
              <a:solidFill>
                <a:schemeClr val="accent1"/>
              </a:solidFill>
            </a:rPr>
            <a:t>FCC Week 2026: </a:t>
          </a:r>
        </a:p>
        <a:p>
          <a:r>
            <a:rPr lang="en-US" sz="1600" dirty="0"/>
            <a:t>First Technical Design of Optic</a:t>
          </a:r>
        </a:p>
      </dgm:t>
    </dgm:pt>
    <dgm:pt modelId="{3E2D8F98-5CAF-4B9A-9E23-6CAAA1F220EC}" type="parTrans" cxnId="{1C146728-422C-493B-BAAE-1A4E5514A522}">
      <dgm:prSet/>
      <dgm:spPr/>
      <dgm:t>
        <a:bodyPr/>
        <a:lstStyle/>
        <a:p>
          <a:endParaRPr lang="en-US"/>
        </a:p>
      </dgm:t>
    </dgm:pt>
    <dgm:pt modelId="{AF2E4318-C199-4F10-89D5-818450AAC574}" type="sibTrans" cxnId="{1C146728-422C-493B-BAAE-1A4E5514A522}">
      <dgm:prSet/>
      <dgm:spPr/>
      <dgm:t>
        <a:bodyPr/>
        <a:lstStyle/>
        <a:p>
          <a:endParaRPr lang="en-US"/>
        </a:p>
      </dgm:t>
    </dgm:pt>
    <dgm:pt modelId="{E043C5EE-6728-49EB-BB4E-1B1BAFFE457C}" type="pres">
      <dgm:prSet presAssocID="{8739E95A-27D7-4065-8D31-A7E13E624CE4}" presName="Name0" presStyleCnt="0">
        <dgm:presLayoutVars>
          <dgm:dir/>
          <dgm:resizeHandles val="exact"/>
        </dgm:presLayoutVars>
      </dgm:prSet>
      <dgm:spPr/>
    </dgm:pt>
    <dgm:pt modelId="{E974C677-A8F1-49C4-BA52-0557970DA613}" type="pres">
      <dgm:prSet presAssocID="{8739E95A-27D7-4065-8D31-A7E13E624CE4}" presName="arrow" presStyleLbl="bgShp" presStyleIdx="0" presStyleCnt="1"/>
      <dgm:spPr/>
    </dgm:pt>
    <dgm:pt modelId="{7915428E-B8FC-4B2C-8ED7-5D229F7618E8}" type="pres">
      <dgm:prSet presAssocID="{8739E95A-27D7-4065-8D31-A7E13E624CE4}" presName="points" presStyleCnt="0"/>
      <dgm:spPr/>
    </dgm:pt>
    <dgm:pt modelId="{DC406BE8-35A7-4B11-B879-02BAFF20643B}" type="pres">
      <dgm:prSet presAssocID="{A22CD60B-3364-4011-A823-ECC79FE55D4E}" presName="compositeA" presStyleCnt="0"/>
      <dgm:spPr/>
    </dgm:pt>
    <dgm:pt modelId="{76F31708-4855-4037-B9A5-03A5DC2F5FFD}" type="pres">
      <dgm:prSet presAssocID="{A22CD60B-3364-4011-A823-ECC79FE55D4E}" presName="textA" presStyleLbl="revTx" presStyleIdx="0" presStyleCnt="5" custScaleX="196135">
        <dgm:presLayoutVars>
          <dgm:bulletEnabled val="1"/>
        </dgm:presLayoutVars>
      </dgm:prSet>
      <dgm:spPr/>
    </dgm:pt>
    <dgm:pt modelId="{BB4B988D-19F9-4FE5-B5B2-04539CDB07D2}" type="pres">
      <dgm:prSet presAssocID="{A22CD60B-3364-4011-A823-ECC79FE55D4E}" presName="circleA" presStyleLbl="node1" presStyleIdx="0" presStyleCnt="5"/>
      <dgm:spPr/>
    </dgm:pt>
    <dgm:pt modelId="{190402C1-0E3E-4338-9034-47A700AEF71C}" type="pres">
      <dgm:prSet presAssocID="{A22CD60B-3364-4011-A823-ECC79FE55D4E}" presName="spaceA" presStyleCnt="0"/>
      <dgm:spPr/>
    </dgm:pt>
    <dgm:pt modelId="{A6B30B60-10DC-4450-A070-3441F4AEE5DE}" type="pres">
      <dgm:prSet presAssocID="{BE5B4405-3F9C-4100-AAD6-7FBA14FBF5AE}" presName="space" presStyleCnt="0"/>
      <dgm:spPr/>
    </dgm:pt>
    <dgm:pt modelId="{3CD2686B-F8E3-449D-BC4D-EB1C21A1701C}" type="pres">
      <dgm:prSet presAssocID="{5E8C45E1-4333-4075-BA84-B77B35C69F79}" presName="compositeB" presStyleCnt="0"/>
      <dgm:spPr/>
    </dgm:pt>
    <dgm:pt modelId="{E2580911-BD1F-46AE-A4B9-058CEDB548D2}" type="pres">
      <dgm:prSet presAssocID="{5E8C45E1-4333-4075-BA84-B77B35C69F79}" presName="textB" presStyleLbl="revTx" presStyleIdx="1" presStyleCnt="5" custScaleX="188165">
        <dgm:presLayoutVars>
          <dgm:bulletEnabled val="1"/>
        </dgm:presLayoutVars>
      </dgm:prSet>
      <dgm:spPr/>
    </dgm:pt>
    <dgm:pt modelId="{1ACA6EFA-1A9D-46BF-9119-1F3EAACB5835}" type="pres">
      <dgm:prSet presAssocID="{5E8C45E1-4333-4075-BA84-B77B35C69F79}" presName="circleB" presStyleLbl="node1" presStyleIdx="1" presStyleCnt="5"/>
      <dgm:spPr/>
    </dgm:pt>
    <dgm:pt modelId="{C5B7BFE4-441C-4EB0-884C-3B35A6C0C759}" type="pres">
      <dgm:prSet presAssocID="{5E8C45E1-4333-4075-BA84-B77B35C69F79}" presName="spaceB" presStyleCnt="0"/>
      <dgm:spPr/>
    </dgm:pt>
    <dgm:pt modelId="{72C4D469-7C0A-4713-B486-0BCF66BD7FC6}" type="pres">
      <dgm:prSet presAssocID="{EBC2FD41-A63D-4F2F-8DA9-C3D1DD327FCE}" presName="space" presStyleCnt="0"/>
      <dgm:spPr/>
    </dgm:pt>
    <dgm:pt modelId="{932846EA-74D6-465E-A1CD-6963B1C3EDBB}" type="pres">
      <dgm:prSet presAssocID="{9A2EB117-5D43-4AAD-9537-E9E8E1F7D57D}" presName="compositeA" presStyleCnt="0"/>
      <dgm:spPr/>
    </dgm:pt>
    <dgm:pt modelId="{8250B638-7951-4B29-A50E-3E720DF07CF6}" type="pres">
      <dgm:prSet presAssocID="{9A2EB117-5D43-4AAD-9537-E9E8E1F7D57D}" presName="textA" presStyleLbl="revTx" presStyleIdx="2" presStyleCnt="5" custScaleX="195819">
        <dgm:presLayoutVars>
          <dgm:bulletEnabled val="1"/>
        </dgm:presLayoutVars>
      </dgm:prSet>
      <dgm:spPr/>
    </dgm:pt>
    <dgm:pt modelId="{B5350125-38E3-4D68-BF04-9084F1D0B63C}" type="pres">
      <dgm:prSet presAssocID="{9A2EB117-5D43-4AAD-9537-E9E8E1F7D57D}" presName="circleA" presStyleLbl="node1" presStyleIdx="2" presStyleCnt="5"/>
      <dgm:spPr/>
    </dgm:pt>
    <dgm:pt modelId="{B32532EE-550C-48DA-91CB-38C9D2C0070E}" type="pres">
      <dgm:prSet presAssocID="{9A2EB117-5D43-4AAD-9537-E9E8E1F7D57D}" presName="spaceA" presStyleCnt="0"/>
      <dgm:spPr/>
    </dgm:pt>
    <dgm:pt modelId="{DB351561-F2F0-4716-BDBD-9C27E0892A6B}" type="pres">
      <dgm:prSet presAssocID="{FCA7D8A8-3706-4320-BEA9-91BA219CE011}" presName="space" presStyleCnt="0"/>
      <dgm:spPr/>
    </dgm:pt>
    <dgm:pt modelId="{017D80E1-5D9F-415B-B5F0-C064FA872561}" type="pres">
      <dgm:prSet presAssocID="{77288E3F-F123-48C4-AA5E-2F9D39F728D9}" presName="compositeB" presStyleCnt="0"/>
      <dgm:spPr/>
    </dgm:pt>
    <dgm:pt modelId="{D95EE3A3-1C98-4A26-B3AA-2443FDF5B31B}" type="pres">
      <dgm:prSet presAssocID="{77288E3F-F123-48C4-AA5E-2F9D39F728D9}" presName="textB" presStyleLbl="revTx" presStyleIdx="3" presStyleCnt="5" custScaleX="173508">
        <dgm:presLayoutVars>
          <dgm:bulletEnabled val="1"/>
        </dgm:presLayoutVars>
      </dgm:prSet>
      <dgm:spPr/>
    </dgm:pt>
    <dgm:pt modelId="{D72D87B5-77BC-426F-8109-77889B2F1524}" type="pres">
      <dgm:prSet presAssocID="{77288E3F-F123-48C4-AA5E-2F9D39F728D9}" presName="circleB" presStyleLbl="node1" presStyleIdx="3" presStyleCnt="5"/>
      <dgm:spPr/>
    </dgm:pt>
    <dgm:pt modelId="{01A5E053-C951-4E8B-B4DD-EFB13B0509E5}" type="pres">
      <dgm:prSet presAssocID="{77288E3F-F123-48C4-AA5E-2F9D39F728D9}" presName="spaceB" presStyleCnt="0"/>
      <dgm:spPr/>
    </dgm:pt>
    <dgm:pt modelId="{DD490252-F2BB-4DC8-BC16-78E2ED5496EC}" type="pres">
      <dgm:prSet presAssocID="{B67F701F-8CD7-41C2-853C-D0B159543AB1}" presName="space" presStyleCnt="0"/>
      <dgm:spPr/>
    </dgm:pt>
    <dgm:pt modelId="{B4B957BA-62D4-40CF-BFFD-8BDEFF5E708C}" type="pres">
      <dgm:prSet presAssocID="{C0519313-953D-4A8D-8E3D-D7A3C7EE6F1B}" presName="compositeA" presStyleCnt="0"/>
      <dgm:spPr/>
    </dgm:pt>
    <dgm:pt modelId="{60C716AE-63CB-4284-B629-71013C99C13F}" type="pres">
      <dgm:prSet presAssocID="{C0519313-953D-4A8D-8E3D-D7A3C7EE6F1B}" presName="textA" presStyleLbl="revTx" presStyleIdx="4" presStyleCnt="5" custScaleX="161329">
        <dgm:presLayoutVars>
          <dgm:bulletEnabled val="1"/>
        </dgm:presLayoutVars>
      </dgm:prSet>
      <dgm:spPr/>
    </dgm:pt>
    <dgm:pt modelId="{0393B58E-1433-423A-A051-4A7ECE38B235}" type="pres">
      <dgm:prSet presAssocID="{C0519313-953D-4A8D-8E3D-D7A3C7EE6F1B}" presName="circleA" presStyleLbl="node1" presStyleIdx="4" presStyleCnt="5"/>
      <dgm:spPr/>
    </dgm:pt>
    <dgm:pt modelId="{78264F49-BBEB-4F12-AA56-8B8518C8293C}" type="pres">
      <dgm:prSet presAssocID="{C0519313-953D-4A8D-8E3D-D7A3C7EE6F1B}" presName="spaceA" presStyleCnt="0"/>
      <dgm:spPr/>
    </dgm:pt>
  </dgm:ptLst>
  <dgm:cxnLst>
    <dgm:cxn modelId="{22E23402-BC33-4D62-8947-D8C165BDD47F}" type="presOf" srcId="{5E8C45E1-4333-4075-BA84-B77B35C69F79}" destId="{E2580911-BD1F-46AE-A4B9-058CEDB548D2}" srcOrd="0" destOrd="0" presId="urn:microsoft.com/office/officeart/2005/8/layout/hProcess11"/>
    <dgm:cxn modelId="{1C146728-422C-493B-BAAE-1A4E5514A522}" srcId="{8739E95A-27D7-4065-8D31-A7E13E624CE4}" destId="{C0519313-953D-4A8D-8E3D-D7A3C7EE6F1B}" srcOrd="4" destOrd="0" parTransId="{3E2D8F98-5CAF-4B9A-9E23-6CAAA1F220EC}" sibTransId="{AF2E4318-C199-4F10-89D5-818450AAC574}"/>
    <dgm:cxn modelId="{2CBCBE2E-4B14-461C-9B10-E6082EBEABAC}" type="presOf" srcId="{C0519313-953D-4A8D-8E3D-D7A3C7EE6F1B}" destId="{60C716AE-63CB-4284-B629-71013C99C13F}" srcOrd="0" destOrd="0" presId="urn:microsoft.com/office/officeart/2005/8/layout/hProcess11"/>
    <dgm:cxn modelId="{1A179355-048F-4643-84F9-679D9D374997}" srcId="{8739E95A-27D7-4065-8D31-A7E13E624CE4}" destId="{5E8C45E1-4333-4075-BA84-B77B35C69F79}" srcOrd="1" destOrd="0" parTransId="{E91DE193-EA4E-4A55-9EC5-43334503006E}" sibTransId="{EBC2FD41-A63D-4F2F-8DA9-C3D1DD327FCE}"/>
    <dgm:cxn modelId="{1C8C8D83-1804-4B9F-9F2D-C6C09A1E7991}" srcId="{8739E95A-27D7-4065-8D31-A7E13E624CE4}" destId="{9A2EB117-5D43-4AAD-9537-E9E8E1F7D57D}" srcOrd="2" destOrd="0" parTransId="{9C045568-2E4E-40BA-A996-7CA1BFA354B1}" sibTransId="{FCA7D8A8-3706-4320-BEA9-91BA219CE011}"/>
    <dgm:cxn modelId="{BDAF0F85-7368-4884-96D8-C601705D0FC6}" type="presOf" srcId="{A22CD60B-3364-4011-A823-ECC79FE55D4E}" destId="{76F31708-4855-4037-B9A5-03A5DC2F5FFD}" srcOrd="0" destOrd="0" presId="urn:microsoft.com/office/officeart/2005/8/layout/hProcess11"/>
    <dgm:cxn modelId="{D18F88D0-1573-4780-AC58-B2EEB6CDA7B0}" type="presOf" srcId="{8739E95A-27D7-4065-8D31-A7E13E624CE4}" destId="{E043C5EE-6728-49EB-BB4E-1B1BAFFE457C}" srcOrd="0" destOrd="0" presId="urn:microsoft.com/office/officeart/2005/8/layout/hProcess11"/>
    <dgm:cxn modelId="{3F5B85E1-7CB8-4253-8D7C-6F30A01CC494}" srcId="{8739E95A-27D7-4065-8D31-A7E13E624CE4}" destId="{A22CD60B-3364-4011-A823-ECC79FE55D4E}" srcOrd="0" destOrd="0" parTransId="{192A6ECB-E715-42C9-A2F1-2D65C611BFA7}" sibTransId="{BE5B4405-3F9C-4100-AAD6-7FBA14FBF5AE}"/>
    <dgm:cxn modelId="{9E6F6BE2-3115-458C-B0A8-A7E3B4B102E3}" srcId="{8739E95A-27D7-4065-8D31-A7E13E624CE4}" destId="{77288E3F-F123-48C4-AA5E-2F9D39F728D9}" srcOrd="3" destOrd="0" parTransId="{EA7DCC39-B1BC-4BAC-AE57-985DC0F9A59D}" sibTransId="{B67F701F-8CD7-41C2-853C-D0B159543AB1}"/>
    <dgm:cxn modelId="{FECC62E9-4920-4762-BEEA-55879E8A5B11}" type="presOf" srcId="{9A2EB117-5D43-4AAD-9537-E9E8E1F7D57D}" destId="{8250B638-7951-4B29-A50E-3E720DF07CF6}" srcOrd="0" destOrd="0" presId="urn:microsoft.com/office/officeart/2005/8/layout/hProcess11"/>
    <dgm:cxn modelId="{4C55E8F7-630E-4082-BF0D-6A9F832D1201}" type="presOf" srcId="{77288E3F-F123-48C4-AA5E-2F9D39F728D9}" destId="{D95EE3A3-1C98-4A26-B3AA-2443FDF5B31B}" srcOrd="0" destOrd="0" presId="urn:microsoft.com/office/officeart/2005/8/layout/hProcess11"/>
    <dgm:cxn modelId="{84031667-1EC6-4272-BB84-B0D8C327EA51}" type="presParOf" srcId="{E043C5EE-6728-49EB-BB4E-1B1BAFFE457C}" destId="{E974C677-A8F1-49C4-BA52-0557970DA613}" srcOrd="0" destOrd="0" presId="urn:microsoft.com/office/officeart/2005/8/layout/hProcess11"/>
    <dgm:cxn modelId="{C02982DB-3AA9-4724-B629-519E22A80B14}" type="presParOf" srcId="{E043C5EE-6728-49EB-BB4E-1B1BAFFE457C}" destId="{7915428E-B8FC-4B2C-8ED7-5D229F7618E8}" srcOrd="1" destOrd="0" presId="urn:microsoft.com/office/officeart/2005/8/layout/hProcess11"/>
    <dgm:cxn modelId="{AB9B1090-CBC3-401F-AFC5-5E3D649EDB78}" type="presParOf" srcId="{7915428E-B8FC-4B2C-8ED7-5D229F7618E8}" destId="{DC406BE8-35A7-4B11-B879-02BAFF20643B}" srcOrd="0" destOrd="0" presId="urn:microsoft.com/office/officeart/2005/8/layout/hProcess11"/>
    <dgm:cxn modelId="{353ABAC8-4479-471B-98C4-A07025322BD0}" type="presParOf" srcId="{DC406BE8-35A7-4B11-B879-02BAFF20643B}" destId="{76F31708-4855-4037-B9A5-03A5DC2F5FFD}" srcOrd="0" destOrd="0" presId="urn:microsoft.com/office/officeart/2005/8/layout/hProcess11"/>
    <dgm:cxn modelId="{EC7C26F1-42A6-4896-8454-C037CCA108AF}" type="presParOf" srcId="{DC406BE8-35A7-4B11-B879-02BAFF20643B}" destId="{BB4B988D-19F9-4FE5-B5B2-04539CDB07D2}" srcOrd="1" destOrd="0" presId="urn:microsoft.com/office/officeart/2005/8/layout/hProcess11"/>
    <dgm:cxn modelId="{56CF9BF7-4BB8-44B1-BCF3-C5619B1772CF}" type="presParOf" srcId="{DC406BE8-35A7-4B11-B879-02BAFF20643B}" destId="{190402C1-0E3E-4338-9034-47A700AEF71C}" srcOrd="2" destOrd="0" presId="urn:microsoft.com/office/officeart/2005/8/layout/hProcess11"/>
    <dgm:cxn modelId="{FDC8C762-59AD-473B-9E37-3632D0F27D82}" type="presParOf" srcId="{7915428E-B8FC-4B2C-8ED7-5D229F7618E8}" destId="{A6B30B60-10DC-4450-A070-3441F4AEE5DE}" srcOrd="1" destOrd="0" presId="urn:microsoft.com/office/officeart/2005/8/layout/hProcess11"/>
    <dgm:cxn modelId="{2E66F0B0-F68D-4CF5-B885-CD626E0363A8}" type="presParOf" srcId="{7915428E-B8FC-4B2C-8ED7-5D229F7618E8}" destId="{3CD2686B-F8E3-449D-BC4D-EB1C21A1701C}" srcOrd="2" destOrd="0" presId="urn:microsoft.com/office/officeart/2005/8/layout/hProcess11"/>
    <dgm:cxn modelId="{E9D78278-C61D-4444-B031-6042D7375E46}" type="presParOf" srcId="{3CD2686B-F8E3-449D-BC4D-EB1C21A1701C}" destId="{E2580911-BD1F-46AE-A4B9-058CEDB548D2}" srcOrd="0" destOrd="0" presId="urn:microsoft.com/office/officeart/2005/8/layout/hProcess11"/>
    <dgm:cxn modelId="{AC9E0A32-A8A5-410C-A1AF-4A14A39F3003}" type="presParOf" srcId="{3CD2686B-F8E3-449D-BC4D-EB1C21A1701C}" destId="{1ACA6EFA-1A9D-46BF-9119-1F3EAACB5835}" srcOrd="1" destOrd="0" presId="urn:microsoft.com/office/officeart/2005/8/layout/hProcess11"/>
    <dgm:cxn modelId="{6167E64F-7F25-4D3D-8649-D89673602F8C}" type="presParOf" srcId="{3CD2686B-F8E3-449D-BC4D-EB1C21A1701C}" destId="{C5B7BFE4-441C-4EB0-884C-3B35A6C0C759}" srcOrd="2" destOrd="0" presId="urn:microsoft.com/office/officeart/2005/8/layout/hProcess11"/>
    <dgm:cxn modelId="{9C84A4CF-0C02-454C-9EAF-ED3BBB111C80}" type="presParOf" srcId="{7915428E-B8FC-4B2C-8ED7-5D229F7618E8}" destId="{72C4D469-7C0A-4713-B486-0BCF66BD7FC6}" srcOrd="3" destOrd="0" presId="urn:microsoft.com/office/officeart/2005/8/layout/hProcess11"/>
    <dgm:cxn modelId="{FC67D981-0279-4275-8F29-67DF84D6CE67}" type="presParOf" srcId="{7915428E-B8FC-4B2C-8ED7-5D229F7618E8}" destId="{932846EA-74D6-465E-A1CD-6963B1C3EDBB}" srcOrd="4" destOrd="0" presId="urn:microsoft.com/office/officeart/2005/8/layout/hProcess11"/>
    <dgm:cxn modelId="{94C35054-79F9-4C86-9E1C-6421FE323F41}" type="presParOf" srcId="{932846EA-74D6-465E-A1CD-6963B1C3EDBB}" destId="{8250B638-7951-4B29-A50E-3E720DF07CF6}" srcOrd="0" destOrd="0" presId="urn:microsoft.com/office/officeart/2005/8/layout/hProcess11"/>
    <dgm:cxn modelId="{DB0AF13B-990C-4C5C-8038-302C85B4DE8A}" type="presParOf" srcId="{932846EA-74D6-465E-A1CD-6963B1C3EDBB}" destId="{B5350125-38E3-4D68-BF04-9084F1D0B63C}" srcOrd="1" destOrd="0" presId="urn:microsoft.com/office/officeart/2005/8/layout/hProcess11"/>
    <dgm:cxn modelId="{C974BCAD-5775-4C31-8B1F-D2A5C6D74197}" type="presParOf" srcId="{932846EA-74D6-465E-A1CD-6963B1C3EDBB}" destId="{B32532EE-550C-48DA-91CB-38C9D2C0070E}" srcOrd="2" destOrd="0" presId="urn:microsoft.com/office/officeart/2005/8/layout/hProcess11"/>
    <dgm:cxn modelId="{62CBD720-2D77-41BE-8E91-910600B94353}" type="presParOf" srcId="{7915428E-B8FC-4B2C-8ED7-5D229F7618E8}" destId="{DB351561-F2F0-4716-BDBD-9C27E0892A6B}" srcOrd="5" destOrd="0" presId="urn:microsoft.com/office/officeart/2005/8/layout/hProcess11"/>
    <dgm:cxn modelId="{EB37E1BA-A647-4420-88DB-CAAAF055CC32}" type="presParOf" srcId="{7915428E-B8FC-4B2C-8ED7-5D229F7618E8}" destId="{017D80E1-5D9F-415B-B5F0-C064FA872561}" srcOrd="6" destOrd="0" presId="urn:microsoft.com/office/officeart/2005/8/layout/hProcess11"/>
    <dgm:cxn modelId="{B44AB253-E32C-40A9-9BFA-D2B9BD935C67}" type="presParOf" srcId="{017D80E1-5D9F-415B-B5F0-C064FA872561}" destId="{D95EE3A3-1C98-4A26-B3AA-2443FDF5B31B}" srcOrd="0" destOrd="0" presId="urn:microsoft.com/office/officeart/2005/8/layout/hProcess11"/>
    <dgm:cxn modelId="{311FC9E7-B03C-41E5-BDBC-C82E831A3A2A}" type="presParOf" srcId="{017D80E1-5D9F-415B-B5F0-C064FA872561}" destId="{D72D87B5-77BC-426F-8109-77889B2F1524}" srcOrd="1" destOrd="0" presId="urn:microsoft.com/office/officeart/2005/8/layout/hProcess11"/>
    <dgm:cxn modelId="{45515499-B84A-431D-89B2-96A5CD800EC8}" type="presParOf" srcId="{017D80E1-5D9F-415B-B5F0-C064FA872561}" destId="{01A5E053-C951-4E8B-B4DD-EFB13B0509E5}" srcOrd="2" destOrd="0" presId="urn:microsoft.com/office/officeart/2005/8/layout/hProcess11"/>
    <dgm:cxn modelId="{14E519CE-6E91-47CB-844C-4CF2ACA57F5E}" type="presParOf" srcId="{7915428E-B8FC-4B2C-8ED7-5D229F7618E8}" destId="{DD490252-F2BB-4DC8-BC16-78E2ED5496EC}" srcOrd="7" destOrd="0" presId="urn:microsoft.com/office/officeart/2005/8/layout/hProcess11"/>
    <dgm:cxn modelId="{99BE61A4-91FD-4119-AE43-B7FD82321DF3}" type="presParOf" srcId="{7915428E-B8FC-4B2C-8ED7-5D229F7618E8}" destId="{B4B957BA-62D4-40CF-BFFD-8BDEFF5E708C}" srcOrd="8" destOrd="0" presId="urn:microsoft.com/office/officeart/2005/8/layout/hProcess11"/>
    <dgm:cxn modelId="{0E54B7FB-A9C6-4E02-AC31-54D22F6F6E1A}" type="presParOf" srcId="{B4B957BA-62D4-40CF-BFFD-8BDEFF5E708C}" destId="{60C716AE-63CB-4284-B629-71013C99C13F}" srcOrd="0" destOrd="0" presId="urn:microsoft.com/office/officeart/2005/8/layout/hProcess11"/>
    <dgm:cxn modelId="{F44A77D9-A023-4B83-84EC-ECBD7530C48E}" type="presParOf" srcId="{B4B957BA-62D4-40CF-BFFD-8BDEFF5E708C}" destId="{0393B58E-1433-423A-A051-4A7ECE38B235}" srcOrd="1" destOrd="0" presId="urn:microsoft.com/office/officeart/2005/8/layout/hProcess11"/>
    <dgm:cxn modelId="{2DC22D48-D771-4F35-AFC5-991C38A3598C}" type="presParOf" srcId="{B4B957BA-62D4-40CF-BFFD-8BDEFF5E708C}" destId="{78264F49-BBEB-4F12-AA56-8B8518C8293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74C677-A8F1-49C4-BA52-0557970DA613}">
      <dsp:nvSpPr>
        <dsp:cNvPr id="0" name=""/>
        <dsp:cNvSpPr/>
      </dsp:nvSpPr>
      <dsp:spPr>
        <a:xfrm>
          <a:off x="0" y="701848"/>
          <a:ext cx="10659534" cy="935797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F31708-4855-4037-B9A5-03A5DC2F5FFD}">
      <dsp:nvSpPr>
        <dsp:cNvPr id="0" name=""/>
        <dsp:cNvSpPr/>
      </dsp:nvSpPr>
      <dsp:spPr>
        <a:xfrm>
          <a:off x="1045" y="0"/>
          <a:ext cx="2012101" cy="93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1"/>
              </a:solidFill>
            </a:rPr>
            <a:t>Summer 2025: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Repository re-organized and ready; optics layout; naming conventions</a:t>
          </a:r>
        </a:p>
      </dsp:txBody>
      <dsp:txXfrm>
        <a:off x="1045" y="0"/>
        <a:ext cx="2012101" cy="935797"/>
      </dsp:txXfrm>
    </dsp:sp>
    <dsp:sp modelId="{BB4B988D-19F9-4FE5-B5B2-04539CDB07D2}">
      <dsp:nvSpPr>
        <dsp:cNvPr id="0" name=""/>
        <dsp:cNvSpPr/>
      </dsp:nvSpPr>
      <dsp:spPr>
        <a:xfrm>
          <a:off x="890121" y="1052772"/>
          <a:ext cx="233949" cy="2339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80911-BD1F-46AE-A4B9-058CEDB548D2}">
      <dsp:nvSpPr>
        <dsp:cNvPr id="0" name=""/>
        <dsp:cNvSpPr/>
      </dsp:nvSpPr>
      <dsp:spPr>
        <a:xfrm>
          <a:off x="2064441" y="1403696"/>
          <a:ext cx="1930339" cy="93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1"/>
              </a:solidFill>
            </a:rPr>
            <a:t>September 2025: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Beam optics with technical insertions, complete layouts.</a:t>
          </a:r>
        </a:p>
      </dsp:txBody>
      <dsp:txXfrm>
        <a:off x="2064441" y="1403696"/>
        <a:ext cx="1930339" cy="935797"/>
      </dsp:txXfrm>
    </dsp:sp>
    <dsp:sp modelId="{1ACA6EFA-1A9D-46BF-9119-1F3EAACB5835}">
      <dsp:nvSpPr>
        <dsp:cNvPr id="0" name=""/>
        <dsp:cNvSpPr/>
      </dsp:nvSpPr>
      <dsp:spPr>
        <a:xfrm>
          <a:off x="2912636" y="1052772"/>
          <a:ext cx="233949" cy="233949"/>
        </a:xfrm>
        <a:prstGeom prst="ellipse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0B638-7951-4B29-A50E-3E720DF07CF6}">
      <dsp:nvSpPr>
        <dsp:cNvPr id="0" name=""/>
        <dsp:cNvSpPr/>
      </dsp:nvSpPr>
      <dsp:spPr>
        <a:xfrm>
          <a:off x="4046074" y="0"/>
          <a:ext cx="2008860" cy="93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1"/>
              </a:solidFill>
            </a:rPr>
            <a:t>December 2025: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Optics comparison report; geometry frozen for Civil Engineering</a:t>
          </a:r>
        </a:p>
      </dsp:txBody>
      <dsp:txXfrm>
        <a:off x="4046074" y="0"/>
        <a:ext cx="2008860" cy="935797"/>
      </dsp:txXfrm>
    </dsp:sp>
    <dsp:sp modelId="{B5350125-38E3-4D68-BF04-9084F1D0B63C}">
      <dsp:nvSpPr>
        <dsp:cNvPr id="0" name=""/>
        <dsp:cNvSpPr/>
      </dsp:nvSpPr>
      <dsp:spPr>
        <a:xfrm>
          <a:off x="4933530" y="1052772"/>
          <a:ext cx="233949" cy="233949"/>
        </a:xfrm>
        <a:prstGeom prst="ellips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EE3A3-1C98-4A26-B3AA-2443FDF5B31B}">
      <dsp:nvSpPr>
        <dsp:cNvPr id="0" name=""/>
        <dsp:cNvSpPr/>
      </dsp:nvSpPr>
      <dsp:spPr>
        <a:xfrm>
          <a:off x="6106228" y="1403696"/>
          <a:ext cx="1779977" cy="93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1"/>
              </a:solidFill>
            </a:rPr>
            <a:t>March 2026: </a:t>
          </a:r>
          <a:r>
            <a:rPr lang="en-US" sz="1600" kern="1200" dirty="0"/>
            <a:t>Decision on Optics – review from expert panel ?</a:t>
          </a:r>
        </a:p>
      </dsp:txBody>
      <dsp:txXfrm>
        <a:off x="6106228" y="1403696"/>
        <a:ext cx="1779977" cy="935797"/>
      </dsp:txXfrm>
    </dsp:sp>
    <dsp:sp modelId="{D72D87B5-77BC-426F-8109-77889B2F1524}">
      <dsp:nvSpPr>
        <dsp:cNvPr id="0" name=""/>
        <dsp:cNvSpPr/>
      </dsp:nvSpPr>
      <dsp:spPr>
        <a:xfrm>
          <a:off x="6879242" y="1052772"/>
          <a:ext cx="233949" cy="233949"/>
        </a:xfrm>
        <a:prstGeom prst="ellipse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716AE-63CB-4284-B629-71013C99C13F}">
      <dsp:nvSpPr>
        <dsp:cNvPr id="0" name=""/>
        <dsp:cNvSpPr/>
      </dsp:nvSpPr>
      <dsp:spPr>
        <a:xfrm>
          <a:off x="7937499" y="0"/>
          <a:ext cx="1655035" cy="935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1"/>
              </a:solidFill>
            </a:rPr>
            <a:t>FCC Week 2026: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First Technical Design of Optic</a:t>
          </a:r>
        </a:p>
      </dsp:txBody>
      <dsp:txXfrm>
        <a:off x="7937499" y="0"/>
        <a:ext cx="1655035" cy="935797"/>
      </dsp:txXfrm>
    </dsp:sp>
    <dsp:sp modelId="{0393B58E-1433-423A-A051-4A7ECE38B235}">
      <dsp:nvSpPr>
        <dsp:cNvPr id="0" name=""/>
        <dsp:cNvSpPr/>
      </dsp:nvSpPr>
      <dsp:spPr>
        <a:xfrm>
          <a:off x="8648042" y="1052772"/>
          <a:ext cx="233949" cy="233949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C0E30-6D73-4D4C-BC16-7264A08B9C78}" type="datetimeFigureOut">
              <a:rPr lang="en-US" smtClean="0"/>
              <a:t>22/05/2025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37C2F-D49F-46AD-AF7C-789127AC0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5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A74B0-0C0E-4C0B-A572-0B4E60712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D2C57-4E9A-42BF-B413-C6FE87D94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9BCE4-F92E-4CE7-BDCB-1CEACFAB9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7B77-40EE-4B2A-9BD9-C7D9EDBA6E15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06B9F-B4F0-486E-99C8-6D4DA633B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F85A6-7540-4E42-A7F2-7C8FEB94C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A189A-68AC-4FCF-A56F-87DF640E6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CD24F-83B8-4C40-92F0-82098F23A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A8654-54F8-4E2A-985B-1996FD4AE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AA17-A905-452E-B898-C1E64C45997E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EBA05-3EEE-4AA6-9784-C51D4C80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7AF36-ECC5-4AD3-9B86-8773F02E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2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1C9C1-87DF-4A2B-A3BD-B84D4E254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824308-ACF7-4365-B5F8-24D6EA36C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0DE2E-03FE-432F-9B6C-1A1749FB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B66D2-0F2A-4E5D-BB3F-88962D5D3896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5677B-CB72-4ED5-A5B5-930954AA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B2E12-9F80-46F6-A16E-77A0129D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3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4BE2-DC0F-4770-9A15-05A175B04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DA069-4B70-4915-92D8-D47B67EB9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E4B99-5477-4751-9421-BB7B12E1F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3520-8D97-4AF3-92A5-CC5EEAF96E33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DE7A-AC0A-46A9-8E4D-44D0A2F45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DAA67-6173-47F6-AA14-11FD2EC5B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3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EEDA-8779-4A81-98F3-850FF43AA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20B11-1743-473E-B86A-0611DFD7E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AC1EC-86FD-4D3C-829F-0A884F00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4B86-251F-4146-83A9-E3D587041BD0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A6A85-C551-4CA5-B38D-D272ECE0C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8B0B6-024B-41DA-85A0-062A1D8F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5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EC274-02EF-415C-BBFE-02D136B1E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73663-0CD7-4543-BD21-A467AB749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81478-7412-4B4A-ADE3-D30491D49D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4EAC90-81A3-4D10-A998-48DF91F27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D78F-6CAD-4DD3-9CB7-A42F46AE8942}" type="datetime1">
              <a:rPr lang="en-US" smtClean="0"/>
              <a:t>23/05/2025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A920C-734A-41C2-9289-C4296EA4C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85DB1-3E2A-461E-A3D0-8643F981A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1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5D16B-13A1-4716-BE4D-7D0534CF5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A5D53-E23F-4429-8416-8A58DB9B3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0212FD-05BF-4AB3-86E2-D09CC9D69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8860C2-C733-4BD7-AFBA-31CA5AEE89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7BF35E-B760-43E0-9599-91F83E2C9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DBF7FB-40B8-4FF7-B55C-EE05AE5EE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AFAE-9D62-4290-A246-372722DE0A20}" type="datetime1">
              <a:rPr lang="en-US" smtClean="0"/>
              <a:t>23/05/2025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ED7AE1-9C62-4F01-BA86-4689A2347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3D90A8-0D79-4046-9423-C779B8F5F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69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21C9-63F2-40DD-81D8-3267719D6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CDB888-7305-4C37-8C39-811123044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AEFD-5116-4B3E-B8B0-2C40619B7182}" type="datetime1">
              <a:rPr lang="en-US" smtClean="0"/>
              <a:t>23/05/2025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8553B-8623-4D87-94DF-29E2C2406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18B053-A866-4C37-BE63-8155152B7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83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22AAA-06FD-4095-9895-562AD2DB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EB41-C4E7-456D-8C38-FDEDB17BE500}" type="datetime1">
              <a:rPr lang="en-US" smtClean="0"/>
              <a:t>23/05/2025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C2EC1C-7A9F-422F-BB5E-2FD1E467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8D0A0-09FB-4EA2-94A0-EEAC5510A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3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2BD4-9D0A-47AB-B3D4-609805EF0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5A4F3-7EC7-4618-86A3-96F7576E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39920-07E0-412E-99A1-81F2E821C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6A8B6-6D36-45CE-8E1D-F55F91794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4C62-9C30-404D-AA35-421FFD853620}" type="datetime1">
              <a:rPr lang="en-US" smtClean="0"/>
              <a:t>23/05/2025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E3A72-848A-4E21-9536-54891E18A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A28FB-8719-49B0-A6F9-C88C61C0D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F3069-4BAF-425F-ADE3-7112BAB3B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24AB7C-20F7-485C-BFFD-313669B48A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F91623-73F1-4046-899F-384ABCA4E7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2B48E-B233-49C4-AE86-04BFF720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7D0C-4C9A-479C-90EC-F52CDA19EBC4}" type="datetime1">
              <a:rPr lang="en-US" smtClean="0"/>
              <a:t>23/05/2025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90A3B-85DB-4874-B869-137F451F8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1BB9F-00E7-4345-ACBD-B8C650B92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7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6BEB49-0742-49D7-8D65-6046ED435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4CEDB-203D-4B07-90C7-D8F9E855C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48522-1549-415E-BAD3-5390D32B59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3DAFC-D906-4EC6-A71E-3499D2DB4310}" type="datetime1">
              <a:rPr lang="en-US" smtClean="0"/>
              <a:t>23/05/2025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2DB70-566A-4072-B8A4-AA96487B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23463-56B1-4AE8-879D-B1E41F7D0D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FC436-FB9F-49F2-B729-42905CB9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8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gitlab.cern.ch:8443/kskoufar/xuti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C5FFB-368B-4E4F-B965-AF48424835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623249" cy="2387600"/>
          </a:xfrm>
        </p:spPr>
        <p:txBody>
          <a:bodyPr/>
          <a:lstStyle/>
          <a:p>
            <a:r>
              <a:rPr lang="en-US" dirty="0"/>
              <a:t>Accelerator 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AF2596-87BC-41AE-8681-88188C30E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5557935" cy="1655762"/>
          </a:xfrm>
        </p:spPr>
        <p:txBody>
          <a:bodyPr/>
          <a:lstStyle/>
          <a:p>
            <a:r>
              <a:rPr lang="en-US" dirty="0"/>
              <a:t>K. André, F. Zimmermann</a:t>
            </a:r>
          </a:p>
        </p:txBody>
      </p:sp>
      <p:pic>
        <p:nvPicPr>
          <p:cNvPr id="2050" name="Picture 2" descr="FCC Week 2025 Vienna">
            <a:extLst>
              <a:ext uri="{FF2B5EF4-FFF2-40B4-BE49-F238E27FC236}">
                <a16:creationId xmlns:a16="http://schemas.microsoft.com/office/drawing/2014/main" id="{F518CD8C-55EE-4F6F-9A67-0F2972DF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29" y="80963"/>
            <a:ext cx="4746369" cy="67117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GHC vs. LCC design concepts and next steps for the pre-TDR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Presentation of the comparison exercise: arcs, insertions, hardware, …</a:t>
            </a:r>
          </a:p>
          <a:p>
            <a:r>
              <a:rPr lang="en-US" dirty="0"/>
              <a:t>Active “FCC-</a:t>
            </a:r>
            <a:r>
              <a:rPr lang="en-US" dirty="0" err="1"/>
              <a:t>ee</a:t>
            </a:r>
            <a:r>
              <a:rPr lang="en-US" dirty="0"/>
              <a:t> Layout and Optics Design working group” </a:t>
            </a:r>
          </a:p>
          <a:p>
            <a:r>
              <a:rPr lang="en-US" dirty="0"/>
              <a:t>Ambitious timeline post FCC Week 2025: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G.Roy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5BD64-8A8B-4525-B7F9-275D7EAAD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02A0F-500F-4558-9B7D-1324A4AA8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C7D87F3-DD90-423A-B4DE-A6DAFB07FA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7000963"/>
              </p:ext>
            </p:extLst>
          </p:nvPr>
        </p:nvGraphicFramePr>
        <p:xfrm>
          <a:off x="766233" y="3773440"/>
          <a:ext cx="10659534" cy="2339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AC01079C-70D0-4FB7-BBB4-F0C0CF840C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05927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Xsuite evolution for FCC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/>
          <a:lstStyle/>
          <a:p>
            <a:r>
              <a:rPr lang="en-US" dirty="0"/>
              <a:t>Xsuite considered a workhorse for FCC-</a:t>
            </a:r>
            <a:r>
              <a:rPr lang="en-US" dirty="0" err="1"/>
              <a:t>ee</a:t>
            </a:r>
            <a:r>
              <a:rPr lang="en-US" dirty="0"/>
              <a:t> beam dynamics studies</a:t>
            </a:r>
          </a:p>
          <a:p>
            <a:r>
              <a:rPr lang="en-US" dirty="0"/>
              <a:t>Alleviate extendibility and integration issues from legacy tools, offers python interface and supports single/multi-threaded CPU and GPU.</a:t>
            </a:r>
          </a:p>
          <a:p>
            <a:r>
              <a:rPr lang="en-US" dirty="0"/>
              <a:t>Xsuite capabilities comprise: Optics and lattice design, imperfections and correction, interface with MAD-NG, RF-Track, BDSIM/FLUKA, collective effects and recently polarization tracking (analytical &amp; stochastic).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G.Iadarola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F404A-CE83-417A-B30B-6C1DEB27F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5EC41-0EDA-410D-931C-C4D10B74C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11</a:t>
            </a:fld>
            <a:endParaRPr lang="en-US"/>
          </a:p>
        </p:txBody>
      </p:sp>
      <p:grpSp>
        <p:nvGrpSpPr>
          <p:cNvPr id="10" name="Grouper">
            <a:extLst>
              <a:ext uri="{FF2B5EF4-FFF2-40B4-BE49-F238E27FC236}">
                <a16:creationId xmlns:a16="http://schemas.microsoft.com/office/drawing/2014/main" id="{3315989C-1E30-47A1-AD86-2E5430EC770B}"/>
              </a:ext>
            </a:extLst>
          </p:cNvPr>
          <p:cNvGrpSpPr/>
          <p:nvPr/>
        </p:nvGrpSpPr>
        <p:grpSpPr>
          <a:xfrm>
            <a:off x="1336693" y="4802877"/>
            <a:ext cx="1994020" cy="1760306"/>
            <a:chOff x="0" y="0"/>
            <a:chExt cx="2658692" cy="2347072"/>
          </a:xfrm>
        </p:grpSpPr>
        <p:pic>
          <p:nvPicPr>
            <p:cNvPr id="11" name="Picture 5" descr="Picture 5">
              <a:extLst>
                <a:ext uri="{FF2B5EF4-FFF2-40B4-BE49-F238E27FC236}">
                  <a16:creationId xmlns:a16="http://schemas.microsoft.com/office/drawing/2014/main" id="{4ABC0BFA-1588-4698-B6FE-0DB2FEC6A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468" t="26458" r="6160" b="8868"/>
            <a:stretch>
              <a:fillRect/>
            </a:stretch>
          </p:blipFill>
          <p:spPr>
            <a:xfrm>
              <a:off x="13308" y="51674"/>
              <a:ext cx="2631916" cy="1962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Lattice Design">
              <a:extLst>
                <a:ext uri="{FF2B5EF4-FFF2-40B4-BE49-F238E27FC236}">
                  <a16:creationId xmlns:a16="http://schemas.microsoft.com/office/drawing/2014/main" id="{B133300E-B48D-47B6-9DC8-28378AD61922}"/>
                </a:ext>
              </a:extLst>
            </p:cNvPr>
            <p:cNvSpPr/>
            <p:nvPr/>
          </p:nvSpPr>
          <p:spPr>
            <a:xfrm>
              <a:off x="0" y="2100851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pPr defTabSz="685800" hangingPunct="0"/>
              <a:r>
                <a:rPr lang="en-GB" sz="1200" b="0" kern="0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Optima"/>
                </a:rPr>
                <a:t>Lattice Design</a:t>
              </a:r>
            </a:p>
          </p:txBody>
        </p:sp>
        <p:sp>
          <p:nvSpPr>
            <p:cNvPr id="13" name="Rectangle">
              <a:extLst>
                <a:ext uri="{FF2B5EF4-FFF2-40B4-BE49-F238E27FC236}">
                  <a16:creationId xmlns:a16="http://schemas.microsoft.com/office/drawing/2014/main" id="{1ADBCD22-C8E7-43C8-99C6-C8A2B905249A}"/>
                </a:ext>
              </a:extLst>
            </p:cNvPr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defTabSz="685800" hangingPunct="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sz="1350" kern="0" dirty="0">
                <a:solidFill>
                  <a:srgbClr val="0033A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e 17">
            <a:extLst>
              <a:ext uri="{FF2B5EF4-FFF2-40B4-BE49-F238E27FC236}">
                <a16:creationId xmlns:a16="http://schemas.microsoft.com/office/drawing/2014/main" id="{3F7A9819-60AF-47FE-98CF-7179AC6E5BA9}"/>
              </a:ext>
            </a:extLst>
          </p:cNvPr>
          <p:cNvGrpSpPr/>
          <p:nvPr/>
        </p:nvGrpSpPr>
        <p:grpSpPr>
          <a:xfrm>
            <a:off x="6612422" y="4479769"/>
            <a:ext cx="1994021" cy="1760307"/>
            <a:chOff x="6219675" y="1575130"/>
            <a:chExt cx="2658694" cy="2347076"/>
          </a:xfrm>
        </p:grpSpPr>
        <p:pic>
          <p:nvPicPr>
            <p:cNvPr id="15" name="Image 18">
              <a:extLst>
                <a:ext uri="{FF2B5EF4-FFF2-40B4-BE49-F238E27FC236}">
                  <a16:creationId xmlns:a16="http://schemas.microsoft.com/office/drawing/2014/main" id="{CE1D7F32-0894-49AF-8308-7E2A97A85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4"/>
            <a:stretch/>
          </p:blipFill>
          <p:spPr>
            <a:xfrm>
              <a:off x="6297665" y="1709465"/>
              <a:ext cx="2554356" cy="1879931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racking (dynamic aperture)">
              <a:extLst>
                <a:ext uri="{FF2B5EF4-FFF2-40B4-BE49-F238E27FC236}">
                  <a16:creationId xmlns:a16="http://schemas.microsoft.com/office/drawing/2014/main" id="{6BBD6225-A5B3-4B61-9DD8-4CD4ACEAA4AF}"/>
                </a:ext>
              </a:extLst>
            </p:cNvPr>
            <p:cNvSpPr/>
            <p:nvPr/>
          </p:nvSpPr>
          <p:spPr>
            <a:xfrm>
              <a:off x="6219675" y="3675985"/>
              <a:ext cx="2658694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pPr defTabSz="685800" hangingPunct="0"/>
              <a:r>
                <a:rPr lang="en-GB" sz="1200" b="0" kern="0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Optima"/>
                </a:rPr>
                <a:t>Tracking (dynamic aperture)</a:t>
              </a:r>
            </a:p>
          </p:txBody>
        </p:sp>
        <p:sp>
          <p:nvSpPr>
            <p:cNvPr id="17" name="Rectangle">
              <a:extLst>
                <a:ext uri="{FF2B5EF4-FFF2-40B4-BE49-F238E27FC236}">
                  <a16:creationId xmlns:a16="http://schemas.microsoft.com/office/drawing/2014/main" id="{89692E43-A237-4B7F-9AD1-993388672ABC}"/>
                </a:ext>
              </a:extLst>
            </p:cNvPr>
            <p:cNvSpPr/>
            <p:nvPr/>
          </p:nvSpPr>
          <p:spPr>
            <a:xfrm>
              <a:off x="6221599" y="1575130"/>
              <a:ext cx="2654845" cy="2065898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defTabSz="685800" hangingPunct="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sz="1350" kern="0" dirty="0">
                <a:solidFill>
                  <a:srgbClr val="0033A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8" name="Groupe 29">
            <a:extLst>
              <a:ext uri="{FF2B5EF4-FFF2-40B4-BE49-F238E27FC236}">
                <a16:creationId xmlns:a16="http://schemas.microsoft.com/office/drawing/2014/main" id="{EFFFF6D7-C6F5-4092-B85C-B3B0E2C69A04}"/>
              </a:ext>
            </a:extLst>
          </p:cNvPr>
          <p:cNvGrpSpPr/>
          <p:nvPr/>
        </p:nvGrpSpPr>
        <p:grpSpPr>
          <a:xfrm>
            <a:off x="3975914" y="4435746"/>
            <a:ext cx="1994020" cy="1804330"/>
            <a:chOff x="3313632" y="3922205"/>
            <a:chExt cx="2658693" cy="2405772"/>
          </a:xfrm>
        </p:grpSpPr>
        <p:pic>
          <p:nvPicPr>
            <p:cNvPr id="19" name="Picture 12" descr="Picture 12">
              <a:extLst>
                <a:ext uri="{FF2B5EF4-FFF2-40B4-BE49-F238E27FC236}">
                  <a16:creationId xmlns:a16="http://schemas.microsoft.com/office/drawing/2014/main" id="{87CBE34C-79A8-48E5-8F79-21B3A7560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16404" y="3922205"/>
              <a:ext cx="2504815" cy="21376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0" name="Grouper">
              <a:extLst>
                <a:ext uri="{FF2B5EF4-FFF2-40B4-BE49-F238E27FC236}">
                  <a16:creationId xmlns:a16="http://schemas.microsoft.com/office/drawing/2014/main" id="{15A63AB9-3D97-46A1-AC56-607BE9BF9FDF}"/>
                </a:ext>
              </a:extLst>
            </p:cNvPr>
            <p:cNvGrpSpPr/>
            <p:nvPr/>
          </p:nvGrpSpPr>
          <p:grpSpPr>
            <a:xfrm>
              <a:off x="3313632" y="3980903"/>
              <a:ext cx="2658693" cy="2347074"/>
              <a:chOff x="0" y="0"/>
              <a:chExt cx="2658692" cy="2347072"/>
            </a:xfrm>
          </p:grpSpPr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9D096FF2-A1D5-4BBB-B54A-34F9DD60E80F}"/>
                  </a:ext>
                </a:extLst>
              </p:cNvPr>
              <p:cNvSpPr/>
              <p:nvPr/>
            </p:nvSpPr>
            <p:spPr>
              <a:xfrm>
                <a:off x="1924" y="0"/>
                <a:ext cx="2654843" cy="2065896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defTabSz="685800" hangingPunct="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sz="1350" kern="0" dirty="0">
                  <a:solidFill>
                    <a:srgbClr val="0033A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2" name="Beam-Beam Effects">
                <a:extLst>
                  <a:ext uri="{FF2B5EF4-FFF2-40B4-BE49-F238E27FC236}">
                    <a16:creationId xmlns:a16="http://schemas.microsoft.com/office/drawing/2014/main" id="{47043A12-67EB-4FFF-9805-C16EEC2B9AC1}"/>
                  </a:ext>
                </a:extLst>
              </p:cNvPr>
              <p:cNvSpPr/>
              <p:nvPr/>
            </p:nvSpPr>
            <p:spPr>
              <a:xfrm>
                <a:off x="0" y="2100851"/>
                <a:ext cx="2658692" cy="246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ctr">
                  <a:defRPr sz="1600" b="1"/>
                </a:lvl1pPr>
              </a:lstStyle>
              <a:p>
                <a:pPr defTabSz="685800" hangingPunct="0"/>
                <a:r>
                  <a:rPr lang="en-GB" sz="1200" b="0" kern="0" dirty="0">
                    <a:solidFill>
                      <a:srgbClr val="0033A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Optima"/>
                  </a:rPr>
                  <a:t>Beam-Beam Effects</a:t>
                </a:r>
              </a:p>
            </p:txBody>
          </p:sp>
        </p:grpSp>
      </p:grpSp>
      <p:grpSp>
        <p:nvGrpSpPr>
          <p:cNvPr id="23" name="Grouper">
            <a:extLst>
              <a:ext uri="{FF2B5EF4-FFF2-40B4-BE49-F238E27FC236}">
                <a16:creationId xmlns:a16="http://schemas.microsoft.com/office/drawing/2014/main" id="{8D71C3D3-6C82-45B7-8FD3-87F2CB4720D7}"/>
              </a:ext>
            </a:extLst>
          </p:cNvPr>
          <p:cNvGrpSpPr/>
          <p:nvPr/>
        </p:nvGrpSpPr>
        <p:grpSpPr>
          <a:xfrm>
            <a:off x="9221319" y="4799321"/>
            <a:ext cx="1995895" cy="1774796"/>
            <a:chOff x="0" y="0"/>
            <a:chExt cx="2661192" cy="2366392"/>
          </a:xfrm>
        </p:grpSpPr>
        <p:sp>
          <p:nvSpPr>
            <p:cNvPr id="24" name="Collimation">
              <a:extLst>
                <a:ext uri="{FF2B5EF4-FFF2-40B4-BE49-F238E27FC236}">
                  <a16:creationId xmlns:a16="http://schemas.microsoft.com/office/drawing/2014/main" id="{C66F9FFD-FC84-4077-A190-7EE04607CA6C}"/>
                </a:ext>
              </a:extLst>
            </p:cNvPr>
            <p:cNvSpPr/>
            <p:nvPr/>
          </p:nvSpPr>
          <p:spPr>
            <a:xfrm>
              <a:off x="2499" y="2120171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pPr defTabSz="685800" hangingPunct="0"/>
              <a:r>
                <a:rPr lang="en-GB" sz="1200" b="0" kern="0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Optima"/>
                </a:rPr>
                <a:t>Collimation</a:t>
              </a:r>
            </a:p>
          </p:txBody>
        </p:sp>
        <p:sp>
          <p:nvSpPr>
            <p:cNvPr id="25" name="Rectangle">
              <a:extLst>
                <a:ext uri="{FF2B5EF4-FFF2-40B4-BE49-F238E27FC236}">
                  <a16:creationId xmlns:a16="http://schemas.microsoft.com/office/drawing/2014/main" id="{478EA716-6107-4FB7-9C52-FEF1AB7C7107}"/>
                </a:ext>
              </a:extLst>
            </p:cNvPr>
            <p:cNvSpPr/>
            <p:nvPr/>
          </p:nvSpPr>
          <p:spPr>
            <a:xfrm>
              <a:off x="0" y="19320"/>
              <a:ext cx="2654842" cy="2065896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defTabSz="685800" hangingPunct="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sz="1350" kern="0" dirty="0">
                <a:solidFill>
                  <a:srgbClr val="0033A0"/>
                </a:solidFill>
                <a:latin typeface="Arial"/>
                <a:cs typeface="Arial"/>
                <a:sym typeface="Arial"/>
              </a:endParaRPr>
            </a:p>
          </p:txBody>
        </p:sp>
        <p:pic>
          <p:nvPicPr>
            <p:cNvPr id="26" name="Picture 3" descr="Picture 3">
              <a:extLst>
                <a:ext uri="{FF2B5EF4-FFF2-40B4-BE49-F238E27FC236}">
                  <a16:creationId xmlns:a16="http://schemas.microsoft.com/office/drawing/2014/main" id="{5A0CC963-DF82-45FE-AAD4-239FF786E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6534" t="10177" r="19099" b="10177"/>
            <a:stretch>
              <a:fillRect/>
            </a:stretch>
          </p:blipFill>
          <p:spPr>
            <a:xfrm>
              <a:off x="207397" y="0"/>
              <a:ext cx="2240231" cy="2078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ABB8E69A-167A-4883-AC4D-FCB7094717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4367281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325;p30" descr="Google Shape;325;p30">
            <a:extLst>
              <a:ext uri="{FF2B5EF4-FFF2-40B4-BE49-F238E27FC236}">
                <a16:creationId xmlns:a16="http://schemas.microsoft.com/office/drawing/2014/main" id="{69CBC48F-7941-44E2-9DDB-59AE5F8B7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rcRect l="3278" t="5614" r="3593" b="5835"/>
          <a:stretch>
            <a:fillRect/>
          </a:stretch>
        </p:blipFill>
        <p:spPr>
          <a:xfrm>
            <a:off x="7420980" y="3906411"/>
            <a:ext cx="4559353" cy="260372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992"/>
            <a:ext cx="10515600" cy="1325563"/>
          </a:xfrm>
        </p:spPr>
        <p:txBody>
          <a:bodyPr/>
          <a:lstStyle/>
          <a:p>
            <a:r>
              <a:rPr lang="en-US" dirty="0"/>
              <a:t>Nested magnets and ballistic optics for the FCC-</a:t>
            </a:r>
            <a:r>
              <a:rPr lang="en-US" dirty="0" err="1"/>
              <a:t>ee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97133" cy="4351338"/>
          </a:xfrm>
        </p:spPr>
        <p:txBody>
          <a:bodyPr>
            <a:normAutofit/>
          </a:bodyPr>
          <a:lstStyle/>
          <a:p>
            <a:r>
              <a:rPr lang="en-US" dirty="0"/>
              <a:t>Nested magnets for Z and ttbar: </a:t>
            </a:r>
          </a:p>
          <a:p>
            <a:pPr lvl="1"/>
            <a:r>
              <a:rPr lang="en-US" dirty="0"/>
              <a:t>Fully integrated in the GHC lattice.</a:t>
            </a:r>
          </a:p>
          <a:p>
            <a:pPr lvl="1"/>
            <a:r>
              <a:rPr lang="en-US" dirty="0"/>
              <a:t>Compatibility issues between Z and ttbar has been resolved.</a:t>
            </a:r>
          </a:p>
          <a:p>
            <a:pPr lvl="1"/>
            <a:endParaRPr lang="en-US" dirty="0"/>
          </a:p>
          <a:p>
            <a:r>
              <a:rPr lang="en-US" dirty="0"/>
              <a:t>Ballistic optics for the Z energy</a:t>
            </a:r>
          </a:p>
          <a:p>
            <a:pPr lvl="1"/>
            <a:r>
              <a:rPr lang="en-US" dirty="0"/>
              <a:t>Turn off quadrupoles and </a:t>
            </a:r>
            <a:r>
              <a:rPr lang="en-US" dirty="0" err="1"/>
              <a:t>sextupoles</a:t>
            </a:r>
            <a:r>
              <a:rPr lang="en-US" dirty="0"/>
              <a:t> 200m around the IP </a:t>
            </a:r>
            <a:r>
              <a:rPr lang="en-US" dirty="0">
                <a:sym typeface="Wingdings" panose="05000000000000000000" pitchFamily="2" charset="2"/>
              </a:rPr>
              <a:t> S</a:t>
            </a:r>
            <a:r>
              <a:rPr lang="en-US" dirty="0"/>
              <a:t>ignificant increase of the DA and relaxed magnet sensitivities.</a:t>
            </a:r>
          </a:p>
          <a:p>
            <a:pPr lvl="1"/>
            <a:r>
              <a:rPr lang="en-US" dirty="0"/>
              <a:t>Further work needed to improve the MA and beam lifetime (</a:t>
            </a:r>
            <a:r>
              <a:rPr lang="en-US" dirty="0" err="1"/>
              <a:t>sextupole</a:t>
            </a:r>
            <a:r>
              <a:rPr lang="en-US" dirty="0"/>
              <a:t> optimization).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76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C.Garcia-Jaimes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AADFE-4725-47F6-BF18-EAEF3E833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9874E-1B9E-4BD8-BBBE-5565EFF1D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12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373451-5D92-40AD-A58D-EDDAD98E3713}"/>
              </a:ext>
            </a:extLst>
          </p:cNvPr>
          <p:cNvGrpSpPr/>
          <p:nvPr/>
        </p:nvGrpSpPr>
        <p:grpSpPr>
          <a:xfrm>
            <a:off x="7891773" y="1573113"/>
            <a:ext cx="3639194" cy="1584347"/>
            <a:chOff x="8341139" y="1560814"/>
            <a:chExt cx="3639194" cy="1584347"/>
          </a:xfrm>
        </p:grpSpPr>
        <p:pic>
          <p:nvPicPr>
            <p:cNvPr id="8" name="Screenshot 2025-05-13 at 4.27.13 p.m..pngGoogle Shape;248;p25" descr="Screenshot 2025-05-13 at 4.27.13 p.m..pngGoogle Shape;248;p25">
              <a:extLst>
                <a:ext uri="{FF2B5EF4-FFF2-40B4-BE49-F238E27FC236}">
                  <a16:creationId xmlns:a16="http://schemas.microsoft.com/office/drawing/2014/main" id="{F51044D2-E92F-4E71-9EB8-BC0DB83691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l="55716" t="15684" r="1418" b="13743"/>
            <a:stretch/>
          </p:blipFill>
          <p:spPr>
            <a:xfrm>
              <a:off x="8959209" y="1724555"/>
              <a:ext cx="3021124" cy="142060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Screenshot 2025-05-13 at 4.27.13 p.m..pngGoogle Shape;248;p25" descr="Screenshot 2025-05-13 at 4.27.13 p.m..pngGoogle Shape;248;p25">
              <a:extLst>
                <a:ext uri="{FF2B5EF4-FFF2-40B4-BE49-F238E27FC236}">
                  <a16:creationId xmlns:a16="http://schemas.microsoft.com/office/drawing/2014/main" id="{9F420C2D-860D-46C4-8BFC-C14625AED9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l="2759" t="5507" r="86930" b="58107"/>
            <a:stretch/>
          </p:blipFill>
          <p:spPr>
            <a:xfrm>
              <a:off x="8341139" y="1560814"/>
              <a:ext cx="726661" cy="73244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" name="Screenshot 2025-05-13 at 4.27.13 p.m..pngGoogle Shape;248;p25" descr="Screenshot 2025-05-13 at 4.27.13 p.m..pngGoogle Shape;248;p25">
              <a:extLst>
                <a:ext uri="{FF2B5EF4-FFF2-40B4-BE49-F238E27FC236}">
                  <a16:creationId xmlns:a16="http://schemas.microsoft.com/office/drawing/2014/main" id="{1B5C8C31-6824-4095-AA91-D794DC4505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l="2759" t="63177" r="86930" b="13743"/>
            <a:stretch/>
          </p:blipFill>
          <p:spPr>
            <a:xfrm>
              <a:off x="8341139" y="2680557"/>
              <a:ext cx="726661" cy="464604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7B33A81-4531-45FE-88DE-E760CA850DF3}"/>
              </a:ext>
            </a:extLst>
          </p:cNvPr>
          <p:cNvSpPr txBox="1"/>
          <p:nvPr/>
        </p:nvSpPr>
        <p:spPr>
          <a:xfrm>
            <a:off x="8686483" y="1318740"/>
            <a:ext cx="259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Nested magnet arc design</a:t>
            </a:r>
          </a:p>
        </p:txBody>
      </p:sp>
      <p:sp>
        <p:nvSpPr>
          <p:cNvPr id="12" name="Google Shape;320;p30">
            <a:extLst>
              <a:ext uri="{FF2B5EF4-FFF2-40B4-BE49-F238E27FC236}">
                <a16:creationId xmlns:a16="http://schemas.microsoft.com/office/drawing/2014/main" id="{818E9E78-C5B3-4EAE-B877-691F6181469C}"/>
              </a:ext>
            </a:extLst>
          </p:cNvPr>
          <p:cNvSpPr txBox="1"/>
          <p:nvPr/>
        </p:nvSpPr>
        <p:spPr>
          <a:xfrm>
            <a:off x="8952969" y="3532464"/>
            <a:ext cx="1516802" cy="46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 algn="ctr"/>
            <a:r>
              <a:rPr b="0" dirty="0"/>
              <a:t>Ballistic lattice</a:t>
            </a:r>
          </a:p>
        </p:txBody>
      </p:sp>
      <p:pic>
        <p:nvPicPr>
          <p:cNvPr id="17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3E54BD9E-591D-4D88-BAA8-11ED9A4893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50325645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</a:t>
            </a:r>
            <a:r>
              <a:rPr lang="en-US" dirty="0" err="1"/>
              <a:t>polarisation</a:t>
            </a:r>
            <a:r>
              <a:rPr lang="en-US" dirty="0"/>
              <a:t> in the ESR of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Developed normal forms up to arbitrary order for orbital motion and spin precession analytical solution. Good agreement with tracking.</a:t>
            </a:r>
          </a:p>
          <a:p>
            <a:r>
              <a:rPr lang="en-US" dirty="0"/>
              <a:t>Semi-local spin matching scheme: Four orthogonal vertical bumps to match the spin longitudinally along the spin closed orbit.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Y.Cai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FDC2E-AD24-46A1-A298-05154F730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1FDD1-D238-4F71-ADD6-B01882EFB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BF601E-ED5D-456F-846A-D82CF0C02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313" y="3496084"/>
            <a:ext cx="7306781" cy="29967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ABC0644-534D-4E09-8581-A6B12D22A0DD}"/>
              </a:ext>
            </a:extLst>
          </p:cNvPr>
          <p:cNvSpPr/>
          <p:nvPr/>
        </p:nvSpPr>
        <p:spPr>
          <a:xfrm>
            <a:off x="429208" y="4111675"/>
            <a:ext cx="4515105" cy="169277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/>
              <a:t>Equilibrium polarization is nearly doubled.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/>
              <a:t>Almost no impact on the dynamic aperture.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33C46-5AC8-4F74-9CF8-E528CD4AF825}"/>
              </a:ext>
            </a:extLst>
          </p:cNvPr>
          <p:cNvSpPr txBox="1"/>
          <p:nvPr/>
        </p:nvSpPr>
        <p:spPr>
          <a:xfrm>
            <a:off x="5337109" y="3678128"/>
            <a:ext cx="951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w/o bumps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FB35F5-F01A-40CF-86C3-8DD635C8F818}"/>
              </a:ext>
            </a:extLst>
          </p:cNvPr>
          <p:cNvSpPr txBox="1"/>
          <p:nvPr/>
        </p:nvSpPr>
        <p:spPr>
          <a:xfrm>
            <a:off x="8932506" y="3666971"/>
            <a:ext cx="858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w/ bumps</a:t>
            </a:r>
          </a:p>
        </p:txBody>
      </p:sp>
      <p:pic>
        <p:nvPicPr>
          <p:cNvPr id="11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D3E672B6-FBD5-42F8-BE41-DB55B8A39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8149217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9935EB-4D56-4F23-9A77-1A31133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Session -</a:t>
            </a:r>
            <a:br>
              <a:rPr lang="en-US" b="1" dirty="0"/>
            </a:b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accelerator: </a:t>
            </a:r>
            <a:br>
              <a:rPr lang="en-US" b="1" dirty="0"/>
            </a:br>
            <a:r>
              <a:rPr lang="en-US" b="1" dirty="0"/>
              <a:t>Tuning and operations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528BD-660D-4C87-A84E-2EEE1697A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Correction and tuning strategies for FCC-</a:t>
            </a:r>
            <a:r>
              <a:rPr lang="en-US" dirty="0" err="1"/>
              <a:t>ee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Optics tuning simulations for FCC-</a:t>
            </a:r>
            <a:r>
              <a:rPr lang="en-US" dirty="0" err="1"/>
              <a:t>ee</a:t>
            </a:r>
            <a:r>
              <a:rPr lang="en-US" dirty="0"/>
              <a:t> lattices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Integrated simulations for calculation of tolerances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BBA for FCC-</a:t>
            </a:r>
            <a:r>
              <a:rPr lang="en-US" dirty="0" err="1"/>
              <a:t>ee</a:t>
            </a:r>
            <a:r>
              <a:rPr lang="en-US" dirty="0"/>
              <a:t> and beam test at KARA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IR alignment and Xsuite migration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C77209-3042-4FE6-920A-8D1069B1C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695E2C-42D5-4484-9339-9D05C65F2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96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 and tuning strategies for FCC-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935824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Commissioning and tuning strategy developed and progressing.</a:t>
            </a:r>
          </a:p>
          <a:p>
            <a:r>
              <a:rPr lang="en-US" sz="2400" dirty="0"/>
              <a:t>Good global optics tuning performance (w/o IR errors nor multipole errors), efficient IP tuning knobs, small errors in the IR cause blow-up.</a:t>
            </a:r>
          </a:p>
          <a:p>
            <a:r>
              <a:rPr lang="en-US" sz="2400" dirty="0"/>
              <a:t>SKEKB: complexity and manufacturing errors in the IR lead to degradation of the optics, impacting DA but also injection efficiency.</a:t>
            </a:r>
          </a:p>
          <a:p>
            <a:r>
              <a:rPr lang="en-US" sz="2400" dirty="0"/>
              <a:t>Studies focused on using GHC at Z; plan to look at the other beam energies and perform the same studies for the LCC lattice.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J.Keintzel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D28A9-79A3-46CC-AE0B-20229EC3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09987-7587-413B-B0E4-FE780467D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2C7260-D14A-4CD3-9E67-462984AB54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68" t="2024" b="4240"/>
          <a:stretch/>
        </p:blipFill>
        <p:spPr>
          <a:xfrm>
            <a:off x="6774025" y="1371627"/>
            <a:ext cx="5327779" cy="262966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3C91C1F-3CAA-4709-8E74-8F38D317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231222"/>
              </p:ext>
            </p:extLst>
          </p:nvPr>
        </p:nvGraphicFramePr>
        <p:xfrm>
          <a:off x="6915538" y="4150921"/>
          <a:ext cx="504475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046">
                  <a:extLst>
                    <a:ext uri="{9D8B030D-6E8A-4147-A177-3AD203B41FA5}">
                      <a16:colId xmlns:a16="http://schemas.microsoft.com/office/drawing/2014/main" val="221137749"/>
                    </a:ext>
                  </a:extLst>
                </a:gridCol>
                <a:gridCol w="1278294">
                  <a:extLst>
                    <a:ext uri="{9D8B030D-6E8A-4147-A177-3AD203B41FA5}">
                      <a16:colId xmlns:a16="http://schemas.microsoft.com/office/drawing/2014/main" val="1922691316"/>
                    </a:ext>
                  </a:extLst>
                </a:gridCol>
                <a:gridCol w="1250302">
                  <a:extLst>
                    <a:ext uri="{9D8B030D-6E8A-4147-A177-3AD203B41FA5}">
                      <a16:colId xmlns:a16="http://schemas.microsoft.com/office/drawing/2014/main" val="2038456249"/>
                    </a:ext>
                  </a:extLst>
                </a:gridCol>
                <a:gridCol w="1146110">
                  <a:extLst>
                    <a:ext uri="{9D8B030D-6E8A-4147-A177-3AD203B41FA5}">
                      <a16:colId xmlns:a16="http://schemas.microsoft.com/office/drawing/2014/main" val="1451973319"/>
                    </a:ext>
                  </a:extLst>
                </a:gridCol>
              </a:tblGrid>
              <a:tr h="284843">
                <a:tc>
                  <a:txBody>
                    <a:bodyPr/>
                    <a:lstStyle/>
                    <a:p>
                      <a:r>
                        <a:rPr lang="en-US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Transv</a:t>
                      </a:r>
                      <a:r>
                        <a:rPr lang="en-US" dirty="0"/>
                        <a:t>. Tol.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Rot. Tol.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Field. Tol.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20851"/>
                  </a:ext>
                </a:extLst>
              </a:tr>
              <a:tr h="284843">
                <a:tc>
                  <a:txBody>
                    <a:bodyPr/>
                    <a:lstStyle/>
                    <a:p>
                      <a:r>
                        <a:rPr lang="en-US" dirty="0"/>
                        <a:t>Arc quad.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50µrad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1924172"/>
                  </a:ext>
                </a:extLst>
              </a:tr>
              <a:tr h="284843">
                <a:tc>
                  <a:txBody>
                    <a:bodyPr/>
                    <a:lstStyle/>
                    <a:p>
                      <a:r>
                        <a:rPr lang="en-US" dirty="0"/>
                        <a:t>Arc sext.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50µrad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99426"/>
                  </a:ext>
                </a:extLst>
              </a:tr>
              <a:tr h="284843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1000µm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1000µrad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053333"/>
                  </a:ext>
                </a:extLst>
              </a:tr>
              <a:tr h="284843">
                <a:tc>
                  <a:txBody>
                    <a:bodyPr/>
                    <a:lstStyle/>
                    <a:p>
                      <a:r>
                        <a:rPr lang="en-US" dirty="0"/>
                        <a:t>Girders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150µrad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376785"/>
                  </a:ext>
                </a:extLst>
              </a:tr>
              <a:tr h="284843">
                <a:tc>
                  <a:txBody>
                    <a:bodyPr/>
                    <a:lstStyle/>
                    <a:p>
                      <a:r>
                        <a:rPr lang="en-US" sz="1800" dirty="0"/>
                        <a:t>BPM-quad.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100µm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646657"/>
                  </a:ext>
                </a:extLst>
              </a:tr>
            </a:tbl>
          </a:graphicData>
        </a:graphic>
      </p:graphicFrame>
      <p:pic>
        <p:nvPicPr>
          <p:cNvPr id="10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6A0562DD-8681-468F-86C8-4BF0242AE7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811332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>
        <p15:prstTrans prst="fallOver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ED49DF-001C-4E22-8F27-AF2520480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7" y="4048771"/>
            <a:ext cx="6309826" cy="2490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tuning simulations for FCC-</a:t>
            </a:r>
            <a:r>
              <a:rPr lang="en-US" dirty="0" err="1"/>
              <a:t>ee</a:t>
            </a:r>
            <a:r>
              <a:rPr lang="en-US" dirty="0"/>
              <a:t> lattices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Developed a correction procedure</a:t>
            </a:r>
          </a:p>
          <a:p>
            <a:pPr lvl="1"/>
            <a:r>
              <a:rPr lang="en-US" dirty="0"/>
              <a:t>With tuning simulations for the ballistic and nominal GHC optics</a:t>
            </a:r>
          </a:p>
          <a:p>
            <a:r>
              <a:rPr lang="en-US" dirty="0"/>
              <a:t>Comparison of correction procedure in favor of </a:t>
            </a:r>
            <a:r>
              <a:rPr lang="en-US" dirty="0" err="1"/>
              <a:t>TbT</a:t>
            </a:r>
            <a:r>
              <a:rPr lang="en-US" dirty="0"/>
              <a:t> compared to LOCO because it focuses on the phase advance between BPMs.</a:t>
            </a:r>
          </a:p>
          <a:p>
            <a:r>
              <a:rPr lang="en-US" dirty="0"/>
              <a:t>Improved correction when having BPMs attached to quadrupoles.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E.Musa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FF09D-6A75-4E61-B6C4-65EBC6637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0E7B6-E17E-4EEE-8B08-225FAB20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3AABA2-4050-488D-A3AE-AC147F5DF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933" y="4506695"/>
            <a:ext cx="3894667" cy="13418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3BA136-CE17-4FCD-BC3D-DE36758B92EB}"/>
              </a:ext>
            </a:extLst>
          </p:cNvPr>
          <p:cNvSpPr txBox="1"/>
          <p:nvPr/>
        </p:nvSpPr>
        <p:spPr>
          <a:xfrm>
            <a:off x="8762999" y="5359400"/>
            <a:ext cx="372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E8A64C-2E47-4D87-9348-0394D00C2607}"/>
              </a:ext>
            </a:extLst>
          </p:cNvPr>
          <p:cNvCxnSpPr/>
          <p:nvPr/>
        </p:nvCxnSpPr>
        <p:spPr>
          <a:xfrm>
            <a:off x="8551333" y="5513288"/>
            <a:ext cx="211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B2929D61-6DA1-40D0-897C-A237D76E81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62610866"/>
      </p:ext>
    </p:extLst>
  </p:cSld>
  <p:clrMapOvr>
    <a:masterClrMapping/>
  </p:clrMapOvr>
  <p:transition spd="slow"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simulations for calculation of </a:t>
            </a:r>
            <a:r>
              <a:rPr lang="en-US" dirty="0" err="1"/>
              <a:t>tol</a:t>
            </a:r>
            <a:r>
              <a:rPr lang="en-US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3"/>
            <a:ext cx="10515600" cy="2584580"/>
          </a:xfrm>
        </p:spPr>
        <p:txBody>
          <a:bodyPr>
            <a:normAutofit/>
          </a:bodyPr>
          <a:lstStyle/>
          <a:p>
            <a:r>
              <a:rPr lang="en-US" sz="2400" dirty="0"/>
              <a:t>Reduced </a:t>
            </a:r>
            <a:r>
              <a:rPr lang="en-US" sz="2400" dirty="0" err="1"/>
              <a:t>sextupole</a:t>
            </a:r>
            <a:r>
              <a:rPr lang="en-US" sz="2400" dirty="0"/>
              <a:t> strengths during commissioning: ballistic optics gives a larger lifetime –LCC presents a 350 turns lifetime with </a:t>
            </a:r>
            <a:r>
              <a:rPr lang="en-US" sz="2400" dirty="0" err="1"/>
              <a:t>sextupoles</a:t>
            </a:r>
            <a:r>
              <a:rPr lang="en-US" sz="2400" dirty="0"/>
              <a:t> turned off.</a:t>
            </a:r>
          </a:p>
          <a:p>
            <a:r>
              <a:rPr lang="en-US" sz="2400" dirty="0"/>
              <a:t>Injection performance about 90%, optics aberrations from beam-beam interaction, tolerances are low -&gt; iterations needed.</a:t>
            </a:r>
          </a:p>
          <a:p>
            <a:r>
              <a:rPr lang="en-US" sz="2400" dirty="0"/>
              <a:t>Impact of ground motion: correlated and uncorrelated motions.</a:t>
            </a:r>
          </a:p>
          <a:p>
            <a:r>
              <a:rPr lang="en-US" sz="2400" dirty="0"/>
              <a:t>Magnetic field errors tolerances are challenging. </a:t>
            </a:r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36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K.Skoufaris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FE1E2-5480-4DBA-8119-632E12345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164C1-A218-4460-BA84-59DDC7E4F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8A401C-1430-4A3D-9349-FBD852CC0E7F}"/>
              </a:ext>
            </a:extLst>
          </p:cNvPr>
          <p:cNvSpPr txBox="1"/>
          <p:nvPr/>
        </p:nvSpPr>
        <p:spPr>
          <a:xfrm>
            <a:off x="5436583" y="4779615"/>
            <a:ext cx="161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2"/>
              </a:rPr>
              <a:t>Xutil</a:t>
            </a:r>
            <a:r>
              <a:rPr lang="en-US" dirty="0">
                <a:hlinkClick r:id="rId2"/>
              </a:rPr>
              <a:t> repository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D89CAC-9162-4EA0-94EA-176C33AC2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947" y="3773065"/>
            <a:ext cx="3386203" cy="2565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8740F6-4AC5-47A4-867B-50C8B021C8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7"/>
          <a:stretch/>
        </p:blipFill>
        <p:spPr>
          <a:xfrm>
            <a:off x="1024003" y="3790558"/>
            <a:ext cx="3328185" cy="25657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650710-F1CA-4D20-B364-08554B69509A}"/>
              </a:ext>
            </a:extLst>
          </p:cNvPr>
          <p:cNvSpPr txBox="1"/>
          <p:nvPr/>
        </p:nvSpPr>
        <p:spPr>
          <a:xfrm>
            <a:off x="838200" y="6284223"/>
            <a:ext cx="411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Beta-beating from </a:t>
            </a:r>
            <a:r>
              <a:rPr lang="en-US" sz="1600" b="1" dirty="0"/>
              <a:t>uncorrelated</a:t>
            </a:r>
            <a:r>
              <a:rPr lang="en-US" sz="1600" dirty="0"/>
              <a:t> ground motion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B2F0EF-74D5-4202-B6EB-4FAC29DA3880}"/>
              </a:ext>
            </a:extLst>
          </p:cNvPr>
          <p:cNvSpPr txBox="1"/>
          <p:nvPr/>
        </p:nvSpPr>
        <p:spPr>
          <a:xfrm>
            <a:off x="7884373" y="6241707"/>
            <a:ext cx="3897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Beta-beating from </a:t>
            </a:r>
            <a:r>
              <a:rPr lang="en-US" sz="1600" b="1" dirty="0"/>
              <a:t>correlated</a:t>
            </a:r>
            <a:r>
              <a:rPr lang="en-US" sz="1600" dirty="0"/>
              <a:t> ground motion</a:t>
            </a:r>
          </a:p>
        </p:txBody>
      </p:sp>
      <p:pic>
        <p:nvPicPr>
          <p:cNvPr id="13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3F97E20E-97E6-413F-84C2-D12325C6B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23392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046D43D-EC88-4166-863C-4317ACBD9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83230"/>
            <a:ext cx="4114800" cy="28521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BBA for FCC-</a:t>
            </a:r>
            <a:r>
              <a:rPr lang="en-US" dirty="0" err="1"/>
              <a:t>ee</a:t>
            </a:r>
            <a:r>
              <a:rPr lang="en-US" dirty="0"/>
              <a:t> and beam test at KARA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947"/>
            <a:ext cx="10515600" cy="4852016"/>
          </a:xfrm>
        </p:spPr>
        <p:txBody>
          <a:bodyPr/>
          <a:lstStyle/>
          <a:p>
            <a:r>
              <a:rPr lang="en-US" dirty="0"/>
              <a:t>Parallel BBA with focus on arc quadrupoles to reduce the mechanical tolerances for quadrupoles and </a:t>
            </a:r>
            <a:r>
              <a:rPr lang="en-US" dirty="0" err="1"/>
              <a:t>sextupoles</a:t>
            </a:r>
            <a:r>
              <a:rPr lang="en-US" dirty="0"/>
              <a:t>.</a:t>
            </a:r>
          </a:p>
          <a:p>
            <a:r>
              <a:rPr lang="en-US" dirty="0"/>
              <a:t>Studies performed for GHC and LCC relaxed optics:</a:t>
            </a:r>
          </a:p>
          <a:p>
            <a:pPr lvl="1"/>
            <a:r>
              <a:rPr lang="en-US" dirty="0"/>
              <a:t>Promising results to achieve the target of 10 to 20 micrometers accuracy</a:t>
            </a:r>
          </a:p>
          <a:p>
            <a:pPr lvl="1"/>
            <a:r>
              <a:rPr lang="en-US" dirty="0"/>
              <a:t>Magnet selection is important </a:t>
            </a:r>
            <a:r>
              <a:rPr lang="en-US" i="1" dirty="0"/>
              <a:t>e.g. </a:t>
            </a:r>
            <a:r>
              <a:rPr lang="en-US" dirty="0"/>
              <a:t>beta-beating and tune change</a:t>
            </a:r>
          </a:p>
          <a:p>
            <a:r>
              <a:rPr lang="en-US" dirty="0"/>
              <a:t>Proof-of-principle at KARA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C.Goffing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85575-AB1B-4CAB-BAEC-7D2272AB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E8C1F-A1BF-4A54-B755-300D9812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9661FB-E2FB-4420-AAC5-488B2ED11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989" y="3974841"/>
            <a:ext cx="4239026" cy="26909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EA7EFD-5586-4A04-820D-3E8E458A2928}"/>
              </a:ext>
            </a:extLst>
          </p:cNvPr>
          <p:cNvSpPr txBox="1"/>
          <p:nvPr/>
        </p:nvSpPr>
        <p:spPr>
          <a:xfrm>
            <a:off x="2093168" y="6015189"/>
            <a:ext cx="80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KARA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95839-783F-482E-8509-BE7EE551DA57}"/>
              </a:ext>
            </a:extLst>
          </p:cNvPr>
          <p:cNvSpPr txBox="1"/>
          <p:nvPr/>
        </p:nvSpPr>
        <p:spPr>
          <a:xfrm>
            <a:off x="9523445" y="4660276"/>
            <a:ext cx="917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</p:txBody>
      </p:sp>
      <p:pic>
        <p:nvPicPr>
          <p:cNvPr id="11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86DE5C70-53D3-4FD4-A5F6-A0855E46D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23514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origami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alignment and Xsuite migration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592"/>
            <a:ext cx="10515600" cy="4777371"/>
          </a:xfrm>
        </p:spPr>
        <p:txBody>
          <a:bodyPr>
            <a:normAutofit/>
          </a:bodyPr>
          <a:lstStyle/>
          <a:p>
            <a:r>
              <a:rPr lang="en-US" sz="2400" dirty="0"/>
              <a:t>Global correction combined with IP tuning knobs are efficient at recovering the IP optics parameters. The median of the vertical emittance over 100 seeds remains twice larger than the design.</a:t>
            </a:r>
          </a:p>
          <a:p>
            <a:r>
              <a:rPr lang="en-US" sz="2400" dirty="0"/>
              <a:t>The errors in the final focus doublet largely dominates the tuning of vertical emittance.</a:t>
            </a:r>
          </a:p>
          <a:p>
            <a:r>
              <a:rPr lang="en-US" sz="2400" dirty="0"/>
              <a:t>Efforts on-going to integrate tuning and correction algorithms within Xsuite.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74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S.S. </a:t>
            </a:r>
            <a:r>
              <a:rPr lang="en-US" dirty="0" err="1">
                <a:highlight>
                  <a:srgbClr val="FFFF00"/>
                </a:highlight>
              </a:rPr>
              <a:t>Jagabathuni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B8D31-871F-43DA-9200-5E40487E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718E1-D98E-41CE-91E7-0610870C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BA2410-8D4A-44E6-9B75-F9312B8EA4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22" t="5808"/>
          <a:stretch/>
        </p:blipFill>
        <p:spPr>
          <a:xfrm>
            <a:off x="777959" y="4017347"/>
            <a:ext cx="3325874" cy="2575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335DAF-026C-43EB-81B1-C0E755CE6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939268"/>
            <a:ext cx="3547598" cy="26533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B24A10-9A61-46D0-93C0-55B0EC456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741" y="4009783"/>
            <a:ext cx="3547598" cy="2582813"/>
          </a:xfrm>
          <a:prstGeom prst="rect">
            <a:avLst/>
          </a:prstGeom>
        </p:spPr>
      </p:pic>
      <p:pic>
        <p:nvPicPr>
          <p:cNvPr id="10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7529FB6B-1BA3-44C5-BCD0-04A20498A2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745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switch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F9C36-1548-46AA-AB55-45E481AFC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355CE-71F3-4862-A74E-0633CF864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5443E-4737-4ECF-BFA5-697379EF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89E4C-3C72-4F6D-A481-B29B74861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80E64D-249D-4648-8A3A-2838E2A17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3" y="0"/>
            <a:ext cx="12112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85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curtains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9935EB-4D56-4F23-9A77-1A31133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</a:t>
            </a:r>
            <a:r>
              <a:rPr lang="en-US" b="1" baseline="30000" dirty="0"/>
              <a:t>th</a:t>
            </a:r>
            <a:r>
              <a:rPr lang="en-US" b="1" dirty="0"/>
              <a:t> Session -</a:t>
            </a:r>
            <a:br>
              <a:rPr lang="en-US" b="1" dirty="0"/>
            </a:b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accelerator: </a:t>
            </a:r>
            <a:br>
              <a:rPr lang="en-US" b="1" dirty="0"/>
            </a:br>
            <a:r>
              <a:rPr lang="en-US" b="1" dirty="0"/>
              <a:t>Collective effects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528BD-660D-4C87-A84E-2EEE1697A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95571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Overview on collective effects for the main rings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Main rings impedance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Impact of collimators geometric impedance on beam stability in the FCC-</a:t>
            </a:r>
            <a:r>
              <a:rPr lang="en-US" dirty="0" err="1"/>
              <a:t>ee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Beam-beam and </a:t>
            </a:r>
            <a:r>
              <a:rPr lang="en-US" dirty="0" err="1"/>
              <a:t>wakefield</a:t>
            </a:r>
            <a:r>
              <a:rPr lang="en-US" dirty="0"/>
              <a:t>-induced collective instabilities for FCC-</a:t>
            </a:r>
            <a:r>
              <a:rPr lang="en-US" dirty="0" err="1"/>
              <a:t>ee</a:t>
            </a:r>
            <a:r>
              <a:rPr lang="en-US" dirty="0"/>
              <a:t> at Z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Electron-cloud effects and possible mitigation strategies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Beam-beam effects in presence of errors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D3BF0F-8766-4100-8C88-ABBDB685F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D99D27-5548-4739-A62E-20B15AFFB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37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0970"/>
            <a:ext cx="10515600" cy="5115994"/>
          </a:xfrm>
        </p:spPr>
        <p:txBody>
          <a:bodyPr>
            <a:normAutofit/>
          </a:bodyPr>
          <a:lstStyle/>
          <a:p>
            <a:r>
              <a:rPr lang="en-US" sz="2400" dirty="0"/>
              <a:t>With the current impedance model, the vertical plane shows an instability threshold close to the nominal beam intensity. </a:t>
            </a:r>
          </a:p>
          <a:p>
            <a:r>
              <a:rPr lang="en-US" sz="2400" b="1" dirty="0"/>
              <a:t>Feedback system and chromaticity help</a:t>
            </a:r>
            <a:r>
              <a:rPr lang="en-US" sz="2400" dirty="0"/>
              <a:t>, but vertical instability remains critical. </a:t>
            </a:r>
          </a:p>
          <a:p>
            <a:r>
              <a:rPr lang="en-US" sz="2400" dirty="0"/>
              <a:t>Still missing several impedance sources and updated of some devices is needed.</a:t>
            </a:r>
          </a:p>
          <a:p>
            <a:r>
              <a:rPr lang="en-US" sz="2400" dirty="0"/>
              <a:t>Interplay with beam-beam and </a:t>
            </a:r>
            <a:r>
              <a:rPr lang="en-US" sz="2400" dirty="0" err="1"/>
              <a:t>beamstrahlung</a:t>
            </a:r>
            <a:r>
              <a:rPr lang="en-US" sz="2400" dirty="0"/>
              <a:t> must be considered in the future.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42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M. </a:t>
            </a:r>
            <a:r>
              <a:rPr lang="en-US" dirty="0" err="1">
                <a:highlight>
                  <a:srgbClr val="FFFF00"/>
                </a:highlight>
              </a:rPr>
              <a:t>Migliorati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459CB-FD2F-48FB-9E17-AFEBB4C9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952C8-6784-4E4E-AB4A-F18867AE6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855BCA-FC7B-4D72-978D-3D78AD51A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89" y="3314401"/>
            <a:ext cx="9395211" cy="32110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67141A-A9E1-4DF3-A816-0B7A79185B7C}"/>
              </a:ext>
            </a:extLst>
          </p:cNvPr>
          <p:cNvSpPr/>
          <p:nvPr/>
        </p:nvSpPr>
        <p:spPr>
          <a:xfrm>
            <a:off x="9753600" y="3772514"/>
            <a:ext cx="23388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Wake with reduced collimators’ geometric contribution.</a:t>
            </a:r>
          </a:p>
          <a:p>
            <a:endParaRPr lang="en-US" dirty="0"/>
          </a:p>
          <a:p>
            <a:r>
              <a:rPr lang="en-US" dirty="0"/>
              <a:t>Chromaticity = 20</a:t>
            </a:r>
          </a:p>
          <a:p>
            <a:r>
              <a:rPr lang="en-US" dirty="0"/>
              <a:t>Feedback system on 4 turns</a:t>
            </a:r>
          </a:p>
        </p:txBody>
      </p:sp>
      <p:pic>
        <p:nvPicPr>
          <p:cNvPr id="9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0155178E-4E2D-461B-9120-5266928AB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1"/>
            <a:ext cx="11017898" cy="1418252"/>
          </a:xfrm>
        </p:spPr>
        <p:txBody>
          <a:bodyPr/>
          <a:lstStyle/>
          <a:p>
            <a:r>
              <a:rPr lang="en-US" dirty="0"/>
              <a:t>Overview on collective effects for the main rings</a:t>
            </a:r>
          </a:p>
        </p:txBody>
      </p:sp>
    </p:spTree>
    <p:extLst>
      <p:ext uri="{BB962C8B-B14F-4D97-AF65-F5344CB8AC3E}">
        <p14:creationId xmlns:p14="http://schemas.microsoft.com/office/powerpoint/2010/main" val="89492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6228"/>
          </a:xfrm>
        </p:spPr>
        <p:txBody>
          <a:bodyPr/>
          <a:lstStyle/>
          <a:p>
            <a:r>
              <a:rPr lang="en-US" dirty="0"/>
              <a:t>Main rings impedance budget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228"/>
            <a:ext cx="6007353" cy="5040735"/>
          </a:xfrm>
        </p:spPr>
        <p:txBody>
          <a:bodyPr>
            <a:normAutofit/>
          </a:bodyPr>
          <a:lstStyle/>
          <a:p>
            <a:r>
              <a:rPr lang="en-US" sz="2400" dirty="0"/>
              <a:t>FCC-</a:t>
            </a:r>
            <a:r>
              <a:rPr lang="en-US" sz="2400" dirty="0" err="1"/>
              <a:t>ee</a:t>
            </a:r>
            <a:r>
              <a:rPr lang="en-US" sz="2400" dirty="0"/>
              <a:t> is challenging due to the combination of a large beam pipe and short bunches resulting in a </a:t>
            </a:r>
            <a:r>
              <a:rPr lang="en-US" sz="2400" b="1" dirty="0"/>
              <a:t>crosstalk between different accelerator elements</a:t>
            </a:r>
            <a:r>
              <a:rPr lang="en-US" sz="2400" dirty="0"/>
              <a:t>.</a:t>
            </a:r>
          </a:p>
          <a:p>
            <a:r>
              <a:rPr lang="en-US" sz="2400" b="1" dirty="0"/>
              <a:t>Impedance beam induced power</a:t>
            </a:r>
            <a:r>
              <a:rPr lang="en-US" sz="2400" dirty="0"/>
              <a:t> has a significant impact on the energy loss per turn from </a:t>
            </a:r>
            <a:r>
              <a:rPr lang="en-US" sz="2400" b="1" dirty="0"/>
              <a:t>~4% to ~20% depending on bunch length</a:t>
            </a:r>
            <a:r>
              <a:rPr lang="en-US" sz="2400" dirty="0"/>
              <a:t> (in collision or not).</a:t>
            </a:r>
          </a:p>
          <a:p>
            <a:r>
              <a:rPr lang="en-US" sz="2400" b="1" dirty="0"/>
              <a:t>Bunch-by-bunch tune shifts </a:t>
            </a:r>
            <a:r>
              <a:rPr lang="en-US" sz="2400" dirty="0"/>
              <a:t>must be taken into account to define the filling strategy and the overall impedance budget.</a:t>
            </a:r>
          </a:p>
          <a:p>
            <a:r>
              <a:rPr lang="en-US" sz="2400" dirty="0"/>
              <a:t>Stability at nominal working point looks critical due to coupled bunch instability.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42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C. </a:t>
            </a:r>
            <a:r>
              <a:rPr lang="en-US" dirty="0" err="1">
                <a:highlight>
                  <a:srgbClr val="FFFF00"/>
                </a:highlight>
              </a:rPr>
              <a:t>Zannini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F1C71-311B-4BFE-9099-E12A59842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98DC0-1A1B-4B36-9C30-E69D2ED22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22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E04F7F-4011-4A29-8837-448B9EE1BF0A}"/>
              </a:ext>
            </a:extLst>
          </p:cNvPr>
          <p:cNvGrpSpPr/>
          <p:nvPr/>
        </p:nvGrpSpPr>
        <p:grpSpPr>
          <a:xfrm>
            <a:off x="7550410" y="867748"/>
            <a:ext cx="4196831" cy="2788768"/>
            <a:chOff x="7550410" y="867748"/>
            <a:chExt cx="4196831" cy="278876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2B595E-E419-4BF3-B6AB-7B738B81A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0410" y="867748"/>
              <a:ext cx="4096158" cy="278876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233F2A9-9DAC-42B4-B0B6-F014769B3034}"/>
                </a:ext>
              </a:extLst>
            </p:cNvPr>
            <p:cNvSpPr/>
            <p:nvPr/>
          </p:nvSpPr>
          <p:spPr>
            <a:xfrm>
              <a:off x="11206065" y="3111125"/>
              <a:ext cx="541176" cy="545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67BCEA3-CA17-4E17-B0A0-A0F750F76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696" y="3778729"/>
            <a:ext cx="5371440" cy="2641303"/>
          </a:xfrm>
          <a:prstGeom prst="rect">
            <a:avLst/>
          </a:prstGeom>
        </p:spPr>
      </p:pic>
      <p:pic>
        <p:nvPicPr>
          <p:cNvPr id="12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7C7BB131-27E4-4E53-ABA5-FCD84FABD6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7000563"/>
      </p:ext>
    </p:extLst>
  </p:cSld>
  <p:clrMapOvr>
    <a:masterClrMapping/>
  </p:clrMapOvr>
  <p:transition spd="slow">
    <p:comb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collimators geometric impedance on beam stability in the FCC-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4784"/>
            <a:ext cx="6738257" cy="4292179"/>
          </a:xfrm>
        </p:spPr>
        <p:txBody>
          <a:bodyPr>
            <a:normAutofit/>
          </a:bodyPr>
          <a:lstStyle/>
          <a:p>
            <a:r>
              <a:rPr lang="en-US" sz="2400" dirty="0"/>
              <a:t>Impedance/Wake model development for critical design decisions:</a:t>
            </a:r>
          </a:p>
          <a:p>
            <a:pPr lvl="1"/>
            <a:r>
              <a:rPr lang="en-US" sz="2000" dirty="0"/>
              <a:t>Ensured model flexibility to facilitate impedance and </a:t>
            </a:r>
            <a:r>
              <a:rPr lang="en-US" sz="2000" dirty="0" err="1"/>
              <a:t>wakefield</a:t>
            </a:r>
            <a:r>
              <a:rPr lang="en-US" sz="2000" dirty="0"/>
              <a:t> updates in optics, material choices, coating thickness, geometries.</a:t>
            </a:r>
          </a:p>
          <a:p>
            <a:pPr lvl="1"/>
            <a:r>
              <a:rPr lang="en-US" sz="2000" dirty="0"/>
              <a:t>Enabled impedance assessments for different scenarios.</a:t>
            </a:r>
          </a:p>
          <a:p>
            <a:r>
              <a:rPr lang="en-US" sz="2400" dirty="0"/>
              <a:t>The design of the collimator system is critical and the taper optimization reduced the geometrical impedance.</a:t>
            </a:r>
          </a:p>
          <a:p>
            <a:r>
              <a:rPr lang="en-US" sz="2400" dirty="0"/>
              <a:t>The radiative wall impedance linked to optics design favor maximum collimator aperture (particularly vertically).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42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D. </a:t>
            </a:r>
            <a:r>
              <a:rPr lang="en-US" dirty="0" err="1">
                <a:highlight>
                  <a:srgbClr val="FFFF00"/>
                </a:highlight>
              </a:rPr>
              <a:t>Gibellieri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3D652-C7B1-4BA3-BDD4-9A9D90585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97920-9E60-44A5-B3B9-57FC38544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EEFC3B-D990-4C5D-A94E-870BD487270B}"/>
              </a:ext>
            </a:extLst>
          </p:cNvPr>
          <p:cNvGrpSpPr/>
          <p:nvPr/>
        </p:nvGrpSpPr>
        <p:grpSpPr>
          <a:xfrm>
            <a:off x="8061649" y="1402044"/>
            <a:ext cx="3868263" cy="2864873"/>
            <a:chOff x="8156400" y="1197805"/>
            <a:chExt cx="3868263" cy="28648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970CFCE-B100-4EE4-BD48-7B51C70513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9591"/>
            <a:stretch/>
          </p:blipFill>
          <p:spPr>
            <a:xfrm>
              <a:off x="8156400" y="1197805"/>
              <a:ext cx="3651600" cy="28257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25318E-BD95-49C0-9C73-EF12A124A469}"/>
                </a:ext>
              </a:extLst>
            </p:cNvPr>
            <p:cNvSpPr/>
            <p:nvPr/>
          </p:nvSpPr>
          <p:spPr>
            <a:xfrm>
              <a:off x="10732168" y="3679559"/>
              <a:ext cx="1133480" cy="383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1AA3BB-38CE-424E-A453-6843A8EB4B6D}"/>
                </a:ext>
              </a:extLst>
            </p:cNvPr>
            <p:cNvSpPr/>
            <p:nvPr/>
          </p:nvSpPr>
          <p:spPr>
            <a:xfrm>
              <a:off x="11110263" y="3512642"/>
              <a:ext cx="914400" cy="383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8D3E53-7514-4AE0-84B6-49234E47DED1}"/>
              </a:ext>
            </a:extLst>
          </p:cNvPr>
          <p:cNvGrpSpPr/>
          <p:nvPr/>
        </p:nvGrpSpPr>
        <p:grpSpPr>
          <a:xfrm>
            <a:off x="7729471" y="4023519"/>
            <a:ext cx="4020881" cy="2825714"/>
            <a:chOff x="7729471" y="4023519"/>
            <a:chExt cx="4020881" cy="282571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35EEEB-CE9A-446F-8442-A1C62D132B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182"/>
            <a:stretch/>
          </p:blipFill>
          <p:spPr>
            <a:xfrm>
              <a:off x="8214048" y="4023519"/>
              <a:ext cx="3536304" cy="282571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0EC219-D808-44A3-94F7-4A846E5BE784}"/>
                </a:ext>
              </a:extLst>
            </p:cNvPr>
            <p:cNvSpPr/>
            <p:nvPr/>
          </p:nvSpPr>
          <p:spPr>
            <a:xfrm>
              <a:off x="8061649" y="6466114"/>
              <a:ext cx="914400" cy="383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8029FB-177A-4592-94BD-43C108F445E6}"/>
                </a:ext>
              </a:extLst>
            </p:cNvPr>
            <p:cNvSpPr/>
            <p:nvPr/>
          </p:nvSpPr>
          <p:spPr>
            <a:xfrm>
              <a:off x="7729471" y="6356350"/>
              <a:ext cx="914400" cy="383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DB444318-AEE5-47A4-ADBE-34B067A89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7955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A1BEA4-8527-467E-9176-99BE0E67A8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2"/>
          <a:stretch/>
        </p:blipFill>
        <p:spPr>
          <a:xfrm>
            <a:off x="7526867" y="4075689"/>
            <a:ext cx="3715630" cy="27386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and </a:t>
            </a:r>
            <a:r>
              <a:rPr lang="en-US" dirty="0" err="1"/>
              <a:t>wakefield</a:t>
            </a:r>
            <a:r>
              <a:rPr lang="en-US" dirty="0"/>
              <a:t>-induced collective instabilities and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15539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Circulant Matrix Model allows a rapid parameter sensitivity scan of the coherent &lt;x-z&gt; instability. -</a:t>
            </a:r>
            <a:r>
              <a:rPr lang="en-US" sz="2400" dirty="0">
                <a:solidFill>
                  <a:srgbClr val="00B050"/>
                </a:solidFill>
              </a:rPr>
              <a:t>Chromaticity is a good candidate, but it’s limitation to the lifetime must be established</a:t>
            </a:r>
            <a:r>
              <a:rPr lang="en-US" sz="2400" dirty="0"/>
              <a:t>.</a:t>
            </a:r>
          </a:p>
          <a:p>
            <a:r>
              <a:rPr lang="en-US" sz="2400" dirty="0"/>
              <a:t>Transient beam loading associated with 2cell cavities seems acceptable in terms of &lt;x-z&gt; instability.</a:t>
            </a:r>
          </a:p>
          <a:p>
            <a:r>
              <a:rPr lang="en-US" sz="2400" dirty="0"/>
              <a:t>Currently no mitigation technique was found to cope with &lt;x-z&gt; instability during non-uniform bootstrap injection. </a:t>
            </a:r>
          </a:p>
          <a:p>
            <a:r>
              <a:rPr lang="en-US" sz="2400" dirty="0"/>
              <a:t>In the vertical plane, the TMRI is the dominant beam-beam and impedance driven instability, mitigated with chromaticity ~16.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42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R. </a:t>
            </a:r>
            <a:r>
              <a:rPr lang="en-US" dirty="0" err="1">
                <a:highlight>
                  <a:srgbClr val="FFFF00"/>
                </a:highlight>
              </a:rPr>
              <a:t>Soos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3832C-BB20-4A4D-AF9E-B0726355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912EA6-9486-4388-A21E-2C42C395B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F5697D-4574-43CF-9E23-D187FC700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03" y="1098381"/>
            <a:ext cx="4189597" cy="29697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1D3573-12A3-4D7F-AAEE-510AE0DF762F}"/>
              </a:ext>
            </a:extLst>
          </p:cNvPr>
          <p:cNvSpPr txBox="1"/>
          <p:nvPr/>
        </p:nvSpPr>
        <p:spPr>
          <a:xfrm>
            <a:off x="8153401" y="5445036"/>
            <a:ext cx="32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Vertical plane instability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7E89-2612-40B3-B4AC-89860E892E1C}"/>
              </a:ext>
            </a:extLst>
          </p:cNvPr>
          <p:cNvSpPr txBox="1"/>
          <p:nvPr/>
        </p:nvSpPr>
        <p:spPr>
          <a:xfrm>
            <a:off x="8336123" y="2423944"/>
            <a:ext cx="2834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Horizontal plane instability </a:t>
            </a:r>
          </a:p>
        </p:txBody>
      </p:sp>
      <p:pic>
        <p:nvPicPr>
          <p:cNvPr id="12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D012CD9D-0359-4D83-8B56-C9E451BB27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36162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Electron-cloud effects and possible mitigation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material constraints in order to avoid e-cloud avalanche multiplication are extremely tight with the baseline parameters.</a:t>
            </a:r>
          </a:p>
          <a:p>
            <a:r>
              <a:rPr lang="en-US" sz="2400" dirty="0"/>
              <a:t>Using filling schemes with non-uniform bunch spacing the e-cloud formation process could be mitigated, </a:t>
            </a:r>
          </a:p>
          <a:p>
            <a:pPr lvl="1"/>
            <a:r>
              <a:rPr lang="en-US" sz="2000" dirty="0"/>
              <a:t>the total number of bunches could be increased, to decrease the bunch population, while keeping the surface requirements achievable, </a:t>
            </a:r>
            <a:r>
              <a:rPr lang="en-US" sz="2000" dirty="0">
                <a:solidFill>
                  <a:srgbClr val="00B050"/>
                </a:solidFill>
              </a:rPr>
              <a:t>reducing the severity of other collective effects </a:t>
            </a:r>
            <a:r>
              <a:rPr lang="en-US" sz="2000" dirty="0"/>
              <a:t>(beam-coupling impedance and beam-beam).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42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L. Sabato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B0AD1-5DFF-4F0C-B104-411D27C4C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22671-2575-4E1E-8402-11E2B9981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EC2EF9-A669-4AA5-8F73-253D7EC17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04" y="4356951"/>
            <a:ext cx="7865706" cy="25010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658CEC-1E9F-4DBB-B77B-993CC13BFE79}"/>
              </a:ext>
            </a:extLst>
          </p:cNvPr>
          <p:cNvSpPr txBox="1"/>
          <p:nvPr/>
        </p:nvSpPr>
        <p:spPr>
          <a:xfrm>
            <a:off x="8462088" y="4985965"/>
            <a:ext cx="3040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SEY requirements for various elements of the lattice, filling pattern and at constant beam current.</a:t>
            </a:r>
          </a:p>
        </p:txBody>
      </p:sp>
      <p:pic>
        <p:nvPicPr>
          <p:cNvPr id="9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C59A3977-536F-4A5B-938A-9E9E0CCAB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00140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glitter pattern="hexagon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60"/>
            <a:ext cx="10515600" cy="1105546"/>
          </a:xfrm>
        </p:spPr>
        <p:txBody>
          <a:bodyPr/>
          <a:lstStyle/>
          <a:p>
            <a:r>
              <a:rPr lang="en-US" dirty="0"/>
              <a:t>Beam-beam effects in presence of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906"/>
            <a:ext cx="6066453" cy="4712057"/>
          </a:xfrm>
        </p:spPr>
        <p:txBody>
          <a:bodyPr>
            <a:normAutofit/>
          </a:bodyPr>
          <a:lstStyle/>
          <a:p>
            <a:r>
              <a:rPr lang="en-US" sz="2400" dirty="0"/>
              <a:t>Developments in simulation tools and comprehensive benchmarking and testing.</a:t>
            </a:r>
          </a:p>
          <a:p>
            <a:r>
              <a:rPr lang="en-US" sz="2400" dirty="0"/>
              <a:t>First simulations to probe combined effects:</a:t>
            </a:r>
          </a:p>
          <a:p>
            <a:pPr lvl="1"/>
            <a:r>
              <a:rPr lang="en-US" sz="2000" dirty="0"/>
              <a:t>Introduction of effects one-by-one to study and understand their individual behaviors</a:t>
            </a:r>
          </a:p>
          <a:p>
            <a:pPr lvl="1"/>
            <a:r>
              <a:rPr lang="en-US" sz="2000" dirty="0"/>
              <a:t>Misalignments, multipole errors, IP perturbations</a:t>
            </a:r>
          </a:p>
          <a:p>
            <a:pPr lvl="1"/>
            <a:r>
              <a:rPr lang="en-US" sz="2000" dirty="0"/>
              <a:t>First indications for tolerances and input for tuning teams</a:t>
            </a:r>
          </a:p>
          <a:p>
            <a:r>
              <a:rPr lang="en-US" sz="2400" dirty="0"/>
              <a:t>Define new and explore established indicators to describe dynamics</a:t>
            </a:r>
          </a:p>
          <a:p>
            <a:r>
              <a:rPr lang="en-US" sz="2400" dirty="0"/>
              <a:t>First exploration of </a:t>
            </a:r>
            <a:r>
              <a:rPr lang="en-US" sz="2400" dirty="0">
                <a:solidFill>
                  <a:srgbClr val="00B050"/>
                </a:solidFill>
              </a:rPr>
              <a:t>correlations between figure of merit</a:t>
            </a:r>
            <a:r>
              <a:rPr lang="en-US" sz="2400" dirty="0"/>
              <a:t>, with the long term target to add </a:t>
            </a:r>
            <a:r>
              <a:rPr lang="en-US" sz="2400" dirty="0">
                <a:solidFill>
                  <a:srgbClr val="00B050"/>
                </a:solidFill>
              </a:rPr>
              <a:t>all effects in dedicated tuned lattices</a:t>
            </a:r>
            <a:r>
              <a:rPr lang="en-US" sz="24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9416717" y="41959"/>
            <a:ext cx="2229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L. Van </a:t>
            </a:r>
            <a:r>
              <a:rPr lang="en-US" dirty="0" err="1">
                <a:highlight>
                  <a:srgbClr val="FFFF00"/>
                </a:highlight>
              </a:rPr>
              <a:t>Riesen</a:t>
            </a:r>
            <a:r>
              <a:rPr lang="en-US" dirty="0">
                <a:highlight>
                  <a:srgbClr val="FFFF00"/>
                </a:highlight>
              </a:rPr>
              <a:t>-Haupt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4918C-E80A-42EA-BCA1-268C7545D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A3321-281A-4221-A5A0-5274E8FC8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D8C523-F4F1-42C1-9476-EAD1E9A1C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568" y="3740304"/>
            <a:ext cx="3477119" cy="2800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16E653-7A3D-4942-8291-C6E2AB2426D3}"/>
              </a:ext>
            </a:extLst>
          </p:cNvPr>
          <p:cNvSpPr txBox="1"/>
          <p:nvPr/>
        </p:nvSpPr>
        <p:spPr>
          <a:xfrm>
            <a:off x="7680663" y="6408797"/>
            <a:ext cx="31980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MOMENTUM ACCEPTANCE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4F892-FC46-4337-8D99-A97C0F431989}"/>
              </a:ext>
            </a:extLst>
          </p:cNvPr>
          <p:cNvSpPr txBox="1"/>
          <p:nvPr/>
        </p:nvSpPr>
        <p:spPr>
          <a:xfrm rot="16200000">
            <a:off x="5808871" y="4809785"/>
            <a:ext cx="31980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BEAM LIFETIME [turns]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4FD4C7-5B14-4F6D-B18A-480462550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605" y="931604"/>
            <a:ext cx="3640082" cy="27698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522241-3DA3-4BF0-8818-30E55E519C03}"/>
              </a:ext>
            </a:extLst>
          </p:cNvPr>
          <p:cNvSpPr txBox="1"/>
          <p:nvPr/>
        </p:nvSpPr>
        <p:spPr>
          <a:xfrm rot="16200000">
            <a:off x="5927563" y="2113599"/>
            <a:ext cx="29148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MOMENTUM ACCEPTANCE AREA</a:t>
            </a:r>
          </a:p>
        </p:txBody>
      </p:sp>
      <p:pic>
        <p:nvPicPr>
          <p:cNvPr id="12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1BBE6D02-9F32-4DCB-B355-E2E8B1843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43244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7A705-75A1-4F76-85A6-C20CFDDE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08BA4-E28F-4F54-AF36-598DB654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2" descr="FCC Week 2025 Vienna">
            <a:extLst>
              <a:ext uri="{FF2B5EF4-FFF2-40B4-BE49-F238E27FC236}">
                <a16:creationId xmlns:a16="http://schemas.microsoft.com/office/drawing/2014/main" id="{AB40B1B5-73B0-408B-8EF7-04FBB2BE5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3" y="73138"/>
            <a:ext cx="4746369" cy="67117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D2275FC-1AF4-4050-95DE-889B3120ED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0456" y="0"/>
            <a:ext cx="8025888" cy="63082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ABF288-6732-4523-833C-CDD08424BD24}"/>
              </a:ext>
            </a:extLst>
          </p:cNvPr>
          <p:cNvSpPr txBox="1"/>
          <p:nvPr/>
        </p:nvSpPr>
        <p:spPr>
          <a:xfrm>
            <a:off x="3708400" y="2006600"/>
            <a:ext cx="3937000" cy="2554545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Thanks to all the speakers and 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322088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9935EB-4D56-4F23-9A77-1A31133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Session -</a:t>
            </a:r>
            <a:br>
              <a:rPr lang="en-US" b="1" dirty="0"/>
            </a:b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accelerator: </a:t>
            </a:r>
            <a:br>
              <a:rPr lang="en-US" b="1" dirty="0"/>
            </a:br>
            <a:r>
              <a:rPr lang="en-US" b="1" dirty="0"/>
              <a:t>Baseline optics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528BD-660D-4C87-A84E-2EEE1697A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Update on GHC optics and lattice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Top-up injection status and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Numerical tools for FCC-</a:t>
            </a:r>
            <a:r>
              <a:rPr lang="en-US" dirty="0" err="1"/>
              <a:t>ee</a:t>
            </a:r>
            <a:r>
              <a:rPr lang="en-US" dirty="0"/>
              <a:t> beam-beam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Collimation studies for FCC-</a:t>
            </a:r>
            <a:r>
              <a:rPr lang="en-US" dirty="0" err="1"/>
              <a:t>ee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861B92-E696-4DA7-8C88-CBF2DC868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C36EF6-F583-49BE-AA14-69A8CAA0A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6392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CF61C2A-3D82-4319-B02F-F6DDEE24C693}"/>
              </a:ext>
            </a:extLst>
          </p:cNvPr>
          <p:cNvGrpSpPr/>
          <p:nvPr/>
        </p:nvGrpSpPr>
        <p:grpSpPr>
          <a:xfrm>
            <a:off x="0" y="3806890"/>
            <a:ext cx="12192000" cy="3051110"/>
            <a:chOff x="0" y="3806890"/>
            <a:chExt cx="12192000" cy="30511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B1F3D9-7E6F-433C-BB97-BA4EFEE21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83"/>
            <a:stretch/>
          </p:blipFill>
          <p:spPr>
            <a:xfrm>
              <a:off x="0" y="3974841"/>
              <a:ext cx="12192000" cy="2883159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91A469-14DC-4318-8408-B0BFE1F3C0D4}"/>
                </a:ext>
              </a:extLst>
            </p:cNvPr>
            <p:cNvSpPr/>
            <p:nvPr/>
          </p:nvSpPr>
          <p:spPr>
            <a:xfrm>
              <a:off x="0" y="3806890"/>
              <a:ext cx="527957" cy="5598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33" y="14926"/>
            <a:ext cx="10515600" cy="1325563"/>
          </a:xfrm>
        </p:spPr>
        <p:txBody>
          <a:bodyPr/>
          <a:lstStyle/>
          <a:p>
            <a:r>
              <a:rPr lang="en-US" dirty="0"/>
              <a:t>Updates on the GHC optics and lattice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6172"/>
            <a:ext cx="10515600" cy="4550472"/>
          </a:xfrm>
        </p:spPr>
        <p:txBody>
          <a:bodyPr>
            <a:normAutofit/>
          </a:bodyPr>
          <a:lstStyle/>
          <a:p>
            <a:r>
              <a:rPr lang="el-GR" dirty="0"/>
              <a:t>β</a:t>
            </a:r>
            <a:r>
              <a:rPr lang="en-US" dirty="0"/>
              <a:t>*</a:t>
            </a:r>
            <a:r>
              <a:rPr lang="en-US" baseline="-25000" dirty="0"/>
              <a:t>x</a:t>
            </a:r>
            <a:r>
              <a:rPr lang="en-US" dirty="0"/>
              <a:t>=9cm and Q’</a:t>
            </a:r>
            <a:r>
              <a:rPr lang="en-US" baseline="-25000" dirty="0"/>
              <a:t>x</a:t>
            </a:r>
            <a:r>
              <a:rPr lang="en-US" dirty="0"/>
              <a:t>=12 to relax the X-Z beam-beam instability at Z. </a:t>
            </a:r>
          </a:p>
          <a:p>
            <a:r>
              <a:rPr lang="en-US" dirty="0"/>
              <a:t>Extension of L* from 2.2 to 2.4m is possible for more radial space. </a:t>
            </a:r>
          </a:p>
          <a:p>
            <a:r>
              <a:rPr lang="en-US" dirty="0"/>
              <a:t>A common technical straight section (TSS) for injection/extraction, collimation, and RF (Z/W) maintaining the ring super-periodicity.</a:t>
            </a:r>
          </a:p>
          <a:p>
            <a:r>
              <a:rPr lang="en-US" dirty="0"/>
              <a:t>Extension of the available space for the cryomodules in the RF section for ttbar, still remains insufficient –swap 400MHz with 800MHz 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532533" y="45522"/>
            <a:ext cx="82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K.Oide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30F32-FE83-4AE6-8EDB-A27EDC17A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745B-9927-436E-A41C-0B21B2CD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49EC3B-E028-4B88-8419-1562B56613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5" t="5555" r="96046" b="81745"/>
          <a:stretch/>
        </p:blipFill>
        <p:spPr>
          <a:xfrm>
            <a:off x="1894114" y="5294755"/>
            <a:ext cx="354564" cy="397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65AF20-4F48-45D5-BB3F-F4297483F4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5" t="5555" r="96046" b="81745"/>
          <a:stretch/>
        </p:blipFill>
        <p:spPr>
          <a:xfrm>
            <a:off x="5984033" y="5294755"/>
            <a:ext cx="354564" cy="3970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B0500A-95D6-4F08-9BE9-D878109D61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5" t="5555" r="96046" b="81745"/>
          <a:stretch/>
        </p:blipFill>
        <p:spPr>
          <a:xfrm>
            <a:off x="10073952" y="5294754"/>
            <a:ext cx="354564" cy="3970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AD0D26-F7C8-4328-8E46-3BFFF9BC006B}"/>
              </a:ext>
            </a:extLst>
          </p:cNvPr>
          <p:cNvSpPr txBox="1"/>
          <p:nvPr/>
        </p:nvSpPr>
        <p:spPr>
          <a:xfrm>
            <a:off x="699796" y="6088147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Beam-beam + SR quantum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E0A027-6C17-4E51-B771-61E74126B7E2}"/>
              </a:ext>
            </a:extLst>
          </p:cNvPr>
          <p:cNvSpPr txBox="1"/>
          <p:nvPr/>
        </p:nvSpPr>
        <p:spPr>
          <a:xfrm>
            <a:off x="4789715" y="6050548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 beam-beam, SR quantum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F967DB-A84C-48D7-A7BF-084E276DB23C}"/>
              </a:ext>
            </a:extLst>
          </p:cNvPr>
          <p:cNvSpPr txBox="1"/>
          <p:nvPr/>
        </p:nvSpPr>
        <p:spPr>
          <a:xfrm>
            <a:off x="8790212" y="6050548"/>
            <a:ext cx="29103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 beam-beam, no SR quantum</a:t>
            </a:r>
          </a:p>
        </p:txBody>
      </p:sp>
      <p:pic>
        <p:nvPicPr>
          <p:cNvPr id="17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4E6EF628-60E7-4C56-8494-1404F5754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9399786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Top-up injection status and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18176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Hardware: </a:t>
            </a:r>
          </a:p>
          <a:p>
            <a:pPr lvl="1"/>
            <a:r>
              <a:rPr lang="en-US" dirty="0"/>
              <a:t>Orbit </a:t>
            </a:r>
            <a:r>
              <a:rPr lang="el-GR" dirty="0"/>
              <a:t>π</a:t>
            </a:r>
            <a:r>
              <a:rPr lang="en-US" dirty="0"/>
              <a:t>-bump comprising 2 kickers (might be extended to 4 for more flexibility). </a:t>
            </a:r>
          </a:p>
          <a:p>
            <a:pPr lvl="1"/>
            <a:r>
              <a:rPr lang="en-US" dirty="0"/>
              <a:t>Thin magnetic septum (2.8mm blade and 304µs flat-top)</a:t>
            </a:r>
          </a:p>
          <a:p>
            <a:r>
              <a:rPr lang="en-US" dirty="0"/>
              <a:t>Particle tracking including beam-beam effects indicates that an hybrid injection maximizes the injection efficiency (</a:t>
            </a:r>
            <a:r>
              <a:rPr lang="en-US" dirty="0" err="1"/>
              <a:t>w.r.t.</a:t>
            </a:r>
            <a:r>
              <a:rPr lang="en-US" dirty="0"/>
              <a:t> on-axis).</a:t>
            </a:r>
          </a:p>
          <a:p>
            <a:r>
              <a:rPr lang="en-US" dirty="0"/>
              <a:t>Initial bootstrapping simulations from low intensity indicate a vertical optics mismatch and ε</a:t>
            </a:r>
            <a:r>
              <a:rPr lang="en-US" baseline="-25000" dirty="0"/>
              <a:t>z</a:t>
            </a:r>
            <a:r>
              <a:rPr lang="en-US" dirty="0"/>
              <a:t> increases with intensity.</a:t>
            </a:r>
          </a:p>
          <a:p>
            <a:r>
              <a:rPr lang="en-US" dirty="0"/>
              <a:t>Preliminary injection losses simulations performed to set protection requirements.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Y.Dutheil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EBFFF-291F-4985-B6C1-2E660B50E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15A11-725A-4642-84E2-F82DF8E8A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E4F1D1-F09E-46AC-BE4F-4331CE0EA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1574105"/>
            <a:ext cx="3468497" cy="2601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C31218-2E27-43FF-850A-525AB5D9D4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460"/>
          <a:stretch/>
        </p:blipFill>
        <p:spPr>
          <a:xfrm>
            <a:off x="7929270" y="4162897"/>
            <a:ext cx="3692627" cy="2396682"/>
          </a:xfrm>
          <a:prstGeom prst="rect">
            <a:avLst/>
          </a:prstGeom>
        </p:spPr>
      </p:pic>
      <p:pic>
        <p:nvPicPr>
          <p:cNvPr id="12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D880814C-4950-41F3-AFB8-ECA7FC4C74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5873253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aph of colored dots&#10;&#10;AI-generated content may be incorrect.">
            <a:extLst>
              <a:ext uri="{FF2B5EF4-FFF2-40B4-BE49-F238E27FC236}">
                <a16:creationId xmlns:a16="http://schemas.microsoft.com/office/drawing/2014/main" id="{2B8ADF0B-D9E1-4CC7-A9A1-DA4A261CC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073" y="4152449"/>
            <a:ext cx="3182152" cy="1938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991"/>
            <a:ext cx="10515600" cy="1325563"/>
          </a:xfrm>
        </p:spPr>
        <p:txBody>
          <a:bodyPr/>
          <a:lstStyle/>
          <a:p>
            <a:r>
              <a:rPr lang="en-US" dirty="0"/>
              <a:t>Numerical tools for FCC-</a:t>
            </a:r>
            <a:r>
              <a:rPr lang="en-US" dirty="0" err="1"/>
              <a:t>ee</a:t>
            </a:r>
            <a:r>
              <a:rPr lang="en-US" dirty="0"/>
              <a:t> beam-beam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29960"/>
          </a:xfrm>
        </p:spPr>
        <p:txBody>
          <a:bodyPr>
            <a:normAutofit/>
          </a:bodyPr>
          <a:lstStyle/>
          <a:p>
            <a:r>
              <a:rPr lang="en-US" sz="2400" dirty="0"/>
              <a:t>Xsuite used for self-consistent FCC-</a:t>
            </a:r>
            <a:r>
              <a:rPr lang="en-US" sz="2400" dirty="0" err="1"/>
              <a:t>ee</a:t>
            </a:r>
            <a:r>
              <a:rPr lang="en-US" sz="2400" dirty="0"/>
              <a:t> beam dynamics studies.</a:t>
            </a:r>
          </a:p>
          <a:p>
            <a:r>
              <a:rPr lang="en-US" sz="2400" dirty="0"/>
              <a:t>Interest in highlighting correlation between beam lifetime (time consuming) and DA studies (comparatively fast computation).</a:t>
            </a:r>
          </a:p>
          <a:p>
            <a:r>
              <a:rPr lang="en-US" sz="2400" dirty="0"/>
              <a:t>Standardized setups and submission scripts for DA/MA, FMA evaluation tools are being developed. -&gt; </a:t>
            </a:r>
            <a:r>
              <a:rPr lang="en-US" sz="2400" dirty="0" err="1"/>
              <a:t>xutil</a:t>
            </a:r>
            <a:r>
              <a:rPr lang="en-US" sz="2400" dirty="0"/>
              <a:t> has started this process.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329333" y="29659"/>
            <a:ext cx="102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P.Kicsiny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5B2C6-FA1A-4154-ABD7-91162F98D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ECB04-8598-4DF4-B1D2-F795B3F2F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EC8082-60B7-46EC-8747-28133EB0F034}"/>
              </a:ext>
            </a:extLst>
          </p:cNvPr>
          <p:cNvGrpSpPr/>
          <p:nvPr/>
        </p:nvGrpSpPr>
        <p:grpSpPr>
          <a:xfrm>
            <a:off x="1523825" y="5908427"/>
            <a:ext cx="2716512" cy="278685"/>
            <a:chOff x="2687718" y="5870074"/>
            <a:chExt cx="3392235" cy="34524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BA377EE-6040-4E2D-9568-D2365A84A425}"/>
                </a:ext>
              </a:extLst>
            </p:cNvPr>
            <p:cNvSpPr/>
            <p:nvPr/>
          </p:nvSpPr>
          <p:spPr>
            <a:xfrm>
              <a:off x="2687718" y="5870074"/>
              <a:ext cx="1673344" cy="345248"/>
            </a:xfrm>
            <a:prstGeom prst="rect">
              <a:avLst/>
            </a:prstGeom>
            <a:solidFill>
              <a:srgbClr val="FFDCAB"/>
            </a:solidFill>
            <a:ln>
              <a:solidFill>
                <a:srgbClr val="0F12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F1200"/>
                  </a:solidFill>
                </a:rPr>
                <a:t>Available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41B215-B7CC-4DD2-86F6-27C4D1736481}"/>
                </a:ext>
              </a:extLst>
            </p:cNvPr>
            <p:cNvSpPr/>
            <p:nvPr/>
          </p:nvSpPr>
          <p:spPr>
            <a:xfrm>
              <a:off x="4406609" y="5870074"/>
              <a:ext cx="1673344" cy="345248"/>
            </a:xfrm>
            <a:prstGeom prst="rect">
              <a:avLst/>
            </a:prstGeom>
            <a:solidFill>
              <a:srgbClr val="90909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F1200"/>
                  </a:solidFill>
                </a:rPr>
                <a:t>Not available</a:t>
              </a:r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4F24A98-F049-45F2-BA04-1C0A53B3E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976586"/>
              </p:ext>
            </p:extLst>
          </p:nvPr>
        </p:nvGraphicFramePr>
        <p:xfrm>
          <a:off x="-249085" y="4328468"/>
          <a:ext cx="5807754" cy="1391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099">
                  <a:extLst>
                    <a:ext uri="{9D8B030D-6E8A-4147-A177-3AD203B41FA5}">
                      <a16:colId xmlns:a16="http://schemas.microsoft.com/office/drawing/2014/main" val="878207370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367054680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3382902636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1434094244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3538710779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1686044724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755226783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469954726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3980218942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2949696862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3543884933"/>
                    </a:ext>
                  </a:extLst>
                </a:gridCol>
                <a:gridCol w="373888">
                  <a:extLst>
                    <a:ext uri="{9D8B030D-6E8A-4147-A177-3AD203B41FA5}">
                      <a16:colId xmlns:a16="http://schemas.microsoft.com/office/drawing/2014/main" val="1668108109"/>
                    </a:ext>
                  </a:extLst>
                </a:gridCol>
                <a:gridCol w="373887">
                  <a:extLst>
                    <a:ext uri="{9D8B030D-6E8A-4147-A177-3AD203B41FA5}">
                      <a16:colId xmlns:a16="http://schemas.microsoft.com/office/drawing/2014/main" val="3391582934"/>
                    </a:ext>
                  </a:extLst>
                </a:gridCol>
              </a:tblGrid>
              <a:tr h="1045085">
                <a:tc>
                  <a:txBody>
                    <a:bodyPr/>
                    <a:lstStyle/>
                    <a:p>
                      <a:pPr algn="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74669" marR="74669" marT="37335" marB="37335" vert="vert270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Weak-strong 6D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Quasi-strong-strong 6D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Strong-strong 6D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rgbClr val="002060">
                            <a:alpha val="0"/>
                          </a:srgbClr>
                        </a:solidFill>
                      </a:endParaRP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Beamstrahlung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Bhabha-scattering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Transverse wakefields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Longitudinal wakefields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Linear tracking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Nonlinear tracking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>
                              <a:alpha val="0"/>
                            </a:srgbClr>
                          </a:solidFill>
                        </a:rPr>
                        <a:t>Open source</a:t>
                      </a: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rgbClr val="002060">
                            <a:alpha val="0"/>
                          </a:srgbClr>
                        </a:solidFill>
                      </a:endParaRPr>
                    </a:p>
                  </a:txBody>
                  <a:tcPr marL="74669" marR="74669" marT="37335" marB="37335" vert="vert27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5202221"/>
                  </a:ext>
                </a:extLst>
              </a:tr>
              <a:tr h="346132"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Xsuite</a:t>
                      </a:r>
                      <a:endParaRPr lang="en-US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74669" marR="74669" marT="37335" marB="3733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FFDCAB"/>
                        </a:solidFill>
                      </a:endParaRPr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74669" marR="74669" marT="37335" marB="37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9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59707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5870BB6-FBB4-4945-9B44-2C94D0BF3364}"/>
              </a:ext>
            </a:extLst>
          </p:cNvPr>
          <p:cNvSpPr txBox="1"/>
          <p:nvPr/>
        </p:nvSpPr>
        <p:spPr>
          <a:xfrm rot="18900000">
            <a:off x="998596" y="4793548"/>
            <a:ext cx="1050459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Weak-strong 6</a:t>
            </a:r>
            <a:r>
              <a:rPr lang="en-US" sz="1200" dirty="0">
                <a:latin typeface="Aptos" panose="020B000402020202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21BEE3-7953-4466-8932-550F51D54B48}"/>
              </a:ext>
            </a:extLst>
          </p:cNvPr>
          <p:cNvSpPr txBox="1"/>
          <p:nvPr/>
        </p:nvSpPr>
        <p:spPr>
          <a:xfrm rot="18900000">
            <a:off x="1305448" y="4636867"/>
            <a:ext cx="1463834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Quasi-strong-strong 6D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B0A9DA-40CD-4387-8471-2B756AFD7AEC}"/>
              </a:ext>
            </a:extLst>
          </p:cNvPr>
          <p:cNvSpPr txBox="1"/>
          <p:nvPr/>
        </p:nvSpPr>
        <p:spPr>
          <a:xfrm rot="18900000">
            <a:off x="1675268" y="4513222"/>
            <a:ext cx="180508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Strong-strong 6D SG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03BFD0-A4DD-451A-B243-3277813ACC95}"/>
              </a:ext>
            </a:extLst>
          </p:cNvPr>
          <p:cNvSpPr txBox="1"/>
          <p:nvPr/>
        </p:nvSpPr>
        <p:spPr>
          <a:xfrm rot="18900000">
            <a:off x="3594729" y="4630628"/>
            <a:ext cx="1476511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Longitudinal wakefields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78474C-5E0C-42F2-BF48-CF28DDE0D3DF}"/>
              </a:ext>
            </a:extLst>
          </p:cNvPr>
          <p:cNvSpPr txBox="1"/>
          <p:nvPr/>
        </p:nvSpPr>
        <p:spPr>
          <a:xfrm rot="18900000">
            <a:off x="4041238" y="4796296"/>
            <a:ext cx="976879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Linear tracking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A23B30-A4BB-4E0A-95C2-3DF70B3FC443}"/>
              </a:ext>
            </a:extLst>
          </p:cNvPr>
          <p:cNvSpPr txBox="1"/>
          <p:nvPr/>
        </p:nvSpPr>
        <p:spPr>
          <a:xfrm rot="18900000">
            <a:off x="4353537" y="4711787"/>
            <a:ext cx="121700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Lattice tracking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3294B-0008-4446-AE02-9E5C6A41F6B7}"/>
              </a:ext>
            </a:extLst>
          </p:cNvPr>
          <p:cNvSpPr txBox="1"/>
          <p:nvPr/>
        </p:nvSpPr>
        <p:spPr>
          <a:xfrm rot="18900000">
            <a:off x="4731764" y="4852573"/>
            <a:ext cx="875085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Open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ACBA35-057F-46B8-9626-DA585440C23F}"/>
              </a:ext>
            </a:extLst>
          </p:cNvPr>
          <p:cNvSpPr txBox="1"/>
          <p:nvPr/>
        </p:nvSpPr>
        <p:spPr>
          <a:xfrm rot="18900000">
            <a:off x="5105661" y="4719368"/>
            <a:ext cx="11955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Runs on GPU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B95F52-9056-4F49-8855-15343AEC676F}"/>
              </a:ext>
            </a:extLst>
          </p:cNvPr>
          <p:cNvSpPr txBox="1"/>
          <p:nvPr/>
        </p:nvSpPr>
        <p:spPr>
          <a:xfrm rot="18900000">
            <a:off x="2086478" y="4502805"/>
            <a:ext cx="177562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Strong-strong 6D PIC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2E4F69-9559-4900-A6B4-219CFC2B756D}"/>
              </a:ext>
            </a:extLst>
          </p:cNvPr>
          <p:cNvSpPr txBox="1"/>
          <p:nvPr/>
        </p:nvSpPr>
        <p:spPr>
          <a:xfrm rot="18900000">
            <a:off x="2554748" y="4702258"/>
            <a:ext cx="120583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Beamstrahlung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5B8D56-63D5-4C97-8B33-824EEC6DFC2A}"/>
              </a:ext>
            </a:extLst>
          </p:cNvPr>
          <p:cNvSpPr txBox="1"/>
          <p:nvPr/>
        </p:nvSpPr>
        <p:spPr>
          <a:xfrm rot="18900000">
            <a:off x="2898592" y="4737189"/>
            <a:ext cx="1189905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Bhabha-scattering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4506DE-509C-4D5C-B8A3-61CF3E539BBE}"/>
              </a:ext>
            </a:extLst>
          </p:cNvPr>
          <p:cNvSpPr txBox="1"/>
          <p:nvPr/>
        </p:nvSpPr>
        <p:spPr>
          <a:xfrm rot="18900000">
            <a:off x="3253920" y="4671388"/>
            <a:ext cx="1378872" cy="2261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Transverse wakefields</a:t>
            </a:r>
          </a:p>
        </p:txBody>
      </p:sp>
      <p:pic>
        <p:nvPicPr>
          <p:cNvPr id="32" name="Picture 31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F067202B-BB7E-4D30-BECF-9B0D5D8EBD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001" y="4031158"/>
            <a:ext cx="2904251" cy="2242001"/>
          </a:xfrm>
          <a:prstGeom prst="rect">
            <a:avLst/>
          </a:prstGeom>
        </p:spPr>
      </p:pic>
      <p:pic>
        <p:nvPicPr>
          <p:cNvPr id="31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041A111D-5B83-4243-A112-C9F80724E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96590647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523"/>
            <a:ext cx="10515600" cy="1217545"/>
          </a:xfrm>
        </p:spPr>
        <p:txBody>
          <a:bodyPr/>
          <a:lstStyle/>
          <a:p>
            <a:r>
              <a:rPr lang="en-US" dirty="0"/>
              <a:t>Collimation studies for FCC-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7357"/>
            <a:ext cx="10515600" cy="3237721"/>
          </a:xfrm>
        </p:spPr>
        <p:txBody>
          <a:bodyPr>
            <a:normAutofit/>
          </a:bodyPr>
          <a:lstStyle/>
          <a:p>
            <a:r>
              <a:rPr lang="en-US" sz="2400" dirty="0"/>
              <a:t>The collimation system consists of beam halo collimators with shower absorbers in between, synchrotron radiation collimators and local protection collimators.</a:t>
            </a:r>
          </a:p>
          <a:p>
            <a:r>
              <a:rPr lang="en-US" sz="2400" dirty="0"/>
              <a:t>Use of the universal technical insertion conserving super-periodicity.  </a:t>
            </a:r>
          </a:p>
          <a:p>
            <a:r>
              <a:rPr lang="en-US" sz="2400" dirty="0"/>
              <a:t>Beam loss scenarios simulated for </a:t>
            </a:r>
            <a:r>
              <a:rPr lang="en-US" sz="2400" dirty="0">
                <a:solidFill>
                  <a:srgbClr val="FF0000"/>
                </a:solidFill>
              </a:rPr>
              <a:t>FCC-</a:t>
            </a:r>
            <a:r>
              <a:rPr lang="en-US" sz="2400" dirty="0" err="1">
                <a:solidFill>
                  <a:srgbClr val="FF0000"/>
                </a:solidFill>
              </a:rPr>
              <a:t>ee</a:t>
            </a:r>
            <a:r>
              <a:rPr lang="en-US" sz="2400" dirty="0"/>
              <a:t> include: generic halo, beam-gas interactions, top-up injection, fast instabilities and more to be studied including their impacts on the particle detector (background).</a:t>
            </a:r>
          </a:p>
          <a:p>
            <a:r>
              <a:rPr lang="en-US" sz="2400" dirty="0"/>
              <a:t>Xsuite-BDSIM benchmark at </a:t>
            </a:r>
            <a:r>
              <a:rPr lang="en-US" sz="2400" dirty="0">
                <a:solidFill>
                  <a:srgbClr val="FF0000"/>
                </a:solidFill>
              </a:rPr>
              <a:t>SKEKB</a:t>
            </a:r>
            <a:r>
              <a:rPr lang="en-US" sz="2400" dirty="0"/>
              <a:t> accurately reproducing measured background trend.(beam-gas and </a:t>
            </a:r>
            <a:r>
              <a:rPr lang="en-US" sz="2400" dirty="0" err="1"/>
              <a:t>Touschek</a:t>
            </a:r>
            <a:r>
              <a:rPr lang="en-US" sz="2400" dirty="0"/>
              <a:t> scattering).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87000" y="4552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G.Broggi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291A3-AC18-4116-99C3-FC1BD5D76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84C3D-6F23-4BED-8EF6-116411D6D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1522D878-56E5-476B-B355-E517EA3D4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66" y="4284321"/>
            <a:ext cx="4881930" cy="24371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B6065B-F76F-4685-BA07-576A9BBCE926}"/>
              </a:ext>
            </a:extLst>
          </p:cNvPr>
          <p:cNvSpPr txBox="1"/>
          <p:nvPr/>
        </p:nvSpPr>
        <p:spPr>
          <a:xfrm>
            <a:off x="1253044" y="4067763"/>
            <a:ext cx="1192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err="1">
                <a:solidFill>
                  <a:srgbClr val="0033A0"/>
                </a:solidFill>
                <a:cs typeface="Arial"/>
              </a:rPr>
              <a:t>betatron</a:t>
            </a:r>
            <a:endParaRPr lang="en-US" sz="1400" dirty="0">
              <a:solidFill>
                <a:srgbClr val="0033A0"/>
              </a:solidFill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DD5AEC-8DE5-4391-BE2A-12BC20B1E558}"/>
              </a:ext>
            </a:extLst>
          </p:cNvPr>
          <p:cNvSpPr txBox="1"/>
          <p:nvPr/>
        </p:nvSpPr>
        <p:spPr>
          <a:xfrm>
            <a:off x="3154963" y="4067762"/>
            <a:ext cx="14620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rgbClr val="0033A0"/>
                </a:solidFill>
                <a:cs typeface="Arial"/>
              </a:rPr>
              <a:t>off-momentum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45186F-1CFB-4342-9921-162171F260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5" r="1718"/>
          <a:stretch/>
        </p:blipFill>
        <p:spPr>
          <a:xfrm>
            <a:off x="5434723" y="4520102"/>
            <a:ext cx="3175877" cy="16712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FF99F7-983D-4C26-8B12-ED3BBE43D6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24" r="1073" b="7526"/>
          <a:stretch>
            <a:fillRect/>
          </a:stretch>
        </p:blipFill>
        <p:spPr>
          <a:xfrm>
            <a:off x="8610600" y="4467043"/>
            <a:ext cx="3432796" cy="16473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E09F95-A5C4-453E-9F50-2AD879510185}"/>
              </a:ext>
            </a:extLst>
          </p:cNvPr>
          <p:cNvSpPr txBox="1"/>
          <p:nvPr/>
        </p:nvSpPr>
        <p:spPr>
          <a:xfrm>
            <a:off x="5744200" y="4736716"/>
            <a:ext cx="7036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</a:t>
            </a:r>
            <a:endParaRPr lang="en-US" dirty="0"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F86A7-BA58-4782-AC62-B977BD0D51F2}"/>
              </a:ext>
            </a:extLst>
          </p:cNvPr>
          <p:cNvSpPr txBox="1"/>
          <p:nvPr/>
        </p:nvSpPr>
        <p:spPr>
          <a:xfrm>
            <a:off x="8920077" y="4736716"/>
            <a:ext cx="114374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 + tilt</a:t>
            </a:r>
            <a:endParaRPr lang="it-IT" dirty="0">
              <a:solidFill>
                <a:srgbClr val="00008B"/>
              </a:solidFill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C600DD-C18A-4DD0-AA74-14E8A1996A91}"/>
              </a:ext>
            </a:extLst>
          </p:cNvPr>
          <p:cNvSpPr txBox="1"/>
          <p:nvPr/>
        </p:nvSpPr>
        <p:spPr>
          <a:xfrm>
            <a:off x="5434723" y="6106507"/>
            <a:ext cx="6685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Beam halo losses w/o (left) and w/ (right) collimator angular alignment. </a:t>
            </a:r>
          </a:p>
        </p:txBody>
      </p:sp>
      <p:pic>
        <p:nvPicPr>
          <p:cNvPr id="19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F1CD95FC-2AF7-432A-8F81-34A11F3EAE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4088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9935EB-4D56-4F23-9A77-1A31133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2nd Session -</a:t>
            </a:r>
            <a:br>
              <a:rPr lang="en-US" b="1" dirty="0"/>
            </a:b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accelerator: </a:t>
            </a:r>
            <a:br>
              <a:rPr lang="en-US" b="1" dirty="0"/>
            </a:br>
            <a:r>
              <a:rPr lang="en-US" b="1" dirty="0"/>
              <a:t>Alternative optics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528BD-660D-4C87-A84E-2EEE1697A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Alternate optics for the FCC-</a:t>
            </a:r>
            <a:r>
              <a:rPr lang="en-US" dirty="0" err="1"/>
              <a:t>ee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GHC vs LCC design concepts and next steps for pre-TDR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Xsuite evolution for FCC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Nested magnets and ballistic optics for the FCC-</a:t>
            </a:r>
            <a:r>
              <a:rPr lang="en-US" dirty="0" err="1"/>
              <a:t>ee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Spin polarization in the EIC electron storage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F64AEE-855B-4C3D-9D12-BACABC2D0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26CD1F-2B72-43D4-AC4E-AD878E8DD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2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5CC1-6964-46F5-8B00-12332641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optics for the FCC-</a:t>
            </a:r>
            <a:r>
              <a:rPr lang="en-US" dirty="0" err="1"/>
              <a:t>ee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2F17-CA27-4F89-AA47-9F6119662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66045" cy="4351338"/>
          </a:xfrm>
        </p:spPr>
        <p:txBody>
          <a:bodyPr>
            <a:normAutofit/>
          </a:bodyPr>
          <a:lstStyle/>
          <a:p>
            <a:r>
              <a:rPr lang="en-US" dirty="0"/>
              <a:t>Beam parameters: </a:t>
            </a:r>
            <a:r>
              <a:rPr lang="en-US" dirty="0">
                <a:solidFill>
                  <a:srgbClr val="00B050"/>
                </a:solidFill>
              </a:rPr>
              <a:t>comparable to GHC, </a:t>
            </a:r>
            <a:r>
              <a:rPr lang="en-US" b="1" dirty="0">
                <a:solidFill>
                  <a:srgbClr val="00B050"/>
                </a:solidFill>
              </a:rPr>
              <a:t>smaller</a:t>
            </a:r>
            <a:r>
              <a:rPr lang="en-US" dirty="0">
                <a:solidFill>
                  <a:srgbClr val="00B050"/>
                </a:solidFill>
              </a:rPr>
              <a:t> energy loss per turn for LCC.</a:t>
            </a:r>
          </a:p>
          <a:p>
            <a:r>
              <a:rPr lang="en-US" dirty="0"/>
              <a:t>Number of magnets: </a:t>
            </a:r>
            <a:r>
              <a:rPr lang="en-US" dirty="0">
                <a:solidFill>
                  <a:srgbClr val="00B050"/>
                </a:solidFill>
              </a:rPr>
              <a:t>at ttbar the LCC optics has </a:t>
            </a:r>
            <a:r>
              <a:rPr lang="en-US" b="1" dirty="0">
                <a:solidFill>
                  <a:srgbClr val="00B050"/>
                </a:solidFill>
              </a:rPr>
              <a:t>less</a:t>
            </a:r>
            <a:r>
              <a:rPr lang="en-US" dirty="0">
                <a:solidFill>
                  <a:srgbClr val="00B050"/>
                </a:solidFill>
              </a:rPr>
              <a:t> magnets with </a:t>
            </a:r>
            <a:r>
              <a:rPr lang="en-US" b="1" dirty="0">
                <a:solidFill>
                  <a:srgbClr val="00B050"/>
                </a:solidFill>
              </a:rPr>
              <a:t>smaller</a:t>
            </a:r>
            <a:r>
              <a:rPr lang="en-US" dirty="0">
                <a:solidFill>
                  <a:srgbClr val="00B050"/>
                </a:solidFill>
              </a:rPr>
              <a:t> gradients</a:t>
            </a:r>
            <a:r>
              <a:rPr lang="en-US" dirty="0"/>
              <a:t>.</a:t>
            </a:r>
          </a:p>
          <a:p>
            <a:r>
              <a:rPr lang="en-US" dirty="0"/>
              <a:t>Dynamic Aperture: </a:t>
            </a:r>
            <a:r>
              <a:rPr lang="en-US" b="1" dirty="0">
                <a:solidFill>
                  <a:srgbClr val="00B050"/>
                </a:solidFill>
              </a:rPr>
              <a:t>larger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DA on- and off-energy for the LCC optics, especially </a:t>
            </a:r>
            <a:r>
              <a:rPr lang="en-US" b="1" dirty="0">
                <a:solidFill>
                  <a:srgbClr val="00B050"/>
                </a:solidFill>
              </a:rPr>
              <a:t>vertically </a:t>
            </a:r>
            <a:r>
              <a:rPr lang="en-US" dirty="0"/>
              <a:t>(@Z).</a:t>
            </a:r>
          </a:p>
          <a:p>
            <a:r>
              <a:rPr lang="en-US" dirty="0"/>
              <a:t>Work needed to perform tuning studies and to adapt the straight sections to compare with the GHC lattice.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7EBB-3A8E-4649-AC5A-1C37264CD8C2}"/>
              </a:ext>
            </a:extLst>
          </p:cNvPr>
          <p:cNvSpPr txBox="1"/>
          <p:nvPr/>
        </p:nvSpPr>
        <p:spPr>
          <a:xfrm>
            <a:off x="10219267" y="41959"/>
            <a:ext cx="1134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ighlight>
                  <a:srgbClr val="FFFF00"/>
                </a:highlight>
              </a:rPr>
              <a:t>K.André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2A67B-E080-4885-942C-1EE70D728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2025 - Accelerator Summary - K. André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11088-3EDF-4806-A3C4-6846934C2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C436-FB9F-49F2-B729-42905CB936CF}" type="slidenum">
              <a:rPr lang="en-US" smtClean="0"/>
              <a:t>9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C78B7E-6B17-45B1-81F6-6FD367C95D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042" y="738507"/>
            <a:ext cx="3657958" cy="28851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2728904-5BA6-4C3E-A7C0-B610CA0778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420" y="3599507"/>
            <a:ext cx="3654580" cy="2883843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900B19-047C-4EC8-85D0-DEB1533498FC}"/>
              </a:ext>
            </a:extLst>
          </p:cNvPr>
          <p:cNvCxnSpPr>
            <a:cxnSpLocks/>
          </p:cNvCxnSpPr>
          <p:nvPr/>
        </p:nvCxnSpPr>
        <p:spPr>
          <a:xfrm>
            <a:off x="10776520" y="3212976"/>
            <a:ext cx="0" cy="252028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2736F81-F14A-41DE-B916-F09B19FC1CC9}"/>
              </a:ext>
            </a:extLst>
          </p:cNvPr>
          <p:cNvSpPr txBox="1"/>
          <p:nvPr/>
        </p:nvSpPr>
        <p:spPr>
          <a:xfrm rot="16200000">
            <a:off x="9898774" y="4326922"/>
            <a:ext cx="155106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including </a:t>
            </a:r>
            <a:r>
              <a:rPr lang="en-US" sz="1300" b="1" dirty="0" err="1"/>
              <a:t>decapoles</a:t>
            </a:r>
            <a:endParaRPr lang="en-US" sz="1300" b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F65C29-293A-486A-97C0-42E7A4EAF43A}"/>
              </a:ext>
            </a:extLst>
          </p:cNvPr>
          <p:cNvCxnSpPr>
            <a:cxnSpLocks/>
          </p:cNvCxnSpPr>
          <p:nvPr/>
        </p:nvCxnSpPr>
        <p:spPr>
          <a:xfrm>
            <a:off x="9714024" y="2823224"/>
            <a:ext cx="0" cy="25202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6BA3CAA-E286-4AB5-A0DA-BF0C99C082C7}"/>
              </a:ext>
            </a:extLst>
          </p:cNvPr>
          <p:cNvSpPr txBox="1"/>
          <p:nvPr/>
        </p:nvSpPr>
        <p:spPr>
          <a:xfrm rot="16200000">
            <a:off x="8784034" y="4281358"/>
            <a:ext cx="16560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including </a:t>
            </a:r>
            <a:r>
              <a:rPr lang="en-US" sz="1300" b="1" dirty="0" err="1"/>
              <a:t>decapoles</a:t>
            </a:r>
            <a:endParaRPr lang="en-US" sz="1300" b="1" dirty="0"/>
          </a:p>
        </p:txBody>
      </p:sp>
      <p:pic>
        <p:nvPicPr>
          <p:cNvPr id="15" name="Screenshot 2025-05-12 at 8.16.54 a.m..pngGoogle Shape;151;p20" descr="Screenshot 2025-05-12 at 8.16.54 a.m..pngGoogle Shape;151;p20">
            <a:extLst>
              <a:ext uri="{FF2B5EF4-FFF2-40B4-BE49-F238E27FC236}">
                <a16:creationId xmlns:a16="http://schemas.microsoft.com/office/drawing/2014/main" id="{96EAAAEF-FAC3-44D3-9C8F-4C9DE6DEB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14266" cy="6059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71766027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4123</TotalTime>
  <Words>2282</Words>
  <Application>Microsoft Office PowerPoint</Application>
  <PresentationFormat>Widescreen</PresentationFormat>
  <Paragraphs>296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Aptos</vt:lpstr>
      <vt:lpstr>Arial</vt:lpstr>
      <vt:lpstr>Calibri</vt:lpstr>
      <vt:lpstr>Calibri Light</vt:lpstr>
      <vt:lpstr>Optima</vt:lpstr>
      <vt:lpstr>Wingdings</vt:lpstr>
      <vt:lpstr>Office Theme</vt:lpstr>
      <vt:lpstr>Accelerator  summary</vt:lpstr>
      <vt:lpstr>PowerPoint Presentation</vt:lpstr>
      <vt:lpstr>1st Session - FCC-ee accelerator:  Baseline optics</vt:lpstr>
      <vt:lpstr>Updates on the GHC optics and lattice design</vt:lpstr>
      <vt:lpstr>Top-up injection status and studies</vt:lpstr>
      <vt:lpstr>Numerical tools for FCC-ee beam-beam studies</vt:lpstr>
      <vt:lpstr>Collimation studies for FCC-ee</vt:lpstr>
      <vt:lpstr>2nd Session - FCC-ee accelerator:  Alternative optics</vt:lpstr>
      <vt:lpstr>Alternate optics for the FCC-ee </vt:lpstr>
      <vt:lpstr>GHC vs. LCC design concepts and next steps for the pre-TDR phase</vt:lpstr>
      <vt:lpstr>Xsuite evolution for FCC studies</vt:lpstr>
      <vt:lpstr>Nested magnets and ballistic optics for the FCC-ee </vt:lpstr>
      <vt:lpstr>Spin polarisation in the ESR of EIC</vt:lpstr>
      <vt:lpstr>3rd Session - FCC-ee accelerator:  Tuning and operations</vt:lpstr>
      <vt:lpstr>Correction and tuning strategies for FCC-ee</vt:lpstr>
      <vt:lpstr>Optics tuning simulations for FCC-ee lattices</vt:lpstr>
      <vt:lpstr>Integrated simulations for calculation of tol.</vt:lpstr>
      <vt:lpstr>BBA for FCC-ee and beam test at KARA</vt:lpstr>
      <vt:lpstr>IR alignment and Xsuite migration</vt:lpstr>
      <vt:lpstr>4th Session - FCC-ee accelerator:  Collective effects</vt:lpstr>
      <vt:lpstr>Overview on collective effects for the main rings</vt:lpstr>
      <vt:lpstr>Main rings impedance budget</vt:lpstr>
      <vt:lpstr>Impact of collimators geometric impedance on beam stability in the FCC-ee</vt:lpstr>
      <vt:lpstr>Beam-beam and wakefield-induced collective instabilities and mitigation</vt:lpstr>
      <vt:lpstr>Electron-cloud effects and possible mitigation strategies</vt:lpstr>
      <vt:lpstr>Beam-beam effects in presence of errors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Kevin</dc:creator>
  <cp:lastModifiedBy>ANDRE Kevin</cp:lastModifiedBy>
  <cp:revision>73</cp:revision>
  <dcterms:created xsi:type="dcterms:W3CDTF">2025-05-20T06:35:29Z</dcterms:created>
  <dcterms:modified xsi:type="dcterms:W3CDTF">2025-05-23T06:50:16Z</dcterms:modified>
</cp:coreProperties>
</file>