
<file path=[Content_Types].xml><?xml version="1.0" encoding="utf-8"?>
<Types xmlns="http://schemas.openxmlformats.org/package/2006/content-types">
  <Default Extension="bin" ContentType="application/vnd.openxmlformats-officedocument.oleObject"/>
  <Default Extension="emf" ContentType="image/x-emf"/>
  <Default Extension="iix" ContentType="image/png"/>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0.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0.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70" r:id="rId1"/>
  </p:sldMasterIdLst>
  <p:notesMasterIdLst>
    <p:notesMasterId r:id="rId34"/>
  </p:notesMasterIdLst>
  <p:handoutMasterIdLst>
    <p:handoutMasterId r:id="rId35"/>
  </p:handoutMasterIdLst>
  <p:sldIdLst>
    <p:sldId id="281" r:id="rId2"/>
    <p:sldId id="478" r:id="rId3"/>
    <p:sldId id="480" r:id="rId4"/>
    <p:sldId id="493" r:id="rId5"/>
    <p:sldId id="502" r:id="rId6"/>
    <p:sldId id="507" r:id="rId7"/>
    <p:sldId id="495" r:id="rId8"/>
    <p:sldId id="492" r:id="rId9"/>
    <p:sldId id="497" r:id="rId10"/>
    <p:sldId id="503" r:id="rId11"/>
    <p:sldId id="500" r:id="rId12"/>
    <p:sldId id="490" r:id="rId13"/>
    <p:sldId id="499" r:id="rId14"/>
    <p:sldId id="422" r:id="rId15"/>
    <p:sldId id="504" r:id="rId16"/>
    <p:sldId id="505" r:id="rId17"/>
    <p:sldId id="508" r:id="rId18"/>
    <p:sldId id="351" r:id="rId19"/>
    <p:sldId id="506" r:id="rId20"/>
    <p:sldId id="353" r:id="rId21"/>
    <p:sldId id="487" r:id="rId22"/>
    <p:sldId id="461" r:id="rId23"/>
    <p:sldId id="483" r:id="rId24"/>
    <p:sldId id="441" r:id="rId25"/>
    <p:sldId id="425" r:id="rId26"/>
    <p:sldId id="284" r:id="rId27"/>
    <p:sldId id="462" r:id="rId28"/>
    <p:sldId id="467" r:id="rId29"/>
    <p:sldId id="424" r:id="rId30"/>
    <p:sldId id="472" r:id="rId31"/>
    <p:sldId id="474" r:id="rId32"/>
    <p:sldId id="473" r:id="rId33"/>
  </p:sldIdLst>
  <p:sldSz cx="9144000" cy="5145088"/>
  <p:notesSz cx="12192000" cy="6858000"/>
  <p:defaultTextStyle>
    <a:defPPr>
      <a:defRPr lang="de-DE"/>
    </a:defPPr>
    <a:lvl1pPr marL="0" algn="l" defTabSz="685727" rtl="0" eaLnBrk="1" latinLnBrk="0" hangingPunct="1">
      <a:defRPr sz="1350" kern="1200">
        <a:solidFill>
          <a:schemeClr val="tx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F9B96C8E-9864-7B4F-9B40-4CE3E1D00A10}">
          <p14:sldIdLst>
            <p14:sldId id="281"/>
            <p14:sldId id="478"/>
            <p14:sldId id="480"/>
            <p14:sldId id="493"/>
            <p14:sldId id="502"/>
            <p14:sldId id="507"/>
            <p14:sldId id="495"/>
            <p14:sldId id="492"/>
            <p14:sldId id="497"/>
            <p14:sldId id="503"/>
            <p14:sldId id="500"/>
            <p14:sldId id="490"/>
            <p14:sldId id="499"/>
            <p14:sldId id="422"/>
            <p14:sldId id="504"/>
            <p14:sldId id="505"/>
            <p14:sldId id="508"/>
          </p14:sldIdLst>
        </p14:section>
        <p14:section name="Backup" id="{1485C357-EE80-D240-8100-610E1FB912D4}">
          <p14:sldIdLst>
            <p14:sldId id="351"/>
            <p14:sldId id="506"/>
            <p14:sldId id="353"/>
            <p14:sldId id="487"/>
            <p14:sldId id="461"/>
            <p14:sldId id="483"/>
            <p14:sldId id="441"/>
            <p14:sldId id="425"/>
            <p14:sldId id="284"/>
            <p14:sldId id="462"/>
            <p14:sldId id="467"/>
            <p14:sldId id="424"/>
            <p14:sldId id="472"/>
            <p14:sldId id="474"/>
            <p14:sldId id="473"/>
          </p14:sldIdLst>
        </p14:section>
      </p14:sectionLst>
    </p:ext>
    <p:ext uri="{EFAFB233-063F-42B5-8137-9DF3F51BA10A}">
      <p15:sldGuideLst xmlns:p15="http://schemas.microsoft.com/office/powerpoint/2012/main">
        <p15:guide id="1" orient="horz" pos="2161" userDrawn="1">
          <p15:clr>
            <a:srgbClr val="A4A3A4"/>
          </p15:clr>
        </p15:guide>
        <p15:guide id="2" pos="16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DCAB"/>
    <a:srgbClr val="9B9B9B"/>
    <a:srgbClr val="999999"/>
    <a:srgbClr val="0F1200"/>
    <a:srgbClr val="8B0000"/>
    <a:srgbClr val="DB5C68"/>
    <a:srgbClr val="1C178E"/>
    <a:srgbClr val="0D0887"/>
    <a:srgbClr val="4445A0"/>
    <a:srgbClr val="6ECC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68"/>
    <p:restoredTop sz="88991"/>
  </p:normalViewPr>
  <p:slideViewPr>
    <p:cSldViewPr>
      <p:cViewPr>
        <p:scale>
          <a:sx n="128" d="100"/>
          <a:sy n="128" d="100"/>
        </p:scale>
        <p:origin x="144" y="256"/>
      </p:cViewPr>
      <p:guideLst>
        <p:guide orient="horz" pos="2161"/>
        <p:guide pos="1620"/>
      </p:guideLst>
    </p:cSldViewPr>
  </p:slideViewPr>
  <p:outlineViewPr>
    <p:cViewPr>
      <p:scale>
        <a:sx n="33" d="100"/>
        <a:sy n="33" d="100"/>
      </p:scale>
      <p:origin x="0" y="0"/>
    </p:cViewPr>
  </p:outlineViewPr>
  <p:notesTextViewPr>
    <p:cViewPr>
      <p:scale>
        <a:sx n="105" d="100"/>
        <a:sy n="105" d="100"/>
      </p:scale>
      <p:origin x="0" y="0"/>
    </p:cViewPr>
  </p:notesTextViewPr>
  <p:sorterViewPr>
    <p:cViewPr>
      <p:scale>
        <a:sx n="80" d="100"/>
        <a:sy n="80" d="100"/>
      </p:scale>
      <p:origin x="0" y="0"/>
    </p:cViewPr>
  </p:sorterViewPr>
  <p:notesViewPr>
    <p:cSldViewPr>
      <p:cViewPr varScale="1">
        <p:scale>
          <a:sx n="126" d="100"/>
          <a:sy n="126" d="100"/>
        </p:scale>
        <p:origin x="208" y="3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5D6F62-5AF7-B34C-ACD6-0CCCD56E1E7C}"/>
              </a:ext>
            </a:extLst>
          </p:cNvPr>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CH"/>
          </a:p>
        </p:txBody>
      </p:sp>
      <p:sp>
        <p:nvSpPr>
          <p:cNvPr id="3" name="Date Placeholder 2">
            <a:extLst>
              <a:ext uri="{FF2B5EF4-FFF2-40B4-BE49-F238E27FC236}">
                <a16:creationId xmlns:a16="http://schemas.microsoft.com/office/drawing/2014/main" id="{732AE91B-4818-0F48-A5DB-E83F94700712}"/>
              </a:ext>
            </a:extLst>
          </p:cNvPr>
          <p:cNvSpPr>
            <a:spLocks noGrp="1"/>
          </p:cNvSpPr>
          <p:nvPr>
            <p:ph type="dt" sz="quarter" idx="1"/>
          </p:nvPr>
        </p:nvSpPr>
        <p:spPr>
          <a:xfrm>
            <a:off x="6905625" y="0"/>
            <a:ext cx="5283200" cy="344488"/>
          </a:xfrm>
          <a:prstGeom prst="rect">
            <a:avLst/>
          </a:prstGeom>
        </p:spPr>
        <p:txBody>
          <a:bodyPr vert="horz" lIns="91440" tIns="45720" rIns="91440" bIns="45720" rtlCol="0"/>
          <a:lstStyle>
            <a:lvl1pPr algn="r">
              <a:defRPr sz="1200"/>
            </a:lvl1pPr>
          </a:lstStyle>
          <a:p>
            <a:fld id="{A840A5F6-D253-F842-B54C-7FE4D9196F24}" type="datetimeFigureOut">
              <a:rPr lang="en-CH" smtClean="0"/>
              <a:t>18.05.2025</a:t>
            </a:fld>
            <a:endParaRPr lang="en-CH"/>
          </a:p>
        </p:txBody>
      </p:sp>
      <p:sp>
        <p:nvSpPr>
          <p:cNvPr id="4" name="Footer Placeholder 3">
            <a:extLst>
              <a:ext uri="{FF2B5EF4-FFF2-40B4-BE49-F238E27FC236}">
                <a16:creationId xmlns:a16="http://schemas.microsoft.com/office/drawing/2014/main" id="{E41A6A33-62AE-E24A-86CC-363025936546}"/>
              </a:ext>
            </a:extLst>
          </p:cNvPr>
          <p:cNvSpPr>
            <a:spLocks noGrp="1"/>
          </p:cNvSpPr>
          <p:nvPr>
            <p:ph type="ftr" sz="quarter" idx="2"/>
          </p:nvPr>
        </p:nvSpPr>
        <p:spPr>
          <a:xfrm>
            <a:off x="0" y="6513513"/>
            <a:ext cx="5283200" cy="344487"/>
          </a:xfrm>
          <a:prstGeom prst="rect">
            <a:avLst/>
          </a:prstGeom>
        </p:spPr>
        <p:txBody>
          <a:bodyPr vert="horz" lIns="91440" tIns="45720" rIns="91440" bIns="45720" rtlCol="0" anchor="b"/>
          <a:lstStyle>
            <a:lvl1pPr algn="l">
              <a:defRPr sz="1200"/>
            </a:lvl1pPr>
          </a:lstStyle>
          <a:p>
            <a:endParaRPr lang="en-CH"/>
          </a:p>
        </p:txBody>
      </p:sp>
      <p:sp>
        <p:nvSpPr>
          <p:cNvPr id="5" name="Slide Number Placeholder 4">
            <a:extLst>
              <a:ext uri="{FF2B5EF4-FFF2-40B4-BE49-F238E27FC236}">
                <a16:creationId xmlns:a16="http://schemas.microsoft.com/office/drawing/2014/main" id="{C2D6057F-5A1A-0E4E-8465-78315358B3EF}"/>
              </a:ext>
            </a:extLst>
          </p:cNvPr>
          <p:cNvSpPr>
            <a:spLocks noGrp="1"/>
          </p:cNvSpPr>
          <p:nvPr>
            <p:ph type="sldNum" sz="quarter" idx="3"/>
          </p:nvPr>
        </p:nvSpPr>
        <p:spPr>
          <a:xfrm>
            <a:off x="6905625" y="6513513"/>
            <a:ext cx="5283200" cy="344487"/>
          </a:xfrm>
          <a:prstGeom prst="rect">
            <a:avLst/>
          </a:prstGeom>
        </p:spPr>
        <p:txBody>
          <a:bodyPr vert="horz" lIns="91440" tIns="45720" rIns="91440" bIns="45720" rtlCol="0" anchor="b"/>
          <a:lstStyle>
            <a:lvl1pPr algn="r">
              <a:defRPr sz="1200"/>
            </a:lvl1pPr>
          </a:lstStyle>
          <a:p>
            <a:fld id="{31A2386A-622E-5C49-8236-E8E3187D8515}" type="slidenum">
              <a:rPr lang="en-CH" smtClean="0"/>
              <a:t>‹#›</a:t>
            </a:fld>
            <a:endParaRPr lang="en-CH"/>
          </a:p>
        </p:txBody>
      </p:sp>
    </p:spTree>
    <p:extLst>
      <p:ext uri="{BB962C8B-B14F-4D97-AF65-F5344CB8AC3E}">
        <p14:creationId xmlns:p14="http://schemas.microsoft.com/office/powerpoint/2010/main" val="6186594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5283200" cy="3444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6905625" y="0"/>
            <a:ext cx="5283200" cy="344488"/>
          </a:xfrm>
          <a:prstGeom prst="rect">
            <a:avLst/>
          </a:prstGeom>
        </p:spPr>
        <p:txBody>
          <a:bodyPr vert="horz" lIns="91440" tIns="45720" rIns="91440" bIns="45720" rtlCol="0"/>
          <a:lstStyle>
            <a:lvl1pPr algn="r">
              <a:defRPr sz="1200"/>
            </a:lvl1pPr>
          </a:lstStyle>
          <a:p>
            <a:fld id="{8F56F835-5744-A049-B9D2-4D472CAF89C4}" type="datetimeFigureOut">
              <a:rPr lang="en-CH" smtClean="0"/>
              <a:t>18.05.2025</a:t>
            </a:fld>
            <a:endParaRPr lang="en-CH"/>
          </a:p>
        </p:txBody>
      </p:sp>
      <p:sp>
        <p:nvSpPr>
          <p:cNvPr id="4" name="Slide Image Placeholder 3"/>
          <p:cNvSpPr>
            <a:spLocks noGrp="1" noRot="1" noChangeAspect="1"/>
          </p:cNvSpPr>
          <p:nvPr>
            <p:ph type="sldImg" idx="2"/>
          </p:nvPr>
        </p:nvSpPr>
        <p:spPr>
          <a:xfrm>
            <a:off x="4040188" y="857250"/>
            <a:ext cx="4111625" cy="2314575"/>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1219200" y="3300413"/>
            <a:ext cx="9753600" cy="2700337"/>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6" name="Footer Placeholder 5"/>
          <p:cNvSpPr>
            <a:spLocks noGrp="1"/>
          </p:cNvSpPr>
          <p:nvPr>
            <p:ph type="ftr" sz="quarter" idx="4"/>
          </p:nvPr>
        </p:nvSpPr>
        <p:spPr>
          <a:xfrm>
            <a:off x="0" y="6513513"/>
            <a:ext cx="5283200" cy="3444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6905625" y="6513513"/>
            <a:ext cx="5283200" cy="344487"/>
          </a:xfrm>
          <a:prstGeom prst="rect">
            <a:avLst/>
          </a:prstGeom>
        </p:spPr>
        <p:txBody>
          <a:bodyPr vert="horz" lIns="91440" tIns="45720" rIns="91440" bIns="45720" rtlCol="0" anchor="b"/>
          <a:lstStyle>
            <a:lvl1pPr algn="r">
              <a:defRPr sz="1200"/>
            </a:lvl1pPr>
          </a:lstStyle>
          <a:p>
            <a:fld id="{5C68A8F8-81AF-DF44-9431-14AFBFCFA52F}" type="slidenum">
              <a:rPr lang="en-CH" smtClean="0"/>
              <a:t>‹#›</a:t>
            </a:fld>
            <a:endParaRPr lang="en-CH"/>
          </a:p>
        </p:txBody>
      </p:sp>
    </p:spTree>
    <p:extLst>
      <p:ext uri="{BB962C8B-B14F-4D97-AF65-F5344CB8AC3E}">
        <p14:creationId xmlns:p14="http://schemas.microsoft.com/office/powerpoint/2010/main" val="3779315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1</a:t>
            </a:fld>
            <a:endParaRPr lang="en-CH"/>
          </a:p>
        </p:txBody>
      </p:sp>
    </p:spTree>
    <p:extLst>
      <p:ext uri="{BB962C8B-B14F-4D97-AF65-F5344CB8AC3E}">
        <p14:creationId xmlns:p14="http://schemas.microsoft.com/office/powerpoint/2010/main" val="32211592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96206E-39F8-9704-2829-F3498E2D37F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29C496-19BC-5A38-67EA-6979B26637C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C51A5D4-4CA6-3990-A1E0-088FCA5D0FF6}"/>
              </a:ext>
            </a:extLst>
          </p:cNvPr>
          <p:cNvSpPr>
            <a:spLocks noGrp="1"/>
          </p:cNvSpPr>
          <p:nvPr>
            <p:ph type="body" idx="1"/>
          </p:nvPr>
        </p:nvSpPr>
        <p:spPr/>
        <p:txBody>
          <a:bodyPr/>
          <a:lstStyle/>
          <a:p>
            <a:pPr algn="l"/>
            <a:r>
              <a:rPr lang="en-GB" sz="2400" b="1" dirty="0"/>
              <a:t>The</a:t>
            </a:r>
            <a:r>
              <a:rPr lang="en-GB" sz="1800" dirty="0"/>
              <a:t> main takeaway here is that for most studies the </a:t>
            </a:r>
            <a:r>
              <a:rPr lang="en-GB" sz="1800" dirty="0" err="1"/>
              <a:t>weakstrong</a:t>
            </a:r>
            <a:r>
              <a:rPr lang="en-GB" sz="1800" dirty="0"/>
              <a:t> </a:t>
            </a:r>
            <a:r>
              <a:rPr lang="en-GB" sz="1800" dirty="0" err="1"/>
              <a:t>beambeam</a:t>
            </a:r>
            <a:r>
              <a:rPr lang="en-GB" sz="1800" dirty="0"/>
              <a:t> is used. </a:t>
            </a:r>
            <a:r>
              <a:rPr lang="en-GB" sz="2400" b="1" dirty="0"/>
              <a:t>There</a:t>
            </a:r>
            <a:r>
              <a:rPr lang="en-GB" sz="1800" dirty="0"/>
              <a:t> are longer studies such as beam lifetime where we have to track many particles for many turns to get good statistics, and shorter studies such as DA or luminosity. </a:t>
            </a:r>
            <a:r>
              <a:rPr lang="en-GB" sz="2400" b="1" dirty="0"/>
              <a:t>For</a:t>
            </a:r>
            <a:r>
              <a:rPr lang="en-GB" sz="1800" dirty="0"/>
              <a:t> the longer studies GPUs are necessary to obtain results in reasonable timeframe. </a:t>
            </a:r>
            <a:r>
              <a:rPr lang="en-GB" sz="2400" b="1" dirty="0"/>
              <a:t>At</a:t>
            </a:r>
            <a:r>
              <a:rPr lang="en-GB" sz="1800" dirty="0"/>
              <a:t> the moment  GPUs are currently not exploited by the community. </a:t>
            </a:r>
            <a:r>
              <a:rPr lang="en-GB" sz="2400" b="1" dirty="0"/>
              <a:t>Studies</a:t>
            </a:r>
            <a:r>
              <a:rPr lang="en-GB" sz="1800" dirty="0"/>
              <a:t> which have to be performed often should make use exploit the GPU power.</a:t>
            </a:r>
          </a:p>
          <a:p>
            <a:endParaRPr lang="en-GB" sz="1800" dirty="0"/>
          </a:p>
          <a:p>
            <a:r>
              <a:rPr lang="en-GB" sz="1800" dirty="0"/>
              <a:t>be more positive </a:t>
            </a:r>
            <a:r>
              <a:rPr lang="en-GB" sz="1800" dirty="0" err="1"/>
              <a:t>gpus</a:t>
            </a:r>
            <a:r>
              <a:rPr lang="en-GB" sz="1800" dirty="0"/>
              <a:t> are necessary</a:t>
            </a:r>
          </a:p>
          <a:p>
            <a:endParaRPr lang="en-GB" sz="1800" dirty="0"/>
          </a:p>
          <a:p>
            <a:r>
              <a:rPr lang="en-GB" sz="1800" dirty="0" err="1"/>
              <a:t>spc</a:t>
            </a:r>
            <a:r>
              <a:rPr lang="en-GB" sz="1800" dirty="0"/>
              <a:t> cluster at </a:t>
            </a:r>
            <a:r>
              <a:rPr lang="en-GB" sz="1800" dirty="0" err="1"/>
              <a:t>cern</a:t>
            </a:r>
            <a:endParaRPr lang="en-GB" sz="1800" dirty="0"/>
          </a:p>
        </p:txBody>
      </p:sp>
      <p:sp>
        <p:nvSpPr>
          <p:cNvPr id="4" name="Slide Number Placeholder 3">
            <a:extLst>
              <a:ext uri="{FF2B5EF4-FFF2-40B4-BE49-F238E27FC236}">
                <a16:creationId xmlns:a16="http://schemas.microsoft.com/office/drawing/2014/main" id="{F736BBAC-937E-E8D9-3D22-8243000EAC89}"/>
              </a:ext>
            </a:extLst>
          </p:cNvPr>
          <p:cNvSpPr>
            <a:spLocks noGrp="1"/>
          </p:cNvSpPr>
          <p:nvPr>
            <p:ph type="sldNum" sz="quarter" idx="5"/>
          </p:nvPr>
        </p:nvSpPr>
        <p:spPr/>
        <p:txBody>
          <a:bodyPr/>
          <a:lstStyle/>
          <a:p>
            <a:fld id="{5C68A8F8-81AF-DF44-9431-14AFBFCFA52F}" type="slidenum">
              <a:rPr lang="en-CH" smtClean="0"/>
              <a:t>10</a:t>
            </a:fld>
            <a:endParaRPr lang="en-CH"/>
          </a:p>
        </p:txBody>
      </p:sp>
    </p:spTree>
    <p:extLst>
      <p:ext uri="{BB962C8B-B14F-4D97-AF65-F5344CB8AC3E}">
        <p14:creationId xmlns:p14="http://schemas.microsoft.com/office/powerpoint/2010/main" val="1328868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69C82C-87AB-774C-42ED-83F856307FB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B47ED0-A730-0AD7-BE72-350E4AC2FC5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61773B-89EF-8108-A26A-0ACE2EBFD7A1}"/>
              </a:ext>
            </a:extLst>
          </p:cNvPr>
          <p:cNvSpPr>
            <a:spLocks noGrp="1"/>
          </p:cNvSpPr>
          <p:nvPr>
            <p:ph type="body" idx="1"/>
          </p:nvPr>
        </p:nvSpPr>
        <p:spPr/>
        <p:txBody>
          <a:bodyPr/>
          <a:lstStyle/>
          <a:p>
            <a:pPr marL="0" indent="0">
              <a:buFontTx/>
              <a:buNone/>
            </a:pPr>
            <a:r>
              <a:rPr lang="en-GB" sz="2400" b="1" dirty="0"/>
              <a:t>We</a:t>
            </a:r>
            <a:r>
              <a:rPr lang="en-GB" sz="1800" dirty="0"/>
              <a:t> are running most of our </a:t>
            </a:r>
            <a:r>
              <a:rPr lang="en-GB" sz="1800" dirty="0" err="1"/>
              <a:t>beambeam</a:t>
            </a:r>
            <a:r>
              <a:rPr lang="en-GB" sz="1800" dirty="0"/>
              <a:t> simulations on the CERN cluster which is shared with other CERN groups so the access to a sufficient amount of resources is not always guaranteed. </a:t>
            </a:r>
            <a:r>
              <a:rPr lang="en-GB" sz="2400" b="1" dirty="0"/>
              <a:t>The</a:t>
            </a:r>
            <a:r>
              <a:rPr lang="en-GB" sz="1800" dirty="0"/>
              <a:t> cluster has around 100 state of the art GPUs which can already be exploited with </a:t>
            </a:r>
            <a:r>
              <a:rPr lang="en-GB" sz="1800" dirty="0" err="1"/>
              <a:t>xsuite</a:t>
            </a:r>
            <a:r>
              <a:rPr lang="en-GB" sz="1800" dirty="0"/>
              <a:t> as the capability is there but currently it is not exploited by the community.</a:t>
            </a:r>
          </a:p>
          <a:p>
            <a:pPr marL="0" indent="0">
              <a:buFontTx/>
              <a:buNone/>
            </a:pPr>
            <a:r>
              <a:rPr lang="en-GB" sz="2400" b="1" dirty="0"/>
              <a:t>In</a:t>
            </a:r>
            <a:r>
              <a:rPr lang="en-GB" sz="1800" dirty="0"/>
              <a:t> addition we have access to a </a:t>
            </a:r>
            <a:r>
              <a:rPr lang="en-GB" sz="1800" dirty="0" err="1"/>
              <a:t>slurm</a:t>
            </a:r>
            <a:r>
              <a:rPr lang="en-GB" sz="1800" dirty="0"/>
              <a:t> cluster in Bologna by INFN that is best designed for many CPU jobs with </a:t>
            </a:r>
            <a:r>
              <a:rPr lang="en-GB" sz="1800" dirty="0" err="1"/>
              <a:t>openmp</a:t>
            </a:r>
            <a:r>
              <a:rPr lang="en-GB" sz="1800" dirty="0"/>
              <a:t> and </a:t>
            </a:r>
            <a:r>
              <a:rPr lang="en-GB" sz="1800" dirty="0" err="1"/>
              <a:t>mpi</a:t>
            </a:r>
            <a:r>
              <a:rPr lang="en-GB" sz="1800" dirty="0"/>
              <a:t>. </a:t>
            </a:r>
            <a:r>
              <a:rPr lang="en-GB" sz="2400" b="1" dirty="0"/>
              <a:t>These</a:t>
            </a:r>
            <a:r>
              <a:rPr lang="en-GB" sz="1800" dirty="0"/>
              <a:t> are the 2 most commonly used hardware resources but there are plans to use or gain access to other clusters such as one by CEA in France or one in Ticino in Switzerland. </a:t>
            </a:r>
            <a:r>
              <a:rPr lang="en-GB" sz="2400" b="1" dirty="0"/>
              <a:t>There</a:t>
            </a:r>
            <a:r>
              <a:rPr lang="en-GB" sz="1800" dirty="0"/>
              <a:t> are also considering to revive a volunteer computing type of model, used for the LHC in the past, with Xsuite called </a:t>
            </a:r>
            <a:r>
              <a:rPr lang="en-GB" sz="1800" dirty="0" err="1"/>
              <a:t>Xboinc</a:t>
            </a:r>
            <a:r>
              <a:rPr lang="en-GB" sz="1800" dirty="0"/>
              <a:t>.</a:t>
            </a:r>
          </a:p>
          <a:p>
            <a:pPr marL="0" indent="0">
              <a:buFontTx/>
              <a:buNone/>
            </a:pPr>
            <a:endParaRPr lang="en-GB" sz="1800" dirty="0"/>
          </a:p>
          <a:p>
            <a:pPr marL="0" indent="0">
              <a:buFontTx/>
              <a:buNone/>
            </a:pPr>
            <a:r>
              <a:rPr lang="en-GB" sz="1800" dirty="0"/>
              <a:t>Different commands and setup scripts are needed for each. We need to have out of the box examples and submission scripts.</a:t>
            </a:r>
          </a:p>
          <a:p>
            <a:pPr marL="285750" indent="-285750">
              <a:buFontTx/>
              <a:buChar char="-"/>
            </a:pPr>
            <a:r>
              <a:rPr lang="en-GB" sz="1800" dirty="0" err="1"/>
              <a:t>xboinc</a:t>
            </a:r>
            <a:r>
              <a:rPr lang="en-GB" sz="1800" dirty="0"/>
              <a:t>, refresh for collimation, little work needed to upgrade, ml to optimize, case study on </a:t>
            </a:r>
            <a:r>
              <a:rPr lang="en-GB" sz="1800" dirty="0" err="1"/>
              <a:t>lhc</a:t>
            </a:r>
            <a:r>
              <a:rPr lang="en-GB" sz="1800" dirty="0"/>
              <a:t> DA with </a:t>
            </a:r>
            <a:r>
              <a:rPr lang="en-GB" sz="1800" dirty="0" err="1"/>
              <a:t>surroagate</a:t>
            </a:r>
            <a:r>
              <a:rPr lang="en-GB" sz="1800" dirty="0"/>
              <a:t> models</a:t>
            </a:r>
          </a:p>
          <a:p>
            <a:pPr marL="285750" indent="-285750">
              <a:buFontTx/>
              <a:buChar char="-"/>
            </a:pPr>
            <a:r>
              <a:rPr lang="en-GB" sz="1800" dirty="0"/>
              <a:t>storage of simulation data, big parameter scans</a:t>
            </a:r>
          </a:p>
          <a:p>
            <a:pPr marL="285750" indent="-285750">
              <a:buFontTx/>
              <a:buChar char="-"/>
            </a:pPr>
            <a:r>
              <a:rPr lang="en-GB" sz="1800" dirty="0"/>
              <a:t>120k volunteers previously</a:t>
            </a:r>
          </a:p>
          <a:p>
            <a:pPr marL="285750" indent="-285750">
              <a:buFontTx/>
              <a:buChar char="-"/>
            </a:pPr>
            <a:r>
              <a:rPr lang="en-GB" sz="1800" dirty="0"/>
              <a:t>with python compilation benchmark on different platforms not easy</a:t>
            </a:r>
          </a:p>
          <a:p>
            <a:pPr marL="285750" indent="-285750">
              <a:buFontTx/>
              <a:buChar char="-"/>
            </a:pPr>
            <a:r>
              <a:rPr lang="en-GB" sz="1800" dirty="0"/>
              <a:t>exploring optimization algorithms and new </a:t>
            </a:r>
            <a:r>
              <a:rPr lang="en-GB" sz="1800" dirty="0" err="1"/>
              <a:t>cscs</a:t>
            </a:r>
            <a:r>
              <a:rPr lang="en-GB" sz="1800" dirty="0"/>
              <a:t> potential future</a:t>
            </a:r>
          </a:p>
          <a:p>
            <a:pPr marL="285750" indent="-285750">
              <a:buFontTx/>
              <a:buChar char="-"/>
            </a:pPr>
            <a:r>
              <a:rPr lang="en-GB" sz="1800" dirty="0" err="1"/>
              <a:t>cea</a:t>
            </a:r>
            <a:r>
              <a:rPr lang="en-GB" sz="1800" dirty="0"/>
              <a:t> booster guys questionnaire</a:t>
            </a:r>
          </a:p>
          <a:p>
            <a:pPr marL="285750" indent="-285750">
              <a:buFontTx/>
              <a:buChar char="-"/>
            </a:pPr>
            <a:r>
              <a:rPr lang="en-GB" sz="1800" dirty="0" err="1"/>
              <a:t>criann</a:t>
            </a:r>
            <a:r>
              <a:rPr lang="en-GB" sz="1800" dirty="0"/>
              <a:t> </a:t>
            </a:r>
            <a:r>
              <a:rPr lang="en-GB" sz="1800" dirty="0" err="1"/>
              <a:t>adnan</a:t>
            </a:r>
            <a:r>
              <a:rPr lang="en-GB" sz="1800" dirty="0"/>
              <a:t> optics meeting 195</a:t>
            </a:r>
          </a:p>
          <a:p>
            <a:pPr marL="285750" indent="-285750">
              <a:buFontTx/>
              <a:buChar char="-"/>
            </a:pPr>
            <a:endParaRPr lang="en-GB" sz="1800" dirty="0"/>
          </a:p>
          <a:p>
            <a:pPr marL="285750" indent="-285750">
              <a:buFontTx/>
              <a:buChar char="-"/>
            </a:pPr>
            <a:r>
              <a:rPr lang="en-GB" sz="1800" dirty="0"/>
              <a:t>smart algorithm to reduce number of simulations needed</a:t>
            </a:r>
          </a:p>
          <a:p>
            <a:pPr marL="285750" indent="-285750">
              <a:buFontTx/>
              <a:buChar char="-"/>
            </a:pPr>
            <a:endParaRPr lang="en-GB" sz="1800" dirty="0"/>
          </a:p>
          <a:p>
            <a:pPr marL="285750" indent="-285750">
              <a:buFontTx/>
              <a:buChar char="-"/>
            </a:pPr>
            <a:endParaRPr lang="en-GB" sz="1800" dirty="0"/>
          </a:p>
          <a:p>
            <a:pPr marL="285750" indent="-285750">
              <a:buFontTx/>
              <a:buChar char="-"/>
            </a:pPr>
            <a:r>
              <a:rPr lang="en-GB" sz="1800" dirty="0"/>
              <a:t>80 nodes on </a:t>
            </a:r>
            <a:r>
              <a:rPr lang="en-GB" sz="1800" dirty="0" err="1"/>
              <a:t>sbatch</a:t>
            </a:r>
            <a:r>
              <a:rPr lang="en-GB" sz="1800" dirty="0"/>
              <a:t> add </a:t>
            </a:r>
            <a:r>
              <a:rPr lang="en-GB" sz="1800" dirty="0" err="1"/>
              <a:t>sbatch</a:t>
            </a:r>
            <a:r>
              <a:rPr lang="en-GB" sz="1800" dirty="0"/>
              <a:t> but </a:t>
            </a:r>
            <a:r>
              <a:rPr lang="en-GB" sz="1800" dirty="0" err="1"/>
              <a:t>reasont</a:t>
            </a:r>
            <a:r>
              <a:rPr lang="en-GB" sz="1800" dirty="0"/>
              <a:t> that only if </a:t>
            </a:r>
            <a:r>
              <a:rPr lang="en-GB" sz="1800" dirty="0" err="1"/>
              <a:t>i</a:t>
            </a:r>
            <a:r>
              <a:rPr lang="en-GB" sz="1800" dirty="0"/>
              <a:t> use full cluster </a:t>
            </a:r>
            <a:r>
              <a:rPr lang="en-GB" sz="1800" dirty="0" err="1"/>
              <a:t>i</a:t>
            </a:r>
            <a:r>
              <a:rPr lang="en-GB" sz="1800" dirty="0"/>
              <a:t> have equivalent of the GPU so with 100 </a:t>
            </a:r>
            <a:r>
              <a:rPr lang="en-GB" sz="1800" dirty="0" err="1"/>
              <a:t>gpus</a:t>
            </a:r>
            <a:r>
              <a:rPr lang="en-GB" sz="1800" dirty="0"/>
              <a:t> we get more</a:t>
            </a:r>
          </a:p>
          <a:p>
            <a:pPr marL="285750" indent="-285750">
              <a:buFontTx/>
              <a:buChar char="-"/>
            </a:pPr>
            <a:endParaRPr lang="en-GB" sz="1800" dirty="0"/>
          </a:p>
          <a:p>
            <a:pPr marL="285750" indent="-285750">
              <a:buFontTx/>
              <a:buChar char="-"/>
            </a:pPr>
            <a:r>
              <a:rPr lang="en-GB" sz="1800" dirty="0"/>
              <a:t>more power available with GPUs</a:t>
            </a:r>
          </a:p>
          <a:p>
            <a:pPr marL="285750" indent="-285750">
              <a:buFontTx/>
              <a:buChar char="-"/>
            </a:pPr>
            <a:endParaRPr lang="en-GB" sz="1800" dirty="0"/>
          </a:p>
          <a:p>
            <a:pPr marL="285750" indent="-285750">
              <a:buFontTx/>
              <a:buChar char="-"/>
            </a:pPr>
            <a:endParaRPr lang="en-GB" sz="1800" dirty="0"/>
          </a:p>
          <a:p>
            <a:pPr marL="285750" indent="-285750">
              <a:buFontTx/>
              <a:buChar char="-"/>
            </a:pPr>
            <a:endParaRPr lang="en-GB" sz="1800" dirty="0"/>
          </a:p>
        </p:txBody>
      </p:sp>
      <p:sp>
        <p:nvSpPr>
          <p:cNvPr id="4" name="Slide Number Placeholder 3">
            <a:extLst>
              <a:ext uri="{FF2B5EF4-FFF2-40B4-BE49-F238E27FC236}">
                <a16:creationId xmlns:a16="http://schemas.microsoft.com/office/drawing/2014/main" id="{ED6F15FA-589B-1EB7-D185-A5179282FD8E}"/>
              </a:ext>
            </a:extLst>
          </p:cNvPr>
          <p:cNvSpPr>
            <a:spLocks noGrp="1"/>
          </p:cNvSpPr>
          <p:nvPr>
            <p:ph type="sldNum" sz="quarter" idx="5"/>
          </p:nvPr>
        </p:nvSpPr>
        <p:spPr/>
        <p:txBody>
          <a:bodyPr/>
          <a:lstStyle/>
          <a:p>
            <a:fld id="{5C68A8F8-81AF-DF44-9431-14AFBFCFA52F}" type="slidenum">
              <a:rPr lang="en-CH" smtClean="0"/>
              <a:t>11</a:t>
            </a:fld>
            <a:endParaRPr lang="en-CH"/>
          </a:p>
        </p:txBody>
      </p:sp>
    </p:spTree>
    <p:extLst>
      <p:ext uri="{BB962C8B-B14F-4D97-AF65-F5344CB8AC3E}">
        <p14:creationId xmlns:p14="http://schemas.microsoft.com/office/powerpoint/2010/main" val="11586647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519D01-D1E0-81BD-957A-8F6964B669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EF6235D-9B83-CE0C-BE2D-42764B5AD11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C2DF0E-A614-88F0-AB94-37D0B85FCEC4}"/>
              </a:ext>
            </a:extLst>
          </p:cNvPr>
          <p:cNvSpPr>
            <a:spLocks noGrp="1"/>
          </p:cNvSpPr>
          <p:nvPr>
            <p:ph type="body" idx="1"/>
          </p:nvPr>
        </p:nvSpPr>
        <p:spPr/>
        <p:txBody>
          <a:bodyPr/>
          <a:lstStyle/>
          <a:p>
            <a:pPr marL="0" indent="0">
              <a:buFontTx/>
              <a:buNone/>
            </a:pPr>
            <a:r>
              <a:rPr lang="en-GB" sz="2400" b="1" dirty="0"/>
              <a:t>There</a:t>
            </a:r>
            <a:r>
              <a:rPr lang="en-GB" sz="1800" dirty="0"/>
              <a:t> is an overview of the current development priorities for </a:t>
            </a:r>
            <a:r>
              <a:rPr lang="en-GB" sz="1800" dirty="0" err="1"/>
              <a:t>fcc</a:t>
            </a:r>
            <a:r>
              <a:rPr lang="en-GB" sz="1800" dirty="0"/>
              <a:t>-ee studies in </a:t>
            </a:r>
            <a:r>
              <a:rPr lang="en-GB" sz="1800" dirty="0" err="1"/>
              <a:t>xsuite</a:t>
            </a:r>
            <a:r>
              <a:rPr lang="en-GB" sz="1800" dirty="0"/>
              <a:t>. </a:t>
            </a:r>
          </a:p>
          <a:p>
            <a:pPr marL="0" indent="0">
              <a:buFontTx/>
              <a:buNone/>
            </a:pPr>
            <a:r>
              <a:rPr lang="en-GB" sz="2400" b="1" dirty="0"/>
              <a:t>One</a:t>
            </a:r>
            <a:r>
              <a:rPr lang="en-GB" sz="1800" dirty="0"/>
              <a:t> item is multiturn tracking with the detector solenoid in Xsuite. </a:t>
            </a:r>
            <a:r>
              <a:rPr lang="en-GB" sz="2400" b="1" dirty="0"/>
              <a:t>A</a:t>
            </a:r>
            <a:r>
              <a:rPr lang="en-GB" sz="1800" dirty="0"/>
              <a:t> solenoid element has been developed and has been benchmarked for </a:t>
            </a:r>
            <a:r>
              <a:rPr lang="en-GB" sz="1800" dirty="0" err="1"/>
              <a:t>superkekb</a:t>
            </a:r>
            <a:r>
              <a:rPr lang="en-GB" sz="1800" dirty="0"/>
              <a:t>. </a:t>
            </a:r>
            <a:r>
              <a:rPr lang="en-GB" sz="2400" b="1" dirty="0"/>
              <a:t>Here</a:t>
            </a:r>
            <a:r>
              <a:rPr lang="en-GB" sz="1800" dirty="0"/>
              <a:t> on the right you see the matched optics of the </a:t>
            </a:r>
            <a:r>
              <a:rPr lang="en-GB" sz="1800" dirty="0" err="1"/>
              <a:t>superkekb</a:t>
            </a:r>
            <a:r>
              <a:rPr lang="en-GB" sz="1800" dirty="0"/>
              <a:t> LER with sad and </a:t>
            </a:r>
            <a:r>
              <a:rPr lang="en-GB" sz="1800" dirty="0" err="1"/>
              <a:t>xsuite</a:t>
            </a:r>
            <a:r>
              <a:rPr lang="en-GB" sz="1800" dirty="0"/>
              <a:t>, in the solenoid region. </a:t>
            </a:r>
            <a:r>
              <a:rPr lang="en-GB" sz="2400" b="1" dirty="0"/>
              <a:t>The</a:t>
            </a:r>
            <a:r>
              <a:rPr lang="en-GB" sz="1800" dirty="0"/>
              <a:t> solenoid is important for beam dynamics and polarization studies. </a:t>
            </a:r>
            <a:r>
              <a:rPr lang="en-GB" sz="2400" b="1" dirty="0"/>
              <a:t>More</a:t>
            </a:r>
            <a:r>
              <a:rPr lang="en-GB" sz="1800" dirty="0"/>
              <a:t> on polarization you can find in Yi’s talk and more on the solenoid and </a:t>
            </a:r>
            <a:r>
              <a:rPr lang="en-GB" sz="1800" dirty="0" err="1"/>
              <a:t>superkekb</a:t>
            </a:r>
            <a:r>
              <a:rPr lang="en-GB" sz="1800" dirty="0"/>
              <a:t> benchmarks you can find out from Jack’s talk on Thursday.</a:t>
            </a:r>
          </a:p>
          <a:p>
            <a:pPr marL="0" indent="0">
              <a:buFontTx/>
              <a:buNone/>
            </a:pPr>
            <a:endParaRPr lang="en-GB" sz="1800" dirty="0"/>
          </a:p>
          <a:p>
            <a:pPr marL="0" indent="0">
              <a:buFontTx/>
              <a:buNone/>
            </a:pPr>
            <a:r>
              <a:rPr lang="en-GB" sz="2400" b="1" dirty="0"/>
              <a:t>Another</a:t>
            </a:r>
            <a:r>
              <a:rPr lang="en-GB" sz="1800" dirty="0"/>
              <a:t> line of work is the development of standardized lattice knobs for </a:t>
            </a:r>
            <a:r>
              <a:rPr lang="en-GB" sz="1800" dirty="0" err="1"/>
              <a:t>ip</a:t>
            </a:r>
            <a:r>
              <a:rPr lang="en-GB" sz="1800" dirty="0"/>
              <a:t> tuning and feedback. </a:t>
            </a:r>
            <a:r>
              <a:rPr lang="en-GB" sz="2400" b="1" dirty="0"/>
              <a:t>More</a:t>
            </a:r>
            <a:r>
              <a:rPr lang="en-GB" sz="1800" dirty="0"/>
              <a:t> details on the status you can find out from the talks of Jacqueline, Satya and Leon later today. </a:t>
            </a:r>
            <a:r>
              <a:rPr lang="en-GB" sz="2400" b="1" dirty="0"/>
              <a:t>There</a:t>
            </a:r>
            <a:r>
              <a:rPr lang="en-GB" sz="1800" dirty="0"/>
              <a:t> will also be a poster on using machine learning for IP feedback with luminosity, </a:t>
            </a:r>
            <a:r>
              <a:rPr lang="en-GB" sz="1800" dirty="0" err="1"/>
              <a:t>beamstrahlung</a:t>
            </a:r>
            <a:r>
              <a:rPr lang="en-GB" sz="1800" dirty="0"/>
              <a:t> and pair production signals from Vaibhavi.</a:t>
            </a:r>
          </a:p>
          <a:p>
            <a:pPr marL="0" indent="0">
              <a:buFontTx/>
              <a:buNone/>
            </a:pPr>
            <a:endParaRPr lang="en-GB" sz="1800" dirty="0"/>
          </a:p>
          <a:p>
            <a:pPr marL="0" indent="0">
              <a:buFontTx/>
              <a:buNone/>
            </a:pPr>
            <a:r>
              <a:rPr lang="en-GB" sz="2400" b="1" dirty="0"/>
              <a:t>Now</a:t>
            </a:r>
            <a:r>
              <a:rPr lang="en-GB" sz="1800" dirty="0"/>
              <a:t> that many of the tools are ready to use, we also want to organize our simulations in a more systematic way by standardizing the most common simulations such as lifetime, DA, emittance into example scripts and tutorials and we are developing a new package called </a:t>
            </a:r>
            <a:r>
              <a:rPr lang="en-GB" sz="1800" dirty="0" err="1"/>
              <a:t>Xutil</a:t>
            </a:r>
            <a:r>
              <a:rPr lang="en-GB" sz="1800" dirty="0"/>
              <a:t> which aims to contain these standardized scripts.</a:t>
            </a:r>
          </a:p>
          <a:p>
            <a:pPr marL="0" indent="0">
              <a:buFontTx/>
              <a:buNone/>
            </a:pPr>
            <a:endParaRPr lang="en-GB" sz="1800" dirty="0"/>
          </a:p>
          <a:p>
            <a:pPr marL="0" indent="0">
              <a:buFontTx/>
              <a:buNone/>
            </a:pPr>
            <a:endParaRPr lang="en-GB" sz="1800" dirty="0"/>
          </a:p>
          <a:p>
            <a:pPr marL="285750" indent="-285750">
              <a:buFontTx/>
              <a:buChar char="-"/>
            </a:pPr>
            <a:r>
              <a:rPr lang="en-GB" sz="1800" dirty="0"/>
              <a:t>radiation from solenoid no right vector potential </a:t>
            </a:r>
          </a:p>
          <a:p>
            <a:pPr marL="285750" indent="-285750">
              <a:buFontTx/>
              <a:buChar char="-"/>
            </a:pPr>
            <a:endParaRPr lang="en-GB" sz="1800" dirty="0"/>
          </a:p>
          <a:p>
            <a:pPr marL="285750" indent="-285750">
              <a:buFontTx/>
              <a:buChar char="-"/>
            </a:pPr>
            <a:r>
              <a:rPr lang="en-GB" sz="1800" dirty="0" err="1"/>
              <a:t>synrad</a:t>
            </a:r>
            <a:r>
              <a:rPr lang="en-GB" sz="1800" dirty="0"/>
              <a:t> integrals are there, there was an update, </a:t>
            </a:r>
          </a:p>
          <a:p>
            <a:pPr marL="285750" indent="-285750">
              <a:buFontTx/>
              <a:buChar char="-"/>
            </a:pPr>
            <a:endParaRPr lang="en-GB" sz="1800" dirty="0"/>
          </a:p>
          <a:p>
            <a:pPr marL="285750" indent="-285750">
              <a:buFontTx/>
              <a:buChar char="-"/>
            </a:pPr>
            <a:r>
              <a:rPr lang="en-GB" sz="1800" dirty="0"/>
              <a:t>standardized tuning tools</a:t>
            </a:r>
          </a:p>
          <a:p>
            <a:pPr marL="285750" indent="-285750">
              <a:buFontTx/>
              <a:buChar char="-"/>
            </a:pPr>
            <a:endParaRPr lang="en-GB" sz="1800" dirty="0"/>
          </a:p>
          <a:p>
            <a:pPr marL="285750" indent="-285750">
              <a:buFontTx/>
              <a:buChar char="-"/>
            </a:pPr>
            <a:r>
              <a:rPr lang="en-GB" sz="1800" dirty="0" err="1"/>
              <a:t>xsuite</a:t>
            </a:r>
            <a:r>
              <a:rPr lang="en-GB" sz="1800" dirty="0"/>
              <a:t> </a:t>
            </a:r>
            <a:r>
              <a:rPr lang="en-GB" sz="1800" dirty="0" err="1"/>
              <a:t>multisetter</a:t>
            </a:r>
            <a:r>
              <a:rPr lang="en-GB" sz="1800" dirty="0"/>
              <a:t> does not give correct results: add shift in all elements, faster, not correct</a:t>
            </a:r>
          </a:p>
          <a:p>
            <a:pPr marL="285750" indent="-285750">
              <a:buFontTx/>
              <a:buChar char="-"/>
            </a:pPr>
            <a:r>
              <a:rPr lang="en-GB" sz="1800" dirty="0"/>
              <a:t>shift misalignments work in regular way including solenoid</a:t>
            </a:r>
          </a:p>
          <a:p>
            <a:pPr marL="285750" indent="-285750">
              <a:buFontTx/>
              <a:buChar char="-"/>
            </a:pPr>
            <a:r>
              <a:rPr lang="en-GB" sz="1800" dirty="0"/>
              <a:t>add shifts </a:t>
            </a:r>
            <a:r>
              <a:rPr lang="en-GB" sz="1800" dirty="0" err="1"/>
              <a:t>madx</a:t>
            </a:r>
            <a:r>
              <a:rPr lang="en-GB" sz="1800" dirty="0"/>
              <a:t> translate into </a:t>
            </a:r>
            <a:r>
              <a:rPr lang="en-GB" sz="1800" dirty="0" err="1"/>
              <a:t>xsuite</a:t>
            </a:r>
            <a:r>
              <a:rPr lang="en-GB" sz="1800" dirty="0"/>
              <a:t>. </a:t>
            </a:r>
            <a:r>
              <a:rPr lang="en-GB" sz="1800" dirty="0" err="1"/>
              <a:t>madx</a:t>
            </a:r>
            <a:r>
              <a:rPr lang="en-GB" sz="1800" dirty="0"/>
              <a:t> works. reproduce same error in different lattices.</a:t>
            </a:r>
          </a:p>
          <a:p>
            <a:pPr marL="285750" indent="-285750">
              <a:buFontTx/>
              <a:buChar char="-"/>
            </a:pPr>
            <a:r>
              <a:rPr lang="en-GB" sz="1800" dirty="0"/>
              <a:t>corrections are done in mad. people have scripts.</a:t>
            </a:r>
          </a:p>
          <a:p>
            <a:pPr marL="285750" indent="-285750">
              <a:buFontTx/>
              <a:buChar char="-"/>
            </a:pPr>
            <a:r>
              <a:rPr lang="en-GB" sz="1800" dirty="0"/>
              <a:t>no </a:t>
            </a:r>
            <a:r>
              <a:rPr lang="en-GB" sz="1800" dirty="0" err="1"/>
              <a:t>xsuite</a:t>
            </a:r>
            <a:r>
              <a:rPr lang="en-GB" sz="1800" dirty="0"/>
              <a:t> to sad error translation. need script but doable</a:t>
            </a:r>
          </a:p>
          <a:p>
            <a:pPr marL="285750" indent="-285750">
              <a:buFontTx/>
              <a:buChar char="-"/>
            </a:pPr>
            <a:r>
              <a:rPr lang="en-GB" sz="1800" dirty="0" err="1"/>
              <a:t>xsuite</a:t>
            </a:r>
            <a:r>
              <a:rPr lang="en-GB" sz="1800" dirty="0"/>
              <a:t> had nothing until last year. </a:t>
            </a:r>
          </a:p>
          <a:p>
            <a:pPr marL="285750" indent="-285750">
              <a:buFontTx/>
              <a:buChar char="-"/>
            </a:pPr>
            <a:r>
              <a:rPr lang="en-GB" sz="1800" dirty="0"/>
              <a:t>ground wave orbit feedback needs </a:t>
            </a:r>
            <a:r>
              <a:rPr lang="en-GB" sz="1800" dirty="0" err="1"/>
              <a:t>twiss</a:t>
            </a:r>
            <a:r>
              <a:rPr lang="en-GB" sz="1800" dirty="0"/>
              <a:t> every 2 </a:t>
            </a:r>
            <a:r>
              <a:rPr lang="en-GB" sz="1800" dirty="0" err="1"/>
              <a:t>ms</a:t>
            </a:r>
            <a:r>
              <a:rPr lang="en-GB" sz="1800" dirty="0"/>
              <a:t>. static ones </a:t>
            </a:r>
            <a:r>
              <a:rPr lang="en-GB" sz="1800" dirty="0" err="1"/>
              <a:t>dont</a:t>
            </a:r>
            <a:r>
              <a:rPr lang="en-GB" sz="1800" dirty="0"/>
              <a:t> care make lattice once.</a:t>
            </a:r>
          </a:p>
          <a:p>
            <a:pPr marL="285750" indent="-285750">
              <a:buFontTx/>
              <a:buChar char="-"/>
            </a:pPr>
            <a:r>
              <a:rPr lang="en-GB" sz="1800" dirty="0"/>
              <a:t>feature 606 I1 to I5. damping times partition numbers characterize the lattice.</a:t>
            </a:r>
          </a:p>
          <a:p>
            <a:pPr marL="285750" indent="-285750">
              <a:buFontTx/>
              <a:buChar char="-"/>
            </a:pPr>
            <a:endParaRPr lang="en-GB" sz="1800" dirty="0"/>
          </a:p>
          <a:p>
            <a:pPr marL="285750" indent="-285750">
              <a:buFontTx/>
              <a:buChar char="-"/>
            </a:pPr>
            <a:r>
              <a:rPr lang="en-GB" sz="1800" dirty="0" err="1"/>
              <a:t>ws</a:t>
            </a:r>
            <a:r>
              <a:rPr lang="en-GB" sz="1800" dirty="0"/>
              <a:t> ss pic which is good for which studies, who needs what. </a:t>
            </a:r>
          </a:p>
          <a:p>
            <a:pPr marL="285750" indent="-285750">
              <a:buFontTx/>
              <a:buChar char="-"/>
            </a:pPr>
            <a:r>
              <a:rPr lang="en-GB" sz="1800" dirty="0"/>
              <a:t>mdi might do pic</a:t>
            </a:r>
          </a:p>
          <a:p>
            <a:pPr marL="285750" indent="-285750">
              <a:buFontTx/>
              <a:buChar char="-"/>
            </a:pPr>
            <a:r>
              <a:rPr lang="en-GB" sz="1800" dirty="0"/>
              <a:t>ss for luminosity.</a:t>
            </a:r>
          </a:p>
          <a:p>
            <a:pPr marL="285750" indent="-285750">
              <a:buFontTx/>
              <a:buChar char="-"/>
            </a:pPr>
            <a:r>
              <a:rPr lang="en-GB" sz="1800" dirty="0"/>
              <a:t>not enough </a:t>
            </a:r>
            <a:r>
              <a:rPr lang="en-GB" sz="1800" dirty="0" err="1"/>
              <a:t>gpus</a:t>
            </a:r>
            <a:r>
              <a:rPr lang="en-GB" sz="1800" dirty="0"/>
              <a:t>.</a:t>
            </a:r>
          </a:p>
          <a:p>
            <a:pPr marL="285750" indent="-285750">
              <a:buFontTx/>
              <a:buChar char="-"/>
            </a:pPr>
            <a:r>
              <a:rPr lang="en-GB" sz="1800" dirty="0"/>
              <a:t>utilization of multi </a:t>
            </a:r>
            <a:r>
              <a:rPr lang="en-GB" sz="1800" dirty="0" err="1"/>
              <a:t>cpu</a:t>
            </a:r>
            <a:r>
              <a:rPr lang="en-GB" sz="1800" dirty="0"/>
              <a:t> on </a:t>
            </a:r>
            <a:r>
              <a:rPr lang="en-GB" sz="1800" dirty="0" err="1"/>
              <a:t>gpu</a:t>
            </a:r>
            <a:r>
              <a:rPr lang="en-GB" sz="1800" dirty="0"/>
              <a:t>. </a:t>
            </a:r>
          </a:p>
          <a:p>
            <a:pPr marL="285750" indent="-285750">
              <a:buFontTx/>
              <a:buChar char="-"/>
            </a:pPr>
            <a:r>
              <a:rPr lang="en-GB" sz="1800" dirty="0"/>
              <a:t>pair prod in pic</a:t>
            </a:r>
          </a:p>
          <a:p>
            <a:pPr marL="285750" indent="-285750">
              <a:buFontTx/>
              <a:buChar char="-"/>
            </a:pPr>
            <a:r>
              <a:rPr lang="en-GB" sz="1800" dirty="0"/>
              <a:t>computing time in pic</a:t>
            </a:r>
          </a:p>
          <a:p>
            <a:pPr marL="285750" indent="-285750">
              <a:buFontTx/>
              <a:buChar char="-"/>
            </a:pPr>
            <a:r>
              <a:rPr lang="en-GB" sz="1800" dirty="0"/>
              <a:t>conversion to </a:t>
            </a:r>
            <a:r>
              <a:rPr lang="en-GB" sz="1800" dirty="0" err="1"/>
              <a:t>cpu</a:t>
            </a:r>
            <a:r>
              <a:rPr lang="en-GB" sz="1800" dirty="0"/>
              <a:t> array if on </a:t>
            </a:r>
            <a:r>
              <a:rPr lang="en-GB" sz="1800" dirty="0" err="1"/>
              <a:t>gpu</a:t>
            </a:r>
            <a:endParaRPr lang="en-GB" sz="1800" dirty="0"/>
          </a:p>
          <a:p>
            <a:pPr marL="285750" indent="-285750">
              <a:buFontTx/>
              <a:buChar char="-"/>
            </a:pPr>
            <a:endParaRPr lang="en-GB" sz="1800" dirty="0"/>
          </a:p>
          <a:p>
            <a:pPr marL="285750" indent="-285750">
              <a:buFontTx/>
              <a:buChar char="-"/>
            </a:pPr>
            <a:endParaRPr lang="en-GB" sz="1800" dirty="0"/>
          </a:p>
          <a:p>
            <a:pPr marL="285750" indent="-285750">
              <a:buFontTx/>
              <a:buChar char="-"/>
            </a:pPr>
            <a:r>
              <a:rPr lang="en-GB" sz="1800" dirty="0"/>
              <a:t>track core it diffuses into halo then throw away core</a:t>
            </a:r>
          </a:p>
          <a:p>
            <a:pPr marL="285750" indent="-285750">
              <a:buFontTx/>
              <a:buChar char="-"/>
            </a:pPr>
            <a:r>
              <a:rPr lang="en-GB" sz="1800" dirty="0"/>
              <a:t>expensive</a:t>
            </a:r>
          </a:p>
          <a:p>
            <a:pPr marL="285750" indent="-285750">
              <a:buFontTx/>
              <a:buChar char="-"/>
            </a:pPr>
            <a:r>
              <a:rPr lang="en-GB" sz="1800" dirty="0"/>
              <a:t>they are interested in halo only</a:t>
            </a:r>
          </a:p>
          <a:p>
            <a:pPr marL="285750" indent="-285750">
              <a:buFontTx/>
              <a:buChar char="-"/>
            </a:pPr>
            <a:r>
              <a:rPr lang="en-GB" sz="1800" dirty="0"/>
              <a:t>but bb for diffusion need core ask </a:t>
            </a:r>
            <a:r>
              <a:rPr lang="en-GB" sz="1800" dirty="0" err="1"/>
              <a:t>giacomo</a:t>
            </a:r>
            <a:r>
              <a:rPr lang="en-GB" sz="1800" dirty="0"/>
              <a:t> how they do it</a:t>
            </a:r>
          </a:p>
          <a:p>
            <a:pPr marL="285750" indent="-285750">
              <a:buFontTx/>
              <a:buChar char="-"/>
            </a:pPr>
            <a:r>
              <a:rPr lang="en-GB" sz="1800" dirty="0" err="1"/>
              <a:t>ws</a:t>
            </a:r>
            <a:r>
              <a:rPr lang="en-GB" sz="1800" dirty="0"/>
              <a:t> easy </a:t>
            </a:r>
            <a:r>
              <a:rPr lang="en-GB" sz="1800" dirty="0" err="1"/>
              <a:t>dont</a:t>
            </a:r>
            <a:r>
              <a:rPr lang="en-GB" sz="1800" dirty="0"/>
              <a:t> need the core of weak beam</a:t>
            </a:r>
          </a:p>
          <a:p>
            <a:pPr marL="285750" indent="-285750">
              <a:buFontTx/>
              <a:buChar char="-"/>
            </a:pPr>
            <a:r>
              <a:rPr lang="en-GB" sz="1800" dirty="0"/>
              <a:t>lifetime with 96 cores takes 1 h; 2400 particles, Z 50000 turns; due to </a:t>
            </a:r>
            <a:r>
              <a:rPr lang="en-GB" sz="1800" dirty="0" err="1"/>
              <a:t>dist</a:t>
            </a:r>
            <a:r>
              <a:rPr lang="en-GB" sz="1800" dirty="0"/>
              <a:t> we need many turns; 25k turns;</a:t>
            </a:r>
          </a:p>
          <a:p>
            <a:pPr marL="285750" indent="-285750">
              <a:buFontTx/>
              <a:buChar char="-"/>
            </a:pPr>
            <a:r>
              <a:rPr lang="en-GB" sz="1800" dirty="0"/>
              <a:t>- 1h / 50000 = 0.072 s per turn - -&gt; 0.21 s per turn on 32 cores</a:t>
            </a:r>
          </a:p>
          <a:p>
            <a:pPr marL="285750" indent="-285750">
              <a:buFontTx/>
              <a:buChar char="-"/>
            </a:pPr>
            <a:r>
              <a:rPr lang="en-GB" sz="1800" dirty="0" err="1"/>
              <a:t>xsuite</a:t>
            </a:r>
            <a:r>
              <a:rPr lang="en-GB" sz="1800" dirty="0"/>
              <a:t> 32 cores 2e3 </a:t>
            </a:r>
            <a:r>
              <a:rPr lang="en-GB" sz="1800" dirty="0" err="1"/>
              <a:t>macroparts</a:t>
            </a:r>
            <a:r>
              <a:rPr lang="en-GB" sz="1800" dirty="0"/>
              <a:t> takes 1s per turn, </a:t>
            </a:r>
          </a:p>
          <a:p>
            <a:pPr marL="285750" indent="-285750">
              <a:buFontTx/>
              <a:buChar char="-"/>
            </a:pPr>
            <a:r>
              <a:rPr lang="en-GB" sz="1800" dirty="0"/>
              <a:t>DA: shorter, Z 4000 turns, </a:t>
            </a:r>
            <a:r>
              <a:rPr lang="en-GB" sz="1800" dirty="0" err="1"/>
              <a:t>tt</a:t>
            </a:r>
            <a:r>
              <a:rPr lang="en-GB" sz="1800" dirty="0"/>
              <a:t> 40 turns 400 particles, 1 min for Z, 96 core. </a:t>
            </a:r>
          </a:p>
          <a:p>
            <a:pPr marL="285750" indent="-285750">
              <a:buFontTx/>
              <a:buChar char="-"/>
            </a:pPr>
            <a:r>
              <a:rPr lang="en-GB" sz="1800" dirty="0"/>
              <a:t>in </a:t>
            </a:r>
            <a:r>
              <a:rPr lang="en-GB" sz="1800" dirty="0" err="1"/>
              <a:t>lhc</a:t>
            </a:r>
            <a:r>
              <a:rPr lang="en-GB" sz="1800" dirty="0"/>
              <a:t> nonlinearity is small so simplified lattice works but not in </a:t>
            </a:r>
            <a:r>
              <a:rPr lang="en-GB" sz="1800" dirty="0" err="1"/>
              <a:t>fcc</a:t>
            </a:r>
            <a:r>
              <a:rPr lang="en-GB" sz="1800" dirty="0"/>
              <a:t> </a:t>
            </a:r>
            <a:r>
              <a:rPr lang="en-GB" sz="1800" dirty="0" err="1"/>
              <a:t>bc</a:t>
            </a:r>
            <a:r>
              <a:rPr lang="en-GB" sz="1800" dirty="0"/>
              <a:t> of many nonlinearities</a:t>
            </a:r>
          </a:p>
          <a:p>
            <a:pPr marL="285750" indent="-285750">
              <a:buFontTx/>
              <a:buChar char="-"/>
            </a:pPr>
            <a:r>
              <a:rPr lang="en-GB" sz="1800" dirty="0"/>
              <a:t>reweighting uniform </a:t>
            </a:r>
            <a:r>
              <a:rPr lang="en-GB" sz="1800" dirty="0" err="1"/>
              <a:t>dist</a:t>
            </a:r>
            <a:r>
              <a:rPr lang="en-GB" sz="1800" dirty="0"/>
              <a:t> </a:t>
            </a:r>
            <a:r>
              <a:rPr lang="en-GB" sz="1800" dirty="0" err="1"/>
              <a:t>doesnt</a:t>
            </a:r>
            <a:r>
              <a:rPr lang="en-GB" sz="1800" dirty="0"/>
              <a:t> work </a:t>
            </a:r>
            <a:r>
              <a:rPr lang="en-GB" sz="1800" dirty="0" err="1"/>
              <a:t>bc</a:t>
            </a:r>
            <a:r>
              <a:rPr lang="en-GB" sz="1800" dirty="0"/>
              <a:t> we have damping so particles move from tail to core</a:t>
            </a:r>
          </a:p>
          <a:p>
            <a:pPr marL="285750" indent="-285750">
              <a:buFontTx/>
              <a:buChar char="-"/>
            </a:pPr>
            <a:endParaRPr lang="en-GB" sz="1800" dirty="0"/>
          </a:p>
          <a:p>
            <a:pPr marL="285750" indent="-285750">
              <a:buFontTx/>
              <a:buChar char="-"/>
            </a:pPr>
            <a:r>
              <a:rPr lang="en-GB" sz="1800" dirty="0"/>
              <a:t>in tools be precise how to set up lattice how to </a:t>
            </a:r>
            <a:r>
              <a:rPr lang="en-GB" sz="1800" dirty="0" err="1"/>
              <a:t>init</a:t>
            </a:r>
            <a:r>
              <a:rPr lang="en-GB" sz="1800" dirty="0"/>
              <a:t> the beam etc </a:t>
            </a:r>
          </a:p>
          <a:p>
            <a:pPr marL="285750" indent="-285750">
              <a:buFontTx/>
              <a:buChar char="-"/>
            </a:pPr>
            <a:endParaRPr lang="en-GB" sz="1800" dirty="0"/>
          </a:p>
          <a:p>
            <a:pPr marL="285750" indent="-285750">
              <a:buFontTx/>
              <a:buChar char="-"/>
            </a:pPr>
            <a:r>
              <a:rPr lang="en-GB" sz="1800" dirty="0"/>
              <a:t>plot showing </a:t>
            </a:r>
            <a:r>
              <a:rPr lang="en-GB" sz="1800" dirty="0" err="1"/>
              <a:t>gpu</a:t>
            </a:r>
            <a:r>
              <a:rPr lang="en-GB" sz="1800" dirty="0"/>
              <a:t> usage last year</a:t>
            </a:r>
          </a:p>
          <a:p>
            <a:pPr marL="285750" indent="-285750">
              <a:buFontTx/>
              <a:buChar char="-"/>
            </a:pPr>
            <a:endParaRPr lang="en-GB" sz="1800" dirty="0"/>
          </a:p>
          <a:p>
            <a:pPr marL="285750" indent="-285750">
              <a:buFontTx/>
              <a:buChar char="-"/>
            </a:pPr>
            <a:r>
              <a:rPr lang="en-GB" sz="1800" dirty="0" err="1"/>
              <a:t>pyat</a:t>
            </a:r>
            <a:r>
              <a:rPr lang="en-GB" sz="1800" dirty="0"/>
              <a:t> and </a:t>
            </a:r>
            <a:r>
              <a:rPr lang="en-GB" sz="1800" dirty="0" err="1"/>
              <a:t>madx</a:t>
            </a:r>
            <a:r>
              <a:rPr lang="en-GB" sz="1800" dirty="0"/>
              <a:t> have correction schemes</a:t>
            </a:r>
          </a:p>
          <a:p>
            <a:pPr marL="285750" indent="-285750">
              <a:buFontTx/>
              <a:buChar char="-"/>
            </a:pPr>
            <a:endParaRPr lang="en-GB" sz="1800" dirty="0"/>
          </a:p>
          <a:p>
            <a:pPr marL="285750" indent="-285750">
              <a:buFontTx/>
              <a:buChar char="-"/>
            </a:pPr>
            <a:r>
              <a:rPr lang="en-GB" sz="1800" dirty="0"/>
              <a:t>directly linked to the tools not mentioned:</a:t>
            </a:r>
          </a:p>
          <a:p>
            <a:pPr marL="285750" indent="-285750">
              <a:buFontTx/>
              <a:buChar char="-"/>
            </a:pPr>
            <a:r>
              <a:rPr lang="en-GB" sz="1800" dirty="0"/>
              <a:t>add </a:t>
            </a:r>
            <a:r>
              <a:rPr lang="en-GB" sz="1800" dirty="0" err="1"/>
              <a:t>gpus</a:t>
            </a:r>
            <a:r>
              <a:rPr lang="en-GB" sz="1800" dirty="0"/>
              <a:t>, pic, using the platform like </a:t>
            </a:r>
            <a:r>
              <a:rPr lang="en-GB" sz="1800" dirty="0" err="1"/>
              <a:t>htcondor</a:t>
            </a:r>
            <a:r>
              <a:rPr lang="en-GB" sz="1800" dirty="0"/>
              <a:t> in an efficient way-&gt; </a:t>
            </a:r>
            <a:r>
              <a:rPr lang="en-GB" sz="1800" dirty="0" err="1"/>
              <a:t>xutil</a:t>
            </a:r>
            <a:r>
              <a:rPr lang="en-GB" sz="1800" dirty="0"/>
              <a:t> adjust last sentence</a:t>
            </a:r>
          </a:p>
        </p:txBody>
      </p:sp>
      <p:sp>
        <p:nvSpPr>
          <p:cNvPr id="4" name="Slide Number Placeholder 3">
            <a:extLst>
              <a:ext uri="{FF2B5EF4-FFF2-40B4-BE49-F238E27FC236}">
                <a16:creationId xmlns:a16="http://schemas.microsoft.com/office/drawing/2014/main" id="{8892AEDD-97FB-C8D4-E5AF-8D1C30B4BCA7}"/>
              </a:ext>
            </a:extLst>
          </p:cNvPr>
          <p:cNvSpPr>
            <a:spLocks noGrp="1"/>
          </p:cNvSpPr>
          <p:nvPr>
            <p:ph type="sldNum" sz="quarter" idx="5"/>
          </p:nvPr>
        </p:nvSpPr>
        <p:spPr/>
        <p:txBody>
          <a:bodyPr/>
          <a:lstStyle/>
          <a:p>
            <a:fld id="{5C68A8F8-81AF-DF44-9431-14AFBFCFA52F}" type="slidenum">
              <a:rPr lang="en-CH" smtClean="0"/>
              <a:t>12</a:t>
            </a:fld>
            <a:endParaRPr lang="en-CH"/>
          </a:p>
        </p:txBody>
      </p:sp>
    </p:spTree>
    <p:extLst>
      <p:ext uri="{BB962C8B-B14F-4D97-AF65-F5344CB8AC3E}">
        <p14:creationId xmlns:p14="http://schemas.microsoft.com/office/powerpoint/2010/main" val="42411545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E0FA36-52CA-A91B-1423-179233D6D9C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408EA00-7C56-AA40-CF8D-BF53C29B9A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823E802-A33C-8B60-BF89-69F33EE7E3CE}"/>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2400" b="1" dirty="0"/>
              <a:t>I</a:t>
            </a:r>
            <a:r>
              <a:rPr lang="en-US" sz="1800" dirty="0"/>
              <a:t> have come to the summary. </a:t>
            </a:r>
            <a:r>
              <a:rPr lang="en-US" sz="2400" b="1" dirty="0"/>
              <a:t>Over</a:t>
            </a:r>
            <a:r>
              <a:rPr lang="en-US" sz="1800" dirty="0"/>
              <a:t> the past few years Xsuite has become the main tool for self consistent FCC-ee beam dynamics studies, and it already replaces several older legacy tools. </a:t>
            </a:r>
            <a:r>
              <a:rPr lang="en-US" sz="2400" b="1" dirty="0"/>
              <a:t>Most</a:t>
            </a:r>
            <a:r>
              <a:rPr lang="en-US" sz="1800" dirty="0"/>
              <a:t> beam dynamics studies use the weak strong </a:t>
            </a:r>
            <a:r>
              <a:rPr lang="en-US" sz="1800" dirty="0" err="1"/>
              <a:t>beambeam</a:t>
            </a:r>
            <a:r>
              <a:rPr lang="en-US" sz="1800" dirty="0"/>
              <a:t> model. </a:t>
            </a:r>
            <a:r>
              <a:rPr lang="en-US" sz="2400" b="1" dirty="0"/>
              <a:t>There</a:t>
            </a:r>
            <a:r>
              <a:rPr lang="en-US" sz="1800" dirty="0"/>
              <a:t> are some studies which take days and these could potentially be replaced by shorter studies which take in the order of hours if we find correlations between the observables. </a:t>
            </a:r>
            <a:r>
              <a:rPr lang="en-US" sz="2400" b="1" dirty="0"/>
              <a:t>We</a:t>
            </a:r>
            <a:r>
              <a:rPr lang="en-US" sz="1800" dirty="0"/>
              <a:t> are working on standardizing common simulations with cluster submission scripts, python files etc. and working on standardized evaluation tools for DA MA and FMA. </a:t>
            </a:r>
            <a:r>
              <a:rPr lang="en-US" sz="2400" b="1" dirty="0"/>
              <a:t>In</a:t>
            </a:r>
            <a:r>
              <a:rPr lang="en-US" sz="1800" dirty="0"/>
              <a:t> terms of computing infrastructure, our team runs most jobs on CPUs but the simulations would largely be accelerated by having a sufficient amount of GPUs which would save a lot of time and allow for more studies to be performed. </a:t>
            </a:r>
            <a:r>
              <a:rPr lang="en-GB" sz="2400" b="1" dirty="0"/>
              <a:t>The</a:t>
            </a:r>
            <a:r>
              <a:rPr lang="en-GB" sz="1800" dirty="0"/>
              <a:t> challenge here is that the submission script and tricks are specific to each cluster and these are not </a:t>
            </a:r>
            <a:r>
              <a:rPr lang="en-GB" sz="1800" dirty="0" err="1"/>
              <a:t>builtin</a:t>
            </a:r>
            <a:r>
              <a:rPr lang="en-GB" sz="1800" dirty="0"/>
              <a:t> in </a:t>
            </a:r>
            <a:r>
              <a:rPr lang="en-GB" sz="1800" dirty="0" err="1"/>
              <a:t>xsuite</a:t>
            </a:r>
            <a:r>
              <a:rPr lang="en-GB" sz="1800" dirty="0"/>
              <a:t> but we can standardize them with </a:t>
            </a:r>
            <a:r>
              <a:rPr lang="en-GB" sz="1800" dirty="0" err="1"/>
              <a:t>xutil</a:t>
            </a:r>
            <a:r>
              <a:rPr lang="en-GB" sz="1800" dirty="0"/>
              <a:t>.</a:t>
            </a:r>
          </a:p>
          <a:p>
            <a:pPr marL="0" indent="0">
              <a:buFont typeface="Arial" panose="020B0604020202020204" pitchFamily="34" charset="0"/>
              <a:buNone/>
            </a:pPr>
            <a:endParaRPr lang="en-US" sz="1800" dirty="0"/>
          </a:p>
        </p:txBody>
      </p:sp>
      <p:sp>
        <p:nvSpPr>
          <p:cNvPr id="4" name="Slide Number Placeholder 3">
            <a:extLst>
              <a:ext uri="{FF2B5EF4-FFF2-40B4-BE49-F238E27FC236}">
                <a16:creationId xmlns:a16="http://schemas.microsoft.com/office/drawing/2014/main" id="{64EC56A7-0A20-4557-CF7E-E42FC48AF6FB}"/>
              </a:ext>
            </a:extLst>
          </p:cNvPr>
          <p:cNvSpPr>
            <a:spLocks noGrp="1"/>
          </p:cNvSpPr>
          <p:nvPr>
            <p:ph type="sldNum" sz="quarter" idx="5"/>
          </p:nvPr>
        </p:nvSpPr>
        <p:spPr/>
        <p:txBody>
          <a:bodyPr/>
          <a:lstStyle/>
          <a:p>
            <a:fld id="{5C68A8F8-81AF-DF44-9431-14AFBFCFA52F}" type="slidenum">
              <a:rPr lang="en-CH" smtClean="0"/>
              <a:t>13</a:t>
            </a:fld>
            <a:endParaRPr lang="en-CH"/>
          </a:p>
        </p:txBody>
      </p:sp>
    </p:spTree>
    <p:extLst>
      <p:ext uri="{BB962C8B-B14F-4D97-AF65-F5344CB8AC3E}">
        <p14:creationId xmlns:p14="http://schemas.microsoft.com/office/powerpoint/2010/main" val="14763687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dirty="0"/>
              <a:t> </a:t>
            </a:r>
          </a:p>
        </p:txBody>
      </p:sp>
      <p:sp>
        <p:nvSpPr>
          <p:cNvPr id="4" name="Slide Number Placeholder 3"/>
          <p:cNvSpPr>
            <a:spLocks noGrp="1"/>
          </p:cNvSpPr>
          <p:nvPr>
            <p:ph type="sldNum" sz="quarter" idx="5"/>
          </p:nvPr>
        </p:nvSpPr>
        <p:spPr/>
        <p:txBody>
          <a:bodyPr/>
          <a:lstStyle/>
          <a:p>
            <a:fld id="{5C68A8F8-81AF-DF44-9431-14AFBFCFA52F}" type="slidenum">
              <a:rPr lang="en-CH" smtClean="0"/>
              <a:t>14</a:t>
            </a:fld>
            <a:endParaRPr lang="en-CH"/>
          </a:p>
        </p:txBody>
      </p:sp>
    </p:spTree>
    <p:extLst>
      <p:ext uri="{BB962C8B-B14F-4D97-AF65-F5344CB8AC3E}">
        <p14:creationId xmlns:p14="http://schemas.microsoft.com/office/powerpoint/2010/main" val="42631034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E83ED0-CF3A-BE6B-F016-C1CFEB55FD5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871915-EB39-28A7-AB04-9F1C75796E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102F4F-EBD5-3D9C-796C-A6F5D01A151A}"/>
              </a:ext>
            </a:extLst>
          </p:cNvPr>
          <p:cNvSpPr>
            <a:spLocks noGrp="1"/>
          </p:cNvSpPr>
          <p:nvPr>
            <p:ph type="body" idx="1"/>
          </p:nvPr>
        </p:nvSpPr>
        <p:spPr/>
        <p:txBody>
          <a:bodyPr/>
          <a:lstStyle/>
          <a:p>
            <a:endParaRPr lang="en-GB" sz="1800" dirty="0"/>
          </a:p>
        </p:txBody>
      </p:sp>
      <p:sp>
        <p:nvSpPr>
          <p:cNvPr id="4" name="Slide Number Placeholder 3">
            <a:extLst>
              <a:ext uri="{FF2B5EF4-FFF2-40B4-BE49-F238E27FC236}">
                <a16:creationId xmlns:a16="http://schemas.microsoft.com/office/drawing/2014/main" id="{CD059B6E-09CF-2F58-B5A6-D3259859C006}"/>
              </a:ext>
            </a:extLst>
          </p:cNvPr>
          <p:cNvSpPr>
            <a:spLocks noGrp="1"/>
          </p:cNvSpPr>
          <p:nvPr>
            <p:ph type="sldNum" sz="quarter" idx="5"/>
          </p:nvPr>
        </p:nvSpPr>
        <p:spPr/>
        <p:txBody>
          <a:bodyPr/>
          <a:lstStyle/>
          <a:p>
            <a:fld id="{5C68A8F8-81AF-DF44-9431-14AFBFCFA52F}" type="slidenum">
              <a:rPr lang="en-CH" smtClean="0"/>
              <a:t>15</a:t>
            </a:fld>
            <a:endParaRPr lang="en-CH"/>
          </a:p>
        </p:txBody>
      </p:sp>
    </p:spTree>
    <p:extLst>
      <p:ext uri="{BB962C8B-B14F-4D97-AF65-F5344CB8AC3E}">
        <p14:creationId xmlns:p14="http://schemas.microsoft.com/office/powerpoint/2010/main" val="38226065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1AA69E-6B30-37D5-E44A-CB6AD0DAEA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25ED1B0-42F8-0061-C842-97C3DEA21EA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FAAAA0-4685-2461-31C2-79717EED2A2D}"/>
              </a:ext>
            </a:extLst>
          </p:cNvPr>
          <p:cNvSpPr>
            <a:spLocks noGrp="1"/>
          </p:cNvSpPr>
          <p:nvPr>
            <p:ph type="body" idx="1"/>
          </p:nvPr>
        </p:nvSpPr>
        <p:spPr/>
        <p:txBody>
          <a:bodyPr/>
          <a:lstStyle/>
          <a:p>
            <a:endParaRPr lang="en-GB" sz="1800" dirty="0"/>
          </a:p>
        </p:txBody>
      </p:sp>
      <p:sp>
        <p:nvSpPr>
          <p:cNvPr id="4" name="Slide Number Placeholder 3">
            <a:extLst>
              <a:ext uri="{FF2B5EF4-FFF2-40B4-BE49-F238E27FC236}">
                <a16:creationId xmlns:a16="http://schemas.microsoft.com/office/drawing/2014/main" id="{A724EB75-1E43-5A25-4A41-790A336CC8CA}"/>
              </a:ext>
            </a:extLst>
          </p:cNvPr>
          <p:cNvSpPr>
            <a:spLocks noGrp="1"/>
          </p:cNvSpPr>
          <p:nvPr>
            <p:ph type="sldNum" sz="quarter" idx="5"/>
          </p:nvPr>
        </p:nvSpPr>
        <p:spPr/>
        <p:txBody>
          <a:bodyPr/>
          <a:lstStyle/>
          <a:p>
            <a:fld id="{5C68A8F8-81AF-DF44-9431-14AFBFCFA52F}" type="slidenum">
              <a:rPr lang="en-CH" smtClean="0"/>
              <a:t>16</a:t>
            </a:fld>
            <a:endParaRPr lang="en-CH"/>
          </a:p>
        </p:txBody>
      </p:sp>
    </p:spTree>
    <p:extLst>
      <p:ext uri="{BB962C8B-B14F-4D97-AF65-F5344CB8AC3E}">
        <p14:creationId xmlns:p14="http://schemas.microsoft.com/office/powerpoint/2010/main" val="2422820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402DE2-19F8-AC87-88CF-6A69CF8546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C4E4D51-87EB-80F7-4FC6-5FD92853BFB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A6DA99-28BF-9A78-AAEB-066F04D90B32}"/>
              </a:ext>
            </a:extLst>
          </p:cNvPr>
          <p:cNvSpPr>
            <a:spLocks noGrp="1"/>
          </p:cNvSpPr>
          <p:nvPr>
            <p:ph type="body" idx="1"/>
          </p:nvPr>
        </p:nvSpPr>
        <p:spPr/>
        <p:txBody>
          <a:bodyPr/>
          <a:lstStyle/>
          <a:p>
            <a:endParaRPr lang="en-GB" sz="1800" dirty="0"/>
          </a:p>
        </p:txBody>
      </p:sp>
      <p:sp>
        <p:nvSpPr>
          <p:cNvPr id="4" name="Slide Number Placeholder 3">
            <a:extLst>
              <a:ext uri="{FF2B5EF4-FFF2-40B4-BE49-F238E27FC236}">
                <a16:creationId xmlns:a16="http://schemas.microsoft.com/office/drawing/2014/main" id="{313AA11D-77A3-2A4E-2DE8-9D16BCFE03E0}"/>
              </a:ext>
            </a:extLst>
          </p:cNvPr>
          <p:cNvSpPr>
            <a:spLocks noGrp="1"/>
          </p:cNvSpPr>
          <p:nvPr>
            <p:ph type="sldNum" sz="quarter" idx="5"/>
          </p:nvPr>
        </p:nvSpPr>
        <p:spPr/>
        <p:txBody>
          <a:bodyPr/>
          <a:lstStyle/>
          <a:p>
            <a:fld id="{5C68A8F8-81AF-DF44-9431-14AFBFCFA52F}" type="slidenum">
              <a:rPr lang="en-CH" smtClean="0"/>
              <a:t>17</a:t>
            </a:fld>
            <a:endParaRPr lang="en-CH"/>
          </a:p>
        </p:txBody>
      </p:sp>
    </p:spTree>
    <p:extLst>
      <p:ext uri="{BB962C8B-B14F-4D97-AF65-F5344CB8AC3E}">
        <p14:creationId xmlns:p14="http://schemas.microsoft.com/office/powerpoint/2010/main" val="10229838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5C68A8F8-81AF-DF44-9431-14AFBFCFA52F}" type="slidenum">
              <a:rPr lang="en-CH" smtClean="0"/>
              <a:t>18</a:t>
            </a:fld>
            <a:endParaRPr lang="en-CH"/>
          </a:p>
        </p:txBody>
      </p:sp>
    </p:spTree>
    <p:extLst>
      <p:ext uri="{BB962C8B-B14F-4D97-AF65-F5344CB8AC3E}">
        <p14:creationId xmlns:p14="http://schemas.microsoft.com/office/powerpoint/2010/main" val="10967611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FA4322-5C21-CB9B-1362-459CFB2D159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949210-E163-9163-52D0-7DFEDE59128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17360DA-A673-CE33-5149-E1D08EA8ADE0}"/>
              </a:ext>
            </a:extLst>
          </p:cNvPr>
          <p:cNvSpPr>
            <a:spLocks noGrp="1"/>
          </p:cNvSpPr>
          <p:nvPr>
            <p:ph type="body" idx="1"/>
          </p:nvPr>
        </p:nvSpPr>
        <p:spPr/>
        <p:txBody>
          <a:bodyPr/>
          <a:lstStyle/>
          <a:p>
            <a:r>
              <a:rPr lang="en-GB" sz="1800" dirty="0"/>
              <a:t>where are the limits</a:t>
            </a:r>
          </a:p>
          <a:p>
            <a:pPr marL="285750" indent="-285750">
              <a:buFontTx/>
              <a:buChar char="-"/>
            </a:pPr>
            <a:r>
              <a:rPr lang="en-GB" sz="1800" dirty="0"/>
              <a:t>current tool in </a:t>
            </a:r>
            <a:r>
              <a:rPr lang="en-GB" sz="1800" dirty="0" err="1"/>
              <a:t>xsuite</a:t>
            </a:r>
            <a:r>
              <a:rPr lang="en-GB" sz="1800" dirty="0"/>
              <a:t> is slow 1 core doesn’t do diffusion</a:t>
            </a:r>
          </a:p>
          <a:p>
            <a:pPr marL="285750" indent="-285750">
              <a:buFontTx/>
              <a:buChar char="-"/>
            </a:pPr>
            <a:r>
              <a:rPr lang="en-GB" sz="1800" dirty="0"/>
              <a:t>option to use different filters, interpolation </a:t>
            </a:r>
            <a:r>
              <a:rPr lang="en-GB" sz="1800" dirty="0" err="1"/>
              <a:t>nafflib</a:t>
            </a:r>
            <a:r>
              <a:rPr lang="en-GB" sz="1800" dirty="0"/>
              <a:t> to this </a:t>
            </a:r>
            <a:r>
              <a:rPr lang="en-GB" sz="1800" dirty="0" err="1"/>
              <a:t>builtin</a:t>
            </a:r>
            <a:r>
              <a:rPr lang="en-GB" sz="1800" dirty="0"/>
              <a:t> tool</a:t>
            </a:r>
          </a:p>
          <a:p>
            <a:pPr marL="285750" indent="-285750">
              <a:buFontTx/>
              <a:buChar char="-"/>
            </a:pPr>
            <a:r>
              <a:rPr lang="en-GB" sz="1800" dirty="0"/>
              <a:t>noise</a:t>
            </a:r>
          </a:p>
          <a:p>
            <a:pPr marL="285750" indent="-285750">
              <a:buFontTx/>
              <a:buChar char="-"/>
            </a:pPr>
            <a:r>
              <a:rPr lang="en-GB" sz="1800" dirty="0"/>
              <a:t>make them work for </a:t>
            </a:r>
            <a:r>
              <a:rPr lang="en-GB" sz="1800" dirty="0" err="1"/>
              <a:t>gpu</a:t>
            </a:r>
            <a:endParaRPr lang="en-GB" sz="1800" dirty="0"/>
          </a:p>
        </p:txBody>
      </p:sp>
      <p:sp>
        <p:nvSpPr>
          <p:cNvPr id="4" name="Slide Number Placeholder 3">
            <a:extLst>
              <a:ext uri="{FF2B5EF4-FFF2-40B4-BE49-F238E27FC236}">
                <a16:creationId xmlns:a16="http://schemas.microsoft.com/office/drawing/2014/main" id="{87F08BC0-3F9E-D2EB-6EAB-96665B6C3B7E}"/>
              </a:ext>
            </a:extLst>
          </p:cNvPr>
          <p:cNvSpPr>
            <a:spLocks noGrp="1"/>
          </p:cNvSpPr>
          <p:nvPr>
            <p:ph type="sldNum" sz="quarter" idx="5"/>
          </p:nvPr>
        </p:nvSpPr>
        <p:spPr/>
        <p:txBody>
          <a:bodyPr/>
          <a:lstStyle/>
          <a:p>
            <a:fld id="{5C68A8F8-81AF-DF44-9431-14AFBFCFA52F}" type="slidenum">
              <a:rPr lang="en-CH" smtClean="0"/>
              <a:t>19</a:t>
            </a:fld>
            <a:endParaRPr lang="en-CH"/>
          </a:p>
        </p:txBody>
      </p:sp>
    </p:spTree>
    <p:extLst>
      <p:ext uri="{BB962C8B-B14F-4D97-AF65-F5344CB8AC3E}">
        <p14:creationId xmlns:p14="http://schemas.microsoft.com/office/powerpoint/2010/main" val="26879684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2400" b="1" dirty="0"/>
              <a:t>The</a:t>
            </a:r>
            <a:r>
              <a:rPr lang="en-GB" sz="1800" dirty="0"/>
              <a:t> </a:t>
            </a:r>
            <a:r>
              <a:rPr lang="en-GB" sz="1800" dirty="0" err="1"/>
              <a:t>fcc</a:t>
            </a:r>
            <a:r>
              <a:rPr lang="en-GB" sz="1800" dirty="0"/>
              <a:t> will be a highly complex machine where the beam dynamics will be shaped by the interplay of different mechanisms. </a:t>
            </a:r>
            <a:r>
              <a:rPr lang="en-GB" sz="2400" b="1" dirty="0"/>
              <a:t>The</a:t>
            </a:r>
            <a:r>
              <a:rPr lang="en-GB" sz="1800" dirty="0"/>
              <a:t> presence of </a:t>
            </a:r>
            <a:r>
              <a:rPr lang="en-GB" sz="1800" dirty="0" err="1"/>
              <a:t>beambeam</a:t>
            </a:r>
            <a:r>
              <a:rPr lang="en-GB" sz="1800" dirty="0"/>
              <a:t> collisions makes the dynamics even more complicated as they interplay with all these other components of the machine. </a:t>
            </a:r>
            <a:r>
              <a:rPr lang="en-GB" sz="2400" b="1" dirty="0"/>
              <a:t>Because</a:t>
            </a:r>
            <a:r>
              <a:rPr lang="en-GB" sz="1800" dirty="0"/>
              <a:t> of this complex dynamics the self consistent simulation of the machine is very challenging but crucial for the success of the design study.</a:t>
            </a:r>
          </a:p>
          <a:p>
            <a:endParaRPr lang="en-GB" sz="1800" dirty="0"/>
          </a:p>
          <a:p>
            <a:endParaRPr lang="en-GB"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2</a:t>
            </a:fld>
            <a:endParaRPr lang="en-CH"/>
          </a:p>
        </p:txBody>
      </p:sp>
    </p:spTree>
    <p:extLst>
      <p:ext uri="{BB962C8B-B14F-4D97-AF65-F5344CB8AC3E}">
        <p14:creationId xmlns:p14="http://schemas.microsoft.com/office/powerpoint/2010/main" val="8856926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1800" b="0" dirty="0"/>
              <a:t>optmizations of the machine for high luminosity have already done for baseline design. but high lumi implies a strong bb force which can be characterized by the xi. but we want to consolidate these estimates eg lumi lifetimes with more detailed models using simulatons of radiation ip tuning topup and beam symm so these are the studies that i will highlight in this preso.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1800" b="0" dirty="0"/>
              <a:t>during beambeam collisions the beams experience the EM field of each other. This perturbation leads to a change in the optical beta function, called beta beating and causes an amplitude dependent tune shift. The consequnece of this is that the beam will have a lartge tune footprint which potentially crosses many resonance lines which can be dangeorus for the beam stability. the beambeam force that the particles experience from each other at collisions is highly nonlinear. For small amplitudes this beambeam force can be characterized by this parameter xi, shown in the top right plot, which can be expressed in terms of the beam parameters.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1800" b="0" dirty="0"/>
              <a:t>For the machine design a small value for xi is crucial, but at the same time luminosity has to be maximized. This is challenging as you can see the luminosity can be expressed as a function of the xi, so on one hand we minimize xi but also want to keep L at maximum.</a:t>
            </a:r>
          </a:p>
        </p:txBody>
      </p:sp>
      <p:sp>
        <p:nvSpPr>
          <p:cNvPr id="4" name="Slide Number Placeholder 3"/>
          <p:cNvSpPr>
            <a:spLocks noGrp="1"/>
          </p:cNvSpPr>
          <p:nvPr>
            <p:ph type="sldNum" sz="quarter" idx="5"/>
          </p:nvPr>
        </p:nvSpPr>
        <p:spPr/>
        <p:txBody>
          <a:bodyPr/>
          <a:lstStyle/>
          <a:p>
            <a:fld id="{5C68A8F8-81AF-DF44-9431-14AFBFCFA52F}" type="slidenum">
              <a:rPr lang="en-CH" smtClean="0"/>
              <a:t>20</a:t>
            </a:fld>
            <a:endParaRPr lang="en-CH"/>
          </a:p>
        </p:txBody>
      </p:sp>
    </p:spTree>
    <p:extLst>
      <p:ext uri="{BB962C8B-B14F-4D97-AF65-F5344CB8AC3E}">
        <p14:creationId xmlns:p14="http://schemas.microsoft.com/office/powerpoint/2010/main" val="28238581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114337">
              <a:buFont typeface="Arial" panose="020B0604020202020204" pitchFamily="34" charset="0"/>
              <a:buNone/>
            </a:pPr>
            <a:endParaRPr lang="en-CH" sz="1600" dirty="0"/>
          </a:p>
        </p:txBody>
      </p:sp>
      <p:sp>
        <p:nvSpPr>
          <p:cNvPr id="4" name="Slide Number Placeholder 3"/>
          <p:cNvSpPr>
            <a:spLocks noGrp="1"/>
          </p:cNvSpPr>
          <p:nvPr>
            <p:ph type="sldNum" sz="quarter" idx="5"/>
          </p:nvPr>
        </p:nvSpPr>
        <p:spPr/>
        <p:txBody>
          <a:bodyPr/>
          <a:lstStyle/>
          <a:p>
            <a:fld id="{5C68A8F8-81AF-DF44-9431-14AFBFCFA52F}" type="slidenum">
              <a:rPr lang="en-CH" smtClean="0"/>
              <a:t>21</a:t>
            </a:fld>
            <a:endParaRPr lang="en-CH"/>
          </a:p>
        </p:txBody>
      </p:sp>
    </p:spTree>
    <p:extLst>
      <p:ext uri="{BB962C8B-B14F-4D97-AF65-F5344CB8AC3E}">
        <p14:creationId xmlns:p14="http://schemas.microsoft.com/office/powerpoint/2010/main" val="13762456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22</a:t>
            </a:fld>
            <a:endParaRPr lang="en-CH"/>
          </a:p>
        </p:txBody>
      </p:sp>
    </p:spTree>
    <p:extLst>
      <p:ext uri="{BB962C8B-B14F-4D97-AF65-F5344CB8AC3E}">
        <p14:creationId xmlns:p14="http://schemas.microsoft.com/office/powerpoint/2010/main" val="1040495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C68A8F8-81AF-DF44-9431-14AFBFCFA52F}" type="slidenum">
              <a:rPr lang="en-CH" smtClean="0"/>
              <a:t>23</a:t>
            </a:fld>
            <a:endParaRPr lang="en-CH"/>
          </a:p>
        </p:txBody>
      </p:sp>
    </p:spTree>
    <p:extLst>
      <p:ext uri="{BB962C8B-B14F-4D97-AF65-F5344CB8AC3E}">
        <p14:creationId xmlns:p14="http://schemas.microsoft.com/office/powerpoint/2010/main" val="4890671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1 min</a:t>
            </a:r>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In</a:t>
            </a:r>
            <a:r>
              <a:rPr lang="en-CH" sz="1800" b="0" dirty="0"/>
              <a:t> Xsuite we model the collision of two bunches at a time. </a:t>
            </a:r>
            <a:r>
              <a:rPr lang="en-CH" sz="2400" b="1" dirty="0"/>
              <a:t>We</a:t>
            </a:r>
            <a:r>
              <a:rPr lang="en-CH" sz="1800" b="0" dirty="0"/>
              <a:t> have a collision with a crossing angle and first we perform a lorentz boost and a rotation to move to a head-on frame where the description of the EM potential is easier.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Then</a:t>
            </a:r>
            <a:r>
              <a:rPr lang="en-CH" sz="1800" b="0" dirty="0"/>
              <a:t> we slice the bunches longitudinally and slide them across each other in discrete steps. </a:t>
            </a:r>
            <a:r>
              <a:rPr lang="en-CH" sz="2400" b="1" dirty="0"/>
              <a:t>At</a:t>
            </a:r>
            <a:r>
              <a:rPr lang="en-CH" sz="1800" b="0" dirty="0"/>
              <a:t> each step there will be a number of slices from bunch 1 overlapping with bunch 2. </a:t>
            </a:r>
            <a:r>
              <a:rPr lang="en-CH" sz="2400" b="1" dirty="0"/>
              <a:t>For</a:t>
            </a:r>
            <a:r>
              <a:rPr lang="en-CH" sz="1800" b="0" dirty="0"/>
              <a:t> these overlapping slices we compute the statistical moments and apply the beambeam kick on the particles of the opposite slice.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This</a:t>
            </a:r>
            <a:r>
              <a:rPr lang="en-CH" sz="1800" b="0" dirty="0"/>
              <a:t> beambeam kick is computed using the so called soft Gaussian approximation, which assumes a Gaussian transverse beam profile. </a:t>
            </a:r>
            <a:r>
              <a:rPr lang="en-CH" sz="2400" b="1" dirty="0"/>
              <a:t>This</a:t>
            </a:r>
            <a:r>
              <a:rPr lang="en-CH" sz="1800" b="0" dirty="0"/>
              <a:t> is a fast and accurate way of getting the force but it is valid only for Gaussian bunches. </a:t>
            </a:r>
            <a:r>
              <a:rPr lang="en-CH" sz="2400" b="1" dirty="0"/>
              <a:t>You</a:t>
            </a:r>
            <a:r>
              <a:rPr lang="en-CH" sz="1800" b="0" dirty="0"/>
              <a:t> can see the formula for the soft-gaussian kick. </a:t>
            </a:r>
            <a:r>
              <a:rPr lang="en-CH" sz="2400" b="1" dirty="0"/>
              <a:t>In</a:t>
            </a:r>
            <a:r>
              <a:rPr lang="en-CH" sz="1800" b="0" dirty="0"/>
              <a:t> red you see that it uses the statistical moments of the opposite slice. </a:t>
            </a:r>
            <a:r>
              <a:rPr lang="en-CH" sz="2400" b="1" dirty="0"/>
              <a:t>In</a:t>
            </a:r>
            <a:r>
              <a:rPr lang="en-CH" sz="1800" b="0" dirty="0"/>
              <a:t> blue I denoted the coordinates of a single particle that interacts with hte slice. </a:t>
            </a:r>
            <a:r>
              <a:rPr lang="en-CH" sz="2400" b="1" dirty="0"/>
              <a:t>The</a:t>
            </a:r>
            <a:r>
              <a:rPr lang="en-CH" sz="1800" b="0" dirty="0"/>
              <a:t> w is the complex error function.</a:t>
            </a:r>
          </a:p>
        </p:txBody>
      </p:sp>
      <p:sp>
        <p:nvSpPr>
          <p:cNvPr id="4" name="Slide Number Placeholder 3"/>
          <p:cNvSpPr>
            <a:spLocks noGrp="1"/>
          </p:cNvSpPr>
          <p:nvPr>
            <p:ph type="sldNum" sz="quarter" idx="5"/>
          </p:nvPr>
        </p:nvSpPr>
        <p:spPr/>
        <p:txBody>
          <a:bodyPr/>
          <a:lstStyle/>
          <a:p>
            <a:fld id="{5C68A8F8-81AF-DF44-9431-14AFBFCFA52F}" type="slidenum">
              <a:rPr lang="en-CH" smtClean="0"/>
              <a:t>24</a:t>
            </a:fld>
            <a:endParaRPr lang="en-CH"/>
          </a:p>
        </p:txBody>
      </p:sp>
    </p:spTree>
    <p:extLst>
      <p:ext uri="{BB962C8B-B14F-4D97-AF65-F5344CB8AC3E}">
        <p14:creationId xmlns:p14="http://schemas.microsoft.com/office/powerpoint/2010/main" val="21926792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2400" b="1" dirty="0"/>
              <a:t>1 min</a:t>
            </a:r>
          </a:p>
          <a:p>
            <a:r>
              <a:rPr lang="en-CH" sz="2400" b="1" dirty="0"/>
              <a:t>Next</a:t>
            </a:r>
            <a:r>
              <a:rPr lang="en-CH" sz="1800" b="0" dirty="0"/>
              <a:t> I will explain our tracking setup in xsuite. </a:t>
            </a:r>
            <a:r>
              <a:rPr lang="en-CH" sz="2400" b="1" dirty="0"/>
              <a:t>In</a:t>
            </a:r>
            <a:r>
              <a:rPr lang="en-CH" sz="1800" b="0" dirty="0"/>
              <a:t> our first studies we used the baseline FCC setup which has 2 I</a:t>
            </a:r>
            <a:r>
              <a:rPr lang="en-GB" sz="1800" b="0" dirty="0"/>
              <a:t>p</a:t>
            </a:r>
            <a:r>
              <a:rPr lang="en-CH" sz="1800" b="0" dirty="0"/>
              <a:t>s, but in our newer studies we switched to the more recent 4IP design. </a:t>
            </a:r>
            <a:r>
              <a:rPr lang="en-CH" sz="2400" b="1"/>
              <a:t>In </a:t>
            </a:r>
            <a:r>
              <a:rPr lang="en-CH" sz="1800" b="0"/>
              <a:t>any case </a:t>
            </a:r>
            <a:r>
              <a:rPr lang="en-CH" sz="1800" b="0" dirty="0"/>
              <a:t>the tracking setup contains one 1 ip followed by a linear transfer map representing a half or a quarter ring, depending on the setup. </a:t>
            </a:r>
          </a:p>
          <a:p>
            <a:endParaRPr lang="en-CH" sz="1800" b="0" dirty="0"/>
          </a:p>
          <a:p>
            <a:r>
              <a:rPr lang="en-CH" sz="2400" b="1" dirty="0"/>
              <a:t>The</a:t>
            </a:r>
            <a:r>
              <a:rPr lang="en-CH" sz="1800" b="0" dirty="0"/>
              <a:t> arc is split into 3 segments and 2 sextupoles are inserted between the segments to implement the crab waist scheme. </a:t>
            </a:r>
          </a:p>
          <a:p>
            <a:endParaRPr lang="en-CH" sz="1800" b="0" dirty="0"/>
          </a:p>
          <a:p>
            <a:r>
              <a:rPr lang="en-CH" sz="2400" b="1" dirty="0"/>
              <a:t>Then</a:t>
            </a:r>
            <a:r>
              <a:rPr lang="en-CH" sz="1800" b="0" dirty="0"/>
              <a:t> each tracking iteration begins in front of the right sextupole and this point is chosen of observation of the beam coordinates. </a:t>
            </a:r>
          </a:p>
          <a:p>
            <a:endParaRPr lang="en-CH" sz="1800" b="0" dirty="0"/>
          </a:p>
          <a:p>
            <a:r>
              <a:rPr lang="en-CH" sz="2400" b="1" dirty="0">
                <a:solidFill>
                  <a:schemeClr val="accent5"/>
                </a:solidFill>
              </a:rPr>
              <a:t>The</a:t>
            </a:r>
            <a:r>
              <a:rPr lang="en-CH" sz="1800" b="0" dirty="0">
                <a:solidFill>
                  <a:schemeClr val="accent5"/>
                </a:solidFill>
              </a:rPr>
              <a:t> synchrotron radiation is implemented by an effective model of the damping and gaussian noise for quanctum excitation in the middle arc element and at the ip in the beambeam element we have the option to simulate beamstrahlung or bhabha scattering.</a:t>
            </a:r>
          </a:p>
          <a:p>
            <a:endParaRPr lang="en-CH" sz="1800" b="0" dirty="0">
              <a:solidFill>
                <a:schemeClr val="accent5"/>
              </a:solidFill>
            </a:endParaRPr>
          </a:p>
        </p:txBody>
      </p:sp>
      <p:sp>
        <p:nvSpPr>
          <p:cNvPr id="4" name="Slide Number Placeholder 3"/>
          <p:cNvSpPr>
            <a:spLocks noGrp="1"/>
          </p:cNvSpPr>
          <p:nvPr>
            <p:ph type="sldNum" sz="quarter" idx="5"/>
          </p:nvPr>
        </p:nvSpPr>
        <p:spPr/>
        <p:txBody>
          <a:bodyPr/>
          <a:lstStyle/>
          <a:p>
            <a:fld id="{5C68A8F8-81AF-DF44-9431-14AFBFCFA52F}" type="slidenum">
              <a:rPr lang="en-CH" smtClean="0"/>
              <a:t>25</a:t>
            </a:fld>
            <a:endParaRPr lang="en-CH"/>
          </a:p>
        </p:txBody>
      </p:sp>
    </p:spTree>
    <p:extLst>
      <p:ext uri="{BB962C8B-B14F-4D97-AF65-F5344CB8AC3E}">
        <p14:creationId xmlns:p14="http://schemas.microsoft.com/office/powerpoint/2010/main" val="6772603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sz="2400" b="1" dirty="0"/>
              <a:t>2 min</a:t>
            </a:r>
          </a:p>
          <a:p>
            <a:r>
              <a:rPr lang="en-CH" sz="2400" b="1" dirty="0"/>
              <a:t>The </a:t>
            </a:r>
            <a:r>
              <a:rPr lang="en-CH" sz="1800" dirty="0"/>
              <a:t>flipflop instability it the blowup of one bunch and the while the other bunch shrinks or remains unchanged. </a:t>
            </a:r>
            <a:r>
              <a:rPr lang="en-CH" sz="2400" b="1" dirty="0"/>
              <a:t>It</a:t>
            </a:r>
            <a:r>
              <a:rPr lang="en-CH" sz="1800" dirty="0"/>
              <a:t> has been observed in previous machines like veep where this effect is 1D caused by the nonlinear dynamics.</a:t>
            </a:r>
          </a:p>
          <a:p>
            <a:endParaRPr lang="en-CH" sz="1800" dirty="0"/>
          </a:p>
          <a:p>
            <a:r>
              <a:rPr lang="en-CH" sz="2400" b="1" dirty="0"/>
              <a:t>In</a:t>
            </a:r>
            <a:r>
              <a:rPr lang="en-CH" sz="1800" dirty="0"/>
              <a:t> the fcce flip flop has been observed in simulations and here it </a:t>
            </a:r>
            <a:r>
              <a:rPr lang="en-CH" sz="1800" b="0" i="0" dirty="0"/>
              <a:t>is a direct consequence of BS. </a:t>
            </a:r>
            <a:r>
              <a:rPr lang="en-GB" sz="2400" b="1" i="0" dirty="0"/>
              <a:t>It</a:t>
            </a:r>
            <a:r>
              <a:rPr lang="en-GB" sz="1800" b="0" i="0" dirty="0"/>
              <a:t> is triggered by an initial small asymmetry in the bunch intensities and this initial perturbation determines which of the bunches will blow up. </a:t>
            </a:r>
            <a:r>
              <a:rPr lang="en-CH" sz="2400" b="1" i="0" dirty="0"/>
              <a:t>The</a:t>
            </a:r>
            <a:r>
              <a:rPr lang="en-CH" sz="1800" b="0" i="0" dirty="0"/>
              <a:t> bunch intensity is directly related to the intensity of beamstrahlung. </a:t>
            </a:r>
          </a:p>
          <a:p>
            <a:endParaRPr lang="en-CH" sz="1800" b="0" i="0" dirty="0"/>
          </a:p>
          <a:p>
            <a:r>
              <a:rPr lang="en-CH" sz="2400" b="1" i="0" dirty="0"/>
              <a:t>So </a:t>
            </a:r>
            <a:r>
              <a:rPr lang="en-CH" sz="1800" b="0" i="0" dirty="0"/>
              <a:t>when we have a collision with a slight asymmetry in the charge. </a:t>
            </a:r>
            <a:r>
              <a:rPr lang="en-CH" sz="2400" b="1" i="0" dirty="0"/>
              <a:t>The</a:t>
            </a:r>
            <a:r>
              <a:rPr lang="en-CH" sz="1800" b="0" i="0" dirty="0"/>
              <a:t> bunch which experiences a stronger beambeam force from the other beam will undergo more beamstrahlung so its bunch length will increase while the bunch which undergoes a slightly less beamstrahlung than the equilibrium will experience a reduction of the bunch length. </a:t>
            </a:r>
          </a:p>
          <a:p>
            <a:endParaRPr lang="en-CH" sz="1800" b="0" i="0" dirty="0"/>
          </a:p>
          <a:p>
            <a:r>
              <a:rPr lang="en-CH" sz="2400" b="1" i="0" dirty="0"/>
              <a:t>Since</a:t>
            </a:r>
            <a:r>
              <a:rPr lang="en-CH" sz="1800" b="0" i="0" dirty="0"/>
              <a:t> we collide with a crossing angle, the beambeam force will depend on the bunch length. </a:t>
            </a:r>
            <a:r>
              <a:rPr lang="en-CH" sz="2400" b="1" i="0" dirty="0"/>
              <a:t>Therefore</a:t>
            </a:r>
            <a:r>
              <a:rPr lang="en-CH" sz="1800" b="0" i="0" dirty="0"/>
              <a:t> the now shorter bunch will exert an even stronger beambeam force on the other bunch so that will undergo an even stronger BS and the cycle repeats. </a:t>
            </a:r>
            <a:r>
              <a:rPr lang="en-CH" sz="2400" b="1" i="0" dirty="0"/>
              <a:t>This</a:t>
            </a:r>
            <a:r>
              <a:rPr lang="en-CH" sz="1800" b="0" i="0" dirty="0"/>
              <a:t> process eventually leads to the inflation of one bunch which will lose particles. </a:t>
            </a:r>
            <a:r>
              <a:rPr lang="en-CH" sz="2400" b="1" i="0" dirty="0"/>
              <a:t>It</a:t>
            </a:r>
            <a:r>
              <a:rPr lang="en-CH" sz="1800" b="0" i="0" dirty="0"/>
              <a:t> is called 3D flipflop because above a certain threshold in the strnegth of the beambeam force, the change of the bunch length is coupled to the change of the transverse beam sizes. </a:t>
            </a:r>
            <a:r>
              <a:rPr lang="en-CH" sz="2400" b="1" i="0" dirty="0"/>
              <a:t>So</a:t>
            </a:r>
            <a:r>
              <a:rPr lang="en-CH" sz="1800" b="0" i="0" dirty="0"/>
              <a:t> the beam which blows up longitudinally will also experience a transverse blowup. </a:t>
            </a:r>
          </a:p>
          <a:p>
            <a:endParaRPr lang="en-CH" sz="1800" b="0" i="0" dirty="0"/>
          </a:p>
          <a:p>
            <a:r>
              <a:rPr lang="en-CH" sz="2400" b="1" i="0" dirty="0"/>
              <a:t>This</a:t>
            </a:r>
            <a:r>
              <a:rPr lang="en-CH" sz="1800" b="0" i="0" dirty="0"/>
              <a:t> effect hasnt been studied before FCC but with the fcc it is open question whether this dynamics is triggered during the topup injection of the machine, where a small intensity bunch is injected and merged with the higher intensity stored bunch. </a:t>
            </a:r>
            <a:r>
              <a:rPr lang="en-CH" sz="2400" b="1" i="0" dirty="0"/>
              <a:t>So</a:t>
            </a:r>
            <a:r>
              <a:rPr lang="en-CH" sz="1800" b="0" i="0" dirty="0"/>
              <a:t> now that we have the tools it is very important to study this mechanism in this context. </a:t>
            </a:r>
            <a:endParaRPr lang="en-CH" sz="1800" dirty="0"/>
          </a:p>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26</a:t>
            </a:fld>
            <a:endParaRPr lang="en-CH"/>
          </a:p>
        </p:txBody>
      </p:sp>
    </p:spTree>
    <p:extLst>
      <p:ext uri="{BB962C8B-B14F-4D97-AF65-F5344CB8AC3E}">
        <p14:creationId xmlns:p14="http://schemas.microsoft.com/office/powerpoint/2010/main" val="9227103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27</a:t>
            </a:fld>
            <a:endParaRPr lang="en-CH"/>
          </a:p>
        </p:txBody>
      </p:sp>
    </p:spTree>
    <p:extLst>
      <p:ext uri="{BB962C8B-B14F-4D97-AF65-F5344CB8AC3E}">
        <p14:creationId xmlns:p14="http://schemas.microsoft.com/office/powerpoint/2010/main" val="9995429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28</a:t>
            </a:fld>
            <a:endParaRPr lang="en-CH"/>
          </a:p>
        </p:txBody>
      </p:sp>
    </p:spTree>
    <p:extLst>
      <p:ext uri="{BB962C8B-B14F-4D97-AF65-F5344CB8AC3E}">
        <p14:creationId xmlns:p14="http://schemas.microsoft.com/office/powerpoint/2010/main" val="318355858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600" dirty="0"/>
          </a:p>
        </p:txBody>
      </p:sp>
      <p:sp>
        <p:nvSpPr>
          <p:cNvPr id="4" name="Slide Number Placeholder 3"/>
          <p:cNvSpPr>
            <a:spLocks noGrp="1"/>
          </p:cNvSpPr>
          <p:nvPr>
            <p:ph type="sldNum" sz="quarter" idx="5"/>
          </p:nvPr>
        </p:nvSpPr>
        <p:spPr/>
        <p:txBody>
          <a:bodyPr/>
          <a:lstStyle/>
          <a:p>
            <a:fld id="{5C68A8F8-81AF-DF44-9431-14AFBFCFA52F}" type="slidenum">
              <a:rPr lang="en-CH" smtClean="0"/>
              <a:t>29</a:t>
            </a:fld>
            <a:endParaRPr lang="en-CH"/>
          </a:p>
        </p:txBody>
      </p:sp>
    </p:spTree>
    <p:extLst>
      <p:ext uri="{BB962C8B-B14F-4D97-AF65-F5344CB8AC3E}">
        <p14:creationId xmlns:p14="http://schemas.microsoft.com/office/powerpoint/2010/main" val="28670422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2000" b="1" dirty="0"/>
              <a:t>There</a:t>
            </a:r>
            <a:r>
              <a:rPr lang="en-US" sz="1600" dirty="0"/>
              <a:t> exist several numerical tools to model the </a:t>
            </a:r>
            <a:r>
              <a:rPr lang="en-US" sz="1600" dirty="0" err="1"/>
              <a:t>fccee</a:t>
            </a:r>
            <a:r>
              <a:rPr lang="en-US" sz="1600" dirty="0"/>
              <a:t> beam-beam effects that are collected in this table. </a:t>
            </a:r>
            <a:r>
              <a:rPr lang="en-US" sz="2000" b="1" dirty="0"/>
              <a:t>The</a:t>
            </a:r>
            <a:r>
              <a:rPr lang="en-US" sz="1600" dirty="0"/>
              <a:t> columns show the various features that are important for the FCC-</a:t>
            </a:r>
            <a:r>
              <a:rPr lang="en-US" sz="1600" dirty="0" err="1"/>
              <a:t>ee</a:t>
            </a:r>
            <a:r>
              <a:rPr lang="en-US" sz="1600" dirty="0"/>
              <a:t>. </a:t>
            </a:r>
            <a:r>
              <a:rPr lang="en-US" sz="2000" b="1" dirty="0"/>
              <a:t>You</a:t>
            </a:r>
            <a:r>
              <a:rPr lang="en-US" sz="1600" dirty="0"/>
              <a:t> can see that each of them has different features but none is able to tick all the boxes. </a:t>
            </a:r>
            <a:r>
              <a:rPr lang="en-US" sz="2000" b="1" dirty="0"/>
              <a:t>Therefore</a:t>
            </a:r>
            <a:r>
              <a:rPr lang="en-US" sz="1600" dirty="0"/>
              <a:t> for many of these studies we are using </a:t>
            </a:r>
            <a:r>
              <a:rPr lang="en-US" sz="1600" dirty="0" err="1"/>
              <a:t>xsuite</a:t>
            </a:r>
            <a:r>
              <a:rPr lang="en-US" sz="1600" dirty="0"/>
              <a:t>, general purpose beam dynamics simulation tool, developed at CERN, that is developed by taking into account the simulation needs of the FCC-ee. </a:t>
            </a:r>
            <a:r>
              <a:rPr lang="en-US" sz="2000" b="1" dirty="0"/>
              <a:t>We</a:t>
            </a:r>
            <a:r>
              <a:rPr lang="en-US" sz="1600" dirty="0"/>
              <a:t> have a dedicated beam-beam working group working on various aspects of beam-beam effects.</a:t>
            </a:r>
          </a:p>
        </p:txBody>
      </p:sp>
      <p:sp>
        <p:nvSpPr>
          <p:cNvPr id="4" name="Slide Number Placeholder 3"/>
          <p:cNvSpPr>
            <a:spLocks noGrp="1"/>
          </p:cNvSpPr>
          <p:nvPr>
            <p:ph type="sldNum" sz="quarter" idx="5"/>
          </p:nvPr>
        </p:nvSpPr>
        <p:spPr/>
        <p:txBody>
          <a:bodyPr/>
          <a:lstStyle/>
          <a:p>
            <a:fld id="{5C68A8F8-81AF-DF44-9431-14AFBFCFA52F}" type="slidenum">
              <a:rPr lang="en-CH" smtClean="0"/>
              <a:t>3</a:t>
            </a:fld>
            <a:endParaRPr lang="en-CH"/>
          </a:p>
        </p:txBody>
      </p:sp>
    </p:spTree>
    <p:extLst>
      <p:ext uri="{BB962C8B-B14F-4D97-AF65-F5344CB8AC3E}">
        <p14:creationId xmlns:p14="http://schemas.microsoft.com/office/powerpoint/2010/main" val="12778012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30</a:t>
            </a:fld>
            <a:endParaRPr lang="en-CH"/>
          </a:p>
        </p:txBody>
      </p:sp>
    </p:spTree>
    <p:extLst>
      <p:ext uri="{BB962C8B-B14F-4D97-AF65-F5344CB8AC3E}">
        <p14:creationId xmlns:p14="http://schemas.microsoft.com/office/powerpoint/2010/main" val="37937835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sz="1800" dirty="0"/>
          </a:p>
        </p:txBody>
      </p:sp>
      <p:sp>
        <p:nvSpPr>
          <p:cNvPr id="4" name="Slide Number Placeholder 3"/>
          <p:cNvSpPr>
            <a:spLocks noGrp="1"/>
          </p:cNvSpPr>
          <p:nvPr>
            <p:ph type="sldNum" sz="quarter" idx="5"/>
          </p:nvPr>
        </p:nvSpPr>
        <p:spPr/>
        <p:txBody>
          <a:bodyPr/>
          <a:lstStyle/>
          <a:p>
            <a:fld id="{5C68A8F8-81AF-DF44-9431-14AFBFCFA52F}" type="slidenum">
              <a:rPr lang="en-CH" smtClean="0"/>
              <a:t>31</a:t>
            </a:fld>
            <a:endParaRPr lang="en-CH"/>
          </a:p>
        </p:txBody>
      </p:sp>
    </p:spTree>
    <p:extLst>
      <p:ext uri="{BB962C8B-B14F-4D97-AF65-F5344CB8AC3E}">
        <p14:creationId xmlns:p14="http://schemas.microsoft.com/office/powerpoint/2010/main" val="33000167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2 min</a:t>
            </a:r>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Next</a:t>
            </a:r>
            <a:r>
              <a:rPr lang="en-CH" sz="1800" b="0" dirty="0"/>
              <a:t> i will try to demonstrate in graphically how a single collision is simulated in xsuite. </a:t>
            </a:r>
            <a:r>
              <a:rPr lang="en-CH" sz="2400" b="1" dirty="0"/>
              <a:t>Lets</a:t>
            </a:r>
            <a:r>
              <a:rPr lang="en-CH" sz="1800" b="0" dirty="0"/>
              <a:t> take for example a simple setup wherre each bunch is sliced into 2 longitudinal slices. </a:t>
            </a:r>
            <a:r>
              <a:rPr lang="en-CH" sz="2400" b="1" dirty="0"/>
              <a:t>Then</a:t>
            </a:r>
            <a:r>
              <a:rPr lang="en-CH" sz="1800" b="0" dirty="0"/>
              <a:t> we have 3 steps in time, as the bunches pass through each other. In the code we can perform the beambeam interaction in 3 ways.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In</a:t>
            </a:r>
            <a:r>
              <a:rPr lang="en-CH" sz="1800" b="0" dirty="0"/>
              <a:t> the weak-strong approximation we track only one beam and the other beam is frozen. </a:t>
            </a:r>
            <a:r>
              <a:rPr lang="en-CH" sz="2400" b="1" dirty="0"/>
              <a:t>For</a:t>
            </a:r>
            <a:r>
              <a:rPr lang="en-CH" sz="1800" b="0" dirty="0"/>
              <a:t> this frozen bunch we input the statistical moments of the slices manually and they stay hardcoded for the whole simulation. </a:t>
            </a:r>
            <a:r>
              <a:rPr lang="en-CH" sz="2400" b="1" dirty="0"/>
              <a:t>The</a:t>
            </a:r>
            <a:r>
              <a:rPr lang="en-CH" sz="1800" b="0" dirty="0"/>
              <a:t> particles of the other beam are just passed through these slices and at every step the soft-Gaussian kick is applied. </a:t>
            </a:r>
            <a:r>
              <a:rPr lang="en-CH" sz="2400" b="1" dirty="0"/>
              <a:t>For</a:t>
            </a:r>
            <a:r>
              <a:rPr lang="en-CH" sz="1800" b="0" dirty="0"/>
              <a:t> multiturn tracking it would look like this on this simplified drawing.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The</a:t>
            </a:r>
            <a:r>
              <a:rPr lang="en-CH" sz="1800" b="0" dirty="0"/>
              <a:t> second model is the quasi strong strong. </a:t>
            </a:r>
            <a:r>
              <a:rPr lang="en-CH" sz="2400" b="1" dirty="0"/>
              <a:t>In</a:t>
            </a:r>
            <a:r>
              <a:rPr lang="en-CH" sz="1800" b="0" dirty="0"/>
              <a:t> this one we track both beams and at he beginning of the collision we compute the statistical moments of each slice of both beams. </a:t>
            </a:r>
            <a:r>
              <a:rPr lang="en-CH" sz="2400" b="1" dirty="0"/>
              <a:t>Then</a:t>
            </a:r>
            <a:r>
              <a:rPr lang="en-CH" sz="1800" b="0" dirty="0"/>
              <a:t> we use these moments in the soft-gaussian kick. </a:t>
            </a:r>
            <a:r>
              <a:rPr lang="en-CH" sz="2400" b="1" dirty="0"/>
              <a:t>In</a:t>
            </a:r>
            <a:r>
              <a:rPr lang="en-CH" sz="1800" b="0" dirty="0"/>
              <a:t> multiturn tracking this will look something like this. </a:t>
            </a:r>
            <a:r>
              <a:rPr lang="en-CH" sz="2400" b="1" dirty="0"/>
              <a:t>The</a:t>
            </a:r>
            <a:r>
              <a:rPr lang="en-CH" sz="1800" b="0" dirty="0"/>
              <a:t> frequency of recomputing the moments can be varied depending on the simulation.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The</a:t>
            </a:r>
            <a:r>
              <a:rPr lang="en-CH" sz="1800" b="0" dirty="0"/>
              <a:t> third model is the strong-strong where we recompute the moments before each timestep to model the variation of the beambeam force within a single collision.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H" sz="18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sz="2400" b="1" dirty="0"/>
              <a:t>In</a:t>
            </a:r>
            <a:r>
              <a:rPr lang="en-CH" sz="1800" b="0" dirty="0"/>
              <a:t> general there is a speed versus accuracy tradeoff between the models. </a:t>
            </a:r>
            <a:r>
              <a:rPr lang="en-CH" sz="2400" b="1" dirty="0"/>
              <a:t>The</a:t>
            </a:r>
            <a:r>
              <a:rPr lang="en-CH" sz="1800" b="0" dirty="0"/>
              <a:t> weakstrong model is the fastest but the least accurate, and the strongsterong is the most realistic but slowest. </a:t>
            </a:r>
            <a:r>
              <a:rPr lang="en-CH" sz="2400" b="1" dirty="0"/>
              <a:t>The</a:t>
            </a:r>
            <a:r>
              <a:rPr lang="en-CH" sz="1800" b="0" dirty="0"/>
              <a:t> best choice to use depends on the instability and the beam configuration we want to study. </a:t>
            </a:r>
            <a:r>
              <a:rPr lang="en-CH" sz="2400" b="1" dirty="0"/>
              <a:t>In</a:t>
            </a:r>
            <a:r>
              <a:rPr lang="en-CH" sz="1800" b="0" dirty="0"/>
              <a:t> general for the FCC-ee the quasi strong strong model is an optimal choice.</a:t>
            </a:r>
            <a:endParaRPr lang="en-CH" sz="1400" b="0" dirty="0"/>
          </a:p>
        </p:txBody>
      </p:sp>
      <p:sp>
        <p:nvSpPr>
          <p:cNvPr id="4" name="Slide Number Placeholder 3"/>
          <p:cNvSpPr>
            <a:spLocks noGrp="1"/>
          </p:cNvSpPr>
          <p:nvPr>
            <p:ph type="sldNum" sz="quarter" idx="5"/>
          </p:nvPr>
        </p:nvSpPr>
        <p:spPr/>
        <p:txBody>
          <a:bodyPr/>
          <a:lstStyle/>
          <a:p>
            <a:fld id="{5C68A8F8-81AF-DF44-9431-14AFBFCFA52F}" type="slidenum">
              <a:rPr lang="en-CH" smtClean="0"/>
              <a:t>32</a:t>
            </a:fld>
            <a:endParaRPr lang="en-CH"/>
          </a:p>
        </p:txBody>
      </p:sp>
    </p:spTree>
    <p:extLst>
      <p:ext uri="{BB962C8B-B14F-4D97-AF65-F5344CB8AC3E}">
        <p14:creationId xmlns:p14="http://schemas.microsoft.com/office/powerpoint/2010/main" val="2310866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B8D701-F3BF-32A9-D1FA-3E20D01EA2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89ABFB2-20D1-F71D-F0CB-315238DBA1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583ECAB-D839-11C9-66B7-ECA1BBBEEEB0}"/>
              </a:ext>
            </a:extLst>
          </p:cNvPr>
          <p:cNvSpPr>
            <a:spLocks noGrp="1"/>
          </p:cNvSpPr>
          <p:nvPr>
            <p:ph type="body" idx="1"/>
          </p:nvPr>
        </p:nvSpPr>
        <p:spPr/>
        <p:txBody>
          <a:bodyPr/>
          <a:lstStyle/>
          <a:p>
            <a:r>
              <a:rPr lang="en-GB" sz="2400" b="1" dirty="0"/>
              <a:t>The</a:t>
            </a:r>
            <a:r>
              <a:rPr lang="en-GB" sz="1800" dirty="0"/>
              <a:t> idea is to gradually phase out legacy tools by integrating their features into Xsuite. </a:t>
            </a:r>
            <a:r>
              <a:rPr lang="en-GB" sz="2400" b="1" dirty="0"/>
              <a:t>This</a:t>
            </a:r>
            <a:r>
              <a:rPr lang="en-GB" sz="1800" dirty="0"/>
              <a:t> integration has to be followed by a thorough benchmark of these features. </a:t>
            </a:r>
            <a:r>
              <a:rPr lang="en-GB" sz="2400" b="1" dirty="0"/>
              <a:t>For</a:t>
            </a:r>
            <a:r>
              <a:rPr lang="en-GB" sz="1800" dirty="0"/>
              <a:t> example on the top right there is a plot showing the number of emitted </a:t>
            </a:r>
            <a:r>
              <a:rPr lang="en-GB" sz="1800" dirty="0" err="1"/>
              <a:t>beamstrahlung</a:t>
            </a:r>
            <a:r>
              <a:rPr lang="en-GB" sz="1800" dirty="0"/>
              <a:t> photons from a single collision with </a:t>
            </a:r>
            <a:r>
              <a:rPr lang="en-GB" sz="1800" dirty="0" err="1"/>
              <a:t>xsuite</a:t>
            </a:r>
            <a:r>
              <a:rPr lang="en-GB" sz="1800" dirty="0"/>
              <a:t> PIC solver and other already existing models.  </a:t>
            </a:r>
            <a:r>
              <a:rPr lang="en-GB" sz="2400" b="1" dirty="0"/>
              <a:t>The</a:t>
            </a:r>
            <a:r>
              <a:rPr lang="en-GB" sz="1800" dirty="0"/>
              <a:t> advantages here are that </a:t>
            </a:r>
            <a:r>
              <a:rPr lang="en-GB" sz="1800" dirty="0" err="1"/>
              <a:t>xsuite</a:t>
            </a:r>
            <a:r>
              <a:rPr lang="en-GB" sz="1800" dirty="0"/>
              <a:t> is </a:t>
            </a:r>
            <a:r>
              <a:rPr lang="en-GB" sz="1800" dirty="0" err="1"/>
              <a:t>manitained</a:t>
            </a:r>
            <a:r>
              <a:rPr lang="en-GB" sz="1800" dirty="0"/>
              <a:t> and has a growing user base and user support, whereas the other tools are not supported anymore, and it is python based so the learning curve is short for newcomers.</a:t>
            </a:r>
          </a:p>
        </p:txBody>
      </p:sp>
      <p:sp>
        <p:nvSpPr>
          <p:cNvPr id="4" name="Slide Number Placeholder 3">
            <a:extLst>
              <a:ext uri="{FF2B5EF4-FFF2-40B4-BE49-F238E27FC236}">
                <a16:creationId xmlns:a16="http://schemas.microsoft.com/office/drawing/2014/main" id="{D792AB2C-AE3C-C005-A55E-7559D66FE1C8}"/>
              </a:ext>
            </a:extLst>
          </p:cNvPr>
          <p:cNvSpPr>
            <a:spLocks noGrp="1"/>
          </p:cNvSpPr>
          <p:nvPr>
            <p:ph type="sldNum" sz="quarter" idx="5"/>
          </p:nvPr>
        </p:nvSpPr>
        <p:spPr/>
        <p:txBody>
          <a:bodyPr/>
          <a:lstStyle/>
          <a:p>
            <a:fld id="{5C68A8F8-81AF-DF44-9431-14AFBFCFA52F}" type="slidenum">
              <a:rPr lang="en-CH" smtClean="0"/>
              <a:t>4</a:t>
            </a:fld>
            <a:endParaRPr lang="en-CH"/>
          </a:p>
        </p:txBody>
      </p:sp>
    </p:spTree>
    <p:extLst>
      <p:ext uri="{BB962C8B-B14F-4D97-AF65-F5344CB8AC3E}">
        <p14:creationId xmlns:p14="http://schemas.microsoft.com/office/powerpoint/2010/main" val="15925965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A05E5D-AA4E-A44B-18D2-782CBD74CB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DCA665-2F65-E6FA-B351-7F05F40D743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FCE254-9028-09F9-1C7E-684ABECCB397}"/>
              </a:ext>
            </a:extLst>
          </p:cNvPr>
          <p:cNvSpPr>
            <a:spLocks noGrp="1"/>
          </p:cNvSpPr>
          <p:nvPr>
            <p:ph type="body" idx="1"/>
          </p:nvPr>
        </p:nvSpPr>
        <p:spPr/>
        <p:txBody>
          <a:bodyPr/>
          <a:lstStyle/>
          <a:p>
            <a:r>
              <a:rPr lang="en-GB" sz="2400" b="1" dirty="0"/>
              <a:t>The</a:t>
            </a:r>
            <a:r>
              <a:rPr lang="en-GB" sz="1800" dirty="0"/>
              <a:t> implementation of the </a:t>
            </a:r>
            <a:r>
              <a:rPr lang="en-GB" sz="1800" dirty="0" err="1"/>
              <a:t>beambeam</a:t>
            </a:r>
            <a:r>
              <a:rPr lang="en-GB" sz="1800" dirty="0"/>
              <a:t> model in </a:t>
            </a:r>
            <a:r>
              <a:rPr lang="en-GB" sz="1800" dirty="0" err="1"/>
              <a:t>xsuite</a:t>
            </a:r>
            <a:r>
              <a:rPr lang="en-GB" sz="1800" dirty="0"/>
              <a:t> has made possible several beam dynamics studies. </a:t>
            </a:r>
            <a:r>
              <a:rPr lang="en-GB" sz="2400" b="1" dirty="0"/>
              <a:t>For</a:t>
            </a:r>
            <a:r>
              <a:rPr lang="en-GB" sz="1800" dirty="0"/>
              <a:t> example we are able use Xsuite for lattice optimization, study the interplay of lattice with </a:t>
            </a:r>
            <a:r>
              <a:rPr lang="en-GB" sz="1800" dirty="0" err="1"/>
              <a:t>beambeam</a:t>
            </a:r>
            <a:r>
              <a:rPr lang="en-GB" sz="1800" dirty="0"/>
              <a:t> to see for example equilibrium emittances, study DA MA, errors and corrections and study top up injection. In terms of collective effects we have already used Xsuite to study the 3d flipflop and the incoherent and coherent instabilities.</a:t>
            </a:r>
          </a:p>
          <a:p>
            <a:endParaRPr lang="en-GB" sz="1800" dirty="0"/>
          </a:p>
          <a:p>
            <a:r>
              <a:rPr lang="en-GB" sz="2400" b="1" dirty="0"/>
              <a:t>Other</a:t>
            </a:r>
            <a:r>
              <a:rPr lang="en-GB" sz="1800" dirty="0"/>
              <a:t> teams such as collimation and MDI are also using </a:t>
            </a:r>
            <a:r>
              <a:rPr lang="en-GB" sz="1800" dirty="0" err="1"/>
              <a:t>xsuite</a:t>
            </a:r>
            <a:r>
              <a:rPr lang="en-GB" sz="1800" dirty="0"/>
              <a:t> </a:t>
            </a:r>
            <a:r>
              <a:rPr lang="en-GB" sz="1800" dirty="0" err="1"/>
              <a:t>beambeam</a:t>
            </a:r>
            <a:r>
              <a:rPr lang="en-GB" sz="1800" dirty="0"/>
              <a:t> to study loss maps, detector background and IP tuning and feedback.</a:t>
            </a:r>
          </a:p>
        </p:txBody>
      </p:sp>
      <p:sp>
        <p:nvSpPr>
          <p:cNvPr id="4" name="Slide Number Placeholder 3">
            <a:extLst>
              <a:ext uri="{FF2B5EF4-FFF2-40B4-BE49-F238E27FC236}">
                <a16:creationId xmlns:a16="http://schemas.microsoft.com/office/drawing/2014/main" id="{05A22065-90E0-D0AF-2A09-A07D319F2E52}"/>
              </a:ext>
            </a:extLst>
          </p:cNvPr>
          <p:cNvSpPr>
            <a:spLocks noGrp="1"/>
          </p:cNvSpPr>
          <p:nvPr>
            <p:ph type="sldNum" sz="quarter" idx="5"/>
          </p:nvPr>
        </p:nvSpPr>
        <p:spPr/>
        <p:txBody>
          <a:bodyPr/>
          <a:lstStyle/>
          <a:p>
            <a:fld id="{5C68A8F8-81AF-DF44-9431-14AFBFCFA52F}" type="slidenum">
              <a:rPr lang="en-CH" smtClean="0"/>
              <a:t>5</a:t>
            </a:fld>
            <a:endParaRPr lang="en-CH"/>
          </a:p>
        </p:txBody>
      </p:sp>
    </p:spTree>
    <p:extLst>
      <p:ext uri="{BB962C8B-B14F-4D97-AF65-F5344CB8AC3E}">
        <p14:creationId xmlns:p14="http://schemas.microsoft.com/office/powerpoint/2010/main" val="20740179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FE838F-ECED-BE74-C588-F306D47C680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FB3A408-EDEC-12B5-958C-2CB4693AF3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ED1AA2-CEA8-55F7-5591-19D7D445DF06}"/>
              </a:ext>
            </a:extLst>
          </p:cNvPr>
          <p:cNvSpPr>
            <a:spLocks noGrp="1"/>
          </p:cNvSpPr>
          <p:nvPr>
            <p:ph type="body" idx="1"/>
          </p:nvPr>
        </p:nvSpPr>
        <p:spPr/>
        <p:txBody>
          <a:bodyPr/>
          <a:lstStyle/>
          <a:p>
            <a:r>
              <a:rPr lang="en-US" sz="2400" b="1" dirty="0"/>
              <a:t>One</a:t>
            </a:r>
            <a:r>
              <a:rPr lang="en-US" sz="1800" dirty="0"/>
              <a:t> important line of work right now is to standardize the performance evaluation of the FCC-ee. </a:t>
            </a:r>
            <a:r>
              <a:rPr lang="en-US" sz="2400" b="1" dirty="0"/>
              <a:t>One</a:t>
            </a:r>
            <a:r>
              <a:rPr lang="en-US" sz="1800" dirty="0"/>
              <a:t> example is the calculation of DA/ MA for which several methods exist.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dirty="0"/>
              <a:t>We</a:t>
            </a:r>
            <a:r>
              <a:rPr lang="en-US" sz="1800" dirty="0"/>
              <a:t> can do it by fitting the largest ellipse into the DA, we can create joint DA + MA plots from 4 phases + delta offset or we can do a more granular angular sampling of the phase space and calculate DA from that.</a:t>
            </a:r>
          </a:p>
          <a:p>
            <a:endParaRPr lang="en-GB" sz="1800" dirty="0"/>
          </a:p>
        </p:txBody>
      </p:sp>
      <p:sp>
        <p:nvSpPr>
          <p:cNvPr id="4" name="Slide Number Placeholder 3">
            <a:extLst>
              <a:ext uri="{FF2B5EF4-FFF2-40B4-BE49-F238E27FC236}">
                <a16:creationId xmlns:a16="http://schemas.microsoft.com/office/drawing/2014/main" id="{FB299B7C-E7E1-353D-7D25-9C34460C4F16}"/>
              </a:ext>
            </a:extLst>
          </p:cNvPr>
          <p:cNvSpPr>
            <a:spLocks noGrp="1"/>
          </p:cNvSpPr>
          <p:nvPr>
            <p:ph type="sldNum" sz="quarter" idx="5"/>
          </p:nvPr>
        </p:nvSpPr>
        <p:spPr/>
        <p:txBody>
          <a:bodyPr/>
          <a:lstStyle/>
          <a:p>
            <a:fld id="{5C68A8F8-81AF-DF44-9431-14AFBFCFA52F}" type="slidenum">
              <a:rPr lang="en-CH" smtClean="0"/>
              <a:t>6</a:t>
            </a:fld>
            <a:endParaRPr lang="en-CH"/>
          </a:p>
        </p:txBody>
      </p:sp>
    </p:spTree>
    <p:extLst>
      <p:ext uri="{BB962C8B-B14F-4D97-AF65-F5344CB8AC3E}">
        <p14:creationId xmlns:p14="http://schemas.microsoft.com/office/powerpoint/2010/main" val="36265442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A8F0E4-E772-0393-8A44-461E859C648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14F724B-C10C-C7C8-F407-151557C70A9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5CAF061-FCF8-8C1D-A9C6-BAC7DDF2C3FB}"/>
              </a:ext>
            </a:extLst>
          </p:cNvPr>
          <p:cNvSpPr>
            <a:spLocks noGrp="1"/>
          </p:cNvSpPr>
          <p:nvPr>
            <p:ph type="body" idx="1"/>
          </p:nvPr>
        </p:nvSpPr>
        <p:spPr/>
        <p:txBody>
          <a:bodyPr/>
          <a:lstStyle/>
          <a:p>
            <a:r>
              <a:rPr lang="en-GB" sz="2400" b="1" dirty="0"/>
              <a:t>The</a:t>
            </a:r>
            <a:r>
              <a:rPr lang="en-GB" sz="1800" dirty="0"/>
              <a:t> main metrics of the FCC-ee are luminosity and beam lifetime. </a:t>
            </a:r>
            <a:r>
              <a:rPr lang="en-GB" sz="2400" b="1" dirty="0"/>
              <a:t>The</a:t>
            </a:r>
            <a:r>
              <a:rPr lang="en-GB" sz="1800" dirty="0"/>
              <a:t> lattice optimization has to be performed including </a:t>
            </a:r>
            <a:r>
              <a:rPr lang="en-GB" sz="1800" dirty="0" err="1"/>
              <a:t>beambeam</a:t>
            </a:r>
            <a:r>
              <a:rPr lang="en-GB" sz="1800" dirty="0"/>
              <a:t> otherwise the optimization is not indicative of the final collider performance. </a:t>
            </a:r>
            <a:r>
              <a:rPr lang="en-GB" sz="2400" b="1" dirty="0"/>
              <a:t>We</a:t>
            </a:r>
            <a:r>
              <a:rPr lang="en-GB" sz="1800" dirty="0"/>
              <a:t> have ongoing studies related to adding errors and corrections to the FCC-ee lattice with </a:t>
            </a:r>
            <a:r>
              <a:rPr lang="en-GB" sz="1800" dirty="0" err="1"/>
              <a:t>beambeam</a:t>
            </a:r>
            <a:r>
              <a:rPr lang="en-GB" sz="1800" dirty="0"/>
              <a:t> and estimating DA, MA, lifetime and footprint. </a:t>
            </a:r>
          </a:p>
          <a:p>
            <a:endParaRPr lang="en-GB" sz="1800" b="1" dirty="0"/>
          </a:p>
          <a:p>
            <a:r>
              <a:rPr lang="en-GB" sz="2400" b="1" dirty="0"/>
              <a:t>On</a:t>
            </a:r>
            <a:r>
              <a:rPr lang="en-GB" sz="1800" dirty="0"/>
              <a:t> the plot on the right there is an example study with the Z lattice where we introduced vertical </a:t>
            </a:r>
            <a:r>
              <a:rPr lang="en-GB" sz="1800" dirty="0" err="1"/>
              <a:t>sextupole</a:t>
            </a:r>
            <a:r>
              <a:rPr lang="en-GB" sz="1800" dirty="0"/>
              <a:t> misalignments and scanned their magnitude and simulated lifetime, luminosity and DA. </a:t>
            </a:r>
            <a:r>
              <a:rPr lang="en-GB" sz="2400" b="1" dirty="0"/>
              <a:t>Some</a:t>
            </a:r>
            <a:r>
              <a:rPr lang="en-GB" sz="1800" dirty="0"/>
              <a:t> simulations such as DA take shorter than for example lifetime simulations so here we are trying to find correlations between these different metrics to reduce simulation needs. </a:t>
            </a:r>
            <a:r>
              <a:rPr lang="en-GB" sz="2400" b="1" dirty="0"/>
              <a:t>For</a:t>
            </a:r>
            <a:r>
              <a:rPr lang="en-GB" sz="1800" dirty="0"/>
              <a:t> example a better lifetime is generally correlated with a better DA and so on.</a:t>
            </a:r>
          </a:p>
          <a:p>
            <a:endParaRPr lang="en-GB" sz="1800" dirty="0"/>
          </a:p>
          <a:p>
            <a:r>
              <a:rPr lang="en-GB" sz="1800" dirty="0"/>
              <a:t>add to table collimation time with bb</a:t>
            </a:r>
          </a:p>
          <a:p>
            <a:endParaRPr lang="en-GB" sz="18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e.g. SAD and MAD-X still used for DA/MA </a:t>
            </a:r>
          </a:p>
        </p:txBody>
      </p:sp>
      <p:sp>
        <p:nvSpPr>
          <p:cNvPr id="4" name="Slide Number Placeholder 3">
            <a:extLst>
              <a:ext uri="{FF2B5EF4-FFF2-40B4-BE49-F238E27FC236}">
                <a16:creationId xmlns:a16="http://schemas.microsoft.com/office/drawing/2014/main" id="{20DF2769-50EC-B90C-EDD6-1783A938035E}"/>
              </a:ext>
            </a:extLst>
          </p:cNvPr>
          <p:cNvSpPr>
            <a:spLocks noGrp="1"/>
          </p:cNvSpPr>
          <p:nvPr>
            <p:ph type="sldNum" sz="quarter" idx="5"/>
          </p:nvPr>
        </p:nvSpPr>
        <p:spPr/>
        <p:txBody>
          <a:bodyPr/>
          <a:lstStyle/>
          <a:p>
            <a:fld id="{5C68A8F8-81AF-DF44-9431-14AFBFCFA52F}" type="slidenum">
              <a:rPr lang="en-CH" smtClean="0"/>
              <a:t>7</a:t>
            </a:fld>
            <a:endParaRPr lang="en-CH"/>
          </a:p>
        </p:txBody>
      </p:sp>
    </p:spTree>
    <p:extLst>
      <p:ext uri="{BB962C8B-B14F-4D97-AF65-F5344CB8AC3E}">
        <p14:creationId xmlns:p14="http://schemas.microsoft.com/office/powerpoint/2010/main" val="21987624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CDD29C-7398-4AD3-14DE-0650E6959C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1D90318-DA1C-DFE9-235D-71034AA11A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C01487-C107-9E99-77CA-9CFD4C139982}"/>
              </a:ext>
            </a:extLst>
          </p:cNvPr>
          <p:cNvSpPr>
            <a:spLocks noGrp="1"/>
          </p:cNvSpPr>
          <p:nvPr>
            <p:ph type="body" idx="1"/>
          </p:nvPr>
        </p:nvSpPr>
        <p:spPr/>
        <p:txBody>
          <a:bodyPr/>
          <a:lstStyle/>
          <a:p>
            <a:r>
              <a:rPr lang="en-GB" sz="2400" b="1" dirty="0"/>
              <a:t>Another</a:t>
            </a:r>
            <a:r>
              <a:rPr lang="en-GB" sz="1800" dirty="0"/>
              <a:t> example is FMA and tune footprint computation. </a:t>
            </a:r>
            <a:r>
              <a:rPr lang="en-GB" sz="2400" b="1" dirty="0"/>
              <a:t>There</a:t>
            </a:r>
            <a:r>
              <a:rPr lang="en-GB" sz="1800" dirty="0"/>
              <a:t> are different libraries like harpy and </a:t>
            </a:r>
            <a:r>
              <a:rPr lang="en-GB" sz="1800" dirty="0" err="1"/>
              <a:t>nafflib</a:t>
            </a:r>
            <a:r>
              <a:rPr lang="en-GB" sz="1800" dirty="0"/>
              <a:t>, these are python libraries, to interpolate and find a peak on a </a:t>
            </a:r>
            <a:r>
              <a:rPr lang="en-GB" sz="1800" dirty="0" err="1"/>
              <a:t>fourier</a:t>
            </a:r>
            <a:r>
              <a:rPr lang="en-GB" sz="1800" dirty="0"/>
              <a:t> spectrum. </a:t>
            </a:r>
            <a:r>
              <a:rPr lang="en-GB" sz="2400" b="1" dirty="0"/>
              <a:t>They</a:t>
            </a:r>
            <a:r>
              <a:rPr lang="en-GB" sz="1800" dirty="0"/>
              <a:t> all do the same thing, the difference is in their maintenance. </a:t>
            </a:r>
            <a:r>
              <a:rPr lang="en-GB" sz="2400" b="1" dirty="0"/>
              <a:t>Currently</a:t>
            </a:r>
            <a:r>
              <a:rPr lang="en-GB" sz="1800" dirty="0"/>
              <a:t> we are trying to build a tool in Xsuite to compute footprint and FMA for linear and nonlinear lattice models, compute diffusion coefficient, with the ability to add noise or different filters, and preferably GPU support.</a:t>
            </a:r>
          </a:p>
          <a:p>
            <a:endParaRPr lang="en-GB" sz="1800" dirty="0"/>
          </a:p>
          <a:p>
            <a:r>
              <a:rPr lang="en-GB" sz="2400" b="1" dirty="0"/>
              <a:t>An</a:t>
            </a:r>
            <a:r>
              <a:rPr lang="en-GB" sz="1800" dirty="0"/>
              <a:t> example </a:t>
            </a:r>
            <a:r>
              <a:rPr lang="en-GB" sz="1800" dirty="0" err="1"/>
              <a:t>usecase</a:t>
            </a:r>
            <a:r>
              <a:rPr lang="en-GB" sz="1800" dirty="0"/>
              <a:t> of the footprint and </a:t>
            </a:r>
            <a:r>
              <a:rPr lang="en-GB" sz="1800" dirty="0" err="1"/>
              <a:t>fma</a:t>
            </a:r>
            <a:r>
              <a:rPr lang="en-GB" sz="1800" dirty="0"/>
              <a:t> for </a:t>
            </a:r>
            <a:r>
              <a:rPr lang="en-GB" sz="1800" dirty="0" err="1"/>
              <a:t>fccee</a:t>
            </a:r>
            <a:r>
              <a:rPr lang="en-GB" sz="1800" dirty="0"/>
              <a:t> is shown on the right where we scan quadrupole misalignments and for each setup we obtain the equilibrium luminosity with a number of random seeds. </a:t>
            </a:r>
            <a:r>
              <a:rPr lang="en-GB" sz="2400" b="1" dirty="0"/>
              <a:t>Then</a:t>
            </a:r>
            <a:r>
              <a:rPr lang="en-GB" sz="1800" dirty="0"/>
              <a:t> there will be a variation in the final </a:t>
            </a:r>
            <a:r>
              <a:rPr lang="en-GB" sz="1800" dirty="0" err="1"/>
              <a:t>lumi</a:t>
            </a:r>
            <a:r>
              <a:rPr lang="en-GB" sz="1800" dirty="0"/>
              <a:t> depending on the seed and we can investigate the reason of difference between the best and worst seed by for example looking at the footprint and finding resonance lines. </a:t>
            </a:r>
            <a:r>
              <a:rPr lang="en-GB" sz="2400" b="1" dirty="0"/>
              <a:t>Such</a:t>
            </a:r>
            <a:r>
              <a:rPr lang="en-GB" sz="1800" dirty="0"/>
              <a:t> as in this case the quadrupolar resonance line </a:t>
            </a:r>
            <a:r>
              <a:rPr lang="en-GB" sz="1800" dirty="0" err="1"/>
              <a:t>seeems</a:t>
            </a:r>
            <a:r>
              <a:rPr lang="en-GB" sz="1800" dirty="0"/>
              <a:t> to attract many particles in case of the worst seed.</a:t>
            </a:r>
          </a:p>
          <a:p>
            <a:endParaRPr lang="en-GB" sz="1800" dirty="0"/>
          </a:p>
          <a:p>
            <a:r>
              <a:rPr lang="en-GB" sz="1800" dirty="0"/>
              <a:t>where are the limits</a:t>
            </a:r>
          </a:p>
          <a:p>
            <a:pPr marL="285750" indent="-285750">
              <a:buFontTx/>
              <a:buChar char="-"/>
            </a:pPr>
            <a:r>
              <a:rPr lang="en-GB" sz="1800" dirty="0"/>
              <a:t>current tool in </a:t>
            </a:r>
            <a:r>
              <a:rPr lang="en-GB" sz="1800" dirty="0" err="1"/>
              <a:t>xsuite</a:t>
            </a:r>
            <a:r>
              <a:rPr lang="en-GB" sz="1800" dirty="0"/>
              <a:t> is slow 1 core doesn’t do diffusion</a:t>
            </a:r>
          </a:p>
          <a:p>
            <a:pPr marL="285750" indent="-285750">
              <a:buFontTx/>
              <a:buChar char="-"/>
            </a:pPr>
            <a:r>
              <a:rPr lang="en-GB" sz="1800" dirty="0"/>
              <a:t>option to use different filters, interpolation </a:t>
            </a:r>
            <a:r>
              <a:rPr lang="en-GB" sz="1800" dirty="0" err="1"/>
              <a:t>nafflib</a:t>
            </a:r>
            <a:r>
              <a:rPr lang="en-GB" sz="1800" dirty="0"/>
              <a:t> to this </a:t>
            </a:r>
            <a:r>
              <a:rPr lang="en-GB" sz="1800" dirty="0" err="1"/>
              <a:t>builtin</a:t>
            </a:r>
            <a:r>
              <a:rPr lang="en-GB" sz="1800" dirty="0"/>
              <a:t> tool</a:t>
            </a:r>
          </a:p>
          <a:p>
            <a:pPr marL="285750" indent="-285750">
              <a:buFontTx/>
              <a:buChar char="-"/>
            </a:pPr>
            <a:r>
              <a:rPr lang="en-GB" sz="1800" dirty="0"/>
              <a:t>noise</a:t>
            </a:r>
          </a:p>
          <a:p>
            <a:pPr marL="285750" indent="-285750">
              <a:buFontTx/>
              <a:buChar char="-"/>
            </a:pPr>
            <a:r>
              <a:rPr lang="en-GB" sz="1800" dirty="0"/>
              <a:t>make them work for </a:t>
            </a:r>
            <a:r>
              <a:rPr lang="en-GB" sz="1800" dirty="0" err="1"/>
              <a:t>gpu</a:t>
            </a:r>
            <a:endParaRPr lang="en-GB" sz="1800" dirty="0"/>
          </a:p>
          <a:p>
            <a:pPr marL="0" indent="0">
              <a:buFontTx/>
              <a:buNone/>
            </a:pPr>
            <a:endParaRPr lang="en-GB" sz="1800" dirty="0"/>
          </a:p>
          <a:p>
            <a:pPr marL="0" indent="0">
              <a:buFontTx/>
              <a:buNone/>
            </a:pPr>
            <a:r>
              <a:rPr lang="en-GB" sz="1800" dirty="0"/>
              <a:t>- need to split into chunks CPU</a:t>
            </a:r>
          </a:p>
          <a:p>
            <a:pPr marL="0" indent="0">
              <a:buFontTx/>
              <a:buNone/>
            </a:pPr>
            <a:r>
              <a:rPr lang="en-GB" sz="1800" dirty="0"/>
              <a:t>- submission script and tricks are specific to each cluster</a:t>
            </a:r>
          </a:p>
          <a:p>
            <a:pPr marL="0" indent="0">
              <a:buFontTx/>
              <a:buNone/>
            </a:pPr>
            <a:r>
              <a:rPr lang="en-GB" sz="1800" dirty="0"/>
              <a:t>- these are not </a:t>
            </a:r>
            <a:r>
              <a:rPr lang="en-GB" sz="1800" dirty="0" err="1"/>
              <a:t>builtin</a:t>
            </a:r>
            <a:r>
              <a:rPr lang="en-GB" sz="1800" dirty="0"/>
              <a:t> in </a:t>
            </a:r>
            <a:r>
              <a:rPr lang="en-GB" sz="1800" dirty="0" err="1"/>
              <a:t>xsuite</a:t>
            </a:r>
            <a:endParaRPr lang="en-GB" sz="1800" dirty="0"/>
          </a:p>
          <a:p>
            <a:pPr marL="0" indent="0">
              <a:buFontTx/>
              <a:buNone/>
            </a:pPr>
            <a:r>
              <a:rPr lang="en-GB" sz="1800" dirty="0"/>
              <a:t>- we can standardize them with </a:t>
            </a:r>
            <a:r>
              <a:rPr lang="en-GB" sz="1800" dirty="0" err="1"/>
              <a:t>xutil</a:t>
            </a:r>
            <a:endParaRPr lang="en-GB" sz="1800" dirty="0"/>
          </a:p>
          <a:p>
            <a:pPr marL="0" indent="0">
              <a:buFontTx/>
              <a:buNone/>
            </a:pPr>
            <a:endParaRPr lang="en-GB" sz="1800" dirty="0"/>
          </a:p>
          <a:p>
            <a:pPr marL="0" indent="0">
              <a:buFontTx/>
              <a:buNone/>
            </a:pPr>
            <a:endParaRPr lang="en-GB" sz="1800" dirty="0"/>
          </a:p>
          <a:p>
            <a:pPr marL="0" indent="0">
              <a:buFontTx/>
              <a:buNone/>
            </a:pPr>
            <a:endParaRPr lang="en-GB" sz="1800" dirty="0"/>
          </a:p>
          <a:p>
            <a:pPr marL="285750" indent="-285750">
              <a:buFontTx/>
              <a:buChar char="-"/>
            </a:pPr>
            <a:endParaRPr lang="en-GB" sz="1800" dirty="0"/>
          </a:p>
        </p:txBody>
      </p:sp>
      <p:sp>
        <p:nvSpPr>
          <p:cNvPr id="4" name="Slide Number Placeholder 3">
            <a:extLst>
              <a:ext uri="{FF2B5EF4-FFF2-40B4-BE49-F238E27FC236}">
                <a16:creationId xmlns:a16="http://schemas.microsoft.com/office/drawing/2014/main" id="{BCE5DD7D-821E-C785-C579-F415419641E0}"/>
              </a:ext>
            </a:extLst>
          </p:cNvPr>
          <p:cNvSpPr>
            <a:spLocks noGrp="1"/>
          </p:cNvSpPr>
          <p:nvPr>
            <p:ph type="sldNum" sz="quarter" idx="5"/>
          </p:nvPr>
        </p:nvSpPr>
        <p:spPr/>
        <p:txBody>
          <a:bodyPr/>
          <a:lstStyle/>
          <a:p>
            <a:fld id="{5C68A8F8-81AF-DF44-9431-14AFBFCFA52F}" type="slidenum">
              <a:rPr lang="en-CH" smtClean="0"/>
              <a:t>8</a:t>
            </a:fld>
            <a:endParaRPr lang="en-CH"/>
          </a:p>
        </p:txBody>
      </p:sp>
    </p:spTree>
    <p:extLst>
      <p:ext uri="{BB962C8B-B14F-4D97-AF65-F5344CB8AC3E}">
        <p14:creationId xmlns:p14="http://schemas.microsoft.com/office/powerpoint/2010/main" val="2075409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E46172-68F9-080B-331A-8FEF76BF5C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FC61971-AE69-6997-AC8D-450D48B538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8EC56D-1D8A-7453-A6E8-839C3F546574}"/>
              </a:ext>
            </a:extLst>
          </p:cNvPr>
          <p:cNvSpPr>
            <a:spLocks noGrp="1"/>
          </p:cNvSpPr>
          <p:nvPr>
            <p:ph type="body" idx="1"/>
          </p:nvPr>
        </p:nvSpPr>
        <p:spPr/>
        <p:txBody>
          <a:bodyPr/>
          <a:lstStyle/>
          <a:p>
            <a:r>
              <a:rPr lang="en-GB" sz="2400" b="1" dirty="0"/>
              <a:t>Here</a:t>
            </a:r>
            <a:r>
              <a:rPr lang="en-GB" sz="1800" dirty="0"/>
              <a:t> </a:t>
            </a:r>
            <a:r>
              <a:rPr lang="en-GB" sz="1800" dirty="0" err="1"/>
              <a:t>im</a:t>
            </a:r>
            <a:r>
              <a:rPr lang="en-GB" sz="1800" dirty="0"/>
              <a:t> showing a table of the most common </a:t>
            </a:r>
            <a:r>
              <a:rPr lang="en-GB" sz="1800" dirty="0" err="1"/>
              <a:t>beambeam</a:t>
            </a:r>
            <a:r>
              <a:rPr lang="en-GB" sz="1800" dirty="0"/>
              <a:t> studies we are doing for the </a:t>
            </a:r>
            <a:r>
              <a:rPr lang="en-GB" sz="1800" dirty="0" err="1"/>
              <a:t>fccee</a:t>
            </a:r>
            <a:r>
              <a:rPr lang="en-GB" sz="1800" dirty="0"/>
              <a:t>. </a:t>
            </a:r>
            <a:r>
              <a:rPr lang="en-GB" sz="2400" b="1" dirty="0"/>
              <a:t>The</a:t>
            </a:r>
            <a:r>
              <a:rPr lang="en-GB" sz="1800" dirty="0"/>
              <a:t> columns show a rough estimate of the typical number of particles and turns needed and the lattice and </a:t>
            </a:r>
            <a:r>
              <a:rPr lang="en-GB" sz="1800" dirty="0" err="1"/>
              <a:t>beambeam</a:t>
            </a:r>
            <a:r>
              <a:rPr lang="en-GB" sz="1800" dirty="0"/>
              <a:t> model used. </a:t>
            </a:r>
            <a:r>
              <a:rPr lang="en-GB" sz="2400" b="1" dirty="0"/>
              <a:t>The</a:t>
            </a:r>
            <a:r>
              <a:rPr lang="en-GB" sz="1800" dirty="0"/>
              <a:t> last column shows the order of time each simulation takes.</a:t>
            </a:r>
          </a:p>
          <a:p>
            <a:endParaRPr lang="en-GB" sz="1800" dirty="0"/>
          </a:p>
          <a:p>
            <a:r>
              <a:rPr lang="en-GB" sz="1800" dirty="0"/>
              <a:t>collective effects are:</a:t>
            </a:r>
          </a:p>
          <a:p>
            <a:pPr marL="285750" indent="-285750">
              <a:buFontTx/>
              <a:buChar char="-"/>
            </a:pPr>
            <a:r>
              <a:rPr lang="en-GB" sz="1800" dirty="0"/>
              <a:t>vertical mode coupling </a:t>
            </a:r>
            <a:r>
              <a:rPr lang="en-GB" sz="1800" dirty="0" err="1"/>
              <a:t>instab</a:t>
            </a:r>
            <a:endParaRPr lang="en-GB" sz="1800" dirty="0"/>
          </a:p>
          <a:p>
            <a:pPr marL="285750" indent="-285750">
              <a:buFontTx/>
              <a:buChar char="-"/>
            </a:pPr>
            <a:r>
              <a:rPr lang="en-GB" sz="1800" dirty="0"/>
              <a:t>x-z </a:t>
            </a:r>
            <a:r>
              <a:rPr lang="en-GB" sz="1800" dirty="0" err="1"/>
              <a:t>instab</a:t>
            </a:r>
            <a:endParaRPr lang="en-GB" sz="1800" dirty="0"/>
          </a:p>
          <a:p>
            <a:pPr marL="285750" indent="-285750">
              <a:buFontTx/>
              <a:buChar char="-"/>
            </a:pPr>
            <a:r>
              <a:rPr lang="en-GB" sz="1800" dirty="0"/>
              <a:t>strong-strong bb, linear map</a:t>
            </a:r>
          </a:p>
          <a:p>
            <a:pPr marL="285750" indent="-285750">
              <a:buFontTx/>
              <a:buChar char="-"/>
            </a:pPr>
            <a:r>
              <a:rPr lang="en-GB" sz="1800" dirty="0"/>
              <a:t>1M particles</a:t>
            </a:r>
          </a:p>
          <a:p>
            <a:pPr marL="285750" indent="-285750">
              <a:buFontTx/>
              <a:buChar char="-"/>
            </a:pPr>
            <a:r>
              <a:rPr lang="en-GB" sz="1800" dirty="0"/>
              <a:t> few damping times tracking</a:t>
            </a:r>
          </a:p>
          <a:p>
            <a:pPr marL="285750" indent="-285750">
              <a:buFontTx/>
              <a:buChar char="-"/>
            </a:pPr>
            <a:r>
              <a:rPr lang="en-GB" sz="1800" dirty="0" err="1"/>
              <a:t>HTCOndor</a:t>
            </a:r>
            <a:r>
              <a:rPr lang="en-GB" sz="1800" dirty="0"/>
              <a:t> 16 cores CPU ~1week for Z</a:t>
            </a:r>
          </a:p>
          <a:p>
            <a:pPr marL="285750" indent="-285750">
              <a:buFontTx/>
              <a:buChar char="-"/>
            </a:pPr>
            <a:r>
              <a:rPr lang="en-GB" sz="1800" dirty="0"/>
              <a:t>GPU not yet used</a:t>
            </a:r>
          </a:p>
          <a:p>
            <a:pPr marL="0" indent="0">
              <a:buFontTx/>
              <a:buNone/>
            </a:pPr>
            <a:r>
              <a:rPr lang="en-GB" sz="1800" dirty="0"/>
              <a:t>Collective effect studies are done less often so I can accept long sim time without GPU. The things we do often should be made fast like lifetime, emittance.</a:t>
            </a:r>
          </a:p>
          <a:p>
            <a:pPr marL="285750" indent="-285750">
              <a:buFontTx/>
              <a:buChar char="-"/>
            </a:pPr>
            <a:endParaRPr lang="en-GB" sz="1800" dirty="0"/>
          </a:p>
          <a:p>
            <a:pPr marL="285750" indent="-285750">
              <a:buFontTx/>
              <a:buChar char="-"/>
            </a:pPr>
            <a:r>
              <a:rPr lang="en-GB" sz="1800" dirty="0"/>
              <a:t>full lattice + ss we </a:t>
            </a:r>
            <a:r>
              <a:rPr lang="en-GB" sz="1800" dirty="0" err="1"/>
              <a:t>dont</a:t>
            </a:r>
            <a:r>
              <a:rPr lang="en-GB" sz="1800" dirty="0"/>
              <a:t> do</a:t>
            </a:r>
          </a:p>
          <a:p>
            <a:pPr marL="285750" indent="-285750">
              <a:buFontTx/>
              <a:buChar char="-"/>
            </a:pPr>
            <a:r>
              <a:rPr lang="en-GB" sz="1800" dirty="0"/>
              <a:t>at some </a:t>
            </a:r>
            <a:r>
              <a:rPr lang="en-GB" sz="1800" dirty="0" err="1"/>
              <a:t>poont</a:t>
            </a:r>
            <a:r>
              <a:rPr lang="en-GB" sz="1800" dirty="0"/>
              <a:t> we need some </a:t>
            </a:r>
            <a:r>
              <a:rPr lang="en-GB" sz="1800" dirty="0" err="1"/>
              <a:t>banchmarks</a:t>
            </a:r>
            <a:r>
              <a:rPr lang="en-GB" sz="1800" dirty="0"/>
              <a:t> but this has to be on </a:t>
            </a:r>
            <a:r>
              <a:rPr lang="en-GB" sz="1800" dirty="0" err="1"/>
              <a:t>gpu</a:t>
            </a:r>
            <a:r>
              <a:rPr lang="en-GB" sz="1800" dirty="0"/>
              <a:t>, future work</a:t>
            </a:r>
          </a:p>
          <a:p>
            <a:pPr marL="285750" indent="-285750">
              <a:buFontTx/>
              <a:buChar char="-"/>
            </a:pPr>
            <a:r>
              <a:rPr lang="en-GB" sz="1800" dirty="0"/>
              <a:t>we have capability but its not the priority study, like PIC</a:t>
            </a:r>
          </a:p>
          <a:p>
            <a:pPr marL="285750" indent="-285750">
              <a:buFontTx/>
              <a:buChar char="-"/>
            </a:pPr>
            <a:r>
              <a:rPr lang="en-GB" sz="1800" dirty="0"/>
              <a:t>PIC is difficult for Z</a:t>
            </a:r>
          </a:p>
          <a:p>
            <a:pPr marL="285750" indent="-285750">
              <a:buFontTx/>
              <a:buChar char="-"/>
            </a:pPr>
            <a:endParaRPr lang="en-GB" sz="1800" dirty="0"/>
          </a:p>
          <a:p>
            <a:pPr marL="285750" indent="-285750">
              <a:buFontTx/>
              <a:buChar char="-"/>
            </a:pPr>
            <a:r>
              <a:rPr lang="en-GB" sz="1800" dirty="0"/>
              <a:t>put single CPU time</a:t>
            </a:r>
          </a:p>
          <a:p>
            <a:pPr marL="285750" indent="-285750">
              <a:buFontTx/>
              <a:buChar char="-"/>
            </a:pPr>
            <a:r>
              <a:rPr lang="en-GB" sz="1800" dirty="0"/>
              <a:t>more CPU </a:t>
            </a:r>
          </a:p>
          <a:p>
            <a:pPr marL="285750" indent="-285750">
              <a:buFontTx/>
              <a:buChar char="-"/>
            </a:pPr>
            <a:endParaRPr lang="en-GB" sz="1800" dirty="0"/>
          </a:p>
          <a:p>
            <a:pPr marL="285750" indent="-285750">
              <a:buFontTx/>
              <a:buChar char="-"/>
            </a:pPr>
            <a:r>
              <a:rPr lang="en-GB" sz="1800" dirty="0"/>
              <a:t>in </a:t>
            </a:r>
            <a:r>
              <a:rPr lang="en-GB" sz="1800" dirty="0" err="1"/>
              <a:t>xsuite</a:t>
            </a:r>
            <a:r>
              <a:rPr lang="en-GB" sz="1800" dirty="0"/>
              <a:t> </a:t>
            </a:r>
            <a:r>
              <a:rPr lang="en-GB" sz="1800" dirty="0" err="1"/>
              <a:t>twiss</a:t>
            </a:r>
            <a:r>
              <a:rPr lang="en-GB" sz="1800" dirty="0"/>
              <a:t> params are taken out of tracking, </a:t>
            </a:r>
            <a:r>
              <a:rPr lang="en-GB" sz="1800" dirty="0" err="1"/>
              <a:t>i</a:t>
            </a:r>
            <a:r>
              <a:rPr lang="en-GB" sz="1800" dirty="0"/>
              <a:t> track two closed parameters, is </a:t>
            </a:r>
            <a:r>
              <a:rPr lang="en-GB" sz="1800" dirty="0" err="1"/>
              <a:t>simplecticity</a:t>
            </a:r>
            <a:r>
              <a:rPr lang="en-GB" sz="1800" dirty="0"/>
              <a:t> violated? no</a:t>
            </a:r>
          </a:p>
          <a:p>
            <a:pPr marL="285750" indent="-285750">
              <a:buFontTx/>
              <a:buChar char="-"/>
            </a:pPr>
            <a:endParaRPr lang="en-GB" sz="1800" dirty="0"/>
          </a:p>
          <a:p>
            <a:pPr marL="285750" indent="-285750">
              <a:buFontTx/>
              <a:buChar char="-"/>
            </a:pPr>
            <a:r>
              <a:rPr lang="en-GB" sz="1800" dirty="0" err="1"/>
              <a:t>madx</a:t>
            </a:r>
            <a:r>
              <a:rPr lang="en-GB" sz="1800" dirty="0"/>
              <a:t> and sad computes matrixes </a:t>
            </a:r>
            <a:r>
              <a:rPr lang="en-GB" sz="1800" dirty="0" err="1"/>
              <a:t>diagonlizing</a:t>
            </a:r>
            <a:r>
              <a:rPr lang="en-GB" sz="1800" dirty="0"/>
              <a:t> them and finding optics from that</a:t>
            </a:r>
          </a:p>
          <a:p>
            <a:pPr marL="285750" indent="-285750">
              <a:buFontTx/>
              <a:buChar char="-"/>
            </a:pPr>
            <a:endParaRPr lang="en-GB" sz="1800" dirty="0"/>
          </a:p>
          <a:p>
            <a:pPr marL="285750" indent="-285750">
              <a:buFontTx/>
              <a:buChar char="-"/>
            </a:pPr>
            <a:r>
              <a:rPr lang="en-GB" sz="1800" dirty="0" err="1"/>
              <a:t>iscollective</a:t>
            </a:r>
            <a:r>
              <a:rPr lang="en-GB" sz="1800" dirty="0"/>
              <a:t> is now fixed we </a:t>
            </a:r>
            <a:r>
              <a:rPr lang="en-GB" sz="1800" dirty="0" err="1"/>
              <a:t>dotn</a:t>
            </a:r>
            <a:r>
              <a:rPr lang="en-GB" sz="1800" dirty="0"/>
              <a:t> need it for </a:t>
            </a:r>
            <a:r>
              <a:rPr lang="en-GB" sz="1800" dirty="0" err="1"/>
              <a:t>Ws</a:t>
            </a:r>
            <a:r>
              <a:rPr lang="en-GB" sz="1800" dirty="0"/>
              <a:t> but we need </a:t>
            </a:r>
          </a:p>
          <a:p>
            <a:pPr marL="285750" indent="-285750">
              <a:buFontTx/>
              <a:buChar char="-"/>
            </a:pPr>
            <a:endParaRPr lang="en-GB" sz="1800" dirty="0"/>
          </a:p>
          <a:p>
            <a:pPr marL="285750" indent="-285750">
              <a:buFontTx/>
              <a:buChar char="-"/>
            </a:pPr>
            <a:r>
              <a:rPr lang="en-GB" sz="1800" dirty="0"/>
              <a:t>add pic tune scan with CW </a:t>
            </a:r>
            <a:r>
              <a:rPr lang="en-GB" sz="1800" dirty="0" err="1"/>
              <a:t>dist</a:t>
            </a:r>
            <a:r>
              <a:rPr lang="en-GB" sz="1800" dirty="0"/>
              <a:t> no gaussian, pic needed to verify it </a:t>
            </a:r>
            <a:r>
              <a:rPr lang="en-GB" sz="1800" dirty="0" err="1"/>
              <a:t>doesnt</a:t>
            </a:r>
            <a:r>
              <a:rPr lang="en-GB" sz="1800" dirty="0"/>
              <a:t> have a big impact, do not often do but still needed as check</a:t>
            </a:r>
          </a:p>
          <a:p>
            <a:pPr marL="285750" indent="-285750">
              <a:buFontTx/>
              <a:buChar char="-"/>
            </a:pPr>
            <a:endParaRPr lang="en-GB" sz="1800" dirty="0"/>
          </a:p>
        </p:txBody>
      </p:sp>
      <p:sp>
        <p:nvSpPr>
          <p:cNvPr id="4" name="Slide Number Placeholder 3">
            <a:extLst>
              <a:ext uri="{FF2B5EF4-FFF2-40B4-BE49-F238E27FC236}">
                <a16:creationId xmlns:a16="http://schemas.microsoft.com/office/drawing/2014/main" id="{E81476B5-4D80-121D-633D-917E428A0CD7}"/>
              </a:ext>
            </a:extLst>
          </p:cNvPr>
          <p:cNvSpPr>
            <a:spLocks noGrp="1"/>
          </p:cNvSpPr>
          <p:nvPr>
            <p:ph type="sldNum" sz="quarter" idx="5"/>
          </p:nvPr>
        </p:nvSpPr>
        <p:spPr/>
        <p:txBody>
          <a:bodyPr/>
          <a:lstStyle/>
          <a:p>
            <a:fld id="{5C68A8F8-81AF-DF44-9431-14AFBFCFA52F}" type="slidenum">
              <a:rPr lang="en-CH" smtClean="0"/>
              <a:t>9</a:t>
            </a:fld>
            <a:endParaRPr lang="en-CH"/>
          </a:p>
        </p:txBody>
      </p:sp>
    </p:spTree>
    <p:extLst>
      <p:ext uri="{BB962C8B-B14F-4D97-AF65-F5344CB8AC3E}">
        <p14:creationId xmlns:p14="http://schemas.microsoft.com/office/powerpoint/2010/main" val="31639902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iix"/></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3.iix"/><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rgbClr val="0F124A"/>
        </a:solidFill>
        <a:effectLst/>
      </p:bgPr>
    </p:bg>
    <p:spTree>
      <p:nvGrpSpPr>
        <p:cNvPr id="1" name=""/>
        <p:cNvGrpSpPr/>
        <p:nvPr/>
      </p:nvGrpSpPr>
      <p:grpSpPr>
        <a:xfrm>
          <a:off x="0" y="0"/>
          <a:ext cx="0" cy="0"/>
          <a:chOff x="0" y="0"/>
          <a:chExt cx="0" cy="0"/>
        </a:xfrm>
      </p:grpSpPr>
      <p:pic>
        <p:nvPicPr>
          <p:cNvPr id="4" name="Grafik 9">
            <a:extLst>
              <a:ext uri="{FF2B5EF4-FFF2-40B4-BE49-F238E27FC236}">
                <a16:creationId xmlns:a16="http://schemas.microsoft.com/office/drawing/2014/main" id="{9C48F80D-D590-D7DA-ED74-9CDBCF560BF6}"/>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9144000" cy="5145088"/>
          </a:xfrm>
          <a:prstGeom prst="rect">
            <a:avLst/>
          </a:prstGeom>
        </p:spPr>
      </p:pic>
      <p:pic>
        <p:nvPicPr>
          <p:cNvPr id="8" name="Picture 7" descr="Shape, icon, circle&#10;&#10;Description automatically generated">
            <a:extLst>
              <a:ext uri="{FF2B5EF4-FFF2-40B4-BE49-F238E27FC236}">
                <a16:creationId xmlns:a16="http://schemas.microsoft.com/office/drawing/2014/main" id="{1D55B461-FC20-4B48-861D-3BD149A2F2FB}"/>
              </a:ext>
            </a:extLst>
          </p:cNvPr>
          <p:cNvPicPr>
            <a:picLocks noChangeAspect="1"/>
          </p:cNvPicPr>
          <p:nvPr userDrawn="1"/>
        </p:nvPicPr>
        <p:blipFill>
          <a:blip r:embed="rId3">
            <a:alphaModFix amt="50000"/>
            <a:extLst>
              <a:ext uri="{28A0092B-C50C-407E-A947-70E740481C1C}">
                <a14:useLocalDpi xmlns:a14="http://schemas.microsoft.com/office/drawing/2010/main" val="0"/>
              </a:ext>
            </a:extLst>
          </a:blip>
          <a:stretch>
            <a:fillRect/>
          </a:stretch>
        </p:blipFill>
        <p:spPr>
          <a:xfrm>
            <a:off x="3219902" y="1123699"/>
            <a:ext cx="2704196" cy="2705030"/>
          </a:xfrm>
          <a:prstGeom prst="rect">
            <a:avLst/>
          </a:prstGeom>
        </p:spPr>
      </p:pic>
      <p:sp>
        <p:nvSpPr>
          <p:cNvPr id="19" name="Titel 1">
            <a:extLst>
              <a:ext uri="{FF2B5EF4-FFF2-40B4-BE49-F238E27FC236}">
                <a16:creationId xmlns:a16="http://schemas.microsoft.com/office/drawing/2014/main" id="{0E36070F-2B27-A746-BF96-248FCCDFE113}"/>
              </a:ext>
            </a:extLst>
          </p:cNvPr>
          <p:cNvSpPr>
            <a:spLocks noGrp="1"/>
          </p:cNvSpPr>
          <p:nvPr>
            <p:ph type="ctrTitle" hasCustomPrompt="1"/>
          </p:nvPr>
        </p:nvSpPr>
        <p:spPr>
          <a:xfrm>
            <a:off x="442800" y="1194966"/>
            <a:ext cx="8263350" cy="1791253"/>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21" name="Untertitel 2">
            <a:extLst>
              <a:ext uri="{FF2B5EF4-FFF2-40B4-BE49-F238E27FC236}">
                <a16:creationId xmlns:a16="http://schemas.microsoft.com/office/drawing/2014/main" id="{6259BB68-E427-D548-AD70-21C895C0EC46}"/>
              </a:ext>
            </a:extLst>
          </p:cNvPr>
          <p:cNvSpPr>
            <a:spLocks noGrp="1"/>
          </p:cNvSpPr>
          <p:nvPr>
            <p:ph type="subTitle" idx="1" hasCustomPrompt="1"/>
          </p:nvPr>
        </p:nvSpPr>
        <p:spPr>
          <a:xfrm>
            <a:off x="442800" y="3207627"/>
            <a:ext cx="8263350" cy="1242205"/>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pic>
        <p:nvPicPr>
          <p:cNvPr id="3" name="Picture 2" descr="Logo&#10;&#10;Description automatically generated">
            <a:extLst>
              <a:ext uri="{FF2B5EF4-FFF2-40B4-BE49-F238E27FC236}">
                <a16:creationId xmlns:a16="http://schemas.microsoft.com/office/drawing/2014/main" id="{B71918D9-65A2-4146-85B5-9CB046465E3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586964" y="72918"/>
            <a:ext cx="447815" cy="447815"/>
          </a:xfrm>
          <a:prstGeom prst="rect">
            <a:avLst/>
          </a:prstGeom>
        </p:spPr>
      </p:pic>
    </p:spTree>
    <p:extLst>
      <p:ext uri="{BB962C8B-B14F-4D97-AF65-F5344CB8AC3E}">
        <p14:creationId xmlns:p14="http://schemas.microsoft.com/office/powerpoint/2010/main" val="411140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0F124A"/>
        </a:solidFill>
        <a:effectLst/>
      </p:bgPr>
    </p:bg>
    <p:spTree>
      <p:nvGrpSpPr>
        <p:cNvPr id="1" name=""/>
        <p:cNvGrpSpPr/>
        <p:nvPr/>
      </p:nvGrpSpPr>
      <p:grpSpPr>
        <a:xfrm>
          <a:off x="0" y="0"/>
          <a:ext cx="0" cy="0"/>
          <a:chOff x="0" y="0"/>
          <a:chExt cx="0" cy="0"/>
        </a:xfrm>
      </p:grpSpPr>
      <p:pic>
        <p:nvPicPr>
          <p:cNvPr id="8" name="Picture 7" descr="Shape, icon, circle&#10;&#10;Description automatically generated">
            <a:extLst>
              <a:ext uri="{FF2B5EF4-FFF2-40B4-BE49-F238E27FC236}">
                <a16:creationId xmlns:a16="http://schemas.microsoft.com/office/drawing/2014/main" id="{1D55B461-FC20-4B48-861D-3BD149A2F2FB}"/>
              </a:ext>
            </a:extLst>
          </p:cNvPr>
          <p:cNvPicPr>
            <a:picLocks noChangeAspect="1"/>
          </p:cNvPicPr>
          <p:nvPr userDrawn="1"/>
        </p:nvPicPr>
        <p:blipFill>
          <a:blip r:embed="rId2">
            <a:alphaModFix amt="50000"/>
            <a:extLst>
              <a:ext uri="{28A0092B-C50C-407E-A947-70E740481C1C}">
                <a14:useLocalDpi xmlns:a14="http://schemas.microsoft.com/office/drawing/2010/main" val="0"/>
              </a:ext>
            </a:extLst>
          </a:blip>
          <a:stretch>
            <a:fillRect/>
          </a:stretch>
        </p:blipFill>
        <p:spPr>
          <a:xfrm>
            <a:off x="3219902" y="1123699"/>
            <a:ext cx="2704196" cy="2705030"/>
          </a:xfrm>
          <a:prstGeom prst="rect">
            <a:avLst/>
          </a:prstGeom>
        </p:spPr>
      </p:pic>
      <p:pic>
        <p:nvPicPr>
          <p:cNvPr id="18" name="Grafik 15">
            <a:extLst>
              <a:ext uri="{FF2B5EF4-FFF2-40B4-BE49-F238E27FC236}">
                <a16:creationId xmlns:a16="http://schemas.microsoft.com/office/drawing/2014/main" id="{8D942704-B444-374B-8693-4D571EC4C700}"/>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09221" y="206826"/>
            <a:ext cx="447815" cy="180000"/>
          </a:xfrm>
          <a:prstGeom prst="rect">
            <a:avLst/>
          </a:prstGeom>
        </p:spPr>
      </p:pic>
      <p:sp>
        <p:nvSpPr>
          <p:cNvPr id="19" name="Titel 1">
            <a:extLst>
              <a:ext uri="{FF2B5EF4-FFF2-40B4-BE49-F238E27FC236}">
                <a16:creationId xmlns:a16="http://schemas.microsoft.com/office/drawing/2014/main" id="{0E36070F-2B27-A746-BF96-248FCCDFE113}"/>
              </a:ext>
            </a:extLst>
          </p:cNvPr>
          <p:cNvSpPr>
            <a:spLocks noGrp="1"/>
          </p:cNvSpPr>
          <p:nvPr>
            <p:ph type="ctrTitle" hasCustomPrompt="1"/>
          </p:nvPr>
        </p:nvSpPr>
        <p:spPr>
          <a:xfrm>
            <a:off x="442800" y="1194966"/>
            <a:ext cx="8263350" cy="1791253"/>
          </a:xfrm>
        </p:spPr>
        <p:txBody>
          <a:bodyPr anchor="b"/>
          <a:lstStyle>
            <a:lvl1pPr algn="ctr">
              <a:lnSpc>
                <a:spcPts val="3563"/>
              </a:lnSpc>
              <a:defRPr sz="3600" cap="all" baseline="0">
                <a:solidFill>
                  <a:schemeClr val="bg1"/>
                </a:solidFill>
              </a:defRPr>
            </a:lvl1pPr>
          </a:lstStyle>
          <a:p>
            <a:r>
              <a:rPr lang="en-US" noProof="0" dirty="0"/>
              <a:t>Add Title</a:t>
            </a:r>
          </a:p>
        </p:txBody>
      </p:sp>
      <p:sp>
        <p:nvSpPr>
          <p:cNvPr id="21" name="Untertitel 2">
            <a:extLst>
              <a:ext uri="{FF2B5EF4-FFF2-40B4-BE49-F238E27FC236}">
                <a16:creationId xmlns:a16="http://schemas.microsoft.com/office/drawing/2014/main" id="{6259BB68-E427-D548-AD70-21C895C0EC46}"/>
              </a:ext>
            </a:extLst>
          </p:cNvPr>
          <p:cNvSpPr>
            <a:spLocks noGrp="1"/>
          </p:cNvSpPr>
          <p:nvPr>
            <p:ph type="subTitle" idx="1" hasCustomPrompt="1"/>
          </p:nvPr>
        </p:nvSpPr>
        <p:spPr>
          <a:xfrm>
            <a:off x="442800" y="3207627"/>
            <a:ext cx="8263350" cy="1242205"/>
          </a:xfrm>
        </p:spPr>
        <p:txBody>
          <a:bodyPr>
            <a:no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noProof="0" dirty="0"/>
              <a:t>Add Subtitle</a:t>
            </a:r>
          </a:p>
        </p:txBody>
      </p:sp>
      <p:pic>
        <p:nvPicPr>
          <p:cNvPr id="23" name="Picture 22" descr="Logo&#10;&#10;Description automatically generated">
            <a:extLst>
              <a:ext uri="{FF2B5EF4-FFF2-40B4-BE49-F238E27FC236}">
                <a16:creationId xmlns:a16="http://schemas.microsoft.com/office/drawing/2014/main" id="{DC938E34-9847-A24A-A5E9-359BBFFCF1E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48600" y="206826"/>
            <a:ext cx="618524" cy="180000"/>
          </a:xfrm>
          <a:prstGeom prst="rect">
            <a:avLst/>
          </a:prstGeom>
        </p:spPr>
      </p:pic>
      <p:pic>
        <p:nvPicPr>
          <p:cNvPr id="3" name="Picture 2" descr="Logo&#10;&#10;Description automatically generated">
            <a:extLst>
              <a:ext uri="{FF2B5EF4-FFF2-40B4-BE49-F238E27FC236}">
                <a16:creationId xmlns:a16="http://schemas.microsoft.com/office/drawing/2014/main" id="{B71918D9-65A2-4146-85B5-9CB046465E3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86964" y="72918"/>
            <a:ext cx="447815" cy="447815"/>
          </a:xfrm>
          <a:prstGeom prst="rect">
            <a:avLst/>
          </a:prstGeom>
        </p:spPr>
      </p:pic>
      <p:grpSp>
        <p:nvGrpSpPr>
          <p:cNvPr id="9" name="Group 8">
            <a:extLst>
              <a:ext uri="{FF2B5EF4-FFF2-40B4-BE49-F238E27FC236}">
                <a16:creationId xmlns:a16="http://schemas.microsoft.com/office/drawing/2014/main" id="{6B4F938A-1695-0C4A-B7BA-E1E4F7F15785}"/>
              </a:ext>
            </a:extLst>
          </p:cNvPr>
          <p:cNvGrpSpPr/>
          <p:nvPr userDrawn="1"/>
        </p:nvGrpSpPr>
        <p:grpSpPr>
          <a:xfrm>
            <a:off x="7280945" y="72918"/>
            <a:ext cx="447815" cy="447815"/>
            <a:chOff x="6404106" y="758793"/>
            <a:chExt cx="1436662" cy="1436662"/>
          </a:xfrm>
        </p:grpSpPr>
        <p:sp>
          <p:nvSpPr>
            <p:cNvPr id="10" name="Oval 9">
              <a:extLst>
                <a:ext uri="{FF2B5EF4-FFF2-40B4-BE49-F238E27FC236}">
                  <a16:creationId xmlns:a16="http://schemas.microsoft.com/office/drawing/2014/main" id="{ACC1BE71-D675-8A4E-A27C-9074B0E97562}"/>
                </a:ext>
              </a:extLst>
            </p:cNvPr>
            <p:cNvSpPr/>
            <p:nvPr/>
          </p:nvSpPr>
          <p:spPr>
            <a:xfrm>
              <a:off x="6404106" y="758793"/>
              <a:ext cx="1436662" cy="14366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1" name="Picture 10" descr="Icon&#10;&#10;Description automatically generated">
              <a:extLst>
                <a:ext uri="{FF2B5EF4-FFF2-40B4-BE49-F238E27FC236}">
                  <a16:creationId xmlns:a16="http://schemas.microsoft.com/office/drawing/2014/main" id="{A137B692-EDCA-8142-BE42-927A3D8CD11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3200" y="842949"/>
              <a:ext cx="1186180" cy="1186180"/>
            </a:xfrm>
            <a:prstGeom prst="rect">
              <a:avLst/>
            </a:prstGeom>
          </p:spPr>
        </p:pic>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cSld name="Title + Text">
    <p:spTree>
      <p:nvGrpSpPr>
        <p:cNvPr id="1" name=""/>
        <p:cNvGrpSpPr/>
        <p:nvPr/>
      </p:nvGrpSpPr>
      <p:grpSpPr>
        <a:xfrm>
          <a:off x="0" y="0"/>
          <a:ext cx="0" cy="0"/>
          <a:chOff x="0" y="0"/>
          <a:chExt cx="0" cy="0"/>
        </a:xfrm>
      </p:grpSpPr>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442800" y="1405031"/>
            <a:ext cx="4023000" cy="212624"/>
          </a:xfrm>
        </p:spPr>
        <p:txBody>
          <a:bodyPr>
            <a:noAutofit/>
          </a:bodyPr>
          <a:lstStyle>
            <a:lvl1pPr>
              <a:defRPr sz="1400" b="1"/>
            </a:lvl1pPr>
            <a:lvl2pPr marL="0" indent="0">
              <a:buFontTx/>
              <a:buNone/>
              <a:defRPr sz="1350" b="1"/>
            </a:lvl2pPr>
            <a:lvl3pPr marL="0" indent="0">
              <a:buFontTx/>
              <a:buNone/>
              <a:defRPr sz="1350" b="1"/>
            </a:lvl3pPr>
            <a:lvl4pPr marL="0" indent="0">
              <a:buFontTx/>
              <a:buNone/>
              <a:defRPr sz="1350" b="1"/>
            </a:lvl4pPr>
            <a:lvl5pPr marL="0" indent="0">
              <a:buFontTx/>
              <a:buNone/>
              <a:defRPr sz="135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442800" y="1746089"/>
            <a:ext cx="8263350" cy="2748098"/>
          </a:xfrm>
        </p:spPr>
        <p:txBody>
          <a:bodyPr/>
          <a:lstStyle>
            <a:lvl1pPr>
              <a:lnSpc>
                <a:spcPts val="1950"/>
              </a:lnSpc>
              <a:defRPr sz="1600"/>
            </a:lvl1pPr>
            <a:lvl2pPr marL="340200" indent="-340200">
              <a:lnSpc>
                <a:spcPts val="1950"/>
              </a:lnSpc>
              <a:defRPr sz="1600"/>
            </a:lvl2pPr>
            <a:lvl3pPr marL="680400" indent="-340200">
              <a:lnSpc>
                <a:spcPts val="1950"/>
              </a:lnSpc>
              <a:defRPr sz="1600"/>
            </a:lvl3pPr>
            <a:lvl4pPr marL="1020600" indent="-340200">
              <a:lnSpc>
                <a:spcPts val="1950"/>
              </a:lnSpc>
              <a:defRPr sz="1600"/>
            </a:lvl4pPr>
            <a:lvl5pPr marL="1360800" indent="-340200">
              <a:lnSpc>
                <a:spcPts val="1950"/>
              </a:lnSpc>
              <a:defRPr sz="16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442800" y="577979"/>
            <a:ext cx="8263350" cy="804314"/>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442913" y="4625178"/>
            <a:ext cx="4023122" cy="341655"/>
          </a:xfrm>
        </p:spPr>
        <p:txBody>
          <a:bodyPr>
            <a:noAutofit/>
          </a:bodyPr>
          <a:lstStyle>
            <a:lvl1pPr>
              <a:lnSpc>
                <a:spcPts val="1013"/>
              </a:lnSpc>
              <a:defRPr sz="750"/>
            </a:lvl1pPr>
            <a:lvl2pPr marL="0" indent="0">
              <a:lnSpc>
                <a:spcPts val="1013"/>
              </a:lnSpc>
              <a:buNone/>
              <a:defRPr sz="750"/>
            </a:lvl2pPr>
            <a:lvl3pPr marL="0" indent="0">
              <a:lnSpc>
                <a:spcPts val="1013"/>
              </a:lnSpc>
              <a:buFont typeface="Arial" panose="020B0604020202020204" pitchFamily="34" charset="0"/>
              <a:buNone/>
              <a:defRPr sz="750"/>
            </a:lvl3pPr>
            <a:lvl4pPr marL="0" indent="0">
              <a:lnSpc>
                <a:spcPts val="1013"/>
              </a:lnSpc>
              <a:buFont typeface="Arial" panose="020B0604020202020204" pitchFamily="34" charset="0"/>
              <a:buNone/>
              <a:defRPr sz="750"/>
            </a:lvl4pPr>
            <a:lvl5pPr marL="0" indent="0">
              <a:lnSpc>
                <a:spcPts val="1013"/>
              </a:lnSpc>
              <a:buFont typeface="Arial" panose="020B0604020202020204" pitchFamily="34" charset="0"/>
              <a:buNone/>
              <a:defRPr sz="750"/>
            </a:lvl5pPr>
          </a:lstStyle>
          <a:p>
            <a:pPr lvl="0"/>
            <a:r>
              <a:rPr lang="de-DE" dirty="0" err="1"/>
              <a:t>Footnote</a:t>
            </a:r>
            <a:endParaRPr lang="de-AT" dirty="0"/>
          </a:p>
        </p:txBody>
      </p:sp>
      <p:sp>
        <p:nvSpPr>
          <p:cNvPr id="7" name="Rechteck 3">
            <a:extLst>
              <a:ext uri="{FF2B5EF4-FFF2-40B4-BE49-F238E27FC236}">
                <a16:creationId xmlns:a16="http://schemas.microsoft.com/office/drawing/2014/main" id="{DF61C4D2-86E0-B04D-82D3-96A65E7B75A4}"/>
              </a:ext>
            </a:extLst>
          </p:cNvPr>
          <p:cNvSpPr/>
          <p:nvPr userDrawn="1"/>
        </p:nvSpPr>
        <p:spPr>
          <a:xfrm>
            <a:off x="0" y="1"/>
            <a:ext cx="9144000" cy="36010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506" dirty="0"/>
          </a:p>
        </p:txBody>
      </p:sp>
      <p:pic>
        <p:nvPicPr>
          <p:cNvPr id="8" name="Grafik 16">
            <a:extLst>
              <a:ext uri="{FF2B5EF4-FFF2-40B4-BE49-F238E27FC236}">
                <a16:creationId xmlns:a16="http://schemas.microsoft.com/office/drawing/2014/main" id="{42C024AE-25D7-7A46-A9C3-E69A35F0D8A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9222" y="90028"/>
            <a:ext cx="447815" cy="180056"/>
          </a:xfrm>
          <a:prstGeom prst="rect">
            <a:avLst/>
          </a:prstGeom>
        </p:spPr>
      </p:pic>
      <p:sp>
        <p:nvSpPr>
          <p:cNvPr id="12" name="Foliennummernplatzhalter 2">
            <a:extLst>
              <a:ext uri="{FF2B5EF4-FFF2-40B4-BE49-F238E27FC236}">
                <a16:creationId xmlns:a16="http://schemas.microsoft.com/office/drawing/2014/main" id="{C7B1DB0F-E925-914C-9A65-510FCAE5DFA9}"/>
              </a:ext>
            </a:extLst>
          </p:cNvPr>
          <p:cNvSpPr>
            <a:spLocks noGrp="1"/>
          </p:cNvSpPr>
          <p:nvPr>
            <p:ph type="sldNum" sz="quarter" idx="10"/>
          </p:nvPr>
        </p:nvSpPr>
        <p:spPr>
          <a:xfrm>
            <a:off x="8745301" y="134144"/>
            <a:ext cx="289479" cy="170124"/>
          </a:xfrm>
        </p:spPr>
        <p:txBody>
          <a:bodyPr/>
          <a:lstStyle>
            <a:lvl1pPr>
              <a:defRPr>
                <a:solidFill>
                  <a:schemeClr val="bg1"/>
                </a:solidFill>
              </a:defRPr>
            </a:lvl1pPr>
          </a:lstStyle>
          <a:p>
            <a:fld id="{88A1DFE4-5FC5-43BD-BB7E-75EAD82B965F}" type="slidenum">
              <a:rPr lang="en-US" smtClean="0"/>
              <a:pPr/>
              <a:t>‹#›</a:t>
            </a:fld>
            <a:endParaRPr lang="en-US" dirty="0"/>
          </a:p>
        </p:txBody>
      </p:sp>
      <p:sp>
        <p:nvSpPr>
          <p:cNvPr id="13" name="Textfeld 4">
            <a:extLst>
              <a:ext uri="{FF2B5EF4-FFF2-40B4-BE49-F238E27FC236}">
                <a16:creationId xmlns:a16="http://schemas.microsoft.com/office/drawing/2014/main" id="{B691AAF5-474C-5843-ADBB-2DAC2EA97AD2}"/>
              </a:ext>
            </a:extLst>
          </p:cNvPr>
          <p:cNvSpPr txBox="1"/>
          <p:nvPr userDrawn="1"/>
        </p:nvSpPr>
        <p:spPr>
          <a:xfrm>
            <a:off x="697635" y="65111"/>
            <a:ext cx="4554770" cy="262688"/>
          </a:xfrm>
          <a:prstGeom prst="rect">
            <a:avLst/>
          </a:prstGeom>
          <a:noFill/>
        </p:spPr>
        <p:txBody>
          <a:bodyPr wrap="square" rtlCol="0">
            <a:noAutofit/>
          </a:bodyPr>
          <a:lstStyle/>
          <a:p>
            <a:pPr marL="0" marR="0" lvl="0" indent="0" algn="l" defTabSz="685727" rtl="0" eaLnBrk="1" fontAlgn="auto" latinLnBrk="0" hangingPunct="1">
              <a:lnSpc>
                <a:spcPts val="1238"/>
              </a:lnSpc>
              <a:spcBef>
                <a:spcPts val="0"/>
              </a:spcBef>
              <a:spcAft>
                <a:spcPts val="0"/>
              </a:spcAft>
              <a:buClrTx/>
              <a:buSzTx/>
              <a:buFontTx/>
              <a:buNone/>
              <a:tabLst/>
              <a:defRPr/>
            </a:pPr>
            <a:r>
              <a:rPr lang="en-US" sz="1200" dirty="0">
                <a:solidFill>
                  <a:schemeClr val="bg1"/>
                </a:solidFill>
                <a:latin typeface="Cavolini" panose="03000502040302020204" pitchFamily="66" charset="0"/>
                <a:cs typeface="Cavolini" panose="03000502040302020204" pitchFamily="66" charset="0"/>
              </a:rPr>
              <a:t>20 May 2025 | </a:t>
            </a:r>
            <a:r>
              <a:rPr lang="en-GB" sz="1200" dirty="0">
                <a:solidFill>
                  <a:schemeClr val="bg1"/>
                </a:solidFill>
                <a:latin typeface="Cavolini" panose="03000502040302020204" pitchFamily="66" charset="0"/>
                <a:cs typeface="Cavolini" panose="03000502040302020204" pitchFamily="66" charset="0"/>
              </a:rPr>
              <a:t>FCC Week</a:t>
            </a:r>
            <a:endParaRPr lang="en-GB" sz="1200" dirty="0">
              <a:solidFill>
                <a:schemeClr val="bg1"/>
              </a:solidFill>
            </a:endParaRPr>
          </a:p>
          <a:p>
            <a:pPr>
              <a:lnSpc>
                <a:spcPts val="1238"/>
              </a:lnSpc>
            </a:pPr>
            <a:endParaRPr lang="de-AT" sz="1200" dirty="0">
              <a:solidFill>
                <a:schemeClr val="bg1"/>
              </a:solidFill>
              <a:latin typeface="Cavolini" panose="03000502040302020204" pitchFamily="66" charset="0"/>
              <a:cs typeface="Cavolini" panose="03000502040302020204" pitchFamily="66" charset="0"/>
            </a:endParaRPr>
          </a:p>
        </p:txBody>
      </p:sp>
      <p:cxnSp>
        <p:nvCxnSpPr>
          <p:cNvPr id="4" name="Straight Connector 3">
            <a:extLst>
              <a:ext uri="{FF2B5EF4-FFF2-40B4-BE49-F238E27FC236}">
                <a16:creationId xmlns:a16="http://schemas.microsoft.com/office/drawing/2014/main" id="{0F0A6267-A559-4C4B-9788-C7696FF21BF4}"/>
              </a:ext>
            </a:extLst>
          </p:cNvPr>
          <p:cNvCxnSpPr>
            <a:cxnSpLocks/>
          </p:cNvCxnSpPr>
          <p:nvPr userDrawn="1"/>
        </p:nvCxnSpPr>
        <p:spPr>
          <a:xfrm>
            <a:off x="0" y="362744"/>
            <a:ext cx="9144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661924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442800" y="579731"/>
            <a:ext cx="8263350" cy="804314"/>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442800" y="1745976"/>
            <a:ext cx="8263350" cy="2748098"/>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8745301" y="52434"/>
            <a:ext cx="289479" cy="170124"/>
          </a:xfrm>
          <a:prstGeom prst="rect">
            <a:avLst/>
          </a:prstGeom>
        </p:spPr>
        <p:txBody>
          <a:bodyPr vert="horz" wrap="none" lIns="91440" tIns="45720" rIns="91440" bIns="45720" rtlCol="0" anchor="ctr">
            <a:noAutofit/>
          </a:bodyPr>
          <a:lstStyle>
            <a:lvl1pPr algn="r">
              <a:lnSpc>
                <a:spcPts val="1238"/>
              </a:lnSpc>
              <a:defRPr sz="800">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846713712"/>
      </p:ext>
    </p:extLst>
  </p:cSld>
  <p:clrMap bg1="lt1" tx1="dk1" bg2="lt2" tx2="dk2" accent1="accent1" accent2="accent2" accent3="accent3" accent4="accent4" accent5="accent5" accent6="accent6" hlink="hlink" folHlink="folHlink"/>
  <p:sldLayoutIdLst>
    <p:sldLayoutId id="2147483692" r:id="rId1"/>
    <p:sldLayoutId id="2147483661" r:id="rId2"/>
    <p:sldLayoutId id="2147483690" r:id="rId3"/>
  </p:sldLayoutIdLst>
  <p:hf hdr="0" ftr="0" dt="0"/>
  <p:txStyles>
    <p:titleStyle>
      <a:lvl1pPr algn="l" defTabSz="685800" rtl="0" eaLnBrk="1" latinLnBrk="0" hangingPunct="1">
        <a:lnSpc>
          <a:spcPts val="3000"/>
        </a:lnSpc>
        <a:spcBef>
          <a:spcPct val="0"/>
        </a:spcBef>
        <a:buNone/>
        <a:defRPr sz="2800" kern="1200">
          <a:solidFill>
            <a:schemeClr val="tx1"/>
          </a:solidFill>
          <a:latin typeface="Times New Roman" panose="02020603050405020304" pitchFamily="18" charset="0"/>
          <a:ea typeface="+mj-ea"/>
          <a:cs typeface="Times New Roman" panose="02020603050405020304" pitchFamily="18" charset="0"/>
        </a:defRPr>
      </a:lvl1pPr>
    </p:titleStyle>
    <p:bodyStyle>
      <a:lvl1pPr marL="0" indent="0" algn="l" defTabSz="685800" rtl="0" eaLnBrk="1" latinLnBrk="0" hangingPunct="1">
        <a:lnSpc>
          <a:spcPts val="1388"/>
        </a:lnSpc>
        <a:spcBef>
          <a:spcPts val="0"/>
        </a:spcBef>
        <a:buFont typeface="Arial" panose="020B0604020202020204" pitchFamily="34" charset="0"/>
        <a:buNone/>
        <a:defRPr sz="1200" kern="1200">
          <a:solidFill>
            <a:schemeClr val="tx1"/>
          </a:solidFill>
          <a:latin typeface="+mn-lt"/>
          <a:ea typeface="+mn-ea"/>
          <a:cs typeface="+mn-cs"/>
        </a:defRPr>
      </a:lvl1pPr>
      <a:lvl2pPr marL="243000" indent="-243000" algn="l" defTabSz="685800" rtl="0" eaLnBrk="1" latinLnBrk="0" hangingPunct="1">
        <a:lnSpc>
          <a:spcPts val="1388"/>
        </a:lnSpc>
        <a:spcBef>
          <a:spcPts val="0"/>
        </a:spcBef>
        <a:buFont typeface="Arial" panose="020B0604020202020204" pitchFamily="34" charset="0"/>
        <a:buChar char="•"/>
        <a:defRPr sz="1200" kern="1200">
          <a:solidFill>
            <a:schemeClr val="tx1"/>
          </a:solidFill>
          <a:latin typeface="+mn-lt"/>
          <a:ea typeface="+mn-ea"/>
          <a:cs typeface="+mn-cs"/>
        </a:defRPr>
      </a:lvl2pPr>
      <a:lvl3pPr marL="486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3pPr>
      <a:lvl4pPr marL="729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4pPr>
      <a:lvl5pPr marL="972000" indent="-243000" algn="l" defTabSz="685800" rtl="0" eaLnBrk="1" latinLnBrk="0" hangingPunct="1">
        <a:lnSpc>
          <a:spcPts val="1388"/>
        </a:lnSpc>
        <a:spcBef>
          <a:spcPts val="0"/>
        </a:spcBef>
        <a:buSzPct val="100000"/>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sv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hyperlink" Target="https://journals.aps.org/prab/pdf/10.1103/PhysRevAccelBeams.23.104402" TargetMode="External"/><Relationship Id="rId3" Type="http://schemas.openxmlformats.org/officeDocument/2006/relationships/hyperlink" Target="https://cds.cern.ch/record/331845/files/shulte.pdf" TargetMode="External"/><Relationship Id="rId7" Type="http://schemas.openxmlformats.org/officeDocument/2006/relationships/hyperlink" Target="https://indico.cern.ch/event/1398060/contributions/5876155" TargetMode="Externa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hyperlink" Target="https://oraweb.cern.ch/pls/hhh/code_website.disp_code?code_name=BBSS" TargetMode="External"/><Relationship Id="rId11" Type="http://schemas.openxmlformats.org/officeDocument/2006/relationships/hyperlink" Target="https://doi.org/10.18429/JACoW-HB2023-TUA2I1" TargetMode="External"/><Relationship Id="rId5" Type="http://schemas.openxmlformats.org/officeDocument/2006/relationships/hyperlink" Target="https://indico.cern.ch/event/438918/contributions/1085290" TargetMode="External"/><Relationship Id="rId10" Type="http://schemas.openxmlformats.org/officeDocument/2006/relationships/hyperlink" Target="https://amac.lbl.gov/~jiqiang/BeamBeam3D/" TargetMode="External"/><Relationship Id="rId4" Type="http://schemas.openxmlformats.org/officeDocument/2006/relationships/hyperlink" Target="https://accelconf.web.cern.ch/p05/PAPERS/TPAT078.PDF" TargetMode="External"/><Relationship Id="rId9" Type="http://schemas.openxmlformats.org/officeDocument/2006/relationships/hyperlink" Target="http://cds.cern.ch/record/1120233/files/p65.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sixtrack.web.cern.ch/"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hyperlink" Target="https://github.com/PyCOMPLETE/PyHEADTAIL" TargetMode="External"/></Relationships>
</file>

<file path=ppt/slides/_rels/slide16.xml.rels><?xml version="1.0" encoding="UTF-8" standalone="yes"?>
<Relationships xmlns="http://schemas.openxmlformats.org/package/2006/relationships"><Relationship Id="rId8" Type="http://schemas.openxmlformats.org/officeDocument/2006/relationships/hyperlink" Target="https://arxiv.org/abs/2501.04609" TargetMode="External"/><Relationship Id="rId3" Type="http://schemas.openxmlformats.org/officeDocument/2006/relationships/hyperlink" Target="https://infoscience.epfl.ch/entities/publication/9f194f9b-76e8-4ba8-ab62-b19b17597ccc" TargetMode="External"/><Relationship Id="rId7" Type="http://schemas.openxmlformats.org/officeDocument/2006/relationships/hyperlink" Target="https://arxiv.org/abs/2404.09012"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s://doi.org/10.1103/PhysRevAccelBeams.27.121001" TargetMode="External"/><Relationship Id="rId5" Type="http://schemas.openxmlformats.org/officeDocument/2006/relationships/hyperlink" Target="https://indico.jacow.org/event/75/contributions/6860/" TargetMode="External"/><Relationship Id="rId10" Type="http://schemas.openxmlformats.org/officeDocument/2006/relationships/hyperlink" Target="https://indico.jacow.org/event/75/contributions/6848/" TargetMode="External"/><Relationship Id="rId4" Type="http://schemas.openxmlformats.org/officeDocument/2006/relationships/hyperlink" Target="https://doi.org/10.1103/PhysRevAccelBeams.27.091001" TargetMode="External"/><Relationship Id="rId9" Type="http://schemas.openxmlformats.org/officeDocument/2006/relationships/hyperlink" Target="https://indico.jacow.org/event/75/contributions/6848"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indico.cern.ch/event/1545057/contributions/6503334/attachments/3063451/5419405/Xsuite_Utility_Toolkit.pd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oleObject" Target="../embeddings/oleObject1.bin"/><Relationship Id="rId3" Type="http://schemas.openxmlformats.org/officeDocument/2006/relationships/tags" Target="../tags/tag3.xml"/><Relationship Id="rId7" Type="http://schemas.openxmlformats.org/officeDocument/2006/relationships/image" Target="../media/image37.png"/><Relationship Id="rId12" Type="http://schemas.openxmlformats.org/officeDocument/2006/relationships/image" Target="../media/image42.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20.xml"/><Relationship Id="rId11" Type="http://schemas.openxmlformats.org/officeDocument/2006/relationships/image" Target="../media/image41.png"/><Relationship Id="rId5" Type="http://schemas.openxmlformats.org/officeDocument/2006/relationships/slideLayout" Target="../slideLayouts/slideLayout3.xml"/><Relationship Id="rId10" Type="http://schemas.openxmlformats.org/officeDocument/2006/relationships/image" Target="../media/image40.png"/><Relationship Id="rId4" Type="http://schemas.openxmlformats.org/officeDocument/2006/relationships/tags" Target="../tags/tag4.xml"/><Relationship Id="rId9" Type="http://schemas.openxmlformats.org/officeDocument/2006/relationships/image" Target="../media/image39.png"/><Relationship Id="rId14" Type="http://schemas.openxmlformats.org/officeDocument/2006/relationships/image" Target="../media/image43.wmf"/></Relationships>
</file>

<file path=ppt/slides/_rels/slide21.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slideLayout" Target="../slideLayouts/slideLayout3.xml"/><Relationship Id="rId7" Type="http://schemas.openxmlformats.org/officeDocument/2006/relationships/image" Target="../media/image46.pn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45.svg"/><Relationship Id="rId5" Type="http://schemas.openxmlformats.org/officeDocument/2006/relationships/image" Target="../media/image44.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49.emf"/></Relationships>
</file>

<file path=ppt/slides/_rels/slide2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tags" Target="../tags/tag9.xml"/><Relationship Id="rId7" Type="http://schemas.openxmlformats.org/officeDocument/2006/relationships/image" Target="../media/image51.pn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image" Target="../media/image50.png"/><Relationship Id="rId5" Type="http://schemas.openxmlformats.org/officeDocument/2006/relationships/notesSlide" Target="../notesSlides/notesSlide24.xml"/><Relationship Id="rId4" Type="http://schemas.openxmlformats.org/officeDocument/2006/relationships/slideLayout" Target="../slideLayouts/slideLayout3.xml"/><Relationship Id="rId9" Type="http://schemas.openxmlformats.org/officeDocument/2006/relationships/image" Target="../media/image53.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3.xml"/><Relationship Id="rId1" Type="http://schemas.openxmlformats.org/officeDocument/2006/relationships/tags" Target="../tags/tag10.xml"/><Relationship Id="rId5" Type="http://schemas.openxmlformats.org/officeDocument/2006/relationships/image" Target="../media/image55.png"/><Relationship Id="rId4" Type="http://schemas.openxmlformats.org/officeDocument/2006/relationships/image" Target="../media/image54.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2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1.svg"/></Relationships>
</file>

<file path=ppt/slides/_rels/slide3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9.tmp"/><Relationship Id="rId3" Type="http://schemas.openxmlformats.org/officeDocument/2006/relationships/image" Target="../media/image14.png"/><Relationship Id="rId7" Type="http://schemas.openxmlformats.org/officeDocument/2006/relationships/image" Target="../media/image18.emf"/><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26.png"/><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39333-8B83-054D-8AD2-B5B0D942875E}"/>
              </a:ext>
            </a:extLst>
          </p:cNvPr>
          <p:cNvSpPr>
            <a:spLocks noGrp="1"/>
          </p:cNvSpPr>
          <p:nvPr>
            <p:ph type="ctrTitle"/>
          </p:nvPr>
        </p:nvSpPr>
        <p:spPr>
          <a:xfrm>
            <a:off x="442800" y="1048545"/>
            <a:ext cx="8263350" cy="1524000"/>
          </a:xfrm>
          <a:noFill/>
        </p:spPr>
        <p:txBody>
          <a:bodyPr/>
          <a:lstStyle/>
          <a:p>
            <a:r>
              <a:rPr lang="en-GB" b="1" dirty="0">
                <a:latin typeface="+mj-lt"/>
                <a:ea typeface="Apple Color Emoji" pitchFamily="2" charset="0"/>
                <a:cs typeface="Al Nile" pitchFamily="2" charset="-78"/>
              </a:rPr>
              <a:t>Numerical tools for beam-beam studies</a:t>
            </a:r>
            <a:endParaRPr lang="en-CH" b="1" dirty="0">
              <a:latin typeface="+mj-lt"/>
              <a:ea typeface="Apple Color Emoji" pitchFamily="2" charset="0"/>
              <a:cs typeface="Al Nile" pitchFamily="2" charset="-78"/>
            </a:endParaRPr>
          </a:p>
        </p:txBody>
      </p:sp>
      <p:sp>
        <p:nvSpPr>
          <p:cNvPr id="3" name="Subtitle 2">
            <a:extLst>
              <a:ext uri="{FF2B5EF4-FFF2-40B4-BE49-F238E27FC236}">
                <a16:creationId xmlns:a16="http://schemas.microsoft.com/office/drawing/2014/main" id="{5823CC5F-0CE8-9848-975C-6BBFB68A25C6}"/>
              </a:ext>
            </a:extLst>
          </p:cNvPr>
          <p:cNvSpPr>
            <a:spLocks noGrp="1"/>
          </p:cNvSpPr>
          <p:nvPr>
            <p:ph type="subTitle" idx="1"/>
          </p:nvPr>
        </p:nvSpPr>
        <p:spPr>
          <a:xfrm>
            <a:off x="848206" y="2635919"/>
            <a:ext cx="7447588" cy="1242205"/>
          </a:xfrm>
        </p:spPr>
        <p:txBody>
          <a:bodyPr/>
          <a:lstStyle/>
          <a:p>
            <a:pPr>
              <a:lnSpc>
                <a:spcPct val="100000"/>
              </a:lnSpc>
            </a:pPr>
            <a:r>
              <a:rPr lang="en-GB" sz="1400" u="sng" dirty="0">
                <a:cs typeface="Cavolini" panose="03000502040302020204" pitchFamily="66" charset="0"/>
              </a:rPr>
              <a:t>Peter Kicsiny</a:t>
            </a:r>
            <a:r>
              <a:rPr lang="en-GB" sz="1400" dirty="0">
                <a:cs typeface="Cavolini" panose="03000502040302020204" pitchFamily="66" charset="0"/>
              </a:rPr>
              <a:t>, G. Broggi, X. </a:t>
            </a:r>
            <a:r>
              <a:rPr lang="en-GB" sz="1400" dirty="0" err="1">
                <a:cs typeface="Cavolini" panose="03000502040302020204" pitchFamily="66" charset="0"/>
              </a:rPr>
              <a:t>Buffat</a:t>
            </a:r>
            <a:r>
              <a:rPr lang="en-GB" sz="1400" dirty="0">
                <a:cs typeface="Cavolini" panose="03000502040302020204" pitchFamily="66" charset="0"/>
              </a:rPr>
              <a:t>, V. </a:t>
            </a:r>
            <a:r>
              <a:rPr lang="en-GB" sz="1400" dirty="0" err="1">
                <a:cs typeface="Cavolini" panose="03000502040302020204" pitchFamily="66" charset="0"/>
              </a:rPr>
              <a:t>Gawas</a:t>
            </a:r>
            <a:r>
              <a:rPr lang="en-GB" sz="1400" dirty="0">
                <a:cs typeface="Cavolini" panose="03000502040302020204" pitchFamily="66" charset="0"/>
              </a:rPr>
              <a:t>, G. Iadarola, S. </a:t>
            </a:r>
            <a:r>
              <a:rPr lang="en-GB" sz="1400" dirty="0" err="1">
                <a:cs typeface="Cavolini" panose="03000502040302020204" pitchFamily="66" charset="0"/>
              </a:rPr>
              <a:t>Kostoglou</a:t>
            </a:r>
            <a:r>
              <a:rPr lang="en-GB" sz="1400" dirty="0">
                <a:cs typeface="Cavolini" panose="03000502040302020204" pitchFamily="66" charset="0"/>
              </a:rPr>
              <a:t>, K. </a:t>
            </a:r>
            <a:r>
              <a:rPr lang="en-GB" sz="1400" dirty="0" err="1">
                <a:cs typeface="Cavolini" panose="03000502040302020204" pitchFamily="66" charset="0"/>
              </a:rPr>
              <a:t>Oide</a:t>
            </a:r>
            <a:r>
              <a:rPr lang="en-GB" sz="1400" dirty="0">
                <a:cs typeface="Cavolini" panose="03000502040302020204" pitchFamily="66" charset="0"/>
              </a:rPr>
              <a:t>, T. </a:t>
            </a:r>
            <a:r>
              <a:rPr lang="en-GB" sz="1400" dirty="0" err="1">
                <a:cs typeface="Cavolini" panose="03000502040302020204" pitchFamily="66" charset="0"/>
              </a:rPr>
              <a:t>Pieloni</a:t>
            </a:r>
            <a:r>
              <a:rPr lang="en-GB" sz="1400" dirty="0">
                <a:cs typeface="Cavolini" panose="03000502040302020204" pitchFamily="66" charset="0"/>
              </a:rPr>
              <a:t>, J. Salvesen, K. </a:t>
            </a:r>
            <a:r>
              <a:rPr lang="en-GB" sz="1400" dirty="0" err="1">
                <a:cs typeface="Cavolini" panose="03000502040302020204" pitchFamily="66" charset="0"/>
              </a:rPr>
              <a:t>Skoufairs</a:t>
            </a:r>
            <a:r>
              <a:rPr lang="en-GB" sz="1400" dirty="0">
                <a:cs typeface="Cavolini" panose="03000502040302020204" pitchFamily="66" charset="0"/>
              </a:rPr>
              <a:t>, R. Soos, L. van Riesen-Haupt</a:t>
            </a:r>
          </a:p>
          <a:p>
            <a:pPr>
              <a:lnSpc>
                <a:spcPct val="200000"/>
              </a:lnSpc>
              <a:spcAft>
                <a:spcPts val="100"/>
              </a:spcAft>
            </a:pPr>
            <a:r>
              <a:rPr lang="en-GB" sz="1400" dirty="0">
                <a:cs typeface="Cavolini" panose="03000502040302020204" pitchFamily="66" charset="0"/>
              </a:rPr>
              <a:t>for the beam-beam working group, with special thanks to:</a:t>
            </a:r>
          </a:p>
          <a:p>
            <a:pPr>
              <a:lnSpc>
                <a:spcPct val="100000"/>
              </a:lnSpc>
              <a:spcAft>
                <a:spcPts val="100"/>
              </a:spcAft>
            </a:pPr>
            <a:r>
              <a:rPr lang="en-GB" sz="1400" dirty="0">
                <a:cs typeface="Cavolini" panose="03000502040302020204" pitchFamily="66" charset="0"/>
              </a:rPr>
              <a:t> H. Burkhardt, C. Carli, F. </a:t>
            </a:r>
            <a:r>
              <a:rPr lang="en-GB" sz="1400" dirty="0" err="1">
                <a:cs typeface="Cavolini" panose="03000502040302020204" pitchFamily="66" charset="0"/>
              </a:rPr>
              <a:t>Carlier</a:t>
            </a:r>
            <a:r>
              <a:rPr lang="en-GB" sz="1400" dirty="0">
                <a:cs typeface="Cavolini" panose="03000502040302020204" pitchFamily="66" charset="0"/>
              </a:rPr>
              <a:t>, M. Hofer, D. Schulte, M. Seidel, D. </a:t>
            </a:r>
            <a:r>
              <a:rPr lang="en-GB" sz="1400" dirty="0" err="1">
                <a:cs typeface="Cavolini" panose="03000502040302020204" pitchFamily="66" charset="0"/>
              </a:rPr>
              <a:t>Shatilov</a:t>
            </a:r>
            <a:r>
              <a:rPr lang="en-GB" sz="1400" dirty="0">
                <a:cs typeface="Cavolini" panose="03000502040302020204" pitchFamily="66" charset="0"/>
              </a:rPr>
              <a:t>, D. Zhou</a:t>
            </a:r>
          </a:p>
        </p:txBody>
      </p:sp>
      <p:sp>
        <p:nvSpPr>
          <p:cNvPr id="11" name="TextBox 10">
            <a:extLst>
              <a:ext uri="{FF2B5EF4-FFF2-40B4-BE49-F238E27FC236}">
                <a16:creationId xmlns:a16="http://schemas.microsoft.com/office/drawing/2014/main" id="{8EBF9EEB-6E77-2345-AD7A-6B490D8CF6C6}"/>
              </a:ext>
            </a:extLst>
          </p:cNvPr>
          <p:cNvSpPr txBox="1"/>
          <p:nvPr/>
        </p:nvSpPr>
        <p:spPr>
          <a:xfrm>
            <a:off x="3962701" y="3878124"/>
            <a:ext cx="1218603" cy="523220"/>
          </a:xfrm>
          <a:prstGeom prst="rect">
            <a:avLst/>
          </a:prstGeom>
          <a:noFill/>
          <a:ln>
            <a:noFill/>
          </a:ln>
        </p:spPr>
        <p:txBody>
          <a:bodyPr wrap="none" rtlCol="0">
            <a:spAutoFit/>
          </a:bodyPr>
          <a:lstStyle/>
          <a:p>
            <a:pPr algn="ctr"/>
            <a:r>
              <a:rPr lang="en-GB" sz="1400" b="1" dirty="0">
                <a:solidFill>
                  <a:schemeClr val="bg1"/>
                </a:solidFill>
                <a:cs typeface="Cavolini" panose="03000502040302020204" pitchFamily="66" charset="0"/>
              </a:rPr>
              <a:t>FCC Week</a:t>
            </a:r>
            <a:endParaRPr lang="en-GB" sz="1400" dirty="0">
              <a:solidFill>
                <a:schemeClr val="bg1"/>
              </a:solidFill>
              <a:cs typeface="Cavolini" panose="03000502040302020204" pitchFamily="66" charset="0"/>
            </a:endParaRPr>
          </a:p>
          <a:p>
            <a:pPr algn="ctr"/>
            <a:r>
              <a:rPr lang="en-CH" sz="1400" dirty="0">
                <a:solidFill>
                  <a:schemeClr val="bg1"/>
                </a:solidFill>
                <a:cs typeface="Cavolini" panose="03000502040302020204" pitchFamily="66" charset="0"/>
              </a:rPr>
              <a:t>20 May 2025</a:t>
            </a:r>
          </a:p>
        </p:txBody>
      </p:sp>
      <p:pic>
        <p:nvPicPr>
          <p:cNvPr id="4" name="Picture 3" descr="A close-up of a logo&#10;&#10;AI-generated content may be incorrect.">
            <a:extLst>
              <a:ext uri="{FF2B5EF4-FFF2-40B4-BE49-F238E27FC236}">
                <a16:creationId xmlns:a16="http://schemas.microsoft.com/office/drawing/2014/main" id="{01296E97-6E4B-287A-8D1F-CD08532A1312}"/>
              </a:ext>
            </a:extLst>
          </p:cNvPr>
          <p:cNvPicPr>
            <a:picLocks noChangeAspect="1"/>
          </p:cNvPicPr>
          <p:nvPr/>
        </p:nvPicPr>
        <p:blipFill>
          <a:blip r:embed="rId3">
            <a:extLst>
              <a:ext uri="{28A0092B-C50C-407E-A947-70E740481C1C}">
                <a14:useLocalDpi xmlns:a14="http://schemas.microsoft.com/office/drawing/2010/main" val="0"/>
              </a:ext>
            </a:extLst>
          </a:blip>
          <a:srcRect r="47834"/>
          <a:stretch/>
        </p:blipFill>
        <p:spPr>
          <a:xfrm>
            <a:off x="890028" y="4383893"/>
            <a:ext cx="1524000" cy="657321"/>
          </a:xfrm>
          <a:prstGeom prst="rect">
            <a:avLst/>
          </a:prstGeom>
        </p:spPr>
      </p:pic>
      <p:pic>
        <p:nvPicPr>
          <p:cNvPr id="5" name="Picture 4" descr="A blue and white circle&#10;&#10;AI-generated content may be incorrect.">
            <a:extLst>
              <a:ext uri="{FF2B5EF4-FFF2-40B4-BE49-F238E27FC236}">
                <a16:creationId xmlns:a16="http://schemas.microsoft.com/office/drawing/2014/main" id="{A0EA92B4-D422-5D59-45D0-566D7467FF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6014" y="4434020"/>
            <a:ext cx="2120037" cy="573792"/>
          </a:xfrm>
          <a:prstGeom prst="rect">
            <a:avLst/>
          </a:prstGeom>
        </p:spPr>
      </p:pic>
      <p:grpSp>
        <p:nvGrpSpPr>
          <p:cNvPr id="7" name="Group 6">
            <a:extLst>
              <a:ext uri="{FF2B5EF4-FFF2-40B4-BE49-F238E27FC236}">
                <a16:creationId xmlns:a16="http://schemas.microsoft.com/office/drawing/2014/main" id="{74969039-9905-8BA3-BBA8-3F56A56BCA1B}"/>
              </a:ext>
            </a:extLst>
          </p:cNvPr>
          <p:cNvGrpSpPr/>
          <p:nvPr/>
        </p:nvGrpSpPr>
        <p:grpSpPr>
          <a:xfrm>
            <a:off x="72441" y="4315968"/>
            <a:ext cx="740717" cy="740717"/>
            <a:chOff x="6404106" y="758793"/>
            <a:chExt cx="1436662" cy="1436662"/>
          </a:xfrm>
        </p:grpSpPr>
        <p:sp>
          <p:nvSpPr>
            <p:cNvPr id="8" name="Oval 7">
              <a:extLst>
                <a:ext uri="{FF2B5EF4-FFF2-40B4-BE49-F238E27FC236}">
                  <a16:creationId xmlns:a16="http://schemas.microsoft.com/office/drawing/2014/main" id="{2C481D86-A185-4FA1-72DD-75419BD9EBF5}"/>
                </a:ext>
              </a:extLst>
            </p:cNvPr>
            <p:cNvSpPr/>
            <p:nvPr/>
          </p:nvSpPr>
          <p:spPr>
            <a:xfrm>
              <a:off x="6404106" y="758793"/>
              <a:ext cx="1436662" cy="14366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9" name="Picture 8" descr="Icon&#10;&#10;Description automatically generated">
              <a:extLst>
                <a:ext uri="{FF2B5EF4-FFF2-40B4-BE49-F238E27FC236}">
                  <a16:creationId xmlns:a16="http://schemas.microsoft.com/office/drawing/2014/main" id="{75C6B333-DB1A-285E-9FAB-3876A8F097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53200" y="842949"/>
              <a:ext cx="1186180" cy="1186180"/>
            </a:xfrm>
            <a:prstGeom prst="rect">
              <a:avLst/>
            </a:prstGeom>
          </p:spPr>
        </p:pic>
      </p:grpSp>
      <p:sp>
        <p:nvSpPr>
          <p:cNvPr id="10" name="TextBox 9">
            <a:extLst>
              <a:ext uri="{FF2B5EF4-FFF2-40B4-BE49-F238E27FC236}">
                <a16:creationId xmlns:a16="http://schemas.microsoft.com/office/drawing/2014/main" id="{D2CDA222-0693-93FE-035C-679F7D183802}"/>
              </a:ext>
            </a:extLst>
          </p:cNvPr>
          <p:cNvSpPr txBox="1"/>
          <p:nvPr/>
        </p:nvSpPr>
        <p:spPr>
          <a:xfrm>
            <a:off x="2667000" y="4499981"/>
            <a:ext cx="3810000" cy="507831"/>
          </a:xfrm>
          <a:prstGeom prst="rect">
            <a:avLst/>
          </a:prstGeom>
          <a:noFill/>
        </p:spPr>
        <p:txBody>
          <a:bodyPr wrap="square">
            <a:spAutoFit/>
          </a:bodyPr>
          <a:lstStyle/>
          <a:p>
            <a:pPr algn="ctr"/>
            <a:r>
              <a:rPr lang="en-US" dirty="0">
                <a:solidFill>
                  <a:schemeClr val="bg1"/>
                </a:solidFill>
              </a:rPr>
              <a:t>Work supported by the Swiss Accelerator Research and Technology (CHART)</a:t>
            </a:r>
          </a:p>
        </p:txBody>
      </p:sp>
    </p:spTree>
    <p:extLst>
      <p:ext uri="{BB962C8B-B14F-4D97-AF65-F5344CB8AC3E}">
        <p14:creationId xmlns:p14="http://schemas.microsoft.com/office/powerpoint/2010/main" val="25344525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7E7047-6922-C36D-2442-0673EAB81637}"/>
            </a:ext>
          </a:extLst>
        </p:cNvPr>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A6B75DC4-9D39-C5EC-82D6-554D8B589449}"/>
              </a:ext>
            </a:extLst>
          </p:cNvPr>
          <p:cNvGraphicFramePr>
            <a:graphicFrameLocks noGrp="1"/>
          </p:cNvGraphicFramePr>
          <p:nvPr>
            <p:extLst>
              <p:ext uri="{D42A27DB-BD31-4B8C-83A1-F6EECF244321}">
                <p14:modId xmlns:p14="http://schemas.microsoft.com/office/powerpoint/2010/main" val="1726480325"/>
              </p:ext>
            </p:extLst>
          </p:nvPr>
        </p:nvGraphicFramePr>
        <p:xfrm>
          <a:off x="268699" y="1200944"/>
          <a:ext cx="8606602" cy="3794760"/>
        </p:xfrm>
        <a:graphic>
          <a:graphicData uri="http://schemas.openxmlformats.org/drawingml/2006/table">
            <a:tbl>
              <a:tblPr firstRow="1" bandRow="1">
                <a:tableStyleId>{5C22544A-7EE6-4342-B048-85BDC9FD1C3A}</a:tableStyleId>
              </a:tblPr>
              <a:tblGrid>
                <a:gridCol w="1646111">
                  <a:extLst>
                    <a:ext uri="{9D8B030D-6E8A-4147-A177-3AD203B41FA5}">
                      <a16:colId xmlns:a16="http://schemas.microsoft.com/office/drawing/2014/main" val="533082974"/>
                    </a:ext>
                  </a:extLst>
                </a:gridCol>
                <a:gridCol w="1664018">
                  <a:extLst>
                    <a:ext uri="{9D8B030D-6E8A-4147-A177-3AD203B41FA5}">
                      <a16:colId xmlns:a16="http://schemas.microsoft.com/office/drawing/2014/main" val="2703536185"/>
                    </a:ext>
                  </a:extLst>
                </a:gridCol>
                <a:gridCol w="1443165">
                  <a:extLst>
                    <a:ext uri="{9D8B030D-6E8A-4147-A177-3AD203B41FA5}">
                      <a16:colId xmlns:a16="http://schemas.microsoft.com/office/drawing/2014/main" val="2624592606"/>
                    </a:ext>
                  </a:extLst>
                </a:gridCol>
                <a:gridCol w="2378393">
                  <a:extLst>
                    <a:ext uri="{9D8B030D-6E8A-4147-A177-3AD203B41FA5}">
                      <a16:colId xmlns:a16="http://schemas.microsoft.com/office/drawing/2014/main" val="1794164064"/>
                    </a:ext>
                  </a:extLst>
                </a:gridCol>
                <a:gridCol w="1474915">
                  <a:extLst>
                    <a:ext uri="{9D8B030D-6E8A-4147-A177-3AD203B41FA5}">
                      <a16:colId xmlns:a16="http://schemas.microsoft.com/office/drawing/2014/main" val="3076996592"/>
                    </a:ext>
                  </a:extLst>
                </a:gridCol>
              </a:tblGrid>
              <a:tr h="370840">
                <a:tc>
                  <a:txBody>
                    <a:bodyPr/>
                    <a:lstStyle/>
                    <a:p>
                      <a:r>
                        <a:rPr lang="en-US" sz="1200" dirty="0"/>
                        <a:t>Simulation</a:t>
                      </a:r>
                    </a:p>
                  </a:txBody>
                  <a:tcPr/>
                </a:tc>
                <a:tc>
                  <a:txBody>
                    <a:bodyPr/>
                    <a:lstStyle/>
                    <a:p>
                      <a:r>
                        <a:rPr lang="en-US" sz="1200" dirty="0"/>
                        <a:t>Number of Particles</a:t>
                      </a:r>
                    </a:p>
                  </a:txBody>
                  <a:tcPr/>
                </a:tc>
                <a:tc>
                  <a:txBody>
                    <a:bodyPr/>
                    <a:lstStyle/>
                    <a:p>
                      <a:r>
                        <a:rPr lang="en-US" sz="1200" dirty="0"/>
                        <a:t>Number of Turns</a:t>
                      </a:r>
                    </a:p>
                  </a:txBody>
                  <a:tcPr/>
                </a:tc>
                <a:tc>
                  <a:txBody>
                    <a:bodyPr/>
                    <a:lstStyle/>
                    <a:p>
                      <a:r>
                        <a:rPr lang="en-US" sz="1200" dirty="0"/>
                        <a:t>Model</a:t>
                      </a:r>
                    </a:p>
                  </a:txBody>
                  <a:tcPr/>
                </a:tc>
                <a:tc>
                  <a:txBody>
                    <a:bodyPr/>
                    <a:lstStyle/>
                    <a:p>
                      <a:r>
                        <a:rPr lang="en-US" sz="1200" dirty="0"/>
                        <a:t>Typical timescale</a:t>
                      </a:r>
                    </a:p>
                  </a:txBody>
                  <a:tcPr/>
                </a:tc>
                <a:extLst>
                  <a:ext uri="{0D108BD9-81ED-4DB2-BD59-A6C34878D82A}">
                    <a16:rowId xmlns:a16="http://schemas.microsoft.com/office/drawing/2014/main" val="1883479627"/>
                  </a:ext>
                </a:extLst>
              </a:tr>
              <a:tr h="370840">
                <a:tc>
                  <a:txBody>
                    <a:bodyPr/>
                    <a:lstStyle/>
                    <a:p>
                      <a:r>
                        <a:rPr lang="en-US" sz="1200" dirty="0"/>
                        <a:t>Optics</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a:t>~1</a:t>
                      </a:r>
                    </a:p>
                  </a:txBody>
                  <a:tcPr/>
                </a:tc>
                <a:tc>
                  <a:txBody>
                    <a:bodyPr/>
                    <a:lstStyle/>
                    <a:p>
                      <a:r>
                        <a:rPr lang="en-US" sz="1200" dirty="0"/>
                        <a:t>~few</a:t>
                      </a:r>
                    </a:p>
                  </a:txBody>
                  <a:tcPr/>
                </a:tc>
                <a:tc>
                  <a:txBody>
                    <a:bodyPr/>
                    <a:lstStyle/>
                    <a:p>
                      <a:r>
                        <a:rPr lang="en-US" sz="1200" dirty="0"/>
                        <a:t>full lattice + </a:t>
                      </a:r>
                      <a:r>
                        <a:rPr lang="en-US" sz="1200" b="1" dirty="0"/>
                        <a:t>WS BB</a:t>
                      </a:r>
                    </a:p>
                  </a:txBody>
                  <a:tcPr/>
                </a:tc>
                <a:tc>
                  <a:txBody>
                    <a:bodyPr/>
                    <a:lstStyle/>
                    <a:p>
                      <a:r>
                        <a:rPr lang="en-US" sz="1200" b="1" dirty="0"/>
                        <a:t>sec</a:t>
                      </a:r>
                    </a:p>
                  </a:txBody>
                  <a:tcPr/>
                </a:tc>
                <a:extLst>
                  <a:ext uri="{0D108BD9-81ED-4DB2-BD59-A6C34878D82A}">
                    <a16:rowId xmlns:a16="http://schemas.microsoft.com/office/drawing/2014/main" val="1282872676"/>
                  </a:ext>
                </a:extLst>
              </a:tr>
              <a:tr h="370840">
                <a:tc>
                  <a:txBody>
                    <a:bodyPr/>
                    <a:lstStyle/>
                    <a:p>
                      <a:r>
                        <a:rPr lang="en-US" sz="1200" dirty="0"/>
                        <a:t>Emittance – Matrix</a:t>
                      </a:r>
                    </a:p>
                  </a:txBody>
                  <a:tcPr/>
                </a:tc>
                <a:tc>
                  <a:txBody>
                    <a:bodyPr/>
                    <a:lstStyle/>
                    <a:p>
                      <a:r>
                        <a:rPr lang="en-US" sz="1200" dirty="0"/>
                        <a:t>~1</a:t>
                      </a:r>
                    </a:p>
                  </a:txBody>
                  <a:tcPr/>
                </a:tc>
                <a:tc>
                  <a:txBody>
                    <a:bodyPr/>
                    <a:lstStyle/>
                    <a:p>
                      <a:r>
                        <a:rPr lang="en-US" sz="1200" dirty="0"/>
                        <a:t>~few</a:t>
                      </a:r>
                    </a:p>
                  </a:txBody>
                  <a:tcPr/>
                </a:tc>
                <a:tc>
                  <a:txBody>
                    <a:bodyPr/>
                    <a:lstStyle/>
                    <a:p>
                      <a:r>
                        <a:rPr lang="en-US" sz="1200" dirty="0"/>
                        <a:t>linear map + </a:t>
                      </a:r>
                      <a:r>
                        <a:rPr lang="en-US" sz="1200" b="1" dirty="0"/>
                        <a:t>WS BB</a:t>
                      </a:r>
                    </a:p>
                  </a:txBody>
                  <a:tcPr/>
                </a:tc>
                <a:tc>
                  <a:txBody>
                    <a:bodyPr/>
                    <a:lstStyle/>
                    <a:p>
                      <a:r>
                        <a:rPr lang="en-US" sz="1200" b="1" dirty="0"/>
                        <a:t>sec</a:t>
                      </a:r>
                    </a:p>
                  </a:txBody>
                  <a:tcPr/>
                </a:tc>
                <a:extLst>
                  <a:ext uri="{0D108BD9-81ED-4DB2-BD59-A6C34878D82A}">
                    <a16:rowId xmlns:a16="http://schemas.microsoft.com/office/drawing/2014/main" val="1931321820"/>
                  </a:ext>
                </a:extLst>
              </a:tr>
              <a:tr h="370840">
                <a:tc>
                  <a:txBody>
                    <a:bodyPr/>
                    <a:lstStyle/>
                    <a:p>
                      <a:r>
                        <a:rPr lang="en-US" sz="1200" dirty="0"/>
                        <a:t>Coarse Dynamic Aperture </a:t>
                      </a:r>
                    </a:p>
                  </a:txBody>
                  <a:tcPr/>
                </a:tc>
                <a:tc>
                  <a:txBody>
                    <a:bodyPr/>
                    <a:lstStyle/>
                    <a:p>
                      <a:r>
                        <a:rPr lang="en-US" sz="1200" dirty="0"/>
                        <a:t>~100</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full lattice + </a:t>
                      </a:r>
                      <a:r>
                        <a:rPr lang="en-US" sz="1200" b="1" dirty="0"/>
                        <a:t>WS BB</a:t>
                      </a:r>
                    </a:p>
                  </a:txBody>
                  <a:tcPr/>
                </a:tc>
                <a:tc>
                  <a:txBody>
                    <a:bodyPr/>
                    <a:lstStyle/>
                    <a:p>
                      <a:r>
                        <a:rPr lang="en-US" sz="1200" b="1" dirty="0"/>
                        <a:t>min</a:t>
                      </a:r>
                    </a:p>
                  </a:txBody>
                  <a:tcPr/>
                </a:tc>
                <a:extLst>
                  <a:ext uri="{0D108BD9-81ED-4DB2-BD59-A6C34878D82A}">
                    <a16:rowId xmlns:a16="http://schemas.microsoft.com/office/drawing/2014/main" val="2392750732"/>
                  </a:ext>
                </a:extLst>
              </a:tr>
              <a:tr h="370840">
                <a:tc>
                  <a:txBody>
                    <a:bodyPr/>
                    <a:lstStyle/>
                    <a:p>
                      <a:r>
                        <a:rPr lang="en-US" sz="1200" dirty="0"/>
                        <a:t>Emittance – Tracking</a:t>
                      </a:r>
                    </a:p>
                  </a:txBody>
                  <a:tcPr/>
                </a:tc>
                <a:tc>
                  <a:txBody>
                    <a:bodyPr/>
                    <a:lstStyle/>
                    <a:p>
                      <a:r>
                        <a:rPr lang="en-US" sz="1200" dirty="0"/>
                        <a:t>~1k</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full lattice + </a:t>
                      </a:r>
                      <a:r>
                        <a:rPr lang="en-US" sz="1200" b="1" dirty="0"/>
                        <a:t>WS BB</a:t>
                      </a:r>
                    </a:p>
                  </a:txBody>
                  <a:tcPr/>
                </a:tc>
                <a:tc>
                  <a:txBody>
                    <a:bodyPr/>
                    <a:lstStyle/>
                    <a:p>
                      <a:r>
                        <a:rPr lang="en-US" sz="1200" b="1" dirty="0"/>
                        <a:t>min</a:t>
                      </a:r>
                    </a:p>
                  </a:txBody>
                  <a:tcPr/>
                </a:tc>
                <a:extLst>
                  <a:ext uri="{0D108BD9-81ED-4DB2-BD59-A6C34878D82A}">
                    <a16:rowId xmlns:a16="http://schemas.microsoft.com/office/drawing/2014/main" val="2591202646"/>
                  </a:ext>
                </a:extLst>
              </a:tr>
              <a:tr h="370840">
                <a:tc>
                  <a:txBody>
                    <a:bodyPr/>
                    <a:lstStyle/>
                    <a:p>
                      <a:r>
                        <a:rPr lang="en-US" sz="1200" dirty="0"/>
                        <a:t>Fine DA / MA</a:t>
                      </a:r>
                    </a:p>
                  </a:txBody>
                  <a:tcPr/>
                </a:tc>
                <a:tc>
                  <a:txBody>
                    <a:bodyPr/>
                    <a:lstStyle/>
                    <a:p>
                      <a:r>
                        <a:rPr lang="en-US" sz="1200" dirty="0"/>
                        <a:t>~10k</a:t>
                      </a:r>
                    </a:p>
                  </a:txBody>
                  <a:tcPr/>
                </a:tc>
                <a:tc>
                  <a:txBody>
                    <a:bodyPr/>
                    <a:lstStyle/>
                    <a:p>
                      <a:r>
                        <a:rPr lang="en-US" sz="1200" dirty="0"/>
                        <a:t>~𝜏</a:t>
                      </a:r>
                      <a:r>
                        <a:rPr lang="en-US" sz="1200" baseline="-25000" dirty="0"/>
                        <a:t>SR</a:t>
                      </a:r>
                      <a:r>
                        <a:rPr lang="en-US" sz="1200" dirty="0"/>
                        <a:t> (50-5000)</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a:t>full lattice + </a:t>
                      </a:r>
                      <a:r>
                        <a:rPr lang="en-US" sz="1200" b="1" dirty="0"/>
                        <a:t>WS BB</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t>min</a:t>
                      </a:r>
                    </a:p>
                  </a:txBody>
                  <a:tcPr/>
                </a:tc>
                <a:extLst>
                  <a:ext uri="{0D108BD9-81ED-4DB2-BD59-A6C34878D82A}">
                    <a16:rowId xmlns:a16="http://schemas.microsoft.com/office/drawing/2014/main" val="1310118786"/>
                  </a:ext>
                </a:extLst>
              </a:tr>
              <a:tr h="370840">
                <a:tc>
                  <a:txBody>
                    <a:bodyPr/>
                    <a:lstStyle/>
                    <a:p>
                      <a:r>
                        <a:rPr lang="en-US" sz="1200" dirty="0"/>
                        <a:t>Luminosity</a:t>
                      </a:r>
                    </a:p>
                  </a:txBody>
                  <a:tcPr/>
                </a:tc>
                <a:tc>
                  <a:txBody>
                    <a:bodyPr/>
                    <a:lstStyle/>
                    <a:p>
                      <a:r>
                        <a:rPr lang="en-US" sz="1200" dirty="0"/>
                        <a:t>~10k</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linear map / full lattice + </a:t>
                      </a:r>
                      <a:r>
                        <a:rPr lang="en-US" sz="1200" b="1" dirty="0"/>
                        <a:t>WS BB</a:t>
                      </a:r>
                    </a:p>
                  </a:txBody>
                  <a:tcPr/>
                </a:tc>
                <a:tc>
                  <a:txBody>
                    <a:bodyPr/>
                    <a:lstStyle/>
                    <a:p>
                      <a:r>
                        <a:rPr lang="en-US" sz="1200" b="1" dirty="0"/>
                        <a:t>hour</a:t>
                      </a:r>
                    </a:p>
                  </a:txBody>
                  <a:tcPr/>
                </a:tc>
                <a:extLst>
                  <a:ext uri="{0D108BD9-81ED-4DB2-BD59-A6C34878D82A}">
                    <a16:rowId xmlns:a16="http://schemas.microsoft.com/office/drawing/2014/main" val="3922697263"/>
                  </a:ext>
                </a:extLst>
              </a:tr>
              <a:tr h="370840">
                <a:tc>
                  <a:txBody>
                    <a:bodyPr/>
                    <a:lstStyle/>
                    <a:p>
                      <a:r>
                        <a:rPr lang="en-US" sz="1200" dirty="0"/>
                        <a:t>Collective effects</a:t>
                      </a:r>
                    </a:p>
                  </a:txBody>
                  <a:tcPr/>
                </a:tc>
                <a:tc>
                  <a:txBody>
                    <a:bodyPr/>
                    <a:lstStyle/>
                    <a:p>
                      <a:r>
                        <a:rPr lang="en-US" sz="1200" dirty="0"/>
                        <a:t>~1M</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linear map + </a:t>
                      </a:r>
                      <a:r>
                        <a:rPr lang="en-US" sz="1200" b="1" dirty="0">
                          <a:solidFill>
                            <a:srgbClr val="C00000"/>
                          </a:solidFill>
                        </a:rPr>
                        <a:t>SS BB</a:t>
                      </a:r>
                    </a:p>
                  </a:txBody>
                  <a:tcPr/>
                </a:tc>
                <a:tc>
                  <a:txBody>
                    <a:bodyPr/>
                    <a:lstStyle/>
                    <a:p>
                      <a:r>
                        <a:rPr lang="en-US" sz="1200" b="1" dirty="0">
                          <a:solidFill>
                            <a:srgbClr val="C00000"/>
                          </a:solidFill>
                        </a:rPr>
                        <a:t>week</a:t>
                      </a:r>
                    </a:p>
                  </a:txBody>
                  <a:tcPr/>
                </a:tc>
                <a:extLst>
                  <a:ext uri="{0D108BD9-81ED-4DB2-BD59-A6C34878D82A}">
                    <a16:rowId xmlns:a16="http://schemas.microsoft.com/office/drawing/2014/main" val="87919334"/>
                  </a:ext>
                </a:extLst>
              </a:tr>
              <a:tr h="370840">
                <a:tc>
                  <a:txBody>
                    <a:bodyPr/>
                    <a:lstStyle/>
                    <a:p>
                      <a:r>
                        <a:rPr lang="en-US" sz="1200" dirty="0"/>
                        <a:t>Footprint + FMA</a:t>
                      </a:r>
                    </a:p>
                  </a:txBody>
                  <a:tcPr/>
                </a:tc>
                <a:tc>
                  <a:txBody>
                    <a:bodyPr/>
                    <a:lstStyle/>
                    <a:p>
                      <a:r>
                        <a:rPr lang="en-US" sz="1200" dirty="0"/>
                        <a:t>~10k-1M</a:t>
                      </a:r>
                    </a:p>
                  </a:txBody>
                  <a:tcPr/>
                </a:tc>
                <a:tc>
                  <a:txBody>
                    <a:bodyPr/>
                    <a:lstStyle/>
                    <a:p>
                      <a:r>
                        <a:rPr lang="en-US" sz="1200" dirty="0"/>
                        <a:t>~1-10k</a:t>
                      </a:r>
                    </a:p>
                  </a:txBody>
                  <a:tcPr/>
                </a:tc>
                <a:tc>
                  <a:txBody>
                    <a:bodyPr/>
                    <a:lstStyle/>
                    <a:p>
                      <a:r>
                        <a:rPr lang="en-US" sz="1200" dirty="0"/>
                        <a:t>linear map / full lattice + </a:t>
                      </a:r>
                      <a:r>
                        <a:rPr lang="en-US" sz="1200" b="1" dirty="0"/>
                        <a:t>WS BB</a:t>
                      </a:r>
                    </a:p>
                  </a:txBody>
                  <a:tcPr/>
                </a:tc>
                <a:tc>
                  <a:txBody>
                    <a:bodyPr/>
                    <a:lstStyle/>
                    <a:p>
                      <a:r>
                        <a:rPr lang="en-US" sz="1200" b="1" dirty="0"/>
                        <a:t>hour</a:t>
                      </a:r>
                    </a:p>
                  </a:txBody>
                  <a:tcPr/>
                </a:tc>
                <a:extLst>
                  <a:ext uri="{0D108BD9-81ED-4DB2-BD59-A6C34878D82A}">
                    <a16:rowId xmlns:a16="http://schemas.microsoft.com/office/drawing/2014/main" val="4033276047"/>
                  </a:ext>
                </a:extLst>
              </a:tr>
              <a:tr h="370840">
                <a:tc>
                  <a:txBody>
                    <a:bodyPr/>
                    <a:lstStyle/>
                    <a:p>
                      <a:r>
                        <a:rPr lang="en-US" sz="1200" dirty="0"/>
                        <a:t>Lifetime</a:t>
                      </a:r>
                    </a:p>
                  </a:txBody>
                  <a:tcPr/>
                </a:tc>
                <a:tc>
                  <a:txBody>
                    <a:bodyPr/>
                    <a:lstStyle/>
                    <a:p>
                      <a:r>
                        <a:rPr lang="en-US" sz="1200" dirty="0"/>
                        <a:t>~100k</a:t>
                      </a:r>
                    </a:p>
                  </a:txBody>
                  <a:tcPr/>
                </a:tc>
                <a:tc>
                  <a:txBody>
                    <a:bodyPr/>
                    <a:lstStyle/>
                    <a:p>
                      <a:r>
                        <a:rPr lang="en-US" sz="1200" dirty="0"/>
                        <a:t>~20k</a:t>
                      </a:r>
                    </a:p>
                  </a:txBody>
                  <a:tcPr/>
                </a:tc>
                <a:tc>
                  <a:txBody>
                    <a:bodyPr/>
                    <a:lstStyle/>
                    <a:p>
                      <a:r>
                        <a:rPr lang="en-US" sz="1200" dirty="0"/>
                        <a:t>full lattice + </a:t>
                      </a:r>
                      <a:r>
                        <a:rPr lang="en-US" sz="1200" b="1" dirty="0"/>
                        <a:t>WS BB</a:t>
                      </a:r>
                    </a:p>
                  </a:txBody>
                  <a:tcPr/>
                </a:tc>
                <a:tc>
                  <a:txBody>
                    <a:bodyPr/>
                    <a:lstStyle/>
                    <a:p>
                      <a:r>
                        <a:rPr lang="en-US" sz="1200" b="1" dirty="0">
                          <a:solidFill>
                            <a:srgbClr val="C00000"/>
                          </a:solidFill>
                        </a:rPr>
                        <a:t>day</a:t>
                      </a:r>
                    </a:p>
                  </a:txBody>
                  <a:tcPr/>
                </a:tc>
                <a:extLst>
                  <a:ext uri="{0D108BD9-81ED-4DB2-BD59-A6C34878D82A}">
                    <a16:rowId xmlns:a16="http://schemas.microsoft.com/office/drawing/2014/main" val="547004395"/>
                  </a:ext>
                </a:extLst>
              </a:tr>
            </a:tbl>
          </a:graphicData>
        </a:graphic>
      </p:graphicFrame>
      <p:sp>
        <p:nvSpPr>
          <p:cNvPr id="3" name="Title 3">
            <a:extLst>
              <a:ext uri="{FF2B5EF4-FFF2-40B4-BE49-F238E27FC236}">
                <a16:creationId xmlns:a16="http://schemas.microsoft.com/office/drawing/2014/main" id="{EF00CEFF-EE73-723E-9140-9AF59277E1A0}"/>
              </a:ext>
            </a:extLst>
          </p:cNvPr>
          <p:cNvSpPr>
            <a:spLocks noGrp="1"/>
          </p:cNvSpPr>
          <p:nvPr>
            <p:ph type="title"/>
          </p:nvPr>
        </p:nvSpPr>
        <p:spPr>
          <a:xfrm>
            <a:off x="442800" y="577979"/>
            <a:ext cx="8263350" cy="804314"/>
          </a:xfrm>
        </p:spPr>
        <p:txBody>
          <a:bodyPr/>
          <a:lstStyle/>
          <a:p>
            <a:r>
              <a:rPr lang="en-US" dirty="0"/>
              <a:t>Standardizing performance evaluation</a:t>
            </a:r>
          </a:p>
        </p:txBody>
      </p:sp>
      <p:sp>
        <p:nvSpPr>
          <p:cNvPr id="2" name="TextBox 1">
            <a:extLst>
              <a:ext uri="{FF2B5EF4-FFF2-40B4-BE49-F238E27FC236}">
                <a16:creationId xmlns:a16="http://schemas.microsoft.com/office/drawing/2014/main" id="{DCF33764-9613-A19D-9B4C-155299AFD489}"/>
              </a:ext>
            </a:extLst>
          </p:cNvPr>
          <p:cNvSpPr txBox="1"/>
          <p:nvPr/>
        </p:nvSpPr>
        <p:spPr>
          <a:xfrm>
            <a:off x="446225" y="1985387"/>
            <a:ext cx="8263350" cy="2308324"/>
          </a:xfrm>
          <a:prstGeom prst="rect">
            <a:avLst/>
          </a:prstGeom>
          <a:solidFill>
            <a:schemeClr val="bg1"/>
          </a:solidFill>
          <a:ln>
            <a:solidFill>
              <a:schemeClr val="accent5">
                <a:lumMod val="50000"/>
              </a:schemeClr>
            </a:solidFill>
          </a:ln>
          <a:effectLst>
            <a:outerShdw blurRad="50800" dist="38100" dir="2700000" algn="tl" rotWithShape="0">
              <a:prstClr val="black">
                <a:alpha val="40000"/>
              </a:prstClr>
            </a:outerShdw>
          </a:effectLst>
        </p:spPr>
        <p:txBody>
          <a:bodyPr wrap="square" rtlCol="0">
            <a:spAutoFit/>
          </a:bodyPr>
          <a:lstStyle/>
          <a:p>
            <a:pPr marL="285750" indent="-285750">
              <a:buFont typeface="Arial" panose="020B0604020202020204" pitchFamily="34" charset="0"/>
              <a:buChar char="•"/>
            </a:pPr>
            <a:r>
              <a:rPr lang="en-US" sz="1800" dirty="0"/>
              <a:t>Currently for most studies weak-strong beam-beam is used</a:t>
            </a:r>
            <a:br>
              <a:rPr lang="en-US" sz="1800" dirty="0"/>
            </a:br>
            <a:endParaRPr lang="en-US" sz="1800" dirty="0"/>
          </a:p>
          <a:p>
            <a:pPr marL="285750" indent="-285750">
              <a:buFont typeface="Arial" panose="020B0604020202020204" pitchFamily="34" charset="0"/>
              <a:buChar char="•"/>
            </a:pPr>
            <a:r>
              <a:rPr lang="en-US" sz="1800" dirty="0"/>
              <a:t>For longer studies (lifetime) GPUs are necessary but currently not exploited</a:t>
            </a:r>
            <a:br>
              <a:rPr lang="en-US" sz="1800" dirty="0"/>
            </a:br>
            <a:endParaRPr lang="en-US" sz="1800" dirty="0"/>
          </a:p>
          <a:p>
            <a:pPr marL="285750" indent="-285750">
              <a:buFont typeface="Arial" panose="020B0604020202020204" pitchFamily="34" charset="0"/>
              <a:buChar char="•"/>
            </a:pPr>
            <a:r>
              <a:rPr lang="en-US" sz="1800" dirty="0"/>
              <a:t>For most studies GPUs are not necessary but would boost productivity</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Studies which have to be performed often (lifetime, </a:t>
            </a:r>
            <a:r>
              <a:rPr lang="en-US" sz="1800" dirty="0" err="1"/>
              <a:t>lumi</a:t>
            </a:r>
            <a:r>
              <a:rPr lang="en-US" sz="1800" dirty="0"/>
              <a:t>, emittance) should exploit GPU power</a:t>
            </a:r>
          </a:p>
        </p:txBody>
      </p:sp>
      <p:sp>
        <p:nvSpPr>
          <p:cNvPr id="5" name="object 6">
            <a:extLst>
              <a:ext uri="{FF2B5EF4-FFF2-40B4-BE49-F238E27FC236}">
                <a16:creationId xmlns:a16="http://schemas.microsoft.com/office/drawing/2014/main" id="{34392BFA-BC14-59AD-D853-EBB3A21040C3}"/>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10</a:t>
            </a:r>
            <a:endParaRPr spc="-25" dirty="0"/>
          </a:p>
        </p:txBody>
      </p:sp>
    </p:spTree>
    <p:extLst>
      <p:ext uri="{BB962C8B-B14F-4D97-AF65-F5344CB8AC3E}">
        <p14:creationId xmlns:p14="http://schemas.microsoft.com/office/powerpoint/2010/main" val="32389176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0E1283-A5E0-529F-D570-F2E1907B997C}"/>
            </a:ext>
          </a:extLst>
        </p:cNvPr>
        <p:cNvGrpSpPr/>
        <p:nvPr/>
      </p:nvGrpSpPr>
      <p:grpSpPr>
        <a:xfrm>
          <a:off x="0" y="0"/>
          <a:ext cx="0" cy="0"/>
          <a:chOff x="0" y="0"/>
          <a:chExt cx="0" cy="0"/>
        </a:xfrm>
      </p:grpSpPr>
      <p:sp>
        <p:nvSpPr>
          <p:cNvPr id="3" name="Title 3">
            <a:extLst>
              <a:ext uri="{FF2B5EF4-FFF2-40B4-BE49-F238E27FC236}">
                <a16:creationId xmlns:a16="http://schemas.microsoft.com/office/drawing/2014/main" id="{88FF1CA2-B3DD-84DC-EDCF-D90233B8DD2A}"/>
              </a:ext>
            </a:extLst>
          </p:cNvPr>
          <p:cNvSpPr>
            <a:spLocks noGrp="1"/>
          </p:cNvSpPr>
          <p:nvPr>
            <p:ph type="title"/>
          </p:nvPr>
        </p:nvSpPr>
        <p:spPr>
          <a:xfrm>
            <a:off x="442800" y="577979"/>
            <a:ext cx="8263350" cy="804314"/>
          </a:xfrm>
        </p:spPr>
        <p:txBody>
          <a:bodyPr/>
          <a:lstStyle/>
          <a:p>
            <a:r>
              <a:rPr lang="en-US" dirty="0"/>
              <a:t>Exploiting hardware infrastructure</a:t>
            </a:r>
          </a:p>
        </p:txBody>
      </p:sp>
      <p:grpSp>
        <p:nvGrpSpPr>
          <p:cNvPr id="19" name="Group 18">
            <a:extLst>
              <a:ext uri="{FF2B5EF4-FFF2-40B4-BE49-F238E27FC236}">
                <a16:creationId xmlns:a16="http://schemas.microsoft.com/office/drawing/2014/main" id="{C7EB41C1-C733-4A23-24C5-B565871E3E75}"/>
              </a:ext>
            </a:extLst>
          </p:cNvPr>
          <p:cNvGrpSpPr/>
          <p:nvPr/>
        </p:nvGrpSpPr>
        <p:grpSpPr>
          <a:xfrm>
            <a:off x="2133600" y="2589101"/>
            <a:ext cx="6311757" cy="1169551"/>
            <a:chOff x="488100" y="1117527"/>
            <a:chExt cx="6311757" cy="1169551"/>
          </a:xfrm>
        </p:grpSpPr>
        <p:sp>
          <p:nvSpPr>
            <p:cNvPr id="10" name="TextBox 9">
              <a:extLst>
                <a:ext uri="{FF2B5EF4-FFF2-40B4-BE49-F238E27FC236}">
                  <a16:creationId xmlns:a16="http://schemas.microsoft.com/office/drawing/2014/main" id="{6021748C-9F23-65EF-7A54-E6E451D18697}"/>
                </a:ext>
              </a:extLst>
            </p:cNvPr>
            <p:cNvSpPr txBox="1"/>
            <p:nvPr/>
          </p:nvSpPr>
          <p:spPr>
            <a:xfrm>
              <a:off x="1389657" y="1117527"/>
              <a:ext cx="5410200" cy="1169551"/>
            </a:xfrm>
            <a:prstGeom prst="rect">
              <a:avLst/>
            </a:prstGeom>
            <a:noFill/>
          </p:spPr>
          <p:txBody>
            <a:bodyPr wrap="square">
              <a:spAutoFit/>
            </a:bodyPr>
            <a:lstStyle/>
            <a:p>
              <a:r>
                <a:rPr lang="en-US" sz="1400" b="1" dirty="0">
                  <a:solidFill>
                    <a:schemeClr val="accent3">
                      <a:lumMod val="50000"/>
                    </a:schemeClr>
                  </a:solidFill>
                </a:rPr>
                <a:t>INFN Bologna &amp; CERN </a:t>
              </a:r>
              <a:r>
                <a:rPr lang="en-US" sz="1400" b="1" dirty="0" err="1">
                  <a:solidFill>
                    <a:schemeClr val="accent3">
                      <a:lumMod val="50000"/>
                    </a:schemeClr>
                  </a:solidFill>
                </a:rPr>
                <a:t>slurm</a:t>
              </a:r>
              <a:r>
                <a:rPr lang="en-US" sz="1400" b="1" dirty="0">
                  <a:solidFill>
                    <a:schemeClr val="accent3">
                      <a:lumMod val="50000"/>
                    </a:schemeClr>
                  </a:solidFill>
                </a:rPr>
                <a:t> cluster (</a:t>
              </a:r>
              <a:r>
                <a:rPr lang="en-US" sz="1400" b="1" dirty="0" err="1">
                  <a:solidFill>
                    <a:schemeClr val="accent3">
                      <a:lumMod val="50000"/>
                    </a:schemeClr>
                  </a:solidFill>
                </a:rPr>
                <a:t>slurm</a:t>
              </a:r>
              <a:r>
                <a:rPr lang="en-US" sz="1400" b="1" dirty="0">
                  <a:solidFill>
                    <a:schemeClr val="accent3">
                      <a:lumMod val="50000"/>
                    </a:schemeClr>
                  </a:solidFill>
                </a:rPr>
                <a:t>)</a:t>
              </a:r>
            </a:p>
            <a:p>
              <a:pPr marL="285750" indent="-285750">
                <a:buFont typeface="Arial" panose="020B0604020202020204" pitchFamily="34" charset="0"/>
                <a:buChar char="•"/>
              </a:pPr>
              <a:r>
                <a:rPr lang="en-US" sz="1400" dirty="0">
                  <a:solidFill>
                    <a:schemeClr val="accent3">
                      <a:lumMod val="50000"/>
                    </a:schemeClr>
                  </a:solidFill>
                </a:rPr>
                <a:t>~800 CPU cores</a:t>
              </a:r>
            </a:p>
            <a:p>
              <a:pPr marL="285750" indent="-285750">
                <a:buFont typeface="Arial" panose="020B0604020202020204" pitchFamily="34" charset="0"/>
                <a:buChar char="•"/>
              </a:pPr>
              <a:r>
                <a:rPr lang="en-US" sz="1400" dirty="0">
                  <a:solidFill>
                    <a:schemeClr val="accent3">
                      <a:lumMod val="50000"/>
                    </a:schemeClr>
                  </a:solidFill>
                </a:rPr>
                <a:t>4 GPUs</a:t>
              </a:r>
            </a:p>
            <a:p>
              <a:pPr marL="285750" indent="-285750">
                <a:buFont typeface="Arial" panose="020B0604020202020204" pitchFamily="34" charset="0"/>
                <a:buChar char="•"/>
              </a:pPr>
              <a:r>
                <a:rPr lang="en-US" sz="1400" dirty="0">
                  <a:solidFill>
                    <a:schemeClr val="accent3">
                      <a:lumMod val="50000"/>
                    </a:schemeClr>
                  </a:solidFill>
                </a:rPr>
                <a:t>Designed for many-core CPU jobs (MPI, OpenMP)</a:t>
              </a:r>
            </a:p>
            <a:p>
              <a:pPr marL="285750" indent="-285750">
                <a:buFont typeface="Arial" panose="020B0604020202020204" pitchFamily="34" charset="0"/>
                <a:buChar char="•"/>
              </a:pPr>
              <a:r>
                <a:rPr lang="en-US" sz="1400" dirty="0">
                  <a:solidFill>
                    <a:schemeClr val="accent3">
                      <a:lumMod val="50000"/>
                    </a:schemeClr>
                  </a:solidFill>
                </a:rPr>
                <a:t>No priority system (first come first served)</a:t>
              </a:r>
            </a:p>
          </p:txBody>
        </p:sp>
        <p:pic>
          <p:nvPicPr>
            <p:cNvPr id="16" name="Graphic 15" descr="Processor outline">
              <a:extLst>
                <a:ext uri="{FF2B5EF4-FFF2-40B4-BE49-F238E27FC236}">
                  <a16:creationId xmlns:a16="http://schemas.microsoft.com/office/drawing/2014/main" id="{22ADC790-3821-017D-E852-4FB2B1C14A5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88100" y="1245103"/>
              <a:ext cx="914400" cy="914400"/>
            </a:xfrm>
            <a:prstGeom prst="rect">
              <a:avLst/>
            </a:prstGeom>
          </p:spPr>
        </p:pic>
      </p:grpSp>
      <p:grpSp>
        <p:nvGrpSpPr>
          <p:cNvPr id="20" name="Group 19">
            <a:extLst>
              <a:ext uri="{FF2B5EF4-FFF2-40B4-BE49-F238E27FC236}">
                <a16:creationId xmlns:a16="http://schemas.microsoft.com/office/drawing/2014/main" id="{4B68C7D7-7D75-DC74-F5EF-A41017F062B6}"/>
              </a:ext>
            </a:extLst>
          </p:cNvPr>
          <p:cNvGrpSpPr/>
          <p:nvPr/>
        </p:nvGrpSpPr>
        <p:grpSpPr>
          <a:xfrm>
            <a:off x="640500" y="1269927"/>
            <a:ext cx="6311757" cy="1169551"/>
            <a:chOff x="488100" y="1117527"/>
            <a:chExt cx="6311757" cy="1169551"/>
          </a:xfrm>
        </p:grpSpPr>
        <p:sp>
          <p:nvSpPr>
            <p:cNvPr id="21" name="TextBox 20">
              <a:extLst>
                <a:ext uri="{FF2B5EF4-FFF2-40B4-BE49-F238E27FC236}">
                  <a16:creationId xmlns:a16="http://schemas.microsoft.com/office/drawing/2014/main" id="{483453D8-2DD4-FB00-DEEE-D8EB55BB923A}"/>
                </a:ext>
              </a:extLst>
            </p:cNvPr>
            <p:cNvSpPr txBox="1"/>
            <p:nvPr/>
          </p:nvSpPr>
          <p:spPr>
            <a:xfrm>
              <a:off x="1389657" y="1117527"/>
              <a:ext cx="5410200" cy="1169551"/>
            </a:xfrm>
            <a:prstGeom prst="rect">
              <a:avLst/>
            </a:prstGeom>
            <a:noFill/>
          </p:spPr>
          <p:txBody>
            <a:bodyPr wrap="square">
              <a:spAutoFit/>
            </a:bodyPr>
            <a:lstStyle/>
            <a:p>
              <a:r>
                <a:rPr lang="en-US" sz="1400" b="1" dirty="0">
                  <a:solidFill>
                    <a:schemeClr val="tx1"/>
                  </a:solidFill>
                </a:rPr>
                <a:t>CERN cluster (</a:t>
              </a:r>
              <a:r>
                <a:rPr lang="en-US" sz="1400" b="1" dirty="0" err="1">
                  <a:solidFill>
                    <a:schemeClr val="tx1"/>
                  </a:solidFill>
                </a:rPr>
                <a:t>HTCondor</a:t>
              </a:r>
              <a:r>
                <a:rPr lang="en-US" sz="1400" b="1" dirty="0">
                  <a:solidFill>
                    <a:schemeClr val="tx1"/>
                  </a:solidFill>
                </a:rPr>
                <a:t>)</a:t>
              </a:r>
            </a:p>
            <a:p>
              <a:pPr marL="285750" indent="-285750">
                <a:buFont typeface="Arial" panose="020B0604020202020204" pitchFamily="34" charset="0"/>
                <a:buChar char="•"/>
              </a:pPr>
              <a:r>
                <a:rPr lang="en-US" sz="1400" dirty="0">
                  <a:solidFill>
                    <a:schemeClr val="tx1"/>
                  </a:solidFill>
                </a:rPr>
                <a:t>~10</a:t>
              </a:r>
              <a:r>
                <a:rPr lang="en-US" sz="1400" baseline="30000" dirty="0">
                  <a:solidFill>
                    <a:schemeClr val="tx1"/>
                  </a:solidFill>
                </a:rPr>
                <a:t>5</a:t>
              </a:r>
              <a:r>
                <a:rPr lang="en-US" sz="1400" dirty="0">
                  <a:solidFill>
                    <a:schemeClr val="tx1"/>
                  </a:solidFill>
                </a:rPr>
                <a:t> CPU cores</a:t>
              </a:r>
            </a:p>
            <a:p>
              <a:pPr marL="285750" indent="-285750">
                <a:buFont typeface="Arial" panose="020B0604020202020204" pitchFamily="34" charset="0"/>
                <a:buChar char="•"/>
              </a:pPr>
              <a:r>
                <a:rPr lang="en-US" sz="1400" dirty="0">
                  <a:solidFill>
                    <a:schemeClr val="tx1"/>
                  </a:solidFill>
                </a:rPr>
                <a:t>~100 (modern) GPUs</a:t>
              </a:r>
            </a:p>
            <a:p>
              <a:pPr marL="285750" indent="-285750">
                <a:buFont typeface="Arial" panose="020B0604020202020204" pitchFamily="34" charset="0"/>
                <a:buChar char="•"/>
              </a:pPr>
              <a:r>
                <a:rPr lang="en-US" sz="1400" dirty="0">
                  <a:solidFill>
                    <a:schemeClr val="tx1"/>
                  </a:solidFill>
                </a:rPr>
                <a:t>Group priority system</a:t>
              </a:r>
            </a:p>
            <a:p>
              <a:pPr marL="285750" indent="-285750">
                <a:buFont typeface="Arial" panose="020B0604020202020204" pitchFamily="34" charset="0"/>
                <a:buChar char="•"/>
              </a:pPr>
              <a:r>
                <a:rPr lang="en-US" sz="1400" dirty="0">
                  <a:solidFill>
                    <a:schemeClr val="tx1"/>
                  </a:solidFill>
                </a:rPr>
                <a:t>Xsuite GPU capabilities ready, but unexploited by community</a:t>
              </a:r>
            </a:p>
          </p:txBody>
        </p:sp>
        <p:pic>
          <p:nvPicPr>
            <p:cNvPr id="22" name="Graphic 21" descr="Processor outline">
              <a:extLst>
                <a:ext uri="{FF2B5EF4-FFF2-40B4-BE49-F238E27FC236}">
                  <a16:creationId xmlns:a16="http://schemas.microsoft.com/office/drawing/2014/main" id="{EA7DD49D-54FB-265D-119A-4AF48FEB085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88100" y="1245103"/>
              <a:ext cx="914400" cy="914400"/>
            </a:xfrm>
            <a:prstGeom prst="rect">
              <a:avLst/>
            </a:prstGeom>
          </p:spPr>
        </p:pic>
      </p:grpSp>
      <p:grpSp>
        <p:nvGrpSpPr>
          <p:cNvPr id="23" name="Group 22">
            <a:extLst>
              <a:ext uri="{FF2B5EF4-FFF2-40B4-BE49-F238E27FC236}">
                <a16:creationId xmlns:a16="http://schemas.microsoft.com/office/drawing/2014/main" id="{0AD49F56-488B-34C8-8DFE-2D7FBF0B87DF}"/>
              </a:ext>
            </a:extLst>
          </p:cNvPr>
          <p:cNvGrpSpPr/>
          <p:nvPr/>
        </p:nvGrpSpPr>
        <p:grpSpPr>
          <a:xfrm>
            <a:off x="3505200" y="3908275"/>
            <a:ext cx="5562600" cy="1169551"/>
            <a:chOff x="488100" y="1117527"/>
            <a:chExt cx="5562600" cy="1169551"/>
          </a:xfrm>
        </p:grpSpPr>
        <p:sp>
          <p:nvSpPr>
            <p:cNvPr id="24" name="TextBox 23">
              <a:extLst>
                <a:ext uri="{FF2B5EF4-FFF2-40B4-BE49-F238E27FC236}">
                  <a16:creationId xmlns:a16="http://schemas.microsoft.com/office/drawing/2014/main" id="{F9DC5B72-B96C-56F7-9BD2-3B071CAF3FCE}"/>
                </a:ext>
              </a:extLst>
            </p:cNvPr>
            <p:cNvSpPr txBox="1"/>
            <p:nvPr/>
          </p:nvSpPr>
          <p:spPr>
            <a:xfrm>
              <a:off x="1389657" y="1117527"/>
              <a:ext cx="4661043" cy="1169551"/>
            </a:xfrm>
            <a:prstGeom prst="rect">
              <a:avLst/>
            </a:prstGeom>
            <a:noFill/>
          </p:spPr>
          <p:txBody>
            <a:bodyPr wrap="square">
              <a:spAutoFit/>
            </a:bodyPr>
            <a:lstStyle/>
            <a:p>
              <a:r>
                <a:rPr lang="en-US" sz="1400" b="1" dirty="0">
                  <a:solidFill>
                    <a:schemeClr val="accent4">
                      <a:lumMod val="50000"/>
                    </a:schemeClr>
                  </a:solidFill>
                </a:rPr>
                <a:t>Other resources</a:t>
              </a:r>
            </a:p>
            <a:p>
              <a:pPr marL="285750" indent="-285750">
                <a:buFont typeface="Arial" panose="020B0604020202020204" pitchFamily="34" charset="0"/>
                <a:buChar char="•"/>
              </a:pPr>
              <a:r>
                <a:rPr lang="en-US" sz="1400" dirty="0">
                  <a:solidFill>
                    <a:schemeClr val="accent4">
                      <a:lumMod val="50000"/>
                    </a:schemeClr>
                  </a:solidFill>
                </a:rPr>
                <a:t>CERN </a:t>
              </a:r>
              <a:r>
                <a:rPr lang="en-US" sz="1400" dirty="0" err="1">
                  <a:solidFill>
                    <a:schemeClr val="accent4">
                      <a:lumMod val="50000"/>
                    </a:schemeClr>
                  </a:solidFill>
                </a:rPr>
                <a:t>slurm</a:t>
              </a:r>
              <a:r>
                <a:rPr lang="en-US" sz="1400" dirty="0">
                  <a:solidFill>
                    <a:schemeClr val="accent4">
                      <a:lumMod val="50000"/>
                    </a:schemeClr>
                  </a:solidFill>
                </a:rPr>
                <a:t> cluster (</a:t>
              </a:r>
              <a:r>
                <a:rPr lang="en-US" sz="1400" dirty="0" err="1">
                  <a:solidFill>
                    <a:schemeClr val="accent4">
                      <a:lumMod val="50000"/>
                    </a:schemeClr>
                  </a:solidFill>
                </a:rPr>
                <a:t>hpcbatch</a:t>
              </a:r>
              <a:r>
                <a:rPr lang="en-US" sz="1400" dirty="0">
                  <a:solidFill>
                    <a:schemeClr val="accent4">
                      <a:lumMod val="50000"/>
                    </a:schemeClr>
                  </a:solidFill>
                </a:rPr>
                <a:t>)</a:t>
              </a:r>
            </a:p>
            <a:p>
              <a:pPr marL="285750" indent="-285750">
                <a:buFont typeface="Arial" panose="020B0604020202020204" pitchFamily="34" charset="0"/>
                <a:buChar char="•"/>
              </a:pPr>
              <a:r>
                <a:rPr lang="en-US" sz="1400" dirty="0">
                  <a:solidFill>
                    <a:schemeClr val="accent4">
                      <a:lumMod val="50000"/>
                    </a:schemeClr>
                  </a:solidFill>
                </a:rPr>
                <a:t>CEA cluster in France</a:t>
              </a:r>
            </a:p>
            <a:p>
              <a:pPr marL="285750" indent="-285750">
                <a:buFont typeface="Arial" panose="020B0604020202020204" pitchFamily="34" charset="0"/>
                <a:buChar char="•"/>
              </a:pPr>
              <a:r>
                <a:rPr lang="en-US" sz="1400" dirty="0" err="1">
                  <a:solidFill>
                    <a:schemeClr val="accent4">
                      <a:lumMod val="50000"/>
                    </a:schemeClr>
                  </a:solidFill>
                </a:rPr>
                <a:t>Xboinc</a:t>
              </a:r>
              <a:r>
                <a:rPr lang="en-US" sz="1400" dirty="0">
                  <a:solidFill>
                    <a:schemeClr val="accent4">
                      <a:lumMod val="50000"/>
                    </a:schemeClr>
                  </a:solidFill>
                </a:rPr>
                <a:t>: volunteer computing</a:t>
              </a:r>
            </a:p>
            <a:p>
              <a:pPr marL="285750" indent="-285750">
                <a:buFont typeface="Arial" panose="020B0604020202020204" pitchFamily="34" charset="0"/>
                <a:buChar char="•"/>
              </a:pPr>
              <a:r>
                <a:rPr lang="en-US" sz="1400" dirty="0">
                  <a:solidFill>
                    <a:schemeClr val="accent4">
                      <a:lumMod val="50000"/>
                    </a:schemeClr>
                  </a:solidFill>
                </a:rPr>
                <a:t>CSCS:  Swiss National Supercomputing Centre</a:t>
              </a:r>
            </a:p>
          </p:txBody>
        </p:sp>
        <p:pic>
          <p:nvPicPr>
            <p:cNvPr id="25" name="Graphic 24" descr="Processor outline">
              <a:extLst>
                <a:ext uri="{FF2B5EF4-FFF2-40B4-BE49-F238E27FC236}">
                  <a16:creationId xmlns:a16="http://schemas.microsoft.com/office/drawing/2014/main" id="{2464D70A-7F2E-A629-AFC4-7AAEEC1D5A3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8100" y="1245103"/>
              <a:ext cx="914400" cy="914400"/>
            </a:xfrm>
            <a:prstGeom prst="rect">
              <a:avLst/>
            </a:prstGeom>
          </p:spPr>
        </p:pic>
      </p:grpSp>
      <p:sp>
        <p:nvSpPr>
          <p:cNvPr id="26" name="object 6">
            <a:extLst>
              <a:ext uri="{FF2B5EF4-FFF2-40B4-BE49-F238E27FC236}">
                <a16:creationId xmlns:a16="http://schemas.microsoft.com/office/drawing/2014/main" id="{61B8C05B-5FEC-BDB6-341A-3E7F8022FA50}"/>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11</a:t>
            </a:r>
            <a:endParaRPr spc="-25" dirty="0"/>
          </a:p>
        </p:txBody>
      </p:sp>
    </p:spTree>
    <p:extLst>
      <p:ext uri="{BB962C8B-B14F-4D97-AF65-F5344CB8AC3E}">
        <p14:creationId xmlns:p14="http://schemas.microsoft.com/office/powerpoint/2010/main" val="4025877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03D7F8-ED47-1141-4387-E094C80A87B6}"/>
            </a:ext>
          </a:extLst>
        </p:cNvPr>
        <p:cNvGrpSpPr/>
        <p:nvPr/>
      </p:nvGrpSpPr>
      <p:grpSpPr>
        <a:xfrm>
          <a:off x="0" y="0"/>
          <a:ext cx="0" cy="0"/>
          <a:chOff x="0" y="0"/>
          <a:chExt cx="0" cy="0"/>
        </a:xfrm>
      </p:grpSpPr>
      <p:pic>
        <p:nvPicPr>
          <p:cNvPr id="14" name="Picture 13" descr="A screenshot of a computer generated image&#10;&#10;AI-generated content may be incorrect.">
            <a:extLst>
              <a:ext uri="{FF2B5EF4-FFF2-40B4-BE49-F238E27FC236}">
                <a16:creationId xmlns:a16="http://schemas.microsoft.com/office/drawing/2014/main" id="{99522247-4D25-8673-68F1-EF8126EB60E3}"/>
              </a:ext>
            </a:extLst>
          </p:cNvPr>
          <p:cNvPicPr>
            <a:picLocks noChangeAspect="1"/>
          </p:cNvPicPr>
          <p:nvPr/>
        </p:nvPicPr>
        <p:blipFill>
          <a:blip r:embed="rId3">
            <a:extLst>
              <a:ext uri="{28A0092B-C50C-407E-A947-70E740481C1C}">
                <a14:useLocalDpi xmlns:a14="http://schemas.microsoft.com/office/drawing/2010/main" val="0"/>
              </a:ext>
            </a:extLst>
          </a:blip>
          <a:srcRect l="1774" t="51218"/>
          <a:stretch/>
        </p:blipFill>
        <p:spPr>
          <a:xfrm>
            <a:off x="6444562" y="2649888"/>
            <a:ext cx="2448791" cy="1980056"/>
          </a:xfrm>
          <a:prstGeom prst="rect">
            <a:avLst/>
          </a:prstGeom>
        </p:spPr>
      </p:pic>
      <p:pic>
        <p:nvPicPr>
          <p:cNvPr id="9" name="Picture 8" descr="A graph of a graph of a sad and x suite&#10;&#10;AI-generated content may be incorrect.">
            <a:extLst>
              <a:ext uri="{FF2B5EF4-FFF2-40B4-BE49-F238E27FC236}">
                <a16:creationId xmlns:a16="http://schemas.microsoft.com/office/drawing/2014/main" id="{E7B77A7E-72C0-2250-C35B-82AEB583A3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91381" y="389167"/>
            <a:ext cx="3200400" cy="2108321"/>
          </a:xfrm>
          <a:prstGeom prst="rect">
            <a:avLst/>
          </a:prstGeom>
        </p:spPr>
      </p:pic>
      <p:sp>
        <p:nvSpPr>
          <p:cNvPr id="2" name="TextBox 1">
            <a:extLst>
              <a:ext uri="{FF2B5EF4-FFF2-40B4-BE49-F238E27FC236}">
                <a16:creationId xmlns:a16="http://schemas.microsoft.com/office/drawing/2014/main" id="{5B9C2A77-15D1-191A-6C4E-9414901841A6}"/>
              </a:ext>
            </a:extLst>
          </p:cNvPr>
          <p:cNvSpPr txBox="1"/>
          <p:nvPr/>
        </p:nvSpPr>
        <p:spPr>
          <a:xfrm>
            <a:off x="466682" y="1159087"/>
            <a:ext cx="6537034" cy="3416320"/>
          </a:xfrm>
          <a:prstGeom prst="rect">
            <a:avLst/>
          </a:prstGeom>
          <a:noFill/>
        </p:spPr>
        <p:txBody>
          <a:bodyPr wrap="square" rtlCol="0">
            <a:spAutoFit/>
          </a:bodyPr>
          <a:lstStyle/>
          <a:p>
            <a:pPr marL="285750" indent="-285750">
              <a:buFont typeface="Arial" panose="020B0604020202020204" pitchFamily="34" charset="0"/>
              <a:buChar char="•"/>
            </a:pPr>
            <a:r>
              <a:rPr lang="en-US" sz="1800" dirty="0"/>
              <a:t>SAD-like solenoid (coordinates transformed </a:t>
            </a:r>
            <a:br>
              <a:rPr lang="en-US" sz="1800" dirty="0"/>
            </a:br>
            <a:r>
              <a:rPr lang="en-US" sz="1800" dirty="0"/>
              <a:t>depending on orbit) for polarization studies</a:t>
            </a:r>
          </a:p>
          <a:p>
            <a:pPr marL="285750" indent="-285750">
              <a:buFont typeface="Arial" panose="020B0604020202020204" pitchFamily="34" charset="0"/>
              <a:buChar char="•"/>
            </a:pPr>
            <a:endParaRPr lang="en-US" sz="1800" dirty="0"/>
          </a:p>
          <a:p>
            <a:endParaRPr lang="en-US" sz="1800" dirty="0"/>
          </a:p>
          <a:p>
            <a:pPr marL="285750" indent="-285750">
              <a:buFont typeface="Arial" panose="020B0604020202020204" pitchFamily="34" charset="0"/>
              <a:buChar char="•"/>
            </a:pPr>
            <a:r>
              <a:rPr lang="en-US" sz="1800" dirty="0"/>
              <a:t>Standardized lattice knobs for IP tuning &amp; correction</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Pair production for IP feedback &amp; tuning</a:t>
            </a:r>
          </a:p>
          <a:p>
            <a:endParaRPr lang="en-US" sz="1800" dirty="0"/>
          </a:p>
          <a:p>
            <a:pPr marL="285750" indent="-285750">
              <a:buFont typeface="Arial" panose="020B0604020202020204" pitchFamily="34" charset="0"/>
              <a:buChar char="•"/>
            </a:pPr>
            <a:r>
              <a:rPr lang="en-US" sz="1800" dirty="0"/>
              <a:t>Better structuring of most common simulations with</a:t>
            </a:r>
            <a:br>
              <a:rPr lang="en-US" sz="1800" dirty="0"/>
            </a:br>
            <a:r>
              <a:rPr lang="en-US" sz="1800" dirty="0" err="1"/>
              <a:t>Xutil</a:t>
            </a:r>
            <a:r>
              <a:rPr lang="en-US" sz="1800" dirty="0"/>
              <a:t> </a:t>
            </a:r>
            <a:r>
              <a:rPr lang="en-US" sz="1800" dirty="0">
                <a:solidFill>
                  <a:schemeClr val="accent5"/>
                </a:solidFill>
              </a:rPr>
              <a:t>[1]</a:t>
            </a:r>
            <a:r>
              <a:rPr lang="en-US" sz="1800" dirty="0"/>
              <a:t>: example scripts, tutorials</a:t>
            </a:r>
          </a:p>
        </p:txBody>
      </p:sp>
      <p:sp>
        <p:nvSpPr>
          <p:cNvPr id="3" name="Title 3">
            <a:extLst>
              <a:ext uri="{FF2B5EF4-FFF2-40B4-BE49-F238E27FC236}">
                <a16:creationId xmlns:a16="http://schemas.microsoft.com/office/drawing/2014/main" id="{37E3C5FA-CEC0-3989-E277-D8AAC5C80B14}"/>
              </a:ext>
            </a:extLst>
          </p:cNvPr>
          <p:cNvSpPr>
            <a:spLocks noGrp="1"/>
          </p:cNvSpPr>
          <p:nvPr>
            <p:ph type="title"/>
          </p:nvPr>
        </p:nvSpPr>
        <p:spPr>
          <a:xfrm>
            <a:off x="442800" y="577979"/>
            <a:ext cx="5805600" cy="470565"/>
          </a:xfrm>
        </p:spPr>
        <p:txBody>
          <a:bodyPr/>
          <a:lstStyle/>
          <a:p>
            <a:r>
              <a:rPr lang="en-US" dirty="0"/>
              <a:t>Current priorities</a:t>
            </a:r>
          </a:p>
        </p:txBody>
      </p:sp>
      <p:sp>
        <p:nvSpPr>
          <p:cNvPr id="4" name="TextBox 3">
            <a:extLst>
              <a:ext uri="{FF2B5EF4-FFF2-40B4-BE49-F238E27FC236}">
                <a16:creationId xmlns:a16="http://schemas.microsoft.com/office/drawing/2014/main" id="{86E92CE1-E820-4C7C-656F-388176652002}"/>
              </a:ext>
            </a:extLst>
          </p:cNvPr>
          <p:cNvSpPr txBox="1"/>
          <p:nvPr/>
        </p:nvSpPr>
        <p:spPr>
          <a:xfrm>
            <a:off x="610914" y="2648744"/>
            <a:ext cx="5833648"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dirty="0">
                <a:solidFill>
                  <a:schemeClr val="accent5"/>
                </a:solidFill>
              </a:rPr>
              <a:t>J. Keintzel, S. </a:t>
            </a:r>
            <a:r>
              <a:rPr lang="en-US" dirty="0" err="1">
                <a:solidFill>
                  <a:schemeClr val="accent5"/>
                </a:solidFill>
              </a:rPr>
              <a:t>Jagabathuni</a:t>
            </a:r>
            <a:r>
              <a:rPr lang="en-US" dirty="0">
                <a:solidFill>
                  <a:schemeClr val="accent5"/>
                </a:solidFill>
              </a:rPr>
              <a:t>, L. van Riesen-Haupt talk @ this conference</a:t>
            </a:r>
          </a:p>
        </p:txBody>
      </p:sp>
      <p:sp>
        <p:nvSpPr>
          <p:cNvPr id="6" name="object 6">
            <a:extLst>
              <a:ext uri="{FF2B5EF4-FFF2-40B4-BE49-F238E27FC236}">
                <a16:creationId xmlns:a16="http://schemas.microsoft.com/office/drawing/2014/main" id="{5B8D8D9D-EF55-0090-B25D-EAC20DD9C70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12</a:t>
            </a:r>
            <a:endParaRPr spc="-25" dirty="0"/>
          </a:p>
        </p:txBody>
      </p:sp>
      <p:sp>
        <p:nvSpPr>
          <p:cNvPr id="7" name="TextBox 6">
            <a:extLst>
              <a:ext uri="{FF2B5EF4-FFF2-40B4-BE49-F238E27FC236}">
                <a16:creationId xmlns:a16="http://schemas.microsoft.com/office/drawing/2014/main" id="{CE89D36D-A76A-4BE0-2D3E-13E9F0D991EC}"/>
              </a:ext>
            </a:extLst>
          </p:cNvPr>
          <p:cNvSpPr txBox="1"/>
          <p:nvPr/>
        </p:nvSpPr>
        <p:spPr>
          <a:xfrm>
            <a:off x="610914" y="1881613"/>
            <a:ext cx="3432543"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dirty="0">
                <a:solidFill>
                  <a:schemeClr val="accent5"/>
                </a:solidFill>
              </a:rPr>
              <a:t>Y. Wu, J. Salvesen talk @ this conference</a:t>
            </a:r>
          </a:p>
        </p:txBody>
      </p:sp>
      <p:sp>
        <p:nvSpPr>
          <p:cNvPr id="12" name="TextBox 11">
            <a:extLst>
              <a:ext uri="{FF2B5EF4-FFF2-40B4-BE49-F238E27FC236}">
                <a16:creationId xmlns:a16="http://schemas.microsoft.com/office/drawing/2014/main" id="{DA491F4E-7C99-392F-B74F-8F9AB6781385}"/>
              </a:ext>
            </a:extLst>
          </p:cNvPr>
          <p:cNvSpPr txBox="1"/>
          <p:nvPr/>
        </p:nvSpPr>
        <p:spPr>
          <a:xfrm>
            <a:off x="610914" y="3055476"/>
            <a:ext cx="2895600"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square">
            <a:spAutoFit/>
          </a:bodyPr>
          <a:lstStyle/>
          <a:p>
            <a:pPr algn="ctr"/>
            <a:r>
              <a:rPr lang="en-US" dirty="0">
                <a:solidFill>
                  <a:schemeClr val="accent5"/>
                </a:solidFill>
              </a:rPr>
              <a:t>V. </a:t>
            </a:r>
            <a:r>
              <a:rPr lang="en-US" dirty="0" err="1">
                <a:solidFill>
                  <a:schemeClr val="accent5"/>
                </a:solidFill>
              </a:rPr>
              <a:t>Gawas</a:t>
            </a:r>
            <a:r>
              <a:rPr lang="en-US" dirty="0">
                <a:solidFill>
                  <a:schemeClr val="accent5"/>
                </a:solidFill>
              </a:rPr>
              <a:t> poster @ this conference </a:t>
            </a:r>
            <a:endParaRPr lang="en-US" dirty="0"/>
          </a:p>
        </p:txBody>
      </p:sp>
      <p:sp>
        <p:nvSpPr>
          <p:cNvPr id="15" name="TextBox 14">
            <a:extLst>
              <a:ext uri="{FF2B5EF4-FFF2-40B4-BE49-F238E27FC236}">
                <a16:creationId xmlns:a16="http://schemas.microsoft.com/office/drawing/2014/main" id="{D339C832-8E0C-A5F5-C7D0-37AE433E0438}"/>
              </a:ext>
            </a:extLst>
          </p:cNvPr>
          <p:cNvSpPr txBox="1"/>
          <p:nvPr/>
        </p:nvSpPr>
        <p:spPr>
          <a:xfrm>
            <a:off x="7549546" y="4632303"/>
            <a:ext cx="918971"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dirty="0">
                <a:solidFill>
                  <a:schemeClr val="accent5"/>
                </a:solidFill>
              </a:rPr>
              <a:t>V. </a:t>
            </a:r>
            <a:r>
              <a:rPr lang="en-US" dirty="0" err="1">
                <a:solidFill>
                  <a:schemeClr val="accent5"/>
                </a:solidFill>
              </a:rPr>
              <a:t>Gawas</a:t>
            </a:r>
            <a:endParaRPr lang="en-US" dirty="0">
              <a:solidFill>
                <a:schemeClr val="accent5"/>
              </a:solidFill>
            </a:endParaRPr>
          </a:p>
        </p:txBody>
      </p:sp>
      <p:sp>
        <p:nvSpPr>
          <p:cNvPr id="16" name="TextBox 15">
            <a:extLst>
              <a:ext uri="{FF2B5EF4-FFF2-40B4-BE49-F238E27FC236}">
                <a16:creationId xmlns:a16="http://schemas.microsoft.com/office/drawing/2014/main" id="{57056394-ED16-EEDC-1D7E-58C83DC8E4EC}"/>
              </a:ext>
            </a:extLst>
          </p:cNvPr>
          <p:cNvSpPr txBox="1"/>
          <p:nvPr/>
        </p:nvSpPr>
        <p:spPr>
          <a:xfrm>
            <a:off x="7030519" y="898503"/>
            <a:ext cx="1079143"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dirty="0">
                <a:solidFill>
                  <a:schemeClr val="accent5"/>
                </a:solidFill>
              </a:rPr>
              <a:t>J. Salvesen</a:t>
            </a:r>
          </a:p>
        </p:txBody>
      </p:sp>
      <p:sp>
        <p:nvSpPr>
          <p:cNvPr id="17" name="TextBox 16">
            <a:extLst>
              <a:ext uri="{FF2B5EF4-FFF2-40B4-BE49-F238E27FC236}">
                <a16:creationId xmlns:a16="http://schemas.microsoft.com/office/drawing/2014/main" id="{2DA2E9B6-D1A3-ECFE-EA73-205D3D781487}"/>
              </a:ext>
            </a:extLst>
          </p:cNvPr>
          <p:cNvSpPr txBox="1"/>
          <p:nvPr/>
        </p:nvSpPr>
        <p:spPr>
          <a:xfrm>
            <a:off x="610914" y="4576622"/>
            <a:ext cx="2895600"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square">
            <a:spAutoFit/>
          </a:bodyPr>
          <a:lstStyle/>
          <a:p>
            <a:pPr algn="ctr"/>
            <a:r>
              <a:rPr lang="en-US" dirty="0">
                <a:solidFill>
                  <a:schemeClr val="accent5"/>
                </a:solidFill>
              </a:rPr>
              <a:t>K. Skoufaris talk @ this conference </a:t>
            </a:r>
            <a:endParaRPr lang="en-US" dirty="0"/>
          </a:p>
        </p:txBody>
      </p:sp>
    </p:spTree>
    <p:extLst>
      <p:ext uri="{BB962C8B-B14F-4D97-AF65-F5344CB8AC3E}">
        <p14:creationId xmlns:p14="http://schemas.microsoft.com/office/powerpoint/2010/main" val="3988390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7CCC4C-2A27-C402-37E2-09F80018554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50143F61-173D-3FC4-468B-3E5F93054850}"/>
              </a:ext>
            </a:extLst>
          </p:cNvPr>
          <p:cNvSpPr txBox="1"/>
          <p:nvPr/>
        </p:nvSpPr>
        <p:spPr>
          <a:xfrm>
            <a:off x="495300" y="1337619"/>
            <a:ext cx="8153400" cy="3416320"/>
          </a:xfrm>
          <a:prstGeom prst="rect">
            <a:avLst/>
          </a:prstGeom>
          <a:noFill/>
        </p:spPr>
        <p:txBody>
          <a:bodyPr wrap="square" rtlCol="0">
            <a:spAutoFit/>
          </a:bodyPr>
          <a:lstStyle/>
          <a:p>
            <a:pPr marL="285750" indent="-285750">
              <a:buFont typeface="Arial" panose="020B0604020202020204" pitchFamily="34" charset="0"/>
              <a:buChar char="•"/>
            </a:pPr>
            <a:r>
              <a:rPr lang="en-US" sz="1800" dirty="0"/>
              <a:t>Xsuite: main tool for self consistent FCC-ee beam dynamics studies</a:t>
            </a:r>
          </a:p>
          <a:p>
            <a:endParaRPr lang="en-US" sz="1800" dirty="0"/>
          </a:p>
          <a:p>
            <a:pPr marL="285750" indent="-285750">
              <a:buFont typeface="Arial" panose="020B0604020202020204" pitchFamily="34" charset="0"/>
              <a:buChar char="•"/>
            </a:pPr>
            <a:r>
              <a:rPr lang="en-US" sz="1800" dirty="0"/>
              <a:t>Most studies use weak-strong beam-beam model</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Longer studies (lifetime) could be replaced by shorter studies (DA)</a:t>
            </a:r>
          </a:p>
          <a:p>
            <a:endParaRPr lang="en-US" sz="1800" dirty="0"/>
          </a:p>
          <a:p>
            <a:pPr marL="285750" indent="-285750">
              <a:buFont typeface="Arial" panose="020B0604020202020204" pitchFamily="34" charset="0"/>
              <a:buChar char="•"/>
            </a:pPr>
            <a:r>
              <a:rPr lang="en-US" sz="1800" dirty="0"/>
              <a:t>Standard setup and submission scripts, DA/MA, FMA evaluation tools are being developed</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GPUs are needed but currently under utilized for FCC-ee studies</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endParaRPr lang="en-US" sz="1800" dirty="0"/>
          </a:p>
        </p:txBody>
      </p:sp>
      <p:sp>
        <p:nvSpPr>
          <p:cNvPr id="3" name="Title 3">
            <a:extLst>
              <a:ext uri="{FF2B5EF4-FFF2-40B4-BE49-F238E27FC236}">
                <a16:creationId xmlns:a16="http://schemas.microsoft.com/office/drawing/2014/main" id="{350A7FC5-3F10-C772-5B3A-4A102AEC468A}"/>
              </a:ext>
            </a:extLst>
          </p:cNvPr>
          <p:cNvSpPr>
            <a:spLocks noGrp="1"/>
          </p:cNvSpPr>
          <p:nvPr>
            <p:ph type="title"/>
          </p:nvPr>
        </p:nvSpPr>
        <p:spPr>
          <a:xfrm>
            <a:off x="442800" y="577979"/>
            <a:ext cx="3138600" cy="804314"/>
          </a:xfrm>
        </p:spPr>
        <p:txBody>
          <a:bodyPr/>
          <a:lstStyle/>
          <a:p>
            <a:r>
              <a:rPr lang="en-US" dirty="0"/>
              <a:t>Summary</a:t>
            </a:r>
          </a:p>
        </p:txBody>
      </p:sp>
      <p:sp>
        <p:nvSpPr>
          <p:cNvPr id="4" name="object 6">
            <a:extLst>
              <a:ext uri="{FF2B5EF4-FFF2-40B4-BE49-F238E27FC236}">
                <a16:creationId xmlns:a16="http://schemas.microsoft.com/office/drawing/2014/main" id="{3E23160D-52D8-F62E-52B5-183B93792B85}"/>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13</a:t>
            </a:r>
            <a:endParaRPr spc="-25" dirty="0"/>
          </a:p>
        </p:txBody>
      </p:sp>
      <p:sp>
        <p:nvSpPr>
          <p:cNvPr id="5" name="TextBox 4">
            <a:extLst>
              <a:ext uri="{FF2B5EF4-FFF2-40B4-BE49-F238E27FC236}">
                <a16:creationId xmlns:a16="http://schemas.microsoft.com/office/drawing/2014/main" id="{21A1E863-ABB4-95D5-886C-8495FD0A4898}"/>
              </a:ext>
            </a:extLst>
          </p:cNvPr>
          <p:cNvSpPr txBox="1"/>
          <p:nvPr/>
        </p:nvSpPr>
        <p:spPr>
          <a:xfrm>
            <a:off x="6768044" y="4492329"/>
            <a:ext cx="2103461" cy="523220"/>
          </a:xfrm>
          <a:prstGeom prst="rect">
            <a:avLst/>
          </a:prstGeom>
          <a:noFill/>
        </p:spPr>
        <p:txBody>
          <a:bodyPr wrap="none" rtlCol="0">
            <a:spAutoFit/>
          </a:bodyPr>
          <a:lstStyle/>
          <a:p>
            <a:r>
              <a:rPr lang="en-US" sz="2800" b="1" dirty="0">
                <a:solidFill>
                  <a:schemeClr val="accent5"/>
                </a:solidFill>
              </a:rPr>
              <a:t>Thank you!</a:t>
            </a:r>
          </a:p>
        </p:txBody>
      </p:sp>
    </p:spTree>
    <p:extLst>
      <p:ext uri="{BB962C8B-B14F-4D97-AF65-F5344CB8AC3E}">
        <p14:creationId xmlns:p14="http://schemas.microsoft.com/office/powerpoint/2010/main" val="3611978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1F10436A-F97F-CE49-86E3-21C59AAB5068}"/>
              </a:ext>
            </a:extLst>
          </p:cNvPr>
          <p:cNvSpPr txBox="1"/>
          <p:nvPr/>
        </p:nvSpPr>
        <p:spPr>
          <a:xfrm>
            <a:off x="0" y="856020"/>
            <a:ext cx="9144000" cy="4247317"/>
          </a:xfrm>
          <a:prstGeom prst="rect">
            <a:avLst/>
          </a:prstGeom>
          <a:noFill/>
        </p:spPr>
        <p:txBody>
          <a:bodyPr wrap="square" rtlCol="0">
            <a:spAutoFit/>
          </a:bodyPr>
          <a:lstStyle/>
          <a:p>
            <a:pPr lvl="1"/>
            <a:r>
              <a:rPr lang="en-GB" sz="1000" dirty="0"/>
              <a:t>[1] D. Schulte, GUINEA-PIG</a:t>
            </a:r>
            <a:br>
              <a:rPr lang="en-GB" sz="1000" dirty="0"/>
            </a:br>
            <a:r>
              <a:rPr lang="en-GB" sz="1000" dirty="0">
                <a:hlinkClick r:id="rId3"/>
              </a:rPr>
              <a:t>https://cds.cern.ch/record/331845/files/shulte.pdf</a:t>
            </a:r>
            <a:endParaRPr lang="en-GB" sz="1000" dirty="0"/>
          </a:p>
          <a:p>
            <a:pPr lvl="1"/>
            <a:endParaRPr lang="en-GB" sz="1000" dirty="0"/>
          </a:p>
          <a:p>
            <a:pPr lvl="1"/>
            <a:r>
              <a:rPr lang="en-GB" sz="1000" dirty="0"/>
              <a:t>[2] T. </a:t>
            </a:r>
            <a:r>
              <a:rPr lang="en-GB" sz="1000" dirty="0" err="1"/>
              <a:t>Pieloni</a:t>
            </a:r>
            <a:r>
              <a:rPr lang="en-GB" sz="1000" dirty="0"/>
              <a:t>, W. Herr, COMBI</a:t>
            </a:r>
            <a:br>
              <a:rPr lang="en-GB" sz="1000" dirty="0"/>
            </a:br>
            <a:r>
              <a:rPr lang="en-GB" sz="1000" dirty="0">
                <a:hlinkClick r:id="rId4"/>
              </a:rPr>
              <a:t>https://accelconf.web.cern.ch/p05/PAPERS/TPAT078.PDF</a:t>
            </a:r>
            <a:endParaRPr lang="en-GB" sz="1000" dirty="0"/>
          </a:p>
          <a:p>
            <a:pPr lvl="1"/>
            <a:endParaRPr lang="en-GB" sz="1000" dirty="0"/>
          </a:p>
          <a:p>
            <a:pPr lvl="1"/>
            <a:r>
              <a:rPr lang="en-GB" sz="1000" dirty="0"/>
              <a:t>[3] K. </a:t>
            </a:r>
            <a:r>
              <a:rPr lang="en-GB" sz="1000" dirty="0" err="1"/>
              <a:t>Ohmi</a:t>
            </a:r>
            <a:r>
              <a:rPr lang="en-GB" sz="1000" dirty="0"/>
              <a:t>, BBWS</a:t>
            </a:r>
            <a:br>
              <a:rPr lang="en-GB" sz="1000" dirty="0"/>
            </a:br>
            <a:r>
              <a:rPr lang="en-GB" sz="1000" dirty="0">
                <a:hlinkClick r:id="rId5"/>
              </a:rPr>
              <a:t>https://indico.cern.ch/event/438918/contributions/1085290</a:t>
            </a:r>
            <a:endParaRPr lang="en-GB" sz="1000" dirty="0"/>
          </a:p>
          <a:p>
            <a:pPr lvl="1"/>
            <a:endParaRPr lang="en-GB" sz="1000" dirty="0"/>
          </a:p>
          <a:p>
            <a:pPr lvl="1"/>
            <a:r>
              <a:rPr lang="en-GB" sz="1000" dirty="0"/>
              <a:t>[4] K. </a:t>
            </a:r>
            <a:r>
              <a:rPr lang="en-GB" sz="1000" dirty="0" err="1"/>
              <a:t>Ohmi</a:t>
            </a:r>
            <a:r>
              <a:rPr lang="en-GB" sz="1000" dirty="0"/>
              <a:t>, BBSS</a:t>
            </a:r>
            <a:br>
              <a:rPr lang="en-GB" sz="1000" dirty="0"/>
            </a:br>
            <a:r>
              <a:rPr lang="en-GB" sz="1000" dirty="0">
                <a:hlinkClick r:id="rId6"/>
              </a:rPr>
              <a:t>https://oraweb.cern.ch/pls/hhh/code_website.disp_code?code_name=BBSS</a:t>
            </a:r>
            <a:endParaRPr lang="en-GB" sz="1000" dirty="0"/>
          </a:p>
          <a:p>
            <a:pPr lvl="1"/>
            <a:endParaRPr lang="en-GB" sz="1000" dirty="0"/>
          </a:p>
          <a:p>
            <a:pPr lvl="1"/>
            <a:r>
              <a:rPr lang="en-GB" sz="1000" dirty="0"/>
              <a:t>[5] K. </a:t>
            </a:r>
            <a:r>
              <a:rPr lang="en-GB" sz="1000" dirty="0" err="1"/>
              <a:t>Ohmi</a:t>
            </a:r>
            <a:r>
              <a:rPr lang="en-GB" sz="1000" dirty="0"/>
              <a:t>, SCTR</a:t>
            </a:r>
            <a:br>
              <a:rPr lang="en-GB" sz="1000" dirty="0"/>
            </a:br>
            <a:r>
              <a:rPr lang="en-GB" sz="1000" dirty="0">
                <a:hlinkClick r:id="rId7"/>
              </a:rPr>
              <a:t>https://indico.cern.ch/event/1398060/contributions/5876155</a:t>
            </a:r>
            <a:endParaRPr lang="en-GB" sz="1000" dirty="0"/>
          </a:p>
          <a:p>
            <a:pPr lvl="1"/>
            <a:endParaRPr lang="en-GB" sz="1000" dirty="0"/>
          </a:p>
          <a:p>
            <a:pPr lvl="1"/>
            <a:r>
              <a:rPr lang="en-GB" sz="1000" dirty="0"/>
              <a:t>[6] Y. Zhang, IBB</a:t>
            </a:r>
            <a:br>
              <a:rPr lang="en-GB" sz="1000" dirty="0"/>
            </a:br>
            <a:r>
              <a:rPr lang="en-GB" sz="1000" dirty="0">
                <a:hlinkClick r:id="rId8"/>
              </a:rPr>
              <a:t>https://journals.aps.org/prab/pdf/10.1103/PhysRevAccelBeams.23.104402</a:t>
            </a:r>
            <a:endParaRPr lang="en-GB" sz="1000" dirty="0"/>
          </a:p>
          <a:p>
            <a:pPr lvl="1"/>
            <a:endParaRPr lang="en-GB" sz="1000" dirty="0"/>
          </a:p>
          <a:p>
            <a:pPr lvl="1"/>
            <a:r>
              <a:rPr lang="en-GB" sz="1000" dirty="0"/>
              <a:t>[7] D. </a:t>
            </a:r>
            <a:r>
              <a:rPr lang="en-GB" sz="1000" dirty="0" err="1"/>
              <a:t>Shatilov</a:t>
            </a:r>
            <a:r>
              <a:rPr lang="en-GB" sz="1000" dirty="0"/>
              <a:t>, LIFETRAC</a:t>
            </a:r>
            <a:br>
              <a:rPr lang="en-GB" sz="1000" dirty="0"/>
            </a:br>
            <a:r>
              <a:rPr lang="en-GB" sz="1000" dirty="0">
                <a:hlinkClick r:id="rId9"/>
              </a:rPr>
              <a:t>http://cds.cern.ch/record/1120233/files/p65.pdf</a:t>
            </a:r>
            <a:endParaRPr lang="en-GB" sz="1000" dirty="0"/>
          </a:p>
          <a:p>
            <a:pPr lvl="1"/>
            <a:endParaRPr lang="en-GB" sz="1000" dirty="0"/>
          </a:p>
          <a:p>
            <a:pPr lvl="1"/>
            <a:r>
              <a:rPr lang="en-GB" sz="1000" dirty="0"/>
              <a:t>[8] J. Qiang, BeamBeam3D</a:t>
            </a:r>
            <a:br>
              <a:rPr lang="en-GB" sz="1000" dirty="0"/>
            </a:br>
            <a:r>
              <a:rPr lang="en-GB" sz="1000" dirty="0">
                <a:hlinkClick r:id="rId10"/>
              </a:rPr>
              <a:t>https://amac.lbl.gov/~jiqiang/BeamBeam3D/</a:t>
            </a:r>
            <a:endParaRPr lang="en-GB" sz="1000" dirty="0"/>
          </a:p>
          <a:p>
            <a:pPr lvl="1"/>
            <a:endParaRPr lang="en-GB" sz="1000" dirty="0"/>
          </a:p>
          <a:p>
            <a:pPr lvl="1"/>
            <a:r>
              <a:rPr lang="en-GB" sz="1000" dirty="0"/>
              <a:t>[9] G. Iadarola et al., Xsuite</a:t>
            </a:r>
            <a:br>
              <a:rPr lang="en-GB" sz="1000" dirty="0"/>
            </a:br>
            <a:r>
              <a:rPr lang="en-GB" sz="1000" dirty="0">
                <a:hlinkClick r:id="rId11"/>
              </a:rPr>
              <a:t>https://doi.org/10.18429/JACoW-HB2023-TUA2I1</a:t>
            </a:r>
            <a:endParaRPr lang="en-GB" sz="1000" dirty="0"/>
          </a:p>
        </p:txBody>
      </p:sp>
      <p:sp>
        <p:nvSpPr>
          <p:cNvPr id="2" name="Title 3">
            <a:extLst>
              <a:ext uri="{FF2B5EF4-FFF2-40B4-BE49-F238E27FC236}">
                <a16:creationId xmlns:a16="http://schemas.microsoft.com/office/drawing/2014/main" id="{9EB61454-B095-5BB6-93B8-1035917B2D2E}"/>
              </a:ext>
            </a:extLst>
          </p:cNvPr>
          <p:cNvSpPr>
            <a:spLocks noGrp="1"/>
          </p:cNvSpPr>
          <p:nvPr>
            <p:ph type="title"/>
          </p:nvPr>
        </p:nvSpPr>
        <p:spPr>
          <a:xfrm>
            <a:off x="76200" y="397595"/>
            <a:ext cx="8263350" cy="458425"/>
          </a:xfrm>
        </p:spPr>
        <p:txBody>
          <a:bodyPr/>
          <a:lstStyle/>
          <a:p>
            <a:r>
              <a:rPr lang="en-US" dirty="0"/>
              <a:t>References slice 3</a:t>
            </a:r>
          </a:p>
        </p:txBody>
      </p:sp>
    </p:spTree>
    <p:extLst>
      <p:ext uri="{BB962C8B-B14F-4D97-AF65-F5344CB8AC3E}">
        <p14:creationId xmlns:p14="http://schemas.microsoft.com/office/powerpoint/2010/main" val="23545655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B45F81-FB25-81C0-ECEA-3DBB49A28776}"/>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881C546B-D6E8-3168-CFD3-DC2CA9FB0E8E}"/>
              </a:ext>
            </a:extLst>
          </p:cNvPr>
          <p:cNvSpPr txBox="1"/>
          <p:nvPr/>
        </p:nvSpPr>
        <p:spPr>
          <a:xfrm>
            <a:off x="0" y="1200944"/>
            <a:ext cx="9144000" cy="1015663"/>
          </a:xfrm>
          <a:prstGeom prst="rect">
            <a:avLst/>
          </a:prstGeom>
          <a:noFill/>
        </p:spPr>
        <p:txBody>
          <a:bodyPr wrap="square" rtlCol="0">
            <a:spAutoFit/>
          </a:bodyPr>
          <a:lstStyle/>
          <a:p>
            <a:pPr lvl="1"/>
            <a:r>
              <a:rPr lang="en-GB" sz="1200" dirty="0"/>
              <a:t>[1] </a:t>
            </a:r>
            <a:r>
              <a:rPr lang="en-GB" sz="1200" dirty="0" err="1"/>
              <a:t>SixTrack</a:t>
            </a:r>
            <a:br>
              <a:rPr lang="en-GB" sz="1200" dirty="0"/>
            </a:br>
            <a:r>
              <a:rPr lang="en-GB" sz="1200" dirty="0">
                <a:hlinkClick r:id="rId3"/>
              </a:rPr>
              <a:t>https://sixtrack.web.cern.ch/</a:t>
            </a:r>
            <a:endParaRPr lang="en-GB" sz="1200" dirty="0"/>
          </a:p>
          <a:p>
            <a:pPr lvl="1"/>
            <a:endParaRPr lang="en-GB" sz="1200" dirty="0"/>
          </a:p>
          <a:p>
            <a:pPr lvl="1"/>
            <a:r>
              <a:rPr lang="en-GB" sz="1200" dirty="0"/>
              <a:t>[2] </a:t>
            </a:r>
            <a:r>
              <a:rPr lang="en-GB" sz="1200" dirty="0" err="1"/>
              <a:t>PyHEADTAIL</a:t>
            </a:r>
            <a:r>
              <a:rPr lang="en-GB" sz="1200" dirty="0"/>
              <a:t> </a:t>
            </a:r>
            <a:br>
              <a:rPr lang="en-GB" sz="1200" dirty="0"/>
            </a:br>
            <a:r>
              <a:rPr lang="en-GB" sz="1200" dirty="0">
                <a:hlinkClick r:id="rId4"/>
              </a:rPr>
              <a:t>https://github.com/PyCOMPLETE/PyHEADTAIL</a:t>
            </a:r>
            <a:endParaRPr lang="en-GB" sz="1200" dirty="0"/>
          </a:p>
        </p:txBody>
      </p:sp>
      <p:sp>
        <p:nvSpPr>
          <p:cNvPr id="2" name="Title 3">
            <a:extLst>
              <a:ext uri="{FF2B5EF4-FFF2-40B4-BE49-F238E27FC236}">
                <a16:creationId xmlns:a16="http://schemas.microsoft.com/office/drawing/2014/main" id="{EEEEFAF3-4EDA-406E-3AF7-ECC1A74E23C4}"/>
              </a:ext>
            </a:extLst>
          </p:cNvPr>
          <p:cNvSpPr>
            <a:spLocks noGrp="1"/>
          </p:cNvSpPr>
          <p:nvPr>
            <p:ph type="title"/>
          </p:nvPr>
        </p:nvSpPr>
        <p:spPr>
          <a:xfrm>
            <a:off x="76200" y="397595"/>
            <a:ext cx="8263350" cy="458425"/>
          </a:xfrm>
        </p:spPr>
        <p:txBody>
          <a:bodyPr/>
          <a:lstStyle/>
          <a:p>
            <a:r>
              <a:rPr lang="en-US" dirty="0"/>
              <a:t>References slide 4</a:t>
            </a:r>
          </a:p>
        </p:txBody>
      </p:sp>
    </p:spTree>
    <p:extLst>
      <p:ext uri="{BB962C8B-B14F-4D97-AF65-F5344CB8AC3E}">
        <p14:creationId xmlns:p14="http://schemas.microsoft.com/office/powerpoint/2010/main" val="1415996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2C3FFC-3C92-0C2F-91C0-6FBE42681D4B}"/>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DA8AFD1A-572A-0352-ED43-ADF5367BE105}"/>
              </a:ext>
            </a:extLst>
          </p:cNvPr>
          <p:cNvSpPr txBox="1"/>
          <p:nvPr/>
        </p:nvSpPr>
        <p:spPr>
          <a:xfrm>
            <a:off x="0" y="856020"/>
            <a:ext cx="9144000" cy="4524315"/>
          </a:xfrm>
          <a:prstGeom prst="rect">
            <a:avLst/>
          </a:prstGeom>
          <a:noFill/>
        </p:spPr>
        <p:txBody>
          <a:bodyPr wrap="square" rtlCol="0">
            <a:spAutoFit/>
          </a:bodyPr>
          <a:lstStyle/>
          <a:p>
            <a:pPr lvl="1"/>
            <a:endParaRPr lang="en-GB" sz="1200" dirty="0"/>
          </a:p>
          <a:p>
            <a:pPr lvl="1"/>
            <a:r>
              <a:rPr lang="en-GB" sz="1200" dirty="0"/>
              <a:t>[1] P. Kicsiny, PhD thesis</a:t>
            </a:r>
            <a:br>
              <a:rPr lang="en-GB" sz="1200" dirty="0"/>
            </a:br>
            <a:r>
              <a:rPr lang="en-GB" sz="1200" dirty="0">
                <a:hlinkClick r:id="rId3"/>
              </a:rPr>
              <a:t>https://infoscience.epfl.ch/entities/publication/9f194f9b-76e8-4ba8-ab62-b19b17597ccc</a:t>
            </a:r>
            <a:endParaRPr lang="en-GB" sz="1200" dirty="0"/>
          </a:p>
          <a:p>
            <a:pPr lvl="1"/>
            <a:endParaRPr lang="en-GB" sz="1200" dirty="0"/>
          </a:p>
          <a:p>
            <a:pPr lvl="1"/>
            <a:r>
              <a:rPr lang="en-GB" sz="1200" dirty="0"/>
              <a:t>[2] P. Kicsiny et al., Multiturn simulation of radiative Bhabha scattering in the equivalent photon approximation </a:t>
            </a:r>
            <a:br>
              <a:rPr lang="en-GB" sz="1200" dirty="0"/>
            </a:br>
            <a:r>
              <a:rPr lang="en-GB" sz="1200" dirty="0"/>
              <a:t>Phys. Rev. Accel and Beams </a:t>
            </a:r>
            <a:r>
              <a:rPr lang="en-GB" sz="1200" dirty="0">
                <a:hlinkClick r:id="rId4"/>
              </a:rPr>
              <a:t>https://doi.org/10.1103/PhysRevAccelBeams.27.091001</a:t>
            </a:r>
            <a:endParaRPr lang="en-GB" sz="1200" dirty="0"/>
          </a:p>
          <a:p>
            <a:pPr lvl="1"/>
            <a:r>
              <a:rPr lang="en-GB" sz="1200" dirty="0"/>
              <a:t> </a:t>
            </a:r>
          </a:p>
          <a:p>
            <a:pPr lvl="1"/>
            <a:r>
              <a:rPr lang="en-GB" sz="1200" dirty="0"/>
              <a:t>[3] L. van Riesen-Haupt, Impact of lattice errors and correction with beam-beam</a:t>
            </a:r>
          </a:p>
          <a:p>
            <a:pPr lvl="1"/>
            <a:r>
              <a:rPr lang="en-GB" sz="1200" dirty="0" err="1"/>
              <a:t>eeFACT</a:t>
            </a:r>
            <a:r>
              <a:rPr lang="en-GB" sz="1200" dirty="0"/>
              <a:t> 2025 </a:t>
            </a:r>
            <a:r>
              <a:rPr lang="en-GB" sz="1200" dirty="0">
                <a:hlinkClick r:id="rId5"/>
              </a:rPr>
              <a:t>https://indico.jacow.org/event/75/contributions/6860/</a:t>
            </a:r>
            <a:endParaRPr lang="en-GB" sz="1200" dirty="0"/>
          </a:p>
          <a:p>
            <a:pPr lvl="1"/>
            <a:endParaRPr lang="en-GB" sz="1200" dirty="0"/>
          </a:p>
          <a:p>
            <a:pPr lvl="1"/>
            <a:r>
              <a:rPr lang="en-GB" sz="1200" dirty="0"/>
              <a:t>[4] P. Kicsiny et al., Impact of beam asymmetries at the Future Circular Collider 𝑒+𝑒−</a:t>
            </a:r>
          </a:p>
          <a:p>
            <a:pPr lvl="1"/>
            <a:r>
              <a:rPr lang="en-GB" sz="1200" dirty="0"/>
              <a:t>Phys. Rev. Accel and Beams </a:t>
            </a:r>
            <a:r>
              <a:rPr lang="en-GB" sz="1200" dirty="0">
                <a:hlinkClick r:id="rId6"/>
              </a:rPr>
              <a:t>https://doi.org/10.1103/PhysRevAccelBeams.27.121001</a:t>
            </a:r>
            <a:endParaRPr lang="en-GB" sz="1200" dirty="0"/>
          </a:p>
          <a:p>
            <a:pPr lvl="1"/>
            <a:endParaRPr lang="en-GB" sz="1200" dirty="0"/>
          </a:p>
          <a:p>
            <a:pPr lvl="1"/>
            <a:r>
              <a:rPr lang="en-GB" sz="1200" dirty="0"/>
              <a:t>[5] K. Le Nguyen Nguyen et al., Impact of bunch intensity asymmetry in colliders featuring strong </a:t>
            </a:r>
            <a:r>
              <a:rPr lang="en-GB" sz="1200" dirty="0" err="1"/>
              <a:t>beamstrahlung</a:t>
            </a:r>
            <a:br>
              <a:rPr lang="en-GB" sz="1200" dirty="0"/>
            </a:br>
            <a:r>
              <a:rPr lang="en-GB" sz="1200" dirty="0">
                <a:hlinkClick r:id="rId7"/>
              </a:rPr>
              <a:t>https://arxiv.org/abs/2404.09012</a:t>
            </a:r>
            <a:br>
              <a:rPr lang="en-GB" sz="1200" dirty="0"/>
            </a:br>
            <a:endParaRPr lang="en-GB" sz="1200" dirty="0"/>
          </a:p>
          <a:p>
            <a:pPr lvl="1"/>
            <a:r>
              <a:rPr lang="en-GB" sz="1200" dirty="0"/>
              <a:t>[6] P. Kicsiny et al., Incoherent horizontal emittance growth due to the interplay of beam-beam interaction and longitudinal </a:t>
            </a:r>
            <a:r>
              <a:rPr lang="en-GB" sz="1200" dirty="0" err="1"/>
              <a:t>wakefield</a:t>
            </a:r>
            <a:r>
              <a:rPr lang="en-GB" sz="1200" dirty="0"/>
              <a:t> in crab-waist colliders</a:t>
            </a:r>
          </a:p>
          <a:p>
            <a:pPr lvl="1"/>
            <a:r>
              <a:rPr lang="en-GB" sz="1200" dirty="0"/>
              <a:t>Accepted in Phys. Rev. Accel and Beams </a:t>
            </a:r>
            <a:r>
              <a:rPr lang="en-GB" sz="1200" dirty="0">
                <a:hlinkClick r:id="rId8"/>
              </a:rPr>
              <a:t>https://arxiv.org/abs/2501.04609</a:t>
            </a:r>
            <a:br>
              <a:rPr lang="en-GB" sz="1200" dirty="0"/>
            </a:br>
            <a:endParaRPr lang="en-GB" sz="1200" dirty="0"/>
          </a:p>
          <a:p>
            <a:pPr lvl="1"/>
            <a:r>
              <a:rPr lang="en-GB" sz="1200" dirty="0"/>
              <a:t>[7] R. Soos, Impedance and beam-beam effects for FCC-ee</a:t>
            </a:r>
          </a:p>
          <a:p>
            <a:pPr lvl="1"/>
            <a:r>
              <a:rPr lang="en-GB" sz="1200" dirty="0" err="1"/>
              <a:t>eeFACT</a:t>
            </a:r>
            <a:r>
              <a:rPr lang="en-GB" sz="1200" dirty="0"/>
              <a:t> 2025 </a:t>
            </a:r>
            <a:r>
              <a:rPr lang="en-GB" sz="1200" dirty="0">
                <a:hlinkClick r:id="rId9"/>
              </a:rPr>
              <a:t>https://indico.jacow.org/event/75/contributions/6848</a:t>
            </a:r>
            <a:r>
              <a:rPr lang="en-GB" sz="1200" dirty="0">
                <a:hlinkClick r:id="rId10"/>
              </a:rPr>
              <a:t>/</a:t>
            </a:r>
            <a:endParaRPr lang="en-GB" sz="1200" dirty="0"/>
          </a:p>
          <a:p>
            <a:pPr lvl="1"/>
            <a:endParaRPr lang="en-GB" sz="1200" dirty="0"/>
          </a:p>
          <a:p>
            <a:pPr lvl="1"/>
            <a:endParaRPr lang="en-GB" sz="1200" dirty="0"/>
          </a:p>
        </p:txBody>
      </p:sp>
      <p:sp>
        <p:nvSpPr>
          <p:cNvPr id="2" name="Title 3">
            <a:extLst>
              <a:ext uri="{FF2B5EF4-FFF2-40B4-BE49-F238E27FC236}">
                <a16:creationId xmlns:a16="http://schemas.microsoft.com/office/drawing/2014/main" id="{EE7C2E8C-A25F-786D-7DD3-874F3834C1ED}"/>
              </a:ext>
            </a:extLst>
          </p:cNvPr>
          <p:cNvSpPr>
            <a:spLocks noGrp="1"/>
          </p:cNvSpPr>
          <p:nvPr>
            <p:ph type="title"/>
          </p:nvPr>
        </p:nvSpPr>
        <p:spPr>
          <a:xfrm>
            <a:off x="76200" y="397595"/>
            <a:ext cx="8263350" cy="458425"/>
          </a:xfrm>
        </p:spPr>
        <p:txBody>
          <a:bodyPr/>
          <a:lstStyle/>
          <a:p>
            <a:r>
              <a:rPr lang="en-US" dirty="0"/>
              <a:t>References slide 5</a:t>
            </a:r>
          </a:p>
        </p:txBody>
      </p:sp>
    </p:spTree>
    <p:extLst>
      <p:ext uri="{BB962C8B-B14F-4D97-AF65-F5344CB8AC3E}">
        <p14:creationId xmlns:p14="http://schemas.microsoft.com/office/powerpoint/2010/main" val="1261678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1F9652-4507-C572-1884-2D868A13E2CC}"/>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2FAC6D25-D4C7-2E81-B216-DB97B8EA3297}"/>
              </a:ext>
            </a:extLst>
          </p:cNvPr>
          <p:cNvSpPr txBox="1"/>
          <p:nvPr/>
        </p:nvSpPr>
        <p:spPr>
          <a:xfrm>
            <a:off x="0" y="1124744"/>
            <a:ext cx="9144000" cy="646331"/>
          </a:xfrm>
          <a:prstGeom prst="rect">
            <a:avLst/>
          </a:prstGeom>
          <a:noFill/>
        </p:spPr>
        <p:txBody>
          <a:bodyPr wrap="square" rtlCol="0">
            <a:spAutoFit/>
          </a:bodyPr>
          <a:lstStyle/>
          <a:p>
            <a:pPr lvl="1"/>
            <a:r>
              <a:rPr lang="en-GB" sz="1200" dirty="0"/>
              <a:t>[1] K. Skoufaris, Xsuite utility toolkit (</a:t>
            </a:r>
            <a:r>
              <a:rPr lang="en-GB" sz="1200" dirty="0" err="1"/>
              <a:t>Xutil</a:t>
            </a:r>
            <a:r>
              <a:rPr lang="en-GB" sz="1200" dirty="0"/>
              <a:t>)</a:t>
            </a:r>
            <a:br>
              <a:rPr lang="en-GB" sz="1200" dirty="0"/>
            </a:br>
            <a:r>
              <a:rPr lang="en-GB" sz="1200" dirty="0">
                <a:hlinkClick r:id="rId3"/>
              </a:rPr>
              <a:t>https://indico.cern.ch/event/1545057/contributions/6503334</a:t>
            </a:r>
            <a:endParaRPr lang="en-GB" sz="1200" dirty="0"/>
          </a:p>
          <a:p>
            <a:pPr lvl="1"/>
            <a:endParaRPr lang="en-GB" sz="1200" dirty="0"/>
          </a:p>
        </p:txBody>
      </p:sp>
      <p:sp>
        <p:nvSpPr>
          <p:cNvPr id="2" name="Title 3">
            <a:extLst>
              <a:ext uri="{FF2B5EF4-FFF2-40B4-BE49-F238E27FC236}">
                <a16:creationId xmlns:a16="http://schemas.microsoft.com/office/drawing/2014/main" id="{6FEA601E-F854-446A-A125-68F3340F7429}"/>
              </a:ext>
            </a:extLst>
          </p:cNvPr>
          <p:cNvSpPr>
            <a:spLocks noGrp="1"/>
          </p:cNvSpPr>
          <p:nvPr>
            <p:ph type="title"/>
          </p:nvPr>
        </p:nvSpPr>
        <p:spPr>
          <a:xfrm>
            <a:off x="76200" y="397595"/>
            <a:ext cx="8263350" cy="458425"/>
          </a:xfrm>
        </p:spPr>
        <p:txBody>
          <a:bodyPr/>
          <a:lstStyle/>
          <a:p>
            <a:r>
              <a:rPr lang="en-US" dirty="0"/>
              <a:t>References slide 12</a:t>
            </a:r>
          </a:p>
        </p:txBody>
      </p:sp>
    </p:spTree>
    <p:extLst>
      <p:ext uri="{BB962C8B-B14F-4D97-AF65-F5344CB8AC3E}">
        <p14:creationId xmlns:p14="http://schemas.microsoft.com/office/powerpoint/2010/main" val="3745196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B39333-8B83-054D-8AD2-B5B0D942875E}"/>
              </a:ext>
            </a:extLst>
          </p:cNvPr>
          <p:cNvSpPr>
            <a:spLocks noGrp="1"/>
          </p:cNvSpPr>
          <p:nvPr>
            <p:ph type="ctrTitle"/>
          </p:nvPr>
        </p:nvSpPr>
        <p:spPr>
          <a:xfrm>
            <a:off x="440325" y="1277144"/>
            <a:ext cx="8263350" cy="1650452"/>
          </a:xfrm>
          <a:noFill/>
        </p:spPr>
        <p:txBody>
          <a:bodyPr/>
          <a:lstStyle/>
          <a:p>
            <a:r>
              <a:rPr lang="en-CH" b="1" dirty="0">
                <a:latin typeface="+mn-lt"/>
                <a:ea typeface="Apple Color Emoji" pitchFamily="2" charset="0"/>
                <a:cs typeface="Al Nile" pitchFamily="2" charset="-78"/>
              </a:rPr>
              <a:t>backup</a:t>
            </a:r>
          </a:p>
        </p:txBody>
      </p:sp>
    </p:spTree>
    <p:extLst>
      <p:ext uri="{BB962C8B-B14F-4D97-AF65-F5344CB8AC3E}">
        <p14:creationId xmlns:p14="http://schemas.microsoft.com/office/powerpoint/2010/main" val="22950014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F4AE1D-8D27-41B1-0640-47955241FE8C}"/>
            </a:ext>
          </a:extLst>
        </p:cNvPr>
        <p:cNvGrpSpPr/>
        <p:nvPr/>
      </p:nvGrpSpPr>
      <p:grpSpPr>
        <a:xfrm>
          <a:off x="0" y="0"/>
          <a:ext cx="0" cy="0"/>
          <a:chOff x="0" y="0"/>
          <a:chExt cx="0" cy="0"/>
        </a:xfrm>
      </p:grpSpPr>
      <p:sp>
        <p:nvSpPr>
          <p:cNvPr id="4" name="object 6">
            <a:extLst>
              <a:ext uri="{FF2B5EF4-FFF2-40B4-BE49-F238E27FC236}">
                <a16:creationId xmlns:a16="http://schemas.microsoft.com/office/drawing/2014/main" id="{B8C82696-690C-650B-C6FB-EAC1B88F729F}"/>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8</a:t>
            </a:r>
            <a:endParaRPr spc="-25" dirty="0"/>
          </a:p>
        </p:txBody>
      </p:sp>
      <p:grpSp>
        <p:nvGrpSpPr>
          <p:cNvPr id="13" name="Group 12">
            <a:extLst>
              <a:ext uri="{FF2B5EF4-FFF2-40B4-BE49-F238E27FC236}">
                <a16:creationId xmlns:a16="http://schemas.microsoft.com/office/drawing/2014/main" id="{07A4E950-A990-74A9-9DB7-8929E4BB42AF}"/>
              </a:ext>
            </a:extLst>
          </p:cNvPr>
          <p:cNvGrpSpPr/>
          <p:nvPr/>
        </p:nvGrpSpPr>
        <p:grpSpPr>
          <a:xfrm>
            <a:off x="304800" y="426842"/>
            <a:ext cx="3955698" cy="2411092"/>
            <a:chOff x="667267" y="1129660"/>
            <a:chExt cx="3401731" cy="2073436"/>
          </a:xfrm>
        </p:grpSpPr>
        <p:pic>
          <p:nvPicPr>
            <p:cNvPr id="8" name="Picture 7" descr="A graph of colored dots&#10;&#10;AI-generated content may be incorrect.">
              <a:extLst>
                <a:ext uri="{FF2B5EF4-FFF2-40B4-BE49-F238E27FC236}">
                  <a16:creationId xmlns:a16="http://schemas.microsoft.com/office/drawing/2014/main" id="{20667CA4-99F1-96E8-E583-871A0F0746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267" y="1129660"/>
              <a:ext cx="3401731" cy="2073436"/>
            </a:xfrm>
            <a:prstGeom prst="rect">
              <a:avLst/>
            </a:prstGeom>
          </p:spPr>
        </p:pic>
        <p:sp>
          <p:nvSpPr>
            <p:cNvPr id="16" name="TextBox 15">
              <a:extLst>
                <a:ext uri="{FF2B5EF4-FFF2-40B4-BE49-F238E27FC236}">
                  <a16:creationId xmlns:a16="http://schemas.microsoft.com/office/drawing/2014/main" id="{E010EAFB-225A-99E1-14AC-ED122CDDF304}"/>
                </a:ext>
              </a:extLst>
            </p:cNvPr>
            <p:cNvSpPr txBox="1"/>
            <p:nvPr/>
          </p:nvSpPr>
          <p:spPr>
            <a:xfrm>
              <a:off x="1143000" y="1198876"/>
              <a:ext cx="982961" cy="300082"/>
            </a:xfrm>
            <a:prstGeom prst="rect">
              <a:avLst/>
            </a:prstGeom>
            <a:noFill/>
          </p:spPr>
          <p:txBody>
            <a:bodyPr wrap="none" rtlCol="0">
              <a:spAutoFit/>
            </a:bodyPr>
            <a:lstStyle/>
            <a:p>
              <a:r>
                <a:rPr lang="en-US" b="1" dirty="0">
                  <a:solidFill>
                    <a:schemeClr val="accent4">
                      <a:lumMod val="50000"/>
                    </a:schemeClr>
                  </a:solidFill>
                </a:rPr>
                <a:t>best seed</a:t>
              </a:r>
            </a:p>
          </p:txBody>
        </p:sp>
      </p:grpSp>
      <p:grpSp>
        <p:nvGrpSpPr>
          <p:cNvPr id="12" name="Group 11">
            <a:extLst>
              <a:ext uri="{FF2B5EF4-FFF2-40B4-BE49-F238E27FC236}">
                <a16:creationId xmlns:a16="http://schemas.microsoft.com/office/drawing/2014/main" id="{468A4FE4-520B-AF82-40C5-44D06EAFC828}"/>
              </a:ext>
            </a:extLst>
          </p:cNvPr>
          <p:cNvGrpSpPr/>
          <p:nvPr/>
        </p:nvGrpSpPr>
        <p:grpSpPr>
          <a:xfrm>
            <a:off x="4617351" y="431960"/>
            <a:ext cx="3955698" cy="2411092"/>
            <a:chOff x="5075003" y="1198876"/>
            <a:chExt cx="3401731" cy="2073436"/>
          </a:xfrm>
        </p:grpSpPr>
        <p:pic>
          <p:nvPicPr>
            <p:cNvPr id="11" name="Picture 10" descr="A graph of a function&#10;&#10;AI-generated content may be incorrect.">
              <a:extLst>
                <a:ext uri="{FF2B5EF4-FFF2-40B4-BE49-F238E27FC236}">
                  <a16:creationId xmlns:a16="http://schemas.microsoft.com/office/drawing/2014/main" id="{62F71289-7BFF-1FF2-830C-DE3F06EA91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5003" y="1198876"/>
              <a:ext cx="3401731" cy="2073436"/>
            </a:xfrm>
            <a:prstGeom prst="rect">
              <a:avLst/>
            </a:prstGeom>
          </p:spPr>
        </p:pic>
        <p:sp>
          <p:nvSpPr>
            <p:cNvPr id="17" name="TextBox 16">
              <a:extLst>
                <a:ext uri="{FF2B5EF4-FFF2-40B4-BE49-F238E27FC236}">
                  <a16:creationId xmlns:a16="http://schemas.microsoft.com/office/drawing/2014/main" id="{D54C2B66-773F-9419-30A9-357B592EF90F}"/>
                </a:ext>
              </a:extLst>
            </p:cNvPr>
            <p:cNvSpPr txBox="1"/>
            <p:nvPr/>
          </p:nvSpPr>
          <p:spPr>
            <a:xfrm>
              <a:off x="5562600" y="1232252"/>
              <a:ext cx="1088760" cy="300082"/>
            </a:xfrm>
            <a:prstGeom prst="rect">
              <a:avLst/>
            </a:prstGeom>
            <a:noFill/>
          </p:spPr>
          <p:txBody>
            <a:bodyPr wrap="none" rtlCol="0">
              <a:spAutoFit/>
            </a:bodyPr>
            <a:lstStyle/>
            <a:p>
              <a:r>
                <a:rPr lang="en-US" b="1" dirty="0">
                  <a:solidFill>
                    <a:srgbClr val="C00000"/>
                  </a:solidFill>
                </a:rPr>
                <a:t>worst seed</a:t>
              </a:r>
            </a:p>
          </p:txBody>
        </p:sp>
      </p:grpSp>
      <p:pic>
        <p:nvPicPr>
          <p:cNvPr id="23" name="Picture 22" descr="A multi-colored pattern with a number&#10;&#10;AI-generated content may be incorrect.">
            <a:extLst>
              <a:ext uri="{FF2B5EF4-FFF2-40B4-BE49-F238E27FC236}">
                <a16:creationId xmlns:a16="http://schemas.microsoft.com/office/drawing/2014/main" id="{F16B43D3-3A60-6B48-C212-C7FE220FC4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760" y="2864347"/>
            <a:ext cx="3453777" cy="2236568"/>
          </a:xfrm>
          <a:prstGeom prst="rect">
            <a:avLst/>
          </a:prstGeom>
        </p:spPr>
      </p:pic>
      <p:pic>
        <p:nvPicPr>
          <p:cNvPr id="26" name="Picture 25" descr="A colorful lines with a number of dots&#10;&#10;AI-generated content may be incorrect.">
            <a:extLst>
              <a:ext uri="{FF2B5EF4-FFF2-40B4-BE49-F238E27FC236}">
                <a16:creationId xmlns:a16="http://schemas.microsoft.com/office/drawing/2014/main" id="{CFBC3502-1680-8236-8BD5-DF2820E7DA3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68311" y="2864347"/>
            <a:ext cx="3453777" cy="2236568"/>
          </a:xfrm>
          <a:prstGeom prst="rect">
            <a:avLst/>
          </a:prstGeom>
        </p:spPr>
      </p:pic>
    </p:spTree>
    <p:extLst>
      <p:ext uri="{BB962C8B-B14F-4D97-AF65-F5344CB8AC3E}">
        <p14:creationId xmlns:p14="http://schemas.microsoft.com/office/powerpoint/2010/main" val="35844551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colorful swirly object with many colors&#10;&#10;Description automatically generated with medium confidence">
            <a:extLst>
              <a:ext uri="{FF2B5EF4-FFF2-40B4-BE49-F238E27FC236}">
                <a16:creationId xmlns:a16="http://schemas.microsoft.com/office/drawing/2014/main" id="{75B05F85-5FAD-0774-F69D-FF4B08C14B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3784" y="1362093"/>
            <a:ext cx="2762436" cy="2762436"/>
          </a:xfrm>
          <a:prstGeom prst="rect">
            <a:avLst/>
          </a:prstGeom>
        </p:spPr>
      </p:pic>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Overview</a:t>
            </a:r>
            <a:endParaRPr lang="en-GB" sz="2800" spc="20" dirty="0">
              <a:solidFill>
                <a:srgbClr val="FF9300"/>
              </a:solidFill>
              <a:latin typeface="Times New Roman" panose="02020603050405020304" pitchFamily="18" charset="0"/>
              <a:cs typeface="Times New Roman" panose="02020603050405020304" pitchFamily="18" charset="0"/>
            </a:endParaRPr>
          </a:p>
        </p:txBody>
      </p:sp>
      <p:sp>
        <p:nvSpPr>
          <p:cNvPr id="7" name="Text Placeholder 24">
            <a:extLst>
              <a:ext uri="{FF2B5EF4-FFF2-40B4-BE49-F238E27FC236}">
                <a16:creationId xmlns:a16="http://schemas.microsoft.com/office/drawing/2014/main" id="{A66B9138-528C-3E93-8D51-B4228074E686}"/>
              </a:ext>
            </a:extLst>
          </p:cNvPr>
          <p:cNvSpPr txBox="1">
            <a:spLocks/>
          </p:cNvSpPr>
          <p:nvPr/>
        </p:nvSpPr>
        <p:spPr>
          <a:xfrm>
            <a:off x="62744" y="1234036"/>
            <a:ext cx="5162321" cy="358546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38650" lvl="1" indent="-285750">
              <a:lnSpc>
                <a:spcPct val="100000"/>
              </a:lnSpc>
              <a:spcBef>
                <a:spcPts val="100"/>
              </a:spcBef>
              <a:tabLst>
                <a:tab pos="297815" algn="l"/>
                <a:tab pos="298450" algn="l"/>
              </a:tabLst>
            </a:pPr>
            <a:r>
              <a:rPr lang="en-GB" sz="1800" spc="20" dirty="0">
                <a:cs typeface="Arial"/>
              </a:rPr>
              <a:t>FCC-</a:t>
            </a:r>
            <a:r>
              <a:rPr lang="en-GB" sz="1800" spc="20" dirty="0" err="1">
                <a:cs typeface="Arial"/>
              </a:rPr>
              <a:t>ee</a:t>
            </a:r>
            <a:r>
              <a:rPr lang="en-GB" sz="1800" spc="20" dirty="0">
                <a:cs typeface="Arial"/>
              </a:rPr>
              <a:t> will be a highly complex machine</a:t>
            </a:r>
          </a:p>
          <a:p>
            <a:pPr marL="978850" lvl="2" indent="-285750">
              <a:lnSpc>
                <a:spcPct val="100000"/>
              </a:lnSpc>
              <a:spcBef>
                <a:spcPts val="100"/>
              </a:spcBef>
              <a:tabLst>
                <a:tab pos="297815" algn="l"/>
                <a:tab pos="298450" algn="l"/>
              </a:tabLst>
            </a:pPr>
            <a:endParaRPr lang="en-GB" sz="1800" spc="20" dirty="0">
              <a:cs typeface="Arial"/>
            </a:endParaRPr>
          </a:p>
          <a:p>
            <a:pPr marL="978850" lvl="2"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Interplay of various effects</a:t>
            </a: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Presence of beam-beam collisions</a:t>
            </a:r>
            <a:br>
              <a:rPr lang="en-GB" sz="1800" spc="20" dirty="0">
                <a:cs typeface="Arial"/>
              </a:rPr>
            </a:br>
            <a:r>
              <a:rPr lang="en-GB" sz="1800" spc="20" dirty="0">
                <a:cs typeface="Arial"/>
              </a:rPr>
              <a:t>further complicates beam dynamics</a:t>
            </a:r>
          </a:p>
          <a:p>
            <a:pPr marL="693100" lvl="2" indent="0">
              <a:lnSpc>
                <a:spcPct val="100000"/>
              </a:lnSpc>
              <a:spcBef>
                <a:spcPts val="100"/>
              </a:spcBef>
              <a:buNone/>
              <a:tabLst>
                <a:tab pos="297815" algn="l"/>
                <a:tab pos="298450" algn="l"/>
              </a:tabLst>
            </a:pPr>
            <a:endParaRPr lang="en-GB" sz="1800" spc="20" dirty="0">
              <a:cs typeface="Arial"/>
            </a:endParaRPr>
          </a:p>
          <a:p>
            <a:pPr marL="693100" lvl="2" indent="0">
              <a:lnSpc>
                <a:spcPct val="100000"/>
              </a:lnSpc>
              <a:spcBef>
                <a:spcPts val="100"/>
              </a:spcBef>
              <a:buNone/>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r>
              <a:rPr lang="en-GB" sz="1800" spc="20" dirty="0">
                <a:cs typeface="Arial"/>
              </a:rPr>
              <a:t>Self-consistent simulations are challenging</a:t>
            </a:r>
          </a:p>
          <a:p>
            <a:pPr marL="638650" lvl="1" indent="-285750">
              <a:lnSpc>
                <a:spcPct val="100000"/>
              </a:lnSpc>
              <a:spcBef>
                <a:spcPts val="100"/>
              </a:spcBef>
              <a:tabLst>
                <a:tab pos="297815" algn="l"/>
                <a:tab pos="298450" algn="l"/>
              </a:tabLst>
            </a:pPr>
            <a:endParaRPr lang="en-GB" sz="1800" spc="20" dirty="0">
              <a:cs typeface="Arial"/>
            </a:endParaRPr>
          </a:p>
          <a:p>
            <a:pPr marL="638650" lvl="1" indent="-285750">
              <a:lnSpc>
                <a:spcPct val="100000"/>
              </a:lnSpc>
              <a:spcBef>
                <a:spcPts val="100"/>
              </a:spcBef>
              <a:tabLst>
                <a:tab pos="297815" algn="l"/>
                <a:tab pos="298450" algn="l"/>
              </a:tabLst>
            </a:pPr>
            <a:endParaRPr lang="en-GB" sz="1800" spc="20" dirty="0">
              <a:cs typeface="Arial"/>
            </a:endParaRPr>
          </a:p>
          <a:p>
            <a:pPr marL="352900" lvl="1" indent="0">
              <a:lnSpc>
                <a:spcPct val="100000"/>
              </a:lnSpc>
              <a:spcBef>
                <a:spcPts val="100"/>
              </a:spcBef>
              <a:buNone/>
              <a:tabLst>
                <a:tab pos="297815" algn="l"/>
                <a:tab pos="298450" algn="l"/>
              </a:tabLst>
            </a:pPr>
            <a:endParaRPr lang="en-GB" sz="1800" spc="20" dirty="0">
              <a:cs typeface="Arial"/>
            </a:endParaRPr>
          </a:p>
        </p:txBody>
      </p:sp>
      <p:sp>
        <p:nvSpPr>
          <p:cNvPr id="12" name="TextBox 11">
            <a:extLst>
              <a:ext uri="{FF2B5EF4-FFF2-40B4-BE49-F238E27FC236}">
                <a16:creationId xmlns:a16="http://schemas.microsoft.com/office/drawing/2014/main" id="{DB1BCFDB-7442-08E2-DB8B-A7F770C4E21E}"/>
              </a:ext>
            </a:extLst>
          </p:cNvPr>
          <p:cNvSpPr txBox="1"/>
          <p:nvPr/>
        </p:nvSpPr>
        <p:spPr>
          <a:xfrm>
            <a:off x="4558937" y="2670189"/>
            <a:ext cx="1180131" cy="307777"/>
          </a:xfrm>
          <a:prstGeom prst="rect">
            <a:avLst/>
          </a:prstGeom>
          <a:noFill/>
        </p:spPr>
        <p:txBody>
          <a:bodyPr wrap="none" rtlCol="0">
            <a:spAutoFit/>
          </a:bodyPr>
          <a:lstStyle/>
          <a:p>
            <a:r>
              <a:rPr lang="en-US" sz="1400" b="1" dirty="0">
                <a:gradFill flip="none" rotWithShape="1">
                  <a:gsLst>
                    <a:gs pos="0">
                      <a:srgbClr val="FF0000"/>
                    </a:gs>
                    <a:gs pos="40000">
                      <a:srgbClr val="FFFF00"/>
                    </a:gs>
                    <a:gs pos="19000">
                      <a:srgbClr val="FFC000"/>
                    </a:gs>
                    <a:gs pos="60000">
                      <a:srgbClr val="00B050"/>
                    </a:gs>
                    <a:gs pos="80000">
                      <a:srgbClr val="0070C0"/>
                    </a:gs>
                    <a:gs pos="100000">
                      <a:srgbClr val="7030A0"/>
                    </a:gs>
                  </a:gsLst>
                  <a:lin ang="0" scaled="1"/>
                  <a:tileRect/>
                </a:gradFill>
              </a:rPr>
              <a:t>beam-beam</a:t>
            </a:r>
          </a:p>
        </p:txBody>
      </p:sp>
      <p:sp>
        <p:nvSpPr>
          <p:cNvPr id="17" name="TextBox 16">
            <a:extLst>
              <a:ext uri="{FF2B5EF4-FFF2-40B4-BE49-F238E27FC236}">
                <a16:creationId xmlns:a16="http://schemas.microsoft.com/office/drawing/2014/main" id="{E9B1F445-D262-ACCC-8DB4-1141494043D0}"/>
              </a:ext>
            </a:extLst>
          </p:cNvPr>
          <p:cNvSpPr txBox="1"/>
          <p:nvPr/>
        </p:nvSpPr>
        <p:spPr>
          <a:xfrm>
            <a:off x="5684678" y="1124744"/>
            <a:ext cx="1438214" cy="523220"/>
          </a:xfrm>
          <a:prstGeom prst="rect">
            <a:avLst/>
          </a:prstGeom>
          <a:noFill/>
        </p:spPr>
        <p:txBody>
          <a:bodyPr wrap="none" rtlCol="0">
            <a:spAutoFit/>
          </a:bodyPr>
          <a:lstStyle/>
          <a:p>
            <a:r>
              <a:rPr lang="en-US" sz="1400" b="1" dirty="0">
                <a:solidFill>
                  <a:srgbClr val="FE6FB6"/>
                </a:solidFill>
              </a:rPr>
              <a:t>errors &amp;</a:t>
            </a:r>
          </a:p>
          <a:p>
            <a:r>
              <a:rPr lang="en-US" sz="1400" b="1" dirty="0">
                <a:solidFill>
                  <a:srgbClr val="FE6FB6"/>
                </a:solidFill>
              </a:rPr>
              <a:t>misalignments</a:t>
            </a:r>
          </a:p>
        </p:txBody>
      </p:sp>
      <p:sp>
        <p:nvSpPr>
          <p:cNvPr id="18" name="TextBox 17">
            <a:extLst>
              <a:ext uri="{FF2B5EF4-FFF2-40B4-BE49-F238E27FC236}">
                <a16:creationId xmlns:a16="http://schemas.microsoft.com/office/drawing/2014/main" id="{A438B348-4A7D-E52E-8F6E-313816C97BA8}"/>
              </a:ext>
            </a:extLst>
          </p:cNvPr>
          <p:cNvSpPr txBox="1"/>
          <p:nvPr/>
        </p:nvSpPr>
        <p:spPr>
          <a:xfrm>
            <a:off x="7737846" y="1655167"/>
            <a:ext cx="1406154" cy="307777"/>
          </a:xfrm>
          <a:prstGeom prst="rect">
            <a:avLst/>
          </a:prstGeom>
          <a:noFill/>
        </p:spPr>
        <p:txBody>
          <a:bodyPr wrap="none" rtlCol="0">
            <a:spAutoFit/>
          </a:bodyPr>
          <a:lstStyle/>
          <a:p>
            <a:r>
              <a:rPr lang="en-US" sz="1400" b="1" dirty="0">
                <a:solidFill>
                  <a:srgbClr val="CE87F3"/>
                </a:solidFill>
              </a:rPr>
              <a:t>electron cloud</a:t>
            </a:r>
          </a:p>
        </p:txBody>
      </p:sp>
      <p:sp>
        <p:nvSpPr>
          <p:cNvPr id="27" name="TextBox 26">
            <a:extLst>
              <a:ext uri="{FF2B5EF4-FFF2-40B4-BE49-F238E27FC236}">
                <a16:creationId xmlns:a16="http://schemas.microsoft.com/office/drawing/2014/main" id="{1065E1A6-3080-506C-C570-787DB0620ED1}"/>
              </a:ext>
            </a:extLst>
          </p:cNvPr>
          <p:cNvSpPr txBox="1"/>
          <p:nvPr/>
        </p:nvSpPr>
        <p:spPr>
          <a:xfrm>
            <a:off x="4648797" y="2039144"/>
            <a:ext cx="1218603" cy="307777"/>
          </a:xfrm>
          <a:prstGeom prst="rect">
            <a:avLst/>
          </a:prstGeom>
          <a:noFill/>
        </p:spPr>
        <p:txBody>
          <a:bodyPr wrap="none" rtlCol="0">
            <a:spAutoFit/>
          </a:bodyPr>
          <a:lstStyle/>
          <a:p>
            <a:r>
              <a:rPr lang="en-US" sz="1400" b="1" dirty="0">
                <a:solidFill>
                  <a:srgbClr val="FEA46B"/>
                </a:solidFill>
              </a:rPr>
              <a:t>impedances</a:t>
            </a:r>
          </a:p>
        </p:txBody>
      </p:sp>
      <p:sp>
        <p:nvSpPr>
          <p:cNvPr id="29" name="TextBox 28">
            <a:extLst>
              <a:ext uri="{FF2B5EF4-FFF2-40B4-BE49-F238E27FC236}">
                <a16:creationId xmlns:a16="http://schemas.microsoft.com/office/drawing/2014/main" id="{56ED810F-F7EB-1597-9527-3B0336953985}"/>
              </a:ext>
            </a:extLst>
          </p:cNvPr>
          <p:cNvSpPr txBox="1"/>
          <p:nvPr/>
        </p:nvSpPr>
        <p:spPr>
          <a:xfrm>
            <a:off x="7920286" y="3233164"/>
            <a:ext cx="1128835" cy="307777"/>
          </a:xfrm>
          <a:prstGeom prst="rect">
            <a:avLst/>
          </a:prstGeom>
          <a:noFill/>
        </p:spPr>
        <p:txBody>
          <a:bodyPr wrap="none" rtlCol="0">
            <a:spAutoFit/>
          </a:bodyPr>
          <a:lstStyle/>
          <a:p>
            <a:r>
              <a:rPr lang="en-US" sz="1400" b="1" dirty="0">
                <a:solidFill>
                  <a:srgbClr val="FDD380"/>
                </a:solidFill>
              </a:rPr>
              <a:t>collimation</a:t>
            </a:r>
          </a:p>
        </p:txBody>
      </p:sp>
      <p:sp>
        <p:nvSpPr>
          <p:cNvPr id="30" name="TextBox 29">
            <a:extLst>
              <a:ext uri="{FF2B5EF4-FFF2-40B4-BE49-F238E27FC236}">
                <a16:creationId xmlns:a16="http://schemas.microsoft.com/office/drawing/2014/main" id="{5416752C-C354-C6BE-FD3D-92116AD92F79}"/>
              </a:ext>
            </a:extLst>
          </p:cNvPr>
          <p:cNvSpPr txBox="1"/>
          <p:nvPr/>
        </p:nvSpPr>
        <p:spPr>
          <a:xfrm>
            <a:off x="4992069" y="3407767"/>
            <a:ext cx="1180131" cy="307777"/>
          </a:xfrm>
          <a:prstGeom prst="rect">
            <a:avLst/>
          </a:prstGeom>
          <a:noFill/>
        </p:spPr>
        <p:txBody>
          <a:bodyPr wrap="square" rtlCol="0">
            <a:spAutoFit/>
          </a:bodyPr>
          <a:lstStyle/>
          <a:p>
            <a:r>
              <a:rPr lang="en-US" sz="1400" b="1" dirty="0">
                <a:solidFill>
                  <a:srgbClr val="7DDF7E"/>
                </a:solidFill>
              </a:rPr>
              <a:t>radiation</a:t>
            </a:r>
          </a:p>
        </p:txBody>
      </p:sp>
      <p:sp>
        <p:nvSpPr>
          <p:cNvPr id="31" name="TextBox 30">
            <a:extLst>
              <a:ext uri="{FF2B5EF4-FFF2-40B4-BE49-F238E27FC236}">
                <a16:creationId xmlns:a16="http://schemas.microsoft.com/office/drawing/2014/main" id="{E7B123B3-DCC6-ACA8-786C-607B9B99BAC4}"/>
              </a:ext>
            </a:extLst>
          </p:cNvPr>
          <p:cNvSpPr txBox="1"/>
          <p:nvPr/>
        </p:nvSpPr>
        <p:spPr>
          <a:xfrm>
            <a:off x="5979279" y="3878124"/>
            <a:ext cx="1941007" cy="523220"/>
          </a:xfrm>
          <a:prstGeom prst="rect">
            <a:avLst/>
          </a:prstGeom>
          <a:noFill/>
        </p:spPr>
        <p:txBody>
          <a:bodyPr wrap="square" rtlCol="0">
            <a:spAutoFit/>
          </a:bodyPr>
          <a:lstStyle/>
          <a:p>
            <a:r>
              <a:rPr lang="en-US" sz="1400" b="1" dirty="0">
                <a:solidFill>
                  <a:srgbClr val="FE6464"/>
                </a:solidFill>
              </a:rPr>
              <a:t>lattice nonlinearities</a:t>
            </a:r>
          </a:p>
          <a:p>
            <a:endParaRPr lang="en-US" sz="1400" b="1" dirty="0">
              <a:solidFill>
                <a:srgbClr val="FE6464"/>
              </a:solidFill>
            </a:endParaRPr>
          </a:p>
        </p:txBody>
      </p:sp>
      <p:sp>
        <p:nvSpPr>
          <p:cNvPr id="3" name="object 6">
            <a:extLst>
              <a:ext uri="{FF2B5EF4-FFF2-40B4-BE49-F238E27FC236}">
                <a16:creationId xmlns:a16="http://schemas.microsoft.com/office/drawing/2014/main" id="{24A80597-3F16-642E-197C-067F90DFE688}"/>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2</a:t>
            </a:r>
            <a:endParaRPr spc="-25" dirty="0"/>
          </a:p>
        </p:txBody>
      </p:sp>
    </p:spTree>
    <p:extLst>
      <p:ext uri="{BB962C8B-B14F-4D97-AF65-F5344CB8AC3E}">
        <p14:creationId xmlns:p14="http://schemas.microsoft.com/office/powerpoint/2010/main" val="10452695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4">
            <a:extLst>
              <a:ext uri="{FF2B5EF4-FFF2-40B4-BE49-F238E27FC236}">
                <a16:creationId xmlns:a16="http://schemas.microsoft.com/office/drawing/2014/main" id="{AB4E7676-BE71-8340-B1BF-CF313B5CA992}"/>
              </a:ext>
            </a:extLst>
          </p:cNvPr>
          <p:cNvSpPr txBox="1">
            <a:spLocks/>
          </p:cNvSpPr>
          <p:nvPr/>
        </p:nvSpPr>
        <p:spPr>
          <a:xfrm>
            <a:off x="128329" y="440203"/>
            <a:ext cx="7034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Beam-beam force</a:t>
            </a:r>
          </a:p>
        </p:txBody>
      </p:sp>
      <p:sp>
        <p:nvSpPr>
          <p:cNvPr id="217" name="object 6">
            <a:extLst>
              <a:ext uri="{FF2B5EF4-FFF2-40B4-BE49-F238E27FC236}">
                <a16:creationId xmlns:a16="http://schemas.microsoft.com/office/drawing/2014/main" id="{8EEF6AB8-B916-3F0C-2994-3A1798224A28}"/>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5</a:t>
            </a:r>
            <a:endParaRPr spc="-25" dirty="0"/>
          </a:p>
        </p:txBody>
      </p:sp>
      <p:grpSp>
        <p:nvGrpSpPr>
          <p:cNvPr id="28" name="Group 27">
            <a:extLst>
              <a:ext uri="{FF2B5EF4-FFF2-40B4-BE49-F238E27FC236}">
                <a16:creationId xmlns:a16="http://schemas.microsoft.com/office/drawing/2014/main" id="{BFD974DC-5CBC-95F3-96F4-4F6AFF6413DA}"/>
              </a:ext>
            </a:extLst>
          </p:cNvPr>
          <p:cNvGrpSpPr/>
          <p:nvPr/>
        </p:nvGrpSpPr>
        <p:grpSpPr>
          <a:xfrm>
            <a:off x="4928929" y="2432252"/>
            <a:ext cx="4215071" cy="2708320"/>
            <a:chOff x="4310787" y="1854685"/>
            <a:chExt cx="4772446" cy="3066451"/>
          </a:xfrm>
        </p:grpSpPr>
        <p:pic>
          <p:nvPicPr>
            <p:cNvPr id="27" name="Picture 26" descr="A graph of a function&#10;&#10;Description automatically generated with medium confidence">
              <a:extLst>
                <a:ext uri="{FF2B5EF4-FFF2-40B4-BE49-F238E27FC236}">
                  <a16:creationId xmlns:a16="http://schemas.microsoft.com/office/drawing/2014/main" id="{940BD905-94E7-4753-6759-A885F93A0DB1}"/>
                </a:ext>
              </a:extLst>
            </p:cNvPr>
            <p:cNvPicPr>
              <a:picLocks noChangeAspect="1"/>
            </p:cNvPicPr>
            <p:nvPr/>
          </p:nvPicPr>
          <p:blipFill rotWithShape="1">
            <a:blip r:embed="rId7">
              <a:extLst>
                <a:ext uri="{28A0092B-C50C-407E-A947-70E740481C1C}">
                  <a14:useLocalDpi xmlns:a14="http://schemas.microsoft.com/office/drawing/2010/main" val="0"/>
                </a:ext>
              </a:extLst>
            </a:blip>
            <a:srcRect b="3620"/>
            <a:stretch/>
          </p:blipFill>
          <p:spPr>
            <a:xfrm>
              <a:off x="4310787" y="1854685"/>
              <a:ext cx="4772446" cy="3066451"/>
            </a:xfrm>
            <a:prstGeom prst="rect">
              <a:avLst/>
            </a:prstGeom>
          </p:spPr>
        </p:pic>
        <p:pic>
          <p:nvPicPr>
            <p:cNvPr id="22" name="Picture 21">
              <a:extLst>
                <a:ext uri="{FF2B5EF4-FFF2-40B4-BE49-F238E27FC236}">
                  <a16:creationId xmlns:a16="http://schemas.microsoft.com/office/drawing/2014/main" id="{E9E149EA-3450-C3E4-E456-F168DF51DC4E}"/>
                </a:ext>
              </a:extLst>
            </p:cNvPr>
            <p:cNvPicPr>
              <a:picLocks noChangeAspect="1"/>
            </p:cNvPicPr>
            <p:nvPr>
              <p:custDataLst>
                <p:tags r:id="rId4"/>
              </p:custDataLst>
            </p:nvPr>
          </p:nvPicPr>
          <p:blipFill rotWithShape="1">
            <a:blip r:embed="rId8"/>
            <a:srcRect l="81756" t="-1" b="-14496"/>
            <a:stretch/>
          </p:blipFill>
          <p:spPr>
            <a:xfrm>
              <a:off x="7239000" y="3912534"/>
              <a:ext cx="489664" cy="445481"/>
            </a:xfrm>
            <a:prstGeom prst="rect">
              <a:avLst/>
            </a:prstGeom>
          </p:spPr>
        </p:pic>
      </p:grpSp>
      <p:sp>
        <p:nvSpPr>
          <p:cNvPr id="29" name="TextBox 28">
            <a:extLst>
              <a:ext uri="{FF2B5EF4-FFF2-40B4-BE49-F238E27FC236}">
                <a16:creationId xmlns:a16="http://schemas.microsoft.com/office/drawing/2014/main" id="{D6ECD6B5-4CB2-6BBD-6C75-C097E2C08E21}"/>
              </a:ext>
            </a:extLst>
          </p:cNvPr>
          <p:cNvSpPr txBox="1"/>
          <p:nvPr/>
        </p:nvSpPr>
        <p:spPr>
          <a:xfrm>
            <a:off x="414281" y="2944574"/>
            <a:ext cx="4310119" cy="1754326"/>
          </a:xfrm>
          <a:prstGeom prst="rect">
            <a:avLst/>
          </a:prstGeom>
          <a:noFill/>
        </p:spPr>
        <p:txBody>
          <a:bodyPr wrap="square" rtlCol="0">
            <a:spAutoFit/>
          </a:bodyPr>
          <a:lstStyle/>
          <a:p>
            <a:r>
              <a:rPr lang="fr-CH" sz="1800" dirty="0"/>
              <a:t>Consolidation... </a:t>
            </a:r>
          </a:p>
          <a:p>
            <a:pPr marL="285750" indent="-285750">
              <a:buFont typeface="Arial" panose="020B0604020202020204" pitchFamily="34" charset="0"/>
              <a:buChar char="•"/>
            </a:pPr>
            <a:r>
              <a:rPr lang="fr-CH" sz="1800" dirty="0"/>
              <a:t>Radiation (synchrotron radiation, </a:t>
            </a:r>
            <a:r>
              <a:rPr lang="fr-CH" sz="1800" dirty="0" err="1"/>
              <a:t>beamstrahlung</a:t>
            </a:r>
            <a:r>
              <a:rPr lang="fr-CH" sz="1800" dirty="0"/>
              <a:t>, </a:t>
            </a:r>
            <a:r>
              <a:rPr lang="fr-CH" sz="1800" dirty="0" err="1"/>
              <a:t>Bhabha</a:t>
            </a:r>
            <a:r>
              <a:rPr lang="fr-CH" sz="1800" dirty="0"/>
              <a:t>)</a:t>
            </a:r>
          </a:p>
          <a:p>
            <a:pPr marL="285750" indent="-285750">
              <a:buFont typeface="Arial" panose="020B0604020202020204" pitchFamily="34" charset="0"/>
              <a:buChar char="•"/>
            </a:pPr>
            <a:r>
              <a:rPr lang="fr-CH" sz="1800" dirty="0"/>
              <a:t>IP tuning &amp; feedback</a:t>
            </a:r>
          </a:p>
          <a:p>
            <a:pPr marL="285750" indent="-285750">
              <a:buFont typeface="Arial" panose="020B0604020202020204" pitchFamily="34" charset="0"/>
              <a:buChar char="•"/>
            </a:pPr>
            <a:r>
              <a:rPr lang="fr-CH" sz="1800" dirty="0"/>
              <a:t>Beam </a:t>
            </a:r>
            <a:r>
              <a:rPr lang="fr-CH" sz="1800" dirty="0" err="1"/>
              <a:t>asymmetries</a:t>
            </a:r>
            <a:endParaRPr lang="fr-CH" sz="1800" dirty="0"/>
          </a:p>
          <a:p>
            <a:pPr marL="285750" indent="-285750">
              <a:buFont typeface="Arial" panose="020B0604020202020204" pitchFamily="34" charset="0"/>
              <a:buChar char="•"/>
            </a:pPr>
            <a:r>
              <a:rPr lang="fr-CH" sz="1800" dirty="0" err="1"/>
              <a:t>Top-up</a:t>
            </a:r>
            <a:r>
              <a:rPr lang="fr-CH" sz="1800" dirty="0"/>
              <a:t> injection</a:t>
            </a:r>
          </a:p>
        </p:txBody>
      </p:sp>
      <p:grpSp>
        <p:nvGrpSpPr>
          <p:cNvPr id="34" name="Group 33">
            <a:extLst>
              <a:ext uri="{FF2B5EF4-FFF2-40B4-BE49-F238E27FC236}">
                <a16:creationId xmlns:a16="http://schemas.microsoft.com/office/drawing/2014/main" id="{F5EBB9DA-D13A-FA36-5B36-3C399740D025}"/>
              </a:ext>
            </a:extLst>
          </p:cNvPr>
          <p:cNvGrpSpPr/>
          <p:nvPr/>
        </p:nvGrpSpPr>
        <p:grpSpPr>
          <a:xfrm>
            <a:off x="5167392" y="329433"/>
            <a:ext cx="3765766" cy="2319314"/>
            <a:chOff x="2209800" y="1232820"/>
            <a:chExt cx="7772400" cy="4786978"/>
          </a:xfrm>
        </p:grpSpPr>
        <p:pic>
          <p:nvPicPr>
            <p:cNvPr id="35" name="Picture 34" descr="A graph with a line&#10;&#10;Description automatically generated">
              <a:extLst>
                <a:ext uri="{FF2B5EF4-FFF2-40B4-BE49-F238E27FC236}">
                  <a16:creationId xmlns:a16="http://schemas.microsoft.com/office/drawing/2014/main" id="{997E9A4A-86FA-4143-A72A-A93FA553A8F4}"/>
                </a:ext>
              </a:extLst>
            </p:cNvPr>
            <p:cNvPicPr>
              <a:picLocks noChangeAspect="1"/>
            </p:cNvPicPr>
            <p:nvPr/>
          </p:nvPicPr>
          <p:blipFill rotWithShape="1">
            <a:blip r:embed="rId9"/>
            <a:srcRect t="7616"/>
            <a:stretch/>
          </p:blipFill>
          <p:spPr>
            <a:xfrm>
              <a:off x="2209800" y="1232820"/>
              <a:ext cx="7772400" cy="4786978"/>
            </a:xfrm>
            <a:prstGeom prst="rect">
              <a:avLst/>
            </a:prstGeom>
          </p:spPr>
        </p:pic>
        <p:cxnSp>
          <p:nvCxnSpPr>
            <p:cNvPr id="36" name="Straight Connector 35">
              <a:extLst>
                <a:ext uri="{FF2B5EF4-FFF2-40B4-BE49-F238E27FC236}">
                  <a16:creationId xmlns:a16="http://schemas.microsoft.com/office/drawing/2014/main" id="{7FDC3A7E-F376-35D1-85BD-C7DBC7FEFCD4}"/>
                </a:ext>
              </a:extLst>
            </p:cNvPr>
            <p:cNvCxnSpPr>
              <a:cxnSpLocks/>
            </p:cNvCxnSpPr>
            <p:nvPr/>
          </p:nvCxnSpPr>
          <p:spPr>
            <a:xfrm flipV="1">
              <a:off x="3610099" y="1520042"/>
              <a:ext cx="736270" cy="3301340"/>
            </a:xfrm>
            <a:prstGeom prst="line">
              <a:avLst/>
            </a:prstGeom>
            <a:ln>
              <a:solidFill>
                <a:srgbClr val="B80000"/>
              </a:solidFill>
              <a:prstDash val="dash"/>
            </a:ln>
          </p:spPr>
          <p:style>
            <a:lnRef idx="2">
              <a:schemeClr val="dk1"/>
            </a:lnRef>
            <a:fillRef idx="0">
              <a:schemeClr val="dk1"/>
            </a:fillRef>
            <a:effectRef idx="1">
              <a:schemeClr val="dk1"/>
            </a:effectRef>
            <a:fontRef idx="minor">
              <a:schemeClr val="tx1"/>
            </a:fontRef>
          </p:style>
        </p:cxnSp>
        <p:pic>
          <p:nvPicPr>
            <p:cNvPr id="37" name="Picture 36">
              <a:extLst>
                <a:ext uri="{FF2B5EF4-FFF2-40B4-BE49-F238E27FC236}">
                  <a16:creationId xmlns:a16="http://schemas.microsoft.com/office/drawing/2014/main" id="{31FBB955-0F68-5493-8DC7-A43132BE3DCE}"/>
                </a:ext>
              </a:extLst>
            </p:cNvPr>
            <p:cNvPicPr>
              <a:picLocks noChangeAspect="1"/>
            </p:cNvPicPr>
            <p:nvPr>
              <p:custDataLst>
                <p:tags r:id="rId3"/>
              </p:custDataLst>
            </p:nvPr>
          </p:nvPicPr>
          <p:blipFill>
            <a:blip r:embed="rId10"/>
            <a:stretch>
              <a:fillRect/>
            </a:stretch>
          </p:blipFill>
          <p:spPr>
            <a:xfrm>
              <a:off x="3715241" y="1808051"/>
              <a:ext cx="410235" cy="429405"/>
            </a:xfrm>
            <a:prstGeom prst="rect">
              <a:avLst/>
            </a:prstGeom>
          </p:spPr>
        </p:pic>
      </p:grpSp>
      <p:pic>
        <p:nvPicPr>
          <p:cNvPr id="2" name="Picture 1">
            <a:extLst>
              <a:ext uri="{FF2B5EF4-FFF2-40B4-BE49-F238E27FC236}">
                <a16:creationId xmlns:a16="http://schemas.microsoft.com/office/drawing/2014/main" id="{FACE73A7-44D0-5343-C0A4-39C637A67B89}"/>
              </a:ext>
            </a:extLst>
          </p:cNvPr>
          <p:cNvPicPr>
            <a:picLocks noChangeAspect="1"/>
          </p:cNvPicPr>
          <p:nvPr>
            <p:custDataLst>
              <p:tags r:id="rId1"/>
            </p:custDataLst>
          </p:nvPr>
        </p:nvPicPr>
        <p:blipFill>
          <a:blip r:embed="rId11">
            <a:extLst>
              <a:ext uri="{28A0092B-C50C-407E-A947-70E740481C1C}">
                <a14:useLocalDpi xmlns:a14="http://schemas.microsoft.com/office/drawing/2010/main" val="0"/>
              </a:ext>
            </a:extLst>
          </a:blip>
          <a:stretch>
            <a:fillRect/>
          </a:stretch>
        </p:blipFill>
        <p:spPr>
          <a:xfrm>
            <a:off x="6304192" y="1748598"/>
            <a:ext cx="2168670" cy="408084"/>
          </a:xfrm>
          <a:prstGeom prst="rect">
            <a:avLst/>
          </a:prstGeom>
        </p:spPr>
      </p:pic>
      <p:pic>
        <p:nvPicPr>
          <p:cNvPr id="39" name="Picture 38">
            <a:extLst>
              <a:ext uri="{FF2B5EF4-FFF2-40B4-BE49-F238E27FC236}">
                <a16:creationId xmlns:a16="http://schemas.microsoft.com/office/drawing/2014/main" id="{4109D832-749B-DDE7-873F-AF20F4E9F3F6}"/>
              </a:ext>
            </a:extLst>
          </p:cNvPr>
          <p:cNvPicPr>
            <a:picLocks noChangeAspect="1"/>
          </p:cNvPicPr>
          <p:nvPr>
            <p:custDataLst>
              <p:tags r:id="rId2"/>
            </p:custDataLst>
          </p:nvPr>
        </p:nvPicPr>
        <p:blipFill>
          <a:blip r:embed="rId12">
            <a:extLst>
              <a:ext uri="{28A0092B-C50C-407E-A947-70E740481C1C}">
                <a14:useLocalDpi xmlns:a14="http://schemas.microsoft.com/office/drawing/2010/main" val="0"/>
              </a:ext>
            </a:extLst>
          </a:blip>
          <a:stretch>
            <a:fillRect/>
          </a:stretch>
        </p:blipFill>
        <p:spPr>
          <a:xfrm>
            <a:off x="7702238" y="508674"/>
            <a:ext cx="825855" cy="195515"/>
          </a:xfrm>
          <a:prstGeom prst="rect">
            <a:avLst/>
          </a:prstGeom>
        </p:spPr>
      </p:pic>
      <p:sp>
        <p:nvSpPr>
          <p:cNvPr id="41" name="TextBox 40">
            <a:extLst>
              <a:ext uri="{FF2B5EF4-FFF2-40B4-BE49-F238E27FC236}">
                <a16:creationId xmlns:a16="http://schemas.microsoft.com/office/drawing/2014/main" id="{4B30D61D-FB44-E7D0-E38A-818854A185FB}"/>
              </a:ext>
            </a:extLst>
          </p:cNvPr>
          <p:cNvSpPr txBox="1"/>
          <p:nvPr/>
        </p:nvSpPr>
        <p:spPr>
          <a:xfrm>
            <a:off x="5562600" y="3142933"/>
            <a:ext cx="1165704" cy="507831"/>
          </a:xfrm>
          <a:prstGeom prst="rect">
            <a:avLst/>
          </a:prstGeom>
          <a:noFill/>
        </p:spPr>
        <p:txBody>
          <a:bodyPr wrap="none" rtlCol="0">
            <a:spAutoFit/>
          </a:bodyPr>
          <a:lstStyle/>
          <a:p>
            <a:r>
              <a:rPr lang="en-US" dirty="0"/>
              <a:t>linear model</a:t>
            </a:r>
          </a:p>
          <a:p>
            <a:r>
              <a:rPr lang="en-US" dirty="0"/>
              <a:t>w/o radiation</a:t>
            </a:r>
          </a:p>
        </p:txBody>
      </p:sp>
      <p:graphicFrame>
        <p:nvGraphicFramePr>
          <p:cNvPr id="42" name="Object 8">
            <a:extLst>
              <a:ext uri="{FF2B5EF4-FFF2-40B4-BE49-F238E27FC236}">
                <a16:creationId xmlns:a16="http://schemas.microsoft.com/office/drawing/2014/main" id="{7E00137B-9EC1-3F62-AFEF-84E013F3AE19}"/>
              </a:ext>
            </a:extLst>
          </p:cNvPr>
          <p:cNvGraphicFramePr>
            <a:graphicFrameLocks noChangeAspect="1"/>
          </p:cNvGraphicFramePr>
          <p:nvPr>
            <p:extLst>
              <p:ext uri="{D42A27DB-BD31-4B8C-83A1-F6EECF244321}">
                <p14:modId xmlns:p14="http://schemas.microsoft.com/office/powerpoint/2010/main" val="3454634905"/>
              </p:ext>
            </p:extLst>
          </p:nvPr>
        </p:nvGraphicFramePr>
        <p:xfrm>
          <a:off x="1453527" y="1667998"/>
          <a:ext cx="2449470" cy="934393"/>
        </p:xfrm>
        <a:graphic>
          <a:graphicData uri="http://schemas.openxmlformats.org/presentationml/2006/ole">
            <mc:AlternateContent xmlns:mc="http://schemas.openxmlformats.org/markup-compatibility/2006">
              <mc:Choice xmlns:v="urn:schemas-microsoft-com:vml" Requires="v">
                <p:oleObj name="Equation" r:id="rId13" imgW="1231560" imgH="469800" progId="Equation.DSMT4">
                  <p:embed/>
                </p:oleObj>
              </mc:Choice>
              <mc:Fallback>
                <p:oleObj name="Equation" r:id="rId13" imgW="1231560" imgH="469800" progId="Equation.DSMT4">
                  <p:embed/>
                  <p:pic>
                    <p:nvPicPr>
                      <p:cNvPr id="37" name="Object 8"/>
                      <p:cNvPicPr>
                        <a:picLocks noChangeAspect="1" noChangeArrowheads="1"/>
                      </p:cNvPicPr>
                      <p:nvPr/>
                    </p:nvPicPr>
                    <p:blipFill>
                      <a:blip r:embed="rId14"/>
                      <a:srcRect/>
                      <a:stretch>
                        <a:fillRect/>
                      </a:stretch>
                    </p:blipFill>
                    <p:spPr bwMode="auto">
                      <a:xfrm>
                        <a:off x="1453527" y="1667998"/>
                        <a:ext cx="2449470" cy="934393"/>
                      </a:xfrm>
                      <a:prstGeom prst="rect">
                        <a:avLst/>
                      </a:prstGeom>
                      <a:noFill/>
                      <a:ln>
                        <a:noFill/>
                      </a:ln>
                    </p:spPr>
                  </p:pic>
                </p:oleObj>
              </mc:Fallback>
            </mc:AlternateContent>
          </a:graphicData>
        </a:graphic>
      </p:graphicFrame>
      <p:sp>
        <p:nvSpPr>
          <p:cNvPr id="44" name="TextBox 43">
            <a:extLst>
              <a:ext uri="{FF2B5EF4-FFF2-40B4-BE49-F238E27FC236}">
                <a16:creationId xmlns:a16="http://schemas.microsoft.com/office/drawing/2014/main" id="{99669D72-F271-382B-BB2B-09733BCD2504}"/>
              </a:ext>
            </a:extLst>
          </p:cNvPr>
          <p:cNvSpPr txBox="1"/>
          <p:nvPr/>
        </p:nvSpPr>
        <p:spPr>
          <a:xfrm>
            <a:off x="414281" y="1089328"/>
            <a:ext cx="4867038" cy="400110"/>
          </a:xfrm>
          <a:prstGeom prst="rect">
            <a:avLst/>
          </a:prstGeom>
          <a:noFill/>
        </p:spPr>
        <p:txBody>
          <a:bodyPr wrap="none" rtlCol="0">
            <a:spAutoFit/>
          </a:bodyPr>
          <a:lstStyle/>
          <a:p>
            <a:r>
              <a:rPr lang="en-US" sz="2000" dirty="0"/>
              <a:t>High </a:t>
            </a:r>
            <a:r>
              <a:rPr lang="en-US" sz="2000" dirty="0" err="1"/>
              <a:t>lumi</a:t>
            </a:r>
            <a:r>
              <a:rPr lang="en-US" sz="2000" dirty="0"/>
              <a:t>	      strong beam-beam force</a:t>
            </a:r>
          </a:p>
        </p:txBody>
      </p:sp>
      <p:sp>
        <p:nvSpPr>
          <p:cNvPr id="45" name="Right Arrow 44">
            <a:extLst>
              <a:ext uri="{FF2B5EF4-FFF2-40B4-BE49-F238E27FC236}">
                <a16:creationId xmlns:a16="http://schemas.microsoft.com/office/drawing/2014/main" id="{EBF24195-49A1-090E-89A3-D14D700C258A}"/>
              </a:ext>
            </a:extLst>
          </p:cNvPr>
          <p:cNvSpPr/>
          <p:nvPr/>
        </p:nvSpPr>
        <p:spPr>
          <a:xfrm>
            <a:off x="1676400" y="1048544"/>
            <a:ext cx="457311" cy="48463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45036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AF5EA4-0348-2347-DBBC-D7589E6D8A25}"/>
              </a:ext>
            </a:extLst>
          </p:cNvPr>
          <p:cNvSpPr>
            <a:spLocks noGrp="1"/>
          </p:cNvSpPr>
          <p:nvPr>
            <p:ph type="title"/>
          </p:nvPr>
        </p:nvSpPr>
        <p:spPr/>
        <p:txBody>
          <a:bodyPr/>
          <a:lstStyle/>
          <a:p>
            <a:r>
              <a:rPr lang="en-US" dirty="0"/>
              <a:t>Dynamic aperture with beam-beam</a:t>
            </a:r>
          </a:p>
        </p:txBody>
      </p:sp>
      <p:pic>
        <p:nvPicPr>
          <p:cNvPr id="2" name="Graphic 1">
            <a:extLst>
              <a:ext uri="{FF2B5EF4-FFF2-40B4-BE49-F238E27FC236}">
                <a16:creationId xmlns:a16="http://schemas.microsoft.com/office/drawing/2014/main" id="{D0365877-565A-353B-7219-E2941C7EC4A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6200" y="1178971"/>
            <a:ext cx="6079662" cy="3525914"/>
          </a:xfrm>
          <a:prstGeom prst="rect">
            <a:avLst/>
          </a:prstGeom>
        </p:spPr>
      </p:pic>
      <p:pic>
        <p:nvPicPr>
          <p:cNvPr id="3" name="Picture 2">
            <a:extLst>
              <a:ext uri="{FF2B5EF4-FFF2-40B4-BE49-F238E27FC236}">
                <a16:creationId xmlns:a16="http://schemas.microsoft.com/office/drawing/2014/main" id="{B3F7FDC0-863E-A5B7-B959-0506831FBADC}"/>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6155862" y="1382196"/>
            <a:ext cx="2747264" cy="607568"/>
          </a:xfrm>
          <a:prstGeom prst="rect">
            <a:avLst/>
          </a:prstGeom>
        </p:spPr>
      </p:pic>
      <p:pic>
        <p:nvPicPr>
          <p:cNvPr id="5" name="Picture 4">
            <a:extLst>
              <a:ext uri="{FF2B5EF4-FFF2-40B4-BE49-F238E27FC236}">
                <a16:creationId xmlns:a16="http://schemas.microsoft.com/office/drawing/2014/main" id="{015A1ABB-738A-66A3-A04A-049A088E1020}"/>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7956990" y="2171030"/>
            <a:ext cx="939412" cy="222399"/>
          </a:xfrm>
          <a:prstGeom prst="rect">
            <a:avLst/>
          </a:prstGeom>
        </p:spPr>
      </p:pic>
    </p:spTree>
    <p:extLst>
      <p:ext uri="{BB962C8B-B14F-4D97-AF65-F5344CB8AC3E}">
        <p14:creationId xmlns:p14="http://schemas.microsoft.com/office/powerpoint/2010/main" val="34318897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A group of graphs with numbers&#10;&#10;Description automatically generated">
            <a:extLst>
              <a:ext uri="{FF2B5EF4-FFF2-40B4-BE49-F238E27FC236}">
                <a16:creationId xmlns:a16="http://schemas.microsoft.com/office/drawing/2014/main" id="{6C818EB1-AACF-069A-A3BA-FB3DE430C5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801914"/>
            <a:ext cx="6629683" cy="4343175"/>
          </a:xfrm>
          <a:prstGeom prst="rect">
            <a:avLst/>
          </a:prstGeom>
        </p:spPr>
      </p:pic>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a:xfrm>
            <a:off x="26158" y="362744"/>
            <a:ext cx="3900600" cy="439170"/>
          </a:xfrm>
        </p:spPr>
        <p:txBody>
          <a:bodyPr/>
          <a:lstStyle/>
          <a:p>
            <a:r>
              <a:rPr lang="en-US" dirty="0"/>
              <a:t>Vertical emittance</a:t>
            </a:r>
          </a:p>
        </p:txBody>
      </p:sp>
      <p:sp>
        <p:nvSpPr>
          <p:cNvPr id="2" name="TextBox 1">
            <a:extLst>
              <a:ext uri="{FF2B5EF4-FFF2-40B4-BE49-F238E27FC236}">
                <a16:creationId xmlns:a16="http://schemas.microsoft.com/office/drawing/2014/main" id="{4169E9E5-41A7-F26D-9E30-85FA7B5A20EC}"/>
              </a:ext>
            </a:extLst>
          </p:cNvPr>
          <p:cNvSpPr txBox="1"/>
          <p:nvPr/>
        </p:nvSpPr>
        <p:spPr>
          <a:xfrm>
            <a:off x="5771817" y="2791400"/>
            <a:ext cx="906017" cy="300082"/>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r>
              <a:rPr lang="en-US" dirty="0"/>
              <a:t>full lattice</a:t>
            </a:r>
          </a:p>
        </p:txBody>
      </p:sp>
      <p:sp>
        <p:nvSpPr>
          <p:cNvPr id="6" name="TextBox 5">
            <a:extLst>
              <a:ext uri="{FF2B5EF4-FFF2-40B4-BE49-F238E27FC236}">
                <a16:creationId xmlns:a16="http://schemas.microsoft.com/office/drawing/2014/main" id="{A491D229-0D6B-6A94-26D9-FFE20CCC00B9}"/>
              </a:ext>
            </a:extLst>
          </p:cNvPr>
          <p:cNvSpPr txBox="1"/>
          <p:nvPr/>
        </p:nvSpPr>
        <p:spPr>
          <a:xfrm>
            <a:off x="3048000" y="438944"/>
            <a:ext cx="1430200" cy="507831"/>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r>
              <a:rPr lang="en-US" dirty="0"/>
              <a:t>w/ beam-beam</a:t>
            </a:r>
            <a:br>
              <a:rPr lang="en-US" dirty="0"/>
            </a:br>
            <a:r>
              <a:rPr lang="en-US" dirty="0"/>
              <a:t>+</a:t>
            </a:r>
            <a:r>
              <a:rPr lang="en-US" dirty="0" err="1"/>
              <a:t>beamstrahlung</a:t>
            </a:r>
            <a:endParaRPr lang="en-US" dirty="0"/>
          </a:p>
        </p:txBody>
      </p:sp>
      <p:cxnSp>
        <p:nvCxnSpPr>
          <p:cNvPr id="8" name="Straight Arrow Connector 7">
            <a:extLst>
              <a:ext uri="{FF2B5EF4-FFF2-40B4-BE49-F238E27FC236}">
                <a16:creationId xmlns:a16="http://schemas.microsoft.com/office/drawing/2014/main" id="{134AD16D-2ACE-D8E6-0EF1-C6DFC855C399}"/>
              </a:ext>
            </a:extLst>
          </p:cNvPr>
          <p:cNvCxnSpPr>
            <a:cxnSpLocks/>
            <a:stCxn id="6" idx="2"/>
          </p:cNvCxnSpPr>
          <p:nvPr/>
        </p:nvCxnSpPr>
        <p:spPr>
          <a:xfrm flipH="1">
            <a:off x="3581400" y="946775"/>
            <a:ext cx="181700" cy="55896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05BE02D-C69C-A71C-FD8D-8E0F7BE5D879}"/>
              </a:ext>
            </a:extLst>
          </p:cNvPr>
          <p:cNvCxnSpPr>
            <a:cxnSpLocks/>
            <a:stCxn id="2" idx="1"/>
          </p:cNvCxnSpPr>
          <p:nvPr/>
        </p:nvCxnSpPr>
        <p:spPr>
          <a:xfrm flipH="1" flipV="1">
            <a:off x="5486400" y="2860403"/>
            <a:ext cx="285417" cy="810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E315F205-596B-1783-0715-91433A64880F}"/>
              </a:ext>
            </a:extLst>
          </p:cNvPr>
          <p:cNvSpPr txBox="1"/>
          <p:nvPr/>
        </p:nvSpPr>
        <p:spPr>
          <a:xfrm>
            <a:off x="7086600" y="1129462"/>
            <a:ext cx="1319592" cy="300082"/>
          </a:xfrm>
          <a:prstGeom prst="rect">
            <a:avLst/>
          </a:prstGeom>
          <a:solidFill>
            <a:schemeClr val="bg1"/>
          </a:solidFill>
          <a:ln>
            <a:solidFill>
              <a:srgbClr val="000000"/>
            </a:solidFill>
          </a:ln>
          <a:effectLst>
            <a:outerShdw blurRad="50800" dist="38100" dir="2700000" algn="tl" rotWithShape="0">
              <a:prstClr val="black">
                <a:alpha val="40000"/>
              </a:prstClr>
            </a:outerShdw>
          </a:effectLst>
        </p:spPr>
        <p:txBody>
          <a:bodyPr wrap="none" rtlCol="0">
            <a:spAutoFit/>
          </a:bodyPr>
          <a:lstStyle/>
          <a:p>
            <a:r>
              <a:rPr lang="en-US" dirty="0"/>
              <a:t>Xsuite tracking</a:t>
            </a:r>
          </a:p>
        </p:txBody>
      </p:sp>
      <p:sp>
        <p:nvSpPr>
          <p:cNvPr id="16" name="TextBox 15">
            <a:extLst>
              <a:ext uri="{FF2B5EF4-FFF2-40B4-BE49-F238E27FC236}">
                <a16:creationId xmlns:a16="http://schemas.microsoft.com/office/drawing/2014/main" id="{F8F07E23-4F35-531C-15B3-01466184D4B5}"/>
              </a:ext>
            </a:extLst>
          </p:cNvPr>
          <p:cNvSpPr txBox="1"/>
          <p:nvPr/>
        </p:nvSpPr>
        <p:spPr>
          <a:xfrm>
            <a:off x="7039774" y="2265254"/>
            <a:ext cx="1415772" cy="507831"/>
          </a:xfrm>
          <a:prstGeom prst="rect">
            <a:avLst/>
          </a:prstGeom>
          <a:solidFill>
            <a:schemeClr val="bg1"/>
          </a:solidFill>
          <a:ln>
            <a:solidFill>
              <a:srgbClr val="FF9300"/>
            </a:solidFill>
          </a:ln>
          <a:effectLst>
            <a:outerShdw blurRad="50800" dist="38100" dir="2700000" algn="tl" rotWithShape="0">
              <a:prstClr val="black">
                <a:alpha val="40000"/>
              </a:prstClr>
            </a:outerShdw>
          </a:effectLst>
        </p:spPr>
        <p:txBody>
          <a:bodyPr wrap="none" rtlCol="0">
            <a:spAutoFit/>
          </a:bodyPr>
          <a:lstStyle/>
          <a:p>
            <a:r>
              <a:rPr lang="en-US" dirty="0"/>
              <a:t>Reference data </a:t>
            </a:r>
            <a:br>
              <a:rPr lang="en-US" dirty="0"/>
            </a:br>
            <a:r>
              <a:rPr lang="en-US" dirty="0"/>
              <a:t>by K. </a:t>
            </a:r>
            <a:r>
              <a:rPr lang="en-US" dirty="0" err="1"/>
              <a:t>Oide</a:t>
            </a:r>
            <a:r>
              <a:rPr lang="en-US" dirty="0"/>
              <a:t> </a:t>
            </a:r>
            <a:endParaRPr lang="en-US" dirty="0">
              <a:solidFill>
                <a:schemeClr val="accent5"/>
              </a:solidFill>
            </a:endParaRPr>
          </a:p>
        </p:txBody>
      </p:sp>
      <p:cxnSp>
        <p:nvCxnSpPr>
          <p:cNvPr id="17" name="Straight Arrow Connector 16">
            <a:extLst>
              <a:ext uri="{FF2B5EF4-FFF2-40B4-BE49-F238E27FC236}">
                <a16:creationId xmlns:a16="http://schemas.microsoft.com/office/drawing/2014/main" id="{8F5126A9-6B75-17F5-EF56-587A3DE66343}"/>
              </a:ext>
            </a:extLst>
          </p:cNvPr>
          <p:cNvCxnSpPr>
            <a:cxnSpLocks/>
            <a:stCxn id="15" idx="1"/>
          </p:cNvCxnSpPr>
          <p:nvPr/>
        </p:nvCxnSpPr>
        <p:spPr>
          <a:xfrm flipH="1">
            <a:off x="6553200" y="1279503"/>
            <a:ext cx="533400" cy="0"/>
          </a:xfrm>
          <a:prstGeom prst="straightConnector1">
            <a:avLst/>
          </a:prstGeom>
          <a:ln w="38100">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4B71B89-AE31-E60A-9C5C-0A3075F31546}"/>
              </a:ext>
            </a:extLst>
          </p:cNvPr>
          <p:cNvCxnSpPr>
            <a:cxnSpLocks/>
            <a:stCxn id="16" idx="1"/>
          </p:cNvCxnSpPr>
          <p:nvPr/>
        </p:nvCxnSpPr>
        <p:spPr>
          <a:xfrm flipH="1" flipV="1">
            <a:off x="5410200" y="1885808"/>
            <a:ext cx="1629574" cy="633362"/>
          </a:xfrm>
          <a:prstGeom prst="straightConnector1">
            <a:avLst/>
          </a:prstGeom>
          <a:ln w="38100">
            <a:solidFill>
              <a:srgbClr val="FF9300"/>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B4F30767-0103-9CAD-006C-27DC9152DB0A}"/>
              </a:ext>
            </a:extLst>
          </p:cNvPr>
          <p:cNvSpPr txBox="1"/>
          <p:nvPr/>
        </p:nvSpPr>
        <p:spPr>
          <a:xfrm>
            <a:off x="6850959" y="1463528"/>
            <a:ext cx="1887055" cy="507831"/>
          </a:xfrm>
          <a:prstGeom prst="rect">
            <a:avLst/>
          </a:prstGeom>
          <a:solidFill>
            <a:schemeClr val="bg1"/>
          </a:solidFill>
          <a:ln>
            <a:solidFill>
              <a:srgbClr val="000000"/>
            </a:solidFill>
          </a:ln>
          <a:effectLst>
            <a:outerShdw blurRad="50800" dist="38100" dir="2700000" algn="tl" rotWithShape="0">
              <a:prstClr val="black">
                <a:alpha val="40000"/>
              </a:prstClr>
            </a:outerShdw>
          </a:effectLst>
        </p:spPr>
        <p:txBody>
          <a:bodyPr wrap="none" rtlCol="0">
            <a:spAutoFit/>
          </a:bodyPr>
          <a:lstStyle/>
          <a:p>
            <a:r>
              <a:rPr lang="en-US" dirty="0"/>
              <a:t>error bars:</a:t>
            </a:r>
            <a:br>
              <a:rPr lang="en-US" dirty="0"/>
            </a:br>
            <a:r>
              <a:rPr lang="en-US" dirty="0"/>
              <a:t>stat. of last 2500 turns</a:t>
            </a:r>
          </a:p>
        </p:txBody>
      </p:sp>
      <p:sp>
        <p:nvSpPr>
          <p:cNvPr id="29" name="TextBox 28">
            <a:extLst>
              <a:ext uri="{FF2B5EF4-FFF2-40B4-BE49-F238E27FC236}">
                <a16:creationId xmlns:a16="http://schemas.microsoft.com/office/drawing/2014/main" id="{03BA6C6F-E29C-CD3E-8001-FEDF966948A0}"/>
              </a:ext>
            </a:extLst>
          </p:cNvPr>
          <p:cNvSpPr txBox="1"/>
          <p:nvPr/>
        </p:nvSpPr>
        <p:spPr>
          <a:xfrm>
            <a:off x="6705599" y="3563144"/>
            <a:ext cx="2438401" cy="1169551"/>
          </a:xfrm>
          <a:prstGeom prst="rect">
            <a:avLst/>
          </a:prstGeom>
          <a:noFill/>
        </p:spPr>
        <p:txBody>
          <a:bodyPr wrap="square" rtlCol="0">
            <a:spAutoFit/>
          </a:bodyPr>
          <a:lstStyle/>
          <a:p>
            <a:pPr marL="285750" indent="-285750">
              <a:buFont typeface="Arial" panose="020B0604020202020204" pitchFamily="34" charset="0"/>
              <a:buChar char="•"/>
            </a:pPr>
            <a:r>
              <a:rPr lang="en-US" sz="1400" dirty="0"/>
              <a:t>Independent benchmarks with SAD &amp; Xsuite</a:t>
            </a:r>
          </a:p>
          <a:p>
            <a:pPr marL="285750" indent="-285750">
              <a:buFont typeface="Arial" panose="020B0604020202020204" pitchFamily="34" charset="0"/>
              <a:buChar char="•"/>
            </a:pPr>
            <a:endParaRPr lang="en-US" sz="1400" dirty="0"/>
          </a:p>
          <a:p>
            <a:pPr marL="285750" indent="-285750">
              <a:buFont typeface="Arial" panose="020B0604020202020204" pitchFamily="34" charset="0"/>
              <a:buChar char="•"/>
            </a:pPr>
            <a:r>
              <a:rPr lang="en-US" sz="1400" dirty="0"/>
              <a:t>Good agreement</a:t>
            </a:r>
          </a:p>
        </p:txBody>
      </p:sp>
    </p:spTree>
    <p:extLst>
      <p:ext uri="{BB962C8B-B14F-4D97-AF65-F5344CB8AC3E}">
        <p14:creationId xmlns:p14="http://schemas.microsoft.com/office/powerpoint/2010/main" val="22649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D24A5F2D-490D-81C8-AF43-F2F2C53E5C70}"/>
              </a:ext>
            </a:extLst>
          </p:cNvPr>
          <p:cNvGrpSpPr/>
          <p:nvPr/>
        </p:nvGrpSpPr>
        <p:grpSpPr>
          <a:xfrm>
            <a:off x="4678751" y="910768"/>
            <a:ext cx="4447743" cy="1704395"/>
            <a:chOff x="1769146" y="2731071"/>
            <a:chExt cx="5657830" cy="2168106"/>
          </a:xfrm>
        </p:grpSpPr>
        <p:pic>
          <p:nvPicPr>
            <p:cNvPr id="32" name="Picture 31">
              <a:extLst>
                <a:ext uri="{FF2B5EF4-FFF2-40B4-BE49-F238E27FC236}">
                  <a16:creationId xmlns:a16="http://schemas.microsoft.com/office/drawing/2014/main" id="{205593B9-B982-F595-1B80-B6EAEA0266CB}"/>
                </a:ext>
              </a:extLst>
            </p:cNvPr>
            <p:cNvPicPr>
              <a:picLocks noChangeAspect="1"/>
            </p:cNvPicPr>
            <p:nvPr/>
          </p:nvPicPr>
          <p:blipFill rotWithShape="1">
            <a:blip r:embed="rId3">
              <a:extLst>
                <a:ext uri="{28A0092B-C50C-407E-A947-70E740481C1C}">
                  <a14:useLocalDpi xmlns:a14="http://schemas.microsoft.com/office/drawing/2010/main" val="0"/>
                </a:ext>
              </a:extLst>
            </a:blip>
            <a:srcRect t="84954"/>
            <a:stretch/>
          </p:blipFill>
          <p:spPr>
            <a:xfrm>
              <a:off x="1769147" y="4125051"/>
              <a:ext cx="5657829" cy="774126"/>
            </a:xfrm>
            <a:prstGeom prst="rect">
              <a:avLst/>
            </a:prstGeom>
          </p:spPr>
        </p:pic>
        <p:pic>
          <p:nvPicPr>
            <p:cNvPr id="33" name="Picture 32">
              <a:extLst>
                <a:ext uri="{FF2B5EF4-FFF2-40B4-BE49-F238E27FC236}">
                  <a16:creationId xmlns:a16="http://schemas.microsoft.com/office/drawing/2014/main" id="{73D4DD94-5AF2-613D-C351-A9206F5CBC86}"/>
                </a:ext>
              </a:extLst>
            </p:cNvPr>
            <p:cNvPicPr>
              <a:picLocks noChangeAspect="1"/>
            </p:cNvPicPr>
            <p:nvPr/>
          </p:nvPicPr>
          <p:blipFill rotWithShape="1">
            <a:blip r:embed="rId3">
              <a:extLst>
                <a:ext uri="{28A0092B-C50C-407E-A947-70E740481C1C}">
                  <a14:useLocalDpi xmlns:a14="http://schemas.microsoft.com/office/drawing/2010/main" val="0"/>
                </a:ext>
              </a:extLst>
            </a:blip>
            <a:srcRect t="30427" b="41843"/>
            <a:stretch/>
          </p:blipFill>
          <p:spPr>
            <a:xfrm>
              <a:off x="1769146" y="2731071"/>
              <a:ext cx="5657829" cy="1426724"/>
            </a:xfrm>
            <a:prstGeom prst="rect">
              <a:avLst/>
            </a:prstGeom>
          </p:spPr>
        </p:pic>
      </p:grpSp>
      <p:sp>
        <p:nvSpPr>
          <p:cNvPr id="9" name="Title 4">
            <a:extLst>
              <a:ext uri="{FF2B5EF4-FFF2-40B4-BE49-F238E27FC236}">
                <a16:creationId xmlns:a16="http://schemas.microsoft.com/office/drawing/2014/main" id="{5A3F8EFB-C1FD-4A4E-A17A-51E3236370D6}"/>
              </a:ext>
            </a:extLst>
          </p:cNvPr>
          <p:cNvSpPr txBox="1">
            <a:spLocks/>
          </p:cNvSpPr>
          <p:nvPr/>
        </p:nvSpPr>
        <p:spPr>
          <a:xfrm>
            <a:off x="128328" y="440203"/>
            <a:ext cx="5891471"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400" spc="20" dirty="0">
                <a:cs typeface="Arial"/>
              </a:rPr>
              <a:t>Tolerances to parameter asymmetries</a:t>
            </a:r>
            <a:endParaRPr lang="en-GB" sz="2400" spc="20" dirty="0">
              <a:solidFill>
                <a:srgbClr val="FF9300"/>
              </a:solidFill>
              <a:cs typeface="Arial"/>
            </a:endParaRPr>
          </a:p>
        </p:txBody>
      </p:sp>
      <p:pic>
        <p:nvPicPr>
          <p:cNvPr id="10" name="Picture 9">
            <a:extLst>
              <a:ext uri="{FF2B5EF4-FFF2-40B4-BE49-F238E27FC236}">
                <a16:creationId xmlns:a16="http://schemas.microsoft.com/office/drawing/2014/main" id="{F93476A9-BC3B-298D-ACBE-5C3F5C4CDA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3600" y="2572544"/>
            <a:ext cx="5317862" cy="2449360"/>
          </a:xfrm>
          <a:prstGeom prst="rect">
            <a:avLst/>
          </a:prstGeom>
        </p:spPr>
      </p:pic>
      <p:sp>
        <p:nvSpPr>
          <p:cNvPr id="11" name="TextBox 10">
            <a:extLst>
              <a:ext uri="{FF2B5EF4-FFF2-40B4-BE49-F238E27FC236}">
                <a16:creationId xmlns:a16="http://schemas.microsoft.com/office/drawing/2014/main" id="{AEDEBC05-8317-A2B0-9D60-65A0EFACF055}"/>
              </a:ext>
            </a:extLst>
          </p:cNvPr>
          <p:cNvSpPr txBox="1"/>
          <p:nvPr/>
        </p:nvSpPr>
        <p:spPr>
          <a:xfrm>
            <a:off x="128328" y="910768"/>
            <a:ext cx="4920143" cy="1524007"/>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solidFill>
                  <a:srgbClr val="DB5C68"/>
                </a:solidFill>
                <a:latin typeface="Arial" panose="020B0604020202020204" pitchFamily="34" charset="0"/>
                <a:cs typeface="Arial" panose="020B0604020202020204" pitchFamily="34" charset="0"/>
              </a:rPr>
              <a:t>fixed bunch</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init.</a:t>
            </a:r>
            <a:r>
              <a:rPr lang="en-US" sz="1600" dirty="0">
                <a:latin typeface="Arial" panose="020B0604020202020204" pitchFamily="34" charset="0"/>
                <a:cs typeface="Arial" panose="020B0604020202020204" pitchFamily="34" charset="0"/>
              </a:rPr>
              <a:t> with nominal parameter u</a:t>
            </a:r>
            <a:r>
              <a:rPr lang="en-US" sz="1600" baseline="-25000" dirty="0">
                <a:latin typeface="Arial" panose="020B0604020202020204" pitchFamily="34" charset="0"/>
                <a:cs typeface="Arial" panose="020B0604020202020204" pitchFamily="34" charset="0"/>
              </a:rPr>
              <a:t>0</a:t>
            </a:r>
            <a:endParaRPr lang="en-US" sz="16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n-US" sz="1600" dirty="0">
                <a:solidFill>
                  <a:srgbClr val="1C178E"/>
                </a:solidFill>
                <a:latin typeface="Arial" panose="020B0604020202020204" pitchFamily="34" charset="0"/>
                <a:cs typeface="Arial" panose="020B0604020202020204" pitchFamily="34" charset="0"/>
              </a:rPr>
              <a:t>perturbed bunch</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init.</a:t>
            </a:r>
            <a:r>
              <a:rPr lang="en-US" sz="1600" dirty="0">
                <a:latin typeface="Arial" panose="020B0604020202020204" pitchFamily="34" charset="0"/>
                <a:cs typeface="Arial" panose="020B0604020202020204" pitchFamily="34" charset="0"/>
              </a:rPr>
              <a:t> with  u=</a:t>
            </a:r>
            <a:r>
              <a:rPr lang="el-GR" sz="1600" b="0" i="0" dirty="0">
                <a:effectLst/>
                <a:latin typeface="Arial" panose="020B0604020202020204" pitchFamily="34" charset="0"/>
                <a:cs typeface="Arial" panose="020B0604020202020204" pitchFamily="34" charset="0"/>
              </a:rPr>
              <a:t>ζ</a:t>
            </a:r>
            <a:r>
              <a:rPr lang="en-GB" sz="1600" b="0" i="0" dirty="0">
                <a:effectLst/>
                <a:latin typeface="Arial" panose="020B0604020202020204" pitchFamily="34" charset="0"/>
                <a:cs typeface="Arial" panose="020B0604020202020204" pitchFamily="34" charset="0"/>
              </a:rPr>
              <a:t>u</a:t>
            </a:r>
            <a:r>
              <a:rPr lang="en-GB" sz="1600" b="0" i="0" baseline="-25000" dirty="0">
                <a:effectLst/>
                <a:latin typeface="Arial" panose="020B0604020202020204" pitchFamily="34" charset="0"/>
                <a:cs typeface="Arial" panose="020B0604020202020204" pitchFamily="34" charset="0"/>
              </a:rPr>
              <a:t>0</a:t>
            </a:r>
            <a:r>
              <a:rPr lang="en-GB" sz="1600" b="0" i="0" dirty="0">
                <a:effectLst/>
                <a:latin typeface="Arial" panose="020B0604020202020204" pitchFamily="34" charset="0"/>
                <a:cs typeface="Arial" panose="020B0604020202020204" pitchFamily="34" charset="0"/>
              </a:rPr>
              <a:t> &amp; scan </a:t>
            </a:r>
            <a:r>
              <a:rPr lang="el-GR" sz="1600" b="0" i="0" dirty="0">
                <a:effectLst/>
                <a:latin typeface="Arial" panose="020B0604020202020204" pitchFamily="34" charset="0"/>
                <a:cs typeface="Arial" panose="020B0604020202020204" pitchFamily="34" charset="0"/>
              </a:rPr>
              <a:t>ζ</a:t>
            </a:r>
            <a:endParaRPr lang="en-US" sz="1600" dirty="0">
              <a:latin typeface="Arial" panose="020B0604020202020204" pitchFamily="34" charset="0"/>
              <a:cs typeface="Arial" panose="020B0604020202020204" pitchFamily="34" charset="0"/>
            </a:endParaRPr>
          </a:p>
          <a:p>
            <a:pPr marL="285750" indent="-285750">
              <a:lnSpc>
                <a:spcPct val="150000"/>
              </a:lnSpc>
              <a:buFont typeface="Arial" panose="020B0604020202020204" pitchFamily="34" charset="0"/>
              <a:buChar char="•"/>
            </a:pPr>
            <a:r>
              <a:rPr lang="en-US" sz="1600" dirty="0">
                <a:latin typeface="Arial" panose="020B0604020202020204" pitchFamily="34" charset="0"/>
                <a:cs typeface="Arial" panose="020B0604020202020204" pitchFamily="34" charset="0"/>
              </a:rPr>
              <a:t>Track with linear transfer map until equilibrium</a:t>
            </a:r>
          </a:p>
          <a:p>
            <a:pPr marL="285750" indent="-285750">
              <a:lnSpc>
                <a:spcPct val="150000"/>
              </a:lnSpc>
              <a:buFont typeface="Arial" panose="020B0604020202020204" pitchFamily="34" charset="0"/>
              <a:buChar char="•"/>
            </a:pPr>
            <a:r>
              <a:rPr lang="en-US" sz="1600" dirty="0">
                <a:latin typeface="Arial" panose="020B0604020202020204" pitchFamily="34" charset="0"/>
                <a:cs typeface="Arial" panose="020B0604020202020204" pitchFamily="34" charset="0"/>
              </a:rPr>
              <a:t>Tolerance: 50% blowup in </a:t>
            </a:r>
            <a:r>
              <a:rPr lang="el-GR" sz="1600" dirty="0">
                <a:latin typeface="Arial" panose="020B0604020202020204" pitchFamily="34" charset="0"/>
                <a:cs typeface="Arial" panose="020B0604020202020204" pitchFamily="34" charset="0"/>
              </a:rPr>
              <a:t>σ</a:t>
            </a:r>
            <a:r>
              <a:rPr lang="fr-CH" sz="1600" baseline="-25000" dirty="0">
                <a:latin typeface="Arial" panose="020B0604020202020204" pitchFamily="34" charset="0"/>
                <a:cs typeface="Arial" panose="020B0604020202020204" pitchFamily="34" charset="0"/>
              </a:rPr>
              <a:t>y</a:t>
            </a:r>
            <a:r>
              <a:rPr lang="fr-CH" sz="1600" dirty="0">
                <a:latin typeface="Arial" panose="020B0604020202020204" pitchFamily="34" charset="0"/>
                <a:cs typeface="Arial" panose="020B0604020202020204" pitchFamily="34" charset="0"/>
              </a:rPr>
              <a:t> </a:t>
            </a:r>
            <a:r>
              <a:rPr lang="fr-CH" sz="1600" dirty="0" err="1">
                <a:latin typeface="Arial" panose="020B0604020202020204" pitchFamily="34" charset="0"/>
                <a:cs typeface="Arial" panose="020B0604020202020204" pitchFamily="34" charset="0"/>
              </a:rPr>
              <a:t>w.r.t</a:t>
            </a:r>
            <a:r>
              <a:rPr lang="fr-CH" sz="1600" dirty="0">
                <a:latin typeface="Arial" panose="020B0604020202020204" pitchFamily="34" charset="0"/>
                <a:cs typeface="Arial" panose="020B0604020202020204" pitchFamily="34" charset="0"/>
              </a:rPr>
              <a:t>. </a:t>
            </a:r>
            <a:r>
              <a:rPr lang="el-GR" sz="1600" b="0" i="0" dirty="0">
                <a:effectLst/>
                <a:latin typeface="Arial" panose="020B0604020202020204" pitchFamily="34" charset="0"/>
                <a:cs typeface="Arial" panose="020B0604020202020204" pitchFamily="34" charset="0"/>
              </a:rPr>
              <a:t>ζ</a:t>
            </a:r>
            <a:r>
              <a:rPr lang="fr-CH" sz="1600" b="0" i="0" dirty="0">
                <a:effectLst/>
                <a:latin typeface="Arial" panose="020B0604020202020204" pitchFamily="34" charset="0"/>
                <a:cs typeface="Arial" panose="020B0604020202020204" pitchFamily="34" charset="0"/>
              </a:rPr>
              <a:t>=1</a:t>
            </a:r>
            <a:r>
              <a:rPr lang="fr-CH" sz="1600" dirty="0">
                <a:latin typeface="Arial" panose="020B0604020202020204" pitchFamily="34" charset="0"/>
                <a:cs typeface="Arial" panose="020B0604020202020204" pitchFamily="34" charset="0"/>
              </a:rPr>
              <a:t> case</a:t>
            </a:r>
            <a:r>
              <a:rPr lang="en-US" sz="1600" dirty="0">
                <a:latin typeface="Arial" panose="020B0604020202020204" pitchFamily="34" charset="0"/>
                <a:cs typeface="Arial" panose="020B0604020202020204" pitchFamily="34" charset="0"/>
              </a:rPr>
              <a:t> </a:t>
            </a:r>
          </a:p>
        </p:txBody>
      </p:sp>
      <p:grpSp>
        <p:nvGrpSpPr>
          <p:cNvPr id="19" name="Group 18">
            <a:extLst>
              <a:ext uri="{FF2B5EF4-FFF2-40B4-BE49-F238E27FC236}">
                <a16:creationId xmlns:a16="http://schemas.microsoft.com/office/drawing/2014/main" id="{EE8EFF58-4109-9321-4F06-87EA0E868F06}"/>
              </a:ext>
            </a:extLst>
          </p:cNvPr>
          <p:cNvGrpSpPr/>
          <p:nvPr/>
        </p:nvGrpSpPr>
        <p:grpSpPr>
          <a:xfrm>
            <a:off x="5260951" y="1212384"/>
            <a:ext cx="3556040" cy="300082"/>
            <a:chOff x="5344023" y="1132810"/>
            <a:chExt cx="3556040" cy="300082"/>
          </a:xfrm>
        </p:grpSpPr>
        <p:sp>
          <p:nvSpPr>
            <p:cNvPr id="15" name="TextBox 14">
              <a:extLst>
                <a:ext uri="{FF2B5EF4-FFF2-40B4-BE49-F238E27FC236}">
                  <a16:creationId xmlns:a16="http://schemas.microsoft.com/office/drawing/2014/main" id="{0552A12C-1920-B3B9-C53C-478AC7064A1E}"/>
                </a:ext>
              </a:extLst>
            </p:cNvPr>
            <p:cNvSpPr txBox="1"/>
            <p:nvPr/>
          </p:nvSpPr>
          <p:spPr>
            <a:xfrm>
              <a:off x="6529573" y="1132810"/>
              <a:ext cx="1184940" cy="300082"/>
            </a:xfrm>
            <a:prstGeom prst="rect">
              <a:avLst/>
            </a:prstGeom>
            <a:noFill/>
          </p:spPr>
          <p:txBody>
            <a:bodyPr wrap="none" rtlCol="0">
              <a:spAutoFit/>
            </a:bodyPr>
            <a:lstStyle/>
            <a:p>
              <a:r>
                <a:rPr lang="en-US" b="1" dirty="0">
                  <a:solidFill>
                    <a:srgbClr val="00B050"/>
                  </a:solidFill>
                </a:rPr>
                <a:t>50% blowup</a:t>
              </a:r>
            </a:p>
          </p:txBody>
        </p:sp>
        <p:cxnSp>
          <p:nvCxnSpPr>
            <p:cNvPr id="18" name="Straight Connector 17">
              <a:extLst>
                <a:ext uri="{FF2B5EF4-FFF2-40B4-BE49-F238E27FC236}">
                  <a16:creationId xmlns:a16="http://schemas.microsoft.com/office/drawing/2014/main" id="{5D65B75E-E950-C74D-48BD-3470B1E420CB}"/>
                </a:ext>
              </a:extLst>
            </p:cNvPr>
            <p:cNvCxnSpPr>
              <a:cxnSpLocks/>
            </p:cNvCxnSpPr>
            <p:nvPr/>
          </p:nvCxnSpPr>
          <p:spPr>
            <a:xfrm>
              <a:off x="5344023" y="1397794"/>
              <a:ext cx="3556040" cy="0"/>
            </a:xfrm>
            <a:prstGeom prst="line">
              <a:avLst/>
            </a:prstGeom>
            <a:ln w="38100">
              <a:solidFill>
                <a:srgbClr val="00B050"/>
              </a:solidFill>
              <a:prstDash val="dash"/>
            </a:ln>
          </p:spPr>
          <p:style>
            <a:lnRef idx="1">
              <a:schemeClr val="accent2"/>
            </a:lnRef>
            <a:fillRef idx="0">
              <a:schemeClr val="accent2"/>
            </a:fillRef>
            <a:effectRef idx="0">
              <a:schemeClr val="accent2"/>
            </a:effectRef>
            <a:fontRef idx="minor">
              <a:schemeClr val="tx1"/>
            </a:fontRef>
          </p:style>
        </p:cxnSp>
      </p:grpSp>
      <p:cxnSp>
        <p:nvCxnSpPr>
          <p:cNvPr id="21" name="Straight Arrow Connector 20">
            <a:extLst>
              <a:ext uri="{FF2B5EF4-FFF2-40B4-BE49-F238E27FC236}">
                <a16:creationId xmlns:a16="http://schemas.microsoft.com/office/drawing/2014/main" id="{3B78F217-AD39-CDD8-CAE9-A7D2D7BF3342}"/>
              </a:ext>
            </a:extLst>
          </p:cNvPr>
          <p:cNvCxnSpPr>
            <a:cxnSpLocks/>
          </p:cNvCxnSpPr>
          <p:nvPr/>
        </p:nvCxnSpPr>
        <p:spPr>
          <a:xfrm flipH="1">
            <a:off x="4343400" y="1539936"/>
            <a:ext cx="1828800" cy="1140278"/>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C675E74-D561-210F-1121-DCF853ABBBBE}"/>
              </a:ext>
            </a:extLst>
          </p:cNvPr>
          <p:cNvCxnSpPr>
            <a:cxnSpLocks/>
          </p:cNvCxnSpPr>
          <p:nvPr/>
        </p:nvCxnSpPr>
        <p:spPr>
          <a:xfrm flipH="1">
            <a:off x="6295244" y="1539936"/>
            <a:ext cx="1629556" cy="1159823"/>
          </a:xfrm>
          <a:prstGeom prst="straightConnector1">
            <a:avLst/>
          </a:prstGeom>
          <a:ln w="19050">
            <a:solidFill>
              <a:srgbClr val="00B050"/>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605653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24">
            <a:extLst>
              <a:ext uri="{FF2B5EF4-FFF2-40B4-BE49-F238E27FC236}">
                <a16:creationId xmlns:a16="http://schemas.microsoft.com/office/drawing/2014/main" id="{E06EC389-C6FA-0575-4B13-02CFFB3F8408}"/>
              </a:ext>
            </a:extLst>
          </p:cNvPr>
          <p:cNvSpPr txBox="1">
            <a:spLocks/>
          </p:cNvSpPr>
          <p:nvPr/>
        </p:nvSpPr>
        <p:spPr>
          <a:xfrm>
            <a:off x="-178623" y="984493"/>
            <a:ext cx="9044045" cy="3645451"/>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1033300" lvl="3" indent="0">
              <a:lnSpc>
                <a:spcPct val="100000"/>
              </a:lnSpc>
              <a:spcBef>
                <a:spcPts val="100"/>
              </a:spcBef>
              <a:buNone/>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r>
              <a:rPr lang="en-GB" sz="1800" spc="20" dirty="0">
                <a:cs typeface="Arial"/>
              </a:rPr>
              <a:t>Lorentz transform into head-on frame</a:t>
            </a: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r>
              <a:rPr lang="en-GB" sz="1800" spc="20" dirty="0">
                <a:cs typeface="Arial"/>
              </a:rPr>
              <a:t>Longitudinal slicing</a:t>
            </a: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5800" lvl="1" indent="-342900">
              <a:lnSpc>
                <a:spcPct val="100000"/>
              </a:lnSpc>
              <a:spcBef>
                <a:spcPts val="100"/>
              </a:spcBef>
              <a:buFont typeface="+mj-lt"/>
              <a:buAutoNum type="arabicPeriod"/>
              <a:tabLst>
                <a:tab pos="297815" algn="l"/>
                <a:tab pos="298450" algn="l"/>
              </a:tabLst>
            </a:pPr>
            <a:r>
              <a:rPr lang="en-GB" sz="1800" spc="20" dirty="0">
                <a:cs typeface="Arial"/>
              </a:rPr>
              <a:t>Beam-beam kick in soft-Gaussian approximation </a:t>
            </a:r>
            <a:r>
              <a:rPr lang="en-US" sz="1800" dirty="0">
                <a:solidFill>
                  <a:schemeClr val="accent5"/>
                </a:solidFill>
              </a:rPr>
              <a:t>[4]</a:t>
            </a:r>
          </a:p>
          <a:p>
            <a:pPr marL="695800" lvl="1" indent="-342900">
              <a:lnSpc>
                <a:spcPct val="100000"/>
              </a:lnSpc>
              <a:spcBef>
                <a:spcPts val="100"/>
              </a:spcBef>
              <a:buFont typeface="+mj-lt"/>
              <a:buAutoNum type="arabicPeriod"/>
              <a:tabLst>
                <a:tab pos="297815" algn="l"/>
                <a:tab pos="298450" algn="l"/>
              </a:tabLst>
            </a:pPr>
            <a:endParaRPr lang="en-GB" sz="1800" spc="20" dirty="0">
              <a:cs typeface="Arial"/>
            </a:endParaRPr>
          </a:p>
          <a:p>
            <a:pPr marL="693100" lvl="2" indent="0">
              <a:lnSpc>
                <a:spcPct val="100000"/>
              </a:lnSpc>
              <a:spcBef>
                <a:spcPts val="100"/>
              </a:spcBef>
              <a:buNone/>
              <a:tabLst>
                <a:tab pos="297815" algn="l"/>
                <a:tab pos="298450" algn="l"/>
              </a:tabLst>
            </a:pPr>
            <a:endParaRPr lang="en-GB" sz="1800" u="sng" spc="20" dirty="0">
              <a:cs typeface="Arial"/>
            </a:endParaRPr>
          </a:p>
        </p:txBody>
      </p:sp>
      <p:grpSp>
        <p:nvGrpSpPr>
          <p:cNvPr id="31" name="Group 30">
            <a:extLst>
              <a:ext uri="{FF2B5EF4-FFF2-40B4-BE49-F238E27FC236}">
                <a16:creationId xmlns:a16="http://schemas.microsoft.com/office/drawing/2014/main" id="{A43BFC77-66F7-E974-CD9B-446D1AC452B8}"/>
              </a:ext>
            </a:extLst>
          </p:cNvPr>
          <p:cNvGrpSpPr/>
          <p:nvPr/>
        </p:nvGrpSpPr>
        <p:grpSpPr>
          <a:xfrm>
            <a:off x="5562600" y="1055591"/>
            <a:ext cx="3122807" cy="304800"/>
            <a:chOff x="523055" y="3622705"/>
            <a:chExt cx="3122807" cy="304800"/>
          </a:xfrm>
        </p:grpSpPr>
        <p:grpSp>
          <p:nvGrpSpPr>
            <p:cNvPr id="11" name="Group 10">
              <a:extLst>
                <a:ext uri="{FF2B5EF4-FFF2-40B4-BE49-F238E27FC236}">
                  <a16:creationId xmlns:a16="http://schemas.microsoft.com/office/drawing/2014/main" id="{2D722063-29A2-AED7-E570-A56A146F05CA}"/>
                </a:ext>
              </a:extLst>
            </p:cNvPr>
            <p:cNvGrpSpPr/>
            <p:nvPr/>
          </p:nvGrpSpPr>
          <p:grpSpPr>
            <a:xfrm rot="20265569">
              <a:off x="523055" y="3622705"/>
              <a:ext cx="1828799" cy="304800"/>
              <a:chOff x="2514600" y="4782344"/>
              <a:chExt cx="1828799" cy="304800"/>
            </a:xfrm>
          </p:grpSpPr>
          <p:sp>
            <p:nvSpPr>
              <p:cNvPr id="5" name="Oval 4">
                <a:extLst>
                  <a:ext uri="{FF2B5EF4-FFF2-40B4-BE49-F238E27FC236}">
                    <a16:creationId xmlns:a16="http://schemas.microsoft.com/office/drawing/2014/main" id="{0B52E3E0-3B79-57FC-F6A8-1F5E22F6BC94}"/>
                  </a:ext>
                </a:extLst>
              </p:cNvPr>
              <p:cNvSpPr/>
              <p:nvPr/>
            </p:nvSpPr>
            <p:spPr>
              <a:xfrm>
                <a:off x="2514600" y="4782344"/>
                <a:ext cx="1371600" cy="304800"/>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23E27BD4-13E6-5106-AE39-E179572B615D}"/>
                  </a:ext>
                </a:extLst>
              </p:cNvPr>
              <p:cNvCxnSpPr>
                <a:cxnSpLocks/>
              </p:cNvCxnSpPr>
              <p:nvPr/>
            </p:nvCxnSpPr>
            <p:spPr>
              <a:xfrm>
                <a:off x="2819400" y="4934744"/>
                <a:ext cx="15239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12" name="Group 11">
              <a:extLst>
                <a:ext uri="{FF2B5EF4-FFF2-40B4-BE49-F238E27FC236}">
                  <a16:creationId xmlns:a16="http://schemas.microsoft.com/office/drawing/2014/main" id="{BBCB73D3-5C2F-6A7D-7A87-89687F3E80C7}"/>
                </a:ext>
              </a:extLst>
            </p:cNvPr>
            <p:cNvGrpSpPr/>
            <p:nvPr/>
          </p:nvGrpSpPr>
          <p:grpSpPr>
            <a:xfrm rot="1334431" flipH="1">
              <a:off x="1817063" y="3622705"/>
              <a:ext cx="1828799" cy="304800"/>
              <a:chOff x="2514600" y="4782344"/>
              <a:chExt cx="1828799" cy="304800"/>
            </a:xfrm>
            <a:solidFill>
              <a:schemeClr val="accent5"/>
            </a:solidFill>
          </p:grpSpPr>
          <p:sp>
            <p:nvSpPr>
              <p:cNvPr id="15" name="Oval 14">
                <a:extLst>
                  <a:ext uri="{FF2B5EF4-FFF2-40B4-BE49-F238E27FC236}">
                    <a16:creationId xmlns:a16="http://schemas.microsoft.com/office/drawing/2014/main" id="{57856264-79A2-E706-01F3-BE6BF2574049}"/>
                  </a:ext>
                </a:extLst>
              </p:cNvPr>
              <p:cNvSpPr/>
              <p:nvPr/>
            </p:nvSpPr>
            <p:spPr>
              <a:xfrm>
                <a:off x="2514600" y="4782344"/>
                <a:ext cx="1371600" cy="304800"/>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a:extLst>
                  <a:ext uri="{FF2B5EF4-FFF2-40B4-BE49-F238E27FC236}">
                    <a16:creationId xmlns:a16="http://schemas.microsoft.com/office/drawing/2014/main" id="{FB3F06BE-8C23-1536-6009-6785DC9F9262}"/>
                  </a:ext>
                </a:extLst>
              </p:cNvPr>
              <p:cNvCxnSpPr>
                <a:cxnSpLocks/>
              </p:cNvCxnSpPr>
              <p:nvPr/>
            </p:nvCxnSpPr>
            <p:spPr>
              <a:xfrm>
                <a:off x="2819400" y="4934744"/>
                <a:ext cx="1523999" cy="0"/>
              </a:xfrm>
              <a:prstGeom prst="straightConnector1">
                <a:avLst/>
              </a:prstGeom>
              <a:grpFill/>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32" name="Group 31">
            <a:extLst>
              <a:ext uri="{FF2B5EF4-FFF2-40B4-BE49-F238E27FC236}">
                <a16:creationId xmlns:a16="http://schemas.microsoft.com/office/drawing/2014/main" id="{B211D78E-1010-C822-3A09-453515ACDE26}"/>
              </a:ext>
            </a:extLst>
          </p:cNvPr>
          <p:cNvGrpSpPr/>
          <p:nvPr/>
        </p:nvGrpSpPr>
        <p:grpSpPr>
          <a:xfrm>
            <a:off x="5663264" y="2090064"/>
            <a:ext cx="2964729" cy="398954"/>
            <a:chOff x="4330460" y="3698031"/>
            <a:chExt cx="2964729" cy="398954"/>
          </a:xfrm>
        </p:grpSpPr>
        <p:grpSp>
          <p:nvGrpSpPr>
            <p:cNvPr id="17" name="Group 16">
              <a:extLst>
                <a:ext uri="{FF2B5EF4-FFF2-40B4-BE49-F238E27FC236}">
                  <a16:creationId xmlns:a16="http://schemas.microsoft.com/office/drawing/2014/main" id="{BA3B9846-24AA-D590-714E-8DDCAA1AC156}"/>
                </a:ext>
              </a:extLst>
            </p:cNvPr>
            <p:cNvGrpSpPr/>
            <p:nvPr/>
          </p:nvGrpSpPr>
          <p:grpSpPr>
            <a:xfrm rot="20265569">
              <a:off x="4330460" y="3698031"/>
              <a:ext cx="1412364" cy="398434"/>
              <a:chOff x="2514600" y="4782344"/>
              <a:chExt cx="1412364" cy="398434"/>
            </a:xfrm>
          </p:grpSpPr>
          <p:sp>
            <p:nvSpPr>
              <p:cNvPr id="18" name="Oval 17">
                <a:extLst>
                  <a:ext uri="{FF2B5EF4-FFF2-40B4-BE49-F238E27FC236}">
                    <a16:creationId xmlns:a16="http://schemas.microsoft.com/office/drawing/2014/main" id="{C6838148-68C9-A9E8-9321-DB5612C725E3}"/>
                  </a:ext>
                </a:extLst>
              </p:cNvPr>
              <p:cNvSpPr/>
              <p:nvPr/>
            </p:nvSpPr>
            <p:spPr>
              <a:xfrm>
                <a:off x="2514600" y="4782344"/>
                <a:ext cx="1371600" cy="304800"/>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a:extLst>
                  <a:ext uri="{FF2B5EF4-FFF2-40B4-BE49-F238E27FC236}">
                    <a16:creationId xmlns:a16="http://schemas.microsoft.com/office/drawing/2014/main" id="{CC2705AA-3925-F8DA-0005-D16B9C1268C0}"/>
                  </a:ext>
                </a:extLst>
              </p:cNvPr>
              <p:cNvCxnSpPr>
                <a:cxnSpLocks/>
              </p:cNvCxnSpPr>
              <p:nvPr/>
            </p:nvCxnSpPr>
            <p:spPr>
              <a:xfrm rot="1334431">
                <a:off x="3241165" y="5180778"/>
                <a:ext cx="6857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861CCD37-07A1-37B8-FB81-9B280F957183}"/>
                </a:ext>
              </a:extLst>
            </p:cNvPr>
            <p:cNvGrpSpPr/>
            <p:nvPr/>
          </p:nvGrpSpPr>
          <p:grpSpPr>
            <a:xfrm rot="1334431" flipH="1">
              <a:off x="5882825" y="3698551"/>
              <a:ext cx="1412364" cy="398434"/>
              <a:chOff x="2514600" y="4782344"/>
              <a:chExt cx="1412364" cy="398434"/>
            </a:xfrm>
            <a:solidFill>
              <a:schemeClr val="accent5"/>
            </a:solidFill>
          </p:grpSpPr>
          <p:sp>
            <p:nvSpPr>
              <p:cNvPr id="29" name="Oval 28">
                <a:extLst>
                  <a:ext uri="{FF2B5EF4-FFF2-40B4-BE49-F238E27FC236}">
                    <a16:creationId xmlns:a16="http://schemas.microsoft.com/office/drawing/2014/main" id="{A40F13A4-0331-A42C-2FC0-1D55417BE177}"/>
                  </a:ext>
                </a:extLst>
              </p:cNvPr>
              <p:cNvSpPr/>
              <p:nvPr/>
            </p:nvSpPr>
            <p:spPr>
              <a:xfrm>
                <a:off x="2514600" y="4782344"/>
                <a:ext cx="1371600" cy="304800"/>
              </a:xfrm>
              <a:prstGeom prst="ellips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44C03432-EE0C-02E6-597F-8281AB9172B4}"/>
                  </a:ext>
                </a:extLst>
              </p:cNvPr>
              <p:cNvCxnSpPr>
                <a:cxnSpLocks/>
              </p:cNvCxnSpPr>
              <p:nvPr/>
            </p:nvCxnSpPr>
            <p:spPr>
              <a:xfrm rot="1334431">
                <a:off x="3241165" y="5180778"/>
                <a:ext cx="685799" cy="0"/>
              </a:xfrm>
              <a:prstGeom prst="straightConnector1">
                <a:avLst/>
              </a:prstGeom>
              <a:grpFill/>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24" name="Group 223">
            <a:extLst>
              <a:ext uri="{FF2B5EF4-FFF2-40B4-BE49-F238E27FC236}">
                <a16:creationId xmlns:a16="http://schemas.microsoft.com/office/drawing/2014/main" id="{CB6ACCE7-C485-D70D-DF0C-68B44B0DECA8}"/>
              </a:ext>
            </a:extLst>
          </p:cNvPr>
          <p:cNvGrpSpPr/>
          <p:nvPr/>
        </p:nvGrpSpPr>
        <p:grpSpPr>
          <a:xfrm>
            <a:off x="5715470" y="1815352"/>
            <a:ext cx="2866572" cy="833392"/>
            <a:chOff x="5715470" y="1815352"/>
            <a:chExt cx="2866572" cy="833392"/>
          </a:xfrm>
        </p:grpSpPr>
        <p:grpSp>
          <p:nvGrpSpPr>
            <p:cNvPr id="39" name="Group 38">
              <a:extLst>
                <a:ext uri="{FF2B5EF4-FFF2-40B4-BE49-F238E27FC236}">
                  <a16:creationId xmlns:a16="http://schemas.microsoft.com/office/drawing/2014/main" id="{5C933E99-C154-DA36-E79F-B911FD09BAFA}"/>
                </a:ext>
              </a:extLst>
            </p:cNvPr>
            <p:cNvGrpSpPr/>
            <p:nvPr/>
          </p:nvGrpSpPr>
          <p:grpSpPr>
            <a:xfrm>
              <a:off x="5715470" y="1817718"/>
              <a:ext cx="1247290" cy="831026"/>
              <a:chOff x="5077310" y="3527194"/>
              <a:chExt cx="1247290" cy="831026"/>
            </a:xfrm>
          </p:grpSpPr>
          <p:cxnSp>
            <p:nvCxnSpPr>
              <p:cNvPr id="35" name="Straight Connector 34">
                <a:extLst>
                  <a:ext uri="{FF2B5EF4-FFF2-40B4-BE49-F238E27FC236}">
                    <a16:creationId xmlns:a16="http://schemas.microsoft.com/office/drawing/2014/main" id="{16F8CB8F-9B3C-BDB1-6928-34AFBD4AC001}"/>
                  </a:ext>
                </a:extLst>
              </p:cNvPr>
              <p:cNvCxnSpPr>
                <a:cxnSpLocks/>
              </p:cNvCxnSpPr>
              <p:nvPr/>
            </p:nvCxnSpPr>
            <p:spPr>
              <a:xfrm flipV="1">
                <a:off x="5077310" y="3548609"/>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5A59523E-FDD7-13F6-A695-068F65ED8AA7}"/>
                  </a:ext>
                </a:extLst>
              </p:cNvPr>
              <p:cNvCxnSpPr>
                <a:cxnSpLocks/>
              </p:cNvCxnSpPr>
              <p:nvPr/>
            </p:nvCxnSpPr>
            <p:spPr>
              <a:xfrm flipV="1">
                <a:off x="5715000" y="3535536"/>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id="{A664D357-CA98-3FDD-E162-7E4FFA81ED0C}"/>
                  </a:ext>
                </a:extLst>
              </p:cNvPr>
              <p:cNvCxnSpPr>
                <a:cxnSpLocks/>
              </p:cNvCxnSpPr>
              <p:nvPr/>
            </p:nvCxnSpPr>
            <p:spPr>
              <a:xfrm flipV="1">
                <a:off x="6324600" y="3527194"/>
                <a:ext cx="0" cy="809611"/>
              </a:xfrm>
              <a:prstGeom prst="line">
                <a:avLst/>
              </a:prstGeom>
              <a:ln w="38100"/>
            </p:spPr>
            <p:style>
              <a:lnRef idx="1">
                <a:schemeClr val="dk1"/>
              </a:lnRef>
              <a:fillRef idx="0">
                <a:schemeClr val="dk1"/>
              </a:fillRef>
              <a:effectRef idx="0">
                <a:schemeClr val="dk1"/>
              </a:effectRef>
              <a:fontRef idx="minor">
                <a:schemeClr val="tx1"/>
              </a:fontRef>
            </p:style>
          </p:cxnSp>
        </p:grpSp>
        <p:grpSp>
          <p:nvGrpSpPr>
            <p:cNvPr id="40" name="Group 39">
              <a:extLst>
                <a:ext uri="{FF2B5EF4-FFF2-40B4-BE49-F238E27FC236}">
                  <a16:creationId xmlns:a16="http://schemas.microsoft.com/office/drawing/2014/main" id="{7DEEF78E-D4A7-48B4-5A92-364FA0BCD3FF}"/>
                </a:ext>
              </a:extLst>
            </p:cNvPr>
            <p:cNvGrpSpPr/>
            <p:nvPr/>
          </p:nvGrpSpPr>
          <p:grpSpPr>
            <a:xfrm>
              <a:off x="7334752" y="1815352"/>
              <a:ext cx="1247290" cy="831026"/>
              <a:chOff x="5077310" y="3527194"/>
              <a:chExt cx="1247290" cy="831026"/>
            </a:xfrm>
          </p:grpSpPr>
          <p:cxnSp>
            <p:nvCxnSpPr>
              <p:cNvPr id="41" name="Straight Connector 40">
                <a:extLst>
                  <a:ext uri="{FF2B5EF4-FFF2-40B4-BE49-F238E27FC236}">
                    <a16:creationId xmlns:a16="http://schemas.microsoft.com/office/drawing/2014/main" id="{498C9D64-64D1-FBB5-A0ED-BFAEA4E4F327}"/>
                  </a:ext>
                </a:extLst>
              </p:cNvPr>
              <p:cNvCxnSpPr>
                <a:cxnSpLocks/>
              </p:cNvCxnSpPr>
              <p:nvPr/>
            </p:nvCxnSpPr>
            <p:spPr>
              <a:xfrm flipV="1">
                <a:off x="5077310" y="3548609"/>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id="{1BD99EA4-CE8B-6250-8CAA-960F75B2E941}"/>
                  </a:ext>
                </a:extLst>
              </p:cNvPr>
              <p:cNvCxnSpPr>
                <a:cxnSpLocks/>
              </p:cNvCxnSpPr>
              <p:nvPr/>
            </p:nvCxnSpPr>
            <p:spPr>
              <a:xfrm flipV="1">
                <a:off x="5715000" y="3535536"/>
                <a:ext cx="0" cy="809611"/>
              </a:xfrm>
              <a:prstGeom prst="line">
                <a:avLst/>
              </a:prstGeom>
              <a:ln w="38100"/>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6EDD1490-5123-44D9-6304-7E930E04D101}"/>
                  </a:ext>
                </a:extLst>
              </p:cNvPr>
              <p:cNvCxnSpPr>
                <a:cxnSpLocks/>
              </p:cNvCxnSpPr>
              <p:nvPr/>
            </p:nvCxnSpPr>
            <p:spPr>
              <a:xfrm flipV="1">
                <a:off x="6324600" y="3527194"/>
                <a:ext cx="0" cy="809611"/>
              </a:xfrm>
              <a:prstGeom prst="line">
                <a:avLst/>
              </a:prstGeom>
              <a:ln w="38100"/>
            </p:spPr>
            <p:style>
              <a:lnRef idx="1">
                <a:schemeClr val="dk1"/>
              </a:lnRef>
              <a:fillRef idx="0">
                <a:schemeClr val="dk1"/>
              </a:fillRef>
              <a:effectRef idx="0">
                <a:schemeClr val="dk1"/>
              </a:effectRef>
              <a:fontRef idx="minor">
                <a:schemeClr val="tx1"/>
              </a:fontRef>
            </p:style>
          </p:cxnSp>
        </p:grpSp>
      </p:grpSp>
      <p:grpSp>
        <p:nvGrpSpPr>
          <p:cNvPr id="232" name="Group 231">
            <a:extLst>
              <a:ext uri="{FF2B5EF4-FFF2-40B4-BE49-F238E27FC236}">
                <a16:creationId xmlns:a16="http://schemas.microsoft.com/office/drawing/2014/main" id="{E2FB36D4-D8E7-8D55-E9F3-DC4F1C4B73B1}"/>
              </a:ext>
            </a:extLst>
          </p:cNvPr>
          <p:cNvGrpSpPr/>
          <p:nvPr/>
        </p:nvGrpSpPr>
        <p:grpSpPr>
          <a:xfrm>
            <a:off x="381000" y="3478530"/>
            <a:ext cx="8363776" cy="1364909"/>
            <a:chOff x="381000" y="3478530"/>
            <a:chExt cx="8363776" cy="1364909"/>
          </a:xfrm>
        </p:grpSpPr>
        <p:pic>
          <p:nvPicPr>
            <p:cNvPr id="48" name="Picture 47" descr="Diagram, schematic&#10;&#10;Description automatically generated">
              <a:extLst>
                <a:ext uri="{FF2B5EF4-FFF2-40B4-BE49-F238E27FC236}">
                  <a16:creationId xmlns:a16="http://schemas.microsoft.com/office/drawing/2014/main" id="{C8949845-138B-89F7-A8DE-FEC16E0A9361}"/>
                </a:ext>
              </a:extLst>
            </p:cNvPr>
            <p:cNvPicPr>
              <a:picLocks noChangeAspect="1"/>
            </p:cNvPicPr>
            <p:nvPr/>
          </p:nvPicPr>
          <p:blipFill>
            <a:blip r:embed="rId6"/>
            <a:stretch>
              <a:fillRect/>
            </a:stretch>
          </p:blipFill>
          <p:spPr>
            <a:xfrm>
              <a:off x="5484483" y="4193903"/>
              <a:ext cx="3260293" cy="649536"/>
            </a:xfrm>
            <a:prstGeom prst="rect">
              <a:avLst/>
            </a:prstGeom>
          </p:spPr>
        </p:pic>
        <p:pic>
          <p:nvPicPr>
            <p:cNvPr id="227" name="Picture 226">
              <a:extLst>
                <a:ext uri="{FF2B5EF4-FFF2-40B4-BE49-F238E27FC236}">
                  <a16:creationId xmlns:a16="http://schemas.microsoft.com/office/drawing/2014/main" id="{22D47913-FD9F-39E8-37A3-AFA9E3E70EB1}"/>
                </a:ext>
              </a:extLst>
            </p:cNvPr>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391249" y="4172744"/>
              <a:ext cx="1536192" cy="211328"/>
            </a:xfrm>
            <a:prstGeom prst="rect">
              <a:avLst/>
            </a:prstGeom>
          </p:spPr>
        </p:pic>
        <p:pic>
          <p:nvPicPr>
            <p:cNvPr id="229" name="Picture 228">
              <a:extLst>
                <a:ext uri="{FF2B5EF4-FFF2-40B4-BE49-F238E27FC236}">
                  <a16:creationId xmlns:a16="http://schemas.microsoft.com/office/drawing/2014/main" id="{A7A17035-3FA2-E22C-87F9-F2C420AD34E1}"/>
                </a:ext>
              </a:extLst>
            </p:cNvPr>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381000" y="4493767"/>
              <a:ext cx="1501648" cy="241808"/>
            </a:xfrm>
            <a:prstGeom prst="rect">
              <a:avLst/>
            </a:prstGeom>
          </p:spPr>
        </p:pic>
        <p:pic>
          <p:nvPicPr>
            <p:cNvPr id="231" name="Picture 230">
              <a:extLst>
                <a:ext uri="{FF2B5EF4-FFF2-40B4-BE49-F238E27FC236}">
                  <a16:creationId xmlns:a16="http://schemas.microsoft.com/office/drawing/2014/main" id="{7787B990-C549-C13A-F946-103C3D0CBC36}"/>
                </a:ext>
              </a:extLst>
            </p:cNvPr>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a:xfrm>
              <a:off x="399224" y="3478530"/>
              <a:ext cx="8345552" cy="544986"/>
            </a:xfrm>
            <a:prstGeom prst="rect">
              <a:avLst/>
            </a:prstGeom>
          </p:spPr>
        </p:pic>
      </p:grpSp>
      <p:sp>
        <p:nvSpPr>
          <p:cNvPr id="236" name="object 6">
            <a:extLst>
              <a:ext uri="{FF2B5EF4-FFF2-40B4-BE49-F238E27FC236}">
                <a16:creationId xmlns:a16="http://schemas.microsoft.com/office/drawing/2014/main" id="{17390B88-AC29-8FF1-6F6A-173E821F10DD}"/>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10</a:t>
            </a:r>
            <a:endParaRPr spc="-25" dirty="0"/>
          </a:p>
        </p:txBody>
      </p:sp>
      <p:sp>
        <p:nvSpPr>
          <p:cNvPr id="237" name="Right Arrow 236">
            <a:extLst>
              <a:ext uri="{FF2B5EF4-FFF2-40B4-BE49-F238E27FC236}">
                <a16:creationId xmlns:a16="http://schemas.microsoft.com/office/drawing/2014/main" id="{91E2C72D-8635-ACBF-850D-310F40955F33}"/>
              </a:ext>
            </a:extLst>
          </p:cNvPr>
          <p:cNvSpPr/>
          <p:nvPr/>
        </p:nvSpPr>
        <p:spPr>
          <a:xfrm rot="5400000">
            <a:off x="6989538" y="142369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sp>
        <p:nvSpPr>
          <p:cNvPr id="8" name="Title 5">
            <a:extLst>
              <a:ext uri="{FF2B5EF4-FFF2-40B4-BE49-F238E27FC236}">
                <a16:creationId xmlns:a16="http://schemas.microsoft.com/office/drawing/2014/main" id="{EB4D525B-0714-99E6-7A43-ACAD933D38D0}"/>
              </a:ext>
            </a:extLst>
          </p:cNvPr>
          <p:cNvSpPr txBox="1">
            <a:spLocks/>
          </p:cNvSpPr>
          <p:nvPr/>
        </p:nvSpPr>
        <p:spPr>
          <a:xfrm>
            <a:off x="224017" y="413195"/>
            <a:ext cx="8263350" cy="804314"/>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2800" kern="1200">
                <a:solidFill>
                  <a:schemeClr val="tx1"/>
                </a:solidFill>
                <a:latin typeface="Times New Roman" panose="02020603050405020304" pitchFamily="18" charset="0"/>
                <a:ea typeface="+mj-ea"/>
                <a:cs typeface="Times New Roman" panose="02020603050405020304" pitchFamily="18" charset="0"/>
              </a:defRPr>
            </a:lvl1pPr>
          </a:lstStyle>
          <a:p>
            <a:r>
              <a:rPr lang="en-GB" spc="20">
                <a:cs typeface="Arial"/>
              </a:rPr>
              <a:t>Beam-beam in Xsuite</a:t>
            </a:r>
            <a:endParaRPr lang="en-US" dirty="0"/>
          </a:p>
        </p:txBody>
      </p:sp>
    </p:spTree>
    <p:extLst>
      <p:ext uri="{BB962C8B-B14F-4D97-AF65-F5344CB8AC3E}">
        <p14:creationId xmlns:p14="http://schemas.microsoft.com/office/powerpoint/2010/main" val="2146440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fade">
                                      <p:cBhvr>
                                        <p:cTn id="7" dur="500"/>
                                        <p:tgtEl>
                                          <p:spTgt spid="224"/>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4" end="4"/>
                                            </p:txEl>
                                          </p:spTgt>
                                        </p:tgtEl>
                                        <p:attrNameLst>
                                          <p:attrName>style.visibility</p:attrName>
                                        </p:attrNameLst>
                                      </p:cBhvr>
                                      <p:to>
                                        <p:strVal val="visible"/>
                                      </p:to>
                                    </p:set>
                                    <p:animEffect transition="in" filter="fade">
                                      <p:cBhvr>
                                        <p:cTn id="10" dur="500"/>
                                        <p:tgtEl>
                                          <p:spTgt spid="2">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animEffect transition="in" filter="fade">
                                      <p:cBhvr>
                                        <p:cTn id="15" dur="500"/>
                                        <p:tgtEl>
                                          <p:spTgt spid="2">
                                            <p:txEl>
                                              <p:pRg st="7" end="7"/>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32"/>
                                        </p:tgtEl>
                                        <p:attrNameLst>
                                          <p:attrName>style.visibility</p:attrName>
                                        </p:attrNameLst>
                                      </p:cBhvr>
                                      <p:to>
                                        <p:strVal val="visible"/>
                                      </p:to>
                                    </p:set>
                                    <p:animEffect transition="in" filter="fade">
                                      <p:cBhvr>
                                        <p:cTn id="18" dur="500"/>
                                        <p:tgtEl>
                                          <p:spTgt spid="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5E1C7998-3DD9-ABEB-3735-844B76AEA332}"/>
              </a:ext>
            </a:extLst>
          </p:cNvPr>
          <p:cNvGrpSpPr/>
          <p:nvPr/>
        </p:nvGrpSpPr>
        <p:grpSpPr>
          <a:xfrm>
            <a:off x="4771414" y="1924025"/>
            <a:ext cx="4022585" cy="1006520"/>
            <a:chOff x="4771414" y="1924025"/>
            <a:chExt cx="4022585" cy="1006520"/>
          </a:xfrm>
        </p:grpSpPr>
        <p:grpSp>
          <p:nvGrpSpPr>
            <p:cNvPr id="12" name="Group 11">
              <a:extLst>
                <a:ext uri="{FF2B5EF4-FFF2-40B4-BE49-F238E27FC236}">
                  <a16:creationId xmlns:a16="http://schemas.microsoft.com/office/drawing/2014/main" id="{0D57391A-2546-7014-5457-437B90E329F5}"/>
                </a:ext>
              </a:extLst>
            </p:cNvPr>
            <p:cNvGrpSpPr/>
            <p:nvPr/>
          </p:nvGrpSpPr>
          <p:grpSpPr>
            <a:xfrm>
              <a:off x="4771414" y="1924025"/>
              <a:ext cx="4022585" cy="984583"/>
              <a:chOff x="4771414" y="1924025"/>
              <a:chExt cx="4022585" cy="984583"/>
            </a:xfrm>
          </p:grpSpPr>
          <p:cxnSp>
            <p:nvCxnSpPr>
              <p:cNvPr id="7" name="Straight Connector 6">
                <a:extLst>
                  <a:ext uri="{FF2B5EF4-FFF2-40B4-BE49-F238E27FC236}">
                    <a16:creationId xmlns:a16="http://schemas.microsoft.com/office/drawing/2014/main" id="{D0F850EC-BCB0-831D-860D-E86171655E98}"/>
                  </a:ext>
                </a:extLst>
              </p:cNvPr>
              <p:cNvCxnSpPr>
                <a:cxnSpLocks/>
              </p:cNvCxnSpPr>
              <p:nvPr/>
            </p:nvCxnSpPr>
            <p:spPr>
              <a:xfrm flipH="1">
                <a:off x="5102614" y="2236189"/>
                <a:ext cx="3691385" cy="0"/>
              </a:xfrm>
              <a:prstGeom prst="line">
                <a:avLst/>
              </a:prstGeom>
              <a:ln w="762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0" name="Explosion 2 9">
                <a:extLst>
                  <a:ext uri="{FF2B5EF4-FFF2-40B4-BE49-F238E27FC236}">
                    <a16:creationId xmlns:a16="http://schemas.microsoft.com/office/drawing/2014/main" id="{346EE03E-722D-A730-AD18-3A50021972EF}"/>
                  </a:ext>
                </a:extLst>
              </p:cNvPr>
              <p:cNvSpPr/>
              <p:nvPr/>
            </p:nvSpPr>
            <p:spPr>
              <a:xfrm>
                <a:off x="4771414" y="1924025"/>
                <a:ext cx="582480" cy="624327"/>
              </a:xfrm>
              <a:prstGeom prst="irregularSeal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Curved Up Arrow 14">
                <a:extLst>
                  <a:ext uri="{FF2B5EF4-FFF2-40B4-BE49-F238E27FC236}">
                    <a16:creationId xmlns:a16="http://schemas.microsoft.com/office/drawing/2014/main" id="{3EE36BAA-2969-E37A-11C7-09B2D2FDBEA8}"/>
                  </a:ext>
                </a:extLst>
              </p:cNvPr>
              <p:cNvSpPr/>
              <p:nvPr/>
            </p:nvSpPr>
            <p:spPr>
              <a:xfrm flipH="1">
                <a:off x="5045080" y="2516812"/>
                <a:ext cx="3691371" cy="391796"/>
              </a:xfrm>
              <a:prstGeom prst="curvedUp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grpSp>
        <p:sp>
          <p:nvSpPr>
            <p:cNvPr id="2" name="TextBox 1">
              <a:extLst>
                <a:ext uri="{FF2B5EF4-FFF2-40B4-BE49-F238E27FC236}">
                  <a16:creationId xmlns:a16="http://schemas.microsoft.com/office/drawing/2014/main" id="{54143D84-84D5-FBD6-4164-69591F434BC5}"/>
                </a:ext>
              </a:extLst>
            </p:cNvPr>
            <p:cNvSpPr txBox="1"/>
            <p:nvPr/>
          </p:nvSpPr>
          <p:spPr>
            <a:xfrm>
              <a:off x="6551822" y="2630463"/>
              <a:ext cx="675185" cy="300082"/>
            </a:xfrm>
            <a:prstGeom prst="rect">
              <a:avLst/>
            </a:prstGeom>
            <a:noFill/>
          </p:spPr>
          <p:txBody>
            <a:bodyPr wrap="none" rtlCol="0">
              <a:spAutoFit/>
            </a:bodyPr>
            <a:lstStyle/>
            <a:p>
              <a:r>
                <a:rPr lang="en-US" dirty="0">
                  <a:solidFill>
                    <a:schemeClr val="tx2"/>
                  </a:solidFill>
                </a:rPr>
                <a:t>repeat</a:t>
              </a:r>
            </a:p>
          </p:txBody>
        </p:sp>
      </p:grpSp>
      <p:sp>
        <p:nvSpPr>
          <p:cNvPr id="29" name="Text Placeholder 24">
            <a:extLst>
              <a:ext uri="{FF2B5EF4-FFF2-40B4-BE49-F238E27FC236}">
                <a16:creationId xmlns:a16="http://schemas.microsoft.com/office/drawing/2014/main" id="{DF4BB485-DC9C-C83F-994A-A443D2464D37}"/>
              </a:ext>
            </a:extLst>
          </p:cNvPr>
          <p:cNvSpPr txBox="1">
            <a:spLocks/>
          </p:cNvSpPr>
          <p:nvPr/>
        </p:nvSpPr>
        <p:spPr>
          <a:xfrm>
            <a:off x="-152400" y="942602"/>
            <a:ext cx="9144000" cy="4220742"/>
          </a:xfrm>
          <a:prstGeom prst="rect">
            <a:avLst/>
          </a:prstGeom>
        </p:spPr>
        <p:txBody>
          <a:bodyPr vert="horz" lIns="91440" tIns="45720" rIns="91440" bIns="45720" rtlCol="0">
            <a:noAutofit/>
          </a:bodyPr>
          <a:lstStyle>
            <a:lvl1pPr marL="0" indent="0" algn="l" defTabSz="685800" rtl="0" eaLnBrk="1" latinLnBrk="0" hangingPunct="1">
              <a:lnSpc>
                <a:spcPts val="1950"/>
              </a:lnSpc>
              <a:spcBef>
                <a:spcPts val="0"/>
              </a:spcBef>
              <a:buFont typeface="Arial" panose="020B0604020202020204" pitchFamily="34" charset="0"/>
              <a:buNone/>
              <a:defRPr sz="1600" kern="1200">
                <a:solidFill>
                  <a:schemeClr val="tx1"/>
                </a:solidFill>
                <a:latin typeface="+mn-lt"/>
                <a:ea typeface="+mn-ea"/>
                <a:cs typeface="+mn-cs"/>
              </a:defRPr>
            </a:lvl1pPr>
            <a:lvl2pPr marL="340200" indent="-340200" algn="l" defTabSz="685800" rtl="0" eaLnBrk="1" latinLnBrk="0" hangingPunct="1">
              <a:lnSpc>
                <a:spcPts val="1950"/>
              </a:lnSpc>
              <a:spcBef>
                <a:spcPts val="0"/>
              </a:spcBef>
              <a:buFont typeface="Arial" panose="020B0604020202020204" pitchFamily="34" charset="0"/>
              <a:buChar char="•"/>
              <a:defRPr sz="1600" kern="1200">
                <a:solidFill>
                  <a:schemeClr val="tx1"/>
                </a:solidFill>
                <a:latin typeface="+mn-lt"/>
                <a:ea typeface="+mn-ea"/>
                <a:cs typeface="+mn-cs"/>
              </a:defRPr>
            </a:lvl2pPr>
            <a:lvl3pPr marL="6804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10206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360800" indent="-340200" algn="l" defTabSz="685800" rtl="0" eaLnBrk="1" latinLnBrk="0" hangingPunct="1">
              <a:lnSpc>
                <a:spcPts val="1950"/>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638650" lvl="1" indent="-285750">
              <a:lnSpc>
                <a:spcPct val="100000"/>
              </a:lnSpc>
              <a:spcBef>
                <a:spcPts val="100"/>
              </a:spcBef>
              <a:tabLst>
                <a:tab pos="297815" algn="l"/>
                <a:tab pos="298450" algn="l"/>
              </a:tabLst>
            </a:pPr>
            <a:r>
              <a:rPr lang="de-CH" spc="20" dirty="0">
                <a:cs typeface="Arial"/>
                <a:sym typeface="Wingdings" pitchFamily="2" charset="2"/>
              </a:rPr>
              <a:t>First </a:t>
            </a:r>
            <a:r>
              <a:rPr lang="de-CH" spc="20" dirty="0" err="1">
                <a:cs typeface="Arial"/>
                <a:sym typeface="Wingdings" pitchFamily="2" charset="2"/>
              </a:rPr>
              <a:t>studies</a:t>
            </a:r>
            <a:r>
              <a:rPr lang="de-CH" spc="20" dirty="0">
                <a:cs typeface="Arial"/>
                <a:sym typeface="Wingdings" pitchFamily="2" charset="2"/>
              </a:rPr>
              <a:t> </a:t>
            </a:r>
            <a:r>
              <a:rPr lang="de-CH" spc="20" dirty="0" err="1">
                <a:cs typeface="Arial"/>
                <a:sym typeface="Wingdings" pitchFamily="2" charset="2"/>
              </a:rPr>
              <a:t>with</a:t>
            </a:r>
            <a:r>
              <a:rPr lang="de-CH" spc="20" dirty="0">
                <a:cs typeface="Arial"/>
                <a:sym typeface="Wingdings" pitchFamily="2" charset="2"/>
              </a:rPr>
              <a:t> 2 IP </a:t>
            </a:r>
            <a:r>
              <a:rPr lang="de-CH" spc="20" dirty="0" err="1">
                <a:cs typeface="Arial"/>
                <a:sym typeface="Wingdings" pitchFamily="2" charset="2"/>
              </a:rPr>
              <a:t>baseline</a:t>
            </a:r>
            <a:r>
              <a:rPr lang="de-CH" spc="20" dirty="0">
                <a:cs typeface="Arial"/>
                <a:sym typeface="Wingdings" pitchFamily="2" charset="2"/>
              </a:rPr>
              <a:t> </a:t>
            </a:r>
            <a:r>
              <a:rPr lang="de-CH" spc="20" dirty="0" err="1">
                <a:cs typeface="Arial"/>
                <a:sym typeface="Wingdings" pitchFamily="2" charset="2"/>
              </a:rPr>
              <a:t>from</a:t>
            </a:r>
            <a:r>
              <a:rPr lang="de-CH" spc="20" dirty="0">
                <a:cs typeface="Arial"/>
                <a:sym typeface="Wingdings" pitchFamily="2" charset="2"/>
              </a:rPr>
              <a:t> CDR </a:t>
            </a:r>
            <a:r>
              <a:rPr lang="de-CH" spc="20" dirty="0">
                <a:solidFill>
                  <a:schemeClr val="accent5"/>
                </a:solidFill>
                <a:cs typeface="Arial"/>
                <a:sym typeface="Wingdings" pitchFamily="2" charset="2"/>
              </a:rPr>
              <a:t>[5]</a:t>
            </a:r>
          </a:p>
          <a:p>
            <a:pPr marL="638650" lvl="1" indent="-285750">
              <a:lnSpc>
                <a:spcPct val="100000"/>
              </a:lnSpc>
              <a:spcBef>
                <a:spcPts val="100"/>
              </a:spcBef>
              <a:tabLst>
                <a:tab pos="297815" algn="l"/>
                <a:tab pos="298450" algn="l"/>
              </a:tabLst>
            </a:pPr>
            <a:r>
              <a:rPr lang="de-CH" spc="20" dirty="0" err="1">
                <a:cs typeface="Arial"/>
                <a:sym typeface="Wingdings" pitchFamily="2" charset="2"/>
              </a:rPr>
              <a:t>Recent</a:t>
            </a:r>
            <a:r>
              <a:rPr lang="de-CH" spc="20" dirty="0">
                <a:cs typeface="Arial"/>
                <a:sym typeface="Wingdings" pitchFamily="2" charset="2"/>
              </a:rPr>
              <a:t> </a:t>
            </a:r>
            <a:r>
              <a:rPr lang="de-CH" spc="20" dirty="0" err="1">
                <a:cs typeface="Arial"/>
                <a:sym typeface="Wingdings" pitchFamily="2" charset="2"/>
              </a:rPr>
              <a:t>studies</a:t>
            </a:r>
            <a:r>
              <a:rPr lang="de-CH" spc="20" dirty="0">
                <a:cs typeface="Arial"/>
                <a:sym typeface="Wingdings" pitchFamily="2" charset="2"/>
              </a:rPr>
              <a:t> </a:t>
            </a:r>
            <a:r>
              <a:rPr lang="de-CH" spc="20" dirty="0" err="1">
                <a:cs typeface="Arial"/>
                <a:sym typeface="Wingdings" pitchFamily="2" charset="2"/>
              </a:rPr>
              <a:t>with</a:t>
            </a:r>
            <a:r>
              <a:rPr lang="de-CH" spc="20" dirty="0">
                <a:cs typeface="Arial"/>
                <a:sym typeface="Wingdings" pitchFamily="2" charset="2"/>
              </a:rPr>
              <a:t> 4 IP design </a:t>
            </a:r>
            <a:r>
              <a:rPr lang="de-CH" spc="20" dirty="0" err="1">
                <a:cs typeface="Arial"/>
                <a:sym typeface="Wingdings" pitchFamily="2" charset="2"/>
              </a:rPr>
              <a:t>from</a:t>
            </a:r>
            <a:r>
              <a:rPr lang="de-CH" spc="20" dirty="0">
                <a:cs typeface="Arial"/>
                <a:sym typeface="Wingdings" pitchFamily="2" charset="2"/>
              </a:rPr>
              <a:t> </a:t>
            </a:r>
            <a:r>
              <a:rPr lang="de-CH" spc="20" dirty="0">
                <a:solidFill>
                  <a:schemeClr val="accent5"/>
                </a:solidFill>
                <a:cs typeface="Arial"/>
                <a:sym typeface="Wingdings" pitchFamily="2" charset="2"/>
              </a:rPr>
              <a:t>[6]</a:t>
            </a:r>
            <a:endParaRPr lang="de-CH" spc="20" dirty="0">
              <a:cs typeface="Arial"/>
              <a:sym typeface="Wingdings" pitchFamily="2" charset="2"/>
            </a:endParaRPr>
          </a:p>
          <a:p>
            <a:pPr marL="638650" lvl="1" indent="-285750">
              <a:lnSpc>
                <a:spcPct val="100000"/>
              </a:lnSpc>
              <a:spcBef>
                <a:spcPts val="100"/>
              </a:spcBef>
              <a:tabLst>
                <a:tab pos="297815" algn="l"/>
                <a:tab pos="298450" algn="l"/>
              </a:tabLst>
            </a:pPr>
            <a:endParaRPr lang="de-CH" spc="20" dirty="0">
              <a:cs typeface="Arial"/>
              <a:sym typeface="Wingdings" pitchFamily="2" charset="2"/>
            </a:endParaRPr>
          </a:p>
          <a:p>
            <a:pPr marL="638650" lvl="1" indent="-285750">
              <a:lnSpc>
                <a:spcPct val="100000"/>
              </a:lnSpc>
              <a:spcBef>
                <a:spcPts val="100"/>
              </a:spcBef>
              <a:tabLst>
                <a:tab pos="297815" algn="l"/>
                <a:tab pos="298450" algn="l"/>
              </a:tabLst>
            </a:pPr>
            <a:r>
              <a:rPr lang="de-CH" spc="20" dirty="0" err="1">
                <a:cs typeface="Arial"/>
                <a:sym typeface="Wingdings" pitchFamily="2" charset="2"/>
              </a:rPr>
              <a:t>Xsuite</a:t>
            </a:r>
            <a:r>
              <a:rPr lang="de-CH" spc="20" dirty="0">
                <a:cs typeface="Arial"/>
                <a:sym typeface="Wingdings" pitchFamily="2" charset="2"/>
              </a:rPr>
              <a:t> </a:t>
            </a:r>
            <a:r>
              <a:rPr lang="de-CH" spc="20" dirty="0" err="1">
                <a:cs typeface="Arial"/>
                <a:sym typeface="Wingdings" pitchFamily="2" charset="2"/>
              </a:rPr>
              <a:t>tracking</a:t>
            </a:r>
            <a:r>
              <a:rPr lang="de-CH" spc="20" dirty="0">
                <a:cs typeface="Arial"/>
                <a:sym typeface="Wingdings" pitchFamily="2" charset="2"/>
              </a:rPr>
              <a:t> </a:t>
            </a:r>
            <a:r>
              <a:rPr lang="de-CH" spc="20" dirty="0" err="1">
                <a:cs typeface="Arial"/>
                <a:sym typeface="Wingdings" pitchFamily="2" charset="2"/>
              </a:rPr>
              <a:t>setup</a:t>
            </a:r>
            <a:r>
              <a:rPr lang="de-CH" spc="20" dirty="0">
                <a:cs typeface="Arial"/>
                <a:sym typeface="Wingdings" pitchFamily="2" charset="2"/>
              </a:rPr>
              <a:t>: </a:t>
            </a:r>
          </a:p>
          <a:p>
            <a:pPr marL="978850" lvl="2" indent="-285750">
              <a:lnSpc>
                <a:spcPct val="100000"/>
              </a:lnSpc>
              <a:spcBef>
                <a:spcPts val="100"/>
              </a:spcBef>
              <a:tabLst>
                <a:tab pos="297815" algn="l"/>
                <a:tab pos="298450" algn="l"/>
              </a:tabLst>
            </a:pPr>
            <a:r>
              <a:rPr lang="de-CH" spc="20" dirty="0">
                <a:cs typeface="Arial"/>
                <a:sym typeface="Wingdings" pitchFamily="2" charset="2"/>
              </a:rPr>
              <a:t>1 IP + </a:t>
            </a:r>
            <a:r>
              <a:rPr lang="de-CH" spc="20" dirty="0" err="1">
                <a:cs typeface="Arial"/>
                <a:sym typeface="Wingdings" pitchFamily="2" charset="2"/>
              </a:rPr>
              <a:t>tracking</a:t>
            </a:r>
            <a:r>
              <a:rPr lang="de-CH" spc="20" dirty="0">
                <a:cs typeface="Arial"/>
                <a:sym typeface="Wingdings" pitchFamily="2" charset="2"/>
              </a:rPr>
              <a:t> </a:t>
            </a:r>
            <a:r>
              <a:rPr lang="de-CH" spc="20" dirty="0" err="1">
                <a:cs typeface="Arial"/>
                <a:sym typeface="Wingdings" pitchFamily="2" charset="2"/>
              </a:rPr>
              <a:t>over</a:t>
            </a:r>
            <a:r>
              <a:rPr lang="de-CH" spc="20" dirty="0">
                <a:cs typeface="Arial"/>
                <a:sym typeface="Wingdings" pitchFamily="2" charset="2"/>
              </a:rPr>
              <a:t> </a:t>
            </a:r>
            <a:r>
              <a:rPr lang="de-CH" spc="20" dirty="0" err="1">
                <a:cs typeface="Arial"/>
                <a:sym typeface="Wingdings" pitchFamily="2" charset="2"/>
              </a:rPr>
              <a:t>arc</a:t>
            </a:r>
            <a:r>
              <a:rPr lang="de-CH" spc="20" dirty="0">
                <a:cs typeface="Arial"/>
                <a:sym typeface="Wingdings" pitchFamily="2" charset="2"/>
              </a:rPr>
              <a:t> </a:t>
            </a:r>
            <a:r>
              <a:rPr lang="de-CH" spc="20" dirty="0" err="1">
                <a:cs typeface="Arial"/>
                <a:sym typeface="Wingdings" pitchFamily="2" charset="2"/>
              </a:rPr>
              <a:t>superperiod</a:t>
            </a:r>
            <a:br>
              <a:rPr lang="de-CH" spc="20" dirty="0">
                <a:cs typeface="Arial"/>
                <a:sym typeface="Wingdings" pitchFamily="2" charset="2"/>
              </a:rPr>
            </a:br>
            <a:r>
              <a:rPr lang="de-CH" spc="20" dirty="0" err="1">
                <a:cs typeface="Arial"/>
                <a:sym typeface="Wingdings" pitchFamily="2" charset="2"/>
              </a:rPr>
              <a:t>with</a:t>
            </a:r>
            <a:r>
              <a:rPr lang="de-CH" spc="20" dirty="0">
                <a:cs typeface="Arial"/>
                <a:sym typeface="Wingdings" pitchFamily="2" charset="2"/>
              </a:rPr>
              <a:t> linear </a:t>
            </a:r>
            <a:r>
              <a:rPr lang="de-CH" spc="20" dirty="0" err="1">
                <a:cs typeface="Arial"/>
                <a:sym typeface="Wingdings" pitchFamily="2" charset="2"/>
              </a:rPr>
              <a:t>transfer</a:t>
            </a:r>
            <a:r>
              <a:rPr lang="de-CH" spc="20" dirty="0">
                <a:cs typeface="Arial"/>
                <a:sym typeface="Wingdings" pitchFamily="2" charset="2"/>
              </a:rPr>
              <a:t> </a:t>
            </a:r>
            <a:r>
              <a:rPr lang="de-CH" spc="20" dirty="0" err="1">
                <a:cs typeface="Arial"/>
                <a:sym typeface="Wingdings" pitchFamily="2" charset="2"/>
              </a:rPr>
              <a:t>matrix</a:t>
            </a:r>
            <a:endParaRPr lang="de-CH" spc="20" dirty="0">
              <a:cs typeface="Arial"/>
              <a:sym typeface="Wingdings" pitchFamily="2" charset="2"/>
            </a:endParaRPr>
          </a:p>
          <a:p>
            <a:pPr marL="978850" lvl="2"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Arc </a:t>
            </a:r>
            <a:r>
              <a:rPr lang="de-CH" spc="20" dirty="0" err="1">
                <a:cs typeface="Arial"/>
                <a:sym typeface="Wingdings" pitchFamily="2" charset="2"/>
              </a:rPr>
              <a:t>split</a:t>
            </a:r>
            <a:r>
              <a:rPr lang="de-CH" spc="20" dirty="0">
                <a:cs typeface="Arial"/>
                <a:sym typeface="Wingdings" pitchFamily="2" charset="2"/>
              </a:rPr>
              <a:t> </a:t>
            </a:r>
            <a:r>
              <a:rPr lang="de-CH" spc="20" dirty="0" err="1">
                <a:cs typeface="Arial"/>
                <a:sym typeface="Wingdings" pitchFamily="2" charset="2"/>
              </a:rPr>
              <a:t>into</a:t>
            </a:r>
            <a:r>
              <a:rPr lang="de-CH" spc="20" dirty="0">
                <a:cs typeface="Arial"/>
                <a:sym typeface="Wingdings" pitchFamily="2" charset="2"/>
              </a:rPr>
              <a:t> 3 </a:t>
            </a:r>
            <a:r>
              <a:rPr lang="de-CH" spc="20" dirty="0" err="1">
                <a:cs typeface="Arial"/>
                <a:sym typeface="Wingdings" pitchFamily="2" charset="2"/>
              </a:rPr>
              <a:t>segments</a:t>
            </a:r>
            <a:endParaRPr lang="de-CH" spc="20" dirty="0">
              <a:cs typeface="Arial"/>
              <a:sym typeface="Wingdings" pitchFamily="2" charset="2"/>
            </a:endParaRPr>
          </a:p>
          <a:p>
            <a:pPr marL="978850" lvl="2"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2 </a:t>
            </a:r>
            <a:r>
              <a:rPr lang="de-CH" spc="20" dirty="0" err="1">
                <a:cs typeface="Arial"/>
                <a:sym typeface="Wingdings" pitchFamily="2" charset="2"/>
              </a:rPr>
              <a:t>crab</a:t>
            </a:r>
            <a:r>
              <a:rPr lang="de-CH" spc="20" dirty="0">
                <a:cs typeface="Arial"/>
                <a:sym typeface="Wingdings" pitchFamily="2" charset="2"/>
              </a:rPr>
              <a:t> </a:t>
            </a:r>
            <a:r>
              <a:rPr lang="de-CH" spc="20" dirty="0" err="1">
                <a:cs typeface="Arial"/>
                <a:sym typeface="Wingdings" pitchFamily="2" charset="2"/>
              </a:rPr>
              <a:t>sextupoles</a:t>
            </a:r>
            <a:r>
              <a:rPr lang="de-CH" spc="20" dirty="0">
                <a:cs typeface="Arial"/>
                <a:sym typeface="Wingdings" pitchFamily="2" charset="2"/>
              </a:rPr>
              <a:t> </a:t>
            </a:r>
            <a:r>
              <a:rPr lang="de-CH" spc="20" dirty="0" err="1">
                <a:cs typeface="Arial"/>
                <a:sym typeface="Wingdings" pitchFamily="2" charset="2"/>
              </a:rPr>
              <a:t>between</a:t>
            </a:r>
            <a:r>
              <a:rPr lang="de-CH" spc="20" dirty="0">
                <a:cs typeface="Arial"/>
                <a:sym typeface="Wingdings" pitchFamily="2" charset="2"/>
              </a:rPr>
              <a:t> </a:t>
            </a:r>
            <a:r>
              <a:rPr lang="de-CH" spc="20" dirty="0" err="1">
                <a:cs typeface="Arial"/>
                <a:sym typeface="Wingdings" pitchFamily="2" charset="2"/>
              </a:rPr>
              <a:t>arc</a:t>
            </a:r>
            <a:r>
              <a:rPr lang="de-CH" spc="20" dirty="0">
                <a:cs typeface="Arial"/>
                <a:sym typeface="Wingdings" pitchFamily="2" charset="2"/>
              </a:rPr>
              <a:t> </a:t>
            </a:r>
            <a:r>
              <a:rPr lang="de-CH" spc="20" dirty="0" err="1">
                <a:cs typeface="Arial"/>
                <a:sym typeface="Wingdings" pitchFamily="2" charset="2"/>
              </a:rPr>
              <a:t>segments</a:t>
            </a:r>
            <a:r>
              <a:rPr lang="de-CH" spc="20" dirty="0">
                <a:cs typeface="Arial"/>
                <a:sym typeface="Wingdings" pitchFamily="2" charset="2"/>
              </a:rPr>
              <a:t> (</a:t>
            </a:r>
            <a:r>
              <a:rPr lang="el-GR" spc="20" dirty="0">
                <a:cs typeface="Arial"/>
                <a:sym typeface="Wingdings" pitchFamily="2" charset="2"/>
              </a:rPr>
              <a:t>β</a:t>
            </a:r>
            <a:r>
              <a:rPr lang="de-CH" spc="20" baseline="-25000" dirty="0">
                <a:cs typeface="Arial"/>
                <a:sym typeface="Wingdings" pitchFamily="2" charset="2"/>
              </a:rPr>
              <a:t>x</a:t>
            </a:r>
            <a:r>
              <a:rPr lang="de-CH" spc="20" dirty="0">
                <a:cs typeface="Arial"/>
                <a:sym typeface="Wingdings" pitchFamily="2" charset="2"/>
              </a:rPr>
              <a:t>=3 m, </a:t>
            </a:r>
            <a:r>
              <a:rPr lang="el-GR" spc="20" dirty="0">
                <a:cs typeface="Arial"/>
                <a:sym typeface="Wingdings" pitchFamily="2" charset="2"/>
              </a:rPr>
              <a:t>β</a:t>
            </a:r>
            <a:r>
              <a:rPr lang="de-CH" spc="20" baseline="-25000" dirty="0" err="1">
                <a:cs typeface="Arial"/>
                <a:sym typeface="Wingdings" pitchFamily="2" charset="2"/>
              </a:rPr>
              <a:t>y</a:t>
            </a:r>
            <a:r>
              <a:rPr lang="de-CH" spc="20" dirty="0">
                <a:cs typeface="Arial"/>
                <a:sym typeface="Wingdings" pitchFamily="2" charset="2"/>
              </a:rPr>
              <a:t>=500 m)</a:t>
            </a:r>
          </a:p>
          <a:p>
            <a:pPr marL="978850" lvl="2"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err="1">
                <a:cs typeface="Arial"/>
                <a:sym typeface="Wingdings" pitchFamily="2" charset="2"/>
              </a:rPr>
              <a:t>Each</a:t>
            </a:r>
            <a:r>
              <a:rPr lang="de-CH" spc="20" dirty="0">
                <a:cs typeface="Arial"/>
                <a:sym typeface="Wingdings" pitchFamily="2" charset="2"/>
              </a:rPr>
              <a:t> </a:t>
            </a:r>
            <a:r>
              <a:rPr lang="de-CH" spc="20" dirty="0" err="1">
                <a:cs typeface="Arial"/>
                <a:sym typeface="Wingdings" pitchFamily="2" charset="2"/>
              </a:rPr>
              <a:t>iteration</a:t>
            </a:r>
            <a:r>
              <a:rPr lang="de-CH" spc="20" dirty="0">
                <a:cs typeface="Arial"/>
                <a:sym typeface="Wingdings" pitchFamily="2" charset="2"/>
              </a:rPr>
              <a:t> </a:t>
            </a:r>
            <a:r>
              <a:rPr lang="de-CH" spc="20" dirty="0" err="1">
                <a:cs typeface="Arial"/>
                <a:sym typeface="Wingdings" pitchFamily="2" charset="2"/>
              </a:rPr>
              <a:t>begins</a:t>
            </a:r>
            <a:r>
              <a:rPr lang="de-CH" spc="20" dirty="0">
                <a:cs typeface="Arial"/>
                <a:sym typeface="Wingdings" pitchFamily="2" charset="2"/>
              </a:rPr>
              <a:t> in front </a:t>
            </a:r>
            <a:r>
              <a:rPr lang="de-CH" spc="20" dirty="0" err="1">
                <a:cs typeface="Arial"/>
                <a:sym typeface="Wingdings" pitchFamily="2" charset="2"/>
              </a:rPr>
              <a:t>of</a:t>
            </a:r>
            <a:r>
              <a:rPr lang="de-CH" spc="20" dirty="0">
                <a:cs typeface="Arial"/>
                <a:sym typeface="Wingdings" pitchFamily="2" charset="2"/>
              </a:rPr>
              <a:t> </a:t>
            </a:r>
            <a:r>
              <a:rPr lang="de-CH" spc="20" dirty="0" err="1">
                <a:cs typeface="Arial"/>
                <a:sym typeface="Wingdings" pitchFamily="2" charset="2"/>
              </a:rPr>
              <a:t>the</a:t>
            </a:r>
            <a:r>
              <a:rPr lang="de-CH" spc="20" dirty="0">
                <a:cs typeface="Arial"/>
                <a:sym typeface="Wingdings" pitchFamily="2" charset="2"/>
              </a:rPr>
              <a:t> </a:t>
            </a:r>
            <a:r>
              <a:rPr lang="de-CH" spc="20" dirty="0" err="1">
                <a:cs typeface="Arial"/>
                <a:sym typeface="Wingdings" pitchFamily="2" charset="2"/>
              </a:rPr>
              <a:t>right</a:t>
            </a:r>
            <a:r>
              <a:rPr lang="de-CH" spc="20" dirty="0">
                <a:cs typeface="Arial"/>
                <a:sym typeface="Wingdings" pitchFamily="2" charset="2"/>
              </a:rPr>
              <a:t> </a:t>
            </a:r>
            <a:r>
              <a:rPr lang="de-CH" spc="20" dirty="0" err="1">
                <a:cs typeface="Arial"/>
                <a:sym typeface="Wingdings" pitchFamily="2" charset="2"/>
              </a:rPr>
              <a:t>sextupole</a:t>
            </a:r>
            <a:endParaRPr lang="de-CH" spc="20" dirty="0">
              <a:cs typeface="Arial"/>
              <a:sym typeface="Wingdings" pitchFamily="2" charset="2"/>
            </a:endParaRPr>
          </a:p>
          <a:p>
            <a:pPr marL="1319050" lvl="3" indent="-285750">
              <a:lnSpc>
                <a:spcPct val="100000"/>
              </a:lnSpc>
              <a:spcBef>
                <a:spcPts val="100"/>
              </a:spcBef>
              <a:tabLst>
                <a:tab pos="297815" algn="l"/>
                <a:tab pos="298450" algn="l"/>
              </a:tabLst>
            </a:pPr>
            <a:r>
              <a:rPr lang="de-CH" spc="20" dirty="0">
                <a:cs typeface="Arial"/>
                <a:sym typeface="Wingdings" pitchFamily="2" charset="2"/>
              </a:rPr>
              <a:t>Observation </a:t>
            </a:r>
            <a:r>
              <a:rPr lang="de-CH" spc="20" dirty="0" err="1">
                <a:cs typeface="Arial"/>
                <a:sym typeface="Wingdings" pitchFamily="2" charset="2"/>
              </a:rPr>
              <a:t>point</a:t>
            </a:r>
            <a:r>
              <a:rPr lang="de-CH" spc="20" dirty="0">
                <a:cs typeface="Arial"/>
                <a:sym typeface="Wingdings" pitchFamily="2" charset="2"/>
              </a:rPr>
              <a:t> </a:t>
            </a:r>
            <a:r>
              <a:rPr lang="de-CH" spc="20" dirty="0" err="1">
                <a:cs typeface="Arial"/>
                <a:sym typeface="Wingdings" pitchFamily="2" charset="2"/>
              </a:rPr>
              <a:t>for</a:t>
            </a:r>
            <a:r>
              <a:rPr lang="de-CH" spc="20" dirty="0">
                <a:cs typeface="Arial"/>
                <a:sym typeface="Wingdings" pitchFamily="2" charset="2"/>
              </a:rPr>
              <a:t> </a:t>
            </a:r>
            <a:r>
              <a:rPr lang="de-CH" spc="20" dirty="0" err="1">
                <a:cs typeface="Arial"/>
                <a:sym typeface="Wingdings" pitchFamily="2" charset="2"/>
              </a:rPr>
              <a:t>coordinates</a:t>
            </a:r>
            <a:endParaRPr lang="de-CH" spc="20" dirty="0">
              <a:cs typeface="Arial"/>
              <a:sym typeface="Wingdings" pitchFamily="2" charset="2"/>
            </a:endParaRPr>
          </a:p>
          <a:p>
            <a:pPr marL="1319050" lvl="3" indent="-285750">
              <a:lnSpc>
                <a:spcPct val="100000"/>
              </a:lnSpc>
              <a:spcBef>
                <a:spcPts val="100"/>
              </a:spcBef>
              <a:tabLst>
                <a:tab pos="297815" algn="l"/>
                <a:tab pos="298450" algn="l"/>
              </a:tabLst>
            </a:pPr>
            <a:endParaRPr lang="de-CH" spc="20" dirty="0">
              <a:cs typeface="Arial"/>
              <a:sym typeface="Wingdings" pitchFamily="2" charset="2"/>
            </a:endParaRPr>
          </a:p>
          <a:p>
            <a:pPr marL="978850" lvl="2" indent="-285750">
              <a:lnSpc>
                <a:spcPct val="100000"/>
              </a:lnSpc>
              <a:spcBef>
                <a:spcPts val="100"/>
              </a:spcBef>
              <a:tabLst>
                <a:tab pos="297815" algn="l"/>
                <a:tab pos="298450" algn="l"/>
              </a:tabLst>
            </a:pPr>
            <a:r>
              <a:rPr lang="de-CH" spc="20" dirty="0">
                <a:cs typeface="Arial"/>
                <a:sym typeface="Wingdings" pitchFamily="2" charset="2"/>
              </a:rPr>
              <a:t>Synchrotron </a:t>
            </a:r>
            <a:r>
              <a:rPr lang="de-CH" spc="20" dirty="0" err="1">
                <a:cs typeface="Arial"/>
                <a:sym typeface="Wingdings" pitchFamily="2" charset="2"/>
              </a:rPr>
              <a:t>radiation</a:t>
            </a:r>
            <a:r>
              <a:rPr lang="de-CH" spc="20" dirty="0">
                <a:cs typeface="Arial"/>
                <a:sym typeface="Wingdings" pitchFamily="2" charset="2"/>
              </a:rPr>
              <a:t> (</a:t>
            </a:r>
            <a:r>
              <a:rPr lang="de-CH" spc="20" dirty="0" err="1">
                <a:cs typeface="Arial"/>
                <a:sym typeface="Wingdings" pitchFamily="2" charset="2"/>
              </a:rPr>
              <a:t>damping+noise</a:t>
            </a:r>
            <a:r>
              <a:rPr lang="de-CH" spc="20" dirty="0">
                <a:cs typeface="Arial"/>
                <a:sym typeface="Wingdings" pitchFamily="2" charset="2"/>
              </a:rPr>
              <a:t>) in </a:t>
            </a:r>
            <a:r>
              <a:rPr lang="de-CH" b="1" spc="20" dirty="0" err="1">
                <a:solidFill>
                  <a:schemeClr val="accent5"/>
                </a:solidFill>
                <a:cs typeface="Arial"/>
                <a:sym typeface="Wingdings" pitchFamily="2" charset="2"/>
              </a:rPr>
              <a:t>arc</a:t>
            </a:r>
            <a:r>
              <a:rPr lang="de-CH" spc="20" dirty="0">
                <a:cs typeface="Arial"/>
                <a:sym typeface="Wingdings" pitchFamily="2" charset="2"/>
              </a:rPr>
              <a:t>, </a:t>
            </a:r>
            <a:r>
              <a:rPr lang="de-CH" spc="20" dirty="0" err="1">
                <a:cs typeface="Arial"/>
                <a:sym typeface="Wingdings" pitchFamily="2" charset="2"/>
              </a:rPr>
              <a:t>beamstrahlung+bhabha</a:t>
            </a:r>
            <a:r>
              <a:rPr lang="de-CH" spc="20" dirty="0">
                <a:cs typeface="Arial"/>
                <a:sym typeface="Wingdings" pitchFamily="2" charset="2"/>
              </a:rPr>
              <a:t> </a:t>
            </a:r>
            <a:r>
              <a:rPr lang="de-CH" spc="20" dirty="0" err="1">
                <a:cs typeface="Arial"/>
                <a:sym typeface="Wingdings" pitchFamily="2" charset="2"/>
              </a:rPr>
              <a:t>scattering</a:t>
            </a:r>
            <a:r>
              <a:rPr lang="de-CH" spc="20" dirty="0">
                <a:cs typeface="Arial"/>
                <a:sym typeface="Wingdings" pitchFamily="2" charset="2"/>
              </a:rPr>
              <a:t> in </a:t>
            </a:r>
            <a:r>
              <a:rPr lang="de-CH" b="1" spc="20" dirty="0">
                <a:solidFill>
                  <a:schemeClr val="accent5"/>
                </a:solidFill>
                <a:cs typeface="Arial"/>
                <a:sym typeface="Wingdings" pitchFamily="2" charset="2"/>
              </a:rPr>
              <a:t>beam-beam </a:t>
            </a:r>
            <a:r>
              <a:rPr lang="de-CH" b="1" spc="20" dirty="0" err="1">
                <a:solidFill>
                  <a:schemeClr val="accent5"/>
                </a:solidFill>
                <a:cs typeface="Arial"/>
                <a:sym typeface="Wingdings" pitchFamily="2" charset="2"/>
              </a:rPr>
              <a:t>element</a:t>
            </a:r>
            <a:endParaRPr lang="de-CH" b="1" spc="20" dirty="0">
              <a:solidFill>
                <a:schemeClr val="accent5"/>
              </a:solidFill>
              <a:cs typeface="Arial"/>
              <a:sym typeface="Wingdings" pitchFamily="2" charset="2"/>
            </a:endParaRPr>
          </a:p>
        </p:txBody>
      </p:sp>
      <p:sp>
        <p:nvSpPr>
          <p:cNvPr id="35" name="Rectangle 34">
            <a:extLst>
              <a:ext uri="{FF2B5EF4-FFF2-40B4-BE49-F238E27FC236}">
                <a16:creationId xmlns:a16="http://schemas.microsoft.com/office/drawing/2014/main" id="{29C206B2-C302-E25D-95BA-58D261C40A3C}"/>
              </a:ext>
            </a:extLst>
          </p:cNvPr>
          <p:cNvSpPr/>
          <p:nvPr/>
        </p:nvSpPr>
        <p:spPr>
          <a:xfrm>
            <a:off x="5563683" y="1967228"/>
            <a:ext cx="242822" cy="492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Rectangle 35">
            <a:extLst>
              <a:ext uri="{FF2B5EF4-FFF2-40B4-BE49-F238E27FC236}">
                <a16:creationId xmlns:a16="http://schemas.microsoft.com/office/drawing/2014/main" id="{5B184389-8C53-58C9-9186-50AA10720291}"/>
              </a:ext>
            </a:extLst>
          </p:cNvPr>
          <p:cNvSpPr/>
          <p:nvPr/>
        </p:nvSpPr>
        <p:spPr>
          <a:xfrm>
            <a:off x="8157235" y="2002854"/>
            <a:ext cx="242822" cy="4920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8" name="Straight Connector 7">
            <a:extLst>
              <a:ext uri="{FF2B5EF4-FFF2-40B4-BE49-F238E27FC236}">
                <a16:creationId xmlns:a16="http://schemas.microsoft.com/office/drawing/2014/main" id="{D84E046E-6A18-6634-415A-50D2B248C94D}"/>
              </a:ext>
            </a:extLst>
          </p:cNvPr>
          <p:cNvCxnSpPr>
            <a:cxnSpLocks/>
          </p:cNvCxnSpPr>
          <p:nvPr/>
        </p:nvCxnSpPr>
        <p:spPr>
          <a:xfrm>
            <a:off x="5690243" y="1981718"/>
            <a:ext cx="0" cy="530183"/>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196891E-8DB3-DA29-5BE7-2FF66FEB6194}"/>
              </a:ext>
            </a:extLst>
          </p:cNvPr>
          <p:cNvCxnSpPr>
            <a:cxnSpLocks/>
          </p:cNvCxnSpPr>
          <p:nvPr/>
        </p:nvCxnSpPr>
        <p:spPr>
          <a:xfrm>
            <a:off x="8286807" y="1971097"/>
            <a:ext cx="0" cy="530183"/>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EB4AB24-3627-5B2E-52E6-26B585B958FB}"/>
              </a:ext>
            </a:extLst>
          </p:cNvPr>
          <p:cNvSpPr txBox="1"/>
          <p:nvPr/>
        </p:nvSpPr>
        <p:spPr>
          <a:xfrm>
            <a:off x="4611695" y="1594311"/>
            <a:ext cx="4269986" cy="307777"/>
          </a:xfrm>
          <a:prstGeom prst="rect">
            <a:avLst/>
          </a:prstGeom>
          <a:noFill/>
          <a:ln>
            <a:noFill/>
          </a:ln>
        </p:spPr>
        <p:txBody>
          <a:bodyPr wrap="square" rtlCol="0">
            <a:spAutoFit/>
          </a:bodyPr>
          <a:lstStyle/>
          <a:p>
            <a:pPr algn="ctr"/>
            <a:r>
              <a:rPr lang="en-CH" sz="1400" dirty="0">
                <a:solidFill>
                  <a:schemeClr val="accent5"/>
                </a:solidFill>
                <a:latin typeface="Times New Roman" panose="02020603050405020304" pitchFamily="18" charset="0"/>
                <a:cs typeface="Times New Roman" panose="02020603050405020304" pitchFamily="18" charset="0"/>
              </a:rPr>
              <a:t>IP + BS</a:t>
            </a:r>
            <a:r>
              <a:rPr lang="en-CH" sz="1400" dirty="0">
                <a:latin typeface="Times New Roman" panose="02020603050405020304" pitchFamily="18" charset="0"/>
                <a:cs typeface="Times New Roman" panose="02020603050405020304" pitchFamily="18" charset="0"/>
              </a:rPr>
              <a:t> | lin. arc | </a:t>
            </a:r>
            <a:r>
              <a:rPr lang="en-CH" sz="1400" dirty="0">
                <a:solidFill>
                  <a:schemeClr val="accent1"/>
                </a:solidFill>
                <a:latin typeface="Times New Roman" panose="02020603050405020304" pitchFamily="18" charset="0"/>
                <a:cs typeface="Times New Roman" panose="02020603050405020304" pitchFamily="18" charset="0"/>
              </a:rPr>
              <a:t>sext.</a:t>
            </a:r>
            <a:r>
              <a:rPr lang="en-CH" sz="1400" dirty="0">
                <a:latin typeface="Times New Roman" panose="02020603050405020304" pitchFamily="18" charset="0"/>
                <a:cs typeface="Times New Roman" panose="02020603050405020304" pitchFamily="18" charset="0"/>
              </a:rPr>
              <a:t> | lin. arc + SR | </a:t>
            </a:r>
            <a:r>
              <a:rPr lang="en-CH" sz="1400" dirty="0">
                <a:solidFill>
                  <a:schemeClr val="accent1"/>
                </a:solidFill>
                <a:latin typeface="Times New Roman" panose="02020603050405020304" pitchFamily="18" charset="0"/>
                <a:cs typeface="Times New Roman" panose="02020603050405020304" pitchFamily="18" charset="0"/>
              </a:rPr>
              <a:t>sext.</a:t>
            </a:r>
            <a:r>
              <a:rPr lang="en-CH" sz="1400" dirty="0">
                <a:latin typeface="Times New Roman" panose="02020603050405020304" pitchFamily="18" charset="0"/>
                <a:cs typeface="Times New Roman" panose="02020603050405020304" pitchFamily="18" charset="0"/>
              </a:rPr>
              <a:t> | lin. arc</a:t>
            </a:r>
          </a:p>
        </p:txBody>
      </p:sp>
      <p:sp>
        <p:nvSpPr>
          <p:cNvPr id="30" name="Chevron 29">
            <a:extLst>
              <a:ext uri="{FF2B5EF4-FFF2-40B4-BE49-F238E27FC236}">
                <a16:creationId xmlns:a16="http://schemas.microsoft.com/office/drawing/2014/main" id="{26A210F3-7831-D60E-3B29-3BA2EC0DC0BA}"/>
              </a:ext>
            </a:extLst>
          </p:cNvPr>
          <p:cNvSpPr/>
          <p:nvPr/>
        </p:nvSpPr>
        <p:spPr>
          <a:xfrm>
            <a:off x="7132122" y="1976891"/>
            <a:ext cx="1044752" cy="484632"/>
          </a:xfrm>
          <a:prstGeom prst="chevron">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CH" b="1" dirty="0">
                <a:solidFill>
                  <a:schemeClr val="tx1"/>
                </a:solidFill>
                <a:latin typeface="Times New Roman" panose="02020603050405020304" pitchFamily="18" charset="0"/>
                <a:cs typeface="Times New Roman" panose="02020603050405020304" pitchFamily="18" charset="0"/>
              </a:rPr>
              <a:t>START</a:t>
            </a:r>
          </a:p>
        </p:txBody>
      </p:sp>
      <p:sp>
        <p:nvSpPr>
          <p:cNvPr id="5" name="object 6">
            <a:extLst>
              <a:ext uri="{FF2B5EF4-FFF2-40B4-BE49-F238E27FC236}">
                <a16:creationId xmlns:a16="http://schemas.microsoft.com/office/drawing/2014/main" id="{BC271F62-4150-7A00-FB11-8CF4D8D905A6}"/>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11</a:t>
            </a:r>
            <a:endParaRPr spc="-25" dirty="0"/>
          </a:p>
        </p:txBody>
      </p:sp>
      <p:sp>
        <p:nvSpPr>
          <p:cNvPr id="3" name="Title 5">
            <a:extLst>
              <a:ext uri="{FF2B5EF4-FFF2-40B4-BE49-F238E27FC236}">
                <a16:creationId xmlns:a16="http://schemas.microsoft.com/office/drawing/2014/main" id="{C7B96325-6582-8B2A-0CCF-41E075E7C4C8}"/>
              </a:ext>
            </a:extLst>
          </p:cNvPr>
          <p:cNvSpPr>
            <a:spLocks noGrp="1"/>
          </p:cNvSpPr>
          <p:nvPr>
            <p:ph type="title"/>
          </p:nvPr>
        </p:nvSpPr>
        <p:spPr>
          <a:xfrm>
            <a:off x="224017" y="413195"/>
            <a:ext cx="8263350" cy="585415"/>
          </a:xfrm>
        </p:spPr>
        <p:txBody>
          <a:bodyPr/>
          <a:lstStyle/>
          <a:p>
            <a:pPr marL="12700">
              <a:lnSpc>
                <a:spcPct val="100000"/>
              </a:lnSpc>
              <a:spcBef>
                <a:spcPts val="100"/>
              </a:spcBef>
              <a:tabLst>
                <a:tab pos="297815" algn="l"/>
                <a:tab pos="298450" algn="l"/>
              </a:tabLst>
            </a:pPr>
            <a:r>
              <a:rPr lang="en-GB" sz="2800" spc="20" dirty="0">
                <a:cs typeface="Arial"/>
              </a:rPr>
              <a:t>Simplified tracking simulations with Xsuite</a:t>
            </a:r>
          </a:p>
        </p:txBody>
      </p:sp>
    </p:spTree>
    <p:extLst>
      <p:ext uri="{BB962C8B-B14F-4D97-AF65-F5344CB8AC3E}">
        <p14:creationId xmlns:p14="http://schemas.microsoft.com/office/powerpoint/2010/main" val="2149025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xEl>
                                              <p:pRg st="3" end="3"/>
                                            </p:txEl>
                                          </p:spTgt>
                                        </p:tgtEl>
                                        <p:attrNameLst>
                                          <p:attrName>style.visibility</p:attrName>
                                        </p:attrNameLst>
                                      </p:cBhvr>
                                      <p:to>
                                        <p:strVal val="visible"/>
                                      </p:to>
                                    </p:set>
                                    <p:animEffect transition="in" filter="fade">
                                      <p:cBhvr>
                                        <p:cTn id="7" dur="500"/>
                                        <p:tgtEl>
                                          <p:spTgt spid="29">
                                            <p:txEl>
                                              <p:pRg st="3" end="3"/>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9">
                                            <p:txEl>
                                              <p:pRg st="4" end="4"/>
                                            </p:txEl>
                                          </p:spTgt>
                                        </p:tgtEl>
                                        <p:attrNameLst>
                                          <p:attrName>style.visibility</p:attrName>
                                        </p:attrNameLst>
                                      </p:cBhvr>
                                      <p:to>
                                        <p:strVal val="visible"/>
                                      </p:to>
                                    </p:set>
                                    <p:animEffect transition="in" filter="fade">
                                      <p:cBhvr>
                                        <p:cTn id="10" dur="500"/>
                                        <p:tgtEl>
                                          <p:spTgt spid="29">
                                            <p:txEl>
                                              <p:pRg st="4" end="4"/>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29">
                                            <p:txEl>
                                              <p:pRg st="6" end="6"/>
                                            </p:txEl>
                                          </p:spTgt>
                                        </p:tgtEl>
                                        <p:attrNameLst>
                                          <p:attrName>style.visibility</p:attrName>
                                        </p:attrNameLst>
                                      </p:cBhvr>
                                      <p:to>
                                        <p:strVal val="visible"/>
                                      </p:to>
                                    </p:set>
                                    <p:animEffect transition="in" filter="fade">
                                      <p:cBhvr>
                                        <p:cTn id="18" dur="500"/>
                                        <p:tgtEl>
                                          <p:spTgt spid="29">
                                            <p:txEl>
                                              <p:pRg st="6" end="6"/>
                                            </p:txEl>
                                          </p:spTgt>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9">
                                            <p:txEl>
                                              <p:pRg st="8" end="8"/>
                                            </p:txEl>
                                          </p:spTgt>
                                        </p:tgtEl>
                                        <p:attrNameLst>
                                          <p:attrName>style.visibility</p:attrName>
                                        </p:attrNameLst>
                                      </p:cBhvr>
                                      <p:to>
                                        <p:strVal val="visible"/>
                                      </p:to>
                                    </p:set>
                                    <p:animEffect transition="in" filter="fade">
                                      <p:cBhvr>
                                        <p:cTn id="27" dur="500"/>
                                        <p:tgtEl>
                                          <p:spTgt spid="29">
                                            <p:txEl>
                                              <p:pRg st="8" end="8"/>
                                            </p:txEl>
                                          </p:spTgt>
                                        </p:tgtEl>
                                      </p:cBhvr>
                                    </p:animEffect>
                                  </p:childTnLst>
                                </p:cTn>
                              </p:par>
                              <p:par>
                                <p:cTn id="28" presetID="1" presetClass="entr" presetSubtype="0" fill="hold" nodeType="withEffect">
                                  <p:stCondLst>
                                    <p:cond delay="0"/>
                                  </p:stCondLst>
                                  <p:childTnLst>
                                    <p:set>
                                      <p:cBhvr>
                                        <p:cTn id="29" dur="1" fill="hold">
                                          <p:stCondLst>
                                            <p:cond delay="0"/>
                                          </p:stCondLst>
                                        </p:cTn>
                                        <p:tgtEl>
                                          <p:spTgt spid="8"/>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6"/>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9">
                                            <p:txEl>
                                              <p:pRg st="10" end="10"/>
                                            </p:txEl>
                                          </p:spTgt>
                                        </p:tgtEl>
                                        <p:attrNameLst>
                                          <p:attrName>style.visibility</p:attrName>
                                        </p:attrNameLst>
                                      </p:cBhvr>
                                      <p:to>
                                        <p:strVal val="visible"/>
                                      </p:to>
                                    </p:set>
                                    <p:animEffect transition="in" filter="fade">
                                      <p:cBhvr>
                                        <p:cTn id="38" dur="500"/>
                                        <p:tgtEl>
                                          <p:spTgt spid="29">
                                            <p:txEl>
                                              <p:pRg st="10" end="10"/>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29">
                                            <p:txEl>
                                              <p:pRg st="11" end="11"/>
                                            </p:txEl>
                                          </p:spTgt>
                                        </p:tgtEl>
                                        <p:attrNameLst>
                                          <p:attrName>style.visibility</p:attrName>
                                        </p:attrNameLst>
                                      </p:cBhvr>
                                      <p:to>
                                        <p:strVal val="visible"/>
                                      </p:to>
                                    </p:set>
                                    <p:animEffect transition="in" filter="fade">
                                      <p:cBhvr>
                                        <p:cTn id="41" dur="500"/>
                                        <p:tgtEl>
                                          <p:spTgt spid="29">
                                            <p:txEl>
                                              <p:pRg st="11" end="11"/>
                                            </p:txEl>
                                          </p:spTgt>
                                        </p:tgtEl>
                                      </p:cBhvr>
                                    </p:animEffect>
                                  </p:childTnLst>
                                </p:cTn>
                              </p:par>
                              <p:par>
                                <p:cTn id="42" presetID="1" presetClass="entr" presetSubtype="0" fill="hold" grpId="0" nodeType="withEffect">
                                  <p:stCondLst>
                                    <p:cond delay="0"/>
                                  </p:stCondLst>
                                  <p:childTnLst>
                                    <p:set>
                                      <p:cBhvr>
                                        <p:cTn id="43" dur="1" fill="hold">
                                          <p:stCondLst>
                                            <p:cond delay="0"/>
                                          </p:stCondLst>
                                        </p:cTn>
                                        <p:tgtEl>
                                          <p:spTgt spid="30"/>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9">
                                            <p:txEl>
                                              <p:pRg st="13" end="13"/>
                                            </p:txEl>
                                          </p:spTgt>
                                        </p:tgtEl>
                                        <p:attrNameLst>
                                          <p:attrName>style.visibility</p:attrName>
                                        </p:attrNameLst>
                                      </p:cBhvr>
                                      <p:to>
                                        <p:strVal val="visible"/>
                                      </p:to>
                                    </p:set>
                                    <p:animEffect transition="in" filter="fade">
                                      <p:cBhvr>
                                        <p:cTn id="48" dur="500"/>
                                        <p:tgtEl>
                                          <p:spTgt spid="29">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6" grpId="0"/>
      <p:bldP spid="3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029F5A1C-764A-6C61-B209-80AE125B3A40}"/>
              </a:ext>
            </a:extLst>
          </p:cNvPr>
          <p:cNvGrpSpPr/>
          <p:nvPr/>
        </p:nvGrpSpPr>
        <p:grpSpPr>
          <a:xfrm>
            <a:off x="4864024" y="2257384"/>
            <a:ext cx="2777649" cy="1315765"/>
            <a:chOff x="4864024" y="2257384"/>
            <a:chExt cx="2777649" cy="1315765"/>
          </a:xfrm>
        </p:grpSpPr>
        <p:cxnSp>
          <p:nvCxnSpPr>
            <p:cNvPr id="122" name="Straight Arrow Connector 121">
              <a:extLst>
                <a:ext uri="{FF2B5EF4-FFF2-40B4-BE49-F238E27FC236}">
                  <a16:creationId xmlns:a16="http://schemas.microsoft.com/office/drawing/2014/main" id="{796B4DDE-5A38-6243-BFD9-5A3B323AFBFF}"/>
                </a:ext>
              </a:extLst>
            </p:cNvPr>
            <p:cNvCxnSpPr>
              <a:cxnSpLocks/>
            </p:cNvCxnSpPr>
            <p:nvPr/>
          </p:nvCxnSpPr>
          <p:spPr>
            <a:xfrm flipH="1">
              <a:off x="4864024" y="2337720"/>
              <a:ext cx="1465508" cy="1235429"/>
            </a:xfrm>
            <a:prstGeom prst="straightConnector1">
              <a:avLst/>
            </a:prstGeom>
            <a:ln w="9525">
              <a:solidFill>
                <a:schemeClr val="bg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16623704-13DF-0C47-9006-BB8CC8B90C74}"/>
                </a:ext>
              </a:extLst>
            </p:cNvPr>
            <p:cNvCxnSpPr>
              <a:cxnSpLocks/>
            </p:cNvCxnSpPr>
            <p:nvPr/>
          </p:nvCxnSpPr>
          <p:spPr>
            <a:xfrm>
              <a:off x="4917104" y="2329631"/>
              <a:ext cx="1465508" cy="1235429"/>
            </a:xfrm>
            <a:prstGeom prst="straightConnector1">
              <a:avLst/>
            </a:prstGeom>
            <a:ln w="9525">
              <a:solidFill>
                <a:schemeClr val="bg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4DE13B00-E03B-A7F2-0EB9-2B38123B0104}"/>
                </a:ext>
              </a:extLst>
            </p:cNvPr>
            <p:cNvSpPr txBox="1"/>
            <p:nvPr/>
          </p:nvSpPr>
          <p:spPr>
            <a:xfrm>
              <a:off x="6293227" y="2257384"/>
              <a:ext cx="1348446" cy="515526"/>
            </a:xfrm>
            <a:prstGeom prst="rect">
              <a:avLst/>
            </a:prstGeom>
            <a:noFill/>
          </p:spPr>
          <p:txBody>
            <a:bodyPr wrap="square" rtlCol="0">
              <a:spAutoFit/>
            </a:bodyPr>
            <a:lstStyle/>
            <a:p>
              <a:pPr algn="ctr"/>
              <a:r>
                <a:rPr lang="en-US" b="1" dirty="0">
                  <a:solidFill>
                    <a:schemeClr val="accent1"/>
                  </a:solidFill>
                </a:rPr>
                <a:t>“weak bunch”</a:t>
              </a:r>
            </a:p>
            <a:p>
              <a:pPr algn="ctr"/>
              <a:r>
                <a:rPr lang="en-CH" sz="1400" dirty="0">
                  <a:solidFill>
                    <a:schemeClr val="accent1"/>
                  </a:solidFill>
                </a:rPr>
                <a:t>N</a:t>
              </a:r>
              <a:r>
                <a:rPr lang="en-CH" sz="1400" baseline="-25000" dirty="0">
                  <a:solidFill>
                    <a:schemeClr val="accent1"/>
                  </a:solidFill>
                </a:rPr>
                <a:t>b</a:t>
              </a:r>
              <a:r>
                <a:rPr lang="en-CH" sz="1400" dirty="0">
                  <a:solidFill>
                    <a:schemeClr val="accent1"/>
                  </a:solidFill>
                </a:rPr>
                <a:t>-</a:t>
              </a:r>
              <a:r>
                <a:rPr lang="el-GR" sz="1400" dirty="0">
                  <a:solidFill>
                    <a:schemeClr val="accent1"/>
                  </a:solidFill>
                </a:rPr>
                <a:t>Δ</a:t>
              </a:r>
              <a:r>
                <a:rPr lang="fr-CH" sz="1400" dirty="0">
                  <a:solidFill>
                    <a:schemeClr val="accent1"/>
                  </a:solidFill>
                </a:rPr>
                <a:t>N</a:t>
              </a:r>
              <a:endParaRPr lang="en-US" b="1" dirty="0">
                <a:solidFill>
                  <a:schemeClr val="accent1"/>
                </a:solidFill>
              </a:endParaRPr>
            </a:p>
          </p:txBody>
        </p:sp>
        <p:sp>
          <p:nvSpPr>
            <p:cNvPr id="35" name="TextBox 34">
              <a:extLst>
                <a:ext uri="{FF2B5EF4-FFF2-40B4-BE49-F238E27FC236}">
                  <a16:creationId xmlns:a16="http://schemas.microsoft.com/office/drawing/2014/main" id="{EC51B815-0347-937F-12DC-423BDD6EB6C1}"/>
                </a:ext>
              </a:extLst>
            </p:cNvPr>
            <p:cNvSpPr txBox="1"/>
            <p:nvPr/>
          </p:nvSpPr>
          <p:spPr>
            <a:xfrm>
              <a:off x="5958713" y="3013065"/>
              <a:ext cx="1463862" cy="515526"/>
            </a:xfrm>
            <a:prstGeom prst="rect">
              <a:avLst/>
            </a:prstGeom>
            <a:noFill/>
          </p:spPr>
          <p:txBody>
            <a:bodyPr wrap="square" rtlCol="0">
              <a:spAutoFit/>
            </a:bodyPr>
            <a:lstStyle/>
            <a:p>
              <a:pPr algn="ctr"/>
              <a:r>
                <a:rPr lang="en-US" b="1" dirty="0">
                  <a:solidFill>
                    <a:schemeClr val="accent5"/>
                  </a:solidFill>
                </a:rPr>
                <a:t>“strong bunch”</a:t>
              </a:r>
            </a:p>
            <a:p>
              <a:pPr algn="ctr"/>
              <a:r>
                <a:rPr lang="en-CH" sz="1400" dirty="0">
                  <a:solidFill>
                    <a:schemeClr val="accent5"/>
                  </a:solidFill>
                </a:rPr>
                <a:t>N</a:t>
              </a:r>
              <a:r>
                <a:rPr lang="en-CH" sz="1400" baseline="-25000" dirty="0">
                  <a:solidFill>
                    <a:schemeClr val="accent5"/>
                  </a:solidFill>
                </a:rPr>
                <a:t>b</a:t>
              </a:r>
              <a:r>
                <a:rPr lang="en-CH" sz="1400" dirty="0">
                  <a:solidFill>
                    <a:schemeClr val="accent5"/>
                  </a:solidFill>
                </a:rPr>
                <a:t>+</a:t>
              </a:r>
              <a:r>
                <a:rPr lang="el-GR" sz="1400" dirty="0">
                  <a:solidFill>
                    <a:schemeClr val="accent5"/>
                  </a:solidFill>
                </a:rPr>
                <a:t>Δ</a:t>
              </a:r>
              <a:r>
                <a:rPr lang="fr-CH" sz="1400" dirty="0">
                  <a:solidFill>
                    <a:schemeClr val="accent5"/>
                  </a:solidFill>
                </a:rPr>
                <a:t>N</a:t>
              </a:r>
              <a:endParaRPr lang="en-US" b="1" dirty="0">
                <a:solidFill>
                  <a:schemeClr val="accent5"/>
                </a:solidFill>
              </a:endParaRPr>
            </a:p>
          </p:txBody>
        </p:sp>
      </p:grpSp>
      <p:sp>
        <p:nvSpPr>
          <p:cNvPr id="22" name="Text Placeholder 24">
            <a:extLst>
              <a:ext uri="{FF2B5EF4-FFF2-40B4-BE49-F238E27FC236}">
                <a16:creationId xmlns:a16="http://schemas.microsoft.com/office/drawing/2014/main" id="{3827DD14-2109-EF42-8F0A-B26968D4FDB8}"/>
              </a:ext>
            </a:extLst>
          </p:cNvPr>
          <p:cNvSpPr>
            <a:spLocks noGrp="1"/>
          </p:cNvSpPr>
          <p:nvPr>
            <p:ph type="body" sz="quarter" idx="12"/>
          </p:nvPr>
        </p:nvSpPr>
        <p:spPr>
          <a:xfrm>
            <a:off x="762000" y="825732"/>
            <a:ext cx="7791316" cy="4266922"/>
          </a:xfrm>
        </p:spPr>
        <p:txBody>
          <a:bodyPr/>
          <a:lstStyle/>
          <a:p>
            <a:pPr marL="184150" indent="-1714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 Flip-flop instability (1D) observed in other colliders (VEPP-2000) </a:t>
            </a:r>
            <a:r>
              <a:rPr lang="en-US" sz="1400" spc="20" dirty="0">
                <a:solidFill>
                  <a:schemeClr val="accent5"/>
                </a:solidFill>
                <a:cs typeface="Arial"/>
                <a:sym typeface="Symbol"/>
              </a:rPr>
              <a:t>[7]</a:t>
            </a:r>
          </a:p>
          <a:p>
            <a:pPr marL="184150" indent="-171450">
              <a:lnSpc>
                <a:spcPct val="100000"/>
              </a:lnSpc>
              <a:spcBef>
                <a:spcPts val="100"/>
              </a:spcBef>
              <a:buFont typeface="Arial" panose="020B0604020202020204" pitchFamily="34" charset="0"/>
              <a:buChar char="•"/>
              <a:tabLst>
                <a:tab pos="297815" algn="l"/>
                <a:tab pos="298450" algn="l"/>
              </a:tabLst>
            </a:pPr>
            <a:endParaRPr lang="en-GB" sz="1400" spc="20" dirty="0">
              <a:cs typeface="Arial"/>
            </a:endParaRPr>
          </a:p>
          <a:p>
            <a:pPr marL="184150" indent="-171450">
              <a:lnSpc>
                <a:spcPct val="100000"/>
              </a:lnSpc>
              <a:spcBef>
                <a:spcPts val="100"/>
              </a:spcBef>
              <a:buFont typeface="Arial" panose="020B0604020202020204" pitchFamily="34" charset="0"/>
              <a:buChar char="•"/>
              <a:tabLst>
                <a:tab pos="297815" algn="l"/>
                <a:tab pos="298450" algn="l"/>
              </a:tabLst>
            </a:pPr>
            <a:r>
              <a:rPr lang="en-GB" sz="1400" spc="20" dirty="0">
                <a:cs typeface="Arial"/>
              </a:rPr>
              <a:t>For FCC-</a:t>
            </a:r>
            <a:r>
              <a:rPr lang="en-GB" sz="1400" spc="20" dirty="0" err="1">
                <a:cs typeface="Arial"/>
              </a:rPr>
              <a:t>ee</a:t>
            </a:r>
            <a:r>
              <a:rPr lang="en-GB" sz="1400" spc="20" dirty="0">
                <a:cs typeface="Arial"/>
              </a:rPr>
              <a:t>: 3D flip-flop - direct consequence of </a:t>
            </a:r>
            <a:r>
              <a:rPr lang="en-GB" sz="1400" b="1" spc="20" dirty="0" err="1">
                <a:solidFill>
                  <a:schemeClr val="accent5"/>
                </a:solidFill>
                <a:cs typeface="Arial"/>
              </a:rPr>
              <a:t>beamstrahlung</a:t>
            </a:r>
            <a:r>
              <a:rPr lang="en-GB" sz="1400" spc="20" dirty="0">
                <a:cs typeface="Arial"/>
              </a:rPr>
              <a:t>, </a:t>
            </a:r>
            <a:r>
              <a:rPr lang="en-US" sz="1400" spc="20" dirty="0">
                <a:cs typeface="Arial"/>
                <a:sym typeface="Symbol"/>
              </a:rPr>
              <a:t>triggered by an initial asymmetry in </a:t>
            </a:r>
            <a:r>
              <a:rPr lang="en-US" sz="1400" b="1" spc="20" dirty="0">
                <a:solidFill>
                  <a:schemeClr val="accent5"/>
                </a:solidFill>
                <a:cs typeface="Arial"/>
                <a:sym typeface="Symbol"/>
              </a:rPr>
              <a:t>bunch intensity </a:t>
            </a:r>
            <a:r>
              <a:rPr lang="en-CH" sz="1400" dirty="0">
                <a:solidFill>
                  <a:schemeClr val="accent5"/>
                </a:solidFill>
              </a:rPr>
              <a:t>[8]</a:t>
            </a: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184150" indent="-1714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298450" indent="-285750">
              <a:lnSpc>
                <a:spcPct val="100000"/>
              </a:lnSpc>
              <a:spcBef>
                <a:spcPts val="100"/>
              </a:spcBef>
              <a:buFont typeface="Wingdings" pitchFamily="2" charset="2"/>
              <a:buChar char="Ø"/>
              <a:tabLst>
                <a:tab pos="297815" algn="l"/>
                <a:tab pos="298450" algn="l"/>
              </a:tabLst>
            </a:pPr>
            <a:endParaRPr lang="en-US" sz="1400" spc="20" dirty="0">
              <a:cs typeface="Arial"/>
              <a:sym typeface="Symbol"/>
            </a:endParaRPr>
          </a:p>
          <a:p>
            <a:pPr marL="12700">
              <a:lnSpc>
                <a:spcPct val="100000"/>
              </a:lnSpc>
              <a:spcBef>
                <a:spcPts val="100"/>
              </a:spcBef>
              <a:tabLst>
                <a:tab pos="297815" algn="l"/>
                <a:tab pos="298450" algn="l"/>
              </a:tabLst>
            </a:pPr>
            <a:endParaRPr lang="en-US" sz="1400" spc="20" dirty="0">
              <a:cs typeface="Arial"/>
              <a:sym typeface="Symbol"/>
            </a:endParaRPr>
          </a:p>
          <a:p>
            <a:pPr marL="298450" indent="-2857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Inflation of one bunch		beam loss</a:t>
            </a:r>
          </a:p>
          <a:p>
            <a:pPr marL="298450" indent="-2857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298450" indent="-2857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Above a threshold </a:t>
            </a:r>
            <a:r>
              <a:rPr lang="el-GR" sz="1400" spc="20" dirty="0">
                <a:solidFill>
                  <a:srgbClr val="FF56DB"/>
                </a:solidFill>
                <a:cs typeface="Arial"/>
                <a:sym typeface="Symbol"/>
              </a:rPr>
              <a:t>ξ</a:t>
            </a:r>
            <a:r>
              <a:rPr lang="fr-CH" sz="1400" spc="20" baseline="-25000" dirty="0">
                <a:solidFill>
                  <a:srgbClr val="FF56DB"/>
                </a:solidFill>
                <a:cs typeface="Arial"/>
                <a:sym typeface="Symbol"/>
              </a:rPr>
              <a:t>0</a:t>
            </a:r>
            <a:r>
              <a:rPr lang="fr-CH" sz="1400" spc="20" dirty="0">
                <a:cs typeface="Arial"/>
                <a:sym typeface="Symbol"/>
              </a:rPr>
              <a:t> </a:t>
            </a:r>
            <a:r>
              <a:rPr lang="en-US" sz="1400" spc="20" dirty="0">
                <a:cs typeface="Arial"/>
                <a:sym typeface="Symbol"/>
              </a:rPr>
              <a:t>longitudinal blowup drives transverse diffusion	    3D flip-flop</a:t>
            </a:r>
          </a:p>
          <a:p>
            <a:pPr marL="298450" indent="-285750">
              <a:lnSpc>
                <a:spcPct val="100000"/>
              </a:lnSpc>
              <a:spcBef>
                <a:spcPts val="100"/>
              </a:spcBef>
              <a:buFont typeface="Arial" panose="020B0604020202020204" pitchFamily="34" charset="0"/>
              <a:buChar char="•"/>
              <a:tabLst>
                <a:tab pos="297815" algn="l"/>
                <a:tab pos="298450" algn="l"/>
              </a:tabLst>
            </a:pPr>
            <a:endParaRPr lang="en-US" sz="1400" spc="20" dirty="0">
              <a:cs typeface="Arial"/>
              <a:sym typeface="Symbol"/>
            </a:endParaRPr>
          </a:p>
          <a:p>
            <a:pPr marL="298450" indent="-285750">
              <a:lnSpc>
                <a:spcPct val="100000"/>
              </a:lnSpc>
              <a:spcBef>
                <a:spcPts val="100"/>
              </a:spcBef>
              <a:buFont typeface="Arial" panose="020B0604020202020204" pitchFamily="34" charset="0"/>
              <a:buChar char="•"/>
              <a:tabLst>
                <a:tab pos="297815" algn="l"/>
                <a:tab pos="298450" algn="l"/>
              </a:tabLst>
            </a:pPr>
            <a:r>
              <a:rPr lang="en-US" sz="1400" spc="20" dirty="0">
                <a:cs typeface="Arial"/>
                <a:sym typeface="Symbol"/>
              </a:rPr>
              <a:t>Relevant for FCC-</a:t>
            </a:r>
            <a:r>
              <a:rPr lang="en-US" sz="1400" spc="20" dirty="0" err="1">
                <a:cs typeface="Arial"/>
                <a:sym typeface="Symbol"/>
              </a:rPr>
              <a:t>ee</a:t>
            </a:r>
            <a:r>
              <a:rPr lang="en-US" sz="1400" spc="20" dirty="0">
                <a:cs typeface="Arial"/>
                <a:sym typeface="Symbol"/>
              </a:rPr>
              <a:t> top-up injection</a:t>
            </a:r>
          </a:p>
        </p:txBody>
      </p:sp>
      <p:sp>
        <p:nvSpPr>
          <p:cNvPr id="101" name="Oval 100">
            <a:extLst>
              <a:ext uri="{FF2B5EF4-FFF2-40B4-BE49-F238E27FC236}">
                <a16:creationId xmlns:a16="http://schemas.microsoft.com/office/drawing/2014/main" id="{2EBF0BA3-ED72-8642-B03E-5A6569ADF519}"/>
              </a:ext>
            </a:extLst>
          </p:cNvPr>
          <p:cNvSpPr/>
          <p:nvPr/>
        </p:nvSpPr>
        <p:spPr>
          <a:xfrm rot="2965961">
            <a:off x="5517567" y="2447496"/>
            <a:ext cx="243020" cy="949231"/>
          </a:xfrm>
          <a:prstGeom prst="ellipse">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2" name="Oval 101">
            <a:extLst>
              <a:ext uri="{FF2B5EF4-FFF2-40B4-BE49-F238E27FC236}">
                <a16:creationId xmlns:a16="http://schemas.microsoft.com/office/drawing/2014/main" id="{26124DA9-A65F-0B49-88EA-FD569A7F6E8C}"/>
              </a:ext>
            </a:extLst>
          </p:cNvPr>
          <p:cNvSpPr/>
          <p:nvPr/>
        </p:nvSpPr>
        <p:spPr>
          <a:xfrm rot="18634039" flipH="1">
            <a:off x="5517568" y="2452880"/>
            <a:ext cx="243020" cy="949231"/>
          </a:xfrm>
          <a:prstGeom prst="ellipse">
            <a:avLst/>
          </a:prstGeom>
          <a:noFill/>
          <a:ln w="19050">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3" name="Oval 102">
            <a:extLst>
              <a:ext uri="{FF2B5EF4-FFF2-40B4-BE49-F238E27FC236}">
                <a16:creationId xmlns:a16="http://schemas.microsoft.com/office/drawing/2014/main" id="{3DB02EB6-7D57-5B41-9474-0C28AB8D8BA0}"/>
              </a:ext>
            </a:extLst>
          </p:cNvPr>
          <p:cNvSpPr/>
          <p:nvPr/>
        </p:nvSpPr>
        <p:spPr>
          <a:xfrm rot="18634039" flipH="1">
            <a:off x="5504229" y="2677081"/>
            <a:ext cx="243020" cy="489476"/>
          </a:xfrm>
          <a:prstGeom prst="ellipse">
            <a:avLst/>
          </a:prstGeom>
          <a:noFill/>
          <a:ln w="1905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4" name="Oval 103">
            <a:extLst>
              <a:ext uri="{FF2B5EF4-FFF2-40B4-BE49-F238E27FC236}">
                <a16:creationId xmlns:a16="http://schemas.microsoft.com/office/drawing/2014/main" id="{6200EEEA-5114-424B-8192-0E95C4BD3A86}"/>
              </a:ext>
            </a:extLst>
          </p:cNvPr>
          <p:cNvSpPr/>
          <p:nvPr/>
        </p:nvSpPr>
        <p:spPr>
          <a:xfrm rot="2965961">
            <a:off x="5531399" y="2190454"/>
            <a:ext cx="243020" cy="1438595"/>
          </a:xfrm>
          <a:prstGeom prst="ellipse">
            <a:avLst/>
          </a:prstGeom>
          <a:noFill/>
          <a:ln w="1905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06" name="Straight Arrow Connector 105">
            <a:extLst>
              <a:ext uri="{FF2B5EF4-FFF2-40B4-BE49-F238E27FC236}">
                <a16:creationId xmlns:a16="http://schemas.microsoft.com/office/drawing/2014/main" id="{ADB764AE-4DF3-E44F-A2D1-57222B743CB0}"/>
              </a:ext>
            </a:extLst>
          </p:cNvPr>
          <p:cNvCxnSpPr>
            <a:cxnSpLocks/>
            <a:stCxn id="104" idx="0"/>
            <a:endCxn id="101" idx="0"/>
          </p:cNvCxnSpPr>
          <p:nvPr/>
        </p:nvCxnSpPr>
        <p:spPr>
          <a:xfrm flipH="1">
            <a:off x="5999615" y="2441963"/>
            <a:ext cx="199703" cy="171487"/>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7CAB09A9-2B7D-6C43-8DBB-D623AEB3BAC4}"/>
              </a:ext>
            </a:extLst>
          </p:cNvPr>
          <p:cNvCxnSpPr>
            <a:cxnSpLocks/>
            <a:stCxn id="104" idx="4"/>
            <a:endCxn id="101" idx="4"/>
          </p:cNvCxnSpPr>
          <p:nvPr/>
        </p:nvCxnSpPr>
        <p:spPr>
          <a:xfrm flipV="1">
            <a:off x="5106500" y="3230773"/>
            <a:ext cx="172039" cy="146767"/>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CDC6C5AC-2F50-A24E-AB19-15DB6F10B1C4}"/>
              </a:ext>
            </a:extLst>
          </p:cNvPr>
          <p:cNvCxnSpPr>
            <a:cxnSpLocks/>
            <a:stCxn id="103" idx="4"/>
            <a:endCxn id="102" idx="4"/>
          </p:cNvCxnSpPr>
          <p:nvPr/>
        </p:nvCxnSpPr>
        <p:spPr>
          <a:xfrm>
            <a:off x="5811652" y="3080982"/>
            <a:ext cx="187964" cy="155175"/>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5" name="Straight Arrow Connector 114">
            <a:extLst>
              <a:ext uri="{FF2B5EF4-FFF2-40B4-BE49-F238E27FC236}">
                <a16:creationId xmlns:a16="http://schemas.microsoft.com/office/drawing/2014/main" id="{59744435-D666-9047-AD0F-D1706DF5B909}"/>
              </a:ext>
            </a:extLst>
          </p:cNvPr>
          <p:cNvCxnSpPr>
            <a:cxnSpLocks/>
            <a:stCxn id="103" idx="0"/>
            <a:endCxn id="102" idx="0"/>
          </p:cNvCxnSpPr>
          <p:nvPr/>
        </p:nvCxnSpPr>
        <p:spPr>
          <a:xfrm flipH="1" flipV="1">
            <a:off x="5278540" y="2618834"/>
            <a:ext cx="161286" cy="143822"/>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4" name="object 6">
            <a:extLst>
              <a:ext uri="{FF2B5EF4-FFF2-40B4-BE49-F238E27FC236}">
                <a16:creationId xmlns:a16="http://schemas.microsoft.com/office/drawing/2014/main" id="{CA6B4CA7-AD26-BD41-85F6-765F65EE4AB2}"/>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fr-CH" spc="-25" dirty="0"/>
              <a:t>13</a:t>
            </a:r>
            <a:endParaRPr spc="-25" dirty="0"/>
          </a:p>
        </p:txBody>
      </p:sp>
      <p:pic>
        <p:nvPicPr>
          <p:cNvPr id="53" name="Picture 52" descr="A picture containing light&#10;&#10;Description automatically generated">
            <a:extLst>
              <a:ext uri="{FF2B5EF4-FFF2-40B4-BE49-F238E27FC236}">
                <a16:creationId xmlns:a16="http://schemas.microsoft.com/office/drawing/2014/main" id="{05BF1C13-57B6-8446-A1ED-476783544230}"/>
              </a:ext>
            </a:extLst>
          </p:cNvPr>
          <p:cNvPicPr>
            <a:picLocks noChangeAspect="1"/>
          </p:cNvPicPr>
          <p:nvPr/>
        </p:nvPicPr>
        <p:blipFill rotWithShape="1">
          <a:blip r:embed="rId4">
            <a:extLst>
              <a:ext uri="{28A0092B-C50C-407E-A947-70E740481C1C}">
                <a14:useLocalDpi xmlns:a14="http://schemas.microsoft.com/office/drawing/2010/main" val="0"/>
              </a:ext>
            </a:extLst>
          </a:blip>
          <a:srcRect l="37427" r="32289"/>
          <a:stretch/>
        </p:blipFill>
        <p:spPr>
          <a:xfrm>
            <a:off x="63452" y="1123017"/>
            <a:ext cx="884016" cy="1946084"/>
          </a:xfrm>
          <a:prstGeom prst="rect">
            <a:avLst/>
          </a:prstGeom>
        </p:spPr>
      </p:pic>
      <p:sp>
        <p:nvSpPr>
          <p:cNvPr id="124" name="TextBox 123">
            <a:extLst>
              <a:ext uri="{FF2B5EF4-FFF2-40B4-BE49-F238E27FC236}">
                <a16:creationId xmlns:a16="http://schemas.microsoft.com/office/drawing/2014/main" id="{2F5ABAA0-6057-C346-B798-D65159003839}"/>
              </a:ext>
            </a:extLst>
          </p:cNvPr>
          <p:cNvSpPr txBox="1"/>
          <p:nvPr/>
        </p:nvSpPr>
        <p:spPr>
          <a:xfrm>
            <a:off x="2792135" y="1891129"/>
            <a:ext cx="1322665" cy="1692771"/>
          </a:xfrm>
          <a:prstGeom prst="rect">
            <a:avLst/>
          </a:prstGeom>
          <a:noFill/>
        </p:spPr>
        <p:txBody>
          <a:bodyPr wrap="square" rtlCol="0">
            <a:spAutoFit/>
          </a:bodyPr>
          <a:lstStyle/>
          <a:p>
            <a:pPr algn="ctr"/>
            <a:r>
              <a:rPr lang="en-CH" sz="800" dirty="0">
                <a:solidFill>
                  <a:schemeClr val="accent5"/>
                </a:solidFill>
              </a:rPr>
              <a:t>Slightly more populated bunch: N</a:t>
            </a:r>
            <a:r>
              <a:rPr lang="en-CH" sz="800" baseline="-25000" dirty="0">
                <a:solidFill>
                  <a:schemeClr val="accent5"/>
                </a:solidFill>
              </a:rPr>
              <a:t>b</a:t>
            </a:r>
            <a:r>
              <a:rPr lang="en-CH" sz="800" dirty="0">
                <a:solidFill>
                  <a:schemeClr val="accent5"/>
                </a:solidFill>
              </a:rPr>
              <a:t>+</a:t>
            </a:r>
            <a:r>
              <a:rPr lang="el-GR" sz="800" dirty="0">
                <a:solidFill>
                  <a:schemeClr val="accent5"/>
                </a:solidFill>
              </a:rPr>
              <a:t>Δ</a:t>
            </a:r>
            <a:r>
              <a:rPr lang="fr-CH" sz="800" dirty="0">
                <a:solidFill>
                  <a:schemeClr val="accent5"/>
                </a:solidFill>
              </a:rPr>
              <a:t>N</a:t>
            </a:r>
            <a:r>
              <a:rPr lang="en-CH" sz="800" dirty="0">
                <a:solidFill>
                  <a:schemeClr val="accent5"/>
                </a:solidFill>
              </a:rPr>
              <a:t> </a:t>
            </a:r>
          </a:p>
          <a:p>
            <a:pPr algn="ctr"/>
            <a:endParaRPr lang="en-CH" sz="800" dirty="0">
              <a:solidFill>
                <a:schemeClr val="accent5"/>
              </a:solidFill>
            </a:endParaRPr>
          </a:p>
          <a:p>
            <a:pPr algn="ctr"/>
            <a:r>
              <a:rPr lang="en-CH" sz="800" dirty="0">
                <a:solidFill>
                  <a:schemeClr val="accent5"/>
                </a:solidFill>
              </a:rPr>
              <a:t>Undergoes </a:t>
            </a:r>
            <a:r>
              <a:rPr lang="en-CH" sz="800" b="1" dirty="0">
                <a:solidFill>
                  <a:schemeClr val="accent3"/>
                </a:solidFill>
              </a:rPr>
              <a:t>less</a:t>
            </a:r>
            <a:r>
              <a:rPr lang="en-CH" sz="800" b="1" dirty="0">
                <a:solidFill>
                  <a:schemeClr val="accent5"/>
                </a:solidFill>
              </a:rPr>
              <a:t> </a:t>
            </a:r>
            <a:r>
              <a:rPr lang="en-CH" sz="800" dirty="0">
                <a:solidFill>
                  <a:schemeClr val="accent5"/>
                </a:solidFill>
              </a:rPr>
              <a:t>intense beamstrahlung</a:t>
            </a:r>
          </a:p>
          <a:p>
            <a:pPr algn="ctr"/>
            <a:endParaRPr lang="en-CH" sz="800" dirty="0">
              <a:solidFill>
                <a:schemeClr val="accent5"/>
              </a:solidFill>
            </a:endParaRPr>
          </a:p>
          <a:p>
            <a:pPr algn="ctr"/>
            <a:r>
              <a:rPr lang="en-CH" sz="800" dirty="0">
                <a:solidFill>
                  <a:schemeClr val="accent5"/>
                </a:solidFill>
              </a:rPr>
              <a:t>Bunch length </a:t>
            </a:r>
            <a:r>
              <a:rPr lang="en-CH" sz="800" b="1" dirty="0">
                <a:solidFill>
                  <a:schemeClr val="accent3"/>
                </a:solidFill>
              </a:rPr>
              <a:t>decreases</a:t>
            </a:r>
          </a:p>
          <a:p>
            <a:pPr algn="ctr"/>
            <a:endParaRPr lang="en-CH" sz="800" dirty="0">
              <a:solidFill>
                <a:schemeClr val="accent5"/>
              </a:solidFill>
            </a:endParaRPr>
          </a:p>
          <a:p>
            <a:pPr algn="ctr"/>
            <a:r>
              <a:rPr lang="en-CH" sz="800" dirty="0">
                <a:solidFill>
                  <a:schemeClr val="accent5"/>
                </a:solidFill>
              </a:rPr>
              <a:t>Undergoes even </a:t>
            </a:r>
            <a:r>
              <a:rPr lang="en-CH" sz="800" b="1" dirty="0">
                <a:solidFill>
                  <a:schemeClr val="accent3"/>
                </a:solidFill>
              </a:rPr>
              <a:t>less</a:t>
            </a:r>
            <a:r>
              <a:rPr lang="en-CH" sz="800" dirty="0">
                <a:solidFill>
                  <a:schemeClr val="accent5"/>
                </a:solidFill>
              </a:rPr>
              <a:t> Beamstrahlung</a:t>
            </a:r>
          </a:p>
          <a:p>
            <a:pPr algn="ctr"/>
            <a:endParaRPr lang="en-CH" sz="800" dirty="0">
              <a:solidFill>
                <a:schemeClr val="accent5"/>
              </a:solidFill>
            </a:endParaRPr>
          </a:p>
          <a:p>
            <a:pPr algn="ctr"/>
            <a:r>
              <a:rPr lang="en-CH" sz="800" dirty="0">
                <a:solidFill>
                  <a:schemeClr val="accent5"/>
                </a:solidFill>
              </a:rPr>
              <a:t>Bunch length </a:t>
            </a:r>
            <a:r>
              <a:rPr lang="en-CH" sz="800" b="1" dirty="0">
                <a:solidFill>
                  <a:schemeClr val="accent3"/>
                </a:solidFill>
              </a:rPr>
              <a:t>decreases</a:t>
            </a:r>
            <a:r>
              <a:rPr lang="en-CH" sz="800" dirty="0">
                <a:solidFill>
                  <a:schemeClr val="accent5"/>
                </a:solidFill>
              </a:rPr>
              <a:t> even more</a:t>
            </a:r>
          </a:p>
        </p:txBody>
      </p:sp>
      <p:sp>
        <p:nvSpPr>
          <p:cNvPr id="125" name="TextBox 124">
            <a:extLst>
              <a:ext uri="{FF2B5EF4-FFF2-40B4-BE49-F238E27FC236}">
                <a16:creationId xmlns:a16="http://schemas.microsoft.com/office/drawing/2014/main" id="{92E4E9C7-36BE-4E41-8D7B-BCA13C74E23B}"/>
              </a:ext>
            </a:extLst>
          </p:cNvPr>
          <p:cNvSpPr txBox="1"/>
          <p:nvPr/>
        </p:nvSpPr>
        <p:spPr>
          <a:xfrm>
            <a:off x="1043329" y="1881016"/>
            <a:ext cx="1320483" cy="1692771"/>
          </a:xfrm>
          <a:prstGeom prst="rect">
            <a:avLst/>
          </a:prstGeom>
          <a:noFill/>
        </p:spPr>
        <p:txBody>
          <a:bodyPr wrap="square" rtlCol="0">
            <a:spAutoFit/>
          </a:bodyPr>
          <a:lstStyle/>
          <a:p>
            <a:pPr algn="ctr"/>
            <a:r>
              <a:rPr lang="en-CH" sz="800" dirty="0">
                <a:solidFill>
                  <a:schemeClr val="accent1"/>
                </a:solidFill>
              </a:rPr>
              <a:t>Slightly less populated bunch: N</a:t>
            </a:r>
            <a:r>
              <a:rPr lang="en-CH" sz="800" baseline="-25000" dirty="0">
                <a:solidFill>
                  <a:schemeClr val="accent1"/>
                </a:solidFill>
              </a:rPr>
              <a:t>b</a:t>
            </a:r>
            <a:r>
              <a:rPr lang="en-CH" sz="800" dirty="0">
                <a:solidFill>
                  <a:schemeClr val="accent1"/>
                </a:solidFill>
              </a:rPr>
              <a:t>-</a:t>
            </a:r>
            <a:r>
              <a:rPr lang="el-GR" sz="800" dirty="0">
                <a:solidFill>
                  <a:schemeClr val="accent1"/>
                </a:solidFill>
              </a:rPr>
              <a:t>Δ</a:t>
            </a:r>
            <a:r>
              <a:rPr lang="fr-CH" sz="800" dirty="0">
                <a:solidFill>
                  <a:schemeClr val="accent1"/>
                </a:solidFill>
              </a:rPr>
              <a:t>N</a:t>
            </a:r>
            <a:r>
              <a:rPr lang="en-CH" sz="800" dirty="0">
                <a:solidFill>
                  <a:schemeClr val="accent1"/>
                </a:solidFill>
              </a:rPr>
              <a:t> </a:t>
            </a:r>
          </a:p>
          <a:p>
            <a:pPr algn="ctr"/>
            <a:endParaRPr lang="en-CH" sz="800" dirty="0">
              <a:solidFill>
                <a:schemeClr val="accent1"/>
              </a:solidFill>
            </a:endParaRPr>
          </a:p>
          <a:p>
            <a:pPr algn="ctr"/>
            <a:r>
              <a:rPr lang="en-CH" sz="800" dirty="0">
                <a:solidFill>
                  <a:schemeClr val="accent1"/>
                </a:solidFill>
              </a:rPr>
              <a:t>Undergoes </a:t>
            </a:r>
            <a:r>
              <a:rPr lang="en-CH" sz="800" b="1" dirty="0">
                <a:solidFill>
                  <a:schemeClr val="accent4"/>
                </a:solidFill>
              </a:rPr>
              <a:t>more</a:t>
            </a:r>
            <a:r>
              <a:rPr lang="en-CH" sz="800" b="1" dirty="0">
                <a:solidFill>
                  <a:schemeClr val="accent1"/>
                </a:solidFill>
              </a:rPr>
              <a:t> </a:t>
            </a:r>
            <a:r>
              <a:rPr lang="en-CH" sz="800" dirty="0">
                <a:solidFill>
                  <a:schemeClr val="accent1"/>
                </a:solidFill>
              </a:rPr>
              <a:t>intense beamstrahlung</a:t>
            </a:r>
          </a:p>
          <a:p>
            <a:pPr algn="ctr"/>
            <a:endParaRPr lang="en-CH" sz="800" dirty="0">
              <a:solidFill>
                <a:schemeClr val="accent1"/>
              </a:solidFill>
            </a:endParaRPr>
          </a:p>
          <a:p>
            <a:pPr algn="ctr"/>
            <a:r>
              <a:rPr lang="en-CH" sz="800" dirty="0">
                <a:solidFill>
                  <a:schemeClr val="accent1"/>
                </a:solidFill>
              </a:rPr>
              <a:t>Bunch length </a:t>
            </a:r>
            <a:r>
              <a:rPr lang="en-CH" sz="800" b="1" dirty="0">
                <a:solidFill>
                  <a:schemeClr val="accent4"/>
                </a:solidFill>
              </a:rPr>
              <a:t>increases</a:t>
            </a:r>
          </a:p>
          <a:p>
            <a:pPr algn="ctr"/>
            <a:br>
              <a:rPr lang="en-CH" sz="800" dirty="0">
                <a:solidFill>
                  <a:schemeClr val="accent1"/>
                </a:solidFill>
              </a:rPr>
            </a:br>
            <a:r>
              <a:rPr lang="en-CH" sz="800" dirty="0">
                <a:solidFill>
                  <a:schemeClr val="accent1"/>
                </a:solidFill>
              </a:rPr>
              <a:t>Undergoes even </a:t>
            </a:r>
            <a:r>
              <a:rPr lang="en-CH" sz="800" b="1" dirty="0">
                <a:solidFill>
                  <a:schemeClr val="accent4"/>
                </a:solidFill>
              </a:rPr>
              <a:t>more</a:t>
            </a:r>
            <a:r>
              <a:rPr lang="en-CH" sz="800" dirty="0">
                <a:solidFill>
                  <a:schemeClr val="accent1"/>
                </a:solidFill>
              </a:rPr>
              <a:t> Beamstrahlung</a:t>
            </a:r>
          </a:p>
          <a:p>
            <a:pPr algn="ctr"/>
            <a:endParaRPr lang="en-CH" sz="800" dirty="0">
              <a:solidFill>
                <a:schemeClr val="accent1"/>
              </a:solidFill>
            </a:endParaRPr>
          </a:p>
          <a:p>
            <a:pPr algn="ctr"/>
            <a:r>
              <a:rPr lang="en-CH" sz="800" dirty="0">
                <a:solidFill>
                  <a:schemeClr val="accent1"/>
                </a:solidFill>
              </a:rPr>
              <a:t>Bunch length </a:t>
            </a:r>
            <a:r>
              <a:rPr lang="en-CH" sz="800" b="1" dirty="0">
                <a:solidFill>
                  <a:schemeClr val="accent4"/>
                </a:solidFill>
              </a:rPr>
              <a:t>increases</a:t>
            </a:r>
            <a:r>
              <a:rPr lang="en-CH" sz="800" dirty="0">
                <a:solidFill>
                  <a:schemeClr val="accent1"/>
                </a:solidFill>
              </a:rPr>
              <a:t> even more</a:t>
            </a:r>
          </a:p>
        </p:txBody>
      </p:sp>
      <p:sp>
        <p:nvSpPr>
          <p:cNvPr id="126" name="Oval 125">
            <a:extLst>
              <a:ext uri="{FF2B5EF4-FFF2-40B4-BE49-F238E27FC236}">
                <a16:creationId xmlns:a16="http://schemas.microsoft.com/office/drawing/2014/main" id="{7DCF5DFD-F62C-5F4D-992A-56C0954928CB}"/>
              </a:ext>
            </a:extLst>
          </p:cNvPr>
          <p:cNvSpPr/>
          <p:nvPr/>
        </p:nvSpPr>
        <p:spPr>
          <a:xfrm rot="18634039" flipH="1">
            <a:off x="5517567" y="2454056"/>
            <a:ext cx="243020" cy="949231"/>
          </a:xfrm>
          <a:prstGeom prst="ellipse">
            <a:avLst/>
          </a:prstGeom>
          <a:noFill/>
          <a:ln w="1905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7" name="Oval 126">
            <a:extLst>
              <a:ext uri="{FF2B5EF4-FFF2-40B4-BE49-F238E27FC236}">
                <a16:creationId xmlns:a16="http://schemas.microsoft.com/office/drawing/2014/main" id="{9B2D0C62-C6CB-0B47-BC71-EBDE10E87B7A}"/>
              </a:ext>
            </a:extLst>
          </p:cNvPr>
          <p:cNvSpPr/>
          <p:nvPr/>
        </p:nvSpPr>
        <p:spPr>
          <a:xfrm rot="2965961">
            <a:off x="5517568" y="2447495"/>
            <a:ext cx="243020" cy="949231"/>
          </a:xfrm>
          <a:prstGeom prst="ellipse">
            <a:avLst/>
          </a:prstGeom>
          <a:noFill/>
          <a:ln w="1905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2" name="Oval 131">
            <a:extLst>
              <a:ext uri="{FF2B5EF4-FFF2-40B4-BE49-F238E27FC236}">
                <a16:creationId xmlns:a16="http://schemas.microsoft.com/office/drawing/2014/main" id="{15995389-6AEC-A74E-AD46-08E0E948395D}"/>
              </a:ext>
            </a:extLst>
          </p:cNvPr>
          <p:cNvSpPr/>
          <p:nvPr/>
        </p:nvSpPr>
        <p:spPr>
          <a:xfrm rot="2965961">
            <a:off x="5531399" y="2189846"/>
            <a:ext cx="243020" cy="1438595"/>
          </a:xfrm>
          <a:prstGeom prst="ellipse">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39" name="Oval 138">
            <a:extLst>
              <a:ext uri="{FF2B5EF4-FFF2-40B4-BE49-F238E27FC236}">
                <a16:creationId xmlns:a16="http://schemas.microsoft.com/office/drawing/2014/main" id="{E6052BA9-AA6B-CF49-BE49-20CEA14104C9}"/>
              </a:ext>
            </a:extLst>
          </p:cNvPr>
          <p:cNvSpPr/>
          <p:nvPr/>
        </p:nvSpPr>
        <p:spPr>
          <a:xfrm rot="18634039" flipH="1">
            <a:off x="5502609" y="2673461"/>
            <a:ext cx="243020" cy="489476"/>
          </a:xfrm>
          <a:prstGeom prst="ellipse">
            <a:avLst/>
          </a:prstGeom>
          <a:noFill/>
          <a:ln w="19050">
            <a:solidFill>
              <a:schemeClr val="accent5"/>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1" name="Oval 140">
            <a:extLst>
              <a:ext uri="{FF2B5EF4-FFF2-40B4-BE49-F238E27FC236}">
                <a16:creationId xmlns:a16="http://schemas.microsoft.com/office/drawing/2014/main" id="{C8F2D23C-E0F9-D744-891F-430042CEC94D}"/>
              </a:ext>
            </a:extLst>
          </p:cNvPr>
          <p:cNvSpPr/>
          <p:nvPr/>
        </p:nvSpPr>
        <p:spPr>
          <a:xfrm rot="2965961">
            <a:off x="5542663" y="2042352"/>
            <a:ext cx="243020" cy="1722660"/>
          </a:xfrm>
          <a:prstGeom prst="ellipse">
            <a:avLst/>
          </a:prstGeom>
          <a:noFill/>
          <a:ln w="19050">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48" name="Straight Arrow Connector 147">
            <a:extLst>
              <a:ext uri="{FF2B5EF4-FFF2-40B4-BE49-F238E27FC236}">
                <a16:creationId xmlns:a16="http://schemas.microsoft.com/office/drawing/2014/main" id="{842D1F49-A2B1-E343-A4F3-D1DFE182B90A}"/>
              </a:ext>
            </a:extLst>
          </p:cNvPr>
          <p:cNvCxnSpPr>
            <a:cxnSpLocks/>
            <a:stCxn id="141" idx="4"/>
            <a:endCxn id="132" idx="4"/>
          </p:cNvCxnSpPr>
          <p:nvPr/>
        </p:nvCxnSpPr>
        <p:spPr>
          <a:xfrm flipV="1">
            <a:off x="5009870" y="3376932"/>
            <a:ext cx="96630" cy="86908"/>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C6A1D9B7-184D-3441-BD1A-B5EA1F3657F6}"/>
              </a:ext>
            </a:extLst>
          </p:cNvPr>
          <p:cNvCxnSpPr>
            <a:cxnSpLocks/>
            <a:stCxn id="141" idx="0"/>
            <a:endCxn id="132" idx="0"/>
          </p:cNvCxnSpPr>
          <p:nvPr/>
        </p:nvCxnSpPr>
        <p:spPr>
          <a:xfrm flipH="1">
            <a:off x="6199318" y="2343524"/>
            <a:ext cx="119158" cy="97831"/>
          </a:xfrm>
          <a:prstGeom prst="straightConnector1">
            <a:avLst/>
          </a:prstGeom>
          <a:ln w="12700">
            <a:solidFill>
              <a:schemeClr val="accent4"/>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54" name="Oval 153">
            <a:extLst>
              <a:ext uri="{FF2B5EF4-FFF2-40B4-BE49-F238E27FC236}">
                <a16:creationId xmlns:a16="http://schemas.microsoft.com/office/drawing/2014/main" id="{0BEB789D-849F-9549-9520-9E70889A8248}"/>
              </a:ext>
            </a:extLst>
          </p:cNvPr>
          <p:cNvSpPr/>
          <p:nvPr/>
        </p:nvSpPr>
        <p:spPr>
          <a:xfrm rot="18634039" flipH="1">
            <a:off x="5502608" y="2749675"/>
            <a:ext cx="243020" cy="327501"/>
          </a:xfrm>
          <a:prstGeom prst="ellipse">
            <a:avLst/>
          </a:prstGeom>
          <a:noFill/>
          <a:ln w="1905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55" name="Straight Arrow Connector 154">
            <a:extLst>
              <a:ext uri="{FF2B5EF4-FFF2-40B4-BE49-F238E27FC236}">
                <a16:creationId xmlns:a16="http://schemas.microsoft.com/office/drawing/2014/main" id="{8E9256E2-BF5F-8444-B86C-C5B4A0640485}"/>
              </a:ext>
            </a:extLst>
          </p:cNvPr>
          <p:cNvCxnSpPr>
            <a:cxnSpLocks/>
            <a:stCxn id="154" idx="0"/>
            <a:endCxn id="139" idx="0"/>
          </p:cNvCxnSpPr>
          <p:nvPr/>
        </p:nvCxnSpPr>
        <p:spPr>
          <a:xfrm flipH="1" flipV="1">
            <a:off x="5438206" y="2759036"/>
            <a:ext cx="61520" cy="47896"/>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8" name="Straight Arrow Connector 157">
            <a:extLst>
              <a:ext uri="{FF2B5EF4-FFF2-40B4-BE49-F238E27FC236}">
                <a16:creationId xmlns:a16="http://schemas.microsoft.com/office/drawing/2014/main" id="{16C3D6A7-9ABE-BA46-9F86-E58D56C446BB}"/>
              </a:ext>
            </a:extLst>
          </p:cNvPr>
          <p:cNvCxnSpPr>
            <a:cxnSpLocks/>
            <a:stCxn id="154" idx="4"/>
            <a:endCxn id="139" idx="4"/>
          </p:cNvCxnSpPr>
          <p:nvPr/>
        </p:nvCxnSpPr>
        <p:spPr>
          <a:xfrm>
            <a:off x="5748510" y="3019919"/>
            <a:ext cx="61522" cy="57443"/>
          </a:xfrm>
          <a:prstGeom prst="straightConnector1">
            <a:avLst/>
          </a:prstGeom>
          <a:ln w="12700">
            <a:solidFill>
              <a:schemeClr val="accent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D5A1D948-0072-EB30-40D8-4B7F08ADEEEB}"/>
              </a:ext>
            </a:extLst>
          </p:cNvPr>
          <p:cNvGrpSpPr/>
          <p:nvPr/>
        </p:nvGrpSpPr>
        <p:grpSpPr>
          <a:xfrm>
            <a:off x="1664363" y="2536517"/>
            <a:ext cx="1840817" cy="137257"/>
            <a:chOff x="1676400" y="2648744"/>
            <a:chExt cx="1524000" cy="98209"/>
          </a:xfrm>
        </p:grpSpPr>
        <p:cxnSp>
          <p:nvCxnSpPr>
            <p:cNvPr id="171" name="Straight Arrow Connector 170">
              <a:extLst>
                <a:ext uri="{FF2B5EF4-FFF2-40B4-BE49-F238E27FC236}">
                  <a16:creationId xmlns:a16="http://schemas.microsoft.com/office/drawing/2014/main" id="{5A638556-6411-334D-B7ED-2F55E931304A}"/>
                </a:ext>
              </a:extLst>
            </p:cNvPr>
            <p:cNvCxnSpPr>
              <a:cxnSpLocks/>
            </p:cNvCxnSpPr>
            <p:nvPr/>
          </p:nvCxnSpPr>
          <p:spPr>
            <a:xfrm>
              <a:off x="1676400" y="2648744"/>
              <a:ext cx="0" cy="982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D22D79E4-435B-6541-8116-85765CE23DAF}"/>
                </a:ext>
              </a:extLst>
            </p:cNvPr>
            <p:cNvCxnSpPr>
              <a:cxnSpLocks/>
            </p:cNvCxnSpPr>
            <p:nvPr/>
          </p:nvCxnSpPr>
          <p:spPr>
            <a:xfrm>
              <a:off x="3200400" y="2648744"/>
              <a:ext cx="0" cy="9820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519F538E-E1A8-3815-BB1C-6F89CAB6B9C8}"/>
              </a:ext>
            </a:extLst>
          </p:cNvPr>
          <p:cNvGrpSpPr/>
          <p:nvPr/>
        </p:nvGrpSpPr>
        <p:grpSpPr>
          <a:xfrm>
            <a:off x="1664363" y="3176415"/>
            <a:ext cx="1840803" cy="130883"/>
            <a:chOff x="1664364" y="3240605"/>
            <a:chExt cx="1521590" cy="115948"/>
          </a:xfrm>
        </p:grpSpPr>
        <p:cxnSp>
          <p:nvCxnSpPr>
            <p:cNvPr id="175" name="Straight Arrow Connector 174">
              <a:extLst>
                <a:ext uri="{FF2B5EF4-FFF2-40B4-BE49-F238E27FC236}">
                  <a16:creationId xmlns:a16="http://schemas.microsoft.com/office/drawing/2014/main" id="{EDAEE3A3-4519-5248-A607-01A44A929E4D}"/>
                </a:ext>
              </a:extLst>
            </p:cNvPr>
            <p:cNvCxnSpPr>
              <a:cxnSpLocks/>
            </p:cNvCxnSpPr>
            <p:nvPr/>
          </p:nvCxnSpPr>
          <p:spPr>
            <a:xfrm>
              <a:off x="1664364" y="3240605"/>
              <a:ext cx="0" cy="1058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Straight Arrow Connector 179">
              <a:extLst>
                <a:ext uri="{FF2B5EF4-FFF2-40B4-BE49-F238E27FC236}">
                  <a16:creationId xmlns:a16="http://schemas.microsoft.com/office/drawing/2014/main" id="{CABCD1F2-7D67-F943-9D96-308B6048F77E}"/>
                </a:ext>
              </a:extLst>
            </p:cNvPr>
            <p:cNvCxnSpPr>
              <a:cxnSpLocks/>
            </p:cNvCxnSpPr>
            <p:nvPr/>
          </p:nvCxnSpPr>
          <p:spPr>
            <a:xfrm>
              <a:off x="3185954" y="3250718"/>
              <a:ext cx="0" cy="10583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254C173B-6FC7-A775-BD22-005F34B03D15}"/>
              </a:ext>
            </a:extLst>
          </p:cNvPr>
          <p:cNvGrpSpPr/>
          <p:nvPr/>
        </p:nvGrpSpPr>
        <p:grpSpPr>
          <a:xfrm>
            <a:off x="2232038" y="1810544"/>
            <a:ext cx="663562" cy="460196"/>
            <a:chOff x="2232038" y="1435272"/>
            <a:chExt cx="663562" cy="460196"/>
          </a:xfrm>
        </p:grpSpPr>
        <p:grpSp>
          <p:nvGrpSpPr>
            <p:cNvPr id="188" name="Group 187">
              <a:extLst>
                <a:ext uri="{FF2B5EF4-FFF2-40B4-BE49-F238E27FC236}">
                  <a16:creationId xmlns:a16="http://schemas.microsoft.com/office/drawing/2014/main" id="{83C24F11-DEC6-9248-96B8-AF033FF0388D}"/>
                </a:ext>
              </a:extLst>
            </p:cNvPr>
            <p:cNvGrpSpPr/>
            <p:nvPr/>
          </p:nvGrpSpPr>
          <p:grpSpPr>
            <a:xfrm>
              <a:off x="2232038" y="1680793"/>
              <a:ext cx="663562" cy="214675"/>
              <a:chOff x="2212709" y="2207162"/>
              <a:chExt cx="403863" cy="214675"/>
            </a:xfrm>
          </p:grpSpPr>
          <p:cxnSp>
            <p:nvCxnSpPr>
              <p:cNvPr id="184" name="Straight Arrow Connector 183">
                <a:extLst>
                  <a:ext uri="{FF2B5EF4-FFF2-40B4-BE49-F238E27FC236}">
                    <a16:creationId xmlns:a16="http://schemas.microsoft.com/office/drawing/2014/main" id="{230CD4C2-FF5D-054D-9B0E-1F7D571B3594}"/>
                  </a:ext>
                </a:extLst>
              </p:cNvPr>
              <p:cNvCxnSpPr>
                <a:cxnSpLocks/>
              </p:cNvCxnSpPr>
              <p:nvPr/>
            </p:nvCxnSpPr>
            <p:spPr>
              <a:xfrm>
                <a:off x="2212709" y="2207162"/>
                <a:ext cx="398931" cy="2146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7" name="Straight Arrow Connector 186">
                <a:extLst>
                  <a:ext uri="{FF2B5EF4-FFF2-40B4-BE49-F238E27FC236}">
                    <a16:creationId xmlns:a16="http://schemas.microsoft.com/office/drawing/2014/main" id="{2E0CB38B-3551-0149-B752-4326E729A167}"/>
                  </a:ext>
                </a:extLst>
              </p:cNvPr>
              <p:cNvCxnSpPr>
                <a:cxnSpLocks/>
              </p:cNvCxnSpPr>
              <p:nvPr/>
            </p:nvCxnSpPr>
            <p:spPr>
              <a:xfrm flipH="1">
                <a:off x="2217641" y="2207162"/>
                <a:ext cx="398931" cy="2146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4946AC85-7E54-FBB0-507F-924301BC23F5}"/>
                </a:ext>
              </a:extLst>
            </p:cNvPr>
            <p:cNvSpPr txBox="1"/>
            <p:nvPr/>
          </p:nvSpPr>
          <p:spPr>
            <a:xfrm>
              <a:off x="2293596" y="1435272"/>
              <a:ext cx="548548" cy="338554"/>
            </a:xfrm>
            <a:prstGeom prst="rect">
              <a:avLst/>
            </a:prstGeom>
            <a:noFill/>
          </p:spPr>
          <p:txBody>
            <a:bodyPr wrap="none" rtlCol="0">
              <a:spAutoFit/>
            </a:bodyPr>
            <a:lstStyle/>
            <a:p>
              <a:r>
                <a:rPr lang="el-GR" sz="1100" b="1" dirty="0">
                  <a:solidFill>
                    <a:schemeClr val="accent1"/>
                  </a:solidFill>
                </a:rPr>
                <a:t>ξ</a:t>
              </a:r>
              <a:r>
                <a:rPr lang="en-CH" sz="1400" dirty="0">
                  <a:solidFill>
                    <a:schemeClr val="accent5"/>
                  </a:solidFill>
                </a:rPr>
                <a:t> </a:t>
              </a:r>
              <a:r>
                <a:rPr lang="en-CH" sz="1400" b="1" dirty="0"/>
                <a:t>&lt;</a:t>
              </a:r>
              <a:r>
                <a:rPr lang="en-CH" sz="1400" b="1" dirty="0">
                  <a:solidFill>
                    <a:schemeClr val="accent5"/>
                  </a:solidFill>
                </a:rPr>
                <a:t> </a:t>
              </a:r>
              <a:r>
                <a:rPr lang="el-GR" sz="1600" b="1" dirty="0">
                  <a:solidFill>
                    <a:schemeClr val="accent5"/>
                  </a:solidFill>
                </a:rPr>
                <a:t>ξ</a:t>
              </a:r>
              <a:endParaRPr lang="en-US" dirty="0">
                <a:solidFill>
                  <a:schemeClr val="accent5"/>
                </a:solidFill>
              </a:endParaRPr>
            </a:p>
          </p:txBody>
        </p:sp>
      </p:grpSp>
      <p:grpSp>
        <p:nvGrpSpPr>
          <p:cNvPr id="40" name="Group 39">
            <a:extLst>
              <a:ext uri="{FF2B5EF4-FFF2-40B4-BE49-F238E27FC236}">
                <a16:creationId xmlns:a16="http://schemas.microsoft.com/office/drawing/2014/main" id="{35509E79-BB72-BE6E-1CA9-4DB9D90EBD98}"/>
              </a:ext>
            </a:extLst>
          </p:cNvPr>
          <p:cNvGrpSpPr/>
          <p:nvPr/>
        </p:nvGrpSpPr>
        <p:grpSpPr>
          <a:xfrm>
            <a:off x="2265789" y="2434878"/>
            <a:ext cx="621707" cy="562865"/>
            <a:chOff x="2265789" y="2059606"/>
            <a:chExt cx="621707" cy="562865"/>
          </a:xfrm>
        </p:grpSpPr>
        <p:grpSp>
          <p:nvGrpSpPr>
            <p:cNvPr id="2" name="Group 1">
              <a:extLst>
                <a:ext uri="{FF2B5EF4-FFF2-40B4-BE49-F238E27FC236}">
                  <a16:creationId xmlns:a16="http://schemas.microsoft.com/office/drawing/2014/main" id="{2B4B8D4A-7007-E0BB-D3FB-7D57BE4ACBE7}"/>
                </a:ext>
              </a:extLst>
            </p:cNvPr>
            <p:cNvGrpSpPr/>
            <p:nvPr/>
          </p:nvGrpSpPr>
          <p:grpSpPr>
            <a:xfrm>
              <a:off x="2265789" y="2420144"/>
              <a:ext cx="621707" cy="202327"/>
              <a:chOff x="2265789" y="2849426"/>
              <a:chExt cx="366411" cy="202327"/>
            </a:xfrm>
          </p:grpSpPr>
          <p:cxnSp>
            <p:nvCxnSpPr>
              <p:cNvPr id="166" name="Straight Arrow Connector 165">
                <a:extLst>
                  <a:ext uri="{FF2B5EF4-FFF2-40B4-BE49-F238E27FC236}">
                    <a16:creationId xmlns:a16="http://schemas.microsoft.com/office/drawing/2014/main" id="{7DDB106C-C902-8049-A05F-61587297DD7D}"/>
                  </a:ext>
                </a:extLst>
              </p:cNvPr>
              <p:cNvCxnSpPr>
                <a:cxnSpLocks/>
              </p:cNvCxnSpPr>
              <p:nvPr/>
            </p:nvCxnSpPr>
            <p:spPr>
              <a:xfrm flipH="1">
                <a:off x="2266213" y="2849426"/>
                <a:ext cx="365987" cy="2023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9" name="Straight Arrow Connector 168">
                <a:extLst>
                  <a:ext uri="{FF2B5EF4-FFF2-40B4-BE49-F238E27FC236}">
                    <a16:creationId xmlns:a16="http://schemas.microsoft.com/office/drawing/2014/main" id="{01DD8B19-6375-3140-8DC2-9E9C3F0B79BA}"/>
                  </a:ext>
                </a:extLst>
              </p:cNvPr>
              <p:cNvCxnSpPr>
                <a:cxnSpLocks/>
              </p:cNvCxnSpPr>
              <p:nvPr/>
            </p:nvCxnSpPr>
            <p:spPr>
              <a:xfrm>
                <a:off x="2265789" y="2849426"/>
                <a:ext cx="365987" cy="20232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Box 37">
              <a:extLst>
                <a:ext uri="{FF2B5EF4-FFF2-40B4-BE49-F238E27FC236}">
                  <a16:creationId xmlns:a16="http://schemas.microsoft.com/office/drawing/2014/main" id="{2E68D40A-CFB9-AB93-104A-8BE6E6C011B5}"/>
                </a:ext>
              </a:extLst>
            </p:cNvPr>
            <p:cNvSpPr txBox="1"/>
            <p:nvPr/>
          </p:nvSpPr>
          <p:spPr>
            <a:xfrm>
              <a:off x="2284376" y="2059606"/>
              <a:ext cx="583814" cy="461665"/>
            </a:xfrm>
            <a:prstGeom prst="rect">
              <a:avLst/>
            </a:prstGeom>
            <a:noFill/>
          </p:spPr>
          <p:txBody>
            <a:bodyPr wrap="none" rtlCol="0">
              <a:spAutoFit/>
            </a:bodyPr>
            <a:lstStyle/>
            <a:p>
              <a:r>
                <a:rPr lang="el-GR" sz="800" b="1" dirty="0">
                  <a:solidFill>
                    <a:schemeClr val="accent1"/>
                  </a:solidFill>
                </a:rPr>
                <a:t>ξ</a:t>
              </a:r>
              <a:r>
                <a:rPr lang="en-CH" sz="1400" dirty="0">
                  <a:solidFill>
                    <a:schemeClr val="accent5"/>
                  </a:solidFill>
                </a:rPr>
                <a:t> </a:t>
              </a:r>
              <a:r>
                <a:rPr lang="en-CH" sz="1400" b="1" dirty="0"/>
                <a:t>&lt;</a:t>
              </a:r>
              <a:r>
                <a:rPr lang="en-CH" sz="1400" b="1" dirty="0">
                  <a:solidFill>
                    <a:schemeClr val="accent5"/>
                  </a:solidFill>
                </a:rPr>
                <a:t> </a:t>
              </a:r>
              <a:r>
                <a:rPr lang="el-GR" sz="2400" b="1" dirty="0">
                  <a:solidFill>
                    <a:schemeClr val="accent5"/>
                  </a:solidFill>
                </a:rPr>
                <a:t>ξ</a:t>
              </a:r>
              <a:endParaRPr lang="en-US" dirty="0">
                <a:solidFill>
                  <a:schemeClr val="accent5"/>
                </a:solidFill>
              </a:endParaRPr>
            </a:p>
          </p:txBody>
        </p:sp>
      </p:grpSp>
      <p:grpSp>
        <p:nvGrpSpPr>
          <p:cNvPr id="58" name="Group 57">
            <a:extLst>
              <a:ext uri="{FF2B5EF4-FFF2-40B4-BE49-F238E27FC236}">
                <a16:creationId xmlns:a16="http://schemas.microsoft.com/office/drawing/2014/main" id="{8DAC100C-89E8-01C1-6B49-4005581A7D16}"/>
              </a:ext>
            </a:extLst>
          </p:cNvPr>
          <p:cNvGrpSpPr/>
          <p:nvPr/>
        </p:nvGrpSpPr>
        <p:grpSpPr>
          <a:xfrm>
            <a:off x="3042962" y="3796704"/>
            <a:ext cx="4127075" cy="682602"/>
            <a:chOff x="3352800" y="3722685"/>
            <a:chExt cx="4127075" cy="682602"/>
          </a:xfrm>
        </p:grpSpPr>
        <p:sp>
          <p:nvSpPr>
            <p:cNvPr id="56" name="Right Arrow 55">
              <a:extLst>
                <a:ext uri="{FF2B5EF4-FFF2-40B4-BE49-F238E27FC236}">
                  <a16:creationId xmlns:a16="http://schemas.microsoft.com/office/drawing/2014/main" id="{3144C474-FBED-23E4-82F5-08C3EF035AE2}"/>
                </a:ext>
              </a:extLst>
            </p:cNvPr>
            <p:cNvSpPr/>
            <p:nvPr/>
          </p:nvSpPr>
          <p:spPr>
            <a:xfrm>
              <a:off x="3352800" y="3722685"/>
              <a:ext cx="469475" cy="232544"/>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ight Arrow 56">
              <a:extLst>
                <a:ext uri="{FF2B5EF4-FFF2-40B4-BE49-F238E27FC236}">
                  <a16:creationId xmlns:a16="http://schemas.microsoft.com/office/drawing/2014/main" id="{A6B79157-3736-D273-C237-7DD62FE91223}"/>
                </a:ext>
              </a:extLst>
            </p:cNvPr>
            <p:cNvSpPr/>
            <p:nvPr/>
          </p:nvSpPr>
          <p:spPr>
            <a:xfrm>
              <a:off x="7010400" y="4172743"/>
              <a:ext cx="469475" cy="232544"/>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Title 3">
            <a:extLst>
              <a:ext uri="{FF2B5EF4-FFF2-40B4-BE49-F238E27FC236}">
                <a16:creationId xmlns:a16="http://schemas.microsoft.com/office/drawing/2014/main" id="{B92847A5-B515-8D06-AAA0-C4ED4E794A7B}"/>
              </a:ext>
            </a:extLst>
          </p:cNvPr>
          <p:cNvSpPr>
            <a:spLocks noGrp="1"/>
          </p:cNvSpPr>
          <p:nvPr>
            <p:ph type="title"/>
          </p:nvPr>
        </p:nvSpPr>
        <p:spPr>
          <a:xfrm>
            <a:off x="118650" y="390659"/>
            <a:ext cx="8263350" cy="804314"/>
          </a:xfrm>
        </p:spPr>
        <p:txBody>
          <a:bodyPr/>
          <a:lstStyle/>
          <a:p>
            <a:r>
              <a:rPr lang="en-US" dirty="0"/>
              <a:t>Flip-flop</a:t>
            </a:r>
          </a:p>
        </p:txBody>
      </p:sp>
      <p:pic>
        <p:nvPicPr>
          <p:cNvPr id="9" name="Picture 8">
            <a:extLst>
              <a:ext uri="{FF2B5EF4-FFF2-40B4-BE49-F238E27FC236}">
                <a16:creationId xmlns:a16="http://schemas.microsoft.com/office/drawing/2014/main" id="{6F6DC0CC-91C1-8F30-7B11-59C0AAD752C2}"/>
              </a:ext>
            </a:extLst>
          </p:cNvPr>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7548162" y="2638290"/>
            <a:ext cx="876085" cy="410350"/>
          </a:xfrm>
          <a:prstGeom prst="rect">
            <a:avLst/>
          </a:prstGeom>
        </p:spPr>
      </p:pic>
    </p:spTree>
    <p:extLst>
      <p:ext uri="{BB962C8B-B14F-4D97-AF65-F5344CB8AC3E}">
        <p14:creationId xmlns:p14="http://schemas.microsoft.com/office/powerpoint/2010/main" val="1518961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126"/>
                                        </p:tgtEl>
                                        <p:attrNameLst>
                                          <p:attrName>style.visibility</p:attrName>
                                        </p:attrNameLst>
                                      </p:cBhvr>
                                      <p:to>
                                        <p:strVal val="visible"/>
                                      </p:to>
                                    </p:set>
                                    <p:animEffect transition="in" filter="fade">
                                      <p:cBhvr>
                                        <p:cTn id="10" dur="500"/>
                                        <p:tgtEl>
                                          <p:spTgt spid="126"/>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27"/>
                                        </p:tgtEl>
                                        <p:attrNameLst>
                                          <p:attrName>style.visibility</p:attrName>
                                        </p:attrNameLst>
                                      </p:cBhvr>
                                      <p:to>
                                        <p:strVal val="visible"/>
                                      </p:to>
                                    </p:set>
                                    <p:animEffect transition="in" filter="fade">
                                      <p:cBhvr>
                                        <p:cTn id="13" dur="500"/>
                                        <p:tgtEl>
                                          <p:spTgt spid="127"/>
                                        </p:tgtEl>
                                      </p:cBhvr>
                                    </p:animEffect>
                                  </p:childTnLst>
                                </p:cTn>
                              </p:par>
                              <p:par>
                                <p:cTn id="14" presetID="10" presetClass="entr" presetSubtype="0" fill="hold" nodeType="withEffect">
                                  <p:stCondLst>
                                    <p:cond delay="0"/>
                                  </p:stCondLst>
                                  <p:childTnLst>
                                    <p:set>
                                      <p:cBhvr>
                                        <p:cTn id="15" dur="1" fill="hold">
                                          <p:stCondLst>
                                            <p:cond delay="0"/>
                                          </p:stCondLst>
                                        </p:cTn>
                                        <p:tgtEl>
                                          <p:spTgt spid="125">
                                            <p:txEl>
                                              <p:pRg st="0" end="0"/>
                                            </p:txEl>
                                          </p:spTgt>
                                        </p:tgtEl>
                                        <p:attrNameLst>
                                          <p:attrName>style.visibility</p:attrName>
                                        </p:attrNameLst>
                                      </p:cBhvr>
                                      <p:to>
                                        <p:strVal val="visible"/>
                                      </p:to>
                                    </p:set>
                                    <p:animEffect transition="in" filter="fade">
                                      <p:cBhvr>
                                        <p:cTn id="16" dur="500"/>
                                        <p:tgtEl>
                                          <p:spTgt spid="125">
                                            <p:txEl>
                                              <p:pRg st="0" end="0"/>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24">
                                            <p:txEl>
                                              <p:pRg st="0" end="0"/>
                                            </p:txEl>
                                          </p:spTgt>
                                        </p:tgtEl>
                                        <p:attrNameLst>
                                          <p:attrName>style.visibility</p:attrName>
                                        </p:attrNameLst>
                                      </p:cBhvr>
                                      <p:to>
                                        <p:strVal val="visible"/>
                                      </p:to>
                                    </p:set>
                                    <p:animEffect transition="in" filter="fade">
                                      <p:cBhvr>
                                        <p:cTn id="19" dur="500"/>
                                        <p:tgtEl>
                                          <p:spTgt spid="124">
                                            <p:txEl>
                                              <p:pRg st="0" end="0"/>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10" presetClass="entr" presetSubtype="0" fill="hold" nodeType="withEffect">
                                  <p:stCondLst>
                                    <p:cond delay="0"/>
                                  </p:stCondLst>
                                  <p:childTnLst>
                                    <p:set>
                                      <p:cBhvr>
                                        <p:cTn id="24" dur="1" fill="hold">
                                          <p:stCondLst>
                                            <p:cond delay="0"/>
                                          </p:stCondLst>
                                        </p:cTn>
                                        <p:tgtEl>
                                          <p:spTgt spid="125">
                                            <p:txEl>
                                              <p:pRg st="2" end="2"/>
                                            </p:txEl>
                                          </p:spTgt>
                                        </p:tgtEl>
                                        <p:attrNameLst>
                                          <p:attrName>style.visibility</p:attrName>
                                        </p:attrNameLst>
                                      </p:cBhvr>
                                      <p:to>
                                        <p:strVal val="visible"/>
                                      </p:to>
                                    </p:set>
                                    <p:animEffect transition="in" filter="fade">
                                      <p:cBhvr>
                                        <p:cTn id="25" dur="500"/>
                                        <p:tgtEl>
                                          <p:spTgt spid="125">
                                            <p:txEl>
                                              <p:pRg st="2" end="2"/>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24">
                                            <p:txEl>
                                              <p:pRg st="2" end="2"/>
                                            </p:txEl>
                                          </p:spTgt>
                                        </p:tgtEl>
                                        <p:attrNameLst>
                                          <p:attrName>style.visibility</p:attrName>
                                        </p:attrNameLst>
                                      </p:cBhvr>
                                      <p:to>
                                        <p:strVal val="visible"/>
                                      </p:to>
                                    </p:set>
                                    <p:animEffect transition="in" filter="fade">
                                      <p:cBhvr>
                                        <p:cTn id="28" dur="500"/>
                                        <p:tgtEl>
                                          <p:spTgt spid="124">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06"/>
                                        </p:tgtEl>
                                        <p:attrNameLst>
                                          <p:attrName>style.visibility</p:attrName>
                                        </p:attrNameLst>
                                      </p:cBhvr>
                                      <p:to>
                                        <p:strVal val="visible"/>
                                      </p:to>
                                    </p:set>
                                    <p:animEffect transition="in" filter="fade">
                                      <p:cBhvr>
                                        <p:cTn id="33" dur="500"/>
                                        <p:tgtEl>
                                          <p:spTgt spid="106"/>
                                        </p:tgtEl>
                                      </p:cBhvr>
                                    </p:animEffect>
                                  </p:childTnLst>
                                </p:cTn>
                              </p:par>
                              <p:par>
                                <p:cTn id="34" presetID="10" presetClass="entr" presetSubtype="0" fill="hold" nodeType="withEffect">
                                  <p:stCondLst>
                                    <p:cond delay="0"/>
                                  </p:stCondLst>
                                  <p:childTnLst>
                                    <p:set>
                                      <p:cBhvr>
                                        <p:cTn id="35" dur="1" fill="hold">
                                          <p:stCondLst>
                                            <p:cond delay="0"/>
                                          </p:stCondLst>
                                        </p:cTn>
                                        <p:tgtEl>
                                          <p:spTgt spid="109"/>
                                        </p:tgtEl>
                                        <p:attrNameLst>
                                          <p:attrName>style.visibility</p:attrName>
                                        </p:attrNameLst>
                                      </p:cBhvr>
                                      <p:to>
                                        <p:strVal val="visible"/>
                                      </p:to>
                                    </p:set>
                                    <p:animEffect transition="in" filter="fade">
                                      <p:cBhvr>
                                        <p:cTn id="36" dur="500"/>
                                        <p:tgtEl>
                                          <p:spTgt spid="109"/>
                                        </p:tgtEl>
                                      </p:cBhvr>
                                    </p:animEffect>
                                  </p:childTnLst>
                                </p:cTn>
                              </p:par>
                              <p:par>
                                <p:cTn id="37" presetID="10" presetClass="entr" presetSubtype="0" fill="hold" nodeType="withEffect">
                                  <p:stCondLst>
                                    <p:cond delay="0"/>
                                  </p:stCondLst>
                                  <p:childTnLst>
                                    <p:set>
                                      <p:cBhvr>
                                        <p:cTn id="38" dur="1" fill="hold">
                                          <p:stCondLst>
                                            <p:cond delay="0"/>
                                          </p:stCondLst>
                                        </p:cTn>
                                        <p:tgtEl>
                                          <p:spTgt spid="112"/>
                                        </p:tgtEl>
                                        <p:attrNameLst>
                                          <p:attrName>style.visibility</p:attrName>
                                        </p:attrNameLst>
                                      </p:cBhvr>
                                      <p:to>
                                        <p:strVal val="visible"/>
                                      </p:to>
                                    </p:set>
                                    <p:animEffect transition="in" filter="fade">
                                      <p:cBhvr>
                                        <p:cTn id="39" dur="500"/>
                                        <p:tgtEl>
                                          <p:spTgt spid="112"/>
                                        </p:tgtEl>
                                      </p:cBhvr>
                                    </p:animEffect>
                                  </p:childTnLst>
                                </p:cTn>
                              </p:par>
                              <p:par>
                                <p:cTn id="40" presetID="10" presetClass="entr" presetSubtype="0" fill="hold" nodeType="withEffect">
                                  <p:stCondLst>
                                    <p:cond delay="0"/>
                                  </p:stCondLst>
                                  <p:childTnLst>
                                    <p:set>
                                      <p:cBhvr>
                                        <p:cTn id="41" dur="1" fill="hold">
                                          <p:stCondLst>
                                            <p:cond delay="0"/>
                                          </p:stCondLst>
                                        </p:cTn>
                                        <p:tgtEl>
                                          <p:spTgt spid="115"/>
                                        </p:tgtEl>
                                        <p:attrNameLst>
                                          <p:attrName>style.visibility</p:attrName>
                                        </p:attrNameLst>
                                      </p:cBhvr>
                                      <p:to>
                                        <p:strVal val="visible"/>
                                      </p:to>
                                    </p:set>
                                    <p:animEffect transition="in" filter="fade">
                                      <p:cBhvr>
                                        <p:cTn id="42" dur="500"/>
                                        <p:tgtEl>
                                          <p:spTgt spid="115"/>
                                        </p:tgtEl>
                                      </p:cBhvr>
                                    </p:animEffect>
                                  </p:childTnLst>
                                </p:cTn>
                              </p:par>
                              <p:par>
                                <p:cTn id="43" presetID="10" presetClass="exit" presetSubtype="0" fill="hold" grpId="0" nodeType="withEffect">
                                  <p:stCondLst>
                                    <p:cond delay="0"/>
                                  </p:stCondLst>
                                  <p:childTnLst>
                                    <p:animEffect transition="out" filter="fade">
                                      <p:cBhvr>
                                        <p:cTn id="44" dur="500"/>
                                        <p:tgtEl>
                                          <p:spTgt spid="126"/>
                                        </p:tgtEl>
                                      </p:cBhvr>
                                    </p:animEffect>
                                    <p:set>
                                      <p:cBhvr>
                                        <p:cTn id="45" dur="1" fill="hold">
                                          <p:stCondLst>
                                            <p:cond delay="499"/>
                                          </p:stCondLst>
                                        </p:cTn>
                                        <p:tgtEl>
                                          <p:spTgt spid="126"/>
                                        </p:tgtEl>
                                        <p:attrNameLst>
                                          <p:attrName>style.visibility</p:attrName>
                                        </p:attrNameLst>
                                      </p:cBhvr>
                                      <p:to>
                                        <p:strVal val="hidden"/>
                                      </p:to>
                                    </p:set>
                                  </p:childTnLst>
                                </p:cTn>
                              </p:par>
                              <p:par>
                                <p:cTn id="46" presetID="10" presetClass="exit" presetSubtype="0" fill="hold" grpId="0" nodeType="withEffect">
                                  <p:stCondLst>
                                    <p:cond delay="0"/>
                                  </p:stCondLst>
                                  <p:childTnLst>
                                    <p:animEffect transition="out" filter="fade">
                                      <p:cBhvr>
                                        <p:cTn id="47" dur="500"/>
                                        <p:tgtEl>
                                          <p:spTgt spid="127"/>
                                        </p:tgtEl>
                                      </p:cBhvr>
                                    </p:animEffect>
                                    <p:set>
                                      <p:cBhvr>
                                        <p:cTn id="48" dur="1" fill="hold">
                                          <p:stCondLst>
                                            <p:cond delay="499"/>
                                          </p:stCondLst>
                                        </p:cTn>
                                        <p:tgtEl>
                                          <p:spTgt spid="127"/>
                                        </p:tgtEl>
                                        <p:attrNameLst>
                                          <p:attrName>style.visibility</p:attrName>
                                        </p:attrNameLst>
                                      </p:cBhvr>
                                      <p:to>
                                        <p:strVal val="hidden"/>
                                      </p:to>
                                    </p:set>
                                  </p:childTnLst>
                                </p:cTn>
                              </p:par>
                              <p:par>
                                <p:cTn id="49" presetID="10" presetClass="entr" presetSubtype="0" fill="hold" grpId="0" nodeType="withEffect">
                                  <p:stCondLst>
                                    <p:cond delay="0"/>
                                  </p:stCondLst>
                                  <p:childTnLst>
                                    <p:set>
                                      <p:cBhvr>
                                        <p:cTn id="50" dur="1" fill="hold">
                                          <p:stCondLst>
                                            <p:cond delay="0"/>
                                          </p:stCondLst>
                                        </p:cTn>
                                        <p:tgtEl>
                                          <p:spTgt spid="101"/>
                                        </p:tgtEl>
                                        <p:attrNameLst>
                                          <p:attrName>style.visibility</p:attrName>
                                        </p:attrNameLst>
                                      </p:cBhvr>
                                      <p:to>
                                        <p:strVal val="visible"/>
                                      </p:to>
                                    </p:set>
                                    <p:animEffect transition="in" filter="fade">
                                      <p:cBhvr>
                                        <p:cTn id="51" dur="500"/>
                                        <p:tgtEl>
                                          <p:spTgt spid="101"/>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3"/>
                                        </p:tgtEl>
                                        <p:attrNameLst>
                                          <p:attrName>style.visibility</p:attrName>
                                        </p:attrNameLst>
                                      </p:cBhvr>
                                      <p:to>
                                        <p:strVal val="visible"/>
                                      </p:to>
                                    </p:set>
                                    <p:animEffect transition="in" filter="fade">
                                      <p:cBhvr>
                                        <p:cTn id="57" dur="500"/>
                                        <p:tgtEl>
                                          <p:spTgt spid="10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4"/>
                                        </p:tgtEl>
                                        <p:attrNameLst>
                                          <p:attrName>style.visibility</p:attrName>
                                        </p:attrNameLst>
                                      </p:cBhvr>
                                      <p:to>
                                        <p:strVal val="visible"/>
                                      </p:to>
                                    </p:set>
                                    <p:animEffect transition="in" filter="fade">
                                      <p:cBhvr>
                                        <p:cTn id="60" dur="500"/>
                                        <p:tgtEl>
                                          <p:spTgt spid="104"/>
                                        </p:tgtEl>
                                      </p:cBhvr>
                                    </p:animEffect>
                                  </p:childTnLst>
                                </p:cTn>
                              </p:par>
                              <p:par>
                                <p:cTn id="61" presetID="10" presetClass="entr" presetSubtype="0" fill="hold" nodeType="withEffect">
                                  <p:stCondLst>
                                    <p:cond delay="0"/>
                                  </p:stCondLst>
                                  <p:childTnLst>
                                    <p:set>
                                      <p:cBhvr>
                                        <p:cTn id="62" dur="1" fill="hold">
                                          <p:stCondLst>
                                            <p:cond delay="0"/>
                                          </p:stCondLst>
                                        </p:cTn>
                                        <p:tgtEl>
                                          <p:spTgt spid="125">
                                            <p:txEl>
                                              <p:pRg st="4" end="4"/>
                                            </p:txEl>
                                          </p:spTgt>
                                        </p:tgtEl>
                                        <p:attrNameLst>
                                          <p:attrName>style.visibility</p:attrName>
                                        </p:attrNameLst>
                                      </p:cBhvr>
                                      <p:to>
                                        <p:strVal val="visible"/>
                                      </p:to>
                                    </p:set>
                                    <p:animEffect transition="in" filter="fade">
                                      <p:cBhvr>
                                        <p:cTn id="63" dur="500"/>
                                        <p:tgtEl>
                                          <p:spTgt spid="125">
                                            <p:txEl>
                                              <p:pRg st="4" end="4"/>
                                            </p:txEl>
                                          </p:spTgt>
                                        </p:tgtEl>
                                      </p:cBhvr>
                                    </p:animEffect>
                                  </p:childTnLst>
                                </p:cTn>
                              </p:par>
                              <p:par>
                                <p:cTn id="64" presetID="10" presetClass="entr" presetSubtype="0" fill="hold" nodeType="withEffect">
                                  <p:stCondLst>
                                    <p:cond delay="0"/>
                                  </p:stCondLst>
                                  <p:childTnLst>
                                    <p:set>
                                      <p:cBhvr>
                                        <p:cTn id="65" dur="1" fill="hold">
                                          <p:stCondLst>
                                            <p:cond delay="0"/>
                                          </p:stCondLst>
                                        </p:cTn>
                                        <p:tgtEl>
                                          <p:spTgt spid="124">
                                            <p:txEl>
                                              <p:pRg st="4" end="4"/>
                                            </p:txEl>
                                          </p:spTgt>
                                        </p:tgtEl>
                                        <p:attrNameLst>
                                          <p:attrName>style.visibility</p:attrName>
                                        </p:attrNameLst>
                                      </p:cBhvr>
                                      <p:to>
                                        <p:strVal val="visible"/>
                                      </p:to>
                                    </p:set>
                                    <p:animEffect transition="in" filter="fade">
                                      <p:cBhvr>
                                        <p:cTn id="66" dur="500"/>
                                        <p:tgtEl>
                                          <p:spTgt spid="124">
                                            <p:txEl>
                                              <p:pRg st="4" end="4"/>
                                            </p:txEl>
                                          </p:spTgt>
                                        </p:tgtEl>
                                      </p:cBhvr>
                                    </p:animEffect>
                                  </p:childTnLst>
                                </p:cTn>
                              </p:par>
                              <p:par>
                                <p:cTn id="67" presetID="10" presetClass="entr" presetSubtype="0" fill="hold"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fade">
                                      <p:cBhvr>
                                        <p:cTn id="69" dur="500"/>
                                        <p:tgtEl>
                                          <p:spTgt spid="3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2"/>
                                        </p:tgtEl>
                                        <p:attrNameLst>
                                          <p:attrName>style.visibility</p:attrName>
                                        </p:attrNameLst>
                                      </p:cBhvr>
                                      <p:to>
                                        <p:strVal val="visible"/>
                                      </p:to>
                                    </p:set>
                                    <p:animEffect transition="in" filter="fade">
                                      <p:cBhvr>
                                        <p:cTn id="72" dur="500"/>
                                        <p:tgtEl>
                                          <p:spTgt spid="13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9"/>
                                        </p:tgtEl>
                                        <p:attrNameLst>
                                          <p:attrName>style.visibility</p:attrName>
                                        </p:attrNameLst>
                                      </p:cBhvr>
                                      <p:to>
                                        <p:strVal val="visible"/>
                                      </p:to>
                                    </p:set>
                                    <p:animEffect transition="in" filter="fade">
                                      <p:cBhvr>
                                        <p:cTn id="75" dur="500"/>
                                        <p:tgtEl>
                                          <p:spTgt spid="139"/>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nodeType="click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10" presetClass="entr" presetSubtype="0" fill="hold" nodeType="withEffect">
                                  <p:stCondLst>
                                    <p:cond delay="0"/>
                                  </p:stCondLst>
                                  <p:childTnLst>
                                    <p:set>
                                      <p:cBhvr>
                                        <p:cTn id="82" dur="1" fill="hold">
                                          <p:stCondLst>
                                            <p:cond delay="0"/>
                                          </p:stCondLst>
                                        </p:cTn>
                                        <p:tgtEl>
                                          <p:spTgt spid="125">
                                            <p:txEl>
                                              <p:pRg st="5" end="5"/>
                                            </p:txEl>
                                          </p:spTgt>
                                        </p:tgtEl>
                                        <p:attrNameLst>
                                          <p:attrName>style.visibility</p:attrName>
                                        </p:attrNameLst>
                                      </p:cBhvr>
                                      <p:to>
                                        <p:strVal val="visible"/>
                                      </p:to>
                                    </p:set>
                                    <p:animEffect transition="in" filter="fade">
                                      <p:cBhvr>
                                        <p:cTn id="83" dur="500"/>
                                        <p:tgtEl>
                                          <p:spTgt spid="125">
                                            <p:txEl>
                                              <p:pRg st="5" end="5"/>
                                            </p:txEl>
                                          </p:spTgt>
                                        </p:tgtEl>
                                      </p:cBhvr>
                                    </p:animEffect>
                                  </p:childTnLst>
                                </p:cTn>
                              </p:par>
                              <p:par>
                                <p:cTn id="84" presetID="10" presetClass="entr" presetSubtype="0" fill="hold" nodeType="withEffect">
                                  <p:stCondLst>
                                    <p:cond delay="0"/>
                                  </p:stCondLst>
                                  <p:childTnLst>
                                    <p:set>
                                      <p:cBhvr>
                                        <p:cTn id="85" dur="1" fill="hold">
                                          <p:stCondLst>
                                            <p:cond delay="0"/>
                                          </p:stCondLst>
                                        </p:cTn>
                                        <p:tgtEl>
                                          <p:spTgt spid="124">
                                            <p:txEl>
                                              <p:pRg st="6" end="6"/>
                                            </p:txEl>
                                          </p:spTgt>
                                        </p:tgtEl>
                                        <p:attrNameLst>
                                          <p:attrName>style.visibility</p:attrName>
                                        </p:attrNameLst>
                                      </p:cBhvr>
                                      <p:to>
                                        <p:strVal val="visible"/>
                                      </p:to>
                                    </p:set>
                                    <p:animEffect transition="in" filter="fade">
                                      <p:cBhvr>
                                        <p:cTn id="86" dur="500"/>
                                        <p:tgtEl>
                                          <p:spTgt spid="124">
                                            <p:txEl>
                                              <p:pRg st="6" end="6"/>
                                            </p:txEl>
                                          </p:spTgt>
                                        </p:tgtEl>
                                      </p:cBhvr>
                                    </p:animEffect>
                                  </p:childTnLst>
                                </p:cTn>
                              </p:par>
                              <p:par>
                                <p:cTn id="87" presetID="10" presetClass="entr" presetSubtype="0" fill="hold" nodeType="withEffect">
                                  <p:stCondLst>
                                    <p:cond delay="0"/>
                                  </p:stCondLst>
                                  <p:childTnLst>
                                    <p:set>
                                      <p:cBhvr>
                                        <p:cTn id="88" dur="1" fill="hold">
                                          <p:stCondLst>
                                            <p:cond delay="0"/>
                                          </p:stCondLst>
                                        </p:cTn>
                                        <p:tgtEl>
                                          <p:spTgt spid="9"/>
                                        </p:tgtEl>
                                        <p:attrNameLst>
                                          <p:attrName>style.visibility</p:attrName>
                                        </p:attrNameLst>
                                      </p:cBhvr>
                                      <p:to>
                                        <p:strVal val="visible"/>
                                      </p:to>
                                    </p:set>
                                    <p:animEffect transition="in" filter="fade">
                                      <p:cBhvr>
                                        <p:cTn id="89" dur="500"/>
                                        <p:tgtEl>
                                          <p:spTgt spid="9"/>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nodeType="clickEffect">
                                  <p:stCondLst>
                                    <p:cond delay="0"/>
                                  </p:stCondLst>
                                  <p:childTnLst>
                                    <p:set>
                                      <p:cBhvr>
                                        <p:cTn id="93" dur="1" fill="hold">
                                          <p:stCondLst>
                                            <p:cond delay="0"/>
                                          </p:stCondLst>
                                        </p:cTn>
                                        <p:tgtEl>
                                          <p:spTgt spid="125">
                                            <p:txEl>
                                              <p:pRg st="7" end="7"/>
                                            </p:txEl>
                                          </p:spTgt>
                                        </p:tgtEl>
                                        <p:attrNameLst>
                                          <p:attrName>style.visibility</p:attrName>
                                        </p:attrNameLst>
                                      </p:cBhvr>
                                      <p:to>
                                        <p:strVal val="visible"/>
                                      </p:to>
                                    </p:set>
                                    <p:animEffect transition="in" filter="fade">
                                      <p:cBhvr>
                                        <p:cTn id="94" dur="500"/>
                                        <p:tgtEl>
                                          <p:spTgt spid="125">
                                            <p:txEl>
                                              <p:pRg st="7" end="7"/>
                                            </p:txEl>
                                          </p:spTgt>
                                        </p:tgtEl>
                                      </p:cBhvr>
                                    </p:animEffect>
                                  </p:childTnLst>
                                </p:cTn>
                              </p:par>
                              <p:par>
                                <p:cTn id="95" presetID="10" presetClass="entr" presetSubtype="0" fill="hold" nodeType="withEffect">
                                  <p:stCondLst>
                                    <p:cond delay="0"/>
                                  </p:stCondLst>
                                  <p:childTnLst>
                                    <p:set>
                                      <p:cBhvr>
                                        <p:cTn id="96" dur="1" fill="hold">
                                          <p:stCondLst>
                                            <p:cond delay="0"/>
                                          </p:stCondLst>
                                        </p:cTn>
                                        <p:tgtEl>
                                          <p:spTgt spid="124">
                                            <p:txEl>
                                              <p:pRg st="8" end="8"/>
                                            </p:txEl>
                                          </p:spTgt>
                                        </p:tgtEl>
                                        <p:attrNameLst>
                                          <p:attrName>style.visibility</p:attrName>
                                        </p:attrNameLst>
                                      </p:cBhvr>
                                      <p:to>
                                        <p:strVal val="visible"/>
                                      </p:to>
                                    </p:set>
                                    <p:animEffect transition="in" filter="fade">
                                      <p:cBhvr>
                                        <p:cTn id="97" dur="500"/>
                                        <p:tgtEl>
                                          <p:spTgt spid="124">
                                            <p:txEl>
                                              <p:pRg st="8" end="8"/>
                                            </p:txEl>
                                          </p:spTgt>
                                        </p:tgtEl>
                                      </p:cBhvr>
                                    </p:animEffect>
                                  </p:childTnLst>
                                </p:cTn>
                              </p:par>
                              <p:par>
                                <p:cTn id="98" presetID="10" presetClass="entr" presetSubtype="0" fill="hold" nodeType="with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fade">
                                      <p:cBhvr>
                                        <p:cTn id="100" dur="500"/>
                                        <p:tgtEl>
                                          <p:spTgt spid="37"/>
                                        </p:tgtEl>
                                      </p:cBhvr>
                                    </p:animEffect>
                                  </p:childTnLst>
                                </p:cTn>
                              </p:par>
                              <p:par>
                                <p:cTn id="101" presetID="10" presetClass="entr" presetSubtype="0" fill="hold" nodeType="withEffect">
                                  <p:stCondLst>
                                    <p:cond delay="0"/>
                                  </p:stCondLst>
                                  <p:childTnLst>
                                    <p:set>
                                      <p:cBhvr>
                                        <p:cTn id="102" dur="1" fill="hold">
                                          <p:stCondLst>
                                            <p:cond delay="0"/>
                                          </p:stCondLst>
                                        </p:cTn>
                                        <p:tgtEl>
                                          <p:spTgt spid="148"/>
                                        </p:tgtEl>
                                        <p:attrNameLst>
                                          <p:attrName>style.visibility</p:attrName>
                                        </p:attrNameLst>
                                      </p:cBhvr>
                                      <p:to>
                                        <p:strVal val="visible"/>
                                      </p:to>
                                    </p:set>
                                    <p:animEffect transition="in" filter="fade">
                                      <p:cBhvr>
                                        <p:cTn id="103" dur="500"/>
                                        <p:tgtEl>
                                          <p:spTgt spid="148"/>
                                        </p:tgtEl>
                                      </p:cBhvr>
                                    </p:animEffect>
                                  </p:childTnLst>
                                </p:cTn>
                              </p:par>
                              <p:par>
                                <p:cTn id="104" presetID="10" presetClass="entr" presetSubtype="0" fill="hold" nodeType="withEffect">
                                  <p:stCondLst>
                                    <p:cond delay="0"/>
                                  </p:stCondLst>
                                  <p:childTnLst>
                                    <p:set>
                                      <p:cBhvr>
                                        <p:cTn id="105" dur="1" fill="hold">
                                          <p:stCondLst>
                                            <p:cond delay="0"/>
                                          </p:stCondLst>
                                        </p:cTn>
                                        <p:tgtEl>
                                          <p:spTgt spid="151"/>
                                        </p:tgtEl>
                                        <p:attrNameLst>
                                          <p:attrName>style.visibility</p:attrName>
                                        </p:attrNameLst>
                                      </p:cBhvr>
                                      <p:to>
                                        <p:strVal val="visible"/>
                                      </p:to>
                                    </p:set>
                                    <p:animEffect transition="in" filter="fade">
                                      <p:cBhvr>
                                        <p:cTn id="106" dur="500"/>
                                        <p:tgtEl>
                                          <p:spTgt spid="151"/>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54"/>
                                        </p:tgtEl>
                                        <p:attrNameLst>
                                          <p:attrName>style.visibility</p:attrName>
                                        </p:attrNameLst>
                                      </p:cBhvr>
                                      <p:to>
                                        <p:strVal val="visible"/>
                                      </p:to>
                                    </p:set>
                                    <p:animEffect transition="in" filter="fade">
                                      <p:cBhvr>
                                        <p:cTn id="109" dur="500"/>
                                        <p:tgtEl>
                                          <p:spTgt spid="154"/>
                                        </p:tgtEl>
                                      </p:cBhvr>
                                    </p:animEffect>
                                  </p:childTnLst>
                                </p:cTn>
                              </p:par>
                              <p:par>
                                <p:cTn id="110" presetID="10" presetClass="entr" presetSubtype="0" fill="hold" grpId="1" nodeType="withEffect">
                                  <p:stCondLst>
                                    <p:cond delay="0"/>
                                  </p:stCondLst>
                                  <p:childTnLst>
                                    <p:set>
                                      <p:cBhvr>
                                        <p:cTn id="111" dur="1" fill="hold">
                                          <p:stCondLst>
                                            <p:cond delay="0"/>
                                          </p:stCondLst>
                                        </p:cTn>
                                        <p:tgtEl>
                                          <p:spTgt spid="154"/>
                                        </p:tgtEl>
                                        <p:attrNameLst>
                                          <p:attrName>style.visibility</p:attrName>
                                        </p:attrNameLst>
                                      </p:cBhvr>
                                      <p:to>
                                        <p:strVal val="visible"/>
                                      </p:to>
                                    </p:set>
                                    <p:animEffect transition="in" filter="fade">
                                      <p:cBhvr>
                                        <p:cTn id="112" dur="500"/>
                                        <p:tgtEl>
                                          <p:spTgt spid="154"/>
                                        </p:tgtEl>
                                      </p:cBhvr>
                                    </p:animEffect>
                                  </p:childTnLst>
                                </p:cTn>
                              </p:par>
                              <p:par>
                                <p:cTn id="113" presetID="10" presetClass="exit" presetSubtype="0" fill="hold" grpId="1" nodeType="withEffect">
                                  <p:stCondLst>
                                    <p:cond delay="0"/>
                                  </p:stCondLst>
                                  <p:childTnLst>
                                    <p:animEffect transition="out" filter="fade">
                                      <p:cBhvr>
                                        <p:cTn id="114" dur="500"/>
                                        <p:tgtEl>
                                          <p:spTgt spid="101"/>
                                        </p:tgtEl>
                                      </p:cBhvr>
                                    </p:animEffect>
                                    <p:set>
                                      <p:cBhvr>
                                        <p:cTn id="115" dur="1" fill="hold">
                                          <p:stCondLst>
                                            <p:cond delay="499"/>
                                          </p:stCondLst>
                                        </p:cTn>
                                        <p:tgtEl>
                                          <p:spTgt spid="101"/>
                                        </p:tgtEl>
                                        <p:attrNameLst>
                                          <p:attrName>style.visibility</p:attrName>
                                        </p:attrNameLst>
                                      </p:cBhvr>
                                      <p:to>
                                        <p:strVal val="hidden"/>
                                      </p:to>
                                    </p:set>
                                  </p:childTnLst>
                                </p:cTn>
                              </p:par>
                              <p:par>
                                <p:cTn id="116" presetID="10" presetClass="exit" presetSubtype="0" fill="hold" grpId="1" nodeType="withEffect">
                                  <p:stCondLst>
                                    <p:cond delay="0"/>
                                  </p:stCondLst>
                                  <p:childTnLst>
                                    <p:animEffect transition="out" filter="fade">
                                      <p:cBhvr>
                                        <p:cTn id="117" dur="500"/>
                                        <p:tgtEl>
                                          <p:spTgt spid="102"/>
                                        </p:tgtEl>
                                      </p:cBhvr>
                                    </p:animEffect>
                                    <p:set>
                                      <p:cBhvr>
                                        <p:cTn id="118" dur="1" fill="hold">
                                          <p:stCondLst>
                                            <p:cond delay="499"/>
                                          </p:stCondLst>
                                        </p:cTn>
                                        <p:tgtEl>
                                          <p:spTgt spid="102"/>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500"/>
                                        <p:tgtEl>
                                          <p:spTgt spid="103"/>
                                        </p:tgtEl>
                                      </p:cBhvr>
                                    </p:animEffect>
                                    <p:set>
                                      <p:cBhvr>
                                        <p:cTn id="121" dur="1" fill="hold">
                                          <p:stCondLst>
                                            <p:cond delay="499"/>
                                          </p:stCondLst>
                                        </p:cTn>
                                        <p:tgtEl>
                                          <p:spTgt spid="103"/>
                                        </p:tgtEl>
                                        <p:attrNameLst>
                                          <p:attrName>style.visibility</p:attrName>
                                        </p:attrNameLst>
                                      </p:cBhvr>
                                      <p:to>
                                        <p:strVal val="hidden"/>
                                      </p:to>
                                    </p:set>
                                  </p:childTnLst>
                                </p:cTn>
                              </p:par>
                              <p:par>
                                <p:cTn id="122" presetID="10" presetClass="exit" presetSubtype="0" fill="hold" grpId="1" nodeType="withEffect">
                                  <p:stCondLst>
                                    <p:cond delay="0"/>
                                  </p:stCondLst>
                                  <p:childTnLst>
                                    <p:animEffect transition="out" filter="fade">
                                      <p:cBhvr>
                                        <p:cTn id="123" dur="500"/>
                                        <p:tgtEl>
                                          <p:spTgt spid="104"/>
                                        </p:tgtEl>
                                      </p:cBhvr>
                                    </p:animEffect>
                                    <p:set>
                                      <p:cBhvr>
                                        <p:cTn id="124" dur="1" fill="hold">
                                          <p:stCondLst>
                                            <p:cond delay="499"/>
                                          </p:stCondLst>
                                        </p:cTn>
                                        <p:tgtEl>
                                          <p:spTgt spid="104"/>
                                        </p:tgtEl>
                                        <p:attrNameLst>
                                          <p:attrName>style.visibility</p:attrName>
                                        </p:attrNameLst>
                                      </p:cBhvr>
                                      <p:to>
                                        <p:strVal val="hidden"/>
                                      </p:to>
                                    </p:set>
                                  </p:childTnLst>
                                </p:cTn>
                              </p:par>
                              <p:par>
                                <p:cTn id="125" presetID="10" presetClass="exit" presetSubtype="0" fill="hold" nodeType="withEffect">
                                  <p:stCondLst>
                                    <p:cond delay="0"/>
                                  </p:stCondLst>
                                  <p:childTnLst>
                                    <p:animEffect transition="out" filter="fade">
                                      <p:cBhvr>
                                        <p:cTn id="126" dur="500"/>
                                        <p:tgtEl>
                                          <p:spTgt spid="109"/>
                                        </p:tgtEl>
                                      </p:cBhvr>
                                    </p:animEffect>
                                    <p:set>
                                      <p:cBhvr>
                                        <p:cTn id="127" dur="1" fill="hold">
                                          <p:stCondLst>
                                            <p:cond delay="499"/>
                                          </p:stCondLst>
                                        </p:cTn>
                                        <p:tgtEl>
                                          <p:spTgt spid="109"/>
                                        </p:tgtEl>
                                        <p:attrNameLst>
                                          <p:attrName>style.visibility</p:attrName>
                                        </p:attrNameLst>
                                      </p:cBhvr>
                                      <p:to>
                                        <p:strVal val="hidden"/>
                                      </p:to>
                                    </p:set>
                                  </p:childTnLst>
                                </p:cTn>
                              </p:par>
                              <p:par>
                                <p:cTn id="128" presetID="10" presetClass="exit" presetSubtype="0" fill="hold" nodeType="withEffect">
                                  <p:stCondLst>
                                    <p:cond delay="0"/>
                                  </p:stCondLst>
                                  <p:childTnLst>
                                    <p:animEffect transition="out" filter="fade">
                                      <p:cBhvr>
                                        <p:cTn id="129" dur="500"/>
                                        <p:tgtEl>
                                          <p:spTgt spid="106"/>
                                        </p:tgtEl>
                                      </p:cBhvr>
                                    </p:animEffect>
                                    <p:set>
                                      <p:cBhvr>
                                        <p:cTn id="130" dur="1" fill="hold">
                                          <p:stCondLst>
                                            <p:cond delay="499"/>
                                          </p:stCondLst>
                                        </p:cTn>
                                        <p:tgtEl>
                                          <p:spTgt spid="106"/>
                                        </p:tgtEl>
                                        <p:attrNameLst>
                                          <p:attrName>style.visibility</p:attrName>
                                        </p:attrNameLst>
                                      </p:cBhvr>
                                      <p:to>
                                        <p:strVal val="hidden"/>
                                      </p:to>
                                    </p:set>
                                  </p:childTnLst>
                                </p:cTn>
                              </p:par>
                              <p:par>
                                <p:cTn id="131" presetID="10" presetClass="exit" presetSubtype="0" fill="hold" nodeType="withEffect">
                                  <p:stCondLst>
                                    <p:cond delay="0"/>
                                  </p:stCondLst>
                                  <p:childTnLst>
                                    <p:animEffect transition="out" filter="fade">
                                      <p:cBhvr>
                                        <p:cTn id="132" dur="500"/>
                                        <p:tgtEl>
                                          <p:spTgt spid="112"/>
                                        </p:tgtEl>
                                      </p:cBhvr>
                                    </p:animEffect>
                                    <p:set>
                                      <p:cBhvr>
                                        <p:cTn id="133" dur="1" fill="hold">
                                          <p:stCondLst>
                                            <p:cond delay="499"/>
                                          </p:stCondLst>
                                        </p:cTn>
                                        <p:tgtEl>
                                          <p:spTgt spid="112"/>
                                        </p:tgtEl>
                                        <p:attrNameLst>
                                          <p:attrName>style.visibility</p:attrName>
                                        </p:attrNameLst>
                                      </p:cBhvr>
                                      <p:to>
                                        <p:strVal val="hidden"/>
                                      </p:to>
                                    </p:set>
                                  </p:childTnLst>
                                </p:cTn>
                              </p:par>
                              <p:par>
                                <p:cTn id="134" presetID="10" presetClass="exit" presetSubtype="0" fill="hold" nodeType="withEffect">
                                  <p:stCondLst>
                                    <p:cond delay="0"/>
                                  </p:stCondLst>
                                  <p:childTnLst>
                                    <p:animEffect transition="out" filter="fade">
                                      <p:cBhvr>
                                        <p:cTn id="135" dur="500"/>
                                        <p:tgtEl>
                                          <p:spTgt spid="115"/>
                                        </p:tgtEl>
                                      </p:cBhvr>
                                    </p:animEffect>
                                    <p:set>
                                      <p:cBhvr>
                                        <p:cTn id="136" dur="1" fill="hold">
                                          <p:stCondLst>
                                            <p:cond delay="499"/>
                                          </p:stCondLst>
                                        </p:cTn>
                                        <p:tgtEl>
                                          <p:spTgt spid="115"/>
                                        </p:tgtEl>
                                        <p:attrNameLst>
                                          <p:attrName>style.visibility</p:attrName>
                                        </p:attrNameLst>
                                      </p:cBhvr>
                                      <p:to>
                                        <p:strVal val="hidden"/>
                                      </p:to>
                                    </p:set>
                                  </p:childTnLst>
                                </p:cTn>
                              </p:par>
                              <p:par>
                                <p:cTn id="137" presetID="10" presetClass="entr" presetSubtype="0" fill="hold" nodeType="withEffect">
                                  <p:stCondLst>
                                    <p:cond delay="0"/>
                                  </p:stCondLst>
                                  <p:childTnLst>
                                    <p:set>
                                      <p:cBhvr>
                                        <p:cTn id="138" dur="1" fill="hold">
                                          <p:stCondLst>
                                            <p:cond delay="0"/>
                                          </p:stCondLst>
                                        </p:cTn>
                                        <p:tgtEl>
                                          <p:spTgt spid="158"/>
                                        </p:tgtEl>
                                        <p:attrNameLst>
                                          <p:attrName>style.visibility</p:attrName>
                                        </p:attrNameLst>
                                      </p:cBhvr>
                                      <p:to>
                                        <p:strVal val="visible"/>
                                      </p:to>
                                    </p:set>
                                    <p:animEffect transition="in" filter="fade">
                                      <p:cBhvr>
                                        <p:cTn id="139" dur="500"/>
                                        <p:tgtEl>
                                          <p:spTgt spid="158"/>
                                        </p:tgtEl>
                                      </p:cBhvr>
                                    </p:animEffect>
                                  </p:childTnLst>
                                </p:cTn>
                              </p:par>
                              <p:par>
                                <p:cTn id="140" presetID="10" presetClass="entr" presetSubtype="0" fill="hold" nodeType="withEffect">
                                  <p:stCondLst>
                                    <p:cond delay="0"/>
                                  </p:stCondLst>
                                  <p:childTnLst>
                                    <p:set>
                                      <p:cBhvr>
                                        <p:cTn id="141" dur="1" fill="hold">
                                          <p:stCondLst>
                                            <p:cond delay="0"/>
                                          </p:stCondLst>
                                        </p:cTn>
                                        <p:tgtEl>
                                          <p:spTgt spid="155"/>
                                        </p:tgtEl>
                                        <p:attrNameLst>
                                          <p:attrName>style.visibility</p:attrName>
                                        </p:attrNameLst>
                                      </p:cBhvr>
                                      <p:to>
                                        <p:strVal val="visible"/>
                                      </p:to>
                                    </p:set>
                                    <p:animEffect transition="in" filter="fade">
                                      <p:cBhvr>
                                        <p:cTn id="142" dur="500"/>
                                        <p:tgtEl>
                                          <p:spTgt spid="155"/>
                                        </p:tgtEl>
                                      </p:cBhvr>
                                    </p:animEffect>
                                  </p:childTnLst>
                                </p:cTn>
                              </p:par>
                              <p:par>
                                <p:cTn id="143" presetID="10" presetClass="entr" presetSubtype="0" fill="hold" grpId="2" nodeType="withEffect">
                                  <p:stCondLst>
                                    <p:cond delay="0"/>
                                  </p:stCondLst>
                                  <p:childTnLst>
                                    <p:set>
                                      <p:cBhvr>
                                        <p:cTn id="144" dur="1" fill="hold">
                                          <p:stCondLst>
                                            <p:cond delay="0"/>
                                          </p:stCondLst>
                                        </p:cTn>
                                        <p:tgtEl>
                                          <p:spTgt spid="154"/>
                                        </p:tgtEl>
                                        <p:attrNameLst>
                                          <p:attrName>style.visibility</p:attrName>
                                        </p:attrNameLst>
                                      </p:cBhvr>
                                      <p:to>
                                        <p:strVal val="visible"/>
                                      </p:to>
                                    </p:set>
                                    <p:animEffect transition="in" filter="fade">
                                      <p:cBhvr>
                                        <p:cTn id="145" dur="500"/>
                                        <p:tgtEl>
                                          <p:spTgt spid="154"/>
                                        </p:tgtEl>
                                      </p:cBhvr>
                                    </p:animEffect>
                                  </p:childTnLst>
                                </p:cTn>
                              </p:par>
                              <p:par>
                                <p:cTn id="146" presetID="10" presetClass="entr" presetSubtype="0" fill="hold" nodeType="withEffect">
                                  <p:stCondLst>
                                    <p:cond delay="0"/>
                                  </p:stCondLst>
                                  <p:childTnLst>
                                    <p:set>
                                      <p:cBhvr>
                                        <p:cTn id="147" dur="1" fill="hold">
                                          <p:stCondLst>
                                            <p:cond delay="0"/>
                                          </p:stCondLst>
                                        </p:cTn>
                                        <p:tgtEl>
                                          <p:spTgt spid="155"/>
                                        </p:tgtEl>
                                        <p:attrNameLst>
                                          <p:attrName>style.visibility</p:attrName>
                                        </p:attrNameLst>
                                      </p:cBhvr>
                                      <p:to>
                                        <p:strVal val="visible"/>
                                      </p:to>
                                    </p:set>
                                    <p:animEffect transition="in" filter="fade">
                                      <p:cBhvr>
                                        <p:cTn id="148" dur="500"/>
                                        <p:tgtEl>
                                          <p:spTgt spid="155"/>
                                        </p:tgtEl>
                                      </p:cBhvr>
                                    </p:animEffect>
                                  </p:childTnLst>
                                </p:cTn>
                              </p:par>
                              <p:par>
                                <p:cTn id="149" presetID="10" presetClass="entr" presetSubtype="0" fill="hold" nodeType="withEffect">
                                  <p:stCondLst>
                                    <p:cond delay="0"/>
                                  </p:stCondLst>
                                  <p:childTnLst>
                                    <p:set>
                                      <p:cBhvr>
                                        <p:cTn id="150" dur="1" fill="hold">
                                          <p:stCondLst>
                                            <p:cond delay="0"/>
                                          </p:stCondLst>
                                        </p:cTn>
                                        <p:tgtEl>
                                          <p:spTgt spid="158"/>
                                        </p:tgtEl>
                                        <p:attrNameLst>
                                          <p:attrName>style.visibility</p:attrName>
                                        </p:attrNameLst>
                                      </p:cBhvr>
                                      <p:to>
                                        <p:strVal val="visible"/>
                                      </p:to>
                                    </p:set>
                                    <p:animEffect transition="in" filter="fade">
                                      <p:cBhvr>
                                        <p:cTn id="151" dur="500"/>
                                        <p:tgtEl>
                                          <p:spTgt spid="158"/>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141"/>
                                        </p:tgtEl>
                                        <p:attrNameLst>
                                          <p:attrName>style.visibility</p:attrName>
                                        </p:attrNameLst>
                                      </p:cBhvr>
                                      <p:to>
                                        <p:strVal val="visible"/>
                                      </p:to>
                                    </p:set>
                                    <p:animEffect transition="in" filter="fade">
                                      <p:cBhvr>
                                        <p:cTn id="154" dur="500"/>
                                        <p:tgtEl>
                                          <p:spTgt spid="141"/>
                                        </p:tgtEl>
                                      </p:cBhvr>
                                    </p:animEffect>
                                  </p:childTnLst>
                                </p:cTn>
                              </p:par>
                              <p:par>
                                <p:cTn id="155" presetID="10" presetClass="entr" presetSubtype="0" fill="hold" nodeType="withEffect">
                                  <p:stCondLst>
                                    <p:cond delay="0"/>
                                  </p:stCondLst>
                                  <p:childTnLst>
                                    <p:set>
                                      <p:cBhvr>
                                        <p:cTn id="156" dur="1" fill="hold">
                                          <p:stCondLst>
                                            <p:cond delay="0"/>
                                          </p:stCondLst>
                                        </p:cTn>
                                        <p:tgtEl>
                                          <p:spTgt spid="22">
                                            <p:txEl>
                                              <p:pRg st="12" end="12"/>
                                            </p:txEl>
                                          </p:spTgt>
                                        </p:tgtEl>
                                        <p:attrNameLst>
                                          <p:attrName>style.visibility</p:attrName>
                                        </p:attrNameLst>
                                      </p:cBhvr>
                                      <p:to>
                                        <p:strVal val="visible"/>
                                      </p:to>
                                    </p:set>
                                    <p:animEffect transition="in" filter="fade">
                                      <p:cBhvr>
                                        <p:cTn id="157" dur="500"/>
                                        <p:tgtEl>
                                          <p:spTgt spid="22">
                                            <p:txEl>
                                              <p:pRg st="12" end="12"/>
                                            </p:txEl>
                                          </p:spTgt>
                                        </p:tgtEl>
                                      </p:cBhvr>
                                    </p:animEffect>
                                  </p:childTnLst>
                                </p:cTn>
                              </p:par>
                              <p:par>
                                <p:cTn id="158" presetID="10" presetClass="entr" presetSubtype="0" fill="hold" nodeType="withEffect">
                                  <p:stCondLst>
                                    <p:cond delay="0"/>
                                  </p:stCondLst>
                                  <p:childTnLst>
                                    <p:set>
                                      <p:cBhvr>
                                        <p:cTn id="159" dur="1" fill="hold">
                                          <p:stCondLst>
                                            <p:cond delay="0"/>
                                          </p:stCondLst>
                                        </p:cTn>
                                        <p:tgtEl>
                                          <p:spTgt spid="22">
                                            <p:txEl>
                                              <p:pRg st="14" end="14"/>
                                            </p:txEl>
                                          </p:spTgt>
                                        </p:tgtEl>
                                        <p:attrNameLst>
                                          <p:attrName>style.visibility</p:attrName>
                                        </p:attrNameLst>
                                      </p:cBhvr>
                                      <p:to>
                                        <p:strVal val="visible"/>
                                      </p:to>
                                    </p:set>
                                    <p:animEffect transition="in" filter="fade">
                                      <p:cBhvr>
                                        <p:cTn id="160" dur="500"/>
                                        <p:tgtEl>
                                          <p:spTgt spid="22">
                                            <p:txEl>
                                              <p:pRg st="14" end="14"/>
                                            </p:txEl>
                                          </p:spTgt>
                                        </p:tgtEl>
                                      </p:cBhvr>
                                    </p:animEffect>
                                  </p:childTnLst>
                                </p:cTn>
                              </p:par>
                              <p:par>
                                <p:cTn id="161" presetID="10" presetClass="entr" presetSubtype="0" fill="hold" nodeType="withEffect">
                                  <p:stCondLst>
                                    <p:cond delay="0"/>
                                  </p:stCondLst>
                                  <p:childTnLst>
                                    <p:set>
                                      <p:cBhvr>
                                        <p:cTn id="162" dur="1" fill="hold">
                                          <p:stCondLst>
                                            <p:cond delay="0"/>
                                          </p:stCondLst>
                                        </p:cTn>
                                        <p:tgtEl>
                                          <p:spTgt spid="22">
                                            <p:txEl>
                                              <p:pRg st="16" end="16"/>
                                            </p:txEl>
                                          </p:spTgt>
                                        </p:tgtEl>
                                        <p:attrNameLst>
                                          <p:attrName>style.visibility</p:attrName>
                                        </p:attrNameLst>
                                      </p:cBhvr>
                                      <p:to>
                                        <p:strVal val="visible"/>
                                      </p:to>
                                    </p:set>
                                    <p:animEffect transition="in" filter="fade">
                                      <p:cBhvr>
                                        <p:cTn id="163" dur="500"/>
                                        <p:tgtEl>
                                          <p:spTgt spid="22">
                                            <p:txEl>
                                              <p:pRg st="16" end="16"/>
                                            </p:txEl>
                                          </p:spTgt>
                                        </p:tgtEl>
                                      </p:cBhvr>
                                    </p:animEffect>
                                  </p:childTnLst>
                                </p:cTn>
                              </p:par>
                              <p:par>
                                <p:cTn id="164" presetID="10" presetClass="entr" presetSubtype="0" fill="hold" nodeType="withEffect">
                                  <p:stCondLst>
                                    <p:cond delay="0"/>
                                  </p:stCondLst>
                                  <p:childTnLst>
                                    <p:set>
                                      <p:cBhvr>
                                        <p:cTn id="165" dur="1" fill="hold">
                                          <p:stCondLst>
                                            <p:cond delay="0"/>
                                          </p:stCondLst>
                                        </p:cTn>
                                        <p:tgtEl>
                                          <p:spTgt spid="58"/>
                                        </p:tgtEl>
                                        <p:attrNameLst>
                                          <p:attrName>style.visibility</p:attrName>
                                        </p:attrNameLst>
                                      </p:cBhvr>
                                      <p:to>
                                        <p:strVal val="visible"/>
                                      </p:to>
                                    </p:set>
                                    <p:animEffect transition="in" filter="fade">
                                      <p:cBhvr>
                                        <p:cTn id="16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01" grpId="1" animBg="1"/>
      <p:bldP spid="102" grpId="0" animBg="1"/>
      <p:bldP spid="102" grpId="1" animBg="1"/>
      <p:bldP spid="103" grpId="0" animBg="1"/>
      <p:bldP spid="103" grpId="1" animBg="1"/>
      <p:bldP spid="104" grpId="0" animBg="1"/>
      <p:bldP spid="104" grpId="1" animBg="1"/>
      <p:bldP spid="126" grpId="0" animBg="1"/>
      <p:bldP spid="126" grpId="1" animBg="1"/>
      <p:bldP spid="127" grpId="0" animBg="1"/>
      <p:bldP spid="127" grpId="1" animBg="1"/>
      <p:bldP spid="132" grpId="0" animBg="1"/>
      <p:bldP spid="139" grpId="0" animBg="1"/>
      <p:bldP spid="141" grpId="0" animBg="1"/>
      <p:bldP spid="154" grpId="0" animBg="1"/>
      <p:bldP spid="154" grpId="1" animBg="1"/>
      <p:bldP spid="154" grpId="2"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p:txBody>
          <a:bodyPr/>
          <a:lstStyle/>
          <a:p>
            <a:r>
              <a:rPr lang="en-US" dirty="0"/>
              <a:t>Workflow for emittance scan – everything in Xsuite</a:t>
            </a:r>
          </a:p>
        </p:txBody>
      </p:sp>
      <p:sp>
        <p:nvSpPr>
          <p:cNvPr id="17" name="TextBox 16">
            <a:extLst>
              <a:ext uri="{FF2B5EF4-FFF2-40B4-BE49-F238E27FC236}">
                <a16:creationId xmlns:a16="http://schemas.microsoft.com/office/drawing/2014/main" id="{A983FD5A-50BC-A58A-6A31-C4ECE5F90D53}"/>
              </a:ext>
            </a:extLst>
          </p:cNvPr>
          <p:cNvSpPr txBox="1"/>
          <p:nvPr/>
        </p:nvSpPr>
        <p:spPr>
          <a:xfrm>
            <a:off x="413771" y="1590223"/>
            <a:ext cx="4118428" cy="369332"/>
          </a:xfrm>
          <a:prstGeom prst="rect">
            <a:avLst/>
          </a:prstGeom>
          <a:noFill/>
        </p:spPr>
        <p:txBody>
          <a:bodyPr wrap="square">
            <a:spAutoFit/>
          </a:bodyPr>
          <a:lstStyle/>
          <a:p>
            <a:r>
              <a:rPr lang="en-US" sz="1800" u="sng" dirty="0"/>
              <a:t>Prepare </a:t>
            </a:r>
            <a:r>
              <a:rPr lang="en-US" sz="1800" u="sng" dirty="0" err="1"/>
              <a:t>Xtrack</a:t>
            </a:r>
            <a:r>
              <a:rPr lang="en-US" sz="1800" u="sng" dirty="0"/>
              <a:t> line once </a:t>
            </a:r>
            <a:r>
              <a:rPr lang="en-US" sz="1800" u="sng" dirty="0">
                <a:solidFill>
                  <a:schemeClr val="accent5"/>
                </a:solidFill>
              </a:rPr>
              <a:t>[6]</a:t>
            </a:r>
            <a:r>
              <a:rPr lang="en-US" sz="1800" u="sng" dirty="0"/>
              <a:t>:</a:t>
            </a:r>
          </a:p>
        </p:txBody>
      </p:sp>
      <p:grpSp>
        <p:nvGrpSpPr>
          <p:cNvPr id="48" name="Group 47">
            <a:extLst>
              <a:ext uri="{FF2B5EF4-FFF2-40B4-BE49-F238E27FC236}">
                <a16:creationId xmlns:a16="http://schemas.microsoft.com/office/drawing/2014/main" id="{4D3F0953-232B-A0E7-01F0-1731214F34B3}"/>
              </a:ext>
            </a:extLst>
          </p:cNvPr>
          <p:cNvGrpSpPr/>
          <p:nvPr/>
        </p:nvGrpSpPr>
        <p:grpSpPr>
          <a:xfrm>
            <a:off x="990600" y="2167485"/>
            <a:ext cx="1676400" cy="2715287"/>
            <a:chOff x="304800" y="1413357"/>
            <a:chExt cx="1676400" cy="2715287"/>
          </a:xfrm>
        </p:grpSpPr>
        <p:grpSp>
          <p:nvGrpSpPr>
            <p:cNvPr id="39" name="Group 38">
              <a:extLst>
                <a:ext uri="{FF2B5EF4-FFF2-40B4-BE49-F238E27FC236}">
                  <a16:creationId xmlns:a16="http://schemas.microsoft.com/office/drawing/2014/main" id="{82183933-0249-AF38-5D8C-A52890CAA927}"/>
                </a:ext>
              </a:extLst>
            </p:cNvPr>
            <p:cNvGrpSpPr/>
            <p:nvPr/>
          </p:nvGrpSpPr>
          <p:grpSpPr>
            <a:xfrm>
              <a:off x="304800" y="1413357"/>
              <a:ext cx="1676400" cy="2387014"/>
              <a:chOff x="378641" y="1051568"/>
              <a:chExt cx="1676400" cy="2387014"/>
            </a:xfrm>
          </p:grpSpPr>
          <p:sp>
            <p:nvSpPr>
              <p:cNvPr id="33" name="Rectangle 32">
                <a:extLst>
                  <a:ext uri="{FF2B5EF4-FFF2-40B4-BE49-F238E27FC236}">
                    <a16:creationId xmlns:a16="http://schemas.microsoft.com/office/drawing/2014/main" id="{9BD3BD2F-41A8-4B16-B496-A689C0625D56}"/>
                  </a:ext>
                </a:extLst>
              </p:cNvPr>
              <p:cNvSpPr/>
              <p:nvPr/>
            </p:nvSpPr>
            <p:spPr>
              <a:xfrm>
                <a:off x="378641" y="1051568"/>
                <a:ext cx="1676400" cy="553550"/>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load MAD-X sequence </a:t>
                </a:r>
                <a:r>
                  <a:rPr lang="en-US" dirty="0">
                    <a:solidFill>
                      <a:schemeClr val="accent5"/>
                    </a:solidFill>
                  </a:rPr>
                  <a:t>[7]</a:t>
                </a:r>
              </a:p>
            </p:txBody>
          </p:sp>
          <p:sp>
            <p:nvSpPr>
              <p:cNvPr id="34" name="Rectangle 33">
                <a:extLst>
                  <a:ext uri="{FF2B5EF4-FFF2-40B4-BE49-F238E27FC236}">
                    <a16:creationId xmlns:a16="http://schemas.microsoft.com/office/drawing/2014/main" id="{FD4B5AA8-68C3-848A-C8DD-471A212FE92D}"/>
                  </a:ext>
                </a:extLst>
              </p:cNvPr>
              <p:cNvSpPr/>
              <p:nvPr/>
            </p:nvSpPr>
            <p:spPr>
              <a:xfrm>
                <a:off x="378641" y="1605118"/>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add wigglers</a:t>
                </a:r>
                <a:endParaRPr lang="en-US" baseline="-25000" dirty="0">
                  <a:solidFill>
                    <a:schemeClr val="accent4">
                      <a:lumMod val="50000"/>
                    </a:schemeClr>
                  </a:solidFill>
                </a:endParaRPr>
              </a:p>
            </p:txBody>
          </p:sp>
          <p:sp>
            <p:nvSpPr>
              <p:cNvPr id="35" name="Rectangle 34">
                <a:extLst>
                  <a:ext uri="{FF2B5EF4-FFF2-40B4-BE49-F238E27FC236}">
                    <a16:creationId xmlns:a16="http://schemas.microsoft.com/office/drawing/2014/main" id="{CF55B064-28B4-6B7B-0B4C-40B2CF0CE983}"/>
                  </a:ext>
                </a:extLst>
              </p:cNvPr>
              <p:cNvSpPr/>
              <p:nvPr/>
            </p:nvSpPr>
            <p:spPr>
              <a:xfrm>
                <a:off x="378641" y="2797916"/>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slice sequence</a:t>
                </a:r>
              </a:p>
            </p:txBody>
          </p:sp>
          <p:sp>
            <p:nvSpPr>
              <p:cNvPr id="36" name="Rectangle 35">
                <a:extLst>
                  <a:ext uri="{FF2B5EF4-FFF2-40B4-BE49-F238E27FC236}">
                    <a16:creationId xmlns:a16="http://schemas.microsoft.com/office/drawing/2014/main" id="{46CA2CC0-EA6F-BBDA-1D79-A7A5F80A44D0}"/>
                  </a:ext>
                </a:extLst>
              </p:cNvPr>
              <p:cNvSpPr/>
              <p:nvPr/>
            </p:nvSpPr>
            <p:spPr>
              <a:xfrm>
                <a:off x="378641" y="2480416"/>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 + </a:t>
                </a:r>
                <a:r>
                  <a:rPr lang="en-US" dirty="0" err="1">
                    <a:solidFill>
                      <a:schemeClr val="accent4">
                        <a:lumMod val="50000"/>
                      </a:schemeClr>
                    </a:solidFill>
                  </a:rPr>
                  <a:t>twiss</a:t>
                </a:r>
                <a:r>
                  <a:rPr lang="en-US" dirty="0">
                    <a:solidFill>
                      <a:schemeClr val="accent4">
                        <a:lumMod val="50000"/>
                      </a:schemeClr>
                    </a:solidFill>
                  </a:rPr>
                  <a:t> 4D</a:t>
                </a:r>
              </a:p>
            </p:txBody>
          </p:sp>
          <p:sp>
            <p:nvSpPr>
              <p:cNvPr id="37" name="Rectangle 36">
                <a:extLst>
                  <a:ext uri="{FF2B5EF4-FFF2-40B4-BE49-F238E27FC236}">
                    <a16:creationId xmlns:a16="http://schemas.microsoft.com/office/drawing/2014/main" id="{146B0285-1769-AFDD-70A0-A13F9A1F6397}"/>
                  </a:ext>
                </a:extLst>
              </p:cNvPr>
              <p:cNvSpPr/>
              <p:nvPr/>
            </p:nvSpPr>
            <p:spPr>
              <a:xfrm>
                <a:off x="378641" y="3115416"/>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 + </a:t>
                </a:r>
                <a:r>
                  <a:rPr lang="en-US" dirty="0" err="1">
                    <a:solidFill>
                      <a:schemeClr val="accent4">
                        <a:lumMod val="50000"/>
                      </a:schemeClr>
                    </a:solidFill>
                  </a:rPr>
                  <a:t>twiss</a:t>
                </a:r>
                <a:r>
                  <a:rPr lang="en-US" dirty="0">
                    <a:solidFill>
                      <a:schemeClr val="accent4">
                        <a:lumMod val="50000"/>
                      </a:schemeClr>
                    </a:solidFill>
                  </a:rPr>
                  <a:t> 4D</a:t>
                </a:r>
              </a:p>
            </p:txBody>
          </p:sp>
          <p:sp>
            <p:nvSpPr>
              <p:cNvPr id="38" name="Rectangle 37">
                <a:extLst>
                  <a:ext uri="{FF2B5EF4-FFF2-40B4-BE49-F238E27FC236}">
                    <a16:creationId xmlns:a16="http://schemas.microsoft.com/office/drawing/2014/main" id="{C9D20CAD-1C6A-F196-773B-6EF0A2F83451}"/>
                  </a:ext>
                </a:extLst>
              </p:cNvPr>
              <p:cNvSpPr/>
              <p:nvPr/>
            </p:nvSpPr>
            <p:spPr>
              <a:xfrm>
                <a:off x="378641" y="1926131"/>
                <a:ext cx="1676400" cy="553550"/>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convert to </a:t>
                </a:r>
                <a:r>
                  <a:rPr lang="en-US" dirty="0" err="1">
                    <a:solidFill>
                      <a:schemeClr val="accent4">
                        <a:lumMod val="50000"/>
                      </a:schemeClr>
                    </a:solidFill>
                  </a:rPr>
                  <a:t>Xtrack</a:t>
                </a:r>
                <a:r>
                  <a:rPr lang="en-US" dirty="0">
                    <a:solidFill>
                      <a:schemeClr val="accent4">
                        <a:lumMod val="50000"/>
                      </a:schemeClr>
                    </a:solidFill>
                  </a:rPr>
                  <a:t> line</a:t>
                </a:r>
                <a:endParaRPr lang="en-US" baseline="-25000" dirty="0">
                  <a:solidFill>
                    <a:schemeClr val="accent4">
                      <a:lumMod val="50000"/>
                    </a:schemeClr>
                  </a:solidFill>
                </a:endParaRPr>
              </a:p>
            </p:txBody>
          </p:sp>
        </p:grpSp>
        <p:sp>
          <p:nvSpPr>
            <p:cNvPr id="47" name="Rectangle 46">
              <a:extLst>
                <a:ext uri="{FF2B5EF4-FFF2-40B4-BE49-F238E27FC236}">
                  <a16:creationId xmlns:a16="http://schemas.microsoft.com/office/drawing/2014/main" id="{258CD193-3B14-8E3B-6B98-CBDBE760CE50}"/>
                </a:ext>
              </a:extLst>
            </p:cNvPr>
            <p:cNvSpPr/>
            <p:nvPr/>
          </p:nvSpPr>
          <p:spPr>
            <a:xfrm>
              <a:off x="304800" y="3805478"/>
              <a:ext cx="1676400" cy="323166"/>
            </a:xfrm>
            <a:prstGeom prst="rect">
              <a:avLst/>
            </a:prstGeom>
            <a:solidFill>
              <a:schemeClr val="accent5">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5">
                      <a:lumMod val="50000"/>
                    </a:schemeClr>
                  </a:solidFill>
                </a:rPr>
                <a:t>save </a:t>
              </a:r>
              <a:r>
                <a:rPr lang="en-US" dirty="0" err="1">
                  <a:solidFill>
                    <a:schemeClr val="accent5">
                      <a:lumMod val="50000"/>
                    </a:schemeClr>
                  </a:solidFill>
                </a:rPr>
                <a:t>Xtrack</a:t>
              </a:r>
              <a:r>
                <a:rPr lang="en-US" dirty="0">
                  <a:solidFill>
                    <a:schemeClr val="accent5">
                      <a:lumMod val="50000"/>
                    </a:schemeClr>
                  </a:solidFill>
                </a:rPr>
                <a:t> line</a:t>
              </a:r>
            </a:p>
          </p:txBody>
        </p:sp>
      </p:grpSp>
      <p:grpSp>
        <p:nvGrpSpPr>
          <p:cNvPr id="3" name="Group 2">
            <a:extLst>
              <a:ext uri="{FF2B5EF4-FFF2-40B4-BE49-F238E27FC236}">
                <a16:creationId xmlns:a16="http://schemas.microsoft.com/office/drawing/2014/main" id="{55959B4D-99A3-3C3C-8F10-C094AAD9BDC5}"/>
              </a:ext>
            </a:extLst>
          </p:cNvPr>
          <p:cNvGrpSpPr/>
          <p:nvPr/>
        </p:nvGrpSpPr>
        <p:grpSpPr>
          <a:xfrm>
            <a:off x="4419600" y="1590223"/>
            <a:ext cx="3810000" cy="3359402"/>
            <a:chOff x="4419600" y="1590223"/>
            <a:chExt cx="3810000" cy="3359402"/>
          </a:xfrm>
        </p:grpSpPr>
        <p:grpSp>
          <p:nvGrpSpPr>
            <p:cNvPr id="62" name="Group 61">
              <a:extLst>
                <a:ext uri="{FF2B5EF4-FFF2-40B4-BE49-F238E27FC236}">
                  <a16:creationId xmlns:a16="http://schemas.microsoft.com/office/drawing/2014/main" id="{D8912630-B4B9-21AD-6869-A8BCEF955FF8}"/>
                </a:ext>
              </a:extLst>
            </p:cNvPr>
            <p:cNvGrpSpPr/>
            <p:nvPr/>
          </p:nvGrpSpPr>
          <p:grpSpPr>
            <a:xfrm>
              <a:off x="4419600" y="1590223"/>
              <a:ext cx="3810000" cy="3359402"/>
              <a:chOff x="4419600" y="1590223"/>
              <a:chExt cx="3810000" cy="3359402"/>
            </a:xfrm>
          </p:grpSpPr>
          <p:sp>
            <p:nvSpPr>
              <p:cNvPr id="49" name="TextBox 48">
                <a:extLst>
                  <a:ext uri="{FF2B5EF4-FFF2-40B4-BE49-F238E27FC236}">
                    <a16:creationId xmlns:a16="http://schemas.microsoft.com/office/drawing/2014/main" id="{F1E5FA56-D4AE-106B-D2AA-B053B63BCC12}"/>
                  </a:ext>
                </a:extLst>
              </p:cNvPr>
              <p:cNvSpPr txBox="1"/>
              <p:nvPr/>
            </p:nvSpPr>
            <p:spPr>
              <a:xfrm>
                <a:off x="4419600" y="1590223"/>
                <a:ext cx="3810000" cy="369332"/>
              </a:xfrm>
              <a:prstGeom prst="rect">
                <a:avLst/>
              </a:prstGeom>
              <a:noFill/>
            </p:spPr>
            <p:txBody>
              <a:bodyPr wrap="square">
                <a:spAutoFit/>
              </a:bodyPr>
              <a:lstStyle/>
              <a:p>
                <a:r>
                  <a:rPr lang="en-US" sz="1800" u="sng" dirty="0"/>
                  <a:t>Loop over a range of </a:t>
                </a:r>
                <a:r>
                  <a:rPr lang="el-GR" sz="1800" u="sng" dirty="0"/>
                  <a:t>ε</a:t>
                </a:r>
                <a:r>
                  <a:rPr lang="fr-CH" sz="1800" u="sng" baseline="-25000" dirty="0"/>
                  <a:t>y</a:t>
                </a:r>
                <a:r>
                  <a:rPr lang="fr-CH" sz="1800" u="sng" dirty="0"/>
                  <a:t> values:</a:t>
                </a:r>
                <a:r>
                  <a:rPr lang="en-US" sz="1800" u="sng" dirty="0"/>
                  <a:t> </a:t>
                </a:r>
              </a:p>
            </p:txBody>
          </p:sp>
          <p:grpSp>
            <p:nvGrpSpPr>
              <p:cNvPr id="61" name="Group 60">
                <a:extLst>
                  <a:ext uri="{FF2B5EF4-FFF2-40B4-BE49-F238E27FC236}">
                    <a16:creationId xmlns:a16="http://schemas.microsoft.com/office/drawing/2014/main" id="{21384544-103E-C6E9-0AA1-D10A7BE199C3}"/>
                  </a:ext>
                </a:extLst>
              </p:cNvPr>
              <p:cNvGrpSpPr/>
              <p:nvPr/>
            </p:nvGrpSpPr>
            <p:grpSpPr>
              <a:xfrm>
                <a:off x="4648200" y="2167485"/>
                <a:ext cx="3505200" cy="2782140"/>
                <a:chOff x="4415970" y="2181730"/>
                <a:chExt cx="3505200" cy="2782140"/>
              </a:xfrm>
            </p:grpSpPr>
            <p:grpSp>
              <p:nvGrpSpPr>
                <p:cNvPr id="59" name="Group 58">
                  <a:extLst>
                    <a:ext uri="{FF2B5EF4-FFF2-40B4-BE49-F238E27FC236}">
                      <a16:creationId xmlns:a16="http://schemas.microsoft.com/office/drawing/2014/main" id="{83A351D6-09C1-5551-F965-D42EAB2D4C3E}"/>
                    </a:ext>
                  </a:extLst>
                </p:cNvPr>
                <p:cNvGrpSpPr/>
                <p:nvPr/>
              </p:nvGrpSpPr>
              <p:grpSpPr>
                <a:xfrm>
                  <a:off x="4415970" y="2181730"/>
                  <a:ext cx="3505200" cy="2782140"/>
                  <a:chOff x="3962400" y="1842571"/>
                  <a:chExt cx="3505200" cy="2782140"/>
                </a:xfrm>
              </p:grpSpPr>
              <p:grpSp>
                <p:nvGrpSpPr>
                  <p:cNvPr id="55" name="Group 54">
                    <a:extLst>
                      <a:ext uri="{FF2B5EF4-FFF2-40B4-BE49-F238E27FC236}">
                        <a16:creationId xmlns:a16="http://schemas.microsoft.com/office/drawing/2014/main" id="{E907F4E5-77BC-D0AA-7645-E59EF36E8090}"/>
                      </a:ext>
                    </a:extLst>
                  </p:cNvPr>
                  <p:cNvGrpSpPr/>
                  <p:nvPr/>
                </p:nvGrpSpPr>
                <p:grpSpPr>
                  <a:xfrm>
                    <a:off x="3962400" y="1854598"/>
                    <a:ext cx="1676400" cy="2770113"/>
                    <a:chOff x="4415970" y="1971283"/>
                    <a:chExt cx="1676400" cy="2770113"/>
                  </a:xfrm>
                </p:grpSpPr>
                <p:grpSp>
                  <p:nvGrpSpPr>
                    <p:cNvPr id="52" name="Group 51">
                      <a:extLst>
                        <a:ext uri="{FF2B5EF4-FFF2-40B4-BE49-F238E27FC236}">
                          <a16:creationId xmlns:a16="http://schemas.microsoft.com/office/drawing/2014/main" id="{1641D8A7-E45C-1CBF-3659-D50A3292501B}"/>
                        </a:ext>
                      </a:extLst>
                    </p:cNvPr>
                    <p:cNvGrpSpPr/>
                    <p:nvPr/>
                  </p:nvGrpSpPr>
                  <p:grpSpPr>
                    <a:xfrm>
                      <a:off x="4415970" y="1971283"/>
                      <a:ext cx="1676400" cy="2456505"/>
                      <a:chOff x="4415968" y="2111258"/>
                      <a:chExt cx="1676400" cy="2456505"/>
                    </a:xfrm>
                  </p:grpSpPr>
                  <p:grpSp>
                    <p:nvGrpSpPr>
                      <p:cNvPr id="50" name="Group 49">
                        <a:extLst>
                          <a:ext uri="{FF2B5EF4-FFF2-40B4-BE49-F238E27FC236}">
                            <a16:creationId xmlns:a16="http://schemas.microsoft.com/office/drawing/2014/main" id="{727AAFE6-DDF6-C0D1-E2C0-CBE80D79C93A}"/>
                          </a:ext>
                        </a:extLst>
                      </p:cNvPr>
                      <p:cNvGrpSpPr/>
                      <p:nvPr/>
                    </p:nvGrpSpPr>
                    <p:grpSpPr>
                      <a:xfrm>
                        <a:off x="4415968" y="2111258"/>
                        <a:ext cx="1676400" cy="1972531"/>
                        <a:chOff x="2438400" y="2695283"/>
                        <a:chExt cx="1676400" cy="1972531"/>
                      </a:xfrm>
                    </p:grpSpPr>
                    <p:sp>
                      <p:nvSpPr>
                        <p:cNvPr id="23" name="Rectangle 22">
                          <a:extLst>
                            <a:ext uri="{FF2B5EF4-FFF2-40B4-BE49-F238E27FC236}">
                              <a16:creationId xmlns:a16="http://schemas.microsoft.com/office/drawing/2014/main" id="{85C2D406-929E-CD90-EF0A-D5875F861AFA}"/>
                            </a:ext>
                          </a:extLst>
                        </p:cNvPr>
                        <p:cNvSpPr/>
                        <p:nvPr/>
                      </p:nvSpPr>
                      <p:spPr>
                        <a:xfrm>
                          <a:off x="2438400" y="3883629"/>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accent4">
                                  <a:lumMod val="50000"/>
                                </a:schemeClr>
                              </a:solidFill>
                            </a:rPr>
                            <a:t>twiss</a:t>
                          </a:r>
                          <a:r>
                            <a:rPr lang="en-US" dirty="0">
                              <a:solidFill>
                                <a:schemeClr val="accent4">
                                  <a:lumMod val="50000"/>
                                </a:schemeClr>
                              </a:solidFill>
                            </a:rPr>
                            <a:t> 6D mean </a:t>
                          </a:r>
                          <a:r>
                            <a:rPr lang="en-US" dirty="0" err="1">
                              <a:solidFill>
                                <a:schemeClr val="accent4">
                                  <a:lumMod val="50000"/>
                                </a:schemeClr>
                              </a:solidFill>
                            </a:rPr>
                            <a:t>synrad</a:t>
                          </a:r>
                          <a:r>
                            <a:rPr lang="en-US" dirty="0">
                              <a:solidFill>
                                <a:schemeClr val="accent4">
                                  <a:lumMod val="50000"/>
                                </a:schemeClr>
                              </a:solidFill>
                            </a:rPr>
                            <a:t> + tapering</a:t>
                          </a:r>
                        </a:p>
                      </p:txBody>
                    </p:sp>
                    <p:sp>
                      <p:nvSpPr>
                        <p:cNvPr id="44" name="Rectangle 43">
                          <a:extLst>
                            <a:ext uri="{FF2B5EF4-FFF2-40B4-BE49-F238E27FC236}">
                              <a16:creationId xmlns:a16="http://schemas.microsoft.com/office/drawing/2014/main" id="{69996210-E4E8-F2A9-B24E-AD606800D7DD}"/>
                            </a:ext>
                          </a:extLst>
                        </p:cNvPr>
                        <p:cNvSpPr/>
                        <p:nvPr/>
                      </p:nvSpPr>
                      <p:spPr>
                        <a:xfrm>
                          <a:off x="2438400" y="4352299"/>
                          <a:ext cx="1676400" cy="3155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match </a:t>
                          </a:r>
                          <a:r>
                            <a:rPr lang="el-GR" dirty="0">
                              <a:solidFill>
                                <a:schemeClr val="accent4">
                                  <a:lumMod val="50000"/>
                                </a:schemeClr>
                              </a:solidFill>
                            </a:rPr>
                            <a:t>ε</a:t>
                          </a:r>
                          <a:r>
                            <a:rPr lang="en-US" baseline="-25000" dirty="0">
                              <a:solidFill>
                                <a:schemeClr val="accent4">
                                  <a:lumMod val="50000"/>
                                </a:schemeClr>
                              </a:solidFill>
                            </a:rPr>
                            <a:t>y</a:t>
                          </a:r>
                          <a:r>
                            <a:rPr lang="en-US" dirty="0">
                              <a:solidFill>
                                <a:schemeClr val="accent4">
                                  <a:lumMod val="50000"/>
                                </a:schemeClr>
                              </a:solidFill>
                            </a:rPr>
                            <a:t> </a:t>
                          </a:r>
                        </a:p>
                      </p:txBody>
                    </p:sp>
                    <p:sp>
                      <p:nvSpPr>
                        <p:cNvPr id="45" name="Rectangle 44">
                          <a:extLst>
                            <a:ext uri="{FF2B5EF4-FFF2-40B4-BE49-F238E27FC236}">
                              <a16:creationId xmlns:a16="http://schemas.microsoft.com/office/drawing/2014/main" id="{6BE26E20-4AC6-07EC-6C91-86F7982E2FAA}"/>
                            </a:ext>
                          </a:extLst>
                        </p:cNvPr>
                        <p:cNvSpPr/>
                        <p:nvPr/>
                      </p:nvSpPr>
                      <p:spPr>
                        <a:xfrm>
                          <a:off x="2438400" y="3545515"/>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 + </a:t>
                          </a:r>
                          <a:r>
                            <a:rPr lang="en-US" dirty="0" err="1">
                              <a:solidFill>
                                <a:schemeClr val="accent4">
                                  <a:lumMod val="50000"/>
                                </a:schemeClr>
                              </a:solidFill>
                            </a:rPr>
                            <a:t>twiss</a:t>
                          </a:r>
                          <a:r>
                            <a:rPr lang="en-US" dirty="0">
                              <a:solidFill>
                                <a:schemeClr val="accent4">
                                  <a:lumMod val="50000"/>
                                </a:schemeClr>
                              </a:solidFill>
                            </a:rPr>
                            <a:t> 4D</a:t>
                          </a:r>
                        </a:p>
                      </p:txBody>
                    </p:sp>
                    <p:sp>
                      <p:nvSpPr>
                        <p:cNvPr id="46" name="Rectangle 45">
                          <a:extLst>
                            <a:ext uri="{FF2B5EF4-FFF2-40B4-BE49-F238E27FC236}">
                              <a16:creationId xmlns:a16="http://schemas.microsoft.com/office/drawing/2014/main" id="{AEFD9DA6-A15D-7A38-CAE1-73E7E49819C2}"/>
                            </a:ext>
                          </a:extLst>
                        </p:cNvPr>
                        <p:cNvSpPr/>
                        <p:nvPr/>
                      </p:nvSpPr>
                      <p:spPr>
                        <a:xfrm>
                          <a:off x="2438400" y="2695283"/>
                          <a:ext cx="1676400" cy="323166"/>
                        </a:xfrm>
                        <a:prstGeom prst="rect">
                          <a:avLst/>
                        </a:prstGeom>
                        <a:solidFill>
                          <a:schemeClr val="accent5">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5">
                                  <a:lumMod val="50000"/>
                                </a:schemeClr>
                              </a:solidFill>
                            </a:rPr>
                            <a:t>load </a:t>
                          </a:r>
                          <a:r>
                            <a:rPr lang="en-US" dirty="0" err="1">
                              <a:solidFill>
                                <a:schemeClr val="accent5">
                                  <a:lumMod val="50000"/>
                                </a:schemeClr>
                              </a:solidFill>
                            </a:rPr>
                            <a:t>Xtrack</a:t>
                          </a:r>
                          <a:r>
                            <a:rPr lang="en-US" dirty="0">
                              <a:solidFill>
                                <a:schemeClr val="accent5">
                                  <a:lumMod val="50000"/>
                                </a:schemeClr>
                              </a:solidFill>
                            </a:rPr>
                            <a:t> line</a:t>
                          </a:r>
                        </a:p>
                      </p:txBody>
                    </p:sp>
                  </p:grpSp>
                  <p:sp>
                    <p:nvSpPr>
                      <p:cNvPr id="51" name="Rectangle 50">
                        <a:extLst>
                          <a:ext uri="{FF2B5EF4-FFF2-40B4-BE49-F238E27FC236}">
                            <a16:creationId xmlns:a16="http://schemas.microsoft.com/office/drawing/2014/main" id="{CCB14D24-6EC4-7E44-273A-F5959D713E9B}"/>
                          </a:ext>
                        </a:extLst>
                      </p:cNvPr>
                      <p:cNvSpPr/>
                      <p:nvPr/>
                    </p:nvSpPr>
                    <p:spPr>
                      <a:xfrm>
                        <a:off x="4415968" y="4099848"/>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accent4">
                                <a:lumMod val="50000"/>
                              </a:schemeClr>
                            </a:solidFill>
                          </a:rPr>
                          <a:t>twiss</a:t>
                        </a:r>
                        <a:r>
                          <a:rPr lang="en-US" dirty="0">
                            <a:solidFill>
                              <a:schemeClr val="accent4">
                                <a:lumMod val="50000"/>
                              </a:schemeClr>
                            </a:solidFill>
                          </a:rPr>
                          <a:t> 6D mean </a:t>
                        </a:r>
                        <a:r>
                          <a:rPr lang="en-US" dirty="0" err="1">
                            <a:solidFill>
                              <a:schemeClr val="accent4">
                                <a:lumMod val="50000"/>
                              </a:schemeClr>
                            </a:solidFill>
                          </a:rPr>
                          <a:t>synrad</a:t>
                        </a:r>
                        <a:r>
                          <a:rPr lang="en-US" dirty="0">
                            <a:solidFill>
                              <a:schemeClr val="accent4">
                                <a:lumMod val="50000"/>
                              </a:schemeClr>
                            </a:solidFill>
                          </a:rPr>
                          <a:t> + tapering</a:t>
                        </a:r>
                      </a:p>
                    </p:txBody>
                  </p:sp>
                </p:grpSp>
                <p:sp>
                  <p:nvSpPr>
                    <p:cNvPr id="54" name="TextBox 53">
                      <a:extLst>
                        <a:ext uri="{FF2B5EF4-FFF2-40B4-BE49-F238E27FC236}">
                          <a16:creationId xmlns:a16="http://schemas.microsoft.com/office/drawing/2014/main" id="{DA89A0B3-AF2C-73FE-510A-8FAB1D935233}"/>
                        </a:ext>
                      </a:extLst>
                    </p:cNvPr>
                    <p:cNvSpPr txBox="1"/>
                    <p:nvPr/>
                  </p:nvSpPr>
                  <p:spPr>
                    <a:xfrm rot="5400000">
                      <a:off x="5109889" y="4426887"/>
                      <a:ext cx="328936" cy="300082"/>
                    </a:xfrm>
                    <a:prstGeom prst="rect">
                      <a:avLst/>
                    </a:prstGeom>
                    <a:noFill/>
                  </p:spPr>
                  <p:txBody>
                    <a:bodyPr wrap="none" rtlCol="0">
                      <a:spAutoFit/>
                    </a:bodyPr>
                    <a:lstStyle/>
                    <a:p>
                      <a:r>
                        <a:rPr lang="en-US" dirty="0"/>
                        <a:t>...</a:t>
                      </a:r>
                    </a:p>
                  </p:txBody>
                </p:sp>
              </p:grpSp>
              <p:grpSp>
                <p:nvGrpSpPr>
                  <p:cNvPr id="58" name="Group 57">
                    <a:extLst>
                      <a:ext uri="{FF2B5EF4-FFF2-40B4-BE49-F238E27FC236}">
                        <a16:creationId xmlns:a16="http://schemas.microsoft.com/office/drawing/2014/main" id="{BF1E7623-0D36-47B1-83B1-79F2E21005FA}"/>
                      </a:ext>
                    </a:extLst>
                  </p:cNvPr>
                  <p:cNvGrpSpPr/>
                  <p:nvPr/>
                </p:nvGrpSpPr>
                <p:grpSpPr>
                  <a:xfrm>
                    <a:off x="5791200" y="1842571"/>
                    <a:ext cx="1676400" cy="1900305"/>
                    <a:chOff x="6572116" y="1795618"/>
                    <a:chExt cx="1676400" cy="1900305"/>
                  </a:xfrm>
                </p:grpSpPr>
                <p:grpSp>
                  <p:nvGrpSpPr>
                    <p:cNvPr id="53" name="Group 52">
                      <a:extLst>
                        <a:ext uri="{FF2B5EF4-FFF2-40B4-BE49-F238E27FC236}">
                          <a16:creationId xmlns:a16="http://schemas.microsoft.com/office/drawing/2014/main" id="{F859C635-67C0-05D2-4BA5-D9E72B45C1D1}"/>
                        </a:ext>
                      </a:extLst>
                    </p:cNvPr>
                    <p:cNvGrpSpPr/>
                    <p:nvPr/>
                  </p:nvGrpSpPr>
                  <p:grpSpPr>
                    <a:xfrm>
                      <a:off x="6572116" y="2128597"/>
                      <a:ext cx="1676400" cy="1567326"/>
                      <a:chOff x="6861631" y="2644441"/>
                      <a:chExt cx="1676400" cy="1567326"/>
                    </a:xfrm>
                  </p:grpSpPr>
                  <p:sp>
                    <p:nvSpPr>
                      <p:cNvPr id="25" name="Rectangle 24">
                        <a:extLst>
                          <a:ext uri="{FF2B5EF4-FFF2-40B4-BE49-F238E27FC236}">
                            <a16:creationId xmlns:a16="http://schemas.microsoft.com/office/drawing/2014/main" id="{549E298F-65DE-A891-AA6B-9BBCBF024222}"/>
                          </a:ext>
                        </a:extLst>
                      </p:cNvPr>
                      <p:cNvSpPr/>
                      <p:nvPr/>
                    </p:nvSpPr>
                    <p:spPr>
                      <a:xfrm>
                        <a:off x="6861631" y="2644441"/>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add beam-beam element (optional)</a:t>
                        </a:r>
                      </a:p>
                    </p:txBody>
                  </p:sp>
                  <p:sp>
                    <p:nvSpPr>
                      <p:cNvPr id="27" name="Rectangle 26">
                        <a:extLst>
                          <a:ext uri="{FF2B5EF4-FFF2-40B4-BE49-F238E27FC236}">
                            <a16:creationId xmlns:a16="http://schemas.microsoft.com/office/drawing/2014/main" id="{2D36946D-FC17-D937-FBF2-42A01A9D8010}"/>
                          </a:ext>
                        </a:extLst>
                      </p:cNvPr>
                      <p:cNvSpPr/>
                      <p:nvPr/>
                    </p:nvSpPr>
                    <p:spPr>
                      <a:xfrm>
                        <a:off x="6861631" y="3097521"/>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build</a:t>
                        </a:r>
                      </a:p>
                    </p:txBody>
                  </p:sp>
                  <p:sp>
                    <p:nvSpPr>
                      <p:cNvPr id="28" name="Rectangle 27">
                        <a:extLst>
                          <a:ext uri="{FF2B5EF4-FFF2-40B4-BE49-F238E27FC236}">
                            <a16:creationId xmlns:a16="http://schemas.microsoft.com/office/drawing/2014/main" id="{F0BCFC25-A8A4-C563-2CB6-74C837B42BC8}"/>
                          </a:ext>
                        </a:extLst>
                      </p:cNvPr>
                      <p:cNvSpPr/>
                      <p:nvPr/>
                    </p:nvSpPr>
                    <p:spPr>
                      <a:xfrm>
                        <a:off x="6861631" y="3420686"/>
                        <a:ext cx="1676400" cy="467915"/>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set quantum </a:t>
                        </a:r>
                        <a:r>
                          <a:rPr lang="en-US" dirty="0" err="1">
                            <a:solidFill>
                              <a:schemeClr val="accent4">
                                <a:lumMod val="50000"/>
                              </a:schemeClr>
                            </a:solidFill>
                          </a:rPr>
                          <a:t>synrad</a:t>
                        </a:r>
                        <a:endParaRPr lang="en-US" dirty="0">
                          <a:solidFill>
                            <a:schemeClr val="accent4">
                              <a:lumMod val="50000"/>
                            </a:schemeClr>
                          </a:solidFill>
                        </a:endParaRPr>
                      </a:p>
                    </p:txBody>
                  </p:sp>
                  <p:sp>
                    <p:nvSpPr>
                      <p:cNvPr id="30" name="Rectangle 29">
                        <a:extLst>
                          <a:ext uri="{FF2B5EF4-FFF2-40B4-BE49-F238E27FC236}">
                            <a16:creationId xmlns:a16="http://schemas.microsoft.com/office/drawing/2014/main" id="{DB4166E8-C261-3DBC-AF70-AED3A5D675DD}"/>
                          </a:ext>
                        </a:extLst>
                      </p:cNvPr>
                      <p:cNvSpPr/>
                      <p:nvPr/>
                    </p:nvSpPr>
                    <p:spPr>
                      <a:xfrm>
                        <a:off x="6861631" y="3888601"/>
                        <a:ext cx="1676400" cy="323166"/>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track</a:t>
                        </a:r>
                      </a:p>
                    </p:txBody>
                  </p:sp>
                </p:grpSp>
                <p:sp>
                  <p:nvSpPr>
                    <p:cNvPr id="57" name="TextBox 56">
                      <a:extLst>
                        <a:ext uri="{FF2B5EF4-FFF2-40B4-BE49-F238E27FC236}">
                          <a16:creationId xmlns:a16="http://schemas.microsoft.com/office/drawing/2014/main" id="{8E82F50E-9B36-42EF-BEA3-BA0FAAFE589B}"/>
                        </a:ext>
                      </a:extLst>
                    </p:cNvPr>
                    <p:cNvSpPr txBox="1"/>
                    <p:nvPr/>
                  </p:nvSpPr>
                  <p:spPr>
                    <a:xfrm rot="5400000">
                      <a:off x="7300773" y="1810045"/>
                      <a:ext cx="328936" cy="300082"/>
                    </a:xfrm>
                    <a:prstGeom prst="rect">
                      <a:avLst/>
                    </a:prstGeom>
                    <a:noFill/>
                  </p:spPr>
                  <p:txBody>
                    <a:bodyPr wrap="none" rtlCol="0">
                      <a:spAutoFit/>
                    </a:bodyPr>
                    <a:lstStyle/>
                    <a:p>
                      <a:r>
                        <a:rPr lang="en-US" dirty="0"/>
                        <a:t>...</a:t>
                      </a:r>
                    </a:p>
                  </p:txBody>
                </p:sp>
              </p:grpSp>
            </p:grpSp>
            <p:sp>
              <p:nvSpPr>
                <p:cNvPr id="60" name="Rectangle 59">
                  <a:extLst>
                    <a:ext uri="{FF2B5EF4-FFF2-40B4-BE49-F238E27FC236}">
                      <a16:creationId xmlns:a16="http://schemas.microsoft.com/office/drawing/2014/main" id="{85477A7B-A5F5-B8AF-70EC-7B794E512756}"/>
                    </a:ext>
                  </a:extLst>
                </p:cNvPr>
                <p:cNvSpPr/>
                <p:nvPr/>
              </p:nvSpPr>
              <p:spPr>
                <a:xfrm>
                  <a:off x="6244770" y="4082035"/>
                  <a:ext cx="1676400" cy="323166"/>
                </a:xfrm>
                <a:prstGeom prst="rect">
                  <a:avLst/>
                </a:prstGeom>
                <a:solidFill>
                  <a:schemeClr val="accent3">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3">
                          <a:lumMod val="50000"/>
                        </a:schemeClr>
                      </a:solidFill>
                    </a:rPr>
                    <a:t>repeat with next </a:t>
                  </a:r>
                  <a:r>
                    <a:rPr lang="el-GR" dirty="0">
                      <a:solidFill>
                        <a:schemeClr val="accent3">
                          <a:lumMod val="50000"/>
                        </a:schemeClr>
                      </a:solidFill>
                    </a:rPr>
                    <a:t>ε</a:t>
                  </a:r>
                  <a:r>
                    <a:rPr lang="en-US" baseline="-25000" dirty="0">
                      <a:solidFill>
                        <a:schemeClr val="accent3">
                          <a:lumMod val="50000"/>
                        </a:schemeClr>
                      </a:solidFill>
                    </a:rPr>
                    <a:t>y</a:t>
                  </a:r>
                </a:p>
              </p:txBody>
            </p:sp>
          </p:grpSp>
        </p:grpSp>
        <p:sp>
          <p:nvSpPr>
            <p:cNvPr id="2" name="Rectangle 1">
              <a:extLst>
                <a:ext uri="{FF2B5EF4-FFF2-40B4-BE49-F238E27FC236}">
                  <a16:creationId xmlns:a16="http://schemas.microsoft.com/office/drawing/2014/main" id="{1C8FEE8A-CB6F-D864-011A-F9A98623351F}"/>
                </a:ext>
              </a:extLst>
            </p:cNvPr>
            <p:cNvSpPr/>
            <p:nvPr/>
          </p:nvSpPr>
          <p:spPr>
            <a:xfrm>
              <a:off x="4648200" y="2496421"/>
              <a:ext cx="1676400" cy="553550"/>
            </a:xfrm>
            <a:prstGeom prst="rect">
              <a:avLst/>
            </a:prstGeom>
            <a:solidFill>
              <a:schemeClr val="accent4">
                <a:lumMod val="20000"/>
                <a:lumOff val="80000"/>
              </a:schemeClr>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accent4">
                      <a:lumMod val="50000"/>
                    </a:schemeClr>
                  </a:solidFill>
                </a:rPr>
                <a:t>add observation point @ RF</a:t>
              </a:r>
            </a:p>
          </p:txBody>
        </p:sp>
      </p:grpSp>
    </p:spTree>
    <p:extLst>
      <p:ext uri="{BB962C8B-B14F-4D97-AF65-F5344CB8AC3E}">
        <p14:creationId xmlns:p14="http://schemas.microsoft.com/office/powerpoint/2010/main" val="223891280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oup of colorful graphs&#10;&#10;Description automatically generated with medium confidence">
            <a:extLst>
              <a:ext uri="{FF2B5EF4-FFF2-40B4-BE49-F238E27FC236}">
                <a16:creationId xmlns:a16="http://schemas.microsoft.com/office/drawing/2014/main" id="{7F088B2E-8E03-C178-4D66-51A4AFDB5177}"/>
              </a:ext>
            </a:extLst>
          </p:cNvPr>
          <p:cNvPicPr>
            <a:picLocks noChangeAspect="1"/>
          </p:cNvPicPr>
          <p:nvPr/>
        </p:nvPicPr>
        <p:blipFill rotWithShape="1">
          <a:blip r:embed="rId3">
            <a:extLst>
              <a:ext uri="{28A0092B-C50C-407E-A947-70E740481C1C}">
                <a14:useLocalDpi xmlns:a14="http://schemas.microsoft.com/office/drawing/2010/main" val="0"/>
              </a:ext>
            </a:extLst>
          </a:blip>
          <a:srcRect l="30958" r="39631"/>
          <a:stretch/>
        </p:blipFill>
        <p:spPr>
          <a:xfrm>
            <a:off x="5619885" y="689168"/>
            <a:ext cx="2285999" cy="4102176"/>
          </a:xfrm>
          <a:prstGeom prst="rect">
            <a:avLst/>
          </a:prstGeom>
        </p:spPr>
      </p:pic>
      <p:pic>
        <p:nvPicPr>
          <p:cNvPr id="4" name="Picture 3" descr="A group of colorful graphs&#10;&#10;Description automatically generated with medium confidence">
            <a:extLst>
              <a:ext uri="{FF2B5EF4-FFF2-40B4-BE49-F238E27FC236}">
                <a16:creationId xmlns:a16="http://schemas.microsoft.com/office/drawing/2014/main" id="{A07D56A0-F95F-C2F0-14B9-81D3E714CD49}"/>
              </a:ext>
            </a:extLst>
          </p:cNvPr>
          <p:cNvPicPr>
            <a:picLocks noChangeAspect="1"/>
          </p:cNvPicPr>
          <p:nvPr/>
        </p:nvPicPr>
        <p:blipFill rotWithShape="1">
          <a:blip r:embed="rId4">
            <a:extLst>
              <a:ext uri="{28A0092B-C50C-407E-A947-70E740481C1C}">
                <a14:useLocalDpi xmlns:a14="http://schemas.microsoft.com/office/drawing/2010/main" val="0"/>
              </a:ext>
            </a:extLst>
          </a:blip>
          <a:srcRect l="30392" r="39216"/>
          <a:stretch/>
        </p:blipFill>
        <p:spPr>
          <a:xfrm>
            <a:off x="3200400" y="689168"/>
            <a:ext cx="2362200" cy="4102176"/>
          </a:xfrm>
          <a:prstGeom prst="rect">
            <a:avLst/>
          </a:prstGeom>
        </p:spPr>
      </p:pic>
      <p:pic>
        <p:nvPicPr>
          <p:cNvPr id="13" name="Picture 12" descr="A group of colorful graphs&#10;&#10;Description automatically generated with medium confidence">
            <a:extLst>
              <a:ext uri="{FF2B5EF4-FFF2-40B4-BE49-F238E27FC236}">
                <a16:creationId xmlns:a16="http://schemas.microsoft.com/office/drawing/2014/main" id="{AEC2D943-FD73-72D7-7268-22498FC61011}"/>
              </a:ext>
            </a:extLst>
          </p:cNvPr>
          <p:cNvPicPr>
            <a:picLocks noChangeAspect="1"/>
          </p:cNvPicPr>
          <p:nvPr/>
        </p:nvPicPr>
        <p:blipFill rotWithShape="1">
          <a:blip r:embed="rId3">
            <a:extLst>
              <a:ext uri="{28A0092B-C50C-407E-A947-70E740481C1C}">
                <a14:useLocalDpi xmlns:a14="http://schemas.microsoft.com/office/drawing/2010/main" val="0"/>
              </a:ext>
            </a:extLst>
          </a:blip>
          <a:srcRect l="91174" t="3142" r="-1221" b="-3142"/>
          <a:stretch/>
        </p:blipFill>
        <p:spPr>
          <a:xfrm>
            <a:off x="8134484" y="789581"/>
            <a:ext cx="780916" cy="4102176"/>
          </a:xfrm>
          <a:prstGeom prst="rect">
            <a:avLst/>
          </a:prstGeom>
        </p:spPr>
      </p:pic>
      <p:sp>
        <p:nvSpPr>
          <p:cNvPr id="16" name="TextBox 15">
            <a:extLst>
              <a:ext uri="{FF2B5EF4-FFF2-40B4-BE49-F238E27FC236}">
                <a16:creationId xmlns:a16="http://schemas.microsoft.com/office/drawing/2014/main" id="{8FD7014B-E480-BBC7-C58B-256E513E40C5}"/>
              </a:ext>
            </a:extLst>
          </p:cNvPr>
          <p:cNvSpPr txBox="1"/>
          <p:nvPr/>
        </p:nvSpPr>
        <p:spPr>
          <a:xfrm>
            <a:off x="228600" y="1048544"/>
            <a:ext cx="3276600" cy="2308324"/>
          </a:xfrm>
          <a:prstGeom prst="rect">
            <a:avLst/>
          </a:prstGeom>
          <a:noFill/>
        </p:spPr>
        <p:txBody>
          <a:bodyPr wrap="square" rtlCol="0">
            <a:spAutoFit/>
          </a:bodyPr>
          <a:lstStyle/>
          <a:p>
            <a:pPr marL="285750" indent="-285750">
              <a:buFont typeface="Arial" panose="020B0604020202020204" pitchFamily="34" charset="0"/>
              <a:buChar char="•"/>
            </a:pPr>
            <a:r>
              <a:rPr lang="en-US" sz="1800" dirty="0"/>
              <a:t>Small discrepancy compared to SAD results</a:t>
            </a:r>
          </a:p>
          <a:p>
            <a:endParaRPr lang="en-US" sz="1800" dirty="0"/>
          </a:p>
          <a:p>
            <a:pPr marL="285750" indent="-285750">
              <a:buFont typeface="Arial" panose="020B0604020202020204" pitchFamily="34" charset="0"/>
              <a:buChar char="•"/>
            </a:pPr>
            <a:r>
              <a:rPr lang="en-US" sz="1800" dirty="0"/>
              <a:t>Xsuite likely not yet converged</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Need more turns to see fully converged emittances</a:t>
            </a:r>
          </a:p>
        </p:txBody>
      </p:sp>
      <p:sp>
        <p:nvSpPr>
          <p:cNvPr id="17" name="Title 3">
            <a:extLst>
              <a:ext uri="{FF2B5EF4-FFF2-40B4-BE49-F238E27FC236}">
                <a16:creationId xmlns:a16="http://schemas.microsoft.com/office/drawing/2014/main" id="{23E760EC-0F5E-DC5F-2A39-A5B49A16126B}"/>
              </a:ext>
            </a:extLst>
          </p:cNvPr>
          <p:cNvSpPr>
            <a:spLocks noGrp="1"/>
          </p:cNvSpPr>
          <p:nvPr>
            <p:ph type="title"/>
          </p:nvPr>
        </p:nvSpPr>
        <p:spPr>
          <a:xfrm>
            <a:off x="26158" y="362744"/>
            <a:ext cx="3900600" cy="439170"/>
          </a:xfrm>
        </p:spPr>
        <p:txBody>
          <a:bodyPr/>
          <a:lstStyle/>
          <a:p>
            <a:r>
              <a:rPr lang="en-US" dirty="0"/>
              <a:t>Emittance scan results</a:t>
            </a:r>
          </a:p>
        </p:txBody>
      </p:sp>
      <p:sp>
        <p:nvSpPr>
          <p:cNvPr id="6" name="Rectangle 5">
            <a:extLst>
              <a:ext uri="{FF2B5EF4-FFF2-40B4-BE49-F238E27FC236}">
                <a16:creationId xmlns:a16="http://schemas.microsoft.com/office/drawing/2014/main" id="{4EC4D282-494C-3546-D4D7-821BD6DFB916}"/>
              </a:ext>
            </a:extLst>
          </p:cNvPr>
          <p:cNvSpPr/>
          <p:nvPr/>
        </p:nvSpPr>
        <p:spPr>
          <a:xfrm>
            <a:off x="7744826" y="1658144"/>
            <a:ext cx="474517" cy="457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FF4C95D-1D5B-492E-0018-17837E25E4B7}"/>
              </a:ext>
            </a:extLst>
          </p:cNvPr>
          <p:cNvSpPr/>
          <p:nvPr/>
        </p:nvSpPr>
        <p:spPr>
          <a:xfrm>
            <a:off x="7897226" y="1810544"/>
            <a:ext cx="474517" cy="457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EEF85E-A592-B852-0358-3E5CD11AF1A8}"/>
              </a:ext>
            </a:extLst>
          </p:cNvPr>
          <p:cNvSpPr/>
          <p:nvPr/>
        </p:nvSpPr>
        <p:spPr>
          <a:xfrm>
            <a:off x="5410200" y="1551219"/>
            <a:ext cx="228600" cy="4572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7418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42800" y="577979"/>
            <a:ext cx="8263350" cy="397545"/>
          </a:xfrm>
          <a:prstGeom prst="rect">
            <a:avLst/>
          </a:prstGeom>
        </p:spPr>
        <p:txBody>
          <a:bodyPr vert="horz" wrap="square" lIns="0" tIns="12700" rIns="0" bIns="0" rtlCol="0">
            <a:spAutoFit/>
          </a:bodyPr>
          <a:lstStyle/>
          <a:p>
            <a:pPr marL="12700">
              <a:spcBef>
                <a:spcPts val="100"/>
              </a:spcBef>
            </a:pPr>
            <a:r>
              <a:rPr lang="fr-CH" sz="2800" spc="-140" dirty="0">
                <a:latin typeface="Helvetica Neue" panose="02000503000000020004" pitchFamily="2" charset="0"/>
                <a:ea typeface="Helvetica Neue" panose="02000503000000020004" pitchFamily="2" charset="0"/>
                <a:cs typeface="Helvetica Neue" panose="02000503000000020004" pitchFamily="2" charset="0"/>
              </a:rPr>
              <a:t>Small angle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Bhabha</a:t>
            </a:r>
            <a:r>
              <a:rPr lang="fr-CH" sz="2800" spc="-140" dirty="0">
                <a:latin typeface="Helvetica Neue" panose="02000503000000020004" pitchFamily="2" charset="0"/>
                <a:ea typeface="Helvetica Neue" panose="02000503000000020004" pitchFamily="2" charset="0"/>
                <a:cs typeface="Helvetica Neue" panose="02000503000000020004" pitchFamily="2" charset="0"/>
              </a:rPr>
              <a:t> </a:t>
            </a:r>
            <a:r>
              <a:rPr lang="fr-CH" sz="2800" spc="-140" dirty="0" err="1">
                <a:latin typeface="Helvetica Neue" panose="02000503000000020004" pitchFamily="2" charset="0"/>
                <a:ea typeface="Helvetica Neue" panose="02000503000000020004" pitchFamily="2" charset="0"/>
                <a:cs typeface="Helvetica Neue" panose="02000503000000020004" pitchFamily="2" charset="0"/>
              </a:rPr>
              <a:t>scattering</a:t>
            </a:r>
            <a:r>
              <a:rPr lang="fr-CH" sz="2800" spc="-140" dirty="0">
                <a:latin typeface="Helvetica Neue" panose="02000503000000020004" pitchFamily="2" charset="0"/>
                <a:ea typeface="Helvetica Neue" panose="02000503000000020004" pitchFamily="2" charset="0"/>
                <a:cs typeface="Helvetica Neue" panose="02000503000000020004" pitchFamily="2" charset="0"/>
              </a:rPr>
              <a:t> </a:t>
            </a:r>
            <a:r>
              <a:rPr lang="fr-CH" sz="2800" spc="-140" dirty="0">
                <a:solidFill>
                  <a:schemeClr val="accent5"/>
                </a:solidFill>
                <a:latin typeface="Helvetica Neue" panose="02000503000000020004" pitchFamily="2" charset="0"/>
                <a:ea typeface="Helvetica Neue" panose="02000503000000020004" pitchFamily="2" charset="0"/>
                <a:cs typeface="Helvetica Neue" panose="02000503000000020004" pitchFamily="2" charset="0"/>
              </a:rPr>
              <a:t>[6]</a:t>
            </a:r>
            <a:endParaRPr sz="2800" dirty="0">
              <a:solidFill>
                <a:schemeClr val="accent5"/>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6" name="TextBox 5">
            <a:extLst>
              <a:ext uri="{FF2B5EF4-FFF2-40B4-BE49-F238E27FC236}">
                <a16:creationId xmlns:a16="http://schemas.microsoft.com/office/drawing/2014/main" id="{BBCA7161-0C73-2658-13E3-712845E7CE1F}"/>
              </a:ext>
            </a:extLst>
          </p:cNvPr>
          <p:cNvSpPr txBox="1"/>
          <p:nvPr/>
        </p:nvSpPr>
        <p:spPr>
          <a:xfrm>
            <a:off x="381000" y="1417983"/>
            <a:ext cx="5187639" cy="577081"/>
          </a:xfrm>
          <a:prstGeom prst="rect">
            <a:avLst/>
          </a:prstGeom>
          <a:noFill/>
        </p:spPr>
        <p:txBody>
          <a:bodyPr wrap="none" rtlCol="0">
            <a:spAutoFit/>
          </a:bodyPr>
          <a:lstStyle/>
          <a:p>
            <a:pPr marL="285750" indent="-285750" rtl="0" fontAlgn="base">
              <a:spcBef>
                <a:spcPts val="0"/>
              </a:spcBef>
              <a:spcAft>
                <a:spcPts val="0"/>
              </a:spcAft>
              <a:buFont typeface="Arial" panose="020B0604020202020204" pitchFamily="34" charset="0"/>
              <a:buChar char="•"/>
            </a:pPr>
            <a:r>
              <a:rPr lang="en-GB" sz="1800" b="0" i="0" u="none" strike="noStrike" dirty="0">
                <a:effectLst/>
                <a:latin typeface="Arial" panose="020B0604020202020204" pitchFamily="34" charset="0"/>
              </a:rPr>
              <a:t>Dominated by t-channel (scattering) process</a:t>
            </a:r>
          </a:p>
          <a:p>
            <a:endParaRPr lang="en-US" dirty="0"/>
          </a:p>
        </p:txBody>
      </p:sp>
      <p:pic>
        <p:nvPicPr>
          <p:cNvPr id="8" name="Picture 7" descr="A picture containing diagram, line, font, plot&#10;&#10;Description automatically generated">
            <a:extLst>
              <a:ext uri="{FF2B5EF4-FFF2-40B4-BE49-F238E27FC236}">
                <a16:creationId xmlns:a16="http://schemas.microsoft.com/office/drawing/2014/main" id="{445E1FD7-D875-19E8-4A8F-BCFDF89365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2115344"/>
            <a:ext cx="3803650" cy="2298700"/>
          </a:xfrm>
          <a:prstGeom prst="rect">
            <a:avLst/>
          </a:prstGeom>
        </p:spPr>
      </p:pic>
      <p:sp>
        <p:nvSpPr>
          <p:cNvPr id="16" name="TextBox 15">
            <a:extLst>
              <a:ext uri="{FF2B5EF4-FFF2-40B4-BE49-F238E27FC236}">
                <a16:creationId xmlns:a16="http://schemas.microsoft.com/office/drawing/2014/main" id="{61CA2F3E-6D0B-23FB-DCA2-06AAF6C8F883}"/>
              </a:ext>
            </a:extLst>
          </p:cNvPr>
          <p:cNvSpPr txBox="1"/>
          <p:nvPr/>
        </p:nvSpPr>
        <p:spPr>
          <a:xfrm>
            <a:off x="381000" y="4563281"/>
            <a:ext cx="7411003" cy="369332"/>
          </a:xfrm>
          <a:prstGeom prst="rect">
            <a:avLst/>
          </a:prstGeom>
          <a:noFill/>
        </p:spPr>
        <p:txBody>
          <a:bodyPr wrap="none" rtlCol="0">
            <a:spAutoFit/>
          </a:bodyPr>
          <a:lstStyle/>
          <a:p>
            <a:pPr marL="285750" indent="-285750" rtl="0" fontAlgn="base">
              <a:spcBef>
                <a:spcPts val="0"/>
              </a:spcBef>
              <a:spcAft>
                <a:spcPts val="0"/>
              </a:spcAft>
              <a:buFont typeface="Arial" panose="020B0604020202020204" pitchFamily="34" charset="0"/>
              <a:buChar char="•"/>
            </a:pPr>
            <a:r>
              <a:rPr lang="en-GB" sz="1800" b="0" i="0" u="none" strike="noStrike" dirty="0">
                <a:effectLst/>
                <a:latin typeface="Arial" panose="020B0604020202020204" pitchFamily="34" charset="0"/>
              </a:rPr>
              <a:t>Main limitation of FCC-</a:t>
            </a:r>
            <a:r>
              <a:rPr lang="en-GB" sz="1800" b="0" i="0" u="none" strike="noStrike" dirty="0" err="1">
                <a:effectLst/>
                <a:latin typeface="Arial" panose="020B0604020202020204" pitchFamily="34" charset="0"/>
              </a:rPr>
              <a:t>ee</a:t>
            </a:r>
            <a:r>
              <a:rPr lang="en-GB" sz="1800" b="0" i="0" u="none" strike="noStrike" dirty="0">
                <a:effectLst/>
                <a:latin typeface="Arial" panose="020B0604020202020204" pitchFamily="34" charset="0"/>
              </a:rPr>
              <a:t> </a:t>
            </a:r>
            <a:r>
              <a:rPr lang="en-GB" sz="1800" b="1" i="0" u="none" strike="noStrike" dirty="0">
                <a:solidFill>
                  <a:schemeClr val="accent5"/>
                </a:solidFill>
                <a:effectLst/>
                <a:latin typeface="Arial" panose="020B0604020202020204" pitchFamily="34" charset="0"/>
              </a:rPr>
              <a:t>beam lifetime </a:t>
            </a:r>
            <a:r>
              <a:rPr lang="en-GB" sz="1800" b="0" i="0" u="none" strike="noStrike" dirty="0">
                <a:effectLst/>
                <a:latin typeface="Arial" panose="020B0604020202020204" pitchFamily="34" charset="0"/>
              </a:rPr>
              <a:t>(alongside </a:t>
            </a:r>
            <a:r>
              <a:rPr lang="en-GB" sz="1800" dirty="0" err="1">
                <a:latin typeface="Arial" panose="020B0604020202020204" pitchFamily="34" charset="0"/>
              </a:rPr>
              <a:t>b</a:t>
            </a:r>
            <a:r>
              <a:rPr lang="en-GB" sz="1800" b="0" i="0" u="none" strike="noStrike" dirty="0" err="1">
                <a:effectLst/>
                <a:latin typeface="Arial" panose="020B0604020202020204" pitchFamily="34" charset="0"/>
              </a:rPr>
              <a:t>eamstrahlung</a:t>
            </a:r>
            <a:r>
              <a:rPr lang="en-GB" sz="1800" b="0" i="0" u="none" strike="noStrike" dirty="0">
                <a:effectLst/>
                <a:latin typeface="Arial" panose="020B0604020202020204" pitchFamily="34" charset="0"/>
              </a:rPr>
              <a:t>)</a:t>
            </a:r>
            <a:endParaRPr lang="en-US" dirty="0"/>
          </a:p>
        </p:txBody>
      </p:sp>
      <p:grpSp>
        <p:nvGrpSpPr>
          <p:cNvPr id="21" name="Group 20">
            <a:extLst>
              <a:ext uri="{FF2B5EF4-FFF2-40B4-BE49-F238E27FC236}">
                <a16:creationId xmlns:a16="http://schemas.microsoft.com/office/drawing/2014/main" id="{BFD658D9-E556-EAA0-FF6A-C4E47F507D37}"/>
              </a:ext>
            </a:extLst>
          </p:cNvPr>
          <p:cNvGrpSpPr/>
          <p:nvPr/>
        </p:nvGrpSpPr>
        <p:grpSpPr>
          <a:xfrm>
            <a:off x="5029742" y="3699937"/>
            <a:ext cx="4114258" cy="484632"/>
            <a:chOff x="5029742" y="3699937"/>
            <a:chExt cx="4114258" cy="484632"/>
          </a:xfrm>
        </p:grpSpPr>
        <p:sp>
          <p:nvSpPr>
            <p:cNvPr id="14" name="TextBox 13">
              <a:extLst>
                <a:ext uri="{FF2B5EF4-FFF2-40B4-BE49-F238E27FC236}">
                  <a16:creationId xmlns:a16="http://schemas.microsoft.com/office/drawing/2014/main" id="{4547BBDB-D3CC-E71D-F9D3-D7C74EAAE292}"/>
                </a:ext>
              </a:extLst>
            </p:cNvPr>
            <p:cNvSpPr txBox="1"/>
            <p:nvPr/>
          </p:nvSpPr>
          <p:spPr>
            <a:xfrm>
              <a:off x="5504099" y="3714032"/>
              <a:ext cx="3639901" cy="369332"/>
            </a:xfrm>
            <a:prstGeom prst="rect">
              <a:avLst/>
            </a:prstGeom>
            <a:noFill/>
          </p:spPr>
          <p:txBody>
            <a:bodyPr wrap="square" rtlCol="0">
              <a:spAutoFit/>
            </a:bodyPr>
            <a:lstStyle/>
            <a:p>
              <a:pPr algn="ctr"/>
              <a:r>
                <a:rPr lang="en-CH" sz="1800" dirty="0"/>
                <a:t>primary particles lost within a turn</a:t>
              </a:r>
            </a:p>
          </p:txBody>
        </p:sp>
        <p:sp>
          <p:nvSpPr>
            <p:cNvPr id="18" name="Right Arrow 17">
              <a:extLst>
                <a:ext uri="{FF2B5EF4-FFF2-40B4-BE49-F238E27FC236}">
                  <a16:creationId xmlns:a16="http://schemas.microsoft.com/office/drawing/2014/main" id="{1F4CB318-C36B-4CE7-3248-1DCF0339A267}"/>
                </a:ext>
              </a:extLst>
            </p:cNvPr>
            <p:cNvSpPr/>
            <p:nvPr/>
          </p:nvSpPr>
          <p:spPr>
            <a:xfrm>
              <a:off x="5029742" y="3699937"/>
              <a:ext cx="489204" cy="484632"/>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F32ECD9E-53D0-1439-9AB5-42DCC9BDFF49}"/>
              </a:ext>
            </a:extLst>
          </p:cNvPr>
          <p:cNvGrpSpPr/>
          <p:nvPr/>
        </p:nvGrpSpPr>
        <p:grpSpPr>
          <a:xfrm>
            <a:off x="4430063" y="2373775"/>
            <a:ext cx="3701609" cy="484632"/>
            <a:chOff x="4430063" y="2373775"/>
            <a:chExt cx="3701609" cy="484632"/>
          </a:xfrm>
        </p:grpSpPr>
        <p:sp>
          <p:nvSpPr>
            <p:cNvPr id="7" name="TextBox 6">
              <a:extLst>
                <a:ext uri="{FF2B5EF4-FFF2-40B4-BE49-F238E27FC236}">
                  <a16:creationId xmlns:a16="http://schemas.microsoft.com/office/drawing/2014/main" id="{8E31BDFD-2CFE-62FB-3FB2-6A63DED7C632}"/>
                </a:ext>
              </a:extLst>
            </p:cNvPr>
            <p:cNvSpPr txBox="1"/>
            <p:nvPr/>
          </p:nvSpPr>
          <p:spPr>
            <a:xfrm>
              <a:off x="4919267" y="2403550"/>
              <a:ext cx="3212405" cy="369332"/>
            </a:xfrm>
            <a:prstGeom prst="rect">
              <a:avLst/>
            </a:prstGeom>
            <a:noFill/>
          </p:spPr>
          <p:txBody>
            <a:bodyPr wrap="square" rtlCol="0">
              <a:spAutoFit/>
            </a:bodyPr>
            <a:lstStyle/>
            <a:p>
              <a:pPr algn="ctr"/>
              <a:r>
                <a:rPr lang="en-CH" sz="1800" b="1" dirty="0">
                  <a:solidFill>
                    <a:schemeClr val="accent5"/>
                  </a:solidFill>
                </a:rPr>
                <a:t>luminosity</a:t>
              </a:r>
              <a:r>
                <a:rPr lang="en-CH" sz="1800" dirty="0"/>
                <a:t> in lepton colliders</a:t>
              </a:r>
            </a:p>
          </p:txBody>
        </p:sp>
        <p:sp>
          <p:nvSpPr>
            <p:cNvPr id="19" name="Right Arrow 18">
              <a:extLst>
                <a:ext uri="{FF2B5EF4-FFF2-40B4-BE49-F238E27FC236}">
                  <a16:creationId xmlns:a16="http://schemas.microsoft.com/office/drawing/2014/main" id="{4BCF7287-F421-D55D-229F-C7AE581DEFBC}"/>
                </a:ext>
              </a:extLst>
            </p:cNvPr>
            <p:cNvSpPr/>
            <p:nvPr/>
          </p:nvSpPr>
          <p:spPr>
            <a:xfrm>
              <a:off x="4430063" y="2373775"/>
              <a:ext cx="489204" cy="484632"/>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007984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bject 27">
            <a:extLst>
              <a:ext uri="{FF2B5EF4-FFF2-40B4-BE49-F238E27FC236}">
                <a16:creationId xmlns:a16="http://schemas.microsoft.com/office/drawing/2014/main" id="{B81F702D-2123-576B-198B-399175BFCA91}"/>
              </a:ext>
            </a:extLst>
          </p:cNvPr>
          <p:cNvSpPr txBox="1">
            <a:spLocks noGrp="1"/>
          </p:cNvSpPr>
          <p:nvPr>
            <p:ph type="sldNum" sz="quarter" idx="10"/>
          </p:nvPr>
        </p:nvSpPr>
        <p:spPr>
          <a:xfrm>
            <a:off x="10816218" y="7368711"/>
            <a:ext cx="3076189" cy="145593"/>
          </a:xfrm>
          <a:prstGeom prst="rect">
            <a:avLst/>
          </a:prstGeom>
        </p:spPr>
        <p:txBody>
          <a:bodyPr vert="horz" wrap="square" lIns="0" tIns="6771" rIns="0" bIns="0" rtlCol="0" anchor="ctr">
            <a:spAutoFit/>
          </a:bodyPr>
          <a:lstStyle/>
          <a:p>
            <a:pPr marL="50783">
              <a:spcBef>
                <a:spcPts val="53"/>
              </a:spcBef>
            </a:pPr>
            <a:fld id="{81D60167-4931-47E6-BA6A-407CBD079E47}" type="slidenum">
              <a:rPr spc="-33"/>
              <a:pPr marL="50783">
                <a:spcBef>
                  <a:spcPts val="53"/>
                </a:spcBef>
              </a:pPr>
              <a:t>3</a:t>
            </a:fld>
            <a:endParaRPr spc="-33" dirty="0"/>
          </a:p>
        </p:txBody>
      </p:sp>
      <p:graphicFrame>
        <p:nvGraphicFramePr>
          <p:cNvPr id="10" name="Table 9">
            <a:extLst>
              <a:ext uri="{FF2B5EF4-FFF2-40B4-BE49-F238E27FC236}">
                <a16:creationId xmlns:a16="http://schemas.microsoft.com/office/drawing/2014/main" id="{05690AC7-3D18-AAD6-3662-131AC6A22900}"/>
              </a:ext>
            </a:extLst>
          </p:cNvPr>
          <p:cNvGraphicFramePr>
            <a:graphicFrameLocks noGrp="1"/>
          </p:cNvGraphicFramePr>
          <p:nvPr>
            <p:extLst>
              <p:ext uri="{D42A27DB-BD31-4B8C-83A1-F6EECF244321}">
                <p14:modId xmlns:p14="http://schemas.microsoft.com/office/powerpoint/2010/main" val="2592273477"/>
              </p:ext>
            </p:extLst>
          </p:nvPr>
        </p:nvGraphicFramePr>
        <p:xfrm>
          <a:off x="-160949" y="515144"/>
          <a:ext cx="5807754" cy="4180957"/>
        </p:xfrm>
        <a:graphic>
          <a:graphicData uri="http://schemas.openxmlformats.org/drawingml/2006/table">
            <a:tbl>
              <a:tblPr firstRow="1" bandRow="1">
                <a:tableStyleId>{5C22544A-7EE6-4342-B048-85BDC9FD1C3A}</a:tableStyleId>
              </a:tblPr>
              <a:tblGrid>
                <a:gridCol w="1321099">
                  <a:extLst>
                    <a:ext uri="{9D8B030D-6E8A-4147-A177-3AD203B41FA5}">
                      <a16:colId xmlns:a16="http://schemas.microsoft.com/office/drawing/2014/main" val="878207370"/>
                    </a:ext>
                  </a:extLst>
                </a:gridCol>
                <a:gridCol w="373888">
                  <a:extLst>
                    <a:ext uri="{9D8B030D-6E8A-4147-A177-3AD203B41FA5}">
                      <a16:colId xmlns:a16="http://schemas.microsoft.com/office/drawing/2014/main" val="367054680"/>
                    </a:ext>
                  </a:extLst>
                </a:gridCol>
                <a:gridCol w="373888">
                  <a:extLst>
                    <a:ext uri="{9D8B030D-6E8A-4147-A177-3AD203B41FA5}">
                      <a16:colId xmlns:a16="http://schemas.microsoft.com/office/drawing/2014/main" val="3382902636"/>
                    </a:ext>
                  </a:extLst>
                </a:gridCol>
                <a:gridCol w="373888">
                  <a:extLst>
                    <a:ext uri="{9D8B030D-6E8A-4147-A177-3AD203B41FA5}">
                      <a16:colId xmlns:a16="http://schemas.microsoft.com/office/drawing/2014/main" val="1434094244"/>
                    </a:ext>
                  </a:extLst>
                </a:gridCol>
                <a:gridCol w="373888">
                  <a:extLst>
                    <a:ext uri="{9D8B030D-6E8A-4147-A177-3AD203B41FA5}">
                      <a16:colId xmlns:a16="http://schemas.microsoft.com/office/drawing/2014/main" val="3538710779"/>
                    </a:ext>
                  </a:extLst>
                </a:gridCol>
                <a:gridCol w="373888">
                  <a:extLst>
                    <a:ext uri="{9D8B030D-6E8A-4147-A177-3AD203B41FA5}">
                      <a16:colId xmlns:a16="http://schemas.microsoft.com/office/drawing/2014/main" val="1686044724"/>
                    </a:ext>
                  </a:extLst>
                </a:gridCol>
                <a:gridCol w="373888">
                  <a:extLst>
                    <a:ext uri="{9D8B030D-6E8A-4147-A177-3AD203B41FA5}">
                      <a16:colId xmlns:a16="http://schemas.microsoft.com/office/drawing/2014/main" val="755226783"/>
                    </a:ext>
                  </a:extLst>
                </a:gridCol>
                <a:gridCol w="373888">
                  <a:extLst>
                    <a:ext uri="{9D8B030D-6E8A-4147-A177-3AD203B41FA5}">
                      <a16:colId xmlns:a16="http://schemas.microsoft.com/office/drawing/2014/main" val="469954726"/>
                    </a:ext>
                  </a:extLst>
                </a:gridCol>
                <a:gridCol w="373888">
                  <a:extLst>
                    <a:ext uri="{9D8B030D-6E8A-4147-A177-3AD203B41FA5}">
                      <a16:colId xmlns:a16="http://schemas.microsoft.com/office/drawing/2014/main" val="3980218942"/>
                    </a:ext>
                  </a:extLst>
                </a:gridCol>
                <a:gridCol w="373888">
                  <a:extLst>
                    <a:ext uri="{9D8B030D-6E8A-4147-A177-3AD203B41FA5}">
                      <a16:colId xmlns:a16="http://schemas.microsoft.com/office/drawing/2014/main" val="2949696862"/>
                    </a:ext>
                  </a:extLst>
                </a:gridCol>
                <a:gridCol w="373888">
                  <a:extLst>
                    <a:ext uri="{9D8B030D-6E8A-4147-A177-3AD203B41FA5}">
                      <a16:colId xmlns:a16="http://schemas.microsoft.com/office/drawing/2014/main" val="3543884933"/>
                    </a:ext>
                  </a:extLst>
                </a:gridCol>
                <a:gridCol w="373888">
                  <a:extLst>
                    <a:ext uri="{9D8B030D-6E8A-4147-A177-3AD203B41FA5}">
                      <a16:colId xmlns:a16="http://schemas.microsoft.com/office/drawing/2014/main" val="1668108109"/>
                    </a:ext>
                  </a:extLst>
                </a:gridCol>
                <a:gridCol w="373887">
                  <a:extLst>
                    <a:ext uri="{9D8B030D-6E8A-4147-A177-3AD203B41FA5}">
                      <a16:colId xmlns:a16="http://schemas.microsoft.com/office/drawing/2014/main" val="3391582934"/>
                    </a:ext>
                  </a:extLst>
                </a:gridCol>
              </a:tblGrid>
              <a:tr h="1045085">
                <a:tc>
                  <a:txBody>
                    <a:bodyPr/>
                    <a:lstStyle/>
                    <a:p>
                      <a:pPr algn="r"/>
                      <a:endParaRPr lang="en-US" sz="1000" b="0" dirty="0">
                        <a:solidFill>
                          <a:schemeClr val="tx1"/>
                        </a:solidFill>
                      </a:endParaRPr>
                    </a:p>
                  </a:txBody>
                  <a:tcPr marL="74669" marR="74669" marT="37335" marB="37335" vert="vert270">
                    <a:lnL w="12700" cmpd="sng">
                      <a:noFill/>
                    </a:lnL>
                    <a:lnR w="38100" cap="flat" cmpd="sng" algn="ctr">
                      <a:no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Weak-strong 6D</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Quasi-strong-strong 6D</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Strong-strong 6D</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chemeClr val="tx1">
                            <a:alpha val="0"/>
                          </a:schemeClr>
                        </a:solidFill>
                      </a:endParaRP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Beamstrahlung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Bhabha-scattering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Transverse wakefields</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Longitudinal wakefields</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Linear tracking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Nonlinear tracking</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000" b="0" dirty="0">
                          <a:solidFill>
                            <a:schemeClr val="tx1">
                              <a:alpha val="0"/>
                            </a:schemeClr>
                          </a:solidFill>
                        </a:rPr>
                        <a:t>Open source</a:t>
                      </a: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chemeClr val="tx1">
                            <a:alpha val="0"/>
                          </a:schemeClr>
                        </a:solidFill>
                      </a:endParaRPr>
                    </a:p>
                  </a:txBody>
                  <a:tcPr marL="74669" marR="74669" marT="37335" marB="37335" vert="vert270">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5202221"/>
                  </a:ext>
                </a:extLst>
              </a:tr>
              <a:tr h="346132">
                <a:tc>
                  <a:txBody>
                    <a:bodyPr/>
                    <a:lstStyle/>
                    <a:p>
                      <a:pPr algn="r"/>
                      <a:r>
                        <a:rPr lang="en-US" sz="1000" dirty="0"/>
                        <a:t>GUINEA-PIG </a:t>
                      </a:r>
                      <a:r>
                        <a:rPr lang="en-US" sz="1000" dirty="0">
                          <a:solidFill>
                            <a:schemeClr val="accent5"/>
                          </a:solidFill>
                        </a:rPr>
                        <a:t>[1]</a:t>
                      </a:r>
                    </a:p>
                  </a:txBody>
                  <a:tcPr marL="74669" marR="74669" marT="37335" marB="37335">
                    <a:lnL w="12700" cmpd="sng">
                      <a:noFill/>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no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pPr algn="ctr"/>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pPr algn="ctr"/>
                      <a:endParaRPr lang="en-US" sz="1100" dirty="0">
                        <a:solidFill>
                          <a:srgbClr val="909090"/>
                        </a:solidFill>
                      </a:endParaRPr>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552490602"/>
                  </a:ext>
                </a:extLst>
              </a:tr>
              <a:tr h="346132">
                <a:tc>
                  <a:txBody>
                    <a:bodyPr/>
                    <a:lstStyle/>
                    <a:p>
                      <a:pPr algn="r"/>
                      <a:r>
                        <a:rPr lang="en-US" sz="1000" dirty="0"/>
                        <a:t>COMBI </a:t>
                      </a:r>
                      <a:r>
                        <a:rPr lang="en-US" sz="1000" dirty="0">
                          <a:solidFill>
                            <a:schemeClr val="accent5"/>
                          </a:solidFill>
                        </a:rPr>
                        <a:t>[2]</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75904149"/>
                  </a:ext>
                </a:extLst>
              </a:tr>
              <a:tr h="346132">
                <a:tc>
                  <a:txBody>
                    <a:bodyPr/>
                    <a:lstStyle/>
                    <a:p>
                      <a:pPr algn="r"/>
                      <a:r>
                        <a:rPr lang="en-US" sz="1000" dirty="0"/>
                        <a:t>BBWS </a:t>
                      </a:r>
                      <a:r>
                        <a:rPr lang="en-US" sz="1000" dirty="0">
                          <a:solidFill>
                            <a:schemeClr val="accent5"/>
                          </a:solidFill>
                        </a:rPr>
                        <a:t>[3]</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2517072"/>
                  </a:ext>
                </a:extLst>
              </a:tr>
              <a:tr h="346132">
                <a:tc>
                  <a:txBody>
                    <a:bodyPr/>
                    <a:lstStyle/>
                    <a:p>
                      <a:pPr algn="r"/>
                      <a:r>
                        <a:rPr lang="en-US" sz="1000" dirty="0"/>
                        <a:t>BBSS </a:t>
                      </a:r>
                      <a:r>
                        <a:rPr lang="en-US" sz="1000" dirty="0">
                          <a:solidFill>
                            <a:schemeClr val="accent5"/>
                          </a:solidFill>
                        </a:rPr>
                        <a:t>[4]</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99999"/>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extLst>
                  <a:ext uri="{0D108BD9-81ED-4DB2-BD59-A6C34878D82A}">
                    <a16:rowId xmlns:a16="http://schemas.microsoft.com/office/drawing/2014/main" val="3835129345"/>
                  </a:ext>
                </a:extLst>
              </a:tr>
              <a:tr h="346132">
                <a:tc>
                  <a:txBody>
                    <a:bodyPr/>
                    <a:lstStyle/>
                    <a:p>
                      <a:pPr algn="r"/>
                      <a:r>
                        <a:rPr lang="en-US" sz="1000" dirty="0">
                          <a:solidFill>
                            <a:schemeClr val="tx1"/>
                          </a:solidFill>
                        </a:rPr>
                        <a:t>SCTR</a:t>
                      </a:r>
                      <a:r>
                        <a:rPr lang="en-US" sz="1000" dirty="0">
                          <a:solidFill>
                            <a:schemeClr val="accent5"/>
                          </a:solidFill>
                        </a:rPr>
                        <a:t> [5]</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extLst>
                  <a:ext uri="{0D108BD9-81ED-4DB2-BD59-A6C34878D82A}">
                    <a16:rowId xmlns:a16="http://schemas.microsoft.com/office/drawing/2014/main" val="1052825384"/>
                  </a:ext>
                </a:extLst>
              </a:tr>
              <a:tr h="346132">
                <a:tc>
                  <a:txBody>
                    <a:bodyPr/>
                    <a:lstStyle/>
                    <a:p>
                      <a:pPr algn="r"/>
                      <a:r>
                        <a:rPr lang="en-US" sz="1000" dirty="0"/>
                        <a:t>IBB </a:t>
                      </a:r>
                      <a:r>
                        <a:rPr lang="en-US" sz="1000" dirty="0">
                          <a:solidFill>
                            <a:schemeClr val="accent5"/>
                          </a:solidFill>
                        </a:rPr>
                        <a:t>[6]</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B9B9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076809117"/>
                  </a:ext>
                </a:extLst>
              </a:tr>
              <a:tr h="346132">
                <a:tc>
                  <a:txBody>
                    <a:bodyPr/>
                    <a:lstStyle/>
                    <a:p>
                      <a:pPr algn="r"/>
                      <a:r>
                        <a:rPr lang="en-US" sz="1000" dirty="0"/>
                        <a:t>LIFETRAC </a:t>
                      </a:r>
                      <a:r>
                        <a:rPr lang="en-US" sz="1000" dirty="0">
                          <a:solidFill>
                            <a:schemeClr val="accent5"/>
                          </a:solidFill>
                        </a:rPr>
                        <a:t>[7]</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2901870423"/>
                  </a:ext>
                </a:extLst>
              </a:tr>
              <a:tr h="366816">
                <a:tc>
                  <a:txBody>
                    <a:bodyPr/>
                    <a:lstStyle/>
                    <a:p>
                      <a:pPr algn="r"/>
                      <a:r>
                        <a:rPr lang="en-US" sz="1000" dirty="0"/>
                        <a:t>BeamBeam3D </a:t>
                      </a:r>
                      <a:r>
                        <a:rPr lang="en-US" sz="1000" dirty="0">
                          <a:solidFill>
                            <a:schemeClr val="accent5"/>
                          </a:solidFill>
                        </a:rPr>
                        <a:t>[8]</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solidFill>
                          <a:srgbClr val="FFDCAB"/>
                        </a:solidFill>
                      </a:endParaRPr>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50000"/>
                        <a:alpha val="80000"/>
                      </a:schemeClr>
                    </a:solidFill>
                  </a:tcPr>
                </a:tc>
                <a:extLst>
                  <a:ext uri="{0D108BD9-81ED-4DB2-BD59-A6C34878D82A}">
                    <a16:rowId xmlns:a16="http://schemas.microsoft.com/office/drawing/2014/main" val="1932012222"/>
                  </a:ext>
                </a:extLst>
              </a:tr>
              <a:tr h="346132">
                <a:tc>
                  <a:txBody>
                    <a:bodyPr/>
                    <a:lstStyle/>
                    <a:p>
                      <a:pPr algn="r"/>
                      <a:r>
                        <a:rPr lang="en-US" sz="1000" dirty="0"/>
                        <a:t>Xsuite </a:t>
                      </a:r>
                      <a:r>
                        <a:rPr lang="en-US" sz="1000" dirty="0">
                          <a:solidFill>
                            <a:schemeClr val="accent5"/>
                          </a:solidFill>
                        </a:rPr>
                        <a:t>[9]</a:t>
                      </a:r>
                    </a:p>
                  </a:txBody>
                  <a:tcPr marL="74669" marR="74669" marT="37335" marB="37335">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no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solidFill>
                          <a:srgbClr val="FFDCAB"/>
                        </a:solidFill>
                      </a:endParaRPr>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DCAB"/>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tc>
                  <a:txBody>
                    <a:bodyPr/>
                    <a:lstStyle/>
                    <a:p>
                      <a:endParaRPr lang="en-US" sz="1100" dirty="0"/>
                    </a:p>
                  </a:txBody>
                  <a:tcPr marL="74669" marR="74669" marT="37335" marB="3733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ED395">
                        <a:alpha val="80000"/>
                      </a:srgbClr>
                    </a:solidFill>
                  </a:tcPr>
                </a:tc>
                <a:extLst>
                  <a:ext uri="{0D108BD9-81ED-4DB2-BD59-A6C34878D82A}">
                    <a16:rowId xmlns:a16="http://schemas.microsoft.com/office/drawing/2014/main" val="1266597074"/>
                  </a:ext>
                </a:extLst>
              </a:tr>
            </a:tbl>
          </a:graphicData>
        </a:graphic>
      </p:graphicFrame>
      <p:grpSp>
        <p:nvGrpSpPr>
          <p:cNvPr id="11" name="Group 10">
            <a:extLst>
              <a:ext uri="{FF2B5EF4-FFF2-40B4-BE49-F238E27FC236}">
                <a16:creationId xmlns:a16="http://schemas.microsoft.com/office/drawing/2014/main" id="{745CC95B-CD4E-CB7E-E419-E9CD00451AE3}"/>
              </a:ext>
            </a:extLst>
          </p:cNvPr>
          <p:cNvGrpSpPr/>
          <p:nvPr/>
        </p:nvGrpSpPr>
        <p:grpSpPr>
          <a:xfrm>
            <a:off x="2930293" y="4782344"/>
            <a:ext cx="2716512" cy="278685"/>
            <a:chOff x="2687718" y="5870074"/>
            <a:chExt cx="3392235" cy="345248"/>
          </a:xfrm>
        </p:grpSpPr>
        <p:sp>
          <p:nvSpPr>
            <p:cNvPr id="12" name="Rectangle 11">
              <a:extLst>
                <a:ext uri="{FF2B5EF4-FFF2-40B4-BE49-F238E27FC236}">
                  <a16:creationId xmlns:a16="http://schemas.microsoft.com/office/drawing/2014/main" id="{92031FEA-C72E-A594-D5D1-81C893A2591E}"/>
                </a:ext>
              </a:extLst>
            </p:cNvPr>
            <p:cNvSpPr/>
            <p:nvPr/>
          </p:nvSpPr>
          <p:spPr>
            <a:xfrm>
              <a:off x="2687718" y="5870074"/>
              <a:ext cx="1673344" cy="345248"/>
            </a:xfrm>
            <a:prstGeom prst="rect">
              <a:avLst/>
            </a:prstGeom>
            <a:solidFill>
              <a:srgbClr val="FFDCAB"/>
            </a:solidFill>
            <a:ln>
              <a:solidFill>
                <a:srgbClr val="0F12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F1200"/>
                  </a:solidFill>
                </a:rPr>
                <a:t>Available</a:t>
              </a:r>
            </a:p>
          </p:txBody>
        </p:sp>
        <p:sp>
          <p:nvSpPr>
            <p:cNvPr id="13" name="Rectangle 12">
              <a:extLst>
                <a:ext uri="{FF2B5EF4-FFF2-40B4-BE49-F238E27FC236}">
                  <a16:creationId xmlns:a16="http://schemas.microsoft.com/office/drawing/2014/main" id="{FE400FF4-6A0B-03FD-55FC-63BE58DC9E54}"/>
                </a:ext>
              </a:extLst>
            </p:cNvPr>
            <p:cNvSpPr/>
            <p:nvPr/>
          </p:nvSpPr>
          <p:spPr>
            <a:xfrm>
              <a:off x="4406609" y="5870074"/>
              <a:ext cx="1673344" cy="345248"/>
            </a:xfrm>
            <a:prstGeom prst="rect">
              <a:avLst/>
            </a:prstGeom>
            <a:solidFill>
              <a:srgbClr val="90909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0F1200"/>
                  </a:solidFill>
                </a:rPr>
                <a:t>Not available</a:t>
              </a:r>
            </a:p>
          </p:txBody>
        </p:sp>
      </p:grpSp>
      <p:sp>
        <p:nvSpPr>
          <p:cNvPr id="27" name="Title 4">
            <a:extLst>
              <a:ext uri="{FF2B5EF4-FFF2-40B4-BE49-F238E27FC236}">
                <a16:creationId xmlns:a16="http://schemas.microsoft.com/office/drawing/2014/main" id="{7FAB5EB0-E8FA-272B-64F6-426D197A2FDF}"/>
              </a:ext>
            </a:extLst>
          </p:cNvPr>
          <p:cNvSpPr txBox="1">
            <a:spLocks/>
          </p:cNvSpPr>
          <p:nvPr/>
        </p:nvSpPr>
        <p:spPr>
          <a:xfrm>
            <a:off x="77016" y="448990"/>
            <a:ext cx="1146007" cy="470565"/>
          </a:xfrm>
          <a:prstGeom prst="rect">
            <a:avLst/>
          </a:prstGeom>
          <a:noFill/>
          <a:ln>
            <a:noFill/>
          </a:ln>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12700">
              <a:lnSpc>
                <a:spcPct val="100000"/>
              </a:lnSpc>
              <a:spcBef>
                <a:spcPts val="100"/>
              </a:spcBef>
              <a:tabLst>
                <a:tab pos="297815" algn="l"/>
                <a:tab pos="298450" algn="l"/>
              </a:tabLst>
            </a:pPr>
            <a:r>
              <a:rPr lang="en-GB" sz="2800" spc="20" dirty="0">
                <a:latin typeface="Times New Roman" panose="02020603050405020304" pitchFamily="18" charset="0"/>
                <a:cs typeface="Times New Roman" panose="02020603050405020304" pitchFamily="18" charset="0"/>
              </a:rPr>
              <a:t>Tools</a:t>
            </a:r>
            <a:endParaRPr lang="en-GB" sz="2400" spc="20" dirty="0">
              <a:solidFill>
                <a:srgbClr val="FF9300"/>
              </a:solidFill>
              <a:latin typeface="Times New Roman" panose="02020603050405020304" pitchFamily="18" charset="0"/>
              <a:cs typeface="Times New Roman" panose="02020603050405020304" pitchFamily="18" charset="0"/>
            </a:endParaRPr>
          </a:p>
        </p:txBody>
      </p:sp>
      <p:sp>
        <p:nvSpPr>
          <p:cNvPr id="28" name="TextBox 27">
            <a:extLst>
              <a:ext uri="{FF2B5EF4-FFF2-40B4-BE49-F238E27FC236}">
                <a16:creationId xmlns:a16="http://schemas.microsoft.com/office/drawing/2014/main" id="{370BC5DB-E60C-CCB2-C658-ECE96D38497D}"/>
              </a:ext>
            </a:extLst>
          </p:cNvPr>
          <p:cNvSpPr txBox="1"/>
          <p:nvPr/>
        </p:nvSpPr>
        <p:spPr>
          <a:xfrm>
            <a:off x="5681816" y="1873271"/>
            <a:ext cx="3619523" cy="2308324"/>
          </a:xfrm>
          <a:prstGeom prst="rect">
            <a:avLst/>
          </a:prstGeom>
          <a:noFill/>
        </p:spPr>
        <p:txBody>
          <a:bodyPr wrap="square" rtlCol="0">
            <a:spAutoFit/>
          </a:bodyPr>
          <a:lstStyle/>
          <a:p>
            <a:pPr marL="285750" indent="-285750">
              <a:buFont typeface="Arial" panose="020B0604020202020204" pitchFamily="34" charset="0"/>
              <a:buChar char="•"/>
            </a:pPr>
            <a:r>
              <a:rPr lang="en-US" sz="1600" dirty="0"/>
              <a:t>Different beam-beam codes exist, with different features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FCC-</a:t>
            </a:r>
            <a:r>
              <a:rPr lang="en-US" sz="1600" dirty="0" err="1"/>
              <a:t>ee</a:t>
            </a:r>
            <a:r>
              <a:rPr lang="en-US" sz="1600" dirty="0"/>
              <a:t>: self-consistent &amp; fast modeling needed including many effects</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Xsuite: development driven by needs for FCC-ee</a:t>
            </a:r>
          </a:p>
        </p:txBody>
      </p:sp>
      <p:grpSp>
        <p:nvGrpSpPr>
          <p:cNvPr id="31" name="Group 30">
            <a:extLst>
              <a:ext uri="{FF2B5EF4-FFF2-40B4-BE49-F238E27FC236}">
                <a16:creationId xmlns:a16="http://schemas.microsoft.com/office/drawing/2014/main" id="{8E686C41-8F6F-B6D3-E9CA-1D94545F51DC}"/>
              </a:ext>
            </a:extLst>
          </p:cNvPr>
          <p:cNvGrpSpPr/>
          <p:nvPr/>
        </p:nvGrpSpPr>
        <p:grpSpPr>
          <a:xfrm>
            <a:off x="1036324" y="774310"/>
            <a:ext cx="5441627" cy="579034"/>
            <a:chOff x="1036324" y="825900"/>
            <a:chExt cx="5441627" cy="579034"/>
          </a:xfrm>
        </p:grpSpPr>
        <p:sp>
          <p:nvSpPr>
            <p:cNvPr id="15" name="TextBox 14">
              <a:extLst>
                <a:ext uri="{FF2B5EF4-FFF2-40B4-BE49-F238E27FC236}">
                  <a16:creationId xmlns:a16="http://schemas.microsoft.com/office/drawing/2014/main" id="{97665C38-53CD-FA38-0F82-C633190C14FA}"/>
                </a:ext>
              </a:extLst>
            </p:cNvPr>
            <p:cNvSpPr txBox="1"/>
            <p:nvPr/>
          </p:nvSpPr>
          <p:spPr>
            <a:xfrm rot="18900000">
              <a:off x="1036324" y="1118552"/>
              <a:ext cx="1050459" cy="226197"/>
            </a:xfrm>
            <a:prstGeom prst="rect">
              <a:avLst/>
            </a:prstGeom>
            <a:noFill/>
            <a:ln>
              <a:noFill/>
            </a:ln>
          </p:spPr>
          <p:txBody>
            <a:bodyPr wrap="none" rtlCol="0">
              <a:spAutoFit/>
            </a:bodyPr>
            <a:lstStyle/>
            <a:p>
              <a:r>
                <a:rPr lang="en-US" sz="1200" dirty="0"/>
                <a:t>Weak-strong 6</a:t>
              </a:r>
              <a:r>
                <a:rPr lang="en-US" sz="1200" dirty="0">
                  <a:latin typeface="Aptos" panose="020B0004020202020204" pitchFamily="34" charset="0"/>
                </a:rPr>
                <a:t>D</a:t>
              </a:r>
            </a:p>
          </p:txBody>
        </p:sp>
        <p:sp>
          <p:nvSpPr>
            <p:cNvPr id="16" name="TextBox 15">
              <a:extLst>
                <a:ext uri="{FF2B5EF4-FFF2-40B4-BE49-F238E27FC236}">
                  <a16:creationId xmlns:a16="http://schemas.microsoft.com/office/drawing/2014/main" id="{3D303718-A3EC-DBDE-129C-E4405F6CF7BF}"/>
                </a:ext>
              </a:extLst>
            </p:cNvPr>
            <p:cNvSpPr txBox="1"/>
            <p:nvPr/>
          </p:nvSpPr>
          <p:spPr>
            <a:xfrm rot="18900000">
              <a:off x="1352010" y="976694"/>
              <a:ext cx="1463834" cy="226197"/>
            </a:xfrm>
            <a:prstGeom prst="rect">
              <a:avLst/>
            </a:prstGeom>
            <a:noFill/>
            <a:ln>
              <a:noFill/>
            </a:ln>
          </p:spPr>
          <p:txBody>
            <a:bodyPr wrap="none" rtlCol="0">
              <a:spAutoFit/>
            </a:bodyPr>
            <a:lstStyle/>
            <a:p>
              <a:r>
                <a:rPr lang="en-US" sz="1200" b="0" dirty="0">
                  <a:solidFill>
                    <a:schemeClr val="tx1"/>
                  </a:solidFill>
                </a:rPr>
                <a:t>Quasi-strong-strong 6D</a:t>
              </a:r>
            </a:p>
          </p:txBody>
        </p:sp>
        <p:sp>
          <p:nvSpPr>
            <p:cNvPr id="17" name="TextBox 16">
              <a:extLst>
                <a:ext uri="{FF2B5EF4-FFF2-40B4-BE49-F238E27FC236}">
                  <a16:creationId xmlns:a16="http://schemas.microsoft.com/office/drawing/2014/main" id="{31CEBD42-AF59-2C74-7FFB-C603E49A1BAC}"/>
                </a:ext>
              </a:extLst>
            </p:cNvPr>
            <p:cNvSpPr txBox="1"/>
            <p:nvPr/>
          </p:nvSpPr>
          <p:spPr>
            <a:xfrm rot="18900000">
              <a:off x="2085518" y="828825"/>
              <a:ext cx="1775626" cy="276999"/>
            </a:xfrm>
            <a:prstGeom prst="rect">
              <a:avLst/>
            </a:prstGeom>
            <a:noFill/>
            <a:ln>
              <a:noFill/>
            </a:ln>
          </p:spPr>
          <p:txBody>
            <a:bodyPr wrap="square" rtlCol="0">
              <a:spAutoFit/>
            </a:bodyPr>
            <a:lstStyle/>
            <a:p>
              <a:r>
                <a:rPr lang="en-US" sz="1200" b="0" dirty="0">
                  <a:solidFill>
                    <a:schemeClr val="tx1"/>
                  </a:solidFill>
                </a:rPr>
                <a:t>Strong-strong 6D PIC</a:t>
              </a:r>
            </a:p>
          </p:txBody>
        </p:sp>
        <p:sp>
          <p:nvSpPr>
            <p:cNvPr id="18" name="TextBox 17">
              <a:extLst>
                <a:ext uri="{FF2B5EF4-FFF2-40B4-BE49-F238E27FC236}">
                  <a16:creationId xmlns:a16="http://schemas.microsoft.com/office/drawing/2014/main" id="{C94CCAAD-4664-AF99-E333-A5AD526B4293}"/>
                </a:ext>
              </a:extLst>
            </p:cNvPr>
            <p:cNvSpPr txBox="1"/>
            <p:nvPr/>
          </p:nvSpPr>
          <p:spPr>
            <a:xfrm rot="18900000">
              <a:off x="2537377" y="1037769"/>
              <a:ext cx="1205833" cy="276999"/>
            </a:xfrm>
            <a:prstGeom prst="rect">
              <a:avLst/>
            </a:prstGeom>
            <a:noFill/>
            <a:ln>
              <a:noFill/>
            </a:ln>
          </p:spPr>
          <p:txBody>
            <a:bodyPr wrap="square" rtlCol="0">
              <a:spAutoFit/>
            </a:bodyPr>
            <a:lstStyle/>
            <a:p>
              <a:r>
                <a:rPr lang="en-US" sz="1200" b="0" dirty="0">
                  <a:solidFill>
                    <a:schemeClr val="tx1"/>
                  </a:solidFill>
                </a:rPr>
                <a:t>Beamstrahlung</a:t>
              </a:r>
            </a:p>
          </p:txBody>
        </p:sp>
        <p:sp>
          <p:nvSpPr>
            <p:cNvPr id="19" name="TextBox 18">
              <a:extLst>
                <a:ext uri="{FF2B5EF4-FFF2-40B4-BE49-F238E27FC236}">
                  <a16:creationId xmlns:a16="http://schemas.microsoft.com/office/drawing/2014/main" id="{DEDDF328-9FB5-2344-7D9D-117E4A208D1F}"/>
                </a:ext>
              </a:extLst>
            </p:cNvPr>
            <p:cNvSpPr txBox="1"/>
            <p:nvPr/>
          </p:nvSpPr>
          <p:spPr>
            <a:xfrm rot="18900000">
              <a:off x="2919389" y="1070700"/>
              <a:ext cx="1189905" cy="226197"/>
            </a:xfrm>
            <a:prstGeom prst="rect">
              <a:avLst/>
            </a:prstGeom>
            <a:noFill/>
            <a:ln>
              <a:noFill/>
            </a:ln>
          </p:spPr>
          <p:txBody>
            <a:bodyPr wrap="none" rtlCol="0">
              <a:spAutoFit/>
            </a:bodyPr>
            <a:lstStyle/>
            <a:p>
              <a:r>
                <a:rPr lang="en-US" sz="1200" b="0" dirty="0">
                  <a:solidFill>
                    <a:schemeClr val="tx1"/>
                  </a:solidFill>
                </a:rPr>
                <a:t>Bhabha-scattering</a:t>
              </a:r>
            </a:p>
          </p:txBody>
        </p:sp>
        <p:sp>
          <p:nvSpPr>
            <p:cNvPr id="20" name="TextBox 19">
              <a:extLst>
                <a:ext uri="{FF2B5EF4-FFF2-40B4-BE49-F238E27FC236}">
                  <a16:creationId xmlns:a16="http://schemas.microsoft.com/office/drawing/2014/main" id="{1FEB112B-701C-1D91-3531-5872A029BB91}"/>
                </a:ext>
              </a:extLst>
            </p:cNvPr>
            <p:cNvSpPr txBox="1"/>
            <p:nvPr/>
          </p:nvSpPr>
          <p:spPr>
            <a:xfrm rot="18900000">
              <a:off x="3270504" y="1005851"/>
              <a:ext cx="1378872" cy="226197"/>
            </a:xfrm>
            <a:prstGeom prst="rect">
              <a:avLst/>
            </a:prstGeom>
            <a:noFill/>
            <a:ln>
              <a:noFill/>
            </a:ln>
          </p:spPr>
          <p:txBody>
            <a:bodyPr wrap="none" rtlCol="0">
              <a:spAutoFit/>
            </a:bodyPr>
            <a:lstStyle/>
            <a:p>
              <a:r>
                <a:rPr lang="en-US" sz="1200" b="0" dirty="0">
                  <a:solidFill>
                    <a:schemeClr val="tx1"/>
                  </a:solidFill>
                </a:rPr>
                <a:t>Transverse wakefields</a:t>
              </a:r>
            </a:p>
          </p:txBody>
        </p:sp>
        <p:sp>
          <p:nvSpPr>
            <p:cNvPr id="21" name="TextBox 20">
              <a:extLst>
                <a:ext uri="{FF2B5EF4-FFF2-40B4-BE49-F238E27FC236}">
                  <a16:creationId xmlns:a16="http://schemas.microsoft.com/office/drawing/2014/main" id="{63A23674-59A1-65DA-B6D7-03FE3123E66A}"/>
                </a:ext>
              </a:extLst>
            </p:cNvPr>
            <p:cNvSpPr txBox="1"/>
            <p:nvPr/>
          </p:nvSpPr>
          <p:spPr>
            <a:xfrm rot="18900000">
              <a:off x="3633227" y="972342"/>
              <a:ext cx="1476511" cy="226197"/>
            </a:xfrm>
            <a:prstGeom prst="rect">
              <a:avLst/>
            </a:prstGeom>
            <a:noFill/>
            <a:ln>
              <a:noFill/>
            </a:ln>
          </p:spPr>
          <p:txBody>
            <a:bodyPr wrap="none" rtlCol="0">
              <a:spAutoFit/>
            </a:bodyPr>
            <a:lstStyle/>
            <a:p>
              <a:r>
                <a:rPr lang="en-US" sz="1200" b="0" dirty="0">
                  <a:solidFill>
                    <a:schemeClr val="tx1"/>
                  </a:solidFill>
                </a:rPr>
                <a:t>Longitudinal wakefields</a:t>
              </a:r>
            </a:p>
          </p:txBody>
        </p:sp>
        <p:sp>
          <p:nvSpPr>
            <p:cNvPr id="22" name="TextBox 21">
              <a:extLst>
                <a:ext uri="{FF2B5EF4-FFF2-40B4-BE49-F238E27FC236}">
                  <a16:creationId xmlns:a16="http://schemas.microsoft.com/office/drawing/2014/main" id="{25EA7584-F928-24EC-91C9-8107BEAE6046}"/>
                </a:ext>
              </a:extLst>
            </p:cNvPr>
            <p:cNvSpPr txBox="1"/>
            <p:nvPr/>
          </p:nvSpPr>
          <p:spPr>
            <a:xfrm rot="18900000">
              <a:off x="4086546" y="1143801"/>
              <a:ext cx="976879" cy="226197"/>
            </a:xfrm>
            <a:prstGeom prst="rect">
              <a:avLst/>
            </a:prstGeom>
            <a:noFill/>
            <a:ln>
              <a:noFill/>
            </a:ln>
          </p:spPr>
          <p:txBody>
            <a:bodyPr wrap="none" rtlCol="0">
              <a:spAutoFit/>
            </a:bodyPr>
            <a:lstStyle/>
            <a:p>
              <a:r>
                <a:rPr lang="en-US" sz="1200" b="0" dirty="0">
                  <a:solidFill>
                    <a:schemeClr val="tx1"/>
                  </a:solidFill>
                </a:rPr>
                <a:t>Linear tracking</a:t>
              </a:r>
            </a:p>
          </p:txBody>
        </p:sp>
        <p:sp>
          <p:nvSpPr>
            <p:cNvPr id="23" name="TextBox 22">
              <a:extLst>
                <a:ext uri="{FF2B5EF4-FFF2-40B4-BE49-F238E27FC236}">
                  <a16:creationId xmlns:a16="http://schemas.microsoft.com/office/drawing/2014/main" id="{C411559E-5E10-21EB-987E-0D7C61B774E4}"/>
                </a:ext>
              </a:extLst>
            </p:cNvPr>
            <p:cNvSpPr txBox="1"/>
            <p:nvPr/>
          </p:nvSpPr>
          <p:spPr>
            <a:xfrm rot="18900000">
              <a:off x="4418631" y="1048519"/>
              <a:ext cx="1217000" cy="276999"/>
            </a:xfrm>
            <a:prstGeom prst="rect">
              <a:avLst/>
            </a:prstGeom>
            <a:noFill/>
            <a:ln>
              <a:noFill/>
            </a:ln>
          </p:spPr>
          <p:txBody>
            <a:bodyPr wrap="none" rtlCol="0">
              <a:spAutoFit/>
            </a:bodyPr>
            <a:lstStyle/>
            <a:p>
              <a:r>
                <a:rPr lang="en-US" sz="1200" b="0" dirty="0">
                  <a:solidFill>
                    <a:schemeClr val="tx1"/>
                  </a:solidFill>
                </a:rPr>
                <a:t>Lattice tracking</a:t>
              </a:r>
            </a:p>
          </p:txBody>
        </p:sp>
        <p:sp>
          <p:nvSpPr>
            <p:cNvPr id="24" name="TextBox 23">
              <a:extLst>
                <a:ext uri="{FF2B5EF4-FFF2-40B4-BE49-F238E27FC236}">
                  <a16:creationId xmlns:a16="http://schemas.microsoft.com/office/drawing/2014/main" id="{AE5DDE02-0570-2FED-693F-F17E668407E5}"/>
                </a:ext>
              </a:extLst>
            </p:cNvPr>
            <p:cNvSpPr txBox="1"/>
            <p:nvPr/>
          </p:nvSpPr>
          <p:spPr>
            <a:xfrm rot="18900000">
              <a:off x="4861098" y="1178737"/>
              <a:ext cx="875085" cy="226197"/>
            </a:xfrm>
            <a:prstGeom prst="rect">
              <a:avLst/>
            </a:prstGeom>
            <a:noFill/>
            <a:ln>
              <a:noFill/>
            </a:ln>
          </p:spPr>
          <p:txBody>
            <a:bodyPr wrap="none" rtlCol="0">
              <a:spAutoFit/>
            </a:bodyPr>
            <a:lstStyle/>
            <a:p>
              <a:r>
                <a:rPr lang="en-US" sz="1200" b="0" dirty="0">
                  <a:solidFill>
                    <a:schemeClr val="tx1"/>
                  </a:solidFill>
                </a:rPr>
                <a:t>Open source</a:t>
              </a:r>
            </a:p>
          </p:txBody>
        </p:sp>
        <p:sp>
          <p:nvSpPr>
            <p:cNvPr id="25" name="TextBox 24">
              <a:extLst>
                <a:ext uri="{FF2B5EF4-FFF2-40B4-BE49-F238E27FC236}">
                  <a16:creationId xmlns:a16="http://schemas.microsoft.com/office/drawing/2014/main" id="{DAA7209A-D7E7-6B63-30A1-EE895B172273}"/>
                </a:ext>
              </a:extLst>
            </p:cNvPr>
            <p:cNvSpPr txBox="1"/>
            <p:nvPr/>
          </p:nvSpPr>
          <p:spPr>
            <a:xfrm rot="18900000">
              <a:off x="5282391" y="999016"/>
              <a:ext cx="1195560" cy="276999"/>
            </a:xfrm>
            <a:prstGeom prst="rect">
              <a:avLst/>
            </a:prstGeom>
            <a:noFill/>
            <a:ln>
              <a:noFill/>
            </a:ln>
          </p:spPr>
          <p:txBody>
            <a:bodyPr wrap="square" rtlCol="0">
              <a:spAutoFit/>
            </a:bodyPr>
            <a:lstStyle/>
            <a:p>
              <a:r>
                <a:rPr lang="en-US" sz="1200" b="0" dirty="0">
                  <a:solidFill>
                    <a:schemeClr val="tx1"/>
                  </a:solidFill>
                </a:rPr>
                <a:t>Runs on GPU</a:t>
              </a:r>
            </a:p>
          </p:txBody>
        </p:sp>
        <p:sp>
          <p:nvSpPr>
            <p:cNvPr id="29" name="TextBox 28">
              <a:extLst>
                <a:ext uri="{FF2B5EF4-FFF2-40B4-BE49-F238E27FC236}">
                  <a16:creationId xmlns:a16="http://schemas.microsoft.com/office/drawing/2014/main" id="{AB16C21A-BAF1-386C-4898-EDD4F1C05334}"/>
                </a:ext>
              </a:extLst>
            </p:cNvPr>
            <p:cNvSpPr txBox="1"/>
            <p:nvPr/>
          </p:nvSpPr>
          <p:spPr>
            <a:xfrm rot="18900000">
              <a:off x="1712308" y="825900"/>
              <a:ext cx="1805088" cy="276999"/>
            </a:xfrm>
            <a:prstGeom prst="rect">
              <a:avLst/>
            </a:prstGeom>
            <a:noFill/>
            <a:ln>
              <a:noFill/>
            </a:ln>
          </p:spPr>
          <p:txBody>
            <a:bodyPr wrap="square" rtlCol="0">
              <a:spAutoFit/>
            </a:bodyPr>
            <a:lstStyle/>
            <a:p>
              <a:r>
                <a:rPr lang="en-US" sz="1200" b="0" dirty="0">
                  <a:solidFill>
                    <a:schemeClr val="tx1"/>
                  </a:solidFill>
                </a:rPr>
                <a:t>Strong-strong 6D SG</a:t>
              </a:r>
            </a:p>
          </p:txBody>
        </p:sp>
      </p:grpSp>
      <p:sp>
        <p:nvSpPr>
          <p:cNvPr id="3" name="TextBox 2">
            <a:extLst>
              <a:ext uri="{FF2B5EF4-FFF2-40B4-BE49-F238E27FC236}">
                <a16:creationId xmlns:a16="http://schemas.microsoft.com/office/drawing/2014/main" id="{0C0EA3E2-157C-98BD-26CE-B742D6EF0BA8}"/>
              </a:ext>
            </a:extLst>
          </p:cNvPr>
          <p:cNvSpPr txBox="1"/>
          <p:nvPr/>
        </p:nvSpPr>
        <p:spPr>
          <a:xfrm>
            <a:off x="5944803" y="4361118"/>
            <a:ext cx="2893741" cy="307777"/>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sz="1400" dirty="0">
                <a:solidFill>
                  <a:schemeClr val="accent5"/>
                </a:solidFill>
              </a:rPr>
              <a:t>G. Iadarola talk @ this conference</a:t>
            </a:r>
          </a:p>
        </p:txBody>
      </p:sp>
      <p:sp>
        <p:nvSpPr>
          <p:cNvPr id="5" name="object 6">
            <a:extLst>
              <a:ext uri="{FF2B5EF4-FFF2-40B4-BE49-F238E27FC236}">
                <a16:creationId xmlns:a16="http://schemas.microsoft.com/office/drawing/2014/main" id="{72709C86-607A-21AB-6067-D88C584CDA8E}"/>
              </a:ext>
            </a:extLst>
          </p:cNvPr>
          <p:cNvSpPr txBox="1">
            <a:spLocks/>
          </p:cNvSpPr>
          <p:nvPr/>
        </p:nvSpPr>
        <p:spPr>
          <a:xfrm>
            <a:off x="8745301" y="129539"/>
            <a:ext cx="289479" cy="143886"/>
          </a:xfrm>
          <a:prstGeom prst="rect">
            <a:avLst/>
          </a:prstGeom>
        </p:spPr>
        <p:txBody>
          <a:bodyPr vert="horz" wrap="square" lIns="0" tIns="5080" rIns="0" bIns="0" rtlCol="0" anchor="ctr">
            <a:spAutoFit/>
          </a:bodyPr>
          <a:lstStyle>
            <a:defPPr>
              <a:defRPr lang="de-DE"/>
            </a:defPPr>
            <a:lvl1pPr marL="0" algn="r" defTabSz="685727" rtl="0" eaLnBrk="1" latinLnBrk="0" hangingPunct="1">
              <a:lnSpc>
                <a:spcPts val="1238"/>
              </a:lnSpc>
              <a:defRPr sz="800" kern="1200">
                <a:solidFill>
                  <a:schemeClr val="bg1"/>
                </a:solidFill>
                <a:latin typeface="+mn-lt"/>
                <a:ea typeface="+mn-ea"/>
                <a:cs typeface="+mn-cs"/>
              </a:defRPr>
            </a:lvl1pPr>
            <a:lvl2pPr marL="342863" algn="l" defTabSz="685727" rtl="0" eaLnBrk="1" latinLnBrk="0" hangingPunct="1">
              <a:defRPr sz="1350" kern="1200">
                <a:solidFill>
                  <a:schemeClr val="tx1"/>
                </a:solidFill>
                <a:latin typeface="+mn-lt"/>
                <a:ea typeface="+mn-ea"/>
                <a:cs typeface="+mn-cs"/>
              </a:defRPr>
            </a:lvl2pPr>
            <a:lvl3pPr marL="685727" algn="l" defTabSz="685727" rtl="0" eaLnBrk="1" latinLnBrk="0" hangingPunct="1">
              <a:defRPr sz="1350" kern="1200">
                <a:solidFill>
                  <a:schemeClr val="tx1"/>
                </a:solidFill>
                <a:latin typeface="+mn-lt"/>
                <a:ea typeface="+mn-ea"/>
                <a:cs typeface="+mn-cs"/>
              </a:defRPr>
            </a:lvl3pPr>
            <a:lvl4pPr marL="1028591" algn="l" defTabSz="685727" rtl="0" eaLnBrk="1" latinLnBrk="0" hangingPunct="1">
              <a:defRPr sz="1350" kern="1200">
                <a:solidFill>
                  <a:schemeClr val="tx1"/>
                </a:solidFill>
                <a:latin typeface="+mn-lt"/>
                <a:ea typeface="+mn-ea"/>
                <a:cs typeface="+mn-cs"/>
              </a:defRPr>
            </a:lvl4pPr>
            <a:lvl5pPr marL="1371454" algn="l" defTabSz="685727" rtl="0" eaLnBrk="1" latinLnBrk="0" hangingPunct="1">
              <a:defRPr sz="1350" kern="1200">
                <a:solidFill>
                  <a:schemeClr val="tx1"/>
                </a:solidFill>
                <a:latin typeface="+mn-lt"/>
                <a:ea typeface="+mn-ea"/>
                <a:cs typeface="+mn-cs"/>
              </a:defRPr>
            </a:lvl5pPr>
            <a:lvl6pPr marL="1714318" algn="l" defTabSz="685727" rtl="0" eaLnBrk="1" latinLnBrk="0" hangingPunct="1">
              <a:defRPr sz="1350" kern="1200">
                <a:solidFill>
                  <a:schemeClr val="tx1"/>
                </a:solidFill>
                <a:latin typeface="+mn-lt"/>
                <a:ea typeface="+mn-ea"/>
                <a:cs typeface="+mn-cs"/>
              </a:defRPr>
            </a:lvl6pPr>
            <a:lvl7pPr marL="2057181" algn="l" defTabSz="685727" rtl="0" eaLnBrk="1" latinLnBrk="0" hangingPunct="1">
              <a:defRPr sz="1350" kern="1200">
                <a:solidFill>
                  <a:schemeClr val="tx1"/>
                </a:solidFill>
                <a:latin typeface="+mn-lt"/>
                <a:ea typeface="+mn-ea"/>
                <a:cs typeface="+mn-cs"/>
              </a:defRPr>
            </a:lvl7pPr>
            <a:lvl8pPr marL="2400045" algn="l" defTabSz="685727" rtl="0" eaLnBrk="1" latinLnBrk="0" hangingPunct="1">
              <a:defRPr sz="1350" kern="1200">
                <a:solidFill>
                  <a:schemeClr val="tx1"/>
                </a:solidFill>
                <a:latin typeface="+mn-lt"/>
                <a:ea typeface="+mn-ea"/>
                <a:cs typeface="+mn-cs"/>
              </a:defRPr>
            </a:lvl8pPr>
            <a:lvl9pPr marL="2742908" algn="l" defTabSz="685727" rtl="0" eaLnBrk="1" latinLnBrk="0" hangingPunct="1">
              <a:defRPr sz="1350" kern="1200">
                <a:solidFill>
                  <a:schemeClr val="tx1"/>
                </a:solidFill>
                <a:latin typeface="+mn-lt"/>
                <a:ea typeface="+mn-ea"/>
                <a:cs typeface="+mn-cs"/>
              </a:defRPr>
            </a:lvl9pPr>
          </a:lstStyle>
          <a:p>
            <a:pPr marL="38100">
              <a:spcBef>
                <a:spcPts val="40"/>
              </a:spcBef>
            </a:pPr>
            <a:r>
              <a:rPr lang="de-CH" spc="-25"/>
              <a:t>3</a:t>
            </a:r>
            <a:endParaRPr lang="de-CH" spc="-25" dirty="0"/>
          </a:p>
        </p:txBody>
      </p:sp>
      <p:pic>
        <p:nvPicPr>
          <p:cNvPr id="6" name="Graphic 5" descr="Pocket knife with solid fill">
            <a:extLst>
              <a:ext uri="{FF2B5EF4-FFF2-40B4-BE49-F238E27FC236}">
                <a16:creationId xmlns:a16="http://schemas.microsoft.com/office/drawing/2014/main" id="{B0F36B77-2F28-CDF2-D008-5B35EFFE44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357" y="4280596"/>
            <a:ext cx="761184" cy="761184"/>
          </a:xfrm>
          <a:prstGeom prst="rect">
            <a:avLst/>
          </a:prstGeom>
        </p:spPr>
      </p:pic>
    </p:spTree>
    <p:extLst>
      <p:ext uri="{BB962C8B-B14F-4D97-AF65-F5344CB8AC3E}">
        <p14:creationId xmlns:p14="http://schemas.microsoft.com/office/powerpoint/2010/main" val="28258097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a:xfrm>
            <a:off x="109220" y="411451"/>
            <a:ext cx="4590916" cy="804314"/>
          </a:xfrm>
        </p:spPr>
        <p:txBody>
          <a:bodyPr/>
          <a:lstStyle/>
          <a:p>
            <a:r>
              <a:rPr lang="en-US" dirty="0"/>
              <a:t>Bhabha lifetimes</a:t>
            </a:r>
          </a:p>
        </p:txBody>
      </p:sp>
      <p:sp>
        <p:nvSpPr>
          <p:cNvPr id="13" name="TextBox 12">
            <a:extLst>
              <a:ext uri="{FF2B5EF4-FFF2-40B4-BE49-F238E27FC236}">
                <a16:creationId xmlns:a16="http://schemas.microsoft.com/office/drawing/2014/main" id="{83D87295-D4E1-CE05-7BA6-FC4DA723DDA2}"/>
              </a:ext>
            </a:extLst>
          </p:cNvPr>
          <p:cNvSpPr txBox="1"/>
          <p:nvPr/>
        </p:nvSpPr>
        <p:spPr>
          <a:xfrm>
            <a:off x="109220" y="1732303"/>
            <a:ext cx="8902575" cy="300133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l-GR" sz="1600" dirty="0"/>
              <a:t>τ</a:t>
            </a:r>
            <a:r>
              <a:rPr lang="fr-CH" sz="1600" dirty="0"/>
              <a:t>: </a:t>
            </a:r>
            <a:r>
              <a:rPr lang="fr-CH" sz="1600" dirty="0" err="1"/>
              <a:t>Bhabha</a:t>
            </a:r>
            <a:r>
              <a:rPr lang="fr-CH" sz="1600" dirty="0"/>
              <a:t> </a:t>
            </a:r>
            <a:r>
              <a:rPr lang="fr-CH" sz="1600" dirty="0" err="1"/>
              <a:t>lifetime</a:t>
            </a:r>
            <a:r>
              <a:rPr lang="fr-CH" sz="1600" dirty="0"/>
              <a:t> [s]</a:t>
            </a:r>
          </a:p>
          <a:p>
            <a:pPr marL="285750" indent="-285750">
              <a:lnSpc>
                <a:spcPct val="150000"/>
              </a:lnSpc>
              <a:buFont typeface="Arial" panose="020B0604020202020204" pitchFamily="34" charset="0"/>
              <a:buChar char="•"/>
            </a:pPr>
            <a:r>
              <a:rPr lang="fr-CH" sz="1600" dirty="0"/>
              <a:t>N</a:t>
            </a:r>
            <a:r>
              <a:rPr lang="fr-CH" sz="1600" baseline="-25000" dirty="0"/>
              <a:t>b</a:t>
            </a:r>
            <a:r>
              <a:rPr lang="fr-CH" sz="1600" dirty="0"/>
              <a:t>: </a:t>
            </a:r>
            <a:r>
              <a:rPr lang="fr-CH" sz="1600" dirty="0" err="1"/>
              <a:t>bunch</a:t>
            </a:r>
            <a:r>
              <a:rPr lang="fr-CH" sz="1600" dirty="0"/>
              <a:t> </a:t>
            </a:r>
            <a:r>
              <a:rPr lang="fr-CH" sz="1600" dirty="0" err="1"/>
              <a:t>intensity</a:t>
            </a:r>
            <a:r>
              <a:rPr lang="fr-CH" sz="1600" dirty="0"/>
              <a:t> [1]</a:t>
            </a:r>
          </a:p>
          <a:p>
            <a:pPr marL="285750" indent="-285750">
              <a:lnSpc>
                <a:spcPct val="150000"/>
              </a:lnSpc>
              <a:buFont typeface="Arial" panose="020B0604020202020204" pitchFamily="34" charset="0"/>
              <a:buChar char="•"/>
            </a:pPr>
            <a:r>
              <a:rPr lang="el-GR" sz="1600" dirty="0"/>
              <a:t>σ</a:t>
            </a:r>
            <a:r>
              <a:rPr lang="fr-CH" sz="1600" baseline="-25000" dirty="0" err="1"/>
              <a:t>Bhabha</a:t>
            </a:r>
            <a:r>
              <a:rPr lang="fr-CH" sz="1600" dirty="0"/>
              <a:t>: </a:t>
            </a:r>
            <a:r>
              <a:rPr lang="fr-CH" sz="1600" dirty="0" err="1"/>
              <a:t>Bhabha</a:t>
            </a:r>
            <a:r>
              <a:rPr lang="fr-CH" sz="1600" dirty="0"/>
              <a:t> cross section [m^2]</a:t>
            </a:r>
          </a:p>
          <a:p>
            <a:pPr marL="285750" indent="-285750">
              <a:lnSpc>
                <a:spcPct val="150000"/>
              </a:lnSpc>
              <a:buFont typeface="Arial" panose="020B0604020202020204" pitchFamily="34" charset="0"/>
              <a:buChar char="•"/>
            </a:pPr>
            <a:r>
              <a:rPr lang="fr-CH" sz="1600" dirty="0"/>
              <a:t>N</a:t>
            </a:r>
            <a:r>
              <a:rPr lang="fr-CH" sz="1600" baseline="-25000" dirty="0"/>
              <a:t>IP</a:t>
            </a:r>
            <a:r>
              <a:rPr lang="fr-CH" sz="1600" dirty="0"/>
              <a:t>: </a:t>
            </a:r>
            <a:r>
              <a:rPr lang="fr-CH" sz="1600" dirty="0" err="1"/>
              <a:t>number</a:t>
            </a:r>
            <a:r>
              <a:rPr lang="fr-CH" sz="1600" dirty="0"/>
              <a:t> of </a:t>
            </a:r>
            <a:r>
              <a:rPr lang="fr-CH" sz="1600" dirty="0" err="1"/>
              <a:t>Ips</a:t>
            </a:r>
            <a:r>
              <a:rPr lang="fr-CH" sz="1600" dirty="0"/>
              <a:t> [1]</a:t>
            </a:r>
          </a:p>
          <a:p>
            <a:pPr marL="285750" indent="-285750">
              <a:lnSpc>
                <a:spcPct val="150000"/>
              </a:lnSpc>
              <a:buFont typeface="Arial" panose="020B0604020202020204" pitchFamily="34" charset="0"/>
              <a:buChar char="•"/>
            </a:pPr>
            <a:r>
              <a:rPr lang="fr-CH" sz="1600" dirty="0" err="1"/>
              <a:t>L</a:t>
            </a:r>
            <a:r>
              <a:rPr lang="fr-CH" sz="1600" baseline="-25000" dirty="0" err="1"/>
              <a:t>inst</a:t>
            </a:r>
            <a:r>
              <a:rPr lang="fr-CH" sz="1600" dirty="0"/>
              <a:t>=L*</a:t>
            </a:r>
            <a:r>
              <a:rPr lang="fr-CH" sz="1600" dirty="0" err="1"/>
              <a:t>f</a:t>
            </a:r>
            <a:r>
              <a:rPr lang="fr-CH" sz="1600" baseline="-25000" dirty="0" err="1"/>
              <a:t>rev</a:t>
            </a:r>
            <a:r>
              <a:rPr lang="fr-CH" sz="1600" dirty="0"/>
              <a:t>: </a:t>
            </a:r>
            <a:r>
              <a:rPr lang="fr-CH" sz="1600" dirty="0" err="1"/>
              <a:t>instantaneous</a:t>
            </a:r>
            <a:r>
              <a:rPr lang="fr-CH" sz="1600" dirty="0"/>
              <a:t> </a:t>
            </a:r>
            <a:r>
              <a:rPr lang="fr-CH" sz="1600" dirty="0" err="1"/>
              <a:t>lumi</a:t>
            </a:r>
            <a:r>
              <a:rPr lang="fr-CH" sz="1600" dirty="0"/>
              <a:t> of 1 </a:t>
            </a:r>
            <a:r>
              <a:rPr lang="fr-CH" sz="1600" dirty="0" err="1"/>
              <a:t>bunch</a:t>
            </a:r>
            <a:r>
              <a:rPr lang="fr-CH" sz="1600" dirty="0"/>
              <a:t> </a:t>
            </a:r>
            <a:r>
              <a:rPr lang="fr-CH" sz="1600" dirty="0" err="1"/>
              <a:t>crossing</a:t>
            </a:r>
            <a:r>
              <a:rPr lang="fr-CH" sz="1600" dirty="0"/>
              <a:t> [m^-2 s^-1]</a:t>
            </a:r>
          </a:p>
          <a:p>
            <a:pPr marL="285750" indent="-285750">
              <a:lnSpc>
                <a:spcPct val="150000"/>
              </a:lnSpc>
              <a:buFont typeface="Arial" panose="020B0604020202020204" pitchFamily="34" charset="0"/>
              <a:buChar char="•"/>
            </a:pPr>
            <a:r>
              <a:rPr lang="fr-CH" sz="1600" dirty="0"/>
              <a:t>L: </a:t>
            </a:r>
            <a:r>
              <a:rPr lang="fr-CH" sz="1600" dirty="0" err="1"/>
              <a:t>integrated</a:t>
            </a:r>
            <a:r>
              <a:rPr lang="fr-CH" sz="1600" dirty="0"/>
              <a:t> </a:t>
            </a:r>
            <a:r>
              <a:rPr lang="fr-CH" sz="1600" dirty="0" err="1"/>
              <a:t>lumi</a:t>
            </a:r>
            <a:r>
              <a:rPr lang="fr-CH" sz="1600" dirty="0"/>
              <a:t> of a single collision (</a:t>
            </a:r>
            <a:r>
              <a:rPr lang="fr-CH" sz="1600" dirty="0" err="1"/>
              <a:t>luminosity</a:t>
            </a:r>
            <a:r>
              <a:rPr lang="fr-CH" sz="1600" dirty="0"/>
              <a:t> per </a:t>
            </a:r>
            <a:r>
              <a:rPr lang="fr-CH" sz="1600" dirty="0" err="1"/>
              <a:t>bunch</a:t>
            </a:r>
            <a:r>
              <a:rPr lang="fr-CH" sz="1600" dirty="0"/>
              <a:t> </a:t>
            </a:r>
            <a:r>
              <a:rPr lang="fr-CH" sz="1600" dirty="0" err="1"/>
              <a:t>crossing</a:t>
            </a:r>
            <a:r>
              <a:rPr lang="fr-CH" sz="1600" dirty="0"/>
              <a:t>) [m^-2]</a:t>
            </a:r>
          </a:p>
          <a:p>
            <a:pPr marL="285750" indent="-285750">
              <a:lnSpc>
                <a:spcPct val="150000"/>
              </a:lnSpc>
              <a:buFont typeface="Arial" panose="020B0604020202020204" pitchFamily="34" charset="0"/>
              <a:buChar char="•"/>
            </a:pPr>
            <a:r>
              <a:rPr lang="fr-CH" sz="1600" dirty="0" err="1"/>
              <a:t>f</a:t>
            </a:r>
            <a:r>
              <a:rPr lang="fr-CH" sz="1600" baseline="-25000" dirty="0" err="1"/>
              <a:t>rev</a:t>
            </a:r>
            <a:r>
              <a:rPr lang="fr-CH" sz="1600" dirty="0"/>
              <a:t>: </a:t>
            </a:r>
            <a:r>
              <a:rPr lang="fr-CH" sz="1600" dirty="0" err="1"/>
              <a:t>revolution</a:t>
            </a:r>
            <a:r>
              <a:rPr lang="fr-CH" sz="1600" dirty="0"/>
              <a:t> </a:t>
            </a:r>
            <a:r>
              <a:rPr lang="fr-CH" sz="1600" dirty="0" err="1"/>
              <a:t>frequency</a:t>
            </a:r>
            <a:r>
              <a:rPr lang="fr-CH" sz="1600" dirty="0"/>
              <a:t> [s^-1]</a:t>
            </a:r>
          </a:p>
          <a:p>
            <a:pPr marL="285750" indent="-285750">
              <a:lnSpc>
                <a:spcPct val="150000"/>
              </a:lnSpc>
              <a:buFont typeface="Arial" panose="020B0604020202020204" pitchFamily="34" charset="0"/>
              <a:buChar char="•"/>
            </a:pPr>
            <a:r>
              <a:rPr lang="fr-CH" sz="1600" dirty="0"/>
              <a:t>R</a:t>
            </a:r>
            <a:r>
              <a:rPr lang="fr-CH" sz="1600" baseline="-25000" dirty="0"/>
              <a:t>b</a:t>
            </a:r>
            <a:r>
              <a:rPr lang="fr-CH" sz="1600" dirty="0"/>
              <a:t>=</a:t>
            </a:r>
            <a:r>
              <a:rPr lang="el-GR" sz="1600" dirty="0"/>
              <a:t> σ</a:t>
            </a:r>
            <a:r>
              <a:rPr lang="fr-CH" sz="1600" baseline="-25000" dirty="0" err="1"/>
              <a:t>Bhabha</a:t>
            </a:r>
            <a:r>
              <a:rPr lang="fr-CH" sz="1600" dirty="0"/>
              <a:t>*L: </a:t>
            </a:r>
            <a:r>
              <a:rPr lang="fr-CH" sz="1600" dirty="0" err="1"/>
              <a:t>number</a:t>
            </a:r>
            <a:r>
              <a:rPr lang="fr-CH" sz="1600" dirty="0"/>
              <a:t> of </a:t>
            </a:r>
            <a:r>
              <a:rPr lang="fr-CH" sz="1600" dirty="0" err="1"/>
              <a:t>emitted</a:t>
            </a:r>
            <a:r>
              <a:rPr lang="fr-CH" sz="1600" dirty="0"/>
              <a:t> </a:t>
            </a:r>
            <a:r>
              <a:rPr lang="fr-CH" sz="1600" dirty="0" err="1"/>
              <a:t>Bhabha</a:t>
            </a:r>
            <a:r>
              <a:rPr lang="fr-CH" sz="1600" dirty="0"/>
              <a:t> photons </a:t>
            </a:r>
            <a:r>
              <a:rPr lang="fr-CH" sz="1600" dirty="0" err="1"/>
              <a:t>with</a:t>
            </a:r>
            <a:r>
              <a:rPr lang="fr-CH" sz="1600" dirty="0"/>
              <a:t> E </a:t>
            </a:r>
            <a:r>
              <a:rPr lang="fr-CH" sz="1600" dirty="0" err="1"/>
              <a:t>above</a:t>
            </a:r>
            <a:r>
              <a:rPr lang="fr-CH" sz="1600" dirty="0"/>
              <a:t> </a:t>
            </a:r>
            <a:r>
              <a:rPr lang="fr-CH" sz="1600" dirty="0" err="1"/>
              <a:t>mom</a:t>
            </a:r>
            <a:r>
              <a:rPr lang="fr-CH" sz="1600" dirty="0"/>
              <a:t>. acceptance [1]</a:t>
            </a:r>
          </a:p>
        </p:txBody>
      </p:sp>
      <p:pic>
        <p:nvPicPr>
          <p:cNvPr id="5" name="Picture 4" descr="A close up of a logo&#10;&#10;Description automatically generated">
            <a:extLst>
              <a:ext uri="{FF2B5EF4-FFF2-40B4-BE49-F238E27FC236}">
                <a16:creationId xmlns:a16="http://schemas.microsoft.com/office/drawing/2014/main" id="{69D62694-B65B-4FD1-998F-27E3AF045A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898107"/>
            <a:ext cx="6248400" cy="834196"/>
          </a:xfrm>
          <a:prstGeom prst="rect">
            <a:avLst/>
          </a:prstGeom>
        </p:spPr>
      </p:pic>
    </p:spTree>
    <p:extLst>
      <p:ext uri="{BB962C8B-B14F-4D97-AF65-F5344CB8AC3E}">
        <p14:creationId xmlns:p14="http://schemas.microsoft.com/office/powerpoint/2010/main" val="21152437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5381115-6E88-0355-1F6B-98A18E61D87D}"/>
              </a:ext>
            </a:extLst>
          </p:cNvPr>
          <p:cNvSpPr>
            <a:spLocks noGrp="1"/>
          </p:cNvSpPr>
          <p:nvPr>
            <p:ph type="title"/>
          </p:nvPr>
        </p:nvSpPr>
        <p:spPr>
          <a:xfrm>
            <a:off x="109220" y="411451"/>
            <a:ext cx="4590916" cy="804314"/>
          </a:xfrm>
        </p:spPr>
        <p:txBody>
          <a:bodyPr/>
          <a:lstStyle/>
          <a:p>
            <a:r>
              <a:rPr lang="en-US" dirty="0"/>
              <a:t>Dynamic aperture test grid</a:t>
            </a:r>
          </a:p>
        </p:txBody>
      </p:sp>
      <p:pic>
        <p:nvPicPr>
          <p:cNvPr id="7" name="Picture 6" descr="A graph of a graph with different colored lines&#10;&#10;Description automatically generated with medium confidence">
            <a:extLst>
              <a:ext uri="{FF2B5EF4-FFF2-40B4-BE49-F238E27FC236}">
                <a16:creationId xmlns:a16="http://schemas.microsoft.com/office/drawing/2014/main" id="{0E50FEAC-155A-8BE1-6785-4E7DD90D6F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38400" y="896144"/>
            <a:ext cx="4096544" cy="4096544"/>
          </a:xfrm>
          <a:prstGeom prst="rect">
            <a:avLst/>
          </a:prstGeom>
        </p:spPr>
      </p:pic>
    </p:spTree>
    <p:extLst>
      <p:ext uri="{BB962C8B-B14F-4D97-AF65-F5344CB8AC3E}">
        <p14:creationId xmlns:p14="http://schemas.microsoft.com/office/powerpoint/2010/main" val="1227005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0" name="Group 319">
            <a:extLst>
              <a:ext uri="{FF2B5EF4-FFF2-40B4-BE49-F238E27FC236}">
                <a16:creationId xmlns:a16="http://schemas.microsoft.com/office/drawing/2014/main" id="{C9906786-CD76-FA1F-3AC0-B6A352FC1B5C}"/>
              </a:ext>
            </a:extLst>
          </p:cNvPr>
          <p:cNvGrpSpPr/>
          <p:nvPr/>
        </p:nvGrpSpPr>
        <p:grpSpPr>
          <a:xfrm>
            <a:off x="7042827" y="4478467"/>
            <a:ext cx="1948773" cy="488696"/>
            <a:chOff x="5954781" y="514099"/>
            <a:chExt cx="2150188" cy="608929"/>
          </a:xfrm>
        </p:grpSpPr>
        <p:sp>
          <p:nvSpPr>
            <p:cNvPr id="324" name="Rectangle 323">
              <a:extLst>
                <a:ext uri="{FF2B5EF4-FFF2-40B4-BE49-F238E27FC236}">
                  <a16:creationId xmlns:a16="http://schemas.microsoft.com/office/drawing/2014/main" id="{FC1F5CE7-F723-A173-7A75-ABFD3E4DE2E2}"/>
                </a:ext>
              </a:extLst>
            </p:cNvPr>
            <p:cNvSpPr/>
            <p:nvPr/>
          </p:nvSpPr>
          <p:spPr>
            <a:xfrm>
              <a:off x="5954781" y="514099"/>
              <a:ext cx="228592" cy="381001"/>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325" name="TextBox 324">
              <a:extLst>
                <a:ext uri="{FF2B5EF4-FFF2-40B4-BE49-F238E27FC236}">
                  <a16:creationId xmlns:a16="http://schemas.microsoft.com/office/drawing/2014/main" id="{0E5203A4-FE63-EE37-F769-BC1B74D25180}"/>
                </a:ext>
              </a:extLst>
            </p:cNvPr>
            <p:cNvSpPr txBox="1"/>
            <p:nvPr/>
          </p:nvSpPr>
          <p:spPr>
            <a:xfrm>
              <a:off x="6145777" y="543126"/>
              <a:ext cx="1959192" cy="579902"/>
            </a:xfrm>
            <a:prstGeom prst="rect">
              <a:avLst/>
            </a:prstGeom>
            <a:noFill/>
          </p:spPr>
          <p:txBody>
            <a:bodyPr wrap="none" rtlCol="0">
              <a:spAutoFit/>
            </a:bodyPr>
            <a:lstStyle/>
            <a:p>
              <a:r>
                <a:rPr lang="en-US" sz="1584" dirty="0"/>
                <a:t>: compute statistical</a:t>
              </a:r>
            </a:p>
            <a:p>
              <a:r>
                <a:rPr lang="en-US" sz="1584" dirty="0"/>
                <a:t>  moments of slice</a:t>
              </a:r>
            </a:p>
          </p:txBody>
        </p:sp>
      </p:grpSp>
      <p:cxnSp>
        <p:nvCxnSpPr>
          <p:cNvPr id="422" name="Straight Arrow Connector 421">
            <a:extLst>
              <a:ext uri="{FF2B5EF4-FFF2-40B4-BE49-F238E27FC236}">
                <a16:creationId xmlns:a16="http://schemas.microsoft.com/office/drawing/2014/main" id="{96FC249F-494B-0FDB-F8E3-2FF09026AC49}"/>
              </a:ext>
            </a:extLst>
          </p:cNvPr>
          <p:cNvCxnSpPr>
            <a:cxnSpLocks/>
          </p:cNvCxnSpPr>
          <p:nvPr/>
        </p:nvCxnSpPr>
        <p:spPr>
          <a:xfrm flipV="1">
            <a:off x="2743201" y="1277143"/>
            <a:ext cx="2705684" cy="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4" name="TextBox 423">
            <a:extLst>
              <a:ext uri="{FF2B5EF4-FFF2-40B4-BE49-F238E27FC236}">
                <a16:creationId xmlns:a16="http://schemas.microsoft.com/office/drawing/2014/main" id="{4DF9EC60-15E0-617F-1B01-35C556204A60}"/>
              </a:ext>
            </a:extLst>
          </p:cNvPr>
          <p:cNvSpPr txBox="1"/>
          <p:nvPr/>
        </p:nvSpPr>
        <p:spPr>
          <a:xfrm>
            <a:off x="5414195" y="966986"/>
            <a:ext cx="221741" cy="296028"/>
          </a:xfrm>
          <a:prstGeom prst="rect">
            <a:avLst/>
          </a:prstGeom>
          <a:noFill/>
        </p:spPr>
        <p:txBody>
          <a:bodyPr wrap="none" rtlCol="0">
            <a:spAutoFit/>
          </a:bodyPr>
          <a:lstStyle/>
          <a:p>
            <a:r>
              <a:rPr lang="en-US" sz="1600" b="1" dirty="0"/>
              <a:t>t</a:t>
            </a:r>
            <a:endParaRPr lang="en-US" b="1" dirty="0"/>
          </a:p>
        </p:txBody>
      </p:sp>
      <p:grpSp>
        <p:nvGrpSpPr>
          <p:cNvPr id="491" name="Group 490">
            <a:extLst>
              <a:ext uri="{FF2B5EF4-FFF2-40B4-BE49-F238E27FC236}">
                <a16:creationId xmlns:a16="http://schemas.microsoft.com/office/drawing/2014/main" id="{324798C6-3F84-B75D-93E6-A4C228552617}"/>
              </a:ext>
            </a:extLst>
          </p:cNvPr>
          <p:cNvGrpSpPr/>
          <p:nvPr/>
        </p:nvGrpSpPr>
        <p:grpSpPr>
          <a:xfrm>
            <a:off x="2789428" y="852101"/>
            <a:ext cx="2405078" cy="348843"/>
            <a:chOff x="2789428" y="807774"/>
            <a:chExt cx="2405078" cy="348843"/>
          </a:xfrm>
        </p:grpSpPr>
        <p:grpSp>
          <p:nvGrpSpPr>
            <p:cNvPr id="463" name="Group 462">
              <a:extLst>
                <a:ext uri="{FF2B5EF4-FFF2-40B4-BE49-F238E27FC236}">
                  <a16:creationId xmlns:a16="http://schemas.microsoft.com/office/drawing/2014/main" id="{B2471F64-ECE7-CE75-48D7-982A9265E334}"/>
                </a:ext>
              </a:extLst>
            </p:cNvPr>
            <p:cNvGrpSpPr/>
            <p:nvPr/>
          </p:nvGrpSpPr>
          <p:grpSpPr>
            <a:xfrm>
              <a:off x="2789428" y="815437"/>
              <a:ext cx="813954" cy="339015"/>
              <a:chOff x="6290840" y="626204"/>
              <a:chExt cx="1166599" cy="485893"/>
            </a:xfrm>
          </p:grpSpPr>
          <p:grpSp>
            <p:nvGrpSpPr>
              <p:cNvPr id="445" name="Group 444">
                <a:extLst>
                  <a:ext uri="{FF2B5EF4-FFF2-40B4-BE49-F238E27FC236}">
                    <a16:creationId xmlns:a16="http://schemas.microsoft.com/office/drawing/2014/main" id="{D7230000-5C17-4A28-29A0-AF39DA68FF9B}"/>
                  </a:ext>
                </a:extLst>
              </p:cNvPr>
              <p:cNvGrpSpPr/>
              <p:nvPr/>
            </p:nvGrpSpPr>
            <p:grpSpPr>
              <a:xfrm>
                <a:off x="6290840" y="626205"/>
                <a:ext cx="1166599" cy="485892"/>
                <a:chOff x="5008902" y="3527194"/>
                <a:chExt cx="1995248" cy="831026"/>
              </a:xfrm>
            </p:grpSpPr>
            <p:grpSp>
              <p:nvGrpSpPr>
                <p:cNvPr id="446" name="Group 445">
                  <a:extLst>
                    <a:ext uri="{FF2B5EF4-FFF2-40B4-BE49-F238E27FC236}">
                      <a16:creationId xmlns:a16="http://schemas.microsoft.com/office/drawing/2014/main" id="{5CBE557B-F215-00D1-3D8B-C94EA0E9D885}"/>
                    </a:ext>
                  </a:extLst>
                </p:cNvPr>
                <p:cNvGrpSpPr/>
                <p:nvPr/>
              </p:nvGrpSpPr>
              <p:grpSpPr>
                <a:xfrm>
                  <a:off x="5008902" y="3810738"/>
                  <a:ext cx="1995248" cy="312729"/>
                  <a:chOff x="4314258" y="3709229"/>
                  <a:chExt cx="1995248" cy="312729"/>
                </a:xfrm>
              </p:grpSpPr>
              <p:sp>
                <p:nvSpPr>
                  <p:cNvPr id="459" name="Oval 458">
                    <a:extLst>
                      <a:ext uri="{FF2B5EF4-FFF2-40B4-BE49-F238E27FC236}">
                        <a16:creationId xmlns:a16="http://schemas.microsoft.com/office/drawing/2014/main" id="{9DC1761E-268E-BBDE-CC1C-01E4BA14024D}"/>
                      </a:ext>
                    </a:extLst>
                  </p:cNvPr>
                  <p:cNvSpPr/>
                  <p:nvPr/>
                </p:nvSpPr>
                <p:spPr>
                  <a:xfrm rot="20265569">
                    <a:off x="4314258" y="3709229"/>
                    <a:ext cx="1371599" cy="304801"/>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7" name="Oval 456">
                    <a:extLst>
                      <a:ext uri="{FF2B5EF4-FFF2-40B4-BE49-F238E27FC236}">
                        <a16:creationId xmlns:a16="http://schemas.microsoft.com/office/drawing/2014/main" id="{640DC735-3283-06D0-3781-8F9E5FB4CAC3}"/>
                      </a:ext>
                    </a:extLst>
                  </p:cNvPr>
                  <p:cNvSpPr/>
                  <p:nvPr/>
                </p:nvSpPr>
                <p:spPr>
                  <a:xfrm rot="1334431" flipH="1">
                    <a:off x="4937906" y="3717157"/>
                    <a:ext cx="1371600" cy="304801"/>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7" name="Group 446">
                  <a:extLst>
                    <a:ext uri="{FF2B5EF4-FFF2-40B4-BE49-F238E27FC236}">
                      <a16:creationId xmlns:a16="http://schemas.microsoft.com/office/drawing/2014/main" id="{077F4445-1E96-7051-AB96-41E6A41C6E75}"/>
                    </a:ext>
                  </a:extLst>
                </p:cNvPr>
                <p:cNvGrpSpPr/>
                <p:nvPr/>
              </p:nvGrpSpPr>
              <p:grpSpPr>
                <a:xfrm>
                  <a:off x="5077310" y="3527194"/>
                  <a:ext cx="1247290" cy="831026"/>
                  <a:chOff x="5077310" y="3527194"/>
                  <a:chExt cx="1247290" cy="831026"/>
                </a:xfrm>
              </p:grpSpPr>
              <p:cxnSp>
                <p:nvCxnSpPr>
                  <p:cNvPr id="452" name="Straight Connector 451">
                    <a:extLst>
                      <a:ext uri="{FF2B5EF4-FFF2-40B4-BE49-F238E27FC236}">
                        <a16:creationId xmlns:a16="http://schemas.microsoft.com/office/drawing/2014/main" id="{EC52DB6C-E008-9628-E7AD-EBD4F823778E}"/>
                      </a:ext>
                    </a:extLst>
                  </p:cNvPr>
                  <p:cNvCxnSpPr>
                    <a:cxnSpLocks/>
                  </p:cNvCxnSpPr>
                  <p:nvPr/>
                </p:nvCxnSpPr>
                <p:spPr>
                  <a:xfrm flipV="1">
                    <a:off x="5077310" y="3548609"/>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53" name="Straight Connector 452">
                    <a:extLst>
                      <a:ext uri="{FF2B5EF4-FFF2-40B4-BE49-F238E27FC236}">
                        <a16:creationId xmlns:a16="http://schemas.microsoft.com/office/drawing/2014/main" id="{5BC02361-F448-1755-FA2E-CF7E8D950A1C}"/>
                      </a:ext>
                    </a:extLst>
                  </p:cNvPr>
                  <p:cNvCxnSpPr>
                    <a:cxnSpLocks/>
                  </p:cNvCxnSpPr>
                  <p:nvPr/>
                </p:nvCxnSpPr>
                <p:spPr>
                  <a:xfrm flipV="1">
                    <a:off x="5715000" y="3535536"/>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54" name="Straight Connector 453">
                    <a:extLst>
                      <a:ext uri="{FF2B5EF4-FFF2-40B4-BE49-F238E27FC236}">
                        <a16:creationId xmlns:a16="http://schemas.microsoft.com/office/drawing/2014/main" id="{361F5CE8-ADF6-3E58-CACA-8C073B580D48}"/>
                      </a:ext>
                    </a:extLst>
                  </p:cNvPr>
                  <p:cNvCxnSpPr>
                    <a:cxnSpLocks/>
                  </p:cNvCxnSpPr>
                  <p:nvPr/>
                </p:nvCxnSpPr>
                <p:spPr>
                  <a:xfrm flipV="1">
                    <a:off x="6324600" y="3527194"/>
                    <a:ext cx="0" cy="809611"/>
                  </a:xfrm>
                  <a:prstGeom prst="line">
                    <a:avLst/>
                  </a:prstGeom>
                  <a:ln w="12700"/>
                </p:spPr>
                <p:style>
                  <a:lnRef idx="1">
                    <a:schemeClr val="dk1"/>
                  </a:lnRef>
                  <a:fillRef idx="0">
                    <a:schemeClr val="dk1"/>
                  </a:fillRef>
                  <a:effectRef idx="0">
                    <a:schemeClr val="dk1"/>
                  </a:effectRef>
                  <a:fontRef idx="minor">
                    <a:schemeClr val="tx1"/>
                  </a:fontRef>
                </p:style>
              </p:cxnSp>
            </p:grpSp>
          </p:grpSp>
          <p:cxnSp>
            <p:nvCxnSpPr>
              <p:cNvPr id="462" name="Straight Connector 461">
                <a:extLst>
                  <a:ext uri="{FF2B5EF4-FFF2-40B4-BE49-F238E27FC236}">
                    <a16:creationId xmlns:a16="http://schemas.microsoft.com/office/drawing/2014/main" id="{8477E599-5803-B9CC-B9F6-41050F0029A2}"/>
                  </a:ext>
                </a:extLst>
              </p:cNvPr>
              <p:cNvCxnSpPr>
                <a:cxnSpLocks/>
              </p:cNvCxnSpPr>
              <p:nvPr/>
            </p:nvCxnSpPr>
            <p:spPr>
              <a:xfrm flipV="1">
                <a:off x="7415294" y="626204"/>
                <a:ext cx="0" cy="473371"/>
              </a:xfrm>
              <a:prstGeom prst="line">
                <a:avLst/>
              </a:prstGeom>
              <a:ln w="12700"/>
            </p:spPr>
            <p:style>
              <a:lnRef idx="1">
                <a:schemeClr val="dk1"/>
              </a:lnRef>
              <a:fillRef idx="0">
                <a:schemeClr val="dk1"/>
              </a:fillRef>
              <a:effectRef idx="0">
                <a:schemeClr val="dk1"/>
              </a:effectRef>
              <a:fontRef idx="minor">
                <a:schemeClr val="tx1"/>
              </a:fontRef>
            </p:style>
          </p:cxnSp>
        </p:grpSp>
        <p:grpSp>
          <p:nvGrpSpPr>
            <p:cNvPr id="465" name="Group 464">
              <a:extLst>
                <a:ext uri="{FF2B5EF4-FFF2-40B4-BE49-F238E27FC236}">
                  <a16:creationId xmlns:a16="http://schemas.microsoft.com/office/drawing/2014/main" id="{33C2E198-FBEE-F3FD-651B-E084F7358F91}"/>
                </a:ext>
              </a:extLst>
            </p:cNvPr>
            <p:cNvGrpSpPr/>
            <p:nvPr/>
          </p:nvGrpSpPr>
          <p:grpSpPr>
            <a:xfrm>
              <a:off x="3693643" y="807774"/>
              <a:ext cx="567818" cy="339014"/>
              <a:chOff x="5008902" y="3527194"/>
              <a:chExt cx="1391899" cy="831026"/>
            </a:xfrm>
          </p:grpSpPr>
          <p:grpSp>
            <p:nvGrpSpPr>
              <p:cNvPr id="467" name="Group 466">
                <a:extLst>
                  <a:ext uri="{FF2B5EF4-FFF2-40B4-BE49-F238E27FC236}">
                    <a16:creationId xmlns:a16="http://schemas.microsoft.com/office/drawing/2014/main" id="{21B407CA-C5E2-F702-A857-8871350A9034}"/>
                  </a:ext>
                </a:extLst>
              </p:cNvPr>
              <p:cNvGrpSpPr/>
              <p:nvPr/>
            </p:nvGrpSpPr>
            <p:grpSpPr>
              <a:xfrm>
                <a:off x="5008902" y="3810738"/>
                <a:ext cx="1391899" cy="320865"/>
                <a:chOff x="4314258" y="3709229"/>
                <a:chExt cx="1391899" cy="320865"/>
              </a:xfrm>
            </p:grpSpPr>
            <p:sp>
              <p:nvSpPr>
                <p:cNvPr id="472" name="Oval 471">
                  <a:extLst>
                    <a:ext uri="{FF2B5EF4-FFF2-40B4-BE49-F238E27FC236}">
                      <a16:creationId xmlns:a16="http://schemas.microsoft.com/office/drawing/2014/main" id="{AE2072E3-6668-CA03-A226-242044861724}"/>
                    </a:ext>
                  </a:extLst>
                </p:cNvPr>
                <p:cNvSpPr/>
                <p:nvPr/>
              </p:nvSpPr>
              <p:spPr>
                <a:xfrm rot="20265569">
                  <a:off x="4314258" y="3709229"/>
                  <a:ext cx="1371599" cy="304801"/>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Oval 472">
                  <a:extLst>
                    <a:ext uri="{FF2B5EF4-FFF2-40B4-BE49-F238E27FC236}">
                      <a16:creationId xmlns:a16="http://schemas.microsoft.com/office/drawing/2014/main" id="{BE08ED86-9334-4B98-7C10-29FAA3E2310E}"/>
                    </a:ext>
                  </a:extLst>
                </p:cNvPr>
                <p:cNvSpPr/>
                <p:nvPr/>
              </p:nvSpPr>
              <p:spPr>
                <a:xfrm rot="1334431" flipH="1">
                  <a:off x="4334558" y="3725292"/>
                  <a:ext cx="1371599" cy="304802"/>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68" name="Group 467">
                <a:extLst>
                  <a:ext uri="{FF2B5EF4-FFF2-40B4-BE49-F238E27FC236}">
                    <a16:creationId xmlns:a16="http://schemas.microsoft.com/office/drawing/2014/main" id="{4CCEA231-82A2-8DE7-E261-D1D50A9AA2E6}"/>
                  </a:ext>
                </a:extLst>
              </p:cNvPr>
              <p:cNvGrpSpPr/>
              <p:nvPr/>
            </p:nvGrpSpPr>
            <p:grpSpPr>
              <a:xfrm>
                <a:off x="5077310" y="3527194"/>
                <a:ext cx="1247290" cy="831026"/>
                <a:chOff x="5077310" y="3527194"/>
                <a:chExt cx="1247290" cy="831026"/>
              </a:xfrm>
            </p:grpSpPr>
            <p:cxnSp>
              <p:nvCxnSpPr>
                <p:cNvPr id="469" name="Straight Connector 468">
                  <a:extLst>
                    <a:ext uri="{FF2B5EF4-FFF2-40B4-BE49-F238E27FC236}">
                      <a16:creationId xmlns:a16="http://schemas.microsoft.com/office/drawing/2014/main" id="{F8BBEB91-4F6E-F3DE-CF93-74A558178DA8}"/>
                    </a:ext>
                  </a:extLst>
                </p:cNvPr>
                <p:cNvCxnSpPr>
                  <a:cxnSpLocks/>
                </p:cNvCxnSpPr>
                <p:nvPr/>
              </p:nvCxnSpPr>
              <p:spPr>
                <a:xfrm flipV="1">
                  <a:off x="5077310" y="3548609"/>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70" name="Straight Connector 469">
                  <a:extLst>
                    <a:ext uri="{FF2B5EF4-FFF2-40B4-BE49-F238E27FC236}">
                      <a16:creationId xmlns:a16="http://schemas.microsoft.com/office/drawing/2014/main" id="{A54648AA-FE9A-BF2C-5913-5449D9F0C556}"/>
                    </a:ext>
                  </a:extLst>
                </p:cNvPr>
                <p:cNvCxnSpPr>
                  <a:cxnSpLocks/>
                </p:cNvCxnSpPr>
                <p:nvPr/>
              </p:nvCxnSpPr>
              <p:spPr>
                <a:xfrm flipV="1">
                  <a:off x="5715000" y="3535536"/>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71" name="Straight Connector 470">
                  <a:extLst>
                    <a:ext uri="{FF2B5EF4-FFF2-40B4-BE49-F238E27FC236}">
                      <a16:creationId xmlns:a16="http://schemas.microsoft.com/office/drawing/2014/main" id="{A272384B-FA14-3A25-C61C-7E4D6E3851AD}"/>
                    </a:ext>
                  </a:extLst>
                </p:cNvPr>
                <p:cNvCxnSpPr>
                  <a:cxnSpLocks/>
                </p:cNvCxnSpPr>
                <p:nvPr/>
              </p:nvCxnSpPr>
              <p:spPr>
                <a:xfrm flipV="1">
                  <a:off x="6324600" y="3527194"/>
                  <a:ext cx="0" cy="809611"/>
                </a:xfrm>
                <a:prstGeom prst="line">
                  <a:avLst/>
                </a:prstGeom>
                <a:ln w="12700"/>
              </p:spPr>
              <p:style>
                <a:lnRef idx="1">
                  <a:schemeClr val="dk1"/>
                </a:lnRef>
                <a:fillRef idx="0">
                  <a:schemeClr val="dk1"/>
                </a:fillRef>
                <a:effectRef idx="0">
                  <a:schemeClr val="dk1"/>
                </a:effectRef>
                <a:fontRef idx="minor">
                  <a:schemeClr val="tx1"/>
                </a:fontRef>
              </p:style>
            </p:cxnSp>
          </p:grpSp>
        </p:grpSp>
        <p:grpSp>
          <p:nvGrpSpPr>
            <p:cNvPr id="474" name="Group 473">
              <a:extLst>
                <a:ext uri="{FF2B5EF4-FFF2-40B4-BE49-F238E27FC236}">
                  <a16:creationId xmlns:a16="http://schemas.microsoft.com/office/drawing/2014/main" id="{D725EF1D-5E43-7D56-584F-DDF9721D693A}"/>
                </a:ext>
              </a:extLst>
            </p:cNvPr>
            <p:cNvGrpSpPr/>
            <p:nvPr/>
          </p:nvGrpSpPr>
          <p:grpSpPr>
            <a:xfrm flipH="1" flipV="1">
              <a:off x="4380552" y="817602"/>
              <a:ext cx="813954" cy="339015"/>
              <a:chOff x="6290840" y="626204"/>
              <a:chExt cx="1166599" cy="485893"/>
            </a:xfrm>
          </p:grpSpPr>
          <p:grpSp>
            <p:nvGrpSpPr>
              <p:cNvPr id="475" name="Group 474">
                <a:extLst>
                  <a:ext uri="{FF2B5EF4-FFF2-40B4-BE49-F238E27FC236}">
                    <a16:creationId xmlns:a16="http://schemas.microsoft.com/office/drawing/2014/main" id="{5F9C52F9-3786-88A9-03E6-B1FDB253682C}"/>
                  </a:ext>
                </a:extLst>
              </p:cNvPr>
              <p:cNvGrpSpPr/>
              <p:nvPr/>
            </p:nvGrpSpPr>
            <p:grpSpPr>
              <a:xfrm>
                <a:off x="6290840" y="626205"/>
                <a:ext cx="1166599" cy="485892"/>
                <a:chOff x="5008902" y="3527194"/>
                <a:chExt cx="1995248" cy="831026"/>
              </a:xfrm>
            </p:grpSpPr>
            <p:grpSp>
              <p:nvGrpSpPr>
                <p:cNvPr id="477" name="Group 476">
                  <a:extLst>
                    <a:ext uri="{FF2B5EF4-FFF2-40B4-BE49-F238E27FC236}">
                      <a16:creationId xmlns:a16="http://schemas.microsoft.com/office/drawing/2014/main" id="{61F212CC-4315-9A4A-730A-6C500EFC417B}"/>
                    </a:ext>
                  </a:extLst>
                </p:cNvPr>
                <p:cNvGrpSpPr/>
                <p:nvPr/>
              </p:nvGrpSpPr>
              <p:grpSpPr>
                <a:xfrm>
                  <a:off x="5008902" y="3810738"/>
                  <a:ext cx="1995248" cy="312729"/>
                  <a:chOff x="4314258" y="3709229"/>
                  <a:chExt cx="1995248" cy="312729"/>
                </a:xfrm>
              </p:grpSpPr>
              <p:sp>
                <p:nvSpPr>
                  <p:cNvPr id="482" name="Oval 481">
                    <a:extLst>
                      <a:ext uri="{FF2B5EF4-FFF2-40B4-BE49-F238E27FC236}">
                        <a16:creationId xmlns:a16="http://schemas.microsoft.com/office/drawing/2014/main" id="{01D673E8-65F0-A7A7-4C61-FE800FA8596F}"/>
                      </a:ext>
                    </a:extLst>
                  </p:cNvPr>
                  <p:cNvSpPr/>
                  <p:nvPr/>
                </p:nvSpPr>
                <p:spPr>
                  <a:xfrm rot="20265569">
                    <a:off x="4314258" y="3709229"/>
                    <a:ext cx="1371599" cy="304801"/>
                  </a:xfrm>
                  <a:prstGeom prst="ellipse">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3" name="Oval 482">
                    <a:extLst>
                      <a:ext uri="{FF2B5EF4-FFF2-40B4-BE49-F238E27FC236}">
                        <a16:creationId xmlns:a16="http://schemas.microsoft.com/office/drawing/2014/main" id="{1766C41D-D4D0-23C4-F0FA-17F08A8C43F8}"/>
                      </a:ext>
                    </a:extLst>
                  </p:cNvPr>
                  <p:cNvSpPr/>
                  <p:nvPr/>
                </p:nvSpPr>
                <p:spPr>
                  <a:xfrm rot="1334431" flipH="1">
                    <a:off x="4937906" y="3717157"/>
                    <a:ext cx="1371600" cy="304801"/>
                  </a:xfrm>
                  <a:prstGeom prst="ellipse">
                    <a:avLst/>
                  </a:prstGeom>
                  <a:solidFill>
                    <a:schemeClr val="accent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78" name="Group 477">
                  <a:extLst>
                    <a:ext uri="{FF2B5EF4-FFF2-40B4-BE49-F238E27FC236}">
                      <a16:creationId xmlns:a16="http://schemas.microsoft.com/office/drawing/2014/main" id="{64A0A46F-D9F0-F85B-EA9E-81D401B62430}"/>
                    </a:ext>
                  </a:extLst>
                </p:cNvPr>
                <p:cNvGrpSpPr/>
                <p:nvPr/>
              </p:nvGrpSpPr>
              <p:grpSpPr>
                <a:xfrm>
                  <a:off x="5077310" y="3527194"/>
                  <a:ext cx="1247290" cy="831026"/>
                  <a:chOff x="5077310" y="3527194"/>
                  <a:chExt cx="1247290" cy="831026"/>
                </a:xfrm>
              </p:grpSpPr>
              <p:cxnSp>
                <p:nvCxnSpPr>
                  <p:cNvPr id="479" name="Straight Connector 478">
                    <a:extLst>
                      <a:ext uri="{FF2B5EF4-FFF2-40B4-BE49-F238E27FC236}">
                        <a16:creationId xmlns:a16="http://schemas.microsoft.com/office/drawing/2014/main" id="{46C02D44-FDB2-52CC-CE5C-B9746F9B5DCE}"/>
                      </a:ext>
                    </a:extLst>
                  </p:cNvPr>
                  <p:cNvCxnSpPr>
                    <a:cxnSpLocks/>
                  </p:cNvCxnSpPr>
                  <p:nvPr/>
                </p:nvCxnSpPr>
                <p:spPr>
                  <a:xfrm flipV="1">
                    <a:off x="5077310" y="3548609"/>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80" name="Straight Connector 479">
                    <a:extLst>
                      <a:ext uri="{FF2B5EF4-FFF2-40B4-BE49-F238E27FC236}">
                        <a16:creationId xmlns:a16="http://schemas.microsoft.com/office/drawing/2014/main" id="{C69B2BA9-5EC7-A9EF-9182-85CE5D5E24B9}"/>
                      </a:ext>
                    </a:extLst>
                  </p:cNvPr>
                  <p:cNvCxnSpPr>
                    <a:cxnSpLocks/>
                  </p:cNvCxnSpPr>
                  <p:nvPr/>
                </p:nvCxnSpPr>
                <p:spPr>
                  <a:xfrm flipV="1">
                    <a:off x="5715000" y="3535536"/>
                    <a:ext cx="0" cy="809611"/>
                  </a:xfrm>
                  <a:prstGeom prst="line">
                    <a:avLst/>
                  </a:prstGeom>
                  <a:ln w="12700"/>
                </p:spPr>
                <p:style>
                  <a:lnRef idx="1">
                    <a:schemeClr val="dk1"/>
                  </a:lnRef>
                  <a:fillRef idx="0">
                    <a:schemeClr val="dk1"/>
                  </a:fillRef>
                  <a:effectRef idx="0">
                    <a:schemeClr val="dk1"/>
                  </a:effectRef>
                  <a:fontRef idx="minor">
                    <a:schemeClr val="tx1"/>
                  </a:fontRef>
                </p:style>
              </p:cxnSp>
              <p:cxnSp>
                <p:nvCxnSpPr>
                  <p:cNvPr id="481" name="Straight Connector 480">
                    <a:extLst>
                      <a:ext uri="{FF2B5EF4-FFF2-40B4-BE49-F238E27FC236}">
                        <a16:creationId xmlns:a16="http://schemas.microsoft.com/office/drawing/2014/main" id="{4659F42B-86BB-78A4-308E-DEB3324EA313}"/>
                      </a:ext>
                    </a:extLst>
                  </p:cNvPr>
                  <p:cNvCxnSpPr>
                    <a:cxnSpLocks/>
                  </p:cNvCxnSpPr>
                  <p:nvPr/>
                </p:nvCxnSpPr>
                <p:spPr>
                  <a:xfrm flipV="1">
                    <a:off x="6324600" y="3527194"/>
                    <a:ext cx="0" cy="809611"/>
                  </a:xfrm>
                  <a:prstGeom prst="line">
                    <a:avLst/>
                  </a:prstGeom>
                  <a:ln w="12700"/>
                </p:spPr>
                <p:style>
                  <a:lnRef idx="1">
                    <a:schemeClr val="dk1"/>
                  </a:lnRef>
                  <a:fillRef idx="0">
                    <a:schemeClr val="dk1"/>
                  </a:fillRef>
                  <a:effectRef idx="0">
                    <a:schemeClr val="dk1"/>
                  </a:effectRef>
                  <a:fontRef idx="minor">
                    <a:schemeClr val="tx1"/>
                  </a:fontRef>
                </p:style>
              </p:cxnSp>
            </p:grpSp>
          </p:grpSp>
          <p:cxnSp>
            <p:nvCxnSpPr>
              <p:cNvPr id="476" name="Straight Connector 475">
                <a:extLst>
                  <a:ext uri="{FF2B5EF4-FFF2-40B4-BE49-F238E27FC236}">
                    <a16:creationId xmlns:a16="http://schemas.microsoft.com/office/drawing/2014/main" id="{716027D9-DF03-CA2E-EBA2-F668449E310C}"/>
                  </a:ext>
                </a:extLst>
              </p:cNvPr>
              <p:cNvCxnSpPr>
                <a:cxnSpLocks/>
              </p:cNvCxnSpPr>
              <p:nvPr/>
            </p:nvCxnSpPr>
            <p:spPr>
              <a:xfrm flipV="1">
                <a:off x="7415294" y="626204"/>
                <a:ext cx="0" cy="473371"/>
              </a:xfrm>
              <a:prstGeom prst="line">
                <a:avLst/>
              </a:prstGeom>
              <a:ln w="12700"/>
            </p:spPr>
            <p:style>
              <a:lnRef idx="1">
                <a:schemeClr val="dk1"/>
              </a:lnRef>
              <a:fillRef idx="0">
                <a:schemeClr val="dk1"/>
              </a:fillRef>
              <a:effectRef idx="0">
                <a:schemeClr val="dk1"/>
              </a:effectRef>
              <a:fontRef idx="minor">
                <a:schemeClr val="tx1"/>
              </a:fontRef>
            </p:style>
          </p:cxnSp>
        </p:grpSp>
      </p:grpSp>
      <p:grpSp>
        <p:nvGrpSpPr>
          <p:cNvPr id="530" name="Group 529">
            <a:extLst>
              <a:ext uri="{FF2B5EF4-FFF2-40B4-BE49-F238E27FC236}">
                <a16:creationId xmlns:a16="http://schemas.microsoft.com/office/drawing/2014/main" id="{FD56A96E-E3CB-1844-B368-CE7EC9A42610}"/>
              </a:ext>
            </a:extLst>
          </p:cNvPr>
          <p:cNvGrpSpPr/>
          <p:nvPr/>
        </p:nvGrpSpPr>
        <p:grpSpPr>
          <a:xfrm>
            <a:off x="7020" y="1236483"/>
            <a:ext cx="2659704" cy="2891916"/>
            <a:chOff x="7020" y="1236483"/>
            <a:chExt cx="2659704" cy="2891916"/>
          </a:xfrm>
        </p:grpSpPr>
        <p:grpSp>
          <p:nvGrpSpPr>
            <p:cNvPr id="511" name="Group 510">
              <a:extLst>
                <a:ext uri="{FF2B5EF4-FFF2-40B4-BE49-F238E27FC236}">
                  <a16:creationId xmlns:a16="http://schemas.microsoft.com/office/drawing/2014/main" id="{DC247A64-1340-F3C3-391F-F6E6511A5E8F}"/>
                </a:ext>
              </a:extLst>
            </p:cNvPr>
            <p:cNvGrpSpPr/>
            <p:nvPr/>
          </p:nvGrpSpPr>
          <p:grpSpPr>
            <a:xfrm>
              <a:off x="228600" y="1658145"/>
              <a:ext cx="257058" cy="2109246"/>
              <a:chOff x="433820" y="1530099"/>
              <a:chExt cx="257058" cy="2109246"/>
            </a:xfrm>
          </p:grpSpPr>
          <p:sp>
            <p:nvSpPr>
              <p:cNvPr id="509" name="Chevron 508">
                <a:extLst>
                  <a:ext uri="{FF2B5EF4-FFF2-40B4-BE49-F238E27FC236}">
                    <a16:creationId xmlns:a16="http://schemas.microsoft.com/office/drawing/2014/main" id="{6A5FD035-DE15-FE4D-6905-F4498B95E2A6}"/>
                  </a:ext>
                </a:extLst>
              </p:cNvPr>
              <p:cNvSpPr/>
              <p:nvPr/>
            </p:nvSpPr>
            <p:spPr>
              <a:xfrm rot="16200000">
                <a:off x="117326" y="1846593"/>
                <a:ext cx="890046" cy="257057"/>
              </a:xfrm>
              <a:prstGeom prst="chevron">
                <a:avLst/>
              </a:prstGeom>
              <a:gradFill>
                <a:gsLst>
                  <a:gs pos="0">
                    <a:schemeClr val="accent4">
                      <a:lumMod val="50000"/>
                    </a:schemeClr>
                  </a:gs>
                  <a:gs pos="100000">
                    <a:schemeClr val="accent1">
                      <a:lumMod val="50000"/>
                    </a:schemeClr>
                  </a:gs>
                </a:gsLst>
                <a:lin ang="108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10" name="Chevron 509">
                <a:extLst>
                  <a:ext uri="{FF2B5EF4-FFF2-40B4-BE49-F238E27FC236}">
                    <a16:creationId xmlns:a16="http://schemas.microsoft.com/office/drawing/2014/main" id="{33B0AF54-8889-771F-67B8-9F35413FE772}"/>
                  </a:ext>
                </a:extLst>
              </p:cNvPr>
              <p:cNvSpPr/>
              <p:nvPr/>
            </p:nvSpPr>
            <p:spPr>
              <a:xfrm rot="5400000" flipV="1">
                <a:off x="117327" y="3065793"/>
                <a:ext cx="890046" cy="257057"/>
              </a:xfrm>
              <a:prstGeom prst="chevron">
                <a:avLst/>
              </a:prstGeom>
              <a:gradFill>
                <a:gsLst>
                  <a:gs pos="0">
                    <a:schemeClr val="accent5">
                      <a:lumMod val="50000"/>
                    </a:schemeClr>
                  </a:gs>
                  <a:gs pos="100000">
                    <a:schemeClr val="accent1">
                      <a:lumMod val="50000"/>
                    </a:schemeClr>
                  </a:gs>
                </a:gsLst>
                <a:lin ang="108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512" name="TextBox 511">
              <a:extLst>
                <a:ext uri="{FF2B5EF4-FFF2-40B4-BE49-F238E27FC236}">
                  <a16:creationId xmlns:a16="http://schemas.microsoft.com/office/drawing/2014/main" id="{16CC379B-E4B6-B26C-D4A3-F25441935915}"/>
                </a:ext>
              </a:extLst>
            </p:cNvPr>
            <p:cNvSpPr txBox="1"/>
            <p:nvPr/>
          </p:nvSpPr>
          <p:spPr>
            <a:xfrm>
              <a:off x="19846" y="3759067"/>
              <a:ext cx="2646878" cy="369332"/>
            </a:xfrm>
            <a:prstGeom prst="rect">
              <a:avLst/>
            </a:prstGeom>
            <a:noFill/>
          </p:spPr>
          <p:txBody>
            <a:bodyPr wrap="none" rtlCol="0">
              <a:spAutoFit/>
            </a:bodyPr>
            <a:lstStyle/>
            <a:p>
              <a:pPr rtl="0">
                <a:spcBef>
                  <a:spcPts val="0"/>
                </a:spcBef>
                <a:spcAft>
                  <a:spcPts val="0"/>
                </a:spcAft>
              </a:pPr>
              <a:r>
                <a:rPr lang="en-GB" sz="1800" b="0" i="0" u="none" strike="noStrike" dirty="0">
                  <a:solidFill>
                    <a:srgbClr val="073763"/>
                  </a:solidFill>
                  <a:effectLst/>
                  <a:latin typeface="Arial" panose="020B0604020202020204" pitchFamily="34" charset="0"/>
                </a:rPr>
                <a:t>Slower &amp; more accurate</a:t>
              </a:r>
              <a:endParaRPr lang="en-GB" b="0" dirty="0">
                <a:effectLst/>
              </a:endParaRPr>
            </a:p>
          </p:txBody>
        </p:sp>
        <p:sp>
          <p:nvSpPr>
            <p:cNvPr id="513" name="TextBox 512">
              <a:extLst>
                <a:ext uri="{FF2B5EF4-FFF2-40B4-BE49-F238E27FC236}">
                  <a16:creationId xmlns:a16="http://schemas.microsoft.com/office/drawing/2014/main" id="{EEC46BE8-07AB-8412-A356-3162B4BAD023}"/>
                </a:ext>
              </a:extLst>
            </p:cNvPr>
            <p:cNvSpPr txBox="1"/>
            <p:nvPr/>
          </p:nvSpPr>
          <p:spPr>
            <a:xfrm>
              <a:off x="7020" y="1236483"/>
              <a:ext cx="2480166" cy="369332"/>
            </a:xfrm>
            <a:prstGeom prst="rect">
              <a:avLst/>
            </a:prstGeom>
            <a:noFill/>
          </p:spPr>
          <p:txBody>
            <a:bodyPr wrap="none" rtlCol="0">
              <a:spAutoFit/>
            </a:bodyPr>
            <a:lstStyle/>
            <a:p>
              <a:pPr rtl="0">
                <a:spcBef>
                  <a:spcPts val="0"/>
                </a:spcBef>
                <a:spcAft>
                  <a:spcPts val="0"/>
                </a:spcAft>
              </a:pPr>
              <a:r>
                <a:rPr lang="en-GB" sz="1800" b="0" i="0" u="none" strike="noStrike" dirty="0">
                  <a:solidFill>
                    <a:srgbClr val="073763"/>
                  </a:solidFill>
                  <a:effectLst/>
                  <a:latin typeface="Arial" panose="020B0604020202020204" pitchFamily="34" charset="0"/>
                </a:rPr>
                <a:t>Faster &amp; less accurate</a:t>
              </a:r>
              <a:endParaRPr lang="en-GB" sz="2400" b="0" dirty="0">
                <a:effectLst/>
              </a:endParaRPr>
            </a:p>
          </p:txBody>
        </p:sp>
      </p:grpSp>
      <p:grpSp>
        <p:nvGrpSpPr>
          <p:cNvPr id="534" name="Group 533">
            <a:extLst>
              <a:ext uri="{FF2B5EF4-FFF2-40B4-BE49-F238E27FC236}">
                <a16:creationId xmlns:a16="http://schemas.microsoft.com/office/drawing/2014/main" id="{2E3E8AB1-D423-B515-605A-60563048B295}"/>
              </a:ext>
            </a:extLst>
          </p:cNvPr>
          <p:cNvGrpSpPr/>
          <p:nvPr/>
        </p:nvGrpSpPr>
        <p:grpSpPr>
          <a:xfrm>
            <a:off x="556533" y="755412"/>
            <a:ext cx="8580299" cy="1522852"/>
            <a:chOff x="556533" y="755412"/>
            <a:chExt cx="8580299" cy="1522852"/>
          </a:xfrm>
        </p:grpSpPr>
        <p:sp>
          <p:nvSpPr>
            <p:cNvPr id="490" name="TextBox 489">
              <a:extLst>
                <a:ext uri="{FF2B5EF4-FFF2-40B4-BE49-F238E27FC236}">
                  <a16:creationId xmlns:a16="http://schemas.microsoft.com/office/drawing/2014/main" id="{99DEB647-06A4-D6DB-BA5E-31B7166C2AC6}"/>
                </a:ext>
              </a:extLst>
            </p:cNvPr>
            <p:cNvSpPr txBox="1"/>
            <p:nvPr/>
          </p:nvSpPr>
          <p:spPr>
            <a:xfrm>
              <a:off x="6757323" y="755412"/>
              <a:ext cx="2005677" cy="369332"/>
            </a:xfrm>
            <a:prstGeom prst="rect">
              <a:avLst/>
            </a:prstGeom>
            <a:noFill/>
          </p:spPr>
          <p:txBody>
            <a:bodyPr wrap="none" rtlCol="0">
              <a:spAutoFit/>
            </a:bodyPr>
            <a:lstStyle/>
            <a:p>
              <a:pPr algn="ctr"/>
              <a:r>
                <a:rPr lang="en-US" sz="1800" u="sng" dirty="0"/>
                <a:t>Multiturn trackin</a:t>
              </a:r>
              <a:r>
                <a:rPr lang="en-US" sz="1800" dirty="0"/>
                <a:t>g </a:t>
              </a:r>
            </a:p>
          </p:txBody>
        </p:sp>
        <p:grpSp>
          <p:nvGrpSpPr>
            <p:cNvPr id="531" name="Group 530">
              <a:extLst>
                <a:ext uri="{FF2B5EF4-FFF2-40B4-BE49-F238E27FC236}">
                  <a16:creationId xmlns:a16="http://schemas.microsoft.com/office/drawing/2014/main" id="{299E9E74-D250-CFC1-2A23-F82368A293BD}"/>
                </a:ext>
              </a:extLst>
            </p:cNvPr>
            <p:cNvGrpSpPr/>
            <p:nvPr/>
          </p:nvGrpSpPr>
          <p:grpSpPr>
            <a:xfrm>
              <a:off x="556533" y="1058225"/>
              <a:ext cx="8580299" cy="1220039"/>
              <a:chOff x="556533" y="1058225"/>
              <a:chExt cx="8580299" cy="1220039"/>
            </a:xfrm>
          </p:grpSpPr>
          <p:sp>
            <p:nvSpPr>
              <p:cNvPr id="344" name="TextBox 343">
                <a:extLst>
                  <a:ext uri="{FF2B5EF4-FFF2-40B4-BE49-F238E27FC236}">
                    <a16:creationId xmlns:a16="http://schemas.microsoft.com/office/drawing/2014/main" id="{AEBA2D35-7E79-EEDD-8154-896280EF198E}"/>
                  </a:ext>
                </a:extLst>
              </p:cNvPr>
              <p:cNvSpPr txBox="1"/>
              <p:nvPr/>
            </p:nvSpPr>
            <p:spPr>
              <a:xfrm>
                <a:off x="6716325" y="1058225"/>
                <a:ext cx="2417476" cy="336118"/>
              </a:xfrm>
              <a:prstGeom prst="rect">
                <a:avLst/>
              </a:prstGeom>
              <a:noFill/>
            </p:spPr>
            <p:txBody>
              <a:bodyPr wrap="square" rtlCol="0">
                <a:spAutoFit/>
              </a:bodyPr>
              <a:lstStyle/>
              <a:p>
                <a:r>
                  <a:rPr lang="en-US" sz="1584" dirty="0"/>
                  <a:t>IP | arc | IP | arc | IP ...</a:t>
                </a:r>
              </a:p>
            </p:txBody>
          </p:sp>
          <p:grpSp>
            <p:nvGrpSpPr>
              <p:cNvPr id="527" name="Group 526">
                <a:extLst>
                  <a:ext uri="{FF2B5EF4-FFF2-40B4-BE49-F238E27FC236}">
                    <a16:creationId xmlns:a16="http://schemas.microsoft.com/office/drawing/2014/main" id="{59590FAB-40F7-715F-22E8-B8F64D35A29F}"/>
                  </a:ext>
                </a:extLst>
              </p:cNvPr>
              <p:cNvGrpSpPr/>
              <p:nvPr/>
            </p:nvGrpSpPr>
            <p:grpSpPr>
              <a:xfrm>
                <a:off x="556533" y="1383029"/>
                <a:ext cx="8580299" cy="895235"/>
                <a:chOff x="556533" y="1383029"/>
                <a:chExt cx="8580299" cy="895235"/>
              </a:xfrm>
            </p:grpSpPr>
            <p:grpSp>
              <p:nvGrpSpPr>
                <p:cNvPr id="522" name="Group 521">
                  <a:extLst>
                    <a:ext uri="{FF2B5EF4-FFF2-40B4-BE49-F238E27FC236}">
                      <a16:creationId xmlns:a16="http://schemas.microsoft.com/office/drawing/2014/main" id="{F170EB07-4E2F-D829-1A0A-4FDA382B6D55}"/>
                    </a:ext>
                  </a:extLst>
                </p:cNvPr>
                <p:cNvGrpSpPr/>
                <p:nvPr/>
              </p:nvGrpSpPr>
              <p:grpSpPr>
                <a:xfrm>
                  <a:off x="6554798" y="1434017"/>
                  <a:ext cx="2582034" cy="600756"/>
                  <a:chOff x="6472919" y="1434017"/>
                  <a:chExt cx="2582034" cy="600756"/>
                </a:xfrm>
              </p:grpSpPr>
              <p:grpSp>
                <p:nvGrpSpPr>
                  <p:cNvPr id="391" name="Group 390">
                    <a:extLst>
                      <a:ext uri="{FF2B5EF4-FFF2-40B4-BE49-F238E27FC236}">
                        <a16:creationId xmlns:a16="http://schemas.microsoft.com/office/drawing/2014/main" id="{3C562BCE-4A7B-C681-45F0-A779DB129535}"/>
                      </a:ext>
                    </a:extLst>
                  </p:cNvPr>
                  <p:cNvGrpSpPr/>
                  <p:nvPr/>
                </p:nvGrpSpPr>
                <p:grpSpPr>
                  <a:xfrm>
                    <a:off x="7236960" y="1434017"/>
                    <a:ext cx="689880" cy="592168"/>
                    <a:chOff x="1047884" y="1407841"/>
                    <a:chExt cx="1085716" cy="838200"/>
                  </a:xfrm>
                </p:grpSpPr>
                <p:cxnSp>
                  <p:nvCxnSpPr>
                    <p:cNvPr id="402" name="Straight Connector 401">
                      <a:extLst>
                        <a:ext uri="{FF2B5EF4-FFF2-40B4-BE49-F238E27FC236}">
                          <a16:creationId xmlns:a16="http://schemas.microsoft.com/office/drawing/2014/main" id="{A217122E-6D79-2819-A6B8-D312D5C26E70}"/>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403" name="Straight Connector 402">
                      <a:extLst>
                        <a:ext uri="{FF2B5EF4-FFF2-40B4-BE49-F238E27FC236}">
                          <a16:creationId xmlns:a16="http://schemas.microsoft.com/office/drawing/2014/main" id="{CB819259-687B-A5EE-1981-509F6145E182}"/>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4" name="Straight Connector 403">
                      <a:extLst>
                        <a:ext uri="{FF2B5EF4-FFF2-40B4-BE49-F238E27FC236}">
                          <a16:creationId xmlns:a16="http://schemas.microsoft.com/office/drawing/2014/main" id="{92712E06-CAA4-4672-C89D-AA1D11A7E517}"/>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5" name="Straight Connector 404">
                      <a:extLst>
                        <a:ext uri="{FF2B5EF4-FFF2-40B4-BE49-F238E27FC236}">
                          <a16:creationId xmlns:a16="http://schemas.microsoft.com/office/drawing/2014/main" id="{19B0A457-EAC4-3273-3F65-6FE911CD7808}"/>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92" name="Group 391">
                    <a:extLst>
                      <a:ext uri="{FF2B5EF4-FFF2-40B4-BE49-F238E27FC236}">
                        <a16:creationId xmlns:a16="http://schemas.microsoft.com/office/drawing/2014/main" id="{8FEF8A12-67BF-E713-917C-453FAE3DDD62}"/>
                      </a:ext>
                    </a:extLst>
                  </p:cNvPr>
                  <p:cNvGrpSpPr/>
                  <p:nvPr/>
                </p:nvGrpSpPr>
                <p:grpSpPr>
                  <a:xfrm>
                    <a:off x="8001000" y="1442604"/>
                    <a:ext cx="689880" cy="592168"/>
                    <a:chOff x="1047884" y="1407841"/>
                    <a:chExt cx="1085716" cy="838200"/>
                  </a:xfrm>
                </p:grpSpPr>
                <p:cxnSp>
                  <p:nvCxnSpPr>
                    <p:cNvPr id="398" name="Straight Connector 397">
                      <a:extLst>
                        <a:ext uri="{FF2B5EF4-FFF2-40B4-BE49-F238E27FC236}">
                          <a16:creationId xmlns:a16="http://schemas.microsoft.com/office/drawing/2014/main" id="{54C9B931-A39C-F2B4-3296-076E3995FB13}"/>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99" name="Straight Connector 398">
                      <a:extLst>
                        <a:ext uri="{FF2B5EF4-FFF2-40B4-BE49-F238E27FC236}">
                          <a16:creationId xmlns:a16="http://schemas.microsoft.com/office/drawing/2014/main" id="{3CD6ADE6-33C5-2048-7E44-98BF5B3126BB}"/>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0" name="Straight Connector 399">
                      <a:extLst>
                        <a:ext uri="{FF2B5EF4-FFF2-40B4-BE49-F238E27FC236}">
                          <a16:creationId xmlns:a16="http://schemas.microsoft.com/office/drawing/2014/main" id="{F58BC662-C840-12D6-1DD6-3186A7AAE91F}"/>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401" name="Straight Connector 400">
                      <a:extLst>
                        <a:ext uri="{FF2B5EF4-FFF2-40B4-BE49-F238E27FC236}">
                          <a16:creationId xmlns:a16="http://schemas.microsoft.com/office/drawing/2014/main" id="{166CABEF-BC15-D022-C407-BB2A586E50C5}"/>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93" name="Group 392">
                    <a:extLst>
                      <a:ext uri="{FF2B5EF4-FFF2-40B4-BE49-F238E27FC236}">
                        <a16:creationId xmlns:a16="http://schemas.microsoft.com/office/drawing/2014/main" id="{F6E4DCF3-82D2-9AA3-C3B2-0D02869A6EBF}"/>
                      </a:ext>
                    </a:extLst>
                  </p:cNvPr>
                  <p:cNvGrpSpPr/>
                  <p:nvPr/>
                </p:nvGrpSpPr>
                <p:grpSpPr>
                  <a:xfrm>
                    <a:off x="6472919" y="1442604"/>
                    <a:ext cx="689881" cy="592169"/>
                    <a:chOff x="1047884" y="1407841"/>
                    <a:chExt cx="1085716" cy="838200"/>
                  </a:xfrm>
                </p:grpSpPr>
                <p:cxnSp>
                  <p:nvCxnSpPr>
                    <p:cNvPr id="394" name="Straight Connector 393">
                      <a:extLst>
                        <a:ext uri="{FF2B5EF4-FFF2-40B4-BE49-F238E27FC236}">
                          <a16:creationId xmlns:a16="http://schemas.microsoft.com/office/drawing/2014/main" id="{EB6B71E1-7A98-36C5-8F64-60B13251E154}"/>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95" name="Straight Connector 394">
                      <a:extLst>
                        <a:ext uri="{FF2B5EF4-FFF2-40B4-BE49-F238E27FC236}">
                          <a16:creationId xmlns:a16="http://schemas.microsoft.com/office/drawing/2014/main" id="{C3C65F26-94CA-AD05-A42B-9DC3F9855726}"/>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6" name="Straight Connector 395">
                      <a:extLst>
                        <a:ext uri="{FF2B5EF4-FFF2-40B4-BE49-F238E27FC236}">
                          <a16:creationId xmlns:a16="http://schemas.microsoft.com/office/drawing/2014/main" id="{A74D5BC4-CA01-1284-2B29-D1025A19EAC8}"/>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7" name="Straight Connector 396">
                      <a:extLst>
                        <a:ext uri="{FF2B5EF4-FFF2-40B4-BE49-F238E27FC236}">
                          <a16:creationId xmlns:a16="http://schemas.microsoft.com/office/drawing/2014/main" id="{3FF6B1A7-552E-09CF-7B5D-583CFA233956}"/>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30" name="TextBox 329">
                    <a:extLst>
                      <a:ext uri="{FF2B5EF4-FFF2-40B4-BE49-F238E27FC236}">
                        <a16:creationId xmlns:a16="http://schemas.microsoft.com/office/drawing/2014/main" id="{B7D81A97-AB3E-5146-6E2C-9BF28EB872DF}"/>
                      </a:ext>
                    </a:extLst>
                  </p:cNvPr>
                  <p:cNvSpPr txBox="1"/>
                  <p:nvPr/>
                </p:nvSpPr>
                <p:spPr>
                  <a:xfrm>
                    <a:off x="8690879" y="1523968"/>
                    <a:ext cx="364074" cy="385451"/>
                  </a:xfrm>
                  <a:prstGeom prst="rect">
                    <a:avLst/>
                  </a:prstGeom>
                  <a:noFill/>
                </p:spPr>
                <p:txBody>
                  <a:bodyPr wrap="none" rtlCol="0">
                    <a:spAutoFit/>
                  </a:bodyPr>
                  <a:lstStyle/>
                  <a:p>
                    <a:r>
                      <a:rPr lang="en-US" sz="1584" dirty="0"/>
                      <a:t>...</a:t>
                    </a:r>
                  </a:p>
                </p:txBody>
              </p:sp>
            </p:grpSp>
            <p:grpSp>
              <p:nvGrpSpPr>
                <p:cNvPr id="517" name="Group 516">
                  <a:extLst>
                    <a:ext uri="{FF2B5EF4-FFF2-40B4-BE49-F238E27FC236}">
                      <a16:creationId xmlns:a16="http://schemas.microsoft.com/office/drawing/2014/main" id="{500CEA44-654A-8C2E-304F-677833D9C247}"/>
                    </a:ext>
                  </a:extLst>
                </p:cNvPr>
                <p:cNvGrpSpPr/>
                <p:nvPr/>
              </p:nvGrpSpPr>
              <p:grpSpPr>
                <a:xfrm>
                  <a:off x="556533" y="1383029"/>
                  <a:ext cx="5571576" cy="895235"/>
                  <a:chOff x="556533" y="1383029"/>
                  <a:chExt cx="5571576" cy="895235"/>
                </a:xfrm>
              </p:grpSpPr>
              <p:grpSp>
                <p:nvGrpSpPr>
                  <p:cNvPr id="292" name="Group 291">
                    <a:extLst>
                      <a:ext uri="{FF2B5EF4-FFF2-40B4-BE49-F238E27FC236}">
                        <a16:creationId xmlns:a16="http://schemas.microsoft.com/office/drawing/2014/main" id="{FC6BA1D2-181A-0CC4-ABCB-57B2825635D8}"/>
                      </a:ext>
                    </a:extLst>
                  </p:cNvPr>
                  <p:cNvGrpSpPr/>
                  <p:nvPr/>
                </p:nvGrpSpPr>
                <p:grpSpPr>
                  <a:xfrm>
                    <a:off x="5334000" y="1433431"/>
                    <a:ext cx="794109" cy="613073"/>
                    <a:chOff x="883420" y="1407841"/>
                    <a:chExt cx="1085716" cy="838200"/>
                  </a:xfrm>
                </p:grpSpPr>
                <p:cxnSp>
                  <p:nvCxnSpPr>
                    <p:cNvPr id="293" name="Straight Connector 292">
                      <a:extLst>
                        <a:ext uri="{FF2B5EF4-FFF2-40B4-BE49-F238E27FC236}">
                          <a16:creationId xmlns:a16="http://schemas.microsoft.com/office/drawing/2014/main" id="{CBA604CE-7C73-A91E-AAB7-655085F353D4}"/>
                        </a:ext>
                      </a:extLst>
                    </p:cNvPr>
                    <p:cNvCxnSpPr>
                      <a:cxnSpLocks/>
                    </p:cNvCxnSpPr>
                    <p:nvPr/>
                  </p:nvCxnSpPr>
                  <p:spPr>
                    <a:xfrm>
                      <a:off x="883420" y="1826940"/>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294" name="Straight Connector 293">
                      <a:extLst>
                        <a:ext uri="{FF2B5EF4-FFF2-40B4-BE49-F238E27FC236}">
                          <a16:creationId xmlns:a16="http://schemas.microsoft.com/office/drawing/2014/main" id="{C59075C9-A04E-1CD4-AC1F-11F2CC9F2895}"/>
                        </a:ext>
                      </a:extLst>
                    </p:cNvPr>
                    <p:cNvCxnSpPr>
                      <a:cxnSpLocks/>
                    </p:cNvCxnSpPr>
                    <p:nvPr/>
                  </p:nvCxnSpPr>
                  <p:spPr>
                    <a:xfrm>
                      <a:off x="1130936"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5" name="Straight Connector 294">
                      <a:extLst>
                        <a:ext uri="{FF2B5EF4-FFF2-40B4-BE49-F238E27FC236}">
                          <a16:creationId xmlns:a16="http://schemas.microsoft.com/office/drawing/2014/main" id="{B4A76F4B-13AD-0491-E181-429A90AE5BFA}"/>
                        </a:ext>
                      </a:extLst>
                    </p:cNvPr>
                    <p:cNvCxnSpPr>
                      <a:cxnSpLocks/>
                    </p:cNvCxnSpPr>
                    <p:nvPr/>
                  </p:nvCxnSpPr>
                  <p:spPr>
                    <a:xfrm>
                      <a:off x="1435736"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96" name="Straight Connector 295">
                      <a:extLst>
                        <a:ext uri="{FF2B5EF4-FFF2-40B4-BE49-F238E27FC236}">
                          <a16:creationId xmlns:a16="http://schemas.microsoft.com/office/drawing/2014/main" id="{BA9AEB85-5119-C023-E9A9-73E0C2B755E1}"/>
                        </a:ext>
                      </a:extLst>
                    </p:cNvPr>
                    <p:cNvCxnSpPr>
                      <a:cxnSpLocks/>
                    </p:cNvCxnSpPr>
                    <p:nvPr/>
                  </p:nvCxnSpPr>
                  <p:spPr>
                    <a:xfrm>
                      <a:off x="1740537"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7" name="Right Arrow 286">
                    <a:extLst>
                      <a:ext uri="{FF2B5EF4-FFF2-40B4-BE49-F238E27FC236}">
                        <a16:creationId xmlns:a16="http://schemas.microsoft.com/office/drawing/2014/main" id="{196F7480-B98A-825D-1F6A-04B0F96B6385}"/>
                      </a:ext>
                    </a:extLst>
                  </p:cNvPr>
                  <p:cNvSpPr/>
                  <p:nvPr/>
                </p:nvSpPr>
                <p:spPr>
                  <a:xfrm>
                    <a:off x="5031068" y="1571957"/>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nvGrpSpPr>
                  <p:cNvPr id="503" name="Group 502">
                    <a:extLst>
                      <a:ext uri="{FF2B5EF4-FFF2-40B4-BE49-F238E27FC236}">
                        <a16:creationId xmlns:a16="http://schemas.microsoft.com/office/drawing/2014/main" id="{B135FA05-6ED3-6996-96D8-86EB4010749B}"/>
                      </a:ext>
                    </a:extLst>
                  </p:cNvPr>
                  <p:cNvGrpSpPr/>
                  <p:nvPr/>
                </p:nvGrpSpPr>
                <p:grpSpPr>
                  <a:xfrm>
                    <a:off x="556533" y="1383029"/>
                    <a:ext cx="4394109" cy="895235"/>
                    <a:chOff x="556533" y="1383029"/>
                    <a:chExt cx="4394109" cy="895235"/>
                  </a:xfrm>
                </p:grpSpPr>
                <p:grpSp>
                  <p:nvGrpSpPr>
                    <p:cNvPr id="492" name="Group 491">
                      <a:extLst>
                        <a:ext uri="{FF2B5EF4-FFF2-40B4-BE49-F238E27FC236}">
                          <a16:creationId xmlns:a16="http://schemas.microsoft.com/office/drawing/2014/main" id="{F3F7274B-F141-D32E-D84D-B15643D41607}"/>
                        </a:ext>
                      </a:extLst>
                    </p:cNvPr>
                    <p:cNvGrpSpPr/>
                    <p:nvPr/>
                  </p:nvGrpSpPr>
                  <p:grpSpPr>
                    <a:xfrm>
                      <a:off x="3026712" y="1383029"/>
                      <a:ext cx="1923930" cy="725144"/>
                      <a:chOff x="3026712" y="1383029"/>
                      <a:chExt cx="1923930" cy="725144"/>
                    </a:xfrm>
                  </p:grpSpPr>
                  <p:grpSp>
                    <p:nvGrpSpPr>
                      <p:cNvPr id="31" name="Group 30">
                        <a:extLst>
                          <a:ext uri="{FF2B5EF4-FFF2-40B4-BE49-F238E27FC236}">
                            <a16:creationId xmlns:a16="http://schemas.microsoft.com/office/drawing/2014/main" id="{E0196FDE-B034-E816-2492-1E4CC72C77F8}"/>
                          </a:ext>
                        </a:extLst>
                      </p:cNvPr>
                      <p:cNvGrpSpPr/>
                      <p:nvPr/>
                    </p:nvGrpSpPr>
                    <p:grpSpPr>
                      <a:xfrm>
                        <a:off x="3026712" y="1383029"/>
                        <a:ext cx="1923930" cy="725144"/>
                        <a:chOff x="940989" y="1155143"/>
                        <a:chExt cx="2630420" cy="991426"/>
                      </a:xfrm>
                    </p:grpSpPr>
                    <p:grpSp>
                      <p:nvGrpSpPr>
                        <p:cNvPr id="237" name="Group 236">
                          <a:extLst>
                            <a:ext uri="{FF2B5EF4-FFF2-40B4-BE49-F238E27FC236}">
                              <a16:creationId xmlns:a16="http://schemas.microsoft.com/office/drawing/2014/main" id="{CBCE0B10-E0C4-04AA-FD60-AD48511E3CC4}"/>
                            </a:ext>
                          </a:extLst>
                        </p:cNvPr>
                        <p:cNvGrpSpPr/>
                        <p:nvPr/>
                      </p:nvGrpSpPr>
                      <p:grpSpPr>
                        <a:xfrm>
                          <a:off x="940989" y="1155143"/>
                          <a:ext cx="684248" cy="990600"/>
                          <a:chOff x="940989" y="1155143"/>
                          <a:chExt cx="684248" cy="990600"/>
                        </a:xfrm>
                      </p:grpSpPr>
                      <p:grpSp>
                        <p:nvGrpSpPr>
                          <p:cNvPr id="252" name="Group 251">
                            <a:extLst>
                              <a:ext uri="{FF2B5EF4-FFF2-40B4-BE49-F238E27FC236}">
                                <a16:creationId xmlns:a16="http://schemas.microsoft.com/office/drawing/2014/main" id="{1706D5C6-DBA5-F462-0EA8-2F19293A13A7}"/>
                              </a:ext>
                            </a:extLst>
                          </p:cNvPr>
                          <p:cNvGrpSpPr/>
                          <p:nvPr/>
                        </p:nvGrpSpPr>
                        <p:grpSpPr>
                          <a:xfrm>
                            <a:off x="940989" y="1155143"/>
                            <a:ext cx="461241" cy="381000"/>
                            <a:chOff x="1474389" y="1505744"/>
                            <a:chExt cx="461241" cy="381000"/>
                          </a:xfrm>
                        </p:grpSpPr>
                        <p:sp>
                          <p:nvSpPr>
                            <p:cNvPr id="256" name="Rectangle 255">
                              <a:extLst>
                                <a:ext uri="{FF2B5EF4-FFF2-40B4-BE49-F238E27FC236}">
                                  <a16:creationId xmlns:a16="http://schemas.microsoft.com/office/drawing/2014/main" id="{47A3A7F3-3247-6001-B92D-13FA88CC037D}"/>
                                </a:ext>
                              </a:extLst>
                            </p:cNvPr>
                            <p:cNvSpPr/>
                            <p:nvPr/>
                          </p:nvSpPr>
                          <p:spPr>
                            <a:xfrm>
                              <a:off x="1474389" y="1505744"/>
                              <a:ext cx="228594"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57" name="Rectangle 256">
                              <a:extLst>
                                <a:ext uri="{FF2B5EF4-FFF2-40B4-BE49-F238E27FC236}">
                                  <a16:creationId xmlns:a16="http://schemas.microsoft.com/office/drawing/2014/main" id="{BABFC5AC-B903-5065-5159-E7E0ED580315}"/>
                                </a:ext>
                              </a:extLst>
                            </p:cNvPr>
                            <p:cNvSpPr/>
                            <p:nvPr/>
                          </p:nvSpPr>
                          <p:spPr>
                            <a:xfrm>
                              <a:off x="1707036" y="1505744"/>
                              <a:ext cx="228594"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53" name="Group 252">
                            <a:extLst>
                              <a:ext uri="{FF2B5EF4-FFF2-40B4-BE49-F238E27FC236}">
                                <a16:creationId xmlns:a16="http://schemas.microsoft.com/office/drawing/2014/main" id="{16ADE845-5893-0579-C258-54D2C6638074}"/>
                              </a:ext>
                            </a:extLst>
                          </p:cNvPr>
                          <p:cNvGrpSpPr/>
                          <p:nvPr/>
                        </p:nvGrpSpPr>
                        <p:grpSpPr>
                          <a:xfrm>
                            <a:off x="1163997" y="1764743"/>
                            <a:ext cx="461240" cy="381000"/>
                            <a:chOff x="1474389" y="1505744"/>
                            <a:chExt cx="461240" cy="381000"/>
                          </a:xfrm>
                        </p:grpSpPr>
                        <p:sp>
                          <p:nvSpPr>
                            <p:cNvPr id="254" name="Rectangle 253">
                              <a:extLst>
                                <a:ext uri="{FF2B5EF4-FFF2-40B4-BE49-F238E27FC236}">
                                  <a16:creationId xmlns:a16="http://schemas.microsoft.com/office/drawing/2014/main" id="{56ED1293-C7FC-E5E3-BD0C-A8232D7F26FF}"/>
                                </a:ext>
                              </a:extLst>
                            </p:cNvPr>
                            <p:cNvSpPr/>
                            <p:nvPr/>
                          </p:nvSpPr>
                          <p:spPr>
                            <a:xfrm>
                              <a:off x="1474389" y="1505744"/>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55" name="Rectangle 254">
                              <a:extLst>
                                <a:ext uri="{FF2B5EF4-FFF2-40B4-BE49-F238E27FC236}">
                                  <a16:creationId xmlns:a16="http://schemas.microsoft.com/office/drawing/2014/main" id="{76679572-4659-2E16-AC10-291C3F7EFF5A}"/>
                                </a:ext>
                              </a:extLst>
                            </p:cNvPr>
                            <p:cNvSpPr/>
                            <p:nvPr/>
                          </p:nvSpPr>
                          <p:spPr>
                            <a:xfrm>
                              <a:off x="1707035" y="1505744"/>
                              <a:ext cx="228594"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grpSp>
                    <p:grpSp>
                      <p:nvGrpSpPr>
                        <p:cNvPr id="238" name="Group 237">
                          <a:extLst>
                            <a:ext uri="{FF2B5EF4-FFF2-40B4-BE49-F238E27FC236}">
                              <a16:creationId xmlns:a16="http://schemas.microsoft.com/office/drawing/2014/main" id="{9C920AB9-EEBC-A3B7-A74E-07B97B63FD20}"/>
                            </a:ext>
                          </a:extLst>
                        </p:cNvPr>
                        <p:cNvGrpSpPr/>
                        <p:nvPr/>
                      </p:nvGrpSpPr>
                      <p:grpSpPr>
                        <a:xfrm>
                          <a:off x="2015396" y="1155143"/>
                          <a:ext cx="461240" cy="990600"/>
                          <a:chOff x="908808" y="1155143"/>
                          <a:chExt cx="461240" cy="990600"/>
                        </a:xfrm>
                      </p:grpSpPr>
                      <p:grpSp>
                        <p:nvGrpSpPr>
                          <p:cNvPr id="246" name="Group 245">
                            <a:extLst>
                              <a:ext uri="{FF2B5EF4-FFF2-40B4-BE49-F238E27FC236}">
                                <a16:creationId xmlns:a16="http://schemas.microsoft.com/office/drawing/2014/main" id="{B430F44A-73FF-3586-24B6-3698B105DBC5}"/>
                              </a:ext>
                            </a:extLst>
                          </p:cNvPr>
                          <p:cNvGrpSpPr/>
                          <p:nvPr/>
                        </p:nvGrpSpPr>
                        <p:grpSpPr>
                          <a:xfrm>
                            <a:off x="908808" y="1155143"/>
                            <a:ext cx="461240" cy="381000"/>
                            <a:chOff x="1442208" y="1505744"/>
                            <a:chExt cx="461240" cy="381000"/>
                          </a:xfrm>
                        </p:grpSpPr>
                        <p:sp>
                          <p:nvSpPr>
                            <p:cNvPr id="250" name="Rectangle 249">
                              <a:extLst>
                                <a:ext uri="{FF2B5EF4-FFF2-40B4-BE49-F238E27FC236}">
                                  <a16:creationId xmlns:a16="http://schemas.microsoft.com/office/drawing/2014/main" id="{22A02FF2-3B12-1D76-148C-3701961EF908}"/>
                                </a:ext>
                              </a:extLst>
                            </p:cNvPr>
                            <p:cNvSpPr/>
                            <p:nvPr/>
                          </p:nvSpPr>
                          <p:spPr>
                            <a:xfrm>
                              <a:off x="1442208"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51" name="Rectangle 250">
                              <a:extLst>
                                <a:ext uri="{FF2B5EF4-FFF2-40B4-BE49-F238E27FC236}">
                                  <a16:creationId xmlns:a16="http://schemas.microsoft.com/office/drawing/2014/main" id="{F10AD8D3-9B37-A42C-8118-7B2FF63EB050}"/>
                                </a:ext>
                              </a:extLst>
                            </p:cNvPr>
                            <p:cNvSpPr/>
                            <p:nvPr/>
                          </p:nvSpPr>
                          <p:spPr>
                            <a:xfrm>
                              <a:off x="1674856"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47" name="Group 246">
                            <a:extLst>
                              <a:ext uri="{FF2B5EF4-FFF2-40B4-BE49-F238E27FC236}">
                                <a16:creationId xmlns:a16="http://schemas.microsoft.com/office/drawing/2014/main" id="{C51580DE-0DE4-BFAF-3C2D-FC4378A83CDE}"/>
                              </a:ext>
                            </a:extLst>
                          </p:cNvPr>
                          <p:cNvGrpSpPr/>
                          <p:nvPr/>
                        </p:nvGrpSpPr>
                        <p:grpSpPr>
                          <a:xfrm>
                            <a:off x="908808" y="1764743"/>
                            <a:ext cx="461240" cy="381000"/>
                            <a:chOff x="1219200" y="1505744"/>
                            <a:chExt cx="461240" cy="381000"/>
                          </a:xfrm>
                        </p:grpSpPr>
                        <p:sp>
                          <p:nvSpPr>
                            <p:cNvPr id="248" name="Rectangle 247">
                              <a:extLst>
                                <a:ext uri="{FF2B5EF4-FFF2-40B4-BE49-F238E27FC236}">
                                  <a16:creationId xmlns:a16="http://schemas.microsoft.com/office/drawing/2014/main" id="{547BBE61-ABC3-3382-D4F1-AEC386974B1A}"/>
                                </a:ext>
                              </a:extLst>
                            </p:cNvPr>
                            <p:cNvSpPr/>
                            <p:nvPr/>
                          </p:nvSpPr>
                          <p:spPr>
                            <a:xfrm>
                              <a:off x="1219200" y="1505744"/>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49" name="Rectangle 248">
                              <a:extLst>
                                <a:ext uri="{FF2B5EF4-FFF2-40B4-BE49-F238E27FC236}">
                                  <a16:creationId xmlns:a16="http://schemas.microsoft.com/office/drawing/2014/main" id="{475A0BC8-4411-0740-80B6-06BE4797AAF2}"/>
                                </a:ext>
                              </a:extLst>
                            </p:cNvPr>
                            <p:cNvSpPr/>
                            <p:nvPr/>
                          </p:nvSpPr>
                          <p:spPr>
                            <a:xfrm>
                              <a:off x="1451848" y="1505744"/>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39" name="Group 238">
                          <a:extLst>
                            <a:ext uri="{FF2B5EF4-FFF2-40B4-BE49-F238E27FC236}">
                              <a16:creationId xmlns:a16="http://schemas.microsoft.com/office/drawing/2014/main" id="{2CF6DC08-CF69-31B7-28CC-730F7EE6ACA6}"/>
                            </a:ext>
                          </a:extLst>
                        </p:cNvPr>
                        <p:cNvGrpSpPr/>
                        <p:nvPr/>
                      </p:nvGrpSpPr>
                      <p:grpSpPr>
                        <a:xfrm flipH="1">
                          <a:off x="2887160" y="1155969"/>
                          <a:ext cx="684249" cy="990600"/>
                          <a:chOff x="920385" y="1155969"/>
                          <a:chExt cx="684249" cy="990600"/>
                        </a:xfrm>
                      </p:grpSpPr>
                      <p:grpSp>
                        <p:nvGrpSpPr>
                          <p:cNvPr id="240" name="Group 239">
                            <a:extLst>
                              <a:ext uri="{FF2B5EF4-FFF2-40B4-BE49-F238E27FC236}">
                                <a16:creationId xmlns:a16="http://schemas.microsoft.com/office/drawing/2014/main" id="{C34830D9-5521-FBDA-0DF2-A29E3F69C425}"/>
                              </a:ext>
                            </a:extLst>
                          </p:cNvPr>
                          <p:cNvGrpSpPr/>
                          <p:nvPr/>
                        </p:nvGrpSpPr>
                        <p:grpSpPr>
                          <a:xfrm>
                            <a:off x="920385" y="1155969"/>
                            <a:ext cx="461238" cy="381000"/>
                            <a:chOff x="1453785" y="1506570"/>
                            <a:chExt cx="461238" cy="381000"/>
                          </a:xfrm>
                        </p:grpSpPr>
                        <p:sp>
                          <p:nvSpPr>
                            <p:cNvPr id="244" name="Rectangle 243">
                              <a:extLst>
                                <a:ext uri="{FF2B5EF4-FFF2-40B4-BE49-F238E27FC236}">
                                  <a16:creationId xmlns:a16="http://schemas.microsoft.com/office/drawing/2014/main" id="{14481634-BEA3-81EF-5977-3877E5A03169}"/>
                                </a:ext>
                              </a:extLst>
                            </p:cNvPr>
                            <p:cNvSpPr/>
                            <p:nvPr/>
                          </p:nvSpPr>
                          <p:spPr>
                            <a:xfrm>
                              <a:off x="1453785" y="1506570"/>
                              <a:ext cx="228591"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45" name="Rectangle 244">
                              <a:extLst>
                                <a:ext uri="{FF2B5EF4-FFF2-40B4-BE49-F238E27FC236}">
                                  <a16:creationId xmlns:a16="http://schemas.microsoft.com/office/drawing/2014/main" id="{5A4BBA06-1BC9-C0D3-5B36-EA4010765882}"/>
                                </a:ext>
                              </a:extLst>
                            </p:cNvPr>
                            <p:cNvSpPr/>
                            <p:nvPr/>
                          </p:nvSpPr>
                          <p:spPr>
                            <a:xfrm>
                              <a:off x="1686431" y="1506570"/>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41" name="Group 240">
                            <a:extLst>
                              <a:ext uri="{FF2B5EF4-FFF2-40B4-BE49-F238E27FC236}">
                                <a16:creationId xmlns:a16="http://schemas.microsoft.com/office/drawing/2014/main" id="{5C800B44-3B2A-D0DB-AD84-777E4CD163AF}"/>
                              </a:ext>
                            </a:extLst>
                          </p:cNvPr>
                          <p:cNvGrpSpPr/>
                          <p:nvPr/>
                        </p:nvGrpSpPr>
                        <p:grpSpPr>
                          <a:xfrm>
                            <a:off x="1143394" y="1765569"/>
                            <a:ext cx="461240" cy="381000"/>
                            <a:chOff x="1453786" y="1506570"/>
                            <a:chExt cx="461240" cy="381000"/>
                          </a:xfrm>
                        </p:grpSpPr>
                        <p:sp>
                          <p:nvSpPr>
                            <p:cNvPr id="242" name="Rectangle 241">
                              <a:extLst>
                                <a:ext uri="{FF2B5EF4-FFF2-40B4-BE49-F238E27FC236}">
                                  <a16:creationId xmlns:a16="http://schemas.microsoft.com/office/drawing/2014/main" id="{B5A3317B-9DBE-E894-84A4-373B5852B3EF}"/>
                                </a:ext>
                              </a:extLst>
                            </p:cNvPr>
                            <p:cNvSpPr/>
                            <p:nvPr/>
                          </p:nvSpPr>
                          <p:spPr>
                            <a:xfrm>
                              <a:off x="1453786" y="1506570"/>
                              <a:ext cx="228593"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43" name="Rectangle 242">
                              <a:extLst>
                                <a:ext uri="{FF2B5EF4-FFF2-40B4-BE49-F238E27FC236}">
                                  <a16:creationId xmlns:a16="http://schemas.microsoft.com/office/drawing/2014/main" id="{CB0731F3-2246-1FAF-9C2E-CD5A26B0D82D}"/>
                                </a:ext>
                              </a:extLst>
                            </p:cNvPr>
                            <p:cNvSpPr/>
                            <p:nvPr/>
                          </p:nvSpPr>
                          <p:spPr>
                            <a:xfrm>
                              <a:off x="1686433" y="1506570"/>
                              <a:ext cx="228593"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grpSp>
                    <p:nvGrpSpPr>
                      <p:cNvPr id="10" name="Group 9">
                        <a:extLst>
                          <a:ext uri="{FF2B5EF4-FFF2-40B4-BE49-F238E27FC236}">
                            <a16:creationId xmlns:a16="http://schemas.microsoft.com/office/drawing/2014/main" id="{0AA20D3C-5B39-1651-A49E-1E660FF7B4AD}"/>
                          </a:ext>
                        </a:extLst>
                      </p:cNvPr>
                      <p:cNvGrpSpPr/>
                      <p:nvPr/>
                    </p:nvGrpSpPr>
                    <p:grpSpPr>
                      <a:xfrm>
                        <a:off x="3280763" y="1674390"/>
                        <a:ext cx="1416119" cy="134356"/>
                        <a:chOff x="1364530" y="1571688"/>
                        <a:chExt cx="1936135" cy="183693"/>
                      </a:xfrm>
                    </p:grpSpPr>
                    <p:cxnSp>
                      <p:nvCxnSpPr>
                        <p:cNvPr id="23" name="Straight Arrow Connector 22">
                          <a:extLst>
                            <a:ext uri="{FF2B5EF4-FFF2-40B4-BE49-F238E27FC236}">
                              <a16:creationId xmlns:a16="http://schemas.microsoft.com/office/drawing/2014/main" id="{82F24057-07C4-7C71-5C31-63B22CF8EFC1}"/>
                            </a:ext>
                          </a:extLst>
                        </p:cNvPr>
                        <p:cNvCxnSpPr>
                          <a:cxnSpLocks/>
                        </p:cNvCxnSpPr>
                        <p:nvPr/>
                      </p:nvCxnSpPr>
                      <p:spPr>
                        <a:xfrm>
                          <a:off x="1364530" y="1575703"/>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a:extLst>
                            <a:ext uri="{FF2B5EF4-FFF2-40B4-BE49-F238E27FC236}">
                              <a16:creationId xmlns:a16="http://schemas.microsoft.com/office/drawing/2014/main" id="{7069B49A-1DBB-F92C-125C-5650B362CA6A}"/>
                            </a:ext>
                          </a:extLst>
                        </p:cNvPr>
                        <p:cNvCxnSpPr>
                          <a:cxnSpLocks/>
                        </p:cNvCxnSpPr>
                        <p:nvPr/>
                      </p:nvCxnSpPr>
                      <p:spPr>
                        <a:xfrm>
                          <a:off x="2211261"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21FB4150-2070-3AEA-E5F8-4CD3829C264A}"/>
                            </a:ext>
                          </a:extLst>
                        </p:cNvPr>
                        <p:cNvCxnSpPr>
                          <a:cxnSpLocks/>
                        </p:cNvCxnSpPr>
                        <p:nvPr/>
                      </p:nvCxnSpPr>
                      <p:spPr>
                        <a:xfrm>
                          <a:off x="2438540"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6" name="Straight Arrow Connector 25">
                          <a:extLst>
                            <a:ext uri="{FF2B5EF4-FFF2-40B4-BE49-F238E27FC236}">
                              <a16:creationId xmlns:a16="http://schemas.microsoft.com/office/drawing/2014/main" id="{215EF656-1173-8B3C-D4A9-84BAC50B64BE}"/>
                            </a:ext>
                          </a:extLst>
                        </p:cNvPr>
                        <p:cNvCxnSpPr>
                          <a:cxnSpLocks/>
                        </p:cNvCxnSpPr>
                        <p:nvPr/>
                      </p:nvCxnSpPr>
                      <p:spPr>
                        <a:xfrm>
                          <a:off x="3300665" y="157251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grpSp>
                <p:sp>
                  <p:nvSpPr>
                    <p:cNvPr id="430" name="TextBox 429">
                      <a:extLst>
                        <a:ext uri="{FF2B5EF4-FFF2-40B4-BE49-F238E27FC236}">
                          <a16:creationId xmlns:a16="http://schemas.microsoft.com/office/drawing/2014/main" id="{FDB46198-C126-257A-FF6A-87FC54DD7662}"/>
                        </a:ext>
                      </a:extLst>
                    </p:cNvPr>
                    <p:cNvSpPr txBox="1"/>
                    <p:nvPr/>
                  </p:nvSpPr>
                  <p:spPr>
                    <a:xfrm>
                      <a:off x="556533" y="1631933"/>
                      <a:ext cx="2286937" cy="646331"/>
                    </a:xfrm>
                    <a:prstGeom prst="rect">
                      <a:avLst/>
                    </a:prstGeom>
                    <a:noFill/>
                  </p:spPr>
                  <p:txBody>
                    <a:bodyPr wrap="square">
                      <a:spAutoFit/>
                    </a:bodyPr>
                    <a:lstStyle/>
                    <a:p>
                      <a:pPr algn="ctr" rtl="0">
                        <a:spcBef>
                          <a:spcPts val="0"/>
                        </a:spcBef>
                        <a:spcAft>
                          <a:spcPts val="0"/>
                        </a:spcAft>
                      </a:pPr>
                      <a:r>
                        <a:rPr lang="en-GB" sz="1800" b="1" i="0" u="sng" dirty="0">
                          <a:solidFill>
                            <a:srgbClr val="274E13"/>
                          </a:solidFill>
                          <a:effectLst/>
                          <a:latin typeface="Arial" panose="020B0604020202020204" pitchFamily="34" charset="0"/>
                        </a:rPr>
                        <a:t>Weak-Strong</a:t>
                      </a:r>
                    </a:p>
                    <a:p>
                      <a:pPr algn="ctr" rtl="0">
                        <a:spcBef>
                          <a:spcPts val="0"/>
                        </a:spcBef>
                        <a:spcAft>
                          <a:spcPts val="0"/>
                        </a:spcAft>
                      </a:pPr>
                      <a:r>
                        <a:rPr lang="en-GB" sz="1800" b="1" i="0" u="sng" dirty="0">
                          <a:solidFill>
                            <a:srgbClr val="274E13"/>
                          </a:solidFill>
                          <a:effectLst/>
                          <a:latin typeface="Arial" panose="020B0604020202020204" pitchFamily="34" charset="0"/>
                        </a:rPr>
                        <a:t>(WS)</a:t>
                      </a:r>
                      <a:endParaRPr lang="en-GB" sz="1400" b="0" dirty="0">
                        <a:effectLst/>
                      </a:endParaRPr>
                    </a:p>
                  </p:txBody>
                </p:sp>
              </p:grpSp>
            </p:grpSp>
            <p:sp>
              <p:nvSpPr>
                <p:cNvPr id="523" name="Right Arrow 522">
                  <a:extLst>
                    <a:ext uri="{FF2B5EF4-FFF2-40B4-BE49-F238E27FC236}">
                      <a16:creationId xmlns:a16="http://schemas.microsoft.com/office/drawing/2014/main" id="{ECA9FE83-E2C3-5843-A266-7557C2953C3A}"/>
                    </a:ext>
                  </a:extLst>
                </p:cNvPr>
                <p:cNvSpPr/>
                <p:nvPr/>
              </p:nvSpPr>
              <p:spPr>
                <a:xfrm>
                  <a:off x="6224070" y="155495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grpSp>
      </p:grpSp>
      <p:grpSp>
        <p:nvGrpSpPr>
          <p:cNvPr id="529" name="Group 528">
            <a:extLst>
              <a:ext uri="{FF2B5EF4-FFF2-40B4-BE49-F238E27FC236}">
                <a16:creationId xmlns:a16="http://schemas.microsoft.com/office/drawing/2014/main" id="{6BECBF29-D17B-C44B-473B-D58250D794CA}"/>
              </a:ext>
            </a:extLst>
          </p:cNvPr>
          <p:cNvGrpSpPr/>
          <p:nvPr/>
        </p:nvGrpSpPr>
        <p:grpSpPr>
          <a:xfrm>
            <a:off x="532987" y="3105944"/>
            <a:ext cx="8600814" cy="1066800"/>
            <a:chOff x="532987" y="3105944"/>
            <a:chExt cx="8600814" cy="1066800"/>
          </a:xfrm>
        </p:grpSpPr>
        <p:grpSp>
          <p:nvGrpSpPr>
            <p:cNvPr id="520" name="Group 519">
              <a:extLst>
                <a:ext uri="{FF2B5EF4-FFF2-40B4-BE49-F238E27FC236}">
                  <a16:creationId xmlns:a16="http://schemas.microsoft.com/office/drawing/2014/main" id="{C95DD007-2EDB-2013-B39A-89757371A25D}"/>
                </a:ext>
              </a:extLst>
            </p:cNvPr>
            <p:cNvGrpSpPr/>
            <p:nvPr/>
          </p:nvGrpSpPr>
          <p:grpSpPr>
            <a:xfrm>
              <a:off x="6553200" y="3418624"/>
              <a:ext cx="2580601" cy="602654"/>
              <a:chOff x="6471321" y="3418624"/>
              <a:chExt cx="2580601" cy="602654"/>
            </a:xfrm>
          </p:grpSpPr>
          <p:grpSp>
            <p:nvGrpSpPr>
              <p:cNvPr id="347" name="Group 346">
                <a:extLst>
                  <a:ext uri="{FF2B5EF4-FFF2-40B4-BE49-F238E27FC236}">
                    <a16:creationId xmlns:a16="http://schemas.microsoft.com/office/drawing/2014/main" id="{52226698-2718-1286-CE5F-2E24626D5504}"/>
                  </a:ext>
                </a:extLst>
              </p:cNvPr>
              <p:cNvGrpSpPr/>
              <p:nvPr/>
            </p:nvGrpSpPr>
            <p:grpSpPr>
              <a:xfrm>
                <a:off x="7222161" y="3418624"/>
                <a:ext cx="689881" cy="592168"/>
                <a:chOff x="1047884" y="1407841"/>
                <a:chExt cx="1085716" cy="838200"/>
              </a:xfrm>
            </p:grpSpPr>
            <p:cxnSp>
              <p:nvCxnSpPr>
                <p:cNvPr id="368" name="Straight Connector 367">
                  <a:extLst>
                    <a:ext uri="{FF2B5EF4-FFF2-40B4-BE49-F238E27FC236}">
                      <a16:creationId xmlns:a16="http://schemas.microsoft.com/office/drawing/2014/main" id="{0A21AAA3-81DE-2B8E-6BB0-C2556EC5E50F}"/>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69" name="Straight Connector 368">
                  <a:extLst>
                    <a:ext uri="{FF2B5EF4-FFF2-40B4-BE49-F238E27FC236}">
                      <a16:creationId xmlns:a16="http://schemas.microsoft.com/office/drawing/2014/main" id="{CB1E39F1-30EA-DFA8-E5D2-A317AA6F98A5}"/>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26611A43-3458-3824-55C5-2532899F6274}"/>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15D9AA6E-B61E-F38D-85F0-3B0BD19E479F}"/>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8" name="Group 347">
                <a:extLst>
                  <a:ext uri="{FF2B5EF4-FFF2-40B4-BE49-F238E27FC236}">
                    <a16:creationId xmlns:a16="http://schemas.microsoft.com/office/drawing/2014/main" id="{A9BB0D6D-575D-1AD2-EBDE-35E029536144}"/>
                  </a:ext>
                </a:extLst>
              </p:cNvPr>
              <p:cNvGrpSpPr/>
              <p:nvPr/>
            </p:nvGrpSpPr>
            <p:grpSpPr>
              <a:xfrm>
                <a:off x="6471321" y="3418624"/>
                <a:ext cx="689882" cy="592169"/>
                <a:chOff x="3685438" y="3029744"/>
                <a:chExt cx="1085716" cy="838200"/>
              </a:xfrm>
            </p:grpSpPr>
            <p:grpSp>
              <p:nvGrpSpPr>
                <p:cNvPr id="359" name="Group 358">
                  <a:extLst>
                    <a:ext uri="{FF2B5EF4-FFF2-40B4-BE49-F238E27FC236}">
                      <a16:creationId xmlns:a16="http://schemas.microsoft.com/office/drawing/2014/main" id="{10611516-6AEB-C024-9114-B296EC65DD3C}"/>
                    </a:ext>
                  </a:extLst>
                </p:cNvPr>
                <p:cNvGrpSpPr/>
                <p:nvPr/>
              </p:nvGrpSpPr>
              <p:grpSpPr>
                <a:xfrm>
                  <a:off x="3685438" y="3029744"/>
                  <a:ext cx="1085716" cy="838200"/>
                  <a:chOff x="3886200" y="2724944"/>
                  <a:chExt cx="1085716" cy="838200"/>
                </a:xfrm>
              </p:grpSpPr>
              <p:grpSp>
                <p:nvGrpSpPr>
                  <p:cNvPr id="362" name="Group 361">
                    <a:extLst>
                      <a:ext uri="{FF2B5EF4-FFF2-40B4-BE49-F238E27FC236}">
                        <a16:creationId xmlns:a16="http://schemas.microsoft.com/office/drawing/2014/main" id="{D54CE031-A203-A2A2-8FDA-C042DE938080}"/>
                      </a:ext>
                    </a:extLst>
                  </p:cNvPr>
                  <p:cNvGrpSpPr/>
                  <p:nvPr/>
                </p:nvGrpSpPr>
                <p:grpSpPr>
                  <a:xfrm>
                    <a:off x="3886200" y="2724944"/>
                    <a:ext cx="1085716" cy="838200"/>
                    <a:chOff x="1047884" y="1407841"/>
                    <a:chExt cx="1085716" cy="838200"/>
                  </a:xfrm>
                </p:grpSpPr>
                <p:cxnSp>
                  <p:nvCxnSpPr>
                    <p:cNvPr id="364" name="Straight Connector 363">
                      <a:extLst>
                        <a:ext uri="{FF2B5EF4-FFF2-40B4-BE49-F238E27FC236}">
                          <a16:creationId xmlns:a16="http://schemas.microsoft.com/office/drawing/2014/main" id="{EDD60D55-2CFF-040B-C300-5DC78C7B5292}"/>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65" name="Straight Connector 364">
                      <a:extLst>
                        <a:ext uri="{FF2B5EF4-FFF2-40B4-BE49-F238E27FC236}">
                          <a16:creationId xmlns:a16="http://schemas.microsoft.com/office/drawing/2014/main" id="{9C47277D-34A8-49FF-5E9C-A838B216E623}"/>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97A882B0-ECB3-8603-3FF8-F03E2A7EE6DC}"/>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C7D6E956-5FA0-C0A2-4AB9-7F6E88E7FFC6}"/>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63" name="Straight Connector 362">
                    <a:extLst>
                      <a:ext uri="{FF2B5EF4-FFF2-40B4-BE49-F238E27FC236}">
                        <a16:creationId xmlns:a16="http://schemas.microsoft.com/office/drawing/2014/main" id="{28FEDC5C-5F9B-FB30-EA24-B85185DF0CDC}"/>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60" name="Straight Connector 359">
                  <a:extLst>
                    <a:ext uri="{FF2B5EF4-FFF2-40B4-BE49-F238E27FC236}">
                      <a16:creationId xmlns:a16="http://schemas.microsoft.com/office/drawing/2014/main" id="{601CB526-9DC6-736A-E6BD-D2C6E4A1A2B2}"/>
                    </a:ext>
                  </a:extLst>
                </p:cNvPr>
                <p:cNvCxnSpPr>
                  <a:cxnSpLocks/>
                </p:cNvCxnSpPr>
                <p:nvPr/>
              </p:nvCxnSpPr>
              <p:spPr>
                <a:xfrm>
                  <a:off x="44958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1" name="Straight Connector 360">
                  <a:extLst>
                    <a:ext uri="{FF2B5EF4-FFF2-40B4-BE49-F238E27FC236}">
                      <a16:creationId xmlns:a16="http://schemas.microsoft.com/office/drawing/2014/main" id="{08AF47AA-5BDC-58DE-724E-FE99E413EA8E}"/>
                    </a:ext>
                  </a:extLst>
                </p:cNvPr>
                <p:cNvCxnSpPr>
                  <a:cxnSpLocks/>
                </p:cNvCxnSpPr>
                <p:nvPr/>
              </p:nvCxnSpPr>
              <p:spPr>
                <a:xfrm>
                  <a:off x="41910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49" name="Group 348">
                <a:extLst>
                  <a:ext uri="{FF2B5EF4-FFF2-40B4-BE49-F238E27FC236}">
                    <a16:creationId xmlns:a16="http://schemas.microsoft.com/office/drawing/2014/main" id="{D0AB135E-EA06-728B-FAE9-456F8CBC89F7}"/>
                  </a:ext>
                </a:extLst>
              </p:cNvPr>
              <p:cNvGrpSpPr/>
              <p:nvPr/>
            </p:nvGrpSpPr>
            <p:grpSpPr>
              <a:xfrm>
                <a:off x="7998389" y="3429109"/>
                <a:ext cx="689882" cy="592169"/>
                <a:chOff x="3685438" y="3029744"/>
                <a:chExt cx="1085716" cy="838200"/>
              </a:xfrm>
            </p:grpSpPr>
            <p:grpSp>
              <p:nvGrpSpPr>
                <p:cNvPr id="350" name="Group 349">
                  <a:extLst>
                    <a:ext uri="{FF2B5EF4-FFF2-40B4-BE49-F238E27FC236}">
                      <a16:creationId xmlns:a16="http://schemas.microsoft.com/office/drawing/2014/main" id="{7EC512CA-F40D-F0D2-D937-7867A5A68AD9}"/>
                    </a:ext>
                  </a:extLst>
                </p:cNvPr>
                <p:cNvGrpSpPr/>
                <p:nvPr/>
              </p:nvGrpSpPr>
              <p:grpSpPr>
                <a:xfrm>
                  <a:off x="3685438" y="3029744"/>
                  <a:ext cx="1085716" cy="838200"/>
                  <a:chOff x="3886200" y="2724944"/>
                  <a:chExt cx="1085716" cy="838200"/>
                </a:xfrm>
              </p:grpSpPr>
              <p:grpSp>
                <p:nvGrpSpPr>
                  <p:cNvPr id="353" name="Group 352">
                    <a:extLst>
                      <a:ext uri="{FF2B5EF4-FFF2-40B4-BE49-F238E27FC236}">
                        <a16:creationId xmlns:a16="http://schemas.microsoft.com/office/drawing/2014/main" id="{D6191C4E-01A4-03DB-837C-CEEE4D913656}"/>
                      </a:ext>
                    </a:extLst>
                  </p:cNvPr>
                  <p:cNvGrpSpPr/>
                  <p:nvPr/>
                </p:nvGrpSpPr>
                <p:grpSpPr>
                  <a:xfrm>
                    <a:off x="3886200" y="2724944"/>
                    <a:ext cx="1085716" cy="838200"/>
                    <a:chOff x="1047884" y="1407841"/>
                    <a:chExt cx="1085716" cy="838200"/>
                  </a:xfrm>
                </p:grpSpPr>
                <p:cxnSp>
                  <p:nvCxnSpPr>
                    <p:cNvPr id="355" name="Straight Connector 354">
                      <a:extLst>
                        <a:ext uri="{FF2B5EF4-FFF2-40B4-BE49-F238E27FC236}">
                          <a16:creationId xmlns:a16="http://schemas.microsoft.com/office/drawing/2014/main" id="{AFD4D2ED-1AC4-CB2A-3A19-73FA6BFB75EB}"/>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56" name="Straight Connector 355">
                      <a:extLst>
                        <a:ext uri="{FF2B5EF4-FFF2-40B4-BE49-F238E27FC236}">
                          <a16:creationId xmlns:a16="http://schemas.microsoft.com/office/drawing/2014/main" id="{4D9AE243-A24A-565D-F53F-8D67FCB96E8B}"/>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a:extLst>
                        <a:ext uri="{FF2B5EF4-FFF2-40B4-BE49-F238E27FC236}">
                          <a16:creationId xmlns:a16="http://schemas.microsoft.com/office/drawing/2014/main" id="{F269B9E4-3F97-CDFC-A34E-FADB4D6CAD66}"/>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8" name="Straight Connector 357">
                      <a:extLst>
                        <a:ext uri="{FF2B5EF4-FFF2-40B4-BE49-F238E27FC236}">
                          <a16:creationId xmlns:a16="http://schemas.microsoft.com/office/drawing/2014/main" id="{BF42D4D1-5629-A0BC-E503-F1765D7B697E}"/>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54" name="Straight Connector 353">
                    <a:extLst>
                      <a:ext uri="{FF2B5EF4-FFF2-40B4-BE49-F238E27FC236}">
                        <a16:creationId xmlns:a16="http://schemas.microsoft.com/office/drawing/2014/main" id="{6944114A-F4DD-56C5-83DB-AB198EAF79F8}"/>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51" name="Straight Connector 350">
                  <a:extLst>
                    <a:ext uri="{FF2B5EF4-FFF2-40B4-BE49-F238E27FC236}">
                      <a16:creationId xmlns:a16="http://schemas.microsoft.com/office/drawing/2014/main" id="{A621C0E5-F31B-9D49-947A-15F3A8853D15}"/>
                    </a:ext>
                  </a:extLst>
                </p:cNvPr>
                <p:cNvCxnSpPr>
                  <a:cxnSpLocks/>
                </p:cNvCxnSpPr>
                <p:nvPr/>
              </p:nvCxnSpPr>
              <p:spPr>
                <a:xfrm>
                  <a:off x="44958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2" name="Straight Connector 351">
                  <a:extLst>
                    <a:ext uri="{FF2B5EF4-FFF2-40B4-BE49-F238E27FC236}">
                      <a16:creationId xmlns:a16="http://schemas.microsoft.com/office/drawing/2014/main" id="{D8B914D4-23AD-A785-00D3-4414B482F6AD}"/>
                    </a:ext>
                  </a:extLst>
                </p:cNvPr>
                <p:cNvCxnSpPr>
                  <a:cxnSpLocks/>
                </p:cNvCxnSpPr>
                <p:nvPr/>
              </p:nvCxnSpPr>
              <p:spPr>
                <a:xfrm>
                  <a:off x="4191000" y="30297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32" name="TextBox 331">
                <a:extLst>
                  <a:ext uri="{FF2B5EF4-FFF2-40B4-BE49-F238E27FC236}">
                    <a16:creationId xmlns:a16="http://schemas.microsoft.com/office/drawing/2014/main" id="{4D2FEF15-E2E9-6D48-17B3-A08443AE3FA6}"/>
                  </a:ext>
                </a:extLst>
              </p:cNvPr>
              <p:cNvSpPr txBox="1"/>
              <p:nvPr/>
            </p:nvSpPr>
            <p:spPr>
              <a:xfrm>
                <a:off x="8687848" y="3513954"/>
                <a:ext cx="364074" cy="385451"/>
              </a:xfrm>
              <a:prstGeom prst="rect">
                <a:avLst/>
              </a:prstGeom>
              <a:noFill/>
            </p:spPr>
            <p:txBody>
              <a:bodyPr wrap="none" rtlCol="0">
                <a:spAutoFit/>
              </a:bodyPr>
              <a:lstStyle/>
              <a:p>
                <a:r>
                  <a:rPr lang="en-US" sz="1584" dirty="0"/>
                  <a:t>...</a:t>
                </a:r>
              </a:p>
            </p:txBody>
          </p:sp>
        </p:grpSp>
        <p:grpSp>
          <p:nvGrpSpPr>
            <p:cNvPr id="519" name="Group 518">
              <a:extLst>
                <a:ext uri="{FF2B5EF4-FFF2-40B4-BE49-F238E27FC236}">
                  <a16:creationId xmlns:a16="http://schemas.microsoft.com/office/drawing/2014/main" id="{95C8091C-DB74-52D2-1811-26B54889B278}"/>
                </a:ext>
              </a:extLst>
            </p:cNvPr>
            <p:cNvGrpSpPr/>
            <p:nvPr/>
          </p:nvGrpSpPr>
          <p:grpSpPr>
            <a:xfrm>
              <a:off x="532987" y="3105944"/>
              <a:ext cx="5595122" cy="1066800"/>
              <a:chOff x="532987" y="3105944"/>
              <a:chExt cx="5595122" cy="1066800"/>
            </a:xfrm>
          </p:grpSpPr>
          <p:grpSp>
            <p:nvGrpSpPr>
              <p:cNvPr id="291" name="Group 290">
                <a:extLst>
                  <a:ext uri="{FF2B5EF4-FFF2-40B4-BE49-F238E27FC236}">
                    <a16:creationId xmlns:a16="http://schemas.microsoft.com/office/drawing/2014/main" id="{1437F9AF-F73B-99B2-6E8F-EC00CA7B18EF}"/>
                  </a:ext>
                </a:extLst>
              </p:cNvPr>
              <p:cNvGrpSpPr/>
              <p:nvPr/>
            </p:nvGrpSpPr>
            <p:grpSpPr>
              <a:xfrm>
                <a:off x="5334000" y="3430830"/>
                <a:ext cx="794109" cy="613073"/>
                <a:chOff x="3416456" y="3043636"/>
                <a:chExt cx="1085716" cy="838200"/>
              </a:xfrm>
            </p:grpSpPr>
            <p:grpSp>
              <p:nvGrpSpPr>
                <p:cNvPr id="297" name="Group 296">
                  <a:extLst>
                    <a:ext uri="{FF2B5EF4-FFF2-40B4-BE49-F238E27FC236}">
                      <a16:creationId xmlns:a16="http://schemas.microsoft.com/office/drawing/2014/main" id="{31F9E2A1-A91D-E4B2-6FE1-ACF080AB10E2}"/>
                    </a:ext>
                  </a:extLst>
                </p:cNvPr>
                <p:cNvGrpSpPr/>
                <p:nvPr/>
              </p:nvGrpSpPr>
              <p:grpSpPr>
                <a:xfrm>
                  <a:off x="3416456" y="3043636"/>
                  <a:ext cx="1085716" cy="838200"/>
                  <a:chOff x="3617218" y="2738836"/>
                  <a:chExt cx="1085716" cy="838200"/>
                </a:xfrm>
              </p:grpSpPr>
              <p:grpSp>
                <p:nvGrpSpPr>
                  <p:cNvPr id="300" name="Group 299">
                    <a:extLst>
                      <a:ext uri="{FF2B5EF4-FFF2-40B4-BE49-F238E27FC236}">
                        <a16:creationId xmlns:a16="http://schemas.microsoft.com/office/drawing/2014/main" id="{E40BDEA5-C3E2-6310-1508-17AF03CBC6C1}"/>
                      </a:ext>
                    </a:extLst>
                  </p:cNvPr>
                  <p:cNvGrpSpPr/>
                  <p:nvPr/>
                </p:nvGrpSpPr>
                <p:grpSpPr>
                  <a:xfrm>
                    <a:off x="3617218" y="2738836"/>
                    <a:ext cx="1085716" cy="838200"/>
                    <a:chOff x="778902" y="1421733"/>
                    <a:chExt cx="1085716" cy="838200"/>
                  </a:xfrm>
                </p:grpSpPr>
                <p:cxnSp>
                  <p:nvCxnSpPr>
                    <p:cNvPr id="302" name="Straight Connector 301">
                      <a:extLst>
                        <a:ext uri="{FF2B5EF4-FFF2-40B4-BE49-F238E27FC236}">
                          <a16:creationId xmlns:a16="http://schemas.microsoft.com/office/drawing/2014/main" id="{F4B8C510-3040-040B-9270-E95D332BDFA6}"/>
                        </a:ext>
                      </a:extLst>
                    </p:cNvPr>
                    <p:cNvCxnSpPr>
                      <a:cxnSpLocks/>
                    </p:cNvCxnSpPr>
                    <p:nvPr/>
                  </p:nvCxnSpPr>
                  <p:spPr>
                    <a:xfrm>
                      <a:off x="778902" y="1840834"/>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03" name="Straight Connector 302">
                      <a:extLst>
                        <a:ext uri="{FF2B5EF4-FFF2-40B4-BE49-F238E27FC236}">
                          <a16:creationId xmlns:a16="http://schemas.microsoft.com/office/drawing/2014/main" id="{91B6D006-C9D4-1864-484A-30DB40C82062}"/>
                        </a:ext>
                      </a:extLst>
                    </p:cNvPr>
                    <p:cNvCxnSpPr>
                      <a:cxnSpLocks/>
                    </p:cNvCxnSpPr>
                    <p:nvPr/>
                  </p:nvCxnSpPr>
                  <p:spPr>
                    <a:xfrm>
                      <a:off x="1026418" y="1421733"/>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a:extLst>
                        <a:ext uri="{FF2B5EF4-FFF2-40B4-BE49-F238E27FC236}">
                          <a16:creationId xmlns:a16="http://schemas.microsoft.com/office/drawing/2014/main" id="{9E8D9285-F7A8-F83D-61D5-B7CCFE9FD6A3}"/>
                        </a:ext>
                      </a:extLst>
                    </p:cNvPr>
                    <p:cNvCxnSpPr>
                      <a:cxnSpLocks/>
                    </p:cNvCxnSpPr>
                    <p:nvPr/>
                  </p:nvCxnSpPr>
                  <p:spPr>
                    <a:xfrm>
                      <a:off x="1331218" y="1421733"/>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a:extLst>
                        <a:ext uri="{FF2B5EF4-FFF2-40B4-BE49-F238E27FC236}">
                          <a16:creationId xmlns:a16="http://schemas.microsoft.com/office/drawing/2014/main" id="{DD0F733D-CD34-ACF5-E65D-DA1615D54020}"/>
                        </a:ext>
                      </a:extLst>
                    </p:cNvPr>
                    <p:cNvCxnSpPr>
                      <a:cxnSpLocks/>
                    </p:cNvCxnSpPr>
                    <p:nvPr/>
                  </p:nvCxnSpPr>
                  <p:spPr>
                    <a:xfrm>
                      <a:off x="1636019" y="1421733"/>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01" name="Straight Connector 300">
                    <a:extLst>
                      <a:ext uri="{FF2B5EF4-FFF2-40B4-BE49-F238E27FC236}">
                        <a16:creationId xmlns:a16="http://schemas.microsoft.com/office/drawing/2014/main" id="{E8ADD7E7-74AC-1A90-3AE1-17B3456B1043}"/>
                      </a:ext>
                    </a:extLst>
                  </p:cNvPr>
                  <p:cNvCxnSpPr>
                    <a:cxnSpLocks/>
                  </p:cNvCxnSpPr>
                  <p:nvPr/>
                </p:nvCxnSpPr>
                <p:spPr>
                  <a:xfrm>
                    <a:off x="3817980" y="2738836"/>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298" name="Straight Connector 297">
                  <a:extLst>
                    <a:ext uri="{FF2B5EF4-FFF2-40B4-BE49-F238E27FC236}">
                      <a16:creationId xmlns:a16="http://schemas.microsoft.com/office/drawing/2014/main" id="{2707AA7D-7761-7892-AF0E-D4A450B91608}"/>
                    </a:ext>
                  </a:extLst>
                </p:cNvPr>
                <p:cNvCxnSpPr>
                  <a:cxnSpLocks/>
                </p:cNvCxnSpPr>
                <p:nvPr/>
              </p:nvCxnSpPr>
              <p:spPr>
                <a:xfrm>
                  <a:off x="4226818" y="3043636"/>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a:extLst>
                    <a:ext uri="{FF2B5EF4-FFF2-40B4-BE49-F238E27FC236}">
                      <a16:creationId xmlns:a16="http://schemas.microsoft.com/office/drawing/2014/main" id="{663CD407-40C1-8C6D-67AD-46CD285CF99B}"/>
                    </a:ext>
                  </a:extLst>
                </p:cNvPr>
                <p:cNvCxnSpPr>
                  <a:cxnSpLocks/>
                </p:cNvCxnSpPr>
                <p:nvPr/>
              </p:nvCxnSpPr>
              <p:spPr>
                <a:xfrm>
                  <a:off x="3922019" y="3043636"/>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89" name="Right Arrow 288">
                <a:extLst>
                  <a:ext uri="{FF2B5EF4-FFF2-40B4-BE49-F238E27FC236}">
                    <a16:creationId xmlns:a16="http://schemas.microsoft.com/office/drawing/2014/main" id="{3CD16737-F4DA-09BA-C24F-00E812F216DB}"/>
                  </a:ext>
                </a:extLst>
              </p:cNvPr>
              <p:cNvSpPr/>
              <p:nvPr/>
            </p:nvSpPr>
            <p:spPr>
              <a:xfrm>
                <a:off x="5031068" y="3560133"/>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nvGrpSpPr>
              <p:cNvPr id="501" name="Group 500">
                <a:extLst>
                  <a:ext uri="{FF2B5EF4-FFF2-40B4-BE49-F238E27FC236}">
                    <a16:creationId xmlns:a16="http://schemas.microsoft.com/office/drawing/2014/main" id="{111F1795-83B6-019A-A8E3-DD99188D68A8}"/>
                  </a:ext>
                </a:extLst>
              </p:cNvPr>
              <p:cNvGrpSpPr/>
              <p:nvPr/>
            </p:nvGrpSpPr>
            <p:grpSpPr>
              <a:xfrm>
                <a:off x="532987" y="3105944"/>
                <a:ext cx="4420614" cy="1066800"/>
                <a:chOff x="532987" y="3105944"/>
                <a:chExt cx="4420614" cy="1066800"/>
              </a:xfrm>
            </p:grpSpPr>
            <p:grpSp>
              <p:nvGrpSpPr>
                <p:cNvPr id="500" name="Group 499">
                  <a:extLst>
                    <a:ext uri="{FF2B5EF4-FFF2-40B4-BE49-F238E27FC236}">
                      <a16:creationId xmlns:a16="http://schemas.microsoft.com/office/drawing/2014/main" id="{38D6A8B3-3CA7-F59E-8BB8-C10C1C5E0E89}"/>
                    </a:ext>
                  </a:extLst>
                </p:cNvPr>
                <p:cNvGrpSpPr/>
                <p:nvPr/>
              </p:nvGrpSpPr>
              <p:grpSpPr>
                <a:xfrm>
                  <a:off x="3019927" y="3281460"/>
                  <a:ext cx="1933674" cy="891284"/>
                  <a:chOff x="3019927" y="3281460"/>
                  <a:chExt cx="1933674" cy="891284"/>
                </a:xfrm>
              </p:grpSpPr>
              <p:grpSp>
                <p:nvGrpSpPr>
                  <p:cNvPr id="499" name="Group 498">
                    <a:extLst>
                      <a:ext uri="{FF2B5EF4-FFF2-40B4-BE49-F238E27FC236}">
                        <a16:creationId xmlns:a16="http://schemas.microsoft.com/office/drawing/2014/main" id="{D7F8A513-597E-3C16-7D40-C555BCD6D474}"/>
                      </a:ext>
                    </a:extLst>
                  </p:cNvPr>
                  <p:cNvGrpSpPr/>
                  <p:nvPr/>
                </p:nvGrpSpPr>
                <p:grpSpPr>
                  <a:xfrm>
                    <a:off x="3019927" y="3281460"/>
                    <a:ext cx="1933674" cy="891284"/>
                    <a:chOff x="3019927" y="3281460"/>
                    <a:chExt cx="1933674" cy="891284"/>
                  </a:xfrm>
                </p:grpSpPr>
                <p:grpSp>
                  <p:nvGrpSpPr>
                    <p:cNvPr id="12" name="Group 11">
                      <a:extLst>
                        <a:ext uri="{FF2B5EF4-FFF2-40B4-BE49-F238E27FC236}">
                          <a16:creationId xmlns:a16="http://schemas.microsoft.com/office/drawing/2014/main" id="{1AEA7EA6-D73E-E807-3516-2D2767A97E36}"/>
                        </a:ext>
                      </a:extLst>
                    </p:cNvPr>
                    <p:cNvGrpSpPr/>
                    <p:nvPr/>
                  </p:nvGrpSpPr>
                  <p:grpSpPr>
                    <a:xfrm>
                      <a:off x="3266209" y="3648999"/>
                      <a:ext cx="1435059" cy="132023"/>
                      <a:chOff x="1338634" y="1571688"/>
                      <a:chExt cx="1962030" cy="180504"/>
                    </a:xfrm>
                  </p:grpSpPr>
                  <p:cxnSp>
                    <p:nvCxnSpPr>
                      <p:cNvPr id="15" name="Straight Arrow Connector 14">
                        <a:extLst>
                          <a:ext uri="{FF2B5EF4-FFF2-40B4-BE49-F238E27FC236}">
                            <a16:creationId xmlns:a16="http://schemas.microsoft.com/office/drawing/2014/main" id="{B180ADAB-D3CE-B2A7-0D08-40EAD3222AD8}"/>
                          </a:ext>
                        </a:extLst>
                      </p:cNvPr>
                      <p:cNvCxnSpPr>
                        <a:cxnSpLocks/>
                      </p:cNvCxnSpPr>
                      <p:nvPr/>
                    </p:nvCxnSpPr>
                    <p:spPr>
                      <a:xfrm>
                        <a:off x="1338634"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6" name="Straight Arrow Connector 15">
                        <a:extLst>
                          <a:ext uri="{FF2B5EF4-FFF2-40B4-BE49-F238E27FC236}">
                            <a16:creationId xmlns:a16="http://schemas.microsoft.com/office/drawing/2014/main" id="{780DFF26-32D4-DB07-D78D-1CC0F73C3439}"/>
                          </a:ext>
                        </a:extLst>
                      </p:cNvPr>
                      <p:cNvCxnSpPr>
                        <a:cxnSpLocks/>
                      </p:cNvCxnSpPr>
                      <p:nvPr/>
                    </p:nvCxnSpPr>
                    <p:spPr>
                      <a:xfrm>
                        <a:off x="2211261"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7" name="Straight Arrow Connector 16">
                        <a:extLst>
                          <a:ext uri="{FF2B5EF4-FFF2-40B4-BE49-F238E27FC236}">
                            <a16:creationId xmlns:a16="http://schemas.microsoft.com/office/drawing/2014/main" id="{D064513D-768A-871D-0055-0FE776E8F102}"/>
                          </a:ext>
                        </a:extLst>
                      </p:cNvPr>
                      <p:cNvCxnSpPr>
                        <a:cxnSpLocks/>
                      </p:cNvCxnSpPr>
                      <p:nvPr/>
                    </p:nvCxnSpPr>
                    <p:spPr>
                      <a:xfrm>
                        <a:off x="2438540"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85AB8447-2A7A-256A-0694-547D81CFE14C}"/>
                          </a:ext>
                        </a:extLst>
                      </p:cNvPr>
                      <p:cNvCxnSpPr>
                        <a:cxnSpLocks/>
                      </p:cNvCxnSpPr>
                      <p:nvPr/>
                    </p:nvCxnSpPr>
                    <p:spPr>
                      <a:xfrm>
                        <a:off x="3300664" y="157251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grpSp>
                  <p:nvGrpSpPr>
                    <p:cNvPr id="498" name="Group 497">
                      <a:extLst>
                        <a:ext uri="{FF2B5EF4-FFF2-40B4-BE49-F238E27FC236}">
                          <a16:creationId xmlns:a16="http://schemas.microsoft.com/office/drawing/2014/main" id="{971230BD-7DCF-A107-F336-92CF301380DA}"/>
                        </a:ext>
                      </a:extLst>
                    </p:cNvPr>
                    <p:cNvGrpSpPr/>
                    <p:nvPr/>
                  </p:nvGrpSpPr>
                  <p:grpSpPr>
                    <a:xfrm>
                      <a:off x="3019927" y="3281460"/>
                      <a:ext cx="1933674" cy="891284"/>
                      <a:chOff x="3019927" y="3281460"/>
                      <a:chExt cx="1933674" cy="891284"/>
                    </a:xfrm>
                  </p:grpSpPr>
                  <p:grpSp>
                    <p:nvGrpSpPr>
                      <p:cNvPr id="495" name="Group 494">
                        <a:extLst>
                          <a:ext uri="{FF2B5EF4-FFF2-40B4-BE49-F238E27FC236}">
                            <a16:creationId xmlns:a16="http://schemas.microsoft.com/office/drawing/2014/main" id="{4CF9F914-0101-03B5-5AEE-36E93294ECA3}"/>
                          </a:ext>
                        </a:extLst>
                      </p:cNvPr>
                      <p:cNvGrpSpPr/>
                      <p:nvPr/>
                    </p:nvGrpSpPr>
                    <p:grpSpPr>
                      <a:xfrm>
                        <a:off x="3019927" y="3281460"/>
                        <a:ext cx="1933674" cy="797591"/>
                        <a:chOff x="3019927" y="3281460"/>
                        <a:chExt cx="1933674" cy="797591"/>
                      </a:xfrm>
                    </p:grpSpPr>
                    <p:grpSp>
                      <p:nvGrpSpPr>
                        <p:cNvPr id="33" name="Group 32">
                          <a:extLst>
                            <a:ext uri="{FF2B5EF4-FFF2-40B4-BE49-F238E27FC236}">
                              <a16:creationId xmlns:a16="http://schemas.microsoft.com/office/drawing/2014/main" id="{B194573A-563F-721E-DC64-3B436DFD989E}"/>
                            </a:ext>
                          </a:extLst>
                        </p:cNvPr>
                        <p:cNvGrpSpPr/>
                        <p:nvPr/>
                      </p:nvGrpSpPr>
                      <p:grpSpPr>
                        <a:xfrm>
                          <a:off x="3019927" y="3353904"/>
                          <a:ext cx="1933674" cy="725147"/>
                          <a:chOff x="927664" y="1155139"/>
                          <a:chExt cx="2643742" cy="991430"/>
                        </a:xfrm>
                      </p:grpSpPr>
                      <p:grpSp>
                        <p:nvGrpSpPr>
                          <p:cNvPr id="34" name="Group 33">
                            <a:extLst>
                              <a:ext uri="{FF2B5EF4-FFF2-40B4-BE49-F238E27FC236}">
                                <a16:creationId xmlns:a16="http://schemas.microsoft.com/office/drawing/2014/main" id="{2D22D07B-B9C8-D85E-78EA-318C742F8B34}"/>
                              </a:ext>
                            </a:extLst>
                          </p:cNvPr>
                          <p:cNvGrpSpPr/>
                          <p:nvPr/>
                        </p:nvGrpSpPr>
                        <p:grpSpPr>
                          <a:xfrm>
                            <a:off x="927664" y="1155139"/>
                            <a:ext cx="684251" cy="990600"/>
                            <a:chOff x="927664" y="1155139"/>
                            <a:chExt cx="684251" cy="990600"/>
                          </a:xfrm>
                        </p:grpSpPr>
                        <p:grpSp>
                          <p:nvGrpSpPr>
                            <p:cNvPr id="51" name="Group 50">
                              <a:extLst>
                                <a:ext uri="{FF2B5EF4-FFF2-40B4-BE49-F238E27FC236}">
                                  <a16:creationId xmlns:a16="http://schemas.microsoft.com/office/drawing/2014/main" id="{FF50A2B7-0FFB-BE8D-5DD8-36BBA7379D70}"/>
                                </a:ext>
                              </a:extLst>
                            </p:cNvPr>
                            <p:cNvGrpSpPr/>
                            <p:nvPr/>
                          </p:nvGrpSpPr>
                          <p:grpSpPr>
                            <a:xfrm>
                              <a:off x="927664" y="1155139"/>
                              <a:ext cx="461244" cy="381000"/>
                              <a:chOff x="1461064" y="1505740"/>
                              <a:chExt cx="461244" cy="381000"/>
                            </a:xfrm>
                          </p:grpSpPr>
                          <p:sp>
                            <p:nvSpPr>
                              <p:cNvPr id="55" name="Rectangle 54">
                                <a:extLst>
                                  <a:ext uri="{FF2B5EF4-FFF2-40B4-BE49-F238E27FC236}">
                                    <a16:creationId xmlns:a16="http://schemas.microsoft.com/office/drawing/2014/main" id="{22819F43-5ECE-2180-2000-28E95AC5ACC7}"/>
                                  </a:ext>
                                </a:extLst>
                              </p:cNvPr>
                              <p:cNvSpPr/>
                              <p:nvPr/>
                            </p:nvSpPr>
                            <p:spPr>
                              <a:xfrm>
                                <a:off x="1461064" y="1505740"/>
                                <a:ext cx="228591"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6" name="Rectangle 55">
                                <a:extLst>
                                  <a:ext uri="{FF2B5EF4-FFF2-40B4-BE49-F238E27FC236}">
                                    <a16:creationId xmlns:a16="http://schemas.microsoft.com/office/drawing/2014/main" id="{90CFC282-6EAE-140C-1974-18E9161172BA}"/>
                                  </a:ext>
                                </a:extLst>
                              </p:cNvPr>
                              <p:cNvSpPr/>
                              <p:nvPr/>
                            </p:nvSpPr>
                            <p:spPr>
                              <a:xfrm>
                                <a:off x="1693716"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52" name="Group 51">
                              <a:extLst>
                                <a:ext uri="{FF2B5EF4-FFF2-40B4-BE49-F238E27FC236}">
                                  <a16:creationId xmlns:a16="http://schemas.microsoft.com/office/drawing/2014/main" id="{1F3A27D7-F7B9-791F-1F8F-6C18D6E3E08F}"/>
                                </a:ext>
                              </a:extLst>
                            </p:cNvPr>
                            <p:cNvGrpSpPr/>
                            <p:nvPr/>
                          </p:nvGrpSpPr>
                          <p:grpSpPr>
                            <a:xfrm>
                              <a:off x="1150674" y="1764739"/>
                              <a:ext cx="461241" cy="381000"/>
                              <a:chOff x="1461066" y="1505740"/>
                              <a:chExt cx="461241" cy="381000"/>
                            </a:xfrm>
                          </p:grpSpPr>
                          <p:sp>
                            <p:nvSpPr>
                              <p:cNvPr id="53" name="Rectangle 52">
                                <a:extLst>
                                  <a:ext uri="{FF2B5EF4-FFF2-40B4-BE49-F238E27FC236}">
                                    <a16:creationId xmlns:a16="http://schemas.microsoft.com/office/drawing/2014/main" id="{5BD59A59-788F-DE53-B0A1-6A59B2761CA6}"/>
                                  </a:ext>
                                </a:extLst>
                              </p:cNvPr>
                              <p:cNvSpPr/>
                              <p:nvPr/>
                            </p:nvSpPr>
                            <p:spPr>
                              <a:xfrm>
                                <a:off x="1461066"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4" name="Rectangle 53">
                                <a:extLst>
                                  <a:ext uri="{FF2B5EF4-FFF2-40B4-BE49-F238E27FC236}">
                                    <a16:creationId xmlns:a16="http://schemas.microsoft.com/office/drawing/2014/main" id="{F833F6F7-550F-70F3-0AA0-A097982885D0}"/>
                                  </a:ext>
                                </a:extLst>
                              </p:cNvPr>
                              <p:cNvSpPr/>
                              <p:nvPr/>
                            </p:nvSpPr>
                            <p:spPr>
                              <a:xfrm>
                                <a:off x="1693713" y="1505740"/>
                                <a:ext cx="228594"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35" name="Group 34">
                            <a:extLst>
                              <a:ext uri="{FF2B5EF4-FFF2-40B4-BE49-F238E27FC236}">
                                <a16:creationId xmlns:a16="http://schemas.microsoft.com/office/drawing/2014/main" id="{5FAD8BFE-D975-B250-C2F9-F01F7837A7D1}"/>
                              </a:ext>
                            </a:extLst>
                          </p:cNvPr>
                          <p:cNvGrpSpPr/>
                          <p:nvPr/>
                        </p:nvGrpSpPr>
                        <p:grpSpPr>
                          <a:xfrm>
                            <a:off x="2015396" y="1155143"/>
                            <a:ext cx="461240" cy="990600"/>
                            <a:chOff x="908808" y="1155143"/>
                            <a:chExt cx="461240" cy="990600"/>
                          </a:xfrm>
                        </p:grpSpPr>
                        <p:grpSp>
                          <p:nvGrpSpPr>
                            <p:cNvPr id="45" name="Group 44">
                              <a:extLst>
                                <a:ext uri="{FF2B5EF4-FFF2-40B4-BE49-F238E27FC236}">
                                  <a16:creationId xmlns:a16="http://schemas.microsoft.com/office/drawing/2014/main" id="{574FEB76-D852-E467-59DD-285508BD16F7}"/>
                                </a:ext>
                              </a:extLst>
                            </p:cNvPr>
                            <p:cNvGrpSpPr/>
                            <p:nvPr/>
                          </p:nvGrpSpPr>
                          <p:grpSpPr>
                            <a:xfrm>
                              <a:off x="908808" y="1155143"/>
                              <a:ext cx="461240" cy="381000"/>
                              <a:chOff x="1442208" y="1505744"/>
                              <a:chExt cx="461240" cy="381000"/>
                            </a:xfrm>
                          </p:grpSpPr>
                          <p:sp>
                            <p:nvSpPr>
                              <p:cNvPr id="49" name="Rectangle 48">
                                <a:extLst>
                                  <a:ext uri="{FF2B5EF4-FFF2-40B4-BE49-F238E27FC236}">
                                    <a16:creationId xmlns:a16="http://schemas.microsoft.com/office/drawing/2014/main" id="{67BE9DDD-2F9F-E010-C1FE-7EABA20082C3}"/>
                                  </a:ext>
                                </a:extLst>
                              </p:cNvPr>
                              <p:cNvSpPr/>
                              <p:nvPr/>
                            </p:nvSpPr>
                            <p:spPr>
                              <a:xfrm>
                                <a:off x="1442208"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0" name="Rectangle 49">
                                <a:extLst>
                                  <a:ext uri="{FF2B5EF4-FFF2-40B4-BE49-F238E27FC236}">
                                    <a16:creationId xmlns:a16="http://schemas.microsoft.com/office/drawing/2014/main" id="{23CC00ED-A834-CE26-7781-396B5496D494}"/>
                                  </a:ext>
                                </a:extLst>
                              </p:cNvPr>
                              <p:cNvSpPr/>
                              <p:nvPr/>
                            </p:nvSpPr>
                            <p:spPr>
                              <a:xfrm>
                                <a:off x="1674856"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46" name="Group 45">
                              <a:extLst>
                                <a:ext uri="{FF2B5EF4-FFF2-40B4-BE49-F238E27FC236}">
                                  <a16:creationId xmlns:a16="http://schemas.microsoft.com/office/drawing/2014/main" id="{2A1D8432-452F-F4A1-4997-9318BE42DD5B}"/>
                                </a:ext>
                              </a:extLst>
                            </p:cNvPr>
                            <p:cNvGrpSpPr/>
                            <p:nvPr/>
                          </p:nvGrpSpPr>
                          <p:grpSpPr>
                            <a:xfrm>
                              <a:off x="908808" y="1764743"/>
                              <a:ext cx="461240" cy="381000"/>
                              <a:chOff x="1219200" y="1505744"/>
                              <a:chExt cx="461240" cy="381000"/>
                            </a:xfrm>
                          </p:grpSpPr>
                          <p:sp>
                            <p:nvSpPr>
                              <p:cNvPr id="47" name="Rectangle 46">
                                <a:extLst>
                                  <a:ext uri="{FF2B5EF4-FFF2-40B4-BE49-F238E27FC236}">
                                    <a16:creationId xmlns:a16="http://schemas.microsoft.com/office/drawing/2014/main" id="{EF7316F6-3CA2-E1F8-F293-D2984282A4E2}"/>
                                  </a:ext>
                                </a:extLst>
                              </p:cNvPr>
                              <p:cNvSpPr/>
                              <p:nvPr/>
                            </p:nvSpPr>
                            <p:spPr>
                              <a:xfrm>
                                <a:off x="1219200"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48" name="Rectangle 47">
                                <a:extLst>
                                  <a:ext uri="{FF2B5EF4-FFF2-40B4-BE49-F238E27FC236}">
                                    <a16:creationId xmlns:a16="http://schemas.microsoft.com/office/drawing/2014/main" id="{5A008244-A7F1-6F17-BB65-8262492F50CD}"/>
                                  </a:ext>
                                </a:extLst>
                              </p:cNvPr>
                              <p:cNvSpPr/>
                              <p:nvPr/>
                            </p:nvSpPr>
                            <p:spPr>
                              <a:xfrm>
                                <a:off x="1451848" y="1505744"/>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36" name="Group 35">
                            <a:extLst>
                              <a:ext uri="{FF2B5EF4-FFF2-40B4-BE49-F238E27FC236}">
                                <a16:creationId xmlns:a16="http://schemas.microsoft.com/office/drawing/2014/main" id="{7302AF60-F63D-A6CA-4FFC-01F05E45C5E0}"/>
                              </a:ext>
                            </a:extLst>
                          </p:cNvPr>
                          <p:cNvGrpSpPr/>
                          <p:nvPr/>
                        </p:nvGrpSpPr>
                        <p:grpSpPr>
                          <a:xfrm flipH="1">
                            <a:off x="2887158" y="1155969"/>
                            <a:ext cx="684248" cy="990600"/>
                            <a:chOff x="920388" y="1155969"/>
                            <a:chExt cx="684248" cy="990600"/>
                          </a:xfrm>
                        </p:grpSpPr>
                        <p:grpSp>
                          <p:nvGrpSpPr>
                            <p:cNvPr id="37" name="Group 36">
                              <a:extLst>
                                <a:ext uri="{FF2B5EF4-FFF2-40B4-BE49-F238E27FC236}">
                                  <a16:creationId xmlns:a16="http://schemas.microsoft.com/office/drawing/2014/main" id="{4ACD61DC-86C2-5831-2FFE-1E2B584D4150}"/>
                                </a:ext>
                              </a:extLst>
                            </p:cNvPr>
                            <p:cNvGrpSpPr/>
                            <p:nvPr/>
                          </p:nvGrpSpPr>
                          <p:grpSpPr>
                            <a:xfrm>
                              <a:off x="920388" y="1155969"/>
                              <a:ext cx="461237" cy="381000"/>
                              <a:chOff x="1453788" y="1506570"/>
                              <a:chExt cx="461237" cy="381000"/>
                            </a:xfrm>
                          </p:grpSpPr>
                          <p:sp>
                            <p:nvSpPr>
                              <p:cNvPr id="41" name="Rectangle 40">
                                <a:extLst>
                                  <a:ext uri="{FF2B5EF4-FFF2-40B4-BE49-F238E27FC236}">
                                    <a16:creationId xmlns:a16="http://schemas.microsoft.com/office/drawing/2014/main" id="{83466285-F1F5-E64F-29DB-E9FDDF1E5D3E}"/>
                                  </a:ext>
                                </a:extLst>
                              </p:cNvPr>
                              <p:cNvSpPr/>
                              <p:nvPr/>
                            </p:nvSpPr>
                            <p:spPr>
                              <a:xfrm>
                                <a:off x="1453788" y="150657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42" name="Rectangle 41">
                                <a:extLst>
                                  <a:ext uri="{FF2B5EF4-FFF2-40B4-BE49-F238E27FC236}">
                                    <a16:creationId xmlns:a16="http://schemas.microsoft.com/office/drawing/2014/main" id="{0A9768A7-7AA4-7DEB-7B13-D1099923F1BC}"/>
                                  </a:ext>
                                </a:extLst>
                              </p:cNvPr>
                              <p:cNvSpPr/>
                              <p:nvPr/>
                            </p:nvSpPr>
                            <p:spPr>
                              <a:xfrm>
                                <a:off x="1686435" y="1506570"/>
                                <a:ext cx="228590"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38" name="Group 37">
                              <a:extLst>
                                <a:ext uri="{FF2B5EF4-FFF2-40B4-BE49-F238E27FC236}">
                                  <a16:creationId xmlns:a16="http://schemas.microsoft.com/office/drawing/2014/main" id="{EC3DFACD-645D-BA93-AF2F-EAFBA1CFD62C}"/>
                                </a:ext>
                              </a:extLst>
                            </p:cNvPr>
                            <p:cNvGrpSpPr/>
                            <p:nvPr/>
                          </p:nvGrpSpPr>
                          <p:grpSpPr>
                            <a:xfrm>
                              <a:off x="1143396" y="1765569"/>
                              <a:ext cx="461240" cy="381000"/>
                              <a:chOff x="1453788" y="1506570"/>
                              <a:chExt cx="461240" cy="381000"/>
                            </a:xfrm>
                          </p:grpSpPr>
                          <p:sp>
                            <p:nvSpPr>
                              <p:cNvPr id="39" name="Rectangle 38">
                                <a:extLst>
                                  <a:ext uri="{FF2B5EF4-FFF2-40B4-BE49-F238E27FC236}">
                                    <a16:creationId xmlns:a16="http://schemas.microsoft.com/office/drawing/2014/main" id="{CF2846C6-4A0F-27CB-D7DD-EDF1E9A7696B}"/>
                                  </a:ext>
                                </a:extLst>
                              </p:cNvPr>
                              <p:cNvSpPr/>
                              <p:nvPr/>
                            </p:nvSpPr>
                            <p:spPr>
                              <a:xfrm>
                                <a:off x="1453788" y="150657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40" name="Rectangle 39">
                                <a:extLst>
                                  <a:ext uri="{FF2B5EF4-FFF2-40B4-BE49-F238E27FC236}">
                                    <a16:creationId xmlns:a16="http://schemas.microsoft.com/office/drawing/2014/main" id="{25E29C6B-38DA-C546-290C-47896AD1E26C}"/>
                                  </a:ext>
                                </a:extLst>
                              </p:cNvPr>
                              <p:cNvSpPr/>
                              <p:nvPr/>
                            </p:nvSpPr>
                            <p:spPr>
                              <a:xfrm>
                                <a:off x="1686437" y="1506570"/>
                                <a:ext cx="228591"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grpSp>
                      <p:nvGrpSpPr>
                        <p:cNvPr id="258" name="Group 257">
                          <a:extLst>
                            <a:ext uri="{FF2B5EF4-FFF2-40B4-BE49-F238E27FC236}">
                              <a16:creationId xmlns:a16="http://schemas.microsoft.com/office/drawing/2014/main" id="{35BE9038-09BA-3C26-1917-1A3FF339B199}"/>
                            </a:ext>
                          </a:extLst>
                        </p:cNvPr>
                        <p:cNvGrpSpPr/>
                        <p:nvPr/>
                      </p:nvGrpSpPr>
                      <p:grpSpPr>
                        <a:xfrm>
                          <a:off x="3123930" y="3281460"/>
                          <a:ext cx="1593350" cy="279275"/>
                          <a:chOff x="1392961" y="4020340"/>
                          <a:chExt cx="2178447" cy="381830"/>
                        </a:xfrm>
                      </p:grpSpPr>
                      <p:sp>
                        <p:nvSpPr>
                          <p:cNvPr id="260" name="Rectangle 259">
                            <a:extLst>
                              <a:ext uri="{FF2B5EF4-FFF2-40B4-BE49-F238E27FC236}">
                                <a16:creationId xmlns:a16="http://schemas.microsoft.com/office/drawing/2014/main" id="{693217BF-E764-E272-18D8-94985ED74BE9}"/>
                              </a:ext>
                            </a:extLst>
                          </p:cNvPr>
                          <p:cNvSpPr/>
                          <p:nvPr/>
                        </p:nvSpPr>
                        <p:spPr>
                          <a:xfrm>
                            <a:off x="1392961" y="402034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1" name="Rectangle 260">
                            <a:extLst>
                              <a:ext uri="{FF2B5EF4-FFF2-40B4-BE49-F238E27FC236}">
                                <a16:creationId xmlns:a16="http://schemas.microsoft.com/office/drawing/2014/main" id="{B3DB88BB-BBA0-6E79-809E-1D7DA6DFD5AD}"/>
                              </a:ext>
                            </a:extLst>
                          </p:cNvPr>
                          <p:cNvSpPr/>
                          <p:nvPr/>
                        </p:nvSpPr>
                        <p:spPr>
                          <a:xfrm>
                            <a:off x="2248044" y="40203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2" name="Rectangle 261">
                            <a:extLst>
                              <a:ext uri="{FF2B5EF4-FFF2-40B4-BE49-F238E27FC236}">
                                <a16:creationId xmlns:a16="http://schemas.microsoft.com/office/drawing/2014/main" id="{356FE1C0-9791-33AC-8BCE-FC25A810B63E}"/>
                              </a:ext>
                            </a:extLst>
                          </p:cNvPr>
                          <p:cNvSpPr/>
                          <p:nvPr/>
                        </p:nvSpPr>
                        <p:spPr>
                          <a:xfrm>
                            <a:off x="2480692" y="40203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4" name="Rectangle 263">
                            <a:extLst>
                              <a:ext uri="{FF2B5EF4-FFF2-40B4-BE49-F238E27FC236}">
                                <a16:creationId xmlns:a16="http://schemas.microsoft.com/office/drawing/2014/main" id="{737A4E1D-3EB4-9EA2-C142-170CEADF1A4B}"/>
                              </a:ext>
                            </a:extLst>
                          </p:cNvPr>
                          <p:cNvSpPr/>
                          <p:nvPr/>
                        </p:nvSpPr>
                        <p:spPr>
                          <a:xfrm flipH="1">
                            <a:off x="3342816" y="402117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65" name="Group 264">
                        <a:extLst>
                          <a:ext uri="{FF2B5EF4-FFF2-40B4-BE49-F238E27FC236}">
                            <a16:creationId xmlns:a16="http://schemas.microsoft.com/office/drawing/2014/main" id="{5C86809B-227A-8A38-B9E5-644B549664C7}"/>
                          </a:ext>
                        </a:extLst>
                      </p:cNvPr>
                      <p:cNvGrpSpPr/>
                      <p:nvPr/>
                    </p:nvGrpSpPr>
                    <p:grpSpPr>
                      <a:xfrm>
                        <a:off x="3293204" y="3893469"/>
                        <a:ext cx="1267126" cy="279275"/>
                        <a:chOff x="1615969" y="4629940"/>
                        <a:chExt cx="1732430" cy="381830"/>
                      </a:xfrm>
                    </p:grpSpPr>
                    <p:sp>
                      <p:nvSpPr>
                        <p:cNvPr id="267" name="Rectangle 266">
                          <a:extLst>
                            <a:ext uri="{FF2B5EF4-FFF2-40B4-BE49-F238E27FC236}">
                              <a16:creationId xmlns:a16="http://schemas.microsoft.com/office/drawing/2014/main" id="{5C15C24B-25D5-30CC-CF22-9A8705466E39}"/>
                            </a:ext>
                          </a:extLst>
                        </p:cNvPr>
                        <p:cNvSpPr/>
                        <p:nvPr/>
                      </p:nvSpPr>
                      <p:spPr>
                        <a:xfrm>
                          <a:off x="1615969" y="462994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8" name="Rectangle 267">
                          <a:extLst>
                            <a:ext uri="{FF2B5EF4-FFF2-40B4-BE49-F238E27FC236}">
                              <a16:creationId xmlns:a16="http://schemas.microsoft.com/office/drawing/2014/main" id="{6C094AF8-4CE7-C800-2660-3F470666869F}"/>
                            </a:ext>
                          </a:extLst>
                        </p:cNvPr>
                        <p:cNvSpPr/>
                        <p:nvPr/>
                      </p:nvSpPr>
                      <p:spPr>
                        <a:xfrm>
                          <a:off x="2248044" y="46299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69" name="Rectangle 268">
                          <a:extLst>
                            <a:ext uri="{FF2B5EF4-FFF2-40B4-BE49-F238E27FC236}">
                              <a16:creationId xmlns:a16="http://schemas.microsoft.com/office/drawing/2014/main" id="{16E8C20D-6762-7D13-141C-C3F5A1E32988}"/>
                            </a:ext>
                          </a:extLst>
                        </p:cNvPr>
                        <p:cNvSpPr/>
                        <p:nvPr/>
                      </p:nvSpPr>
                      <p:spPr>
                        <a:xfrm>
                          <a:off x="2480692" y="4629944"/>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71" name="Rectangle 270">
                          <a:extLst>
                            <a:ext uri="{FF2B5EF4-FFF2-40B4-BE49-F238E27FC236}">
                              <a16:creationId xmlns:a16="http://schemas.microsoft.com/office/drawing/2014/main" id="{2D6A1B00-91F1-2320-51AD-DF5CEEFB0BC4}"/>
                            </a:ext>
                          </a:extLst>
                        </p:cNvPr>
                        <p:cNvSpPr/>
                        <p:nvPr/>
                      </p:nvSpPr>
                      <p:spPr>
                        <a:xfrm flipH="1">
                          <a:off x="3119807" y="4630770"/>
                          <a:ext cx="228592" cy="381000"/>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grpSp>
                <p:nvGrpSpPr>
                  <p:cNvPr id="496" name="Group 495">
                    <a:extLst>
                      <a:ext uri="{FF2B5EF4-FFF2-40B4-BE49-F238E27FC236}">
                        <a16:creationId xmlns:a16="http://schemas.microsoft.com/office/drawing/2014/main" id="{BA299CF5-DEDD-00CB-71E2-C9B4670469AC}"/>
                      </a:ext>
                    </a:extLst>
                  </p:cNvPr>
                  <p:cNvGrpSpPr/>
                  <p:nvPr/>
                </p:nvGrpSpPr>
                <p:grpSpPr>
                  <a:xfrm>
                    <a:off x="3357288" y="3420797"/>
                    <a:ext cx="1192796" cy="612613"/>
                    <a:chOff x="3357288" y="3420797"/>
                    <a:chExt cx="1192796" cy="612613"/>
                  </a:xfrm>
                </p:grpSpPr>
                <p:cxnSp>
                  <p:nvCxnSpPr>
                    <p:cNvPr id="272" name="Straight Arrow Connector 271">
                      <a:extLst>
                        <a:ext uri="{FF2B5EF4-FFF2-40B4-BE49-F238E27FC236}">
                          <a16:creationId xmlns:a16="http://schemas.microsoft.com/office/drawing/2014/main" id="{5C0A56E6-1996-CD33-BF7D-9BB5F3895095}"/>
                        </a:ext>
                      </a:extLst>
                    </p:cNvPr>
                    <p:cNvCxnSpPr>
                      <a:cxnSpLocks/>
                      <a:stCxn id="56" idx="3"/>
                      <a:endCxn id="261" idx="1"/>
                    </p:cNvCxnSpPr>
                    <p:nvPr/>
                  </p:nvCxnSpPr>
                  <p:spPr>
                    <a:xfrm flipV="1">
                      <a:off x="3357288" y="3420797"/>
                      <a:ext cx="392063" cy="724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3" name="Straight Arrow Connector 272">
                      <a:extLst>
                        <a:ext uri="{FF2B5EF4-FFF2-40B4-BE49-F238E27FC236}">
                          <a16:creationId xmlns:a16="http://schemas.microsoft.com/office/drawing/2014/main" id="{CE59A6A4-3FA6-532F-AC04-632C37B098B2}"/>
                        </a:ext>
                      </a:extLst>
                    </p:cNvPr>
                    <p:cNvCxnSpPr>
                      <a:cxnSpLocks/>
                      <a:stCxn id="50" idx="3"/>
                      <a:endCxn id="264" idx="3"/>
                    </p:cNvCxnSpPr>
                    <p:nvPr/>
                  </p:nvCxnSpPr>
                  <p:spPr>
                    <a:xfrm flipV="1">
                      <a:off x="4152868" y="3421401"/>
                      <a:ext cx="397216" cy="718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4" name="Straight Arrow Connector 273">
                      <a:extLst>
                        <a:ext uri="{FF2B5EF4-FFF2-40B4-BE49-F238E27FC236}">
                          <a16:creationId xmlns:a16="http://schemas.microsoft.com/office/drawing/2014/main" id="{0CDB576B-BC64-A670-8E09-1BBBB9C39512}"/>
                        </a:ext>
                      </a:extLst>
                    </p:cNvPr>
                    <p:cNvCxnSpPr>
                      <a:cxnSpLocks/>
                      <a:stCxn id="48" idx="3"/>
                      <a:endCxn id="271" idx="3"/>
                    </p:cNvCxnSpPr>
                    <p:nvPr/>
                  </p:nvCxnSpPr>
                  <p:spPr>
                    <a:xfrm>
                      <a:off x="4152869" y="3939113"/>
                      <a:ext cx="240266" cy="9429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5" name="Straight Arrow Connector 274">
                      <a:extLst>
                        <a:ext uri="{FF2B5EF4-FFF2-40B4-BE49-F238E27FC236}">
                          <a16:creationId xmlns:a16="http://schemas.microsoft.com/office/drawing/2014/main" id="{BBEA0E41-183F-3D14-580A-297A3E6C13CF}"/>
                        </a:ext>
                      </a:extLst>
                    </p:cNvPr>
                    <p:cNvCxnSpPr>
                      <a:cxnSpLocks/>
                      <a:stCxn id="54" idx="3"/>
                      <a:endCxn id="268" idx="1"/>
                    </p:cNvCxnSpPr>
                    <p:nvPr/>
                  </p:nvCxnSpPr>
                  <p:spPr>
                    <a:xfrm>
                      <a:off x="3520399" y="3939110"/>
                      <a:ext cx="235114" cy="936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439" name="TextBox 438">
                  <a:extLst>
                    <a:ext uri="{FF2B5EF4-FFF2-40B4-BE49-F238E27FC236}">
                      <a16:creationId xmlns:a16="http://schemas.microsoft.com/office/drawing/2014/main" id="{4BE4C39A-5128-DA12-5422-F057CFFF41B9}"/>
                    </a:ext>
                  </a:extLst>
                </p:cNvPr>
                <p:cNvSpPr txBox="1"/>
                <p:nvPr/>
              </p:nvSpPr>
              <p:spPr>
                <a:xfrm>
                  <a:off x="532987" y="3105944"/>
                  <a:ext cx="2336398" cy="646331"/>
                </a:xfrm>
                <a:prstGeom prst="rect">
                  <a:avLst/>
                </a:prstGeom>
                <a:noFill/>
              </p:spPr>
              <p:txBody>
                <a:bodyPr wrap="square">
                  <a:spAutoFit/>
                </a:bodyPr>
                <a:lstStyle/>
                <a:p>
                  <a:pPr algn="ctr" rtl="0">
                    <a:spcBef>
                      <a:spcPts val="0"/>
                    </a:spcBef>
                    <a:spcAft>
                      <a:spcPts val="0"/>
                    </a:spcAft>
                  </a:pPr>
                  <a:r>
                    <a:rPr lang="en-GB" sz="1800" b="1" i="0" u="sng" dirty="0">
                      <a:solidFill>
                        <a:srgbClr val="660000"/>
                      </a:solidFill>
                      <a:effectLst/>
                      <a:latin typeface="Arial" panose="020B0604020202020204" pitchFamily="34" charset="0"/>
                    </a:rPr>
                    <a:t>Strong-Strong</a:t>
                  </a:r>
                </a:p>
                <a:p>
                  <a:pPr algn="ctr" rtl="0">
                    <a:spcBef>
                      <a:spcPts val="0"/>
                    </a:spcBef>
                    <a:spcAft>
                      <a:spcPts val="0"/>
                    </a:spcAft>
                  </a:pPr>
                  <a:r>
                    <a:rPr lang="en-GB" sz="1800" b="1" i="0" u="sng" dirty="0">
                      <a:solidFill>
                        <a:srgbClr val="660000"/>
                      </a:solidFill>
                      <a:effectLst/>
                      <a:latin typeface="Arial" panose="020B0604020202020204" pitchFamily="34" charset="0"/>
                    </a:rPr>
                    <a:t>(SS)</a:t>
                  </a:r>
                  <a:endParaRPr lang="en-GB" sz="1400" b="0" dirty="0">
                    <a:effectLst/>
                  </a:endParaRPr>
                </a:p>
              </p:txBody>
            </p:sp>
          </p:grpSp>
        </p:grpSp>
        <p:sp>
          <p:nvSpPr>
            <p:cNvPr id="525" name="Right Arrow 524">
              <a:extLst>
                <a:ext uri="{FF2B5EF4-FFF2-40B4-BE49-F238E27FC236}">
                  <a16:creationId xmlns:a16="http://schemas.microsoft.com/office/drawing/2014/main" id="{5A9EA103-20BA-12F0-5E07-DFB6208253C0}"/>
                </a:ext>
              </a:extLst>
            </p:cNvPr>
            <p:cNvSpPr/>
            <p:nvPr/>
          </p:nvSpPr>
          <p:spPr>
            <a:xfrm>
              <a:off x="6215197" y="355666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grpSp>
        <p:nvGrpSpPr>
          <p:cNvPr id="537" name="Group 536">
            <a:extLst>
              <a:ext uri="{FF2B5EF4-FFF2-40B4-BE49-F238E27FC236}">
                <a16:creationId xmlns:a16="http://schemas.microsoft.com/office/drawing/2014/main" id="{CB2C1450-17B2-614B-2B4D-8EA025897D4A}"/>
              </a:ext>
            </a:extLst>
          </p:cNvPr>
          <p:cNvGrpSpPr/>
          <p:nvPr/>
        </p:nvGrpSpPr>
        <p:grpSpPr>
          <a:xfrm>
            <a:off x="457379" y="2294716"/>
            <a:ext cx="8676845" cy="1048867"/>
            <a:chOff x="457379" y="2294716"/>
            <a:chExt cx="8676845" cy="1048867"/>
          </a:xfrm>
        </p:grpSpPr>
        <p:grpSp>
          <p:nvGrpSpPr>
            <p:cNvPr id="528" name="Group 527">
              <a:extLst>
                <a:ext uri="{FF2B5EF4-FFF2-40B4-BE49-F238E27FC236}">
                  <a16:creationId xmlns:a16="http://schemas.microsoft.com/office/drawing/2014/main" id="{4F00E8F0-A8E4-8873-4ED5-CFB2C84BA9F5}"/>
                </a:ext>
              </a:extLst>
            </p:cNvPr>
            <p:cNvGrpSpPr/>
            <p:nvPr/>
          </p:nvGrpSpPr>
          <p:grpSpPr>
            <a:xfrm>
              <a:off x="457379" y="2294716"/>
              <a:ext cx="8676845" cy="888869"/>
              <a:chOff x="457379" y="2294716"/>
              <a:chExt cx="8676845" cy="888869"/>
            </a:xfrm>
          </p:grpSpPr>
          <p:grpSp>
            <p:nvGrpSpPr>
              <p:cNvPr id="521" name="Group 520">
                <a:extLst>
                  <a:ext uri="{FF2B5EF4-FFF2-40B4-BE49-F238E27FC236}">
                    <a16:creationId xmlns:a16="http://schemas.microsoft.com/office/drawing/2014/main" id="{A9888DC7-0F66-217B-04DB-DA88211F62AD}"/>
                  </a:ext>
                </a:extLst>
              </p:cNvPr>
              <p:cNvGrpSpPr/>
              <p:nvPr/>
            </p:nvGrpSpPr>
            <p:grpSpPr>
              <a:xfrm>
                <a:off x="6553918" y="2432929"/>
                <a:ext cx="2580306" cy="600872"/>
                <a:chOff x="6472039" y="2432929"/>
                <a:chExt cx="2580306" cy="600872"/>
              </a:xfrm>
            </p:grpSpPr>
            <p:grpSp>
              <p:nvGrpSpPr>
                <p:cNvPr id="372" name="Group 371">
                  <a:extLst>
                    <a:ext uri="{FF2B5EF4-FFF2-40B4-BE49-F238E27FC236}">
                      <a16:creationId xmlns:a16="http://schemas.microsoft.com/office/drawing/2014/main" id="{135810B3-7AEE-5D0E-C9E2-5A691C55F78A}"/>
                    </a:ext>
                  </a:extLst>
                </p:cNvPr>
                <p:cNvGrpSpPr/>
                <p:nvPr/>
              </p:nvGrpSpPr>
              <p:grpSpPr>
                <a:xfrm>
                  <a:off x="7217915" y="2433183"/>
                  <a:ext cx="689881" cy="592168"/>
                  <a:chOff x="1047884" y="1407841"/>
                  <a:chExt cx="1085716" cy="838200"/>
                </a:xfrm>
              </p:grpSpPr>
              <p:cxnSp>
                <p:nvCxnSpPr>
                  <p:cNvPr id="387" name="Straight Connector 386">
                    <a:extLst>
                      <a:ext uri="{FF2B5EF4-FFF2-40B4-BE49-F238E27FC236}">
                        <a16:creationId xmlns:a16="http://schemas.microsoft.com/office/drawing/2014/main" id="{BA7C6880-1520-2EDE-6FCA-0DA1AE24F817}"/>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88" name="Straight Connector 387">
                    <a:extLst>
                      <a:ext uri="{FF2B5EF4-FFF2-40B4-BE49-F238E27FC236}">
                        <a16:creationId xmlns:a16="http://schemas.microsoft.com/office/drawing/2014/main" id="{60CDDF19-F787-2510-A7AF-B1E854A150A8}"/>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9" name="Straight Connector 388">
                    <a:extLst>
                      <a:ext uri="{FF2B5EF4-FFF2-40B4-BE49-F238E27FC236}">
                        <a16:creationId xmlns:a16="http://schemas.microsoft.com/office/drawing/2014/main" id="{C20AD549-5DFB-B156-2DBF-EAA3E6794657}"/>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0" name="Straight Connector 389">
                    <a:extLst>
                      <a:ext uri="{FF2B5EF4-FFF2-40B4-BE49-F238E27FC236}">
                        <a16:creationId xmlns:a16="http://schemas.microsoft.com/office/drawing/2014/main" id="{78C0E9CC-260A-514E-92F5-4F6BF813F6E1}"/>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73" name="Group 372">
                  <a:extLst>
                    <a:ext uri="{FF2B5EF4-FFF2-40B4-BE49-F238E27FC236}">
                      <a16:creationId xmlns:a16="http://schemas.microsoft.com/office/drawing/2014/main" id="{F6DED8C6-AFCE-A157-5177-D1013EEE1B6F}"/>
                    </a:ext>
                  </a:extLst>
                </p:cNvPr>
                <p:cNvGrpSpPr/>
                <p:nvPr/>
              </p:nvGrpSpPr>
              <p:grpSpPr>
                <a:xfrm>
                  <a:off x="6472039" y="2432929"/>
                  <a:ext cx="689882" cy="592169"/>
                  <a:chOff x="3886200" y="2724944"/>
                  <a:chExt cx="1085716" cy="838200"/>
                </a:xfrm>
              </p:grpSpPr>
              <p:grpSp>
                <p:nvGrpSpPr>
                  <p:cNvPr id="381" name="Group 380">
                    <a:extLst>
                      <a:ext uri="{FF2B5EF4-FFF2-40B4-BE49-F238E27FC236}">
                        <a16:creationId xmlns:a16="http://schemas.microsoft.com/office/drawing/2014/main" id="{8016185D-FB96-1CBB-5583-9A20442B6B12}"/>
                      </a:ext>
                    </a:extLst>
                  </p:cNvPr>
                  <p:cNvGrpSpPr/>
                  <p:nvPr/>
                </p:nvGrpSpPr>
                <p:grpSpPr>
                  <a:xfrm>
                    <a:off x="3886200" y="2724944"/>
                    <a:ext cx="1085716" cy="838200"/>
                    <a:chOff x="1047884" y="1407841"/>
                    <a:chExt cx="1085716" cy="838200"/>
                  </a:xfrm>
                </p:grpSpPr>
                <p:cxnSp>
                  <p:nvCxnSpPr>
                    <p:cNvPr id="383" name="Straight Connector 382">
                      <a:extLst>
                        <a:ext uri="{FF2B5EF4-FFF2-40B4-BE49-F238E27FC236}">
                          <a16:creationId xmlns:a16="http://schemas.microsoft.com/office/drawing/2014/main" id="{9901CFE3-5252-2A18-B2BD-37A27AB68412}"/>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84" name="Straight Connector 383">
                      <a:extLst>
                        <a:ext uri="{FF2B5EF4-FFF2-40B4-BE49-F238E27FC236}">
                          <a16:creationId xmlns:a16="http://schemas.microsoft.com/office/drawing/2014/main" id="{95951FCF-21DE-D8C0-B7FC-B3198308FAE0}"/>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a:extLst>
                        <a:ext uri="{FF2B5EF4-FFF2-40B4-BE49-F238E27FC236}">
                          <a16:creationId xmlns:a16="http://schemas.microsoft.com/office/drawing/2014/main" id="{059564B0-1E70-59AD-BC90-DBC51648CB0B}"/>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6" name="Straight Connector 385">
                      <a:extLst>
                        <a:ext uri="{FF2B5EF4-FFF2-40B4-BE49-F238E27FC236}">
                          <a16:creationId xmlns:a16="http://schemas.microsoft.com/office/drawing/2014/main" id="{D105F8EA-2019-3C11-BE11-F8657C2E420F}"/>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82" name="Straight Connector 381">
                    <a:extLst>
                      <a:ext uri="{FF2B5EF4-FFF2-40B4-BE49-F238E27FC236}">
                        <a16:creationId xmlns:a16="http://schemas.microsoft.com/office/drawing/2014/main" id="{6FA64B77-4F09-8436-66AB-044124A342A1}"/>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374" name="Group 373">
                  <a:extLst>
                    <a:ext uri="{FF2B5EF4-FFF2-40B4-BE49-F238E27FC236}">
                      <a16:creationId xmlns:a16="http://schemas.microsoft.com/office/drawing/2014/main" id="{B55E5D7F-B61C-C511-A9C5-AF343F900CD7}"/>
                    </a:ext>
                  </a:extLst>
                </p:cNvPr>
                <p:cNvGrpSpPr/>
                <p:nvPr/>
              </p:nvGrpSpPr>
              <p:grpSpPr>
                <a:xfrm>
                  <a:off x="8001000" y="2441632"/>
                  <a:ext cx="689882" cy="592169"/>
                  <a:chOff x="3886200" y="2724944"/>
                  <a:chExt cx="1085716" cy="838200"/>
                </a:xfrm>
              </p:grpSpPr>
              <p:grpSp>
                <p:nvGrpSpPr>
                  <p:cNvPr id="375" name="Group 374">
                    <a:extLst>
                      <a:ext uri="{FF2B5EF4-FFF2-40B4-BE49-F238E27FC236}">
                        <a16:creationId xmlns:a16="http://schemas.microsoft.com/office/drawing/2014/main" id="{E5A62CE6-CDB4-86FA-A53E-6C9FD9CCF2DF}"/>
                      </a:ext>
                    </a:extLst>
                  </p:cNvPr>
                  <p:cNvGrpSpPr/>
                  <p:nvPr/>
                </p:nvGrpSpPr>
                <p:grpSpPr>
                  <a:xfrm>
                    <a:off x="3886200" y="2724944"/>
                    <a:ext cx="1085716" cy="838200"/>
                    <a:chOff x="1047884" y="1407841"/>
                    <a:chExt cx="1085716" cy="838200"/>
                  </a:xfrm>
                </p:grpSpPr>
                <p:cxnSp>
                  <p:nvCxnSpPr>
                    <p:cNvPr id="377" name="Straight Connector 376">
                      <a:extLst>
                        <a:ext uri="{FF2B5EF4-FFF2-40B4-BE49-F238E27FC236}">
                          <a16:creationId xmlns:a16="http://schemas.microsoft.com/office/drawing/2014/main" id="{390CC136-0FCF-EA3D-AD41-F103237CDBCF}"/>
                        </a:ext>
                      </a:extLst>
                    </p:cNvPr>
                    <p:cNvCxnSpPr>
                      <a:cxnSpLocks/>
                    </p:cNvCxnSpPr>
                    <p:nvPr/>
                  </p:nvCxnSpPr>
                  <p:spPr>
                    <a:xfrm>
                      <a:off x="1047884" y="1826941"/>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78" name="Straight Connector 377">
                      <a:extLst>
                        <a:ext uri="{FF2B5EF4-FFF2-40B4-BE49-F238E27FC236}">
                          <a16:creationId xmlns:a16="http://schemas.microsoft.com/office/drawing/2014/main" id="{BC30C466-C4BB-5EEA-BFB3-6FCF3FB3E34E}"/>
                        </a:ext>
                      </a:extLst>
                    </p:cNvPr>
                    <p:cNvCxnSpPr>
                      <a:cxnSpLocks/>
                    </p:cNvCxnSpPr>
                    <p:nvPr/>
                  </p:nvCxnSpPr>
                  <p:spPr>
                    <a:xfrm>
                      <a:off x="12954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a:extLst>
                        <a:ext uri="{FF2B5EF4-FFF2-40B4-BE49-F238E27FC236}">
                          <a16:creationId xmlns:a16="http://schemas.microsoft.com/office/drawing/2014/main" id="{D540A747-7FF6-24E9-D7D5-6D290D275307}"/>
                        </a:ext>
                      </a:extLst>
                    </p:cNvPr>
                    <p:cNvCxnSpPr>
                      <a:cxnSpLocks/>
                    </p:cNvCxnSpPr>
                    <p:nvPr/>
                  </p:nvCxnSpPr>
                  <p:spPr>
                    <a:xfrm>
                      <a:off x="16002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0" name="Straight Connector 379">
                      <a:extLst>
                        <a:ext uri="{FF2B5EF4-FFF2-40B4-BE49-F238E27FC236}">
                          <a16:creationId xmlns:a16="http://schemas.microsoft.com/office/drawing/2014/main" id="{235114A2-AD65-C069-167D-EB7258616C23}"/>
                        </a:ext>
                      </a:extLst>
                    </p:cNvPr>
                    <p:cNvCxnSpPr>
                      <a:cxnSpLocks/>
                    </p:cNvCxnSpPr>
                    <p:nvPr/>
                  </p:nvCxnSpPr>
                  <p:spPr>
                    <a:xfrm>
                      <a:off x="1905000" y="1407841"/>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76" name="Straight Connector 375">
                    <a:extLst>
                      <a:ext uri="{FF2B5EF4-FFF2-40B4-BE49-F238E27FC236}">
                        <a16:creationId xmlns:a16="http://schemas.microsoft.com/office/drawing/2014/main" id="{A7BDB8F2-5A74-8EFE-344B-591D5832E007}"/>
                      </a:ext>
                    </a:extLst>
                  </p:cNvPr>
                  <p:cNvCxnSpPr>
                    <a:cxnSpLocks/>
                  </p:cNvCxnSpPr>
                  <p:nvPr/>
                </p:nvCxnSpPr>
                <p:spPr>
                  <a:xfrm>
                    <a:off x="4086962" y="2724944"/>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31" name="TextBox 330">
                  <a:extLst>
                    <a:ext uri="{FF2B5EF4-FFF2-40B4-BE49-F238E27FC236}">
                      <a16:creationId xmlns:a16="http://schemas.microsoft.com/office/drawing/2014/main" id="{07A15A10-E0CD-2FB4-952E-ADC1FAD6CB53}"/>
                    </a:ext>
                  </a:extLst>
                </p:cNvPr>
                <p:cNvSpPr txBox="1"/>
                <p:nvPr/>
              </p:nvSpPr>
              <p:spPr>
                <a:xfrm>
                  <a:off x="8688271" y="2536287"/>
                  <a:ext cx="364074" cy="385451"/>
                </a:xfrm>
                <a:prstGeom prst="rect">
                  <a:avLst/>
                </a:prstGeom>
                <a:noFill/>
              </p:spPr>
              <p:txBody>
                <a:bodyPr wrap="none" rtlCol="0">
                  <a:spAutoFit/>
                </a:bodyPr>
                <a:lstStyle/>
                <a:p>
                  <a:r>
                    <a:rPr lang="en-US" sz="1584" dirty="0"/>
                    <a:t>...</a:t>
                  </a:r>
                </a:p>
              </p:txBody>
            </p:sp>
          </p:grpSp>
          <p:grpSp>
            <p:nvGrpSpPr>
              <p:cNvPr id="518" name="Group 517">
                <a:extLst>
                  <a:ext uri="{FF2B5EF4-FFF2-40B4-BE49-F238E27FC236}">
                    <a16:creationId xmlns:a16="http://schemas.microsoft.com/office/drawing/2014/main" id="{B6606B92-BAEF-A32D-9FD5-E2E6805926EB}"/>
                  </a:ext>
                </a:extLst>
              </p:cNvPr>
              <p:cNvGrpSpPr/>
              <p:nvPr/>
            </p:nvGrpSpPr>
            <p:grpSpPr>
              <a:xfrm>
                <a:off x="457379" y="2294716"/>
                <a:ext cx="5670730" cy="888869"/>
                <a:chOff x="457379" y="2294716"/>
                <a:chExt cx="5670730" cy="888869"/>
              </a:xfrm>
            </p:grpSpPr>
            <p:grpSp>
              <p:nvGrpSpPr>
                <p:cNvPr id="290" name="Group 289">
                  <a:extLst>
                    <a:ext uri="{FF2B5EF4-FFF2-40B4-BE49-F238E27FC236}">
                      <a16:creationId xmlns:a16="http://schemas.microsoft.com/office/drawing/2014/main" id="{F8E11280-BD27-91BB-5C40-0B1BAEF69F4E}"/>
                    </a:ext>
                  </a:extLst>
                </p:cNvPr>
                <p:cNvGrpSpPr/>
                <p:nvPr/>
              </p:nvGrpSpPr>
              <p:grpSpPr>
                <a:xfrm>
                  <a:off x="5334000" y="2431181"/>
                  <a:ext cx="794109" cy="613073"/>
                  <a:chOff x="3654514" y="2730591"/>
                  <a:chExt cx="1085716" cy="838200"/>
                </a:xfrm>
              </p:grpSpPr>
              <p:grpSp>
                <p:nvGrpSpPr>
                  <p:cNvPr id="306" name="Group 305">
                    <a:extLst>
                      <a:ext uri="{FF2B5EF4-FFF2-40B4-BE49-F238E27FC236}">
                        <a16:creationId xmlns:a16="http://schemas.microsoft.com/office/drawing/2014/main" id="{D9F7B98A-4288-CDDD-6A7F-CCD1A588AFE0}"/>
                      </a:ext>
                    </a:extLst>
                  </p:cNvPr>
                  <p:cNvGrpSpPr/>
                  <p:nvPr/>
                </p:nvGrpSpPr>
                <p:grpSpPr>
                  <a:xfrm>
                    <a:off x="3654514" y="2730591"/>
                    <a:ext cx="1085716" cy="838200"/>
                    <a:chOff x="816198" y="1413488"/>
                    <a:chExt cx="1085716" cy="838200"/>
                  </a:xfrm>
                </p:grpSpPr>
                <p:cxnSp>
                  <p:nvCxnSpPr>
                    <p:cNvPr id="308" name="Straight Connector 307">
                      <a:extLst>
                        <a:ext uri="{FF2B5EF4-FFF2-40B4-BE49-F238E27FC236}">
                          <a16:creationId xmlns:a16="http://schemas.microsoft.com/office/drawing/2014/main" id="{09350384-1C5D-6312-FED4-EE916D797041}"/>
                        </a:ext>
                      </a:extLst>
                    </p:cNvPr>
                    <p:cNvCxnSpPr>
                      <a:cxnSpLocks/>
                    </p:cNvCxnSpPr>
                    <p:nvPr/>
                  </p:nvCxnSpPr>
                  <p:spPr>
                    <a:xfrm>
                      <a:off x="816198" y="1832589"/>
                      <a:ext cx="1085716" cy="0"/>
                    </a:xfrm>
                    <a:prstGeom prst="line">
                      <a:avLst/>
                    </a:prstGeom>
                    <a:ln>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09" name="Straight Connector 308">
                      <a:extLst>
                        <a:ext uri="{FF2B5EF4-FFF2-40B4-BE49-F238E27FC236}">
                          <a16:creationId xmlns:a16="http://schemas.microsoft.com/office/drawing/2014/main" id="{D57EE0AC-9364-B0D8-D468-9F5272893241}"/>
                        </a:ext>
                      </a:extLst>
                    </p:cNvPr>
                    <p:cNvCxnSpPr>
                      <a:cxnSpLocks/>
                    </p:cNvCxnSpPr>
                    <p:nvPr/>
                  </p:nvCxnSpPr>
                  <p:spPr>
                    <a:xfrm>
                      <a:off x="1063714" y="1413488"/>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0" name="Straight Connector 309">
                      <a:extLst>
                        <a:ext uri="{FF2B5EF4-FFF2-40B4-BE49-F238E27FC236}">
                          <a16:creationId xmlns:a16="http://schemas.microsoft.com/office/drawing/2014/main" id="{4290577A-9C69-0C5C-4C17-812E45CF0152}"/>
                        </a:ext>
                      </a:extLst>
                    </p:cNvPr>
                    <p:cNvCxnSpPr>
                      <a:cxnSpLocks/>
                    </p:cNvCxnSpPr>
                    <p:nvPr/>
                  </p:nvCxnSpPr>
                  <p:spPr>
                    <a:xfrm>
                      <a:off x="1368514" y="1413488"/>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a:extLst>
                        <a:ext uri="{FF2B5EF4-FFF2-40B4-BE49-F238E27FC236}">
                          <a16:creationId xmlns:a16="http://schemas.microsoft.com/office/drawing/2014/main" id="{54F3EACE-28BF-86DC-CEB6-7E3D624AC795}"/>
                        </a:ext>
                      </a:extLst>
                    </p:cNvPr>
                    <p:cNvCxnSpPr>
                      <a:cxnSpLocks/>
                    </p:cNvCxnSpPr>
                    <p:nvPr/>
                  </p:nvCxnSpPr>
                  <p:spPr>
                    <a:xfrm>
                      <a:off x="1673315" y="1413488"/>
                      <a:ext cx="0" cy="838200"/>
                    </a:xfrm>
                    <a:prstGeom prst="line">
                      <a:avLst/>
                    </a:prstGeom>
                    <a:ln w="381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307" name="Straight Connector 306">
                    <a:extLst>
                      <a:ext uri="{FF2B5EF4-FFF2-40B4-BE49-F238E27FC236}">
                        <a16:creationId xmlns:a16="http://schemas.microsoft.com/office/drawing/2014/main" id="{008E810B-6624-92C4-D5BF-185FF249F2D0}"/>
                      </a:ext>
                    </a:extLst>
                  </p:cNvPr>
                  <p:cNvCxnSpPr>
                    <a:cxnSpLocks/>
                  </p:cNvCxnSpPr>
                  <p:nvPr/>
                </p:nvCxnSpPr>
                <p:spPr>
                  <a:xfrm>
                    <a:off x="3855276" y="2730591"/>
                    <a:ext cx="0" cy="838200"/>
                  </a:xfrm>
                  <a:prstGeom prst="line">
                    <a:avLst/>
                  </a:prstGeom>
                  <a:ln w="38100">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88" name="Right Arrow 287">
                  <a:extLst>
                    <a:ext uri="{FF2B5EF4-FFF2-40B4-BE49-F238E27FC236}">
                      <a16:creationId xmlns:a16="http://schemas.microsoft.com/office/drawing/2014/main" id="{273299CE-0452-A907-73C3-C6596B75F089}"/>
                    </a:ext>
                  </a:extLst>
                </p:cNvPr>
                <p:cNvSpPr/>
                <p:nvPr/>
              </p:nvSpPr>
              <p:spPr>
                <a:xfrm>
                  <a:off x="5034414" y="2578339"/>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nvGrpSpPr>
                <p:cNvPr id="502" name="Group 501">
                  <a:extLst>
                    <a:ext uri="{FF2B5EF4-FFF2-40B4-BE49-F238E27FC236}">
                      <a16:creationId xmlns:a16="http://schemas.microsoft.com/office/drawing/2014/main" id="{CE76AB72-E391-638A-C58C-C2BEABA5B774}"/>
                    </a:ext>
                  </a:extLst>
                </p:cNvPr>
                <p:cNvGrpSpPr/>
                <p:nvPr/>
              </p:nvGrpSpPr>
              <p:grpSpPr>
                <a:xfrm>
                  <a:off x="457379" y="2294716"/>
                  <a:ext cx="4497793" cy="888869"/>
                  <a:chOff x="457379" y="2294716"/>
                  <a:chExt cx="4497793" cy="888869"/>
                </a:xfrm>
              </p:grpSpPr>
              <p:grpSp>
                <p:nvGrpSpPr>
                  <p:cNvPr id="494" name="Group 493">
                    <a:extLst>
                      <a:ext uri="{FF2B5EF4-FFF2-40B4-BE49-F238E27FC236}">
                        <a16:creationId xmlns:a16="http://schemas.microsoft.com/office/drawing/2014/main" id="{CA41FA05-B192-C7EE-393D-386F0778DAE2}"/>
                      </a:ext>
                    </a:extLst>
                  </p:cNvPr>
                  <p:cNvGrpSpPr/>
                  <p:nvPr/>
                </p:nvGrpSpPr>
                <p:grpSpPr>
                  <a:xfrm>
                    <a:off x="2936625" y="2294716"/>
                    <a:ext cx="2018547" cy="888869"/>
                    <a:chOff x="2936625" y="2294716"/>
                    <a:chExt cx="2018547" cy="888869"/>
                  </a:xfrm>
                </p:grpSpPr>
                <p:grpSp>
                  <p:nvGrpSpPr>
                    <p:cNvPr id="11" name="Group 10">
                      <a:extLst>
                        <a:ext uri="{FF2B5EF4-FFF2-40B4-BE49-F238E27FC236}">
                          <a16:creationId xmlns:a16="http://schemas.microsoft.com/office/drawing/2014/main" id="{751801D3-0434-6201-6521-66F6D280A5B0}"/>
                        </a:ext>
                      </a:extLst>
                    </p:cNvPr>
                    <p:cNvGrpSpPr/>
                    <p:nvPr/>
                  </p:nvGrpSpPr>
                  <p:grpSpPr>
                    <a:xfrm>
                      <a:off x="3273544" y="2663559"/>
                      <a:ext cx="1425863" cy="134353"/>
                      <a:chOff x="1351205" y="1571688"/>
                      <a:chExt cx="1949457" cy="183689"/>
                    </a:xfrm>
                  </p:grpSpPr>
                  <p:cxnSp>
                    <p:nvCxnSpPr>
                      <p:cNvPr id="19" name="Straight Arrow Connector 18">
                        <a:extLst>
                          <a:ext uri="{FF2B5EF4-FFF2-40B4-BE49-F238E27FC236}">
                            <a16:creationId xmlns:a16="http://schemas.microsoft.com/office/drawing/2014/main" id="{7C526F0D-CAAF-BDE7-CE21-4A350476D1C5}"/>
                          </a:ext>
                        </a:extLst>
                      </p:cNvPr>
                      <p:cNvCxnSpPr>
                        <a:cxnSpLocks/>
                      </p:cNvCxnSpPr>
                      <p:nvPr/>
                    </p:nvCxnSpPr>
                    <p:spPr>
                      <a:xfrm>
                        <a:off x="1351205" y="1575699"/>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F005A821-499B-EB79-9864-A3830D913781}"/>
                          </a:ext>
                        </a:extLst>
                      </p:cNvPr>
                      <p:cNvCxnSpPr>
                        <a:cxnSpLocks/>
                      </p:cNvCxnSpPr>
                      <p:nvPr/>
                    </p:nvCxnSpPr>
                    <p:spPr>
                      <a:xfrm>
                        <a:off x="2211261"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1" name="Straight Arrow Connector 20">
                        <a:extLst>
                          <a:ext uri="{FF2B5EF4-FFF2-40B4-BE49-F238E27FC236}">
                            <a16:creationId xmlns:a16="http://schemas.microsoft.com/office/drawing/2014/main" id="{763BDDBB-6C19-5ED6-92B5-A9786958BEE6}"/>
                          </a:ext>
                        </a:extLst>
                      </p:cNvPr>
                      <p:cNvCxnSpPr>
                        <a:cxnSpLocks/>
                      </p:cNvCxnSpPr>
                      <p:nvPr/>
                    </p:nvCxnSpPr>
                    <p:spPr>
                      <a:xfrm>
                        <a:off x="2438540" y="1571688"/>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2" name="Straight Arrow Connector 21">
                        <a:extLst>
                          <a:ext uri="{FF2B5EF4-FFF2-40B4-BE49-F238E27FC236}">
                            <a16:creationId xmlns:a16="http://schemas.microsoft.com/office/drawing/2014/main" id="{45C5D2F8-400F-037D-FE41-01E9A1B5BD09}"/>
                          </a:ext>
                        </a:extLst>
                      </p:cNvPr>
                      <p:cNvCxnSpPr>
                        <a:cxnSpLocks/>
                      </p:cNvCxnSpPr>
                      <p:nvPr/>
                    </p:nvCxnSpPr>
                    <p:spPr>
                      <a:xfrm>
                        <a:off x="3300662" y="157251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grpSp>
                  <p:nvGrpSpPr>
                    <p:cNvPr id="493" name="Group 492">
                      <a:extLst>
                        <a:ext uri="{FF2B5EF4-FFF2-40B4-BE49-F238E27FC236}">
                          <a16:creationId xmlns:a16="http://schemas.microsoft.com/office/drawing/2014/main" id="{EC17547A-62D4-788A-41CA-77B40142EB7B}"/>
                        </a:ext>
                      </a:extLst>
                    </p:cNvPr>
                    <p:cNvGrpSpPr/>
                    <p:nvPr/>
                  </p:nvGrpSpPr>
                  <p:grpSpPr>
                    <a:xfrm>
                      <a:off x="2936625" y="2294716"/>
                      <a:ext cx="2018547" cy="888869"/>
                      <a:chOff x="2936625" y="2294716"/>
                      <a:chExt cx="2018547" cy="888869"/>
                    </a:xfrm>
                  </p:grpSpPr>
                  <p:grpSp>
                    <p:nvGrpSpPr>
                      <p:cNvPr id="32" name="Group 31">
                        <a:extLst>
                          <a:ext uri="{FF2B5EF4-FFF2-40B4-BE49-F238E27FC236}">
                            <a16:creationId xmlns:a16="http://schemas.microsoft.com/office/drawing/2014/main" id="{6B7031F1-1A56-2CB0-99E0-B8EB46613562}"/>
                          </a:ext>
                        </a:extLst>
                      </p:cNvPr>
                      <p:cNvGrpSpPr/>
                      <p:nvPr/>
                    </p:nvGrpSpPr>
                    <p:grpSpPr>
                      <a:xfrm>
                        <a:off x="3021497" y="2368465"/>
                        <a:ext cx="1933675" cy="725147"/>
                        <a:chOff x="927664" y="1155139"/>
                        <a:chExt cx="2643743" cy="991430"/>
                      </a:xfrm>
                    </p:grpSpPr>
                    <p:grpSp>
                      <p:nvGrpSpPr>
                        <p:cNvPr id="216" name="Group 215">
                          <a:extLst>
                            <a:ext uri="{FF2B5EF4-FFF2-40B4-BE49-F238E27FC236}">
                              <a16:creationId xmlns:a16="http://schemas.microsoft.com/office/drawing/2014/main" id="{74C97084-D32E-927E-EAC9-E7837809AFD9}"/>
                            </a:ext>
                          </a:extLst>
                        </p:cNvPr>
                        <p:cNvGrpSpPr/>
                        <p:nvPr/>
                      </p:nvGrpSpPr>
                      <p:grpSpPr>
                        <a:xfrm>
                          <a:off x="927664" y="1155139"/>
                          <a:ext cx="684245" cy="990600"/>
                          <a:chOff x="927664" y="1155139"/>
                          <a:chExt cx="684245" cy="990600"/>
                        </a:xfrm>
                      </p:grpSpPr>
                      <p:grpSp>
                        <p:nvGrpSpPr>
                          <p:cNvPr id="231" name="Group 230">
                            <a:extLst>
                              <a:ext uri="{FF2B5EF4-FFF2-40B4-BE49-F238E27FC236}">
                                <a16:creationId xmlns:a16="http://schemas.microsoft.com/office/drawing/2014/main" id="{BDC4C768-8281-272B-0223-2DE0BCDF2D75}"/>
                              </a:ext>
                            </a:extLst>
                          </p:cNvPr>
                          <p:cNvGrpSpPr/>
                          <p:nvPr/>
                        </p:nvGrpSpPr>
                        <p:grpSpPr>
                          <a:xfrm>
                            <a:off x="927664" y="1155139"/>
                            <a:ext cx="461240" cy="381000"/>
                            <a:chOff x="1461064" y="1505740"/>
                            <a:chExt cx="461240" cy="381000"/>
                          </a:xfrm>
                        </p:grpSpPr>
                        <p:sp>
                          <p:nvSpPr>
                            <p:cNvPr id="235" name="Rectangle 234">
                              <a:extLst>
                                <a:ext uri="{FF2B5EF4-FFF2-40B4-BE49-F238E27FC236}">
                                  <a16:creationId xmlns:a16="http://schemas.microsoft.com/office/drawing/2014/main" id="{93C05B61-9607-9490-A397-1E1D7F29DFCB}"/>
                                </a:ext>
                              </a:extLst>
                            </p:cNvPr>
                            <p:cNvSpPr/>
                            <p:nvPr/>
                          </p:nvSpPr>
                          <p:spPr>
                            <a:xfrm>
                              <a:off x="1461064"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36" name="Rectangle 235">
                              <a:extLst>
                                <a:ext uri="{FF2B5EF4-FFF2-40B4-BE49-F238E27FC236}">
                                  <a16:creationId xmlns:a16="http://schemas.microsoft.com/office/drawing/2014/main" id="{E4169908-BDA6-6247-0519-B7EF42A4AE0C}"/>
                                </a:ext>
                              </a:extLst>
                            </p:cNvPr>
                            <p:cNvSpPr/>
                            <p:nvPr/>
                          </p:nvSpPr>
                          <p:spPr>
                            <a:xfrm>
                              <a:off x="1693712" y="1505740"/>
                              <a:ext cx="228592"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32" name="Group 231">
                            <a:extLst>
                              <a:ext uri="{FF2B5EF4-FFF2-40B4-BE49-F238E27FC236}">
                                <a16:creationId xmlns:a16="http://schemas.microsoft.com/office/drawing/2014/main" id="{54A78E7C-1551-2506-BDC4-9E0E01575E9C}"/>
                              </a:ext>
                            </a:extLst>
                          </p:cNvPr>
                          <p:cNvGrpSpPr/>
                          <p:nvPr/>
                        </p:nvGrpSpPr>
                        <p:grpSpPr>
                          <a:xfrm>
                            <a:off x="1150671" y="1764739"/>
                            <a:ext cx="461238" cy="381000"/>
                            <a:chOff x="1461063" y="1505740"/>
                            <a:chExt cx="461238" cy="381000"/>
                          </a:xfrm>
                        </p:grpSpPr>
                        <p:sp>
                          <p:nvSpPr>
                            <p:cNvPr id="233" name="Rectangle 232">
                              <a:extLst>
                                <a:ext uri="{FF2B5EF4-FFF2-40B4-BE49-F238E27FC236}">
                                  <a16:creationId xmlns:a16="http://schemas.microsoft.com/office/drawing/2014/main" id="{33287F69-2CF8-91B9-53DA-2329B209F335}"/>
                                </a:ext>
                              </a:extLst>
                            </p:cNvPr>
                            <p:cNvSpPr/>
                            <p:nvPr/>
                          </p:nvSpPr>
                          <p:spPr>
                            <a:xfrm>
                              <a:off x="1461063" y="1505740"/>
                              <a:ext cx="228593"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sp>
                          <p:nvSpPr>
                            <p:cNvPr id="234" name="Rectangle 233">
                              <a:extLst>
                                <a:ext uri="{FF2B5EF4-FFF2-40B4-BE49-F238E27FC236}">
                                  <a16:creationId xmlns:a16="http://schemas.microsoft.com/office/drawing/2014/main" id="{EB36BC5A-11C1-4CFA-94B3-1B097FD6EF65}"/>
                                </a:ext>
                              </a:extLst>
                            </p:cNvPr>
                            <p:cNvSpPr/>
                            <p:nvPr/>
                          </p:nvSpPr>
                          <p:spPr>
                            <a:xfrm>
                              <a:off x="1693710" y="1505740"/>
                              <a:ext cx="228591" cy="381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17" name="Group 216">
                          <a:extLst>
                            <a:ext uri="{FF2B5EF4-FFF2-40B4-BE49-F238E27FC236}">
                              <a16:creationId xmlns:a16="http://schemas.microsoft.com/office/drawing/2014/main" id="{4F860329-0BBD-EACC-BF70-EEF550D8A1D8}"/>
                            </a:ext>
                          </a:extLst>
                        </p:cNvPr>
                        <p:cNvGrpSpPr/>
                        <p:nvPr/>
                      </p:nvGrpSpPr>
                      <p:grpSpPr>
                        <a:xfrm>
                          <a:off x="2015396" y="1155143"/>
                          <a:ext cx="461240" cy="990600"/>
                          <a:chOff x="908808" y="1155143"/>
                          <a:chExt cx="461240" cy="990600"/>
                        </a:xfrm>
                      </p:grpSpPr>
                      <p:grpSp>
                        <p:nvGrpSpPr>
                          <p:cNvPr id="225" name="Group 224">
                            <a:extLst>
                              <a:ext uri="{FF2B5EF4-FFF2-40B4-BE49-F238E27FC236}">
                                <a16:creationId xmlns:a16="http://schemas.microsoft.com/office/drawing/2014/main" id="{9C172039-DF3E-5CF6-3696-B52E484F0F86}"/>
                              </a:ext>
                            </a:extLst>
                          </p:cNvPr>
                          <p:cNvGrpSpPr/>
                          <p:nvPr/>
                        </p:nvGrpSpPr>
                        <p:grpSpPr>
                          <a:xfrm>
                            <a:off x="908808" y="1155143"/>
                            <a:ext cx="461240" cy="381000"/>
                            <a:chOff x="1442208" y="1505744"/>
                            <a:chExt cx="461240" cy="381000"/>
                          </a:xfrm>
                        </p:grpSpPr>
                        <p:sp>
                          <p:nvSpPr>
                            <p:cNvPr id="229" name="Rectangle 228">
                              <a:extLst>
                                <a:ext uri="{FF2B5EF4-FFF2-40B4-BE49-F238E27FC236}">
                                  <a16:creationId xmlns:a16="http://schemas.microsoft.com/office/drawing/2014/main" id="{9113711F-AEBE-DA0C-26B7-F6F46547BAEF}"/>
                                </a:ext>
                              </a:extLst>
                            </p:cNvPr>
                            <p:cNvSpPr/>
                            <p:nvPr/>
                          </p:nvSpPr>
                          <p:spPr>
                            <a:xfrm>
                              <a:off x="1442208"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30" name="Rectangle 229">
                              <a:extLst>
                                <a:ext uri="{FF2B5EF4-FFF2-40B4-BE49-F238E27FC236}">
                                  <a16:creationId xmlns:a16="http://schemas.microsoft.com/office/drawing/2014/main" id="{AAE817C1-181A-073F-9850-0DF94A477820}"/>
                                </a:ext>
                              </a:extLst>
                            </p:cNvPr>
                            <p:cNvSpPr/>
                            <p:nvPr/>
                          </p:nvSpPr>
                          <p:spPr>
                            <a:xfrm>
                              <a:off x="1674856"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26" name="Group 225">
                            <a:extLst>
                              <a:ext uri="{FF2B5EF4-FFF2-40B4-BE49-F238E27FC236}">
                                <a16:creationId xmlns:a16="http://schemas.microsoft.com/office/drawing/2014/main" id="{0384BB8B-8FC2-2075-2E86-6000F5C28956}"/>
                              </a:ext>
                            </a:extLst>
                          </p:cNvPr>
                          <p:cNvGrpSpPr/>
                          <p:nvPr/>
                        </p:nvGrpSpPr>
                        <p:grpSpPr>
                          <a:xfrm>
                            <a:off x="908808" y="1764743"/>
                            <a:ext cx="461240" cy="381000"/>
                            <a:chOff x="1219200" y="1505744"/>
                            <a:chExt cx="461240" cy="381000"/>
                          </a:xfrm>
                        </p:grpSpPr>
                        <p:sp>
                          <p:nvSpPr>
                            <p:cNvPr id="227" name="Rectangle 226">
                              <a:extLst>
                                <a:ext uri="{FF2B5EF4-FFF2-40B4-BE49-F238E27FC236}">
                                  <a16:creationId xmlns:a16="http://schemas.microsoft.com/office/drawing/2014/main" id="{6382CB7F-1088-F533-CD86-921503B79079}"/>
                                </a:ext>
                              </a:extLst>
                            </p:cNvPr>
                            <p:cNvSpPr/>
                            <p:nvPr/>
                          </p:nvSpPr>
                          <p:spPr>
                            <a:xfrm>
                              <a:off x="1219200"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28" name="Rectangle 227">
                              <a:extLst>
                                <a:ext uri="{FF2B5EF4-FFF2-40B4-BE49-F238E27FC236}">
                                  <a16:creationId xmlns:a16="http://schemas.microsoft.com/office/drawing/2014/main" id="{9F03BB7D-00F7-7672-2B80-D2FBE0785134}"/>
                                </a:ext>
                              </a:extLst>
                            </p:cNvPr>
                            <p:cNvSpPr/>
                            <p:nvPr/>
                          </p:nvSpPr>
                          <p:spPr>
                            <a:xfrm>
                              <a:off x="1451848" y="1505744"/>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nvGrpSpPr>
                        <p:cNvPr id="218" name="Group 217">
                          <a:extLst>
                            <a:ext uri="{FF2B5EF4-FFF2-40B4-BE49-F238E27FC236}">
                              <a16:creationId xmlns:a16="http://schemas.microsoft.com/office/drawing/2014/main" id="{62E4CCC5-B5E6-D549-CF11-805E5AA653CC}"/>
                            </a:ext>
                          </a:extLst>
                        </p:cNvPr>
                        <p:cNvGrpSpPr/>
                        <p:nvPr/>
                      </p:nvGrpSpPr>
                      <p:grpSpPr>
                        <a:xfrm flipH="1">
                          <a:off x="2887160" y="1155969"/>
                          <a:ext cx="684247" cy="990600"/>
                          <a:chOff x="920387" y="1155969"/>
                          <a:chExt cx="684247" cy="990600"/>
                        </a:xfrm>
                      </p:grpSpPr>
                      <p:grpSp>
                        <p:nvGrpSpPr>
                          <p:cNvPr id="219" name="Group 218">
                            <a:extLst>
                              <a:ext uri="{FF2B5EF4-FFF2-40B4-BE49-F238E27FC236}">
                                <a16:creationId xmlns:a16="http://schemas.microsoft.com/office/drawing/2014/main" id="{AD2DF017-64B1-50B0-CF43-4FF4723744B7}"/>
                              </a:ext>
                            </a:extLst>
                          </p:cNvPr>
                          <p:cNvGrpSpPr/>
                          <p:nvPr/>
                        </p:nvGrpSpPr>
                        <p:grpSpPr>
                          <a:xfrm>
                            <a:off x="920387" y="1155969"/>
                            <a:ext cx="461235" cy="381000"/>
                            <a:chOff x="1453787" y="1506570"/>
                            <a:chExt cx="461235" cy="381000"/>
                          </a:xfrm>
                        </p:grpSpPr>
                        <p:sp>
                          <p:nvSpPr>
                            <p:cNvPr id="223" name="Rectangle 222">
                              <a:extLst>
                                <a:ext uri="{FF2B5EF4-FFF2-40B4-BE49-F238E27FC236}">
                                  <a16:creationId xmlns:a16="http://schemas.microsoft.com/office/drawing/2014/main" id="{749503BA-C32E-11EC-69EF-BB9B29546DE3}"/>
                                </a:ext>
                              </a:extLst>
                            </p:cNvPr>
                            <p:cNvSpPr/>
                            <p:nvPr/>
                          </p:nvSpPr>
                          <p:spPr>
                            <a:xfrm>
                              <a:off x="1453787" y="1506570"/>
                              <a:ext cx="228591"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24" name="Rectangle 223">
                              <a:extLst>
                                <a:ext uri="{FF2B5EF4-FFF2-40B4-BE49-F238E27FC236}">
                                  <a16:creationId xmlns:a16="http://schemas.microsoft.com/office/drawing/2014/main" id="{AAF31F96-4157-CE7E-8A77-0FA4C95077CD}"/>
                                </a:ext>
                              </a:extLst>
                            </p:cNvPr>
                            <p:cNvSpPr/>
                            <p:nvPr/>
                          </p:nvSpPr>
                          <p:spPr>
                            <a:xfrm>
                              <a:off x="1686429" y="1506570"/>
                              <a:ext cx="228593"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nvGrpSpPr>
                          <p:cNvPr id="220" name="Group 219">
                            <a:extLst>
                              <a:ext uri="{FF2B5EF4-FFF2-40B4-BE49-F238E27FC236}">
                                <a16:creationId xmlns:a16="http://schemas.microsoft.com/office/drawing/2014/main" id="{A76FA55E-2824-FD1E-6389-34900AD5DAA9}"/>
                              </a:ext>
                            </a:extLst>
                          </p:cNvPr>
                          <p:cNvGrpSpPr/>
                          <p:nvPr/>
                        </p:nvGrpSpPr>
                        <p:grpSpPr>
                          <a:xfrm>
                            <a:off x="1143396" y="1765569"/>
                            <a:ext cx="461238" cy="381000"/>
                            <a:chOff x="1453788" y="1506570"/>
                            <a:chExt cx="461238" cy="381000"/>
                          </a:xfrm>
                        </p:grpSpPr>
                        <p:sp>
                          <p:nvSpPr>
                            <p:cNvPr id="221" name="Rectangle 220">
                              <a:extLst>
                                <a:ext uri="{FF2B5EF4-FFF2-40B4-BE49-F238E27FC236}">
                                  <a16:creationId xmlns:a16="http://schemas.microsoft.com/office/drawing/2014/main" id="{169EEEF3-D0E9-06E1-7060-3AC2B4F7F091}"/>
                                </a:ext>
                              </a:extLst>
                            </p:cNvPr>
                            <p:cNvSpPr/>
                            <p:nvPr/>
                          </p:nvSpPr>
                          <p:spPr>
                            <a:xfrm>
                              <a:off x="1453788" y="1506570"/>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22" name="Rectangle 221">
                              <a:extLst>
                                <a:ext uri="{FF2B5EF4-FFF2-40B4-BE49-F238E27FC236}">
                                  <a16:creationId xmlns:a16="http://schemas.microsoft.com/office/drawing/2014/main" id="{43AD86BE-C8F8-5251-791A-84BBEC86474E}"/>
                                </a:ext>
                              </a:extLst>
                            </p:cNvPr>
                            <p:cNvSpPr/>
                            <p:nvPr/>
                          </p:nvSpPr>
                          <p:spPr>
                            <a:xfrm>
                              <a:off x="1686434" y="1506570"/>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grpSp>
                  <p:sp>
                    <p:nvSpPr>
                      <p:cNvPr id="276" name="Rectangle 275">
                        <a:extLst>
                          <a:ext uri="{FF2B5EF4-FFF2-40B4-BE49-F238E27FC236}">
                            <a16:creationId xmlns:a16="http://schemas.microsoft.com/office/drawing/2014/main" id="{46FF5D72-53BF-9E79-5315-4C5BB6178723}"/>
                          </a:ext>
                        </a:extLst>
                      </p:cNvPr>
                      <p:cNvSpPr/>
                      <p:nvPr/>
                    </p:nvSpPr>
                    <p:spPr>
                      <a:xfrm>
                        <a:off x="2936625" y="2294716"/>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77" name="Rectangle 276">
                        <a:extLst>
                          <a:ext uri="{FF2B5EF4-FFF2-40B4-BE49-F238E27FC236}">
                            <a16:creationId xmlns:a16="http://schemas.microsoft.com/office/drawing/2014/main" id="{C7765E9A-4C06-7C6A-1F18-6CA29F6EC6C9}"/>
                          </a:ext>
                        </a:extLst>
                      </p:cNvPr>
                      <p:cNvSpPr/>
                      <p:nvPr/>
                    </p:nvSpPr>
                    <p:spPr>
                      <a:xfrm>
                        <a:off x="3106785" y="2294716"/>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278" name="Rectangle 277">
                        <a:extLst>
                          <a:ext uri="{FF2B5EF4-FFF2-40B4-BE49-F238E27FC236}">
                            <a16:creationId xmlns:a16="http://schemas.microsoft.com/office/drawing/2014/main" id="{2689FB87-60E8-293F-2D13-EFA6E9B4567B}"/>
                          </a:ext>
                        </a:extLst>
                      </p:cNvPr>
                      <p:cNvSpPr/>
                      <p:nvPr/>
                    </p:nvSpPr>
                    <p:spPr>
                      <a:xfrm>
                        <a:off x="3116623" y="2904914"/>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sp>
                    <p:nvSpPr>
                      <p:cNvPr id="279" name="Rectangle 278">
                        <a:extLst>
                          <a:ext uri="{FF2B5EF4-FFF2-40B4-BE49-F238E27FC236}">
                            <a16:creationId xmlns:a16="http://schemas.microsoft.com/office/drawing/2014/main" id="{40D6B9CE-F31C-BBCC-52DA-2A058890F1E4}"/>
                          </a:ext>
                        </a:extLst>
                      </p:cNvPr>
                      <p:cNvSpPr/>
                      <p:nvPr/>
                    </p:nvSpPr>
                    <p:spPr>
                      <a:xfrm>
                        <a:off x="3286786" y="2904917"/>
                        <a:ext cx="167196" cy="278668"/>
                      </a:xfrm>
                      <a:prstGeom prst="rect">
                        <a:avLst/>
                      </a:prstGeom>
                      <a:solidFill>
                        <a:schemeClr val="accent5">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grpSp>
              </p:grpSp>
              <p:sp>
                <p:nvSpPr>
                  <p:cNvPr id="437" name="TextBox 436">
                    <a:extLst>
                      <a:ext uri="{FF2B5EF4-FFF2-40B4-BE49-F238E27FC236}">
                        <a16:creationId xmlns:a16="http://schemas.microsoft.com/office/drawing/2014/main" id="{A82413C8-4B27-2F6A-C9C8-CD1ACF10E14B}"/>
                      </a:ext>
                    </a:extLst>
                  </p:cNvPr>
                  <p:cNvSpPr txBox="1"/>
                  <p:nvPr/>
                </p:nvSpPr>
                <p:spPr>
                  <a:xfrm>
                    <a:off x="457379" y="2384216"/>
                    <a:ext cx="2490004" cy="646331"/>
                  </a:xfrm>
                  <a:prstGeom prst="rect">
                    <a:avLst/>
                  </a:prstGeom>
                  <a:noFill/>
                </p:spPr>
                <p:txBody>
                  <a:bodyPr wrap="square">
                    <a:spAutoFit/>
                  </a:bodyPr>
                  <a:lstStyle/>
                  <a:p>
                    <a:pPr algn="ctr" rtl="0">
                      <a:spcBef>
                        <a:spcPts val="0"/>
                      </a:spcBef>
                      <a:spcAft>
                        <a:spcPts val="0"/>
                      </a:spcAft>
                    </a:pPr>
                    <a:r>
                      <a:rPr lang="en-GB" sz="1800" b="1" i="0" u="sng" dirty="0">
                        <a:solidFill>
                          <a:srgbClr val="0E124A"/>
                        </a:solidFill>
                        <a:effectLst/>
                        <a:latin typeface="Arial" panose="020B0604020202020204" pitchFamily="34" charset="0"/>
                      </a:rPr>
                      <a:t>Quasi-Strong-Strong (QSS)</a:t>
                    </a:r>
                    <a:endParaRPr lang="en-GB" sz="1400" b="0" dirty="0">
                      <a:effectLst/>
                    </a:endParaRPr>
                  </a:p>
                </p:txBody>
              </p:sp>
            </p:grpSp>
          </p:grpSp>
          <p:sp>
            <p:nvSpPr>
              <p:cNvPr id="524" name="Right Arrow 523">
                <a:extLst>
                  <a:ext uri="{FF2B5EF4-FFF2-40B4-BE49-F238E27FC236}">
                    <a16:creationId xmlns:a16="http://schemas.microsoft.com/office/drawing/2014/main" id="{55CC7D26-1B50-293D-9D67-9813389EF4B4}"/>
                  </a:ext>
                </a:extLst>
              </p:cNvPr>
              <p:cNvSpPr/>
              <p:nvPr/>
            </p:nvSpPr>
            <p:spPr>
              <a:xfrm>
                <a:off x="6223585" y="2560482"/>
                <a:ext cx="266837" cy="354467"/>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dirty="0"/>
              </a:p>
            </p:txBody>
          </p:sp>
        </p:grpSp>
        <p:sp>
          <p:nvSpPr>
            <p:cNvPr id="536" name="TextBox 535">
              <a:extLst>
                <a:ext uri="{FF2B5EF4-FFF2-40B4-BE49-F238E27FC236}">
                  <a16:creationId xmlns:a16="http://schemas.microsoft.com/office/drawing/2014/main" id="{CA9EBCC8-8B1D-6A7D-1192-04251DCFE8F9}"/>
                </a:ext>
              </a:extLst>
            </p:cNvPr>
            <p:cNvSpPr txBox="1"/>
            <p:nvPr/>
          </p:nvSpPr>
          <p:spPr>
            <a:xfrm>
              <a:off x="7047498" y="3035806"/>
              <a:ext cx="1376184" cy="307777"/>
            </a:xfrm>
            <a:prstGeom prst="rect">
              <a:avLst/>
            </a:prstGeom>
            <a:noFill/>
          </p:spPr>
          <p:txBody>
            <a:bodyPr wrap="square">
              <a:spAutoFit/>
            </a:bodyPr>
            <a:lstStyle/>
            <a:p>
              <a:r>
                <a:rPr lang="en-US" sz="1400" dirty="0"/>
                <a:t>(e.g. </a:t>
              </a:r>
              <a:r>
                <a:rPr lang="en-US" sz="1400" dirty="0" err="1"/>
                <a:t>f</a:t>
              </a:r>
              <a:r>
                <a:rPr lang="en-US" sz="1400" baseline="-25000" dirty="0" err="1"/>
                <a:t>update</a:t>
              </a:r>
              <a:r>
                <a:rPr lang="en-US" sz="1400" dirty="0"/>
                <a:t>= 2)</a:t>
              </a:r>
              <a:endParaRPr lang="en-US" dirty="0"/>
            </a:p>
          </p:txBody>
        </p:sp>
      </p:grpSp>
      <p:sp>
        <p:nvSpPr>
          <p:cNvPr id="538" name="TextBox 537">
            <a:extLst>
              <a:ext uri="{FF2B5EF4-FFF2-40B4-BE49-F238E27FC236}">
                <a16:creationId xmlns:a16="http://schemas.microsoft.com/office/drawing/2014/main" id="{77C11479-5E86-1C48-FCA2-0B3A0C476989}"/>
              </a:ext>
            </a:extLst>
          </p:cNvPr>
          <p:cNvSpPr txBox="1"/>
          <p:nvPr/>
        </p:nvSpPr>
        <p:spPr>
          <a:xfrm>
            <a:off x="2065012" y="2724944"/>
            <a:ext cx="901209" cy="338554"/>
          </a:xfrm>
          <a:prstGeom prst="rect">
            <a:avLst/>
          </a:prstGeom>
          <a:solidFill>
            <a:schemeClr val="bg1"/>
          </a:solidFill>
          <a:ln>
            <a:solidFill>
              <a:srgbClr val="FF0000"/>
            </a:solidFill>
          </a:ln>
          <a:effectLst>
            <a:outerShdw blurRad="50800" dist="38100" dir="2700000" algn="tl" rotWithShape="0">
              <a:prstClr val="black">
                <a:alpha val="40000"/>
              </a:prstClr>
            </a:outerShdw>
          </a:effectLst>
        </p:spPr>
        <p:txBody>
          <a:bodyPr wrap="none" rtlCol="0">
            <a:spAutoFit/>
          </a:bodyPr>
          <a:lstStyle/>
          <a:p>
            <a:r>
              <a:rPr lang="en-US" sz="1600" b="1" dirty="0">
                <a:solidFill>
                  <a:schemeClr val="accent5"/>
                </a:solidFill>
              </a:rPr>
              <a:t>FCC-</a:t>
            </a:r>
            <a:r>
              <a:rPr lang="en-US" sz="1600" b="1" dirty="0" err="1">
                <a:solidFill>
                  <a:schemeClr val="accent5"/>
                </a:solidFill>
              </a:rPr>
              <a:t>ee</a:t>
            </a:r>
            <a:endParaRPr lang="en-US" sz="1600" b="1" dirty="0">
              <a:solidFill>
                <a:schemeClr val="accent5"/>
              </a:solidFill>
            </a:endParaRPr>
          </a:p>
        </p:txBody>
      </p:sp>
      <p:grpSp>
        <p:nvGrpSpPr>
          <p:cNvPr id="542" name="Group 541">
            <a:extLst>
              <a:ext uri="{FF2B5EF4-FFF2-40B4-BE49-F238E27FC236}">
                <a16:creationId xmlns:a16="http://schemas.microsoft.com/office/drawing/2014/main" id="{16A0033C-1A6E-7D98-1FDD-50AC6EFFFB8D}"/>
              </a:ext>
            </a:extLst>
          </p:cNvPr>
          <p:cNvGrpSpPr/>
          <p:nvPr/>
        </p:nvGrpSpPr>
        <p:grpSpPr>
          <a:xfrm>
            <a:off x="349395" y="4280303"/>
            <a:ext cx="6538187" cy="805845"/>
            <a:chOff x="349395" y="4280303"/>
            <a:chExt cx="6538187" cy="805845"/>
          </a:xfrm>
        </p:grpSpPr>
        <p:grpSp>
          <p:nvGrpSpPr>
            <p:cNvPr id="321" name="Group 320">
              <a:extLst>
                <a:ext uri="{FF2B5EF4-FFF2-40B4-BE49-F238E27FC236}">
                  <a16:creationId xmlns:a16="http://schemas.microsoft.com/office/drawing/2014/main" id="{F7E9D002-3572-77B1-0C1C-101F266583AC}"/>
                </a:ext>
              </a:extLst>
            </p:cNvPr>
            <p:cNvGrpSpPr/>
            <p:nvPr/>
          </p:nvGrpSpPr>
          <p:grpSpPr>
            <a:xfrm>
              <a:off x="2595259" y="4482321"/>
              <a:ext cx="1735205" cy="488696"/>
              <a:chOff x="5777133" y="1051178"/>
              <a:chExt cx="1914546" cy="608929"/>
            </a:xfrm>
          </p:grpSpPr>
          <p:sp>
            <p:nvSpPr>
              <p:cNvPr id="322" name="Rectangle 321">
                <a:extLst>
                  <a:ext uri="{FF2B5EF4-FFF2-40B4-BE49-F238E27FC236}">
                    <a16:creationId xmlns:a16="http://schemas.microsoft.com/office/drawing/2014/main" id="{945147DC-4049-605F-59E7-A32366102112}"/>
                  </a:ext>
                </a:extLst>
              </p:cNvPr>
              <p:cNvSpPr/>
              <p:nvPr/>
            </p:nvSpPr>
            <p:spPr>
              <a:xfrm>
                <a:off x="5777133" y="1051178"/>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323" name="TextBox 322">
                <a:extLst>
                  <a:ext uri="{FF2B5EF4-FFF2-40B4-BE49-F238E27FC236}">
                    <a16:creationId xmlns:a16="http://schemas.microsoft.com/office/drawing/2014/main" id="{BB70D6D0-3175-BF0A-5604-3423FD9C7A14}"/>
                  </a:ext>
                </a:extLst>
              </p:cNvPr>
              <p:cNvSpPr txBox="1"/>
              <p:nvPr/>
            </p:nvSpPr>
            <p:spPr>
              <a:xfrm>
                <a:off x="5968130" y="1080205"/>
                <a:ext cx="1723549" cy="579902"/>
              </a:xfrm>
              <a:prstGeom prst="rect">
                <a:avLst/>
              </a:prstGeom>
              <a:noFill/>
            </p:spPr>
            <p:txBody>
              <a:bodyPr wrap="none" rtlCol="0">
                <a:spAutoFit/>
              </a:bodyPr>
              <a:lstStyle/>
              <a:p>
                <a:r>
                  <a:rPr lang="en-US" sz="1584" dirty="0"/>
                  <a:t>: bunch slice with</a:t>
                </a:r>
              </a:p>
              <a:p>
                <a:r>
                  <a:rPr lang="en-US" sz="1584" dirty="0"/>
                  <a:t>  macroparticles</a:t>
                </a:r>
              </a:p>
            </p:txBody>
          </p:sp>
        </p:grpSp>
        <p:grpSp>
          <p:nvGrpSpPr>
            <p:cNvPr id="314" name="Group 313">
              <a:extLst>
                <a:ext uri="{FF2B5EF4-FFF2-40B4-BE49-F238E27FC236}">
                  <a16:creationId xmlns:a16="http://schemas.microsoft.com/office/drawing/2014/main" id="{DD1AA2B8-4F84-106E-7669-C6315FE77589}"/>
                </a:ext>
              </a:extLst>
            </p:cNvPr>
            <p:cNvGrpSpPr/>
            <p:nvPr/>
          </p:nvGrpSpPr>
          <p:grpSpPr>
            <a:xfrm>
              <a:off x="4700368" y="4280303"/>
              <a:ext cx="2187214" cy="795007"/>
              <a:chOff x="6119819" y="1372358"/>
              <a:chExt cx="2413273" cy="990600"/>
            </a:xfrm>
          </p:grpSpPr>
          <p:grpSp>
            <p:nvGrpSpPr>
              <p:cNvPr id="315" name="Group 314">
                <a:extLst>
                  <a:ext uri="{FF2B5EF4-FFF2-40B4-BE49-F238E27FC236}">
                    <a16:creationId xmlns:a16="http://schemas.microsoft.com/office/drawing/2014/main" id="{260BBD84-A339-A31A-A988-FAFCB9A948B2}"/>
                  </a:ext>
                </a:extLst>
              </p:cNvPr>
              <p:cNvGrpSpPr/>
              <p:nvPr/>
            </p:nvGrpSpPr>
            <p:grpSpPr>
              <a:xfrm>
                <a:off x="6119819" y="1372358"/>
                <a:ext cx="228592" cy="990600"/>
                <a:chOff x="6112958" y="1387151"/>
                <a:chExt cx="228592" cy="990600"/>
              </a:xfrm>
            </p:grpSpPr>
            <p:sp>
              <p:nvSpPr>
                <p:cNvPr id="317" name="Rectangle 316">
                  <a:extLst>
                    <a:ext uri="{FF2B5EF4-FFF2-40B4-BE49-F238E27FC236}">
                      <a16:creationId xmlns:a16="http://schemas.microsoft.com/office/drawing/2014/main" id="{8516F43C-D769-BA85-F0FA-EC2A58BA871E}"/>
                    </a:ext>
                  </a:extLst>
                </p:cNvPr>
                <p:cNvSpPr/>
                <p:nvPr/>
              </p:nvSpPr>
              <p:spPr>
                <a:xfrm>
                  <a:off x="6112958" y="1387151"/>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318" name="Rectangle 317">
                  <a:extLst>
                    <a:ext uri="{FF2B5EF4-FFF2-40B4-BE49-F238E27FC236}">
                      <a16:creationId xmlns:a16="http://schemas.microsoft.com/office/drawing/2014/main" id="{43231C5C-E00D-0625-13D9-BB507F06DFBF}"/>
                    </a:ext>
                  </a:extLst>
                </p:cNvPr>
                <p:cNvSpPr/>
                <p:nvPr/>
              </p:nvSpPr>
              <p:spPr>
                <a:xfrm>
                  <a:off x="6112958" y="1996751"/>
                  <a:ext cx="228592" cy="381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cxnSp>
              <p:nvCxnSpPr>
                <p:cNvPr id="319" name="Straight Arrow Connector 318">
                  <a:extLst>
                    <a:ext uri="{FF2B5EF4-FFF2-40B4-BE49-F238E27FC236}">
                      <a16:creationId xmlns:a16="http://schemas.microsoft.com/office/drawing/2014/main" id="{3E5D552D-3B13-9CAD-EBAF-DC0AC19AE53B}"/>
                    </a:ext>
                  </a:extLst>
                </p:cNvPr>
                <p:cNvCxnSpPr>
                  <a:cxnSpLocks/>
                </p:cNvCxnSpPr>
                <p:nvPr/>
              </p:nvCxnSpPr>
              <p:spPr>
                <a:xfrm>
                  <a:off x="6224514" y="1790604"/>
                  <a:ext cx="0" cy="179678"/>
                </a:xfrm>
                <a:prstGeom prst="straightConnector1">
                  <a:avLst/>
                </a:prstGeom>
                <a:ln>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grpSp>
          <p:sp>
            <p:nvSpPr>
              <p:cNvPr id="316" name="TextBox 315">
                <a:extLst>
                  <a:ext uri="{FF2B5EF4-FFF2-40B4-BE49-F238E27FC236}">
                    <a16:creationId xmlns:a16="http://schemas.microsoft.com/office/drawing/2014/main" id="{530FE3A7-B9A0-9C50-1691-CDEB932191A4}"/>
                  </a:ext>
                </a:extLst>
              </p:cNvPr>
              <p:cNvSpPr txBox="1"/>
              <p:nvPr/>
            </p:nvSpPr>
            <p:spPr>
              <a:xfrm>
                <a:off x="6313916" y="1720959"/>
                <a:ext cx="2219176" cy="418812"/>
              </a:xfrm>
              <a:prstGeom prst="rect">
                <a:avLst/>
              </a:prstGeom>
              <a:noFill/>
            </p:spPr>
            <p:txBody>
              <a:bodyPr wrap="square" rtlCol="0">
                <a:spAutoFit/>
              </a:bodyPr>
              <a:lstStyle/>
              <a:p>
                <a:r>
                  <a:rPr lang="en-US" sz="1584" dirty="0"/>
                  <a:t>: soft-Gaussian kick</a:t>
                </a:r>
              </a:p>
            </p:txBody>
          </p:sp>
        </p:grpSp>
        <p:grpSp>
          <p:nvGrpSpPr>
            <p:cNvPr id="539" name="Group 538">
              <a:extLst>
                <a:ext uri="{FF2B5EF4-FFF2-40B4-BE49-F238E27FC236}">
                  <a16:creationId xmlns:a16="http://schemas.microsoft.com/office/drawing/2014/main" id="{49EBC228-468B-D481-D0B4-80EE66706E27}"/>
                </a:ext>
              </a:extLst>
            </p:cNvPr>
            <p:cNvGrpSpPr/>
            <p:nvPr/>
          </p:nvGrpSpPr>
          <p:grpSpPr>
            <a:xfrm>
              <a:off x="349395" y="4482950"/>
              <a:ext cx="2090619" cy="603198"/>
              <a:chOff x="5777133" y="1051178"/>
              <a:chExt cx="2306690" cy="751602"/>
            </a:xfrm>
          </p:grpSpPr>
          <p:sp>
            <p:nvSpPr>
              <p:cNvPr id="540" name="Rectangle 539">
                <a:extLst>
                  <a:ext uri="{FF2B5EF4-FFF2-40B4-BE49-F238E27FC236}">
                    <a16:creationId xmlns:a16="http://schemas.microsoft.com/office/drawing/2014/main" id="{5AFA390B-45F5-1F39-37FD-0D7CC1780BF9}"/>
                  </a:ext>
                </a:extLst>
              </p:cNvPr>
              <p:cNvSpPr/>
              <p:nvPr/>
            </p:nvSpPr>
            <p:spPr>
              <a:xfrm>
                <a:off x="5777133" y="1051178"/>
                <a:ext cx="228592" cy="381000"/>
              </a:xfrm>
              <a:prstGeom prst="rect">
                <a:avLst/>
              </a:prstGeom>
              <a:solidFill>
                <a:schemeClr val="tx1">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84"/>
              </a:p>
            </p:txBody>
          </p:sp>
          <p:sp>
            <p:nvSpPr>
              <p:cNvPr id="541" name="TextBox 540">
                <a:extLst>
                  <a:ext uri="{FF2B5EF4-FFF2-40B4-BE49-F238E27FC236}">
                    <a16:creationId xmlns:a16="http://schemas.microsoft.com/office/drawing/2014/main" id="{AAC87051-3606-3007-0F2F-371A3C20DDBB}"/>
                  </a:ext>
                </a:extLst>
              </p:cNvPr>
              <p:cNvSpPr txBox="1"/>
              <p:nvPr/>
            </p:nvSpPr>
            <p:spPr>
              <a:xfrm>
                <a:off x="5968130" y="1080205"/>
                <a:ext cx="2115693" cy="722575"/>
              </a:xfrm>
              <a:prstGeom prst="rect">
                <a:avLst/>
              </a:prstGeom>
              <a:noFill/>
            </p:spPr>
            <p:txBody>
              <a:bodyPr wrap="none" rtlCol="0">
                <a:spAutoFit/>
              </a:bodyPr>
              <a:lstStyle/>
              <a:p>
                <a:r>
                  <a:rPr lang="en-US" sz="1584" dirty="0"/>
                  <a:t>: untracked bunch </a:t>
                </a:r>
              </a:p>
              <a:p>
                <a:r>
                  <a:rPr lang="en-US" sz="1584" dirty="0"/>
                  <a:t>with fixed moments</a:t>
                </a:r>
              </a:p>
            </p:txBody>
          </p:sp>
        </p:grpSp>
      </p:grpSp>
      <p:sp>
        <p:nvSpPr>
          <p:cNvPr id="2" name="Title 5">
            <a:extLst>
              <a:ext uri="{FF2B5EF4-FFF2-40B4-BE49-F238E27FC236}">
                <a16:creationId xmlns:a16="http://schemas.microsoft.com/office/drawing/2014/main" id="{6337C249-72BA-F497-6E0B-3DEC94A0D1AF}"/>
              </a:ext>
            </a:extLst>
          </p:cNvPr>
          <p:cNvSpPr>
            <a:spLocks noGrp="1"/>
          </p:cNvSpPr>
          <p:nvPr>
            <p:ph type="title"/>
          </p:nvPr>
        </p:nvSpPr>
        <p:spPr>
          <a:xfrm>
            <a:off x="224017" y="413195"/>
            <a:ext cx="8263350" cy="804314"/>
          </a:xfrm>
        </p:spPr>
        <p:txBody>
          <a:bodyPr/>
          <a:lstStyle/>
          <a:p>
            <a:r>
              <a:rPr lang="en-GB" sz="2800" spc="20" dirty="0">
                <a:cs typeface="Arial"/>
              </a:rPr>
              <a:t>Beam-beam in Xsuite</a:t>
            </a:r>
            <a:endParaRPr lang="en-US" dirty="0"/>
          </a:p>
        </p:txBody>
      </p:sp>
    </p:spTree>
    <p:extLst>
      <p:ext uri="{BB962C8B-B14F-4D97-AF65-F5344CB8AC3E}">
        <p14:creationId xmlns:p14="http://schemas.microsoft.com/office/powerpoint/2010/main" val="176741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4"/>
                                        </p:tgtEl>
                                        <p:attrNameLst>
                                          <p:attrName>style.visibility</p:attrName>
                                        </p:attrNameLst>
                                      </p:cBhvr>
                                      <p:to>
                                        <p:strVal val="visible"/>
                                      </p:to>
                                    </p:set>
                                    <p:animEffect transition="in" filter="fade">
                                      <p:cBhvr>
                                        <p:cTn id="7" dur="500"/>
                                        <p:tgtEl>
                                          <p:spTgt spid="534"/>
                                        </p:tgtEl>
                                      </p:cBhvr>
                                    </p:animEffect>
                                  </p:childTnLst>
                                </p:cTn>
                              </p:par>
                              <p:par>
                                <p:cTn id="8" presetID="10" presetClass="entr" presetSubtype="0" fill="hold" nodeType="withEffect">
                                  <p:stCondLst>
                                    <p:cond delay="0"/>
                                  </p:stCondLst>
                                  <p:childTnLst>
                                    <p:set>
                                      <p:cBhvr>
                                        <p:cTn id="9" dur="1" fill="hold">
                                          <p:stCondLst>
                                            <p:cond delay="0"/>
                                          </p:stCondLst>
                                        </p:cTn>
                                        <p:tgtEl>
                                          <p:spTgt spid="542"/>
                                        </p:tgtEl>
                                        <p:attrNameLst>
                                          <p:attrName>style.visibility</p:attrName>
                                        </p:attrNameLst>
                                      </p:cBhvr>
                                      <p:to>
                                        <p:strVal val="visible"/>
                                      </p:to>
                                    </p:set>
                                    <p:animEffect transition="in" filter="fade">
                                      <p:cBhvr>
                                        <p:cTn id="10" dur="500"/>
                                        <p:tgtEl>
                                          <p:spTgt spid="54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37"/>
                                        </p:tgtEl>
                                        <p:attrNameLst>
                                          <p:attrName>style.visibility</p:attrName>
                                        </p:attrNameLst>
                                      </p:cBhvr>
                                      <p:to>
                                        <p:strVal val="visible"/>
                                      </p:to>
                                    </p:set>
                                    <p:animEffect transition="in" filter="fade">
                                      <p:cBhvr>
                                        <p:cTn id="15" dur="500"/>
                                        <p:tgtEl>
                                          <p:spTgt spid="537"/>
                                        </p:tgtEl>
                                      </p:cBhvr>
                                    </p:animEffect>
                                  </p:childTnLst>
                                </p:cTn>
                              </p:par>
                              <p:par>
                                <p:cTn id="16" presetID="10" presetClass="entr" presetSubtype="0" fill="hold" nodeType="withEffect">
                                  <p:stCondLst>
                                    <p:cond delay="0"/>
                                  </p:stCondLst>
                                  <p:childTnLst>
                                    <p:set>
                                      <p:cBhvr>
                                        <p:cTn id="17" dur="1" fill="hold">
                                          <p:stCondLst>
                                            <p:cond delay="0"/>
                                          </p:stCondLst>
                                        </p:cTn>
                                        <p:tgtEl>
                                          <p:spTgt spid="320"/>
                                        </p:tgtEl>
                                        <p:attrNameLst>
                                          <p:attrName>style.visibility</p:attrName>
                                        </p:attrNameLst>
                                      </p:cBhvr>
                                      <p:to>
                                        <p:strVal val="visible"/>
                                      </p:to>
                                    </p:set>
                                    <p:animEffect transition="in" filter="fade">
                                      <p:cBhvr>
                                        <p:cTn id="18" dur="500"/>
                                        <p:tgtEl>
                                          <p:spTgt spid="32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29"/>
                                        </p:tgtEl>
                                        <p:attrNameLst>
                                          <p:attrName>style.visibility</p:attrName>
                                        </p:attrNameLst>
                                      </p:cBhvr>
                                      <p:to>
                                        <p:strVal val="visible"/>
                                      </p:to>
                                    </p:set>
                                    <p:animEffect transition="in" filter="fade">
                                      <p:cBhvr>
                                        <p:cTn id="23" dur="500"/>
                                        <p:tgtEl>
                                          <p:spTgt spid="52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530"/>
                                        </p:tgtEl>
                                        <p:attrNameLst>
                                          <p:attrName>style.visibility</p:attrName>
                                        </p:attrNameLst>
                                      </p:cBhvr>
                                      <p:to>
                                        <p:strVal val="visible"/>
                                      </p:to>
                                    </p:set>
                                    <p:animEffect transition="in" filter="fade">
                                      <p:cBhvr>
                                        <p:cTn id="28" dur="500"/>
                                        <p:tgtEl>
                                          <p:spTgt spid="53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538"/>
                                        </p:tgtEl>
                                        <p:attrNameLst>
                                          <p:attrName>style.visibility</p:attrName>
                                        </p:attrNameLst>
                                      </p:cBhvr>
                                      <p:to>
                                        <p:strVal val="visible"/>
                                      </p:to>
                                    </p:set>
                                    <p:animEffect transition="in" filter="fade">
                                      <p:cBhvr>
                                        <p:cTn id="33" dur="500"/>
                                        <p:tgtEl>
                                          <p:spTgt spid="5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EFEBF3-B330-F75B-1CB8-00A216BF687F}"/>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DD8008B9-66B1-8AFB-1DAD-F02C40BD170B}"/>
              </a:ext>
            </a:extLst>
          </p:cNvPr>
          <p:cNvSpPr txBox="1"/>
          <p:nvPr/>
        </p:nvSpPr>
        <p:spPr>
          <a:xfrm>
            <a:off x="353097" y="1293451"/>
            <a:ext cx="5532783" cy="3693319"/>
          </a:xfrm>
          <a:prstGeom prst="rect">
            <a:avLst/>
          </a:prstGeom>
          <a:noFill/>
        </p:spPr>
        <p:txBody>
          <a:bodyPr wrap="square" rtlCol="0">
            <a:spAutoFit/>
          </a:bodyPr>
          <a:lstStyle/>
          <a:p>
            <a:pPr marL="285750" indent="-285750">
              <a:buFont typeface="Arial" panose="020B0604020202020204" pitchFamily="34" charset="0"/>
              <a:buChar char="•"/>
            </a:pPr>
            <a:r>
              <a:rPr lang="en-US" sz="1800" dirty="0"/>
              <a:t>Phase out legacy codes</a:t>
            </a:r>
          </a:p>
          <a:p>
            <a:pPr marL="628613" lvl="1" indent="-285750">
              <a:buFont typeface="Arial" panose="020B0604020202020204" pitchFamily="34" charset="0"/>
              <a:buChar char="•"/>
            </a:pPr>
            <a:endParaRPr lang="en-US" sz="1800" dirty="0"/>
          </a:p>
          <a:p>
            <a:pPr marL="628613" lvl="1"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Integrate their features into Xsuite</a:t>
            </a:r>
            <a:endParaRPr lang="en-US" sz="1800" dirty="0">
              <a:solidFill>
                <a:schemeClr val="accent5"/>
              </a:solidFill>
            </a:endParaRP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Thorough benchmark of features</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Xsuite advantages:</a:t>
            </a:r>
          </a:p>
          <a:p>
            <a:pPr marL="628613" lvl="1" indent="-285750">
              <a:buFont typeface="Arial" panose="020B0604020202020204" pitchFamily="34" charset="0"/>
              <a:buChar char="•"/>
            </a:pPr>
            <a:r>
              <a:rPr lang="en-US" sz="1800" dirty="0"/>
              <a:t>Self contained</a:t>
            </a:r>
          </a:p>
          <a:p>
            <a:pPr marL="628613" lvl="1" indent="-285750">
              <a:buFont typeface="Arial" panose="020B0604020202020204" pitchFamily="34" charset="0"/>
              <a:buChar char="•"/>
            </a:pPr>
            <a:r>
              <a:rPr lang="en-US" sz="1800" dirty="0"/>
              <a:t>Maintenance &amp; user support</a:t>
            </a:r>
          </a:p>
          <a:p>
            <a:pPr marL="628613" lvl="1" indent="-285750">
              <a:buFont typeface="Arial" panose="020B0604020202020204" pitchFamily="34" charset="0"/>
              <a:buChar char="•"/>
            </a:pPr>
            <a:r>
              <a:rPr lang="en-US" sz="1800" dirty="0"/>
              <a:t>Growing community</a:t>
            </a:r>
          </a:p>
          <a:p>
            <a:pPr marL="628613" lvl="1" indent="-285750">
              <a:buFont typeface="Arial" panose="020B0604020202020204" pitchFamily="34" charset="0"/>
              <a:buChar char="•"/>
            </a:pPr>
            <a:r>
              <a:rPr lang="en-US" sz="1800" dirty="0"/>
              <a:t>Python based</a:t>
            </a:r>
          </a:p>
          <a:p>
            <a:pPr marL="285750" indent="-285750">
              <a:buFont typeface="Arial" panose="020B0604020202020204" pitchFamily="34" charset="0"/>
              <a:buChar char="•"/>
            </a:pPr>
            <a:endParaRPr lang="en-US" sz="1800" dirty="0"/>
          </a:p>
        </p:txBody>
      </p:sp>
      <p:sp>
        <p:nvSpPr>
          <p:cNvPr id="3" name="Title 3">
            <a:extLst>
              <a:ext uri="{FF2B5EF4-FFF2-40B4-BE49-F238E27FC236}">
                <a16:creationId xmlns:a16="http://schemas.microsoft.com/office/drawing/2014/main" id="{DC221923-837C-BB7A-A474-421CA29F9E50}"/>
              </a:ext>
            </a:extLst>
          </p:cNvPr>
          <p:cNvSpPr>
            <a:spLocks noGrp="1"/>
          </p:cNvSpPr>
          <p:nvPr>
            <p:ph type="title"/>
          </p:nvPr>
        </p:nvSpPr>
        <p:spPr>
          <a:xfrm>
            <a:off x="442800" y="577979"/>
            <a:ext cx="8263350" cy="804314"/>
          </a:xfrm>
        </p:spPr>
        <p:txBody>
          <a:bodyPr/>
          <a:lstStyle/>
          <a:p>
            <a:r>
              <a:rPr lang="en-US" dirty="0"/>
              <a:t>Transition to Xsuite</a:t>
            </a:r>
          </a:p>
        </p:txBody>
      </p:sp>
      <p:pic>
        <p:nvPicPr>
          <p:cNvPr id="5" name="Picture 4" descr="A graph of different types of data&#10;&#10;AI-generated content may be incorrect.">
            <a:extLst>
              <a:ext uri="{FF2B5EF4-FFF2-40B4-BE49-F238E27FC236}">
                <a16:creationId xmlns:a16="http://schemas.microsoft.com/office/drawing/2014/main" id="{28AE9492-CDDD-2928-49BA-EC71E956EB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9316" y="510219"/>
            <a:ext cx="3019052" cy="1711552"/>
          </a:xfrm>
          <a:prstGeom prst="rect">
            <a:avLst/>
          </a:prstGeom>
        </p:spPr>
      </p:pic>
      <p:pic>
        <p:nvPicPr>
          <p:cNvPr id="11" name="Picture 10" descr="A screenshot of a computer generated image&#10;&#10;AI-generated content may be incorrect.">
            <a:extLst>
              <a:ext uri="{FF2B5EF4-FFF2-40B4-BE49-F238E27FC236}">
                <a16:creationId xmlns:a16="http://schemas.microsoft.com/office/drawing/2014/main" id="{B77E0BCD-6041-78F7-0830-BC0A1CA9CF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2188656"/>
            <a:ext cx="2515469" cy="2834330"/>
          </a:xfrm>
          <a:prstGeom prst="rect">
            <a:avLst/>
          </a:prstGeom>
        </p:spPr>
      </p:pic>
      <p:sp>
        <p:nvSpPr>
          <p:cNvPr id="12" name="TextBox 11">
            <a:extLst>
              <a:ext uri="{FF2B5EF4-FFF2-40B4-BE49-F238E27FC236}">
                <a16:creationId xmlns:a16="http://schemas.microsoft.com/office/drawing/2014/main" id="{693E6A70-09F6-354D-D642-F3D9F5B23FA8}"/>
              </a:ext>
            </a:extLst>
          </p:cNvPr>
          <p:cNvSpPr txBox="1"/>
          <p:nvPr/>
        </p:nvSpPr>
        <p:spPr>
          <a:xfrm>
            <a:off x="6505534" y="3279708"/>
            <a:ext cx="901209" cy="338554"/>
          </a:xfrm>
          <a:prstGeom prst="rect">
            <a:avLst/>
          </a:prstGeom>
          <a:noFill/>
        </p:spPr>
        <p:txBody>
          <a:bodyPr wrap="none" rtlCol="0">
            <a:spAutoFit/>
          </a:bodyPr>
          <a:lstStyle/>
          <a:p>
            <a:r>
              <a:rPr lang="en-US" sz="1600" dirty="0" err="1"/>
              <a:t>Xwakes</a:t>
            </a:r>
            <a:endParaRPr lang="en-US" sz="1600" dirty="0"/>
          </a:p>
        </p:txBody>
      </p:sp>
      <p:sp>
        <p:nvSpPr>
          <p:cNvPr id="13" name="TextBox 12">
            <a:extLst>
              <a:ext uri="{FF2B5EF4-FFF2-40B4-BE49-F238E27FC236}">
                <a16:creationId xmlns:a16="http://schemas.microsoft.com/office/drawing/2014/main" id="{87AAF966-61FD-4D5F-1515-7A3EBD61BEC0}"/>
              </a:ext>
            </a:extLst>
          </p:cNvPr>
          <p:cNvSpPr txBox="1"/>
          <p:nvPr/>
        </p:nvSpPr>
        <p:spPr>
          <a:xfrm>
            <a:off x="6525726" y="1078312"/>
            <a:ext cx="1152880" cy="338554"/>
          </a:xfrm>
          <a:prstGeom prst="rect">
            <a:avLst/>
          </a:prstGeom>
          <a:noFill/>
        </p:spPr>
        <p:txBody>
          <a:bodyPr wrap="none" rtlCol="0">
            <a:spAutoFit/>
          </a:bodyPr>
          <a:lstStyle/>
          <a:p>
            <a:r>
              <a:rPr lang="en-US" sz="1600" dirty="0"/>
              <a:t>Xsuite PIC</a:t>
            </a:r>
          </a:p>
        </p:txBody>
      </p:sp>
      <p:sp>
        <p:nvSpPr>
          <p:cNvPr id="15" name="TextBox 14">
            <a:extLst>
              <a:ext uri="{FF2B5EF4-FFF2-40B4-BE49-F238E27FC236}">
                <a16:creationId xmlns:a16="http://schemas.microsoft.com/office/drawing/2014/main" id="{47146FBD-876E-0F44-0913-97096A46CBEA}"/>
              </a:ext>
            </a:extLst>
          </p:cNvPr>
          <p:cNvSpPr txBox="1"/>
          <p:nvPr/>
        </p:nvSpPr>
        <p:spPr>
          <a:xfrm>
            <a:off x="510081" y="1632755"/>
            <a:ext cx="5139677" cy="338554"/>
          </a:xfrm>
          <a:prstGeom prst="rect">
            <a:avLst/>
          </a:prstGeom>
          <a:noFill/>
        </p:spPr>
        <p:txBody>
          <a:bodyPr wrap="none" rtlCol="0">
            <a:spAutoFit/>
          </a:bodyPr>
          <a:lstStyle/>
          <a:p>
            <a:r>
              <a:rPr lang="en-US" sz="1600" b="1" dirty="0"/>
              <a:t>COMBI, </a:t>
            </a:r>
            <a:r>
              <a:rPr lang="en-US" sz="1600" b="1" dirty="0" err="1"/>
              <a:t>SixTrack</a:t>
            </a:r>
            <a:r>
              <a:rPr lang="en-US" sz="1600" b="1" dirty="0"/>
              <a:t> </a:t>
            </a:r>
            <a:r>
              <a:rPr lang="en-US" sz="1600" b="1" dirty="0">
                <a:solidFill>
                  <a:schemeClr val="accent5"/>
                </a:solidFill>
              </a:rPr>
              <a:t>[1]</a:t>
            </a:r>
            <a:r>
              <a:rPr lang="en-US" sz="1600" b="1" dirty="0"/>
              <a:t>, GUINEA-PIG, </a:t>
            </a:r>
            <a:r>
              <a:rPr lang="en-US" sz="1600" b="1" dirty="0" err="1"/>
              <a:t>PyHEADTAIL</a:t>
            </a:r>
            <a:r>
              <a:rPr lang="en-US" sz="1600" b="1" dirty="0"/>
              <a:t> </a:t>
            </a:r>
            <a:r>
              <a:rPr lang="en-US" sz="1600" dirty="0">
                <a:solidFill>
                  <a:schemeClr val="accent5"/>
                </a:solidFill>
              </a:rPr>
              <a:t>[2]</a:t>
            </a:r>
          </a:p>
        </p:txBody>
      </p:sp>
      <p:sp>
        <p:nvSpPr>
          <p:cNvPr id="4" name="object 6">
            <a:extLst>
              <a:ext uri="{FF2B5EF4-FFF2-40B4-BE49-F238E27FC236}">
                <a16:creationId xmlns:a16="http://schemas.microsoft.com/office/drawing/2014/main" id="{18BCE4E3-8A8A-A671-A240-FF4845AAE62C}"/>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4</a:t>
            </a:r>
            <a:endParaRPr spc="-25" dirty="0"/>
          </a:p>
        </p:txBody>
      </p:sp>
      <p:sp>
        <p:nvSpPr>
          <p:cNvPr id="6" name="TextBox 5">
            <a:extLst>
              <a:ext uri="{FF2B5EF4-FFF2-40B4-BE49-F238E27FC236}">
                <a16:creationId xmlns:a16="http://schemas.microsoft.com/office/drawing/2014/main" id="{9E872F3D-849C-38F2-7FAC-3A26432747B7}"/>
              </a:ext>
            </a:extLst>
          </p:cNvPr>
          <p:cNvSpPr txBox="1"/>
          <p:nvPr/>
        </p:nvSpPr>
        <p:spPr>
          <a:xfrm>
            <a:off x="6543919" y="3982070"/>
            <a:ext cx="914033" cy="338554"/>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sz="1600" dirty="0">
                <a:solidFill>
                  <a:schemeClr val="accent5"/>
                </a:solidFill>
              </a:rPr>
              <a:t>R. Soos</a:t>
            </a:r>
          </a:p>
        </p:txBody>
      </p:sp>
    </p:spTree>
    <p:extLst>
      <p:ext uri="{BB962C8B-B14F-4D97-AF65-F5344CB8AC3E}">
        <p14:creationId xmlns:p14="http://schemas.microsoft.com/office/powerpoint/2010/main" val="13352467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362E4D-87D0-3577-1D94-7530D3D814FC}"/>
            </a:ext>
          </a:extLst>
        </p:cNvPr>
        <p:cNvGrpSpPr/>
        <p:nvPr/>
      </p:nvGrpSpPr>
      <p:grpSpPr>
        <a:xfrm>
          <a:off x="0" y="0"/>
          <a:ext cx="0" cy="0"/>
          <a:chOff x="0" y="0"/>
          <a:chExt cx="0" cy="0"/>
        </a:xfrm>
      </p:grpSpPr>
      <p:sp>
        <p:nvSpPr>
          <p:cNvPr id="3" name="Title 3">
            <a:extLst>
              <a:ext uri="{FF2B5EF4-FFF2-40B4-BE49-F238E27FC236}">
                <a16:creationId xmlns:a16="http://schemas.microsoft.com/office/drawing/2014/main" id="{74955F83-5E63-5E6E-0E22-A232661D3418}"/>
              </a:ext>
            </a:extLst>
          </p:cNvPr>
          <p:cNvSpPr>
            <a:spLocks noGrp="1"/>
          </p:cNvSpPr>
          <p:nvPr>
            <p:ph type="title"/>
          </p:nvPr>
        </p:nvSpPr>
        <p:spPr>
          <a:xfrm>
            <a:off x="442800" y="577979"/>
            <a:ext cx="8263350" cy="804314"/>
          </a:xfrm>
        </p:spPr>
        <p:txBody>
          <a:bodyPr/>
          <a:lstStyle/>
          <a:p>
            <a:r>
              <a:rPr lang="en-US" dirty="0"/>
              <a:t>Studies made possible by Xsuite beam-beam </a:t>
            </a:r>
            <a:r>
              <a:rPr lang="en-US" dirty="0">
                <a:solidFill>
                  <a:schemeClr val="accent5"/>
                </a:solidFill>
              </a:rPr>
              <a:t>[1]</a:t>
            </a:r>
          </a:p>
        </p:txBody>
      </p:sp>
      <p:sp>
        <p:nvSpPr>
          <p:cNvPr id="4" name="TextBox 3">
            <a:extLst>
              <a:ext uri="{FF2B5EF4-FFF2-40B4-BE49-F238E27FC236}">
                <a16:creationId xmlns:a16="http://schemas.microsoft.com/office/drawing/2014/main" id="{D0E58BE6-EBBC-0D4B-26E6-5133B3DA2819}"/>
              </a:ext>
            </a:extLst>
          </p:cNvPr>
          <p:cNvSpPr txBox="1"/>
          <p:nvPr/>
        </p:nvSpPr>
        <p:spPr>
          <a:xfrm>
            <a:off x="762000" y="1048544"/>
            <a:ext cx="7391400" cy="4031873"/>
          </a:xfrm>
          <a:prstGeom prst="rect">
            <a:avLst/>
          </a:prstGeom>
          <a:noFill/>
        </p:spPr>
        <p:txBody>
          <a:bodyPr wrap="square" rtlCol="0">
            <a:spAutoFit/>
          </a:bodyPr>
          <a:lstStyle/>
          <a:p>
            <a:r>
              <a:rPr lang="en-US" sz="1600" dirty="0"/>
              <a:t>Lattice optimization</a:t>
            </a:r>
          </a:p>
          <a:p>
            <a:pPr marL="285750" indent="-285750">
              <a:buFont typeface="Arial" panose="020B0604020202020204" pitchFamily="34" charset="0"/>
              <a:buChar char="•"/>
            </a:pPr>
            <a:r>
              <a:rPr lang="en-US" sz="1600" dirty="0"/>
              <a:t>Luminosity and beam lifetime </a:t>
            </a:r>
            <a:r>
              <a:rPr lang="en-US" sz="1600" dirty="0">
                <a:solidFill>
                  <a:schemeClr val="accent5"/>
                </a:solidFill>
              </a:rPr>
              <a:t>[2]</a:t>
            </a:r>
          </a:p>
          <a:p>
            <a:pPr marL="285750" indent="-285750">
              <a:buFont typeface="Arial" panose="020B0604020202020204" pitchFamily="34" charset="0"/>
              <a:buChar char="•"/>
            </a:pPr>
            <a:r>
              <a:rPr lang="en-US" sz="1600" dirty="0"/>
              <a:t>Footprint &amp; FMA</a:t>
            </a:r>
          </a:p>
          <a:p>
            <a:pPr marL="285750" indent="-285750">
              <a:buFont typeface="Arial" panose="020B0604020202020204" pitchFamily="34" charset="0"/>
              <a:buChar char="•"/>
            </a:pPr>
            <a:r>
              <a:rPr lang="en-US" sz="1600" dirty="0"/>
              <a:t>Lattice interplay with beam-beam (e.g. emittance) </a:t>
            </a:r>
            <a:r>
              <a:rPr lang="en-US" sz="1600" dirty="0">
                <a:solidFill>
                  <a:schemeClr val="accent5"/>
                </a:solidFill>
              </a:rPr>
              <a:t>[1]</a:t>
            </a:r>
          </a:p>
          <a:p>
            <a:pPr marL="285750" indent="-285750">
              <a:buFont typeface="Arial" panose="020B0604020202020204" pitchFamily="34" charset="0"/>
              <a:buChar char="•"/>
            </a:pPr>
            <a:r>
              <a:rPr lang="en-US" sz="1600" dirty="0"/>
              <a:t>Dynamic aperture (DA) / momentum acceptance (MA) </a:t>
            </a:r>
            <a:r>
              <a:rPr lang="en-US" sz="1600" dirty="0">
                <a:solidFill>
                  <a:schemeClr val="accent5"/>
                </a:solidFill>
              </a:rPr>
              <a:t>[3]</a:t>
            </a:r>
          </a:p>
          <a:p>
            <a:pPr marL="285750" indent="-285750">
              <a:buFont typeface="Arial" panose="020B0604020202020204" pitchFamily="34" charset="0"/>
              <a:buChar char="•"/>
            </a:pPr>
            <a:r>
              <a:rPr lang="en-US" sz="1600" dirty="0"/>
              <a:t>Errors &amp; corrections</a:t>
            </a:r>
          </a:p>
          <a:p>
            <a:pPr marL="285750" indent="-285750">
              <a:buFont typeface="Arial" panose="020B0604020202020204" pitchFamily="34" charset="0"/>
              <a:buChar char="•"/>
            </a:pPr>
            <a:r>
              <a:rPr lang="en-US" sz="1600" dirty="0"/>
              <a:t>Top-up injection </a:t>
            </a:r>
            <a:r>
              <a:rPr lang="en-US" sz="1600" dirty="0">
                <a:solidFill>
                  <a:schemeClr val="accent5"/>
                </a:solidFill>
              </a:rPr>
              <a:t>[4]</a:t>
            </a:r>
          </a:p>
          <a:p>
            <a:endParaRPr lang="en-US" sz="1600" dirty="0"/>
          </a:p>
          <a:p>
            <a:r>
              <a:rPr lang="en-US" sz="1600" dirty="0"/>
              <a:t>Collective effects and instabilities</a:t>
            </a:r>
          </a:p>
          <a:p>
            <a:pPr marL="285750" indent="-285750">
              <a:buFont typeface="Arial" panose="020B0604020202020204" pitchFamily="34" charset="0"/>
              <a:buChar char="•"/>
            </a:pPr>
            <a:r>
              <a:rPr lang="en-US" sz="1600" dirty="0"/>
              <a:t>3D flip-flop </a:t>
            </a:r>
            <a:r>
              <a:rPr lang="en-US" sz="1600" dirty="0">
                <a:solidFill>
                  <a:schemeClr val="accent5"/>
                </a:solidFill>
              </a:rPr>
              <a:t>[5, 6]</a:t>
            </a:r>
          </a:p>
          <a:p>
            <a:pPr marL="285750" indent="-285750">
              <a:buFont typeface="Arial" panose="020B0604020202020204" pitchFamily="34" charset="0"/>
              <a:buChar char="•"/>
            </a:pPr>
            <a:r>
              <a:rPr lang="en-US" sz="1600" dirty="0"/>
              <a:t>Incoherent and coherent X-Z instability </a:t>
            </a:r>
            <a:r>
              <a:rPr lang="en-US" sz="1600" dirty="0">
                <a:solidFill>
                  <a:schemeClr val="accent5"/>
                </a:solidFill>
              </a:rPr>
              <a:t>[6, 7]</a:t>
            </a:r>
          </a:p>
          <a:p>
            <a:endParaRPr lang="en-US" sz="1600" dirty="0"/>
          </a:p>
          <a:p>
            <a:r>
              <a:rPr lang="en-US" sz="1600" dirty="0"/>
              <a:t>Collimation and MDI</a:t>
            </a:r>
          </a:p>
          <a:p>
            <a:pPr marL="285750" indent="-285750">
              <a:buFont typeface="Arial" panose="020B0604020202020204" pitchFamily="34" charset="0"/>
              <a:buChar char="•"/>
            </a:pPr>
            <a:r>
              <a:rPr lang="en-US" sz="1600" dirty="0"/>
              <a:t>Loss maps</a:t>
            </a:r>
            <a:endParaRPr lang="en-US" sz="1600" dirty="0">
              <a:solidFill>
                <a:schemeClr val="accent5"/>
              </a:solidFill>
            </a:endParaRPr>
          </a:p>
          <a:p>
            <a:pPr marL="285750" indent="-285750">
              <a:buFont typeface="Arial" panose="020B0604020202020204" pitchFamily="34" charset="0"/>
              <a:buChar char="•"/>
            </a:pPr>
            <a:r>
              <a:rPr lang="en-US" sz="1600" dirty="0"/>
              <a:t>Detector background</a:t>
            </a:r>
          </a:p>
          <a:p>
            <a:pPr marL="285750" indent="-285750">
              <a:buFont typeface="Arial" panose="020B0604020202020204" pitchFamily="34" charset="0"/>
              <a:buChar char="•"/>
            </a:pPr>
            <a:r>
              <a:rPr lang="en-US" sz="1600" dirty="0"/>
              <a:t>IP tuning &amp; feedback</a:t>
            </a:r>
            <a:endParaRPr lang="en-US" sz="1600" dirty="0">
              <a:solidFill>
                <a:schemeClr val="accent5"/>
              </a:solidFill>
            </a:endParaRPr>
          </a:p>
        </p:txBody>
      </p:sp>
      <p:sp>
        <p:nvSpPr>
          <p:cNvPr id="6" name="object 6">
            <a:extLst>
              <a:ext uri="{FF2B5EF4-FFF2-40B4-BE49-F238E27FC236}">
                <a16:creationId xmlns:a16="http://schemas.microsoft.com/office/drawing/2014/main" id="{B1EDBC2D-03F1-11C1-A859-8EE57FD5A31B}"/>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5</a:t>
            </a:r>
            <a:endParaRPr spc="-25" dirty="0"/>
          </a:p>
        </p:txBody>
      </p:sp>
      <p:sp>
        <p:nvSpPr>
          <p:cNvPr id="16" name="TextBox 15">
            <a:extLst>
              <a:ext uri="{FF2B5EF4-FFF2-40B4-BE49-F238E27FC236}">
                <a16:creationId xmlns:a16="http://schemas.microsoft.com/office/drawing/2014/main" id="{23D9AB91-72D2-83CE-4FF0-955D76B8E0F9}"/>
              </a:ext>
            </a:extLst>
          </p:cNvPr>
          <p:cNvSpPr txBox="1"/>
          <p:nvPr/>
        </p:nvSpPr>
        <p:spPr>
          <a:xfrm>
            <a:off x="3094185" y="4267027"/>
            <a:ext cx="2727029"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dirty="0">
                <a:solidFill>
                  <a:schemeClr val="accent5"/>
                </a:solidFill>
              </a:rPr>
              <a:t>G. Broggi, talk @ this conference</a:t>
            </a:r>
          </a:p>
        </p:txBody>
      </p:sp>
      <p:sp>
        <p:nvSpPr>
          <p:cNvPr id="17" name="TextBox 16">
            <a:extLst>
              <a:ext uri="{FF2B5EF4-FFF2-40B4-BE49-F238E27FC236}">
                <a16:creationId xmlns:a16="http://schemas.microsoft.com/office/drawing/2014/main" id="{E490F592-0BCE-F492-4580-1DAABBE2D0AA}"/>
              </a:ext>
            </a:extLst>
          </p:cNvPr>
          <p:cNvSpPr txBox="1"/>
          <p:nvPr/>
        </p:nvSpPr>
        <p:spPr>
          <a:xfrm>
            <a:off x="3094185" y="4673722"/>
            <a:ext cx="4317336"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r>
              <a:rPr lang="en-US" dirty="0">
                <a:solidFill>
                  <a:schemeClr val="accent5"/>
                </a:solidFill>
              </a:rPr>
              <a:t>J. Salvesen talk &amp; V. </a:t>
            </a:r>
            <a:r>
              <a:rPr lang="en-US" dirty="0" err="1">
                <a:solidFill>
                  <a:schemeClr val="accent5"/>
                </a:solidFill>
              </a:rPr>
              <a:t>Gawas</a:t>
            </a:r>
            <a:r>
              <a:rPr lang="en-US" dirty="0">
                <a:solidFill>
                  <a:schemeClr val="accent5"/>
                </a:solidFill>
              </a:rPr>
              <a:t> poster @ this conference</a:t>
            </a:r>
          </a:p>
        </p:txBody>
      </p:sp>
      <p:grpSp>
        <p:nvGrpSpPr>
          <p:cNvPr id="2" name="Group 1">
            <a:extLst>
              <a:ext uri="{FF2B5EF4-FFF2-40B4-BE49-F238E27FC236}">
                <a16:creationId xmlns:a16="http://schemas.microsoft.com/office/drawing/2014/main" id="{76160557-2428-F599-E3F4-FB58585F5BE0}"/>
              </a:ext>
            </a:extLst>
          </p:cNvPr>
          <p:cNvGrpSpPr/>
          <p:nvPr/>
        </p:nvGrpSpPr>
        <p:grpSpPr>
          <a:xfrm>
            <a:off x="72441" y="4315968"/>
            <a:ext cx="740717" cy="740717"/>
            <a:chOff x="6404106" y="758793"/>
            <a:chExt cx="1436662" cy="1436662"/>
          </a:xfrm>
        </p:grpSpPr>
        <p:sp>
          <p:nvSpPr>
            <p:cNvPr id="5" name="Oval 4">
              <a:extLst>
                <a:ext uri="{FF2B5EF4-FFF2-40B4-BE49-F238E27FC236}">
                  <a16:creationId xmlns:a16="http://schemas.microsoft.com/office/drawing/2014/main" id="{1D4B4F0C-1F01-305B-3931-0277A0F19845}"/>
                </a:ext>
              </a:extLst>
            </p:cNvPr>
            <p:cNvSpPr/>
            <p:nvPr/>
          </p:nvSpPr>
          <p:spPr>
            <a:xfrm>
              <a:off x="6404106" y="758793"/>
              <a:ext cx="1436662" cy="14366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7" name="Picture 6" descr="Icon&#10;&#10;Description automatically generated">
              <a:extLst>
                <a:ext uri="{FF2B5EF4-FFF2-40B4-BE49-F238E27FC236}">
                  <a16:creationId xmlns:a16="http://schemas.microsoft.com/office/drawing/2014/main" id="{81287EB7-C602-46D5-3F37-A068F6E76C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53200" y="842949"/>
              <a:ext cx="1186180" cy="1186180"/>
            </a:xfrm>
            <a:prstGeom prst="rect">
              <a:avLst/>
            </a:prstGeom>
          </p:spPr>
        </p:pic>
      </p:grpSp>
    </p:spTree>
    <p:extLst>
      <p:ext uri="{BB962C8B-B14F-4D97-AF65-F5344CB8AC3E}">
        <p14:creationId xmlns:p14="http://schemas.microsoft.com/office/powerpoint/2010/main" val="211669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7543EE-7F41-76D3-2AF3-025513F7D698}"/>
            </a:ext>
          </a:extLst>
        </p:cNvPr>
        <p:cNvGrpSpPr/>
        <p:nvPr/>
      </p:nvGrpSpPr>
      <p:grpSpPr>
        <a:xfrm>
          <a:off x="0" y="0"/>
          <a:ext cx="0" cy="0"/>
          <a:chOff x="0" y="0"/>
          <a:chExt cx="0" cy="0"/>
        </a:xfrm>
      </p:grpSpPr>
      <p:sp>
        <p:nvSpPr>
          <p:cNvPr id="7" name="object 6">
            <a:extLst>
              <a:ext uri="{FF2B5EF4-FFF2-40B4-BE49-F238E27FC236}">
                <a16:creationId xmlns:a16="http://schemas.microsoft.com/office/drawing/2014/main" id="{882EB4FC-DA90-4BAF-EA90-4FDB3BDA27ED}"/>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6</a:t>
            </a:r>
            <a:endParaRPr spc="-25" dirty="0"/>
          </a:p>
        </p:txBody>
      </p:sp>
      <p:grpSp>
        <p:nvGrpSpPr>
          <p:cNvPr id="19" name="Group 18">
            <a:extLst>
              <a:ext uri="{FF2B5EF4-FFF2-40B4-BE49-F238E27FC236}">
                <a16:creationId xmlns:a16="http://schemas.microsoft.com/office/drawing/2014/main" id="{269D6F56-61D4-1020-993E-17D166F6F099}"/>
              </a:ext>
            </a:extLst>
          </p:cNvPr>
          <p:cNvGrpSpPr/>
          <p:nvPr/>
        </p:nvGrpSpPr>
        <p:grpSpPr>
          <a:xfrm>
            <a:off x="117145" y="819125"/>
            <a:ext cx="5482624" cy="2376244"/>
            <a:chOff x="117145" y="819125"/>
            <a:chExt cx="5482624" cy="2376244"/>
          </a:xfrm>
        </p:grpSpPr>
        <p:pic>
          <p:nvPicPr>
            <p:cNvPr id="13" name="Picture 12" descr="A graph of a graph of a graph&#10;&#10;AI-generated content may be incorrect.">
              <a:extLst>
                <a:ext uri="{FF2B5EF4-FFF2-40B4-BE49-F238E27FC236}">
                  <a16:creationId xmlns:a16="http://schemas.microsoft.com/office/drawing/2014/main" id="{E3053A1A-FEC2-2A3C-6E69-10BDAB3385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1159" y="995634"/>
              <a:ext cx="2538610" cy="1959736"/>
            </a:xfrm>
            <a:prstGeom prst="rect">
              <a:avLst/>
            </a:prstGeom>
          </p:spPr>
        </p:pic>
        <p:pic>
          <p:nvPicPr>
            <p:cNvPr id="4" name="Picture 3" descr="A graph of a graph with different colored lines&#10;&#10;AI-generated content may be incorrect.">
              <a:extLst>
                <a:ext uri="{FF2B5EF4-FFF2-40B4-BE49-F238E27FC236}">
                  <a16:creationId xmlns:a16="http://schemas.microsoft.com/office/drawing/2014/main" id="{75406CB6-8211-817B-5CE3-359088D198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145" y="819125"/>
              <a:ext cx="2376244" cy="2376244"/>
            </a:xfrm>
            <a:prstGeom prst="rect">
              <a:avLst/>
            </a:prstGeom>
          </p:spPr>
        </p:pic>
        <p:sp>
          <p:nvSpPr>
            <p:cNvPr id="15" name="Right Arrow 14">
              <a:extLst>
                <a:ext uri="{FF2B5EF4-FFF2-40B4-BE49-F238E27FC236}">
                  <a16:creationId xmlns:a16="http://schemas.microsoft.com/office/drawing/2014/main" id="{DB50F825-FC2B-661F-F331-1ECFF94C9CC8}"/>
                </a:ext>
              </a:extLst>
            </p:cNvPr>
            <p:cNvSpPr/>
            <p:nvPr/>
          </p:nvSpPr>
          <p:spPr>
            <a:xfrm>
              <a:off x="2457775" y="1696783"/>
              <a:ext cx="603384" cy="526768"/>
            </a:xfrm>
            <a:prstGeom prst="rightArrow">
              <a:avLst/>
            </a:prstGeom>
            <a:solidFill>
              <a:srgbClr val="FFDCA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74D7D608-DF68-1F00-0E9A-E28D4A884CEE}"/>
              </a:ext>
            </a:extLst>
          </p:cNvPr>
          <p:cNvGrpSpPr/>
          <p:nvPr/>
        </p:nvGrpSpPr>
        <p:grpSpPr>
          <a:xfrm>
            <a:off x="146047" y="2955370"/>
            <a:ext cx="6684958" cy="2146533"/>
            <a:chOff x="146047" y="2955370"/>
            <a:chExt cx="6684958" cy="2146533"/>
          </a:xfrm>
        </p:grpSpPr>
        <p:pic>
          <p:nvPicPr>
            <p:cNvPr id="12" name="Picture 11" descr="A graph of a number of colored dots&#10;&#10;AI-generated content may be incorrect.">
              <a:extLst>
                <a:ext uri="{FF2B5EF4-FFF2-40B4-BE49-F238E27FC236}">
                  <a16:creationId xmlns:a16="http://schemas.microsoft.com/office/drawing/2014/main" id="{BFB01B51-F4EA-68BA-5DD3-A7D35B808A9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6230" y="2955370"/>
              <a:ext cx="2484775" cy="2146533"/>
            </a:xfrm>
            <a:prstGeom prst="rect">
              <a:avLst/>
            </a:prstGeom>
          </p:spPr>
        </p:pic>
        <p:pic>
          <p:nvPicPr>
            <p:cNvPr id="6" name="Picture 5" descr="A diagram of a hexagon with circles and lines&#10;&#10;AI-generated content may be incorrect.">
              <a:extLst>
                <a:ext uri="{FF2B5EF4-FFF2-40B4-BE49-F238E27FC236}">
                  <a16:creationId xmlns:a16="http://schemas.microsoft.com/office/drawing/2014/main" id="{63C6C68F-E732-54B3-D89F-0311F881745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6047" y="2995871"/>
              <a:ext cx="3471565" cy="2015073"/>
            </a:xfrm>
            <a:prstGeom prst="rect">
              <a:avLst/>
            </a:prstGeom>
          </p:spPr>
        </p:pic>
        <p:sp>
          <p:nvSpPr>
            <p:cNvPr id="9" name="TextBox 8">
              <a:extLst>
                <a:ext uri="{FF2B5EF4-FFF2-40B4-BE49-F238E27FC236}">
                  <a16:creationId xmlns:a16="http://schemas.microsoft.com/office/drawing/2014/main" id="{0D0E7B69-445A-FD40-C8E8-FC9CB75D5F5B}"/>
                </a:ext>
              </a:extLst>
            </p:cNvPr>
            <p:cNvSpPr txBox="1"/>
            <p:nvPr/>
          </p:nvSpPr>
          <p:spPr>
            <a:xfrm>
              <a:off x="2598434" y="4743289"/>
              <a:ext cx="1762021"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dirty="0">
                  <a:solidFill>
                    <a:schemeClr val="accent5"/>
                  </a:solidFill>
                </a:rPr>
                <a:t>L. van Riesen-Haupt</a:t>
              </a:r>
            </a:p>
          </p:txBody>
        </p:sp>
        <p:pic>
          <p:nvPicPr>
            <p:cNvPr id="5" name="Picture 4">
              <a:extLst>
                <a:ext uri="{FF2B5EF4-FFF2-40B4-BE49-F238E27FC236}">
                  <a16:creationId xmlns:a16="http://schemas.microsoft.com/office/drawing/2014/main" id="{CD625015-2BD7-071B-659E-5E3D6EED235B}"/>
                </a:ext>
              </a:extLst>
            </p:cNvPr>
            <p:cNvPicPr>
              <a:picLocks noChangeAspect="1"/>
            </p:cNvPicPr>
            <p:nvPr/>
          </p:nvPicPr>
          <p:blipFill>
            <a:blip r:embed="rId7"/>
            <a:stretch>
              <a:fillRect/>
            </a:stretch>
          </p:blipFill>
          <p:spPr>
            <a:xfrm>
              <a:off x="222671" y="4626935"/>
              <a:ext cx="797029" cy="232709"/>
            </a:xfrm>
            <a:prstGeom prst="rect">
              <a:avLst/>
            </a:prstGeom>
          </p:spPr>
        </p:pic>
        <p:sp>
          <p:nvSpPr>
            <p:cNvPr id="16" name="Right Arrow 15">
              <a:extLst>
                <a:ext uri="{FF2B5EF4-FFF2-40B4-BE49-F238E27FC236}">
                  <a16:creationId xmlns:a16="http://schemas.microsoft.com/office/drawing/2014/main" id="{FA2AC197-2EE2-1482-56FF-6B331FA15E94}"/>
                </a:ext>
              </a:extLst>
            </p:cNvPr>
            <p:cNvSpPr/>
            <p:nvPr/>
          </p:nvSpPr>
          <p:spPr>
            <a:xfrm>
              <a:off x="3751314" y="3792141"/>
              <a:ext cx="603384" cy="526768"/>
            </a:xfrm>
            <a:prstGeom prst="rightArrow">
              <a:avLst/>
            </a:prstGeom>
            <a:solidFill>
              <a:srgbClr val="FFDCA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Title 3">
            <a:extLst>
              <a:ext uri="{FF2B5EF4-FFF2-40B4-BE49-F238E27FC236}">
                <a16:creationId xmlns:a16="http://schemas.microsoft.com/office/drawing/2014/main" id="{2C4EE631-BA85-3423-C192-7AEA1392575A}"/>
              </a:ext>
            </a:extLst>
          </p:cNvPr>
          <p:cNvSpPr>
            <a:spLocks noGrp="1"/>
          </p:cNvSpPr>
          <p:nvPr>
            <p:ph type="title"/>
          </p:nvPr>
        </p:nvSpPr>
        <p:spPr>
          <a:xfrm>
            <a:off x="442800" y="577979"/>
            <a:ext cx="8263350" cy="804314"/>
          </a:xfrm>
        </p:spPr>
        <p:txBody>
          <a:bodyPr/>
          <a:lstStyle/>
          <a:p>
            <a:r>
              <a:rPr lang="en-US" dirty="0"/>
              <a:t>Standardizing performance evaluation: DA/MA</a:t>
            </a:r>
          </a:p>
        </p:txBody>
      </p:sp>
      <p:grpSp>
        <p:nvGrpSpPr>
          <p:cNvPr id="21" name="Group 20">
            <a:extLst>
              <a:ext uri="{FF2B5EF4-FFF2-40B4-BE49-F238E27FC236}">
                <a16:creationId xmlns:a16="http://schemas.microsoft.com/office/drawing/2014/main" id="{2105D41E-421D-EE14-615A-304D045AB0AF}"/>
              </a:ext>
            </a:extLst>
          </p:cNvPr>
          <p:cNvGrpSpPr/>
          <p:nvPr/>
        </p:nvGrpSpPr>
        <p:grpSpPr>
          <a:xfrm>
            <a:off x="6923670" y="1200944"/>
            <a:ext cx="2039701" cy="3227978"/>
            <a:chOff x="6923670" y="1200944"/>
            <a:chExt cx="2039701" cy="3227978"/>
          </a:xfrm>
        </p:grpSpPr>
        <p:grpSp>
          <p:nvGrpSpPr>
            <p:cNvPr id="17" name="Group 16">
              <a:extLst>
                <a:ext uri="{FF2B5EF4-FFF2-40B4-BE49-F238E27FC236}">
                  <a16:creationId xmlns:a16="http://schemas.microsoft.com/office/drawing/2014/main" id="{B88331ED-22C4-3E5B-2C98-34AEAA0F7E23}"/>
                </a:ext>
              </a:extLst>
            </p:cNvPr>
            <p:cNvGrpSpPr/>
            <p:nvPr/>
          </p:nvGrpSpPr>
          <p:grpSpPr>
            <a:xfrm>
              <a:off x="6923670" y="1200944"/>
              <a:ext cx="2039701" cy="3227978"/>
              <a:chOff x="6923670" y="1200944"/>
              <a:chExt cx="2039701" cy="3227978"/>
            </a:xfrm>
          </p:grpSpPr>
          <p:pic>
            <p:nvPicPr>
              <p:cNvPr id="10" name="Picture 9" descr="A graph of a curve&#10;&#10;Description automatically generated">
                <a:extLst>
                  <a:ext uri="{FF2B5EF4-FFF2-40B4-BE49-F238E27FC236}">
                    <a16:creationId xmlns:a16="http://schemas.microsoft.com/office/drawing/2014/main" id="{9E88BEDF-4AA5-A21F-97CC-03E3D000D42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923670" y="1200944"/>
                <a:ext cx="2039701" cy="3227978"/>
              </a:xfrm>
              <a:prstGeom prst="rect">
                <a:avLst/>
              </a:prstGeom>
            </p:spPr>
          </p:pic>
          <p:sp>
            <p:nvSpPr>
              <p:cNvPr id="11" name="TextBox 10">
                <a:extLst>
                  <a:ext uri="{FF2B5EF4-FFF2-40B4-BE49-F238E27FC236}">
                    <a16:creationId xmlns:a16="http://schemas.microsoft.com/office/drawing/2014/main" id="{A7FED487-8AC9-B527-8990-4264D5F605C5}"/>
                  </a:ext>
                </a:extLst>
              </p:cNvPr>
              <p:cNvSpPr txBox="1"/>
              <p:nvPr/>
            </p:nvSpPr>
            <p:spPr>
              <a:xfrm>
                <a:off x="7511150" y="3492059"/>
                <a:ext cx="1162186"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square" rtlCol="0">
                <a:spAutoFit/>
              </a:bodyPr>
              <a:lstStyle/>
              <a:p>
                <a:pPr algn="ctr"/>
                <a:r>
                  <a:rPr lang="en-US" dirty="0">
                    <a:solidFill>
                      <a:schemeClr val="accent5"/>
                    </a:solidFill>
                  </a:rPr>
                  <a:t>A. </a:t>
                </a:r>
                <a:r>
                  <a:rPr lang="en-US" dirty="0" err="1">
                    <a:solidFill>
                      <a:schemeClr val="accent5"/>
                    </a:solidFill>
                  </a:rPr>
                  <a:t>Piveteau</a:t>
                </a:r>
                <a:endParaRPr lang="en-US" dirty="0">
                  <a:solidFill>
                    <a:schemeClr val="accent5"/>
                  </a:solidFill>
                </a:endParaRPr>
              </a:p>
            </p:txBody>
          </p:sp>
        </p:grpSp>
        <p:pic>
          <p:nvPicPr>
            <p:cNvPr id="20" name="Picture 19">
              <a:extLst>
                <a:ext uri="{FF2B5EF4-FFF2-40B4-BE49-F238E27FC236}">
                  <a16:creationId xmlns:a16="http://schemas.microsoft.com/office/drawing/2014/main" id="{FA5F255C-7D18-0355-6909-2E7508BD1445}"/>
                </a:ext>
              </a:extLst>
            </p:cNvPr>
            <p:cNvPicPr>
              <a:picLocks noChangeAspect="1"/>
            </p:cNvPicPr>
            <p:nvPr/>
          </p:nvPicPr>
          <p:blipFill>
            <a:blip r:embed="rId7"/>
            <a:stretch>
              <a:fillRect/>
            </a:stretch>
          </p:blipFill>
          <p:spPr>
            <a:xfrm>
              <a:off x="7693728" y="3079014"/>
              <a:ext cx="797029" cy="232709"/>
            </a:xfrm>
            <a:prstGeom prst="rect">
              <a:avLst/>
            </a:prstGeom>
          </p:spPr>
        </p:pic>
      </p:grpSp>
    </p:spTree>
    <p:extLst>
      <p:ext uri="{BB962C8B-B14F-4D97-AF65-F5344CB8AC3E}">
        <p14:creationId xmlns:p14="http://schemas.microsoft.com/office/powerpoint/2010/main" val="784689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1D917F-5805-06FD-EB8C-7619E736F37D}"/>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23795E3A-BA0A-6CB1-EF57-6D396F49F74A}"/>
              </a:ext>
            </a:extLst>
          </p:cNvPr>
          <p:cNvSpPr txBox="1"/>
          <p:nvPr/>
        </p:nvSpPr>
        <p:spPr>
          <a:xfrm>
            <a:off x="228600" y="1382293"/>
            <a:ext cx="5410200" cy="3139321"/>
          </a:xfrm>
          <a:prstGeom prst="rect">
            <a:avLst/>
          </a:prstGeom>
          <a:noFill/>
        </p:spPr>
        <p:txBody>
          <a:bodyPr wrap="square" rtlCol="0">
            <a:spAutoFit/>
          </a:bodyPr>
          <a:lstStyle/>
          <a:p>
            <a:pPr marL="285750" indent="-285750">
              <a:buFont typeface="Arial" panose="020B0604020202020204" pitchFamily="34" charset="0"/>
              <a:buChar char="•"/>
            </a:pPr>
            <a:r>
              <a:rPr lang="en-US" sz="1800" dirty="0"/>
              <a:t>Main FCC-ee metrics: luminosity and lifetime</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Lattice optimization to be done including beam-beam</a:t>
            </a:r>
          </a:p>
          <a:p>
            <a:pPr marL="285750"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Ongoing studies with errors &amp; corrections</a:t>
            </a:r>
          </a:p>
          <a:p>
            <a:pPr marL="628613" lvl="1" indent="-285750">
              <a:buFont typeface="Arial" panose="020B0604020202020204" pitchFamily="34" charset="0"/>
              <a:buChar char="•"/>
            </a:pPr>
            <a:r>
              <a:rPr lang="en-US" sz="1800" dirty="0"/>
              <a:t>Need standardized way to do DA, MA, FMA</a:t>
            </a:r>
          </a:p>
          <a:p>
            <a:endParaRPr lang="en-US" sz="1800" dirty="0"/>
          </a:p>
          <a:p>
            <a:pPr marL="285750" indent="-285750">
              <a:buFont typeface="Arial" panose="020B0604020202020204" pitchFamily="34" charset="0"/>
              <a:buChar char="•"/>
            </a:pPr>
            <a:r>
              <a:rPr lang="en-US" sz="1800" dirty="0"/>
              <a:t>Idea: exploit correlations between various metrics could speed up optimization process</a:t>
            </a:r>
          </a:p>
          <a:p>
            <a:pPr marL="628613" lvl="1" indent="-285750">
              <a:buFont typeface="Arial" panose="020B0604020202020204" pitchFamily="34" charset="0"/>
              <a:buChar char="•"/>
            </a:pPr>
            <a:r>
              <a:rPr lang="en-US" sz="1800" dirty="0"/>
              <a:t>E.g. lifetime vs DA studies</a:t>
            </a:r>
          </a:p>
        </p:txBody>
      </p:sp>
      <p:sp>
        <p:nvSpPr>
          <p:cNvPr id="3" name="Title 3">
            <a:extLst>
              <a:ext uri="{FF2B5EF4-FFF2-40B4-BE49-F238E27FC236}">
                <a16:creationId xmlns:a16="http://schemas.microsoft.com/office/drawing/2014/main" id="{3615FC22-BA66-F2C8-6F8B-0A6FD6EFAE44}"/>
              </a:ext>
            </a:extLst>
          </p:cNvPr>
          <p:cNvSpPr>
            <a:spLocks noGrp="1"/>
          </p:cNvSpPr>
          <p:nvPr>
            <p:ph type="title"/>
          </p:nvPr>
        </p:nvSpPr>
        <p:spPr>
          <a:xfrm>
            <a:off x="442800" y="577979"/>
            <a:ext cx="8263350" cy="804314"/>
          </a:xfrm>
        </p:spPr>
        <p:txBody>
          <a:bodyPr/>
          <a:lstStyle/>
          <a:p>
            <a:r>
              <a:rPr lang="en-US" dirty="0"/>
              <a:t>Standardizing performance evaluation: correlations</a:t>
            </a:r>
          </a:p>
        </p:txBody>
      </p:sp>
      <p:grpSp>
        <p:nvGrpSpPr>
          <p:cNvPr id="13" name="Group 12">
            <a:extLst>
              <a:ext uri="{FF2B5EF4-FFF2-40B4-BE49-F238E27FC236}">
                <a16:creationId xmlns:a16="http://schemas.microsoft.com/office/drawing/2014/main" id="{96EFA736-8438-A9CE-81FB-807FED9790E9}"/>
              </a:ext>
            </a:extLst>
          </p:cNvPr>
          <p:cNvGrpSpPr/>
          <p:nvPr/>
        </p:nvGrpSpPr>
        <p:grpSpPr>
          <a:xfrm>
            <a:off x="5760399" y="963468"/>
            <a:ext cx="3271412" cy="1759235"/>
            <a:chOff x="5752461" y="3140726"/>
            <a:chExt cx="3271412" cy="1759235"/>
          </a:xfrm>
        </p:grpSpPr>
        <p:pic>
          <p:nvPicPr>
            <p:cNvPr id="11" name="Picture 10" descr="A graph of a graph showing a number of numbers&#10;&#10;AI-generated content may be incorrect.">
              <a:extLst>
                <a:ext uri="{FF2B5EF4-FFF2-40B4-BE49-F238E27FC236}">
                  <a16:creationId xmlns:a16="http://schemas.microsoft.com/office/drawing/2014/main" id="{AA134EC6-B0A6-CCC7-A232-EA7D5153F2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2461" y="3140726"/>
              <a:ext cx="3271412" cy="1759235"/>
            </a:xfrm>
            <a:prstGeom prst="rect">
              <a:avLst/>
            </a:prstGeom>
          </p:spPr>
        </p:pic>
        <p:sp>
          <p:nvSpPr>
            <p:cNvPr id="12" name="TextBox 11">
              <a:extLst>
                <a:ext uri="{FF2B5EF4-FFF2-40B4-BE49-F238E27FC236}">
                  <a16:creationId xmlns:a16="http://schemas.microsoft.com/office/drawing/2014/main" id="{6DA6D9DC-AC8E-CDDF-AD72-CCF502F6ACBC}"/>
                </a:ext>
              </a:extLst>
            </p:cNvPr>
            <p:cNvSpPr txBox="1"/>
            <p:nvPr/>
          </p:nvSpPr>
          <p:spPr>
            <a:xfrm>
              <a:off x="6553200" y="3944144"/>
              <a:ext cx="457200" cy="523220"/>
            </a:xfrm>
            <a:prstGeom prst="rect">
              <a:avLst/>
            </a:prstGeom>
            <a:noFill/>
          </p:spPr>
          <p:txBody>
            <a:bodyPr wrap="square" rtlCol="0">
              <a:spAutoFit/>
            </a:bodyPr>
            <a:lstStyle/>
            <a:p>
              <a:r>
                <a:rPr lang="en-US" sz="2800" b="1" dirty="0"/>
                <a:t>Z</a:t>
              </a:r>
            </a:p>
          </p:txBody>
        </p:sp>
      </p:grpSp>
      <p:sp>
        <p:nvSpPr>
          <p:cNvPr id="4" name="object 6">
            <a:extLst>
              <a:ext uri="{FF2B5EF4-FFF2-40B4-BE49-F238E27FC236}">
                <a16:creationId xmlns:a16="http://schemas.microsoft.com/office/drawing/2014/main" id="{EEFA7F63-794C-0EBE-B0DE-3A7E6267CBA3}"/>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7</a:t>
            </a:r>
            <a:endParaRPr spc="-25" dirty="0"/>
          </a:p>
        </p:txBody>
      </p:sp>
      <p:sp>
        <p:nvSpPr>
          <p:cNvPr id="8" name="TextBox 7">
            <a:extLst>
              <a:ext uri="{FF2B5EF4-FFF2-40B4-BE49-F238E27FC236}">
                <a16:creationId xmlns:a16="http://schemas.microsoft.com/office/drawing/2014/main" id="{C55784A3-4127-7615-09BC-8FC1E258DCB7}"/>
              </a:ext>
            </a:extLst>
          </p:cNvPr>
          <p:cNvSpPr txBox="1"/>
          <p:nvPr/>
        </p:nvSpPr>
        <p:spPr>
          <a:xfrm>
            <a:off x="1046676" y="4521614"/>
            <a:ext cx="3525324" cy="300082"/>
          </a:xfrm>
          <a:prstGeom prst="rect">
            <a:avLst/>
          </a:prstGeom>
          <a:solidFill>
            <a:schemeClr val="bg1"/>
          </a:solidFill>
          <a:ln>
            <a:solidFill>
              <a:schemeClr val="accent5"/>
            </a:solidFill>
          </a:ln>
          <a:effectLst>
            <a:outerShdw blurRad="50800" dist="38100" dir="2700000" algn="tl" rotWithShape="0">
              <a:prstClr val="black">
                <a:alpha val="40000"/>
              </a:prstClr>
            </a:outerShdw>
          </a:effectLst>
        </p:spPr>
        <p:txBody>
          <a:bodyPr wrap="none" rtlCol="0">
            <a:spAutoFit/>
          </a:bodyPr>
          <a:lstStyle/>
          <a:p>
            <a:pPr algn="ctr"/>
            <a:r>
              <a:rPr lang="en-US" dirty="0">
                <a:solidFill>
                  <a:schemeClr val="accent5"/>
                </a:solidFill>
              </a:rPr>
              <a:t>L. van Riesen-Haupt talk @ this conference</a:t>
            </a:r>
          </a:p>
        </p:txBody>
      </p:sp>
      <p:grpSp>
        <p:nvGrpSpPr>
          <p:cNvPr id="23" name="Group 22">
            <a:extLst>
              <a:ext uri="{FF2B5EF4-FFF2-40B4-BE49-F238E27FC236}">
                <a16:creationId xmlns:a16="http://schemas.microsoft.com/office/drawing/2014/main" id="{C837158B-1FE7-636B-9705-992897A7B8E1}"/>
              </a:ext>
            </a:extLst>
          </p:cNvPr>
          <p:cNvGrpSpPr/>
          <p:nvPr/>
        </p:nvGrpSpPr>
        <p:grpSpPr>
          <a:xfrm>
            <a:off x="5763368" y="2772829"/>
            <a:ext cx="3271412" cy="1794280"/>
            <a:chOff x="5763368" y="2772829"/>
            <a:chExt cx="3271412" cy="1794280"/>
          </a:xfrm>
        </p:grpSpPr>
        <p:pic>
          <p:nvPicPr>
            <p:cNvPr id="14" name="Picture 13" descr="A graph of a graph with blue dots&#10;&#10;AI-generated content may be incorrect.">
              <a:extLst>
                <a:ext uri="{FF2B5EF4-FFF2-40B4-BE49-F238E27FC236}">
                  <a16:creationId xmlns:a16="http://schemas.microsoft.com/office/drawing/2014/main" id="{F02A1D1E-16F9-6697-4FD2-81DF0CF1BD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3368" y="2772829"/>
              <a:ext cx="3271412" cy="1794280"/>
            </a:xfrm>
            <a:prstGeom prst="rect">
              <a:avLst/>
            </a:prstGeom>
          </p:spPr>
        </p:pic>
        <p:pic>
          <p:nvPicPr>
            <p:cNvPr id="20" name="Picture 19" descr="A blue background with a white star&#10;&#10;AI-generated content may be incorrect.">
              <a:extLst>
                <a:ext uri="{FF2B5EF4-FFF2-40B4-BE49-F238E27FC236}">
                  <a16:creationId xmlns:a16="http://schemas.microsoft.com/office/drawing/2014/main" id="{58960FDF-93F5-8B38-C56F-D90AC264037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9194" y="3491367"/>
              <a:ext cx="616892" cy="618022"/>
            </a:xfrm>
            <a:prstGeom prst="rect">
              <a:avLst/>
            </a:prstGeom>
          </p:spPr>
        </p:pic>
        <p:pic>
          <p:nvPicPr>
            <p:cNvPr id="22" name="Picture 21" descr="A blue background with a white center&#10;&#10;AI-generated content may be incorrect.">
              <a:extLst>
                <a:ext uri="{FF2B5EF4-FFF2-40B4-BE49-F238E27FC236}">
                  <a16:creationId xmlns:a16="http://schemas.microsoft.com/office/drawing/2014/main" id="{93E9BA27-3A72-6CDF-4F78-98C89B50D5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07180" y="3041574"/>
              <a:ext cx="616892" cy="618022"/>
            </a:xfrm>
            <a:prstGeom prst="rect">
              <a:avLst/>
            </a:prstGeom>
          </p:spPr>
        </p:pic>
      </p:grpSp>
    </p:spTree>
    <p:extLst>
      <p:ext uri="{BB962C8B-B14F-4D97-AF65-F5344CB8AC3E}">
        <p14:creationId xmlns:p14="http://schemas.microsoft.com/office/powerpoint/2010/main" val="5248706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80389A-C60D-73F1-AF1D-5108D4E0960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C7A9F6A8-31F9-1348-E197-C5CC707BC006}"/>
              </a:ext>
            </a:extLst>
          </p:cNvPr>
          <p:cNvSpPr txBox="1"/>
          <p:nvPr/>
        </p:nvSpPr>
        <p:spPr>
          <a:xfrm>
            <a:off x="253960" y="1382293"/>
            <a:ext cx="5273082" cy="2862322"/>
          </a:xfrm>
          <a:prstGeom prst="rect">
            <a:avLst/>
          </a:prstGeom>
          <a:noFill/>
        </p:spPr>
        <p:txBody>
          <a:bodyPr wrap="square" rtlCol="0">
            <a:spAutoFit/>
          </a:bodyPr>
          <a:lstStyle/>
          <a:p>
            <a:endParaRPr lang="en-US" sz="1800" dirty="0"/>
          </a:p>
          <a:p>
            <a:pPr marL="285750" indent="-285750">
              <a:buFont typeface="Arial" panose="020B0604020202020204" pitchFamily="34" charset="0"/>
              <a:buChar char="•"/>
            </a:pPr>
            <a:r>
              <a:rPr lang="en-US" sz="1800" dirty="0"/>
              <a:t>Different libraries (harpy, </a:t>
            </a:r>
            <a:r>
              <a:rPr lang="en-US" sz="1800" dirty="0" err="1"/>
              <a:t>nafflib</a:t>
            </a:r>
            <a:r>
              <a:rPr lang="en-US" sz="1800" dirty="0"/>
              <a:t>)</a:t>
            </a:r>
          </a:p>
          <a:p>
            <a:pPr marL="628613" lvl="1" indent="-285750">
              <a:buFont typeface="Arial" panose="020B0604020202020204" pitchFamily="34" charset="0"/>
              <a:buChar char="•"/>
            </a:pPr>
            <a:r>
              <a:rPr lang="en-US" sz="1800" dirty="0"/>
              <a:t>Same thing, difference in maintenance</a:t>
            </a:r>
          </a:p>
          <a:p>
            <a:pPr marL="628613" lvl="1" indent="-285750">
              <a:buFont typeface="Arial" panose="020B0604020202020204" pitchFamily="34" charset="0"/>
              <a:buChar char="•"/>
            </a:pPr>
            <a:endParaRPr lang="en-US" sz="1800" dirty="0"/>
          </a:p>
          <a:p>
            <a:pPr marL="285750" indent="-285750">
              <a:buFont typeface="Arial" panose="020B0604020202020204" pitchFamily="34" charset="0"/>
              <a:buChar char="•"/>
            </a:pPr>
            <a:r>
              <a:rPr lang="en-US" sz="1800" dirty="0"/>
              <a:t>Ongoing work on built-in tool to compute footprint + FMA</a:t>
            </a:r>
          </a:p>
          <a:p>
            <a:pPr marL="628613" lvl="1" indent="-285750">
              <a:buFont typeface="Arial" panose="020B0604020202020204" pitchFamily="34" charset="0"/>
              <a:buChar char="•"/>
            </a:pPr>
            <a:r>
              <a:rPr lang="en-US" sz="1800" dirty="0"/>
              <a:t>Linear/nonlinear lattice</a:t>
            </a:r>
          </a:p>
          <a:p>
            <a:pPr marL="628613" lvl="1" indent="-285750">
              <a:buFont typeface="Arial" panose="020B0604020202020204" pitchFamily="34" charset="0"/>
              <a:buChar char="•"/>
            </a:pPr>
            <a:r>
              <a:rPr lang="en-US" sz="1800" dirty="0"/>
              <a:t>Compute diffusion</a:t>
            </a:r>
          </a:p>
          <a:p>
            <a:pPr marL="628613" lvl="1" indent="-285750">
              <a:buFont typeface="Arial" panose="020B0604020202020204" pitchFamily="34" charset="0"/>
              <a:buChar char="•"/>
            </a:pPr>
            <a:r>
              <a:rPr lang="en-US" sz="1800" dirty="0"/>
              <a:t>Noise or different filters</a:t>
            </a:r>
          </a:p>
          <a:p>
            <a:pPr marL="628613" lvl="1" indent="-285750">
              <a:buFont typeface="Arial" panose="020B0604020202020204" pitchFamily="34" charset="0"/>
              <a:buChar char="•"/>
            </a:pPr>
            <a:r>
              <a:rPr lang="en-US" sz="1800" dirty="0"/>
              <a:t>GPU support</a:t>
            </a:r>
          </a:p>
        </p:txBody>
      </p:sp>
      <p:sp>
        <p:nvSpPr>
          <p:cNvPr id="3" name="Title 3">
            <a:extLst>
              <a:ext uri="{FF2B5EF4-FFF2-40B4-BE49-F238E27FC236}">
                <a16:creationId xmlns:a16="http://schemas.microsoft.com/office/drawing/2014/main" id="{34356CCC-4DD6-7A1F-D667-9AF06D5DBC06}"/>
              </a:ext>
            </a:extLst>
          </p:cNvPr>
          <p:cNvSpPr>
            <a:spLocks noGrp="1"/>
          </p:cNvSpPr>
          <p:nvPr>
            <p:ph type="title"/>
          </p:nvPr>
        </p:nvSpPr>
        <p:spPr>
          <a:xfrm>
            <a:off x="282863" y="559591"/>
            <a:ext cx="8263350" cy="804314"/>
          </a:xfrm>
        </p:spPr>
        <p:txBody>
          <a:bodyPr/>
          <a:lstStyle/>
          <a:p>
            <a:r>
              <a:rPr lang="en-US" dirty="0"/>
              <a:t>Standardizing performance evaluation:</a:t>
            </a:r>
            <a:br>
              <a:rPr lang="en-US" dirty="0"/>
            </a:br>
            <a:r>
              <a:rPr lang="en-US" dirty="0"/>
              <a:t>Footprint &amp; FMA</a:t>
            </a:r>
          </a:p>
        </p:txBody>
      </p:sp>
      <p:sp>
        <p:nvSpPr>
          <p:cNvPr id="4" name="object 6">
            <a:extLst>
              <a:ext uri="{FF2B5EF4-FFF2-40B4-BE49-F238E27FC236}">
                <a16:creationId xmlns:a16="http://schemas.microsoft.com/office/drawing/2014/main" id="{CC7421EE-7EEE-EDD4-4CC6-A4EE88A2ED7A}"/>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8</a:t>
            </a:r>
            <a:endParaRPr spc="-25" dirty="0"/>
          </a:p>
        </p:txBody>
      </p:sp>
      <p:grpSp>
        <p:nvGrpSpPr>
          <p:cNvPr id="41" name="Group 40">
            <a:extLst>
              <a:ext uri="{FF2B5EF4-FFF2-40B4-BE49-F238E27FC236}">
                <a16:creationId xmlns:a16="http://schemas.microsoft.com/office/drawing/2014/main" id="{6E66F698-B616-D352-FE59-7100EA413481}"/>
              </a:ext>
            </a:extLst>
          </p:cNvPr>
          <p:cNvGrpSpPr/>
          <p:nvPr/>
        </p:nvGrpSpPr>
        <p:grpSpPr>
          <a:xfrm>
            <a:off x="3352800" y="3362543"/>
            <a:ext cx="2895600" cy="1763924"/>
            <a:chOff x="667267" y="1129660"/>
            <a:chExt cx="3401731" cy="2073436"/>
          </a:xfrm>
        </p:grpSpPr>
        <p:pic>
          <p:nvPicPr>
            <p:cNvPr id="42" name="Picture 41" descr="A graph of colored dots&#10;&#10;AI-generated content may be incorrect.">
              <a:extLst>
                <a:ext uri="{FF2B5EF4-FFF2-40B4-BE49-F238E27FC236}">
                  <a16:creationId xmlns:a16="http://schemas.microsoft.com/office/drawing/2014/main" id="{9BE6B4F6-5DD6-775C-1F69-2710D890F9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267" y="1129660"/>
              <a:ext cx="3401731" cy="2073436"/>
            </a:xfrm>
            <a:prstGeom prst="rect">
              <a:avLst/>
            </a:prstGeom>
          </p:spPr>
        </p:pic>
        <p:sp>
          <p:nvSpPr>
            <p:cNvPr id="43" name="TextBox 42">
              <a:extLst>
                <a:ext uri="{FF2B5EF4-FFF2-40B4-BE49-F238E27FC236}">
                  <a16:creationId xmlns:a16="http://schemas.microsoft.com/office/drawing/2014/main" id="{D7743279-587C-CE3D-2080-8B09BE0BE351}"/>
                </a:ext>
              </a:extLst>
            </p:cNvPr>
            <p:cNvSpPr txBox="1"/>
            <p:nvPr/>
          </p:nvSpPr>
          <p:spPr>
            <a:xfrm>
              <a:off x="1143000" y="1198876"/>
              <a:ext cx="982961" cy="300082"/>
            </a:xfrm>
            <a:prstGeom prst="rect">
              <a:avLst/>
            </a:prstGeom>
            <a:noFill/>
          </p:spPr>
          <p:txBody>
            <a:bodyPr wrap="none" rtlCol="0">
              <a:spAutoFit/>
            </a:bodyPr>
            <a:lstStyle/>
            <a:p>
              <a:r>
                <a:rPr lang="en-US" b="1" dirty="0">
                  <a:solidFill>
                    <a:schemeClr val="accent4">
                      <a:lumMod val="50000"/>
                    </a:schemeClr>
                  </a:solidFill>
                </a:rPr>
                <a:t>best seed</a:t>
              </a:r>
            </a:p>
          </p:txBody>
        </p:sp>
      </p:grpSp>
      <p:grpSp>
        <p:nvGrpSpPr>
          <p:cNvPr id="44" name="Group 43">
            <a:extLst>
              <a:ext uri="{FF2B5EF4-FFF2-40B4-BE49-F238E27FC236}">
                <a16:creationId xmlns:a16="http://schemas.microsoft.com/office/drawing/2014/main" id="{34C31CD5-70A3-82DA-5BEC-9655A2CC1569}"/>
              </a:ext>
            </a:extLst>
          </p:cNvPr>
          <p:cNvGrpSpPr/>
          <p:nvPr/>
        </p:nvGrpSpPr>
        <p:grpSpPr>
          <a:xfrm>
            <a:off x="6248400" y="3389184"/>
            <a:ext cx="2895600" cy="1763924"/>
            <a:chOff x="5075003" y="1198876"/>
            <a:chExt cx="3401731" cy="2073436"/>
          </a:xfrm>
        </p:grpSpPr>
        <p:pic>
          <p:nvPicPr>
            <p:cNvPr id="45" name="Picture 44" descr="A graph of a function&#10;&#10;AI-generated content may be incorrect.">
              <a:extLst>
                <a:ext uri="{FF2B5EF4-FFF2-40B4-BE49-F238E27FC236}">
                  <a16:creationId xmlns:a16="http://schemas.microsoft.com/office/drawing/2014/main" id="{549F1503-6828-F64D-9CB1-6FF54D077F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5003" y="1198876"/>
              <a:ext cx="3401731" cy="2073436"/>
            </a:xfrm>
            <a:prstGeom prst="rect">
              <a:avLst/>
            </a:prstGeom>
          </p:spPr>
        </p:pic>
        <p:sp>
          <p:nvSpPr>
            <p:cNvPr id="46" name="TextBox 45">
              <a:extLst>
                <a:ext uri="{FF2B5EF4-FFF2-40B4-BE49-F238E27FC236}">
                  <a16:creationId xmlns:a16="http://schemas.microsoft.com/office/drawing/2014/main" id="{D33B4A1F-758C-52B3-AD48-A1E4D787CB93}"/>
                </a:ext>
              </a:extLst>
            </p:cNvPr>
            <p:cNvSpPr txBox="1"/>
            <p:nvPr/>
          </p:nvSpPr>
          <p:spPr>
            <a:xfrm>
              <a:off x="5562600" y="1232252"/>
              <a:ext cx="1088760" cy="300082"/>
            </a:xfrm>
            <a:prstGeom prst="rect">
              <a:avLst/>
            </a:prstGeom>
            <a:noFill/>
          </p:spPr>
          <p:txBody>
            <a:bodyPr wrap="none" rtlCol="0">
              <a:spAutoFit/>
            </a:bodyPr>
            <a:lstStyle/>
            <a:p>
              <a:r>
                <a:rPr lang="en-US" b="1" dirty="0">
                  <a:solidFill>
                    <a:srgbClr val="C00000"/>
                  </a:solidFill>
                </a:rPr>
                <a:t>worst seed</a:t>
              </a:r>
            </a:p>
          </p:txBody>
        </p:sp>
      </p:grpSp>
      <p:grpSp>
        <p:nvGrpSpPr>
          <p:cNvPr id="51" name="Group 50">
            <a:extLst>
              <a:ext uri="{FF2B5EF4-FFF2-40B4-BE49-F238E27FC236}">
                <a16:creationId xmlns:a16="http://schemas.microsoft.com/office/drawing/2014/main" id="{5A957684-A60D-9C22-01C8-60FBD24C827C}"/>
              </a:ext>
            </a:extLst>
          </p:cNvPr>
          <p:cNvGrpSpPr/>
          <p:nvPr/>
        </p:nvGrpSpPr>
        <p:grpSpPr>
          <a:xfrm>
            <a:off x="5178755" y="1200944"/>
            <a:ext cx="3567364" cy="1956602"/>
            <a:chOff x="5178755" y="1200944"/>
            <a:chExt cx="3567364" cy="1956602"/>
          </a:xfrm>
        </p:grpSpPr>
        <p:grpSp>
          <p:nvGrpSpPr>
            <p:cNvPr id="38" name="Group 37">
              <a:extLst>
                <a:ext uri="{FF2B5EF4-FFF2-40B4-BE49-F238E27FC236}">
                  <a16:creationId xmlns:a16="http://schemas.microsoft.com/office/drawing/2014/main" id="{5D78ECC9-0E05-213C-5312-4E59045C7BBC}"/>
                </a:ext>
              </a:extLst>
            </p:cNvPr>
            <p:cNvGrpSpPr/>
            <p:nvPr/>
          </p:nvGrpSpPr>
          <p:grpSpPr>
            <a:xfrm>
              <a:off x="5178755" y="1200944"/>
              <a:ext cx="3567364" cy="1956602"/>
              <a:chOff x="5944982" y="0"/>
              <a:chExt cx="2945058" cy="1615284"/>
            </a:xfrm>
          </p:grpSpPr>
          <p:pic>
            <p:nvPicPr>
              <p:cNvPr id="37" name="Picture 36" descr="A graph of a graph&#10;&#10;AI-generated content may be incorrect.">
                <a:extLst>
                  <a:ext uri="{FF2B5EF4-FFF2-40B4-BE49-F238E27FC236}">
                    <a16:creationId xmlns:a16="http://schemas.microsoft.com/office/drawing/2014/main" id="{88A17422-D330-876A-35CB-AC8C2887F0A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4982" y="0"/>
                <a:ext cx="2945058" cy="1615284"/>
              </a:xfrm>
              <a:prstGeom prst="rect">
                <a:avLst/>
              </a:prstGeom>
            </p:spPr>
          </p:pic>
          <p:sp>
            <p:nvSpPr>
              <p:cNvPr id="27" name="TextBox 26">
                <a:extLst>
                  <a:ext uri="{FF2B5EF4-FFF2-40B4-BE49-F238E27FC236}">
                    <a16:creationId xmlns:a16="http://schemas.microsoft.com/office/drawing/2014/main" id="{763C9AC0-7DFE-4E79-85F9-EC36CCB52BC4}"/>
                  </a:ext>
                </a:extLst>
              </p:cNvPr>
              <p:cNvSpPr txBox="1"/>
              <p:nvPr/>
            </p:nvSpPr>
            <p:spPr>
              <a:xfrm>
                <a:off x="6400967" y="669568"/>
                <a:ext cx="1008835" cy="523220"/>
              </a:xfrm>
              <a:prstGeom prst="rect">
                <a:avLst/>
              </a:prstGeom>
              <a:noFill/>
            </p:spPr>
            <p:txBody>
              <a:bodyPr wrap="square" rtlCol="0">
                <a:spAutoFit/>
              </a:bodyPr>
              <a:lstStyle/>
              <a:p>
                <a:r>
                  <a:rPr lang="en-US" sz="2800" b="1" dirty="0"/>
                  <a:t>ttbar</a:t>
                </a:r>
              </a:p>
            </p:txBody>
          </p:sp>
        </p:grpSp>
        <p:sp>
          <p:nvSpPr>
            <p:cNvPr id="49" name="Oval 48">
              <a:extLst>
                <a:ext uri="{FF2B5EF4-FFF2-40B4-BE49-F238E27FC236}">
                  <a16:creationId xmlns:a16="http://schemas.microsoft.com/office/drawing/2014/main" id="{5AC7A29D-BF85-7601-15AD-F82997C3C743}"/>
                </a:ext>
              </a:extLst>
            </p:cNvPr>
            <p:cNvSpPr/>
            <p:nvPr/>
          </p:nvSpPr>
          <p:spPr>
            <a:xfrm>
              <a:off x="7140575" y="1485378"/>
              <a:ext cx="209701" cy="209701"/>
            </a:xfrm>
            <a:prstGeom prst="ellipse">
              <a:avLst/>
            </a:prstGeom>
            <a:noFill/>
            <a:ln w="38100">
              <a:solidFill>
                <a:schemeClr val="accent4">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D95E689F-099A-EC57-3ED3-12F4B44EE2C8}"/>
                </a:ext>
              </a:extLst>
            </p:cNvPr>
            <p:cNvSpPr/>
            <p:nvPr/>
          </p:nvSpPr>
          <p:spPr>
            <a:xfrm>
              <a:off x="7139532" y="2011995"/>
              <a:ext cx="209701" cy="209701"/>
            </a:xfrm>
            <a:prstGeom prst="ellipse">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36627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E12562-9B0D-D5E6-3D22-870376E540BE}"/>
            </a:ext>
          </a:extLst>
        </p:cNvPr>
        <p:cNvGrpSpPr/>
        <p:nvPr/>
      </p:nvGrpSpPr>
      <p:grpSpPr>
        <a:xfrm>
          <a:off x="0" y="0"/>
          <a:ext cx="0" cy="0"/>
          <a:chOff x="0" y="0"/>
          <a:chExt cx="0" cy="0"/>
        </a:xfrm>
      </p:grpSpPr>
      <p:sp>
        <p:nvSpPr>
          <p:cNvPr id="3" name="Title 3">
            <a:extLst>
              <a:ext uri="{FF2B5EF4-FFF2-40B4-BE49-F238E27FC236}">
                <a16:creationId xmlns:a16="http://schemas.microsoft.com/office/drawing/2014/main" id="{B7FE58A7-4FDF-F2EA-5266-1ABB587E306A}"/>
              </a:ext>
            </a:extLst>
          </p:cNvPr>
          <p:cNvSpPr>
            <a:spLocks noGrp="1"/>
          </p:cNvSpPr>
          <p:nvPr>
            <p:ph type="title"/>
          </p:nvPr>
        </p:nvSpPr>
        <p:spPr>
          <a:xfrm>
            <a:off x="442800" y="577979"/>
            <a:ext cx="8263350" cy="804314"/>
          </a:xfrm>
        </p:spPr>
        <p:txBody>
          <a:bodyPr/>
          <a:lstStyle/>
          <a:p>
            <a:r>
              <a:rPr lang="en-US" dirty="0"/>
              <a:t>Standardizing performance evaluation</a:t>
            </a:r>
          </a:p>
        </p:txBody>
      </p:sp>
      <p:graphicFrame>
        <p:nvGraphicFramePr>
          <p:cNvPr id="4" name="Table 3">
            <a:extLst>
              <a:ext uri="{FF2B5EF4-FFF2-40B4-BE49-F238E27FC236}">
                <a16:creationId xmlns:a16="http://schemas.microsoft.com/office/drawing/2014/main" id="{3200045D-A2BF-6E1B-6626-132080825069}"/>
              </a:ext>
            </a:extLst>
          </p:cNvPr>
          <p:cNvGraphicFramePr>
            <a:graphicFrameLocks noGrp="1"/>
          </p:cNvGraphicFramePr>
          <p:nvPr>
            <p:extLst>
              <p:ext uri="{D42A27DB-BD31-4B8C-83A1-F6EECF244321}">
                <p14:modId xmlns:p14="http://schemas.microsoft.com/office/powerpoint/2010/main" val="2495070204"/>
              </p:ext>
            </p:extLst>
          </p:nvPr>
        </p:nvGraphicFramePr>
        <p:xfrm>
          <a:off x="268699" y="1200944"/>
          <a:ext cx="8606602" cy="3794760"/>
        </p:xfrm>
        <a:graphic>
          <a:graphicData uri="http://schemas.openxmlformats.org/drawingml/2006/table">
            <a:tbl>
              <a:tblPr firstRow="1" bandRow="1">
                <a:tableStyleId>{5C22544A-7EE6-4342-B048-85BDC9FD1C3A}</a:tableStyleId>
              </a:tblPr>
              <a:tblGrid>
                <a:gridCol w="1646111">
                  <a:extLst>
                    <a:ext uri="{9D8B030D-6E8A-4147-A177-3AD203B41FA5}">
                      <a16:colId xmlns:a16="http://schemas.microsoft.com/office/drawing/2014/main" val="533082974"/>
                    </a:ext>
                  </a:extLst>
                </a:gridCol>
                <a:gridCol w="1664018">
                  <a:extLst>
                    <a:ext uri="{9D8B030D-6E8A-4147-A177-3AD203B41FA5}">
                      <a16:colId xmlns:a16="http://schemas.microsoft.com/office/drawing/2014/main" val="2703536185"/>
                    </a:ext>
                  </a:extLst>
                </a:gridCol>
                <a:gridCol w="1443165">
                  <a:extLst>
                    <a:ext uri="{9D8B030D-6E8A-4147-A177-3AD203B41FA5}">
                      <a16:colId xmlns:a16="http://schemas.microsoft.com/office/drawing/2014/main" val="2624592606"/>
                    </a:ext>
                  </a:extLst>
                </a:gridCol>
                <a:gridCol w="2378393">
                  <a:extLst>
                    <a:ext uri="{9D8B030D-6E8A-4147-A177-3AD203B41FA5}">
                      <a16:colId xmlns:a16="http://schemas.microsoft.com/office/drawing/2014/main" val="1794164064"/>
                    </a:ext>
                  </a:extLst>
                </a:gridCol>
                <a:gridCol w="1474915">
                  <a:extLst>
                    <a:ext uri="{9D8B030D-6E8A-4147-A177-3AD203B41FA5}">
                      <a16:colId xmlns:a16="http://schemas.microsoft.com/office/drawing/2014/main" val="3076996592"/>
                    </a:ext>
                  </a:extLst>
                </a:gridCol>
              </a:tblGrid>
              <a:tr h="370840">
                <a:tc>
                  <a:txBody>
                    <a:bodyPr/>
                    <a:lstStyle/>
                    <a:p>
                      <a:r>
                        <a:rPr lang="en-US" sz="1200" dirty="0"/>
                        <a:t>Simulation</a:t>
                      </a:r>
                    </a:p>
                  </a:txBody>
                  <a:tcPr/>
                </a:tc>
                <a:tc>
                  <a:txBody>
                    <a:bodyPr/>
                    <a:lstStyle/>
                    <a:p>
                      <a:r>
                        <a:rPr lang="en-US" sz="1200" dirty="0"/>
                        <a:t>Number of Particles</a:t>
                      </a:r>
                    </a:p>
                  </a:txBody>
                  <a:tcPr/>
                </a:tc>
                <a:tc>
                  <a:txBody>
                    <a:bodyPr/>
                    <a:lstStyle/>
                    <a:p>
                      <a:r>
                        <a:rPr lang="en-US" sz="1200" dirty="0"/>
                        <a:t>Number of Turns</a:t>
                      </a:r>
                    </a:p>
                  </a:txBody>
                  <a:tcPr/>
                </a:tc>
                <a:tc>
                  <a:txBody>
                    <a:bodyPr/>
                    <a:lstStyle/>
                    <a:p>
                      <a:r>
                        <a:rPr lang="en-US" sz="1200" dirty="0"/>
                        <a:t>Model</a:t>
                      </a:r>
                    </a:p>
                  </a:txBody>
                  <a:tcPr/>
                </a:tc>
                <a:tc>
                  <a:txBody>
                    <a:bodyPr/>
                    <a:lstStyle/>
                    <a:p>
                      <a:r>
                        <a:rPr lang="en-US" sz="1200" dirty="0"/>
                        <a:t>Typical timescale</a:t>
                      </a:r>
                    </a:p>
                  </a:txBody>
                  <a:tcPr/>
                </a:tc>
                <a:extLst>
                  <a:ext uri="{0D108BD9-81ED-4DB2-BD59-A6C34878D82A}">
                    <a16:rowId xmlns:a16="http://schemas.microsoft.com/office/drawing/2014/main" val="1883479627"/>
                  </a:ext>
                </a:extLst>
              </a:tr>
              <a:tr h="370840">
                <a:tc>
                  <a:txBody>
                    <a:bodyPr/>
                    <a:lstStyle/>
                    <a:p>
                      <a:r>
                        <a:rPr lang="en-US" sz="1200" dirty="0"/>
                        <a:t>Optics</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a:t>~1</a:t>
                      </a:r>
                    </a:p>
                  </a:txBody>
                  <a:tcPr/>
                </a:tc>
                <a:tc>
                  <a:txBody>
                    <a:bodyPr/>
                    <a:lstStyle/>
                    <a:p>
                      <a:r>
                        <a:rPr lang="en-US" sz="1200" dirty="0"/>
                        <a:t>~few</a:t>
                      </a:r>
                    </a:p>
                  </a:txBody>
                  <a:tcPr/>
                </a:tc>
                <a:tc>
                  <a:txBody>
                    <a:bodyPr/>
                    <a:lstStyle/>
                    <a:p>
                      <a:r>
                        <a:rPr lang="en-US" sz="1200" dirty="0"/>
                        <a:t>full lattice + </a:t>
                      </a:r>
                      <a:r>
                        <a:rPr lang="en-US" sz="1200" b="1" dirty="0"/>
                        <a:t>WS BB</a:t>
                      </a:r>
                    </a:p>
                  </a:txBody>
                  <a:tcPr/>
                </a:tc>
                <a:tc>
                  <a:txBody>
                    <a:bodyPr/>
                    <a:lstStyle/>
                    <a:p>
                      <a:r>
                        <a:rPr lang="en-US" sz="1200" b="1" dirty="0"/>
                        <a:t>sec</a:t>
                      </a:r>
                    </a:p>
                  </a:txBody>
                  <a:tcPr/>
                </a:tc>
                <a:extLst>
                  <a:ext uri="{0D108BD9-81ED-4DB2-BD59-A6C34878D82A}">
                    <a16:rowId xmlns:a16="http://schemas.microsoft.com/office/drawing/2014/main" val="1282872676"/>
                  </a:ext>
                </a:extLst>
              </a:tr>
              <a:tr h="370840">
                <a:tc>
                  <a:txBody>
                    <a:bodyPr/>
                    <a:lstStyle/>
                    <a:p>
                      <a:r>
                        <a:rPr lang="en-US" sz="1200" dirty="0"/>
                        <a:t>Emittance – Matrix</a:t>
                      </a:r>
                    </a:p>
                  </a:txBody>
                  <a:tcPr/>
                </a:tc>
                <a:tc>
                  <a:txBody>
                    <a:bodyPr/>
                    <a:lstStyle/>
                    <a:p>
                      <a:r>
                        <a:rPr lang="en-US" sz="1200" dirty="0"/>
                        <a:t>~1</a:t>
                      </a:r>
                    </a:p>
                  </a:txBody>
                  <a:tcPr/>
                </a:tc>
                <a:tc>
                  <a:txBody>
                    <a:bodyPr/>
                    <a:lstStyle/>
                    <a:p>
                      <a:r>
                        <a:rPr lang="en-US" sz="1200" dirty="0"/>
                        <a:t>~few</a:t>
                      </a:r>
                    </a:p>
                  </a:txBody>
                  <a:tcPr/>
                </a:tc>
                <a:tc>
                  <a:txBody>
                    <a:bodyPr/>
                    <a:lstStyle/>
                    <a:p>
                      <a:r>
                        <a:rPr lang="en-US" sz="1200" dirty="0"/>
                        <a:t>linear map + </a:t>
                      </a:r>
                      <a:r>
                        <a:rPr lang="en-US" sz="1200" b="1" dirty="0"/>
                        <a:t>WS BB</a:t>
                      </a:r>
                    </a:p>
                  </a:txBody>
                  <a:tcPr/>
                </a:tc>
                <a:tc>
                  <a:txBody>
                    <a:bodyPr/>
                    <a:lstStyle/>
                    <a:p>
                      <a:r>
                        <a:rPr lang="en-US" sz="1200" b="1" dirty="0"/>
                        <a:t>sec</a:t>
                      </a:r>
                    </a:p>
                  </a:txBody>
                  <a:tcPr/>
                </a:tc>
                <a:extLst>
                  <a:ext uri="{0D108BD9-81ED-4DB2-BD59-A6C34878D82A}">
                    <a16:rowId xmlns:a16="http://schemas.microsoft.com/office/drawing/2014/main" val="1931321820"/>
                  </a:ext>
                </a:extLst>
              </a:tr>
              <a:tr h="370840">
                <a:tc>
                  <a:txBody>
                    <a:bodyPr/>
                    <a:lstStyle/>
                    <a:p>
                      <a:r>
                        <a:rPr lang="en-US" sz="1200" dirty="0"/>
                        <a:t>Coarse Dynamic Aperture </a:t>
                      </a:r>
                    </a:p>
                  </a:txBody>
                  <a:tcPr/>
                </a:tc>
                <a:tc>
                  <a:txBody>
                    <a:bodyPr/>
                    <a:lstStyle/>
                    <a:p>
                      <a:r>
                        <a:rPr lang="en-US" sz="1200" dirty="0"/>
                        <a:t>~100</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full lattice + </a:t>
                      </a:r>
                      <a:r>
                        <a:rPr lang="en-US" sz="1200" b="1" dirty="0"/>
                        <a:t>WS BB</a:t>
                      </a:r>
                    </a:p>
                  </a:txBody>
                  <a:tcPr/>
                </a:tc>
                <a:tc>
                  <a:txBody>
                    <a:bodyPr/>
                    <a:lstStyle/>
                    <a:p>
                      <a:r>
                        <a:rPr lang="en-US" sz="1200" b="1" dirty="0"/>
                        <a:t>min</a:t>
                      </a:r>
                    </a:p>
                  </a:txBody>
                  <a:tcPr/>
                </a:tc>
                <a:extLst>
                  <a:ext uri="{0D108BD9-81ED-4DB2-BD59-A6C34878D82A}">
                    <a16:rowId xmlns:a16="http://schemas.microsoft.com/office/drawing/2014/main" val="2392750732"/>
                  </a:ext>
                </a:extLst>
              </a:tr>
              <a:tr h="370840">
                <a:tc>
                  <a:txBody>
                    <a:bodyPr/>
                    <a:lstStyle/>
                    <a:p>
                      <a:r>
                        <a:rPr lang="en-US" sz="1200" dirty="0"/>
                        <a:t>Emittance – Tracking</a:t>
                      </a:r>
                    </a:p>
                  </a:txBody>
                  <a:tcPr/>
                </a:tc>
                <a:tc>
                  <a:txBody>
                    <a:bodyPr/>
                    <a:lstStyle/>
                    <a:p>
                      <a:r>
                        <a:rPr lang="en-US" sz="1200" dirty="0"/>
                        <a:t>~1k</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full lattice + </a:t>
                      </a:r>
                      <a:r>
                        <a:rPr lang="en-US" sz="1200" b="1" dirty="0"/>
                        <a:t>WS BB</a:t>
                      </a:r>
                    </a:p>
                  </a:txBody>
                  <a:tcPr/>
                </a:tc>
                <a:tc>
                  <a:txBody>
                    <a:bodyPr/>
                    <a:lstStyle/>
                    <a:p>
                      <a:r>
                        <a:rPr lang="en-US" sz="1200" b="1" dirty="0"/>
                        <a:t>min</a:t>
                      </a:r>
                    </a:p>
                  </a:txBody>
                  <a:tcPr/>
                </a:tc>
                <a:extLst>
                  <a:ext uri="{0D108BD9-81ED-4DB2-BD59-A6C34878D82A}">
                    <a16:rowId xmlns:a16="http://schemas.microsoft.com/office/drawing/2014/main" val="2591202646"/>
                  </a:ext>
                </a:extLst>
              </a:tr>
              <a:tr h="370840">
                <a:tc>
                  <a:txBody>
                    <a:bodyPr/>
                    <a:lstStyle/>
                    <a:p>
                      <a:r>
                        <a:rPr lang="en-US" sz="1200" dirty="0"/>
                        <a:t>Fine DA / MA</a:t>
                      </a:r>
                    </a:p>
                  </a:txBody>
                  <a:tcPr/>
                </a:tc>
                <a:tc>
                  <a:txBody>
                    <a:bodyPr/>
                    <a:lstStyle/>
                    <a:p>
                      <a:r>
                        <a:rPr lang="en-US" sz="1200" dirty="0"/>
                        <a:t>~10k</a:t>
                      </a:r>
                    </a:p>
                  </a:txBody>
                  <a:tcPr/>
                </a:tc>
                <a:tc>
                  <a:txBody>
                    <a:bodyPr/>
                    <a:lstStyle/>
                    <a:p>
                      <a:r>
                        <a:rPr lang="en-US" sz="1200" dirty="0"/>
                        <a:t>~𝜏</a:t>
                      </a:r>
                      <a:r>
                        <a:rPr lang="en-US" sz="1200" baseline="-25000" dirty="0"/>
                        <a:t>SR</a:t>
                      </a:r>
                      <a:r>
                        <a:rPr lang="en-US" sz="1200" dirty="0"/>
                        <a:t> (50-5000)</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dirty="0"/>
                        <a:t>full lattice + </a:t>
                      </a:r>
                      <a:r>
                        <a:rPr lang="en-US" sz="1200" b="1" dirty="0"/>
                        <a:t>WS BB</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t>min</a:t>
                      </a:r>
                    </a:p>
                  </a:txBody>
                  <a:tcPr/>
                </a:tc>
                <a:extLst>
                  <a:ext uri="{0D108BD9-81ED-4DB2-BD59-A6C34878D82A}">
                    <a16:rowId xmlns:a16="http://schemas.microsoft.com/office/drawing/2014/main" val="1310118786"/>
                  </a:ext>
                </a:extLst>
              </a:tr>
              <a:tr h="370840">
                <a:tc>
                  <a:txBody>
                    <a:bodyPr/>
                    <a:lstStyle/>
                    <a:p>
                      <a:r>
                        <a:rPr lang="en-US" sz="1200" dirty="0"/>
                        <a:t>Luminosity</a:t>
                      </a:r>
                    </a:p>
                  </a:txBody>
                  <a:tcPr/>
                </a:tc>
                <a:tc>
                  <a:txBody>
                    <a:bodyPr/>
                    <a:lstStyle/>
                    <a:p>
                      <a:r>
                        <a:rPr lang="en-US" sz="1200" dirty="0"/>
                        <a:t>~10k</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linear map / full lattice + </a:t>
                      </a:r>
                      <a:r>
                        <a:rPr lang="en-US" sz="1200" b="1" dirty="0"/>
                        <a:t>WS BB</a:t>
                      </a:r>
                    </a:p>
                  </a:txBody>
                  <a:tcPr/>
                </a:tc>
                <a:tc>
                  <a:txBody>
                    <a:bodyPr/>
                    <a:lstStyle/>
                    <a:p>
                      <a:r>
                        <a:rPr lang="en-US" sz="1200" b="1" dirty="0"/>
                        <a:t>hour</a:t>
                      </a:r>
                    </a:p>
                  </a:txBody>
                  <a:tcPr/>
                </a:tc>
                <a:extLst>
                  <a:ext uri="{0D108BD9-81ED-4DB2-BD59-A6C34878D82A}">
                    <a16:rowId xmlns:a16="http://schemas.microsoft.com/office/drawing/2014/main" val="3922697263"/>
                  </a:ext>
                </a:extLst>
              </a:tr>
              <a:tr h="370840">
                <a:tc>
                  <a:txBody>
                    <a:bodyPr/>
                    <a:lstStyle/>
                    <a:p>
                      <a:r>
                        <a:rPr lang="en-US" sz="1200" dirty="0"/>
                        <a:t>Collective effects</a:t>
                      </a:r>
                    </a:p>
                  </a:txBody>
                  <a:tcPr/>
                </a:tc>
                <a:tc>
                  <a:txBody>
                    <a:bodyPr/>
                    <a:lstStyle/>
                    <a:p>
                      <a:r>
                        <a:rPr lang="en-US" sz="1200" dirty="0"/>
                        <a:t>~1M</a:t>
                      </a:r>
                    </a:p>
                  </a:txBody>
                  <a:tcPr/>
                </a:tc>
                <a:tc>
                  <a:txBody>
                    <a:bodyPr/>
                    <a:lstStyle/>
                    <a:p>
                      <a:r>
                        <a:rPr lang="en-US" sz="1200" dirty="0"/>
                        <a:t>~𝜏</a:t>
                      </a:r>
                      <a:r>
                        <a:rPr lang="en-US" sz="1200" baseline="-25000" dirty="0"/>
                        <a:t>SR</a:t>
                      </a:r>
                      <a:r>
                        <a:rPr lang="en-US" sz="1200" dirty="0"/>
                        <a:t> (50-5000)</a:t>
                      </a:r>
                    </a:p>
                  </a:txBody>
                  <a:tcPr/>
                </a:tc>
                <a:tc>
                  <a:txBody>
                    <a:bodyPr/>
                    <a:lstStyle/>
                    <a:p>
                      <a:r>
                        <a:rPr lang="en-US" sz="1200" dirty="0"/>
                        <a:t>linear map + </a:t>
                      </a:r>
                      <a:r>
                        <a:rPr lang="en-US" sz="1200" b="1" dirty="0">
                          <a:solidFill>
                            <a:srgbClr val="C00000"/>
                          </a:solidFill>
                        </a:rPr>
                        <a:t>SS BB</a:t>
                      </a:r>
                    </a:p>
                  </a:txBody>
                  <a:tcPr/>
                </a:tc>
                <a:tc>
                  <a:txBody>
                    <a:bodyPr/>
                    <a:lstStyle/>
                    <a:p>
                      <a:r>
                        <a:rPr lang="en-US" sz="1200" b="1" dirty="0">
                          <a:solidFill>
                            <a:srgbClr val="C00000"/>
                          </a:solidFill>
                        </a:rPr>
                        <a:t>week</a:t>
                      </a:r>
                    </a:p>
                  </a:txBody>
                  <a:tcPr/>
                </a:tc>
                <a:extLst>
                  <a:ext uri="{0D108BD9-81ED-4DB2-BD59-A6C34878D82A}">
                    <a16:rowId xmlns:a16="http://schemas.microsoft.com/office/drawing/2014/main" val="87919334"/>
                  </a:ext>
                </a:extLst>
              </a:tr>
              <a:tr h="370840">
                <a:tc>
                  <a:txBody>
                    <a:bodyPr/>
                    <a:lstStyle/>
                    <a:p>
                      <a:r>
                        <a:rPr lang="en-US" sz="1200" dirty="0"/>
                        <a:t>Footprint + FMA</a:t>
                      </a:r>
                    </a:p>
                  </a:txBody>
                  <a:tcPr/>
                </a:tc>
                <a:tc>
                  <a:txBody>
                    <a:bodyPr/>
                    <a:lstStyle/>
                    <a:p>
                      <a:r>
                        <a:rPr lang="en-US" sz="1200" dirty="0"/>
                        <a:t>~10k-1M</a:t>
                      </a:r>
                    </a:p>
                  </a:txBody>
                  <a:tcPr/>
                </a:tc>
                <a:tc>
                  <a:txBody>
                    <a:bodyPr/>
                    <a:lstStyle/>
                    <a:p>
                      <a:r>
                        <a:rPr lang="en-US" sz="1200" dirty="0"/>
                        <a:t>~1-10k</a:t>
                      </a:r>
                    </a:p>
                  </a:txBody>
                  <a:tcPr/>
                </a:tc>
                <a:tc>
                  <a:txBody>
                    <a:bodyPr/>
                    <a:lstStyle/>
                    <a:p>
                      <a:r>
                        <a:rPr lang="en-US" sz="1200" dirty="0"/>
                        <a:t>linear map / full lattice + </a:t>
                      </a:r>
                      <a:r>
                        <a:rPr lang="en-US" sz="1200" b="1" dirty="0"/>
                        <a:t>WS BB</a:t>
                      </a:r>
                    </a:p>
                  </a:txBody>
                  <a:tcPr/>
                </a:tc>
                <a:tc>
                  <a:txBody>
                    <a:bodyPr/>
                    <a:lstStyle/>
                    <a:p>
                      <a:r>
                        <a:rPr lang="en-US" sz="1200" b="1" dirty="0"/>
                        <a:t>hour</a:t>
                      </a:r>
                    </a:p>
                  </a:txBody>
                  <a:tcPr/>
                </a:tc>
                <a:extLst>
                  <a:ext uri="{0D108BD9-81ED-4DB2-BD59-A6C34878D82A}">
                    <a16:rowId xmlns:a16="http://schemas.microsoft.com/office/drawing/2014/main" val="4033276047"/>
                  </a:ext>
                </a:extLst>
              </a:tr>
              <a:tr h="370840">
                <a:tc>
                  <a:txBody>
                    <a:bodyPr/>
                    <a:lstStyle/>
                    <a:p>
                      <a:r>
                        <a:rPr lang="en-US" sz="1200" dirty="0"/>
                        <a:t>Lifetime</a:t>
                      </a:r>
                    </a:p>
                  </a:txBody>
                  <a:tcPr/>
                </a:tc>
                <a:tc>
                  <a:txBody>
                    <a:bodyPr/>
                    <a:lstStyle/>
                    <a:p>
                      <a:r>
                        <a:rPr lang="en-US" sz="1200" dirty="0"/>
                        <a:t>~100k</a:t>
                      </a:r>
                    </a:p>
                  </a:txBody>
                  <a:tcPr/>
                </a:tc>
                <a:tc>
                  <a:txBody>
                    <a:bodyPr/>
                    <a:lstStyle/>
                    <a:p>
                      <a:r>
                        <a:rPr lang="en-US" sz="1200" dirty="0"/>
                        <a:t>~20k</a:t>
                      </a:r>
                    </a:p>
                  </a:txBody>
                  <a:tcPr/>
                </a:tc>
                <a:tc>
                  <a:txBody>
                    <a:bodyPr/>
                    <a:lstStyle/>
                    <a:p>
                      <a:r>
                        <a:rPr lang="en-US" sz="1200" dirty="0"/>
                        <a:t>full lattice + </a:t>
                      </a:r>
                      <a:r>
                        <a:rPr lang="en-US" sz="1200" b="1" dirty="0"/>
                        <a:t>WS BB</a:t>
                      </a:r>
                    </a:p>
                  </a:txBody>
                  <a:tcPr/>
                </a:tc>
                <a:tc>
                  <a:txBody>
                    <a:bodyPr/>
                    <a:lstStyle/>
                    <a:p>
                      <a:r>
                        <a:rPr lang="en-US" sz="1200" b="1" dirty="0">
                          <a:solidFill>
                            <a:srgbClr val="C00000"/>
                          </a:solidFill>
                        </a:rPr>
                        <a:t>day</a:t>
                      </a:r>
                    </a:p>
                  </a:txBody>
                  <a:tcPr/>
                </a:tc>
                <a:extLst>
                  <a:ext uri="{0D108BD9-81ED-4DB2-BD59-A6C34878D82A}">
                    <a16:rowId xmlns:a16="http://schemas.microsoft.com/office/drawing/2014/main" val="547004395"/>
                  </a:ext>
                </a:extLst>
              </a:tr>
            </a:tbl>
          </a:graphicData>
        </a:graphic>
      </p:graphicFrame>
      <p:sp>
        <p:nvSpPr>
          <p:cNvPr id="2" name="object 6">
            <a:extLst>
              <a:ext uri="{FF2B5EF4-FFF2-40B4-BE49-F238E27FC236}">
                <a16:creationId xmlns:a16="http://schemas.microsoft.com/office/drawing/2014/main" id="{3C9BB72C-6DE6-4F78-05BB-E8ADB62906D8}"/>
              </a:ext>
            </a:extLst>
          </p:cNvPr>
          <p:cNvSpPr txBox="1">
            <a:spLocks noGrp="1"/>
          </p:cNvSpPr>
          <p:nvPr>
            <p:ph type="sldNum" sz="quarter" idx="10"/>
          </p:nvPr>
        </p:nvSpPr>
        <p:spPr>
          <a:xfrm>
            <a:off x="8745301" y="129539"/>
            <a:ext cx="289479" cy="143886"/>
          </a:xfrm>
          <a:prstGeom prst="rect">
            <a:avLst/>
          </a:prstGeom>
        </p:spPr>
        <p:txBody>
          <a:bodyPr vert="horz" wrap="square" lIns="0" tIns="5080" rIns="0" bIns="0" rtlCol="0">
            <a:spAutoFit/>
          </a:bodyPr>
          <a:lstStyle/>
          <a:p>
            <a:pPr marL="38100">
              <a:spcBef>
                <a:spcPts val="40"/>
              </a:spcBef>
            </a:pPr>
            <a:r>
              <a:rPr lang="de-CH" spc="-25" dirty="0"/>
              <a:t>9</a:t>
            </a:r>
            <a:endParaRPr spc="-25" dirty="0"/>
          </a:p>
        </p:txBody>
      </p:sp>
    </p:spTree>
    <p:extLst>
      <p:ext uri="{BB962C8B-B14F-4D97-AF65-F5344CB8AC3E}">
        <p14:creationId xmlns:p14="http://schemas.microsoft.com/office/powerpoint/2010/main" val="101572656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UTPUTDPI" val="1200"/>
  <p:tag name="ORIGINALHEIGHT" val="210"/>
  <p:tag name="ORIGINALWIDTH" val="1116"/>
  <p:tag name="LATEXADDIN" val="\documentclass{article}&#10;\usepackage{amsmath}&#10;\pagestyle{empty}&#10;\begin{document}&#10;&#10;$\xi_{x,y} = \frac{Nr_0\beta_{x,y}^*}{2\pi\gamma\sigma_{x,y}(\sigma_x + \sigma_y)}$&#10;&#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10.xml><?xml version="1.0" encoding="utf-8"?>
<p:tagLst xmlns:a="http://schemas.openxmlformats.org/drawingml/2006/main" xmlns:r="http://schemas.openxmlformats.org/officeDocument/2006/relationships" xmlns:p="http://schemas.openxmlformats.org/presentationml/2006/main">
  <p:tag name="OUTPUTDPI" val="1200"/>
  <p:tag name="ORIGINALHEIGHT" val="163"/>
  <p:tag name="ORIGINALWIDTH" val="348"/>
  <p:tag name="LATEXADDIN" val="\documentclass{article}&#10;\usepackage{amsmath}&#10;\pagestyle{empty}&#10;\begin{document}&#10;&#10;$&#10;\xi \sim \frac{1}{\sigma_z}&#10;$&#10;&#10;&#10;\end{document}"/>
  <p:tag name="IGUANATEXSIZE" val="20"/>
  <p:tag name="IGUANATEXCURSOR" val="112"/>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2.xml><?xml version="1.0" encoding="utf-8"?>
<p:tagLst xmlns:a="http://schemas.openxmlformats.org/drawingml/2006/main" xmlns:r="http://schemas.openxmlformats.org/officeDocument/2006/relationships" xmlns:p="http://schemas.openxmlformats.org/presentationml/2006/main">
  <p:tag name="OUTPUTDPI" val="1200"/>
  <p:tag name="ORIGINALHEIGHT" val="125"/>
  <p:tag name="ORIGINALWIDTH" val="528"/>
  <p:tag name="LATEXADDIN" val="\documentclass{article}&#10;\usepackage{amsmath}&#10;\pagestyle{empty}&#10;\begin{document}&#10;&#10;&#10;$u\in\{x,y\}$&#10;&#10;\end{document}"/>
  <p:tag name="IGUANATEXSIZE" val="20"/>
  <p:tag name="IGUANATEXCURSOR" val="92"/>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3.xml><?xml version="1.0" encoding="utf-8"?>
<p:tagLst xmlns:a="http://schemas.openxmlformats.org/drawingml/2006/main" xmlns:r="http://schemas.openxmlformats.org/officeDocument/2006/relationships" xmlns:p="http://schemas.openxmlformats.org/presentationml/2006/main">
  <p:tag name="OUTPUTDPI" val="1200"/>
  <p:tag name="ORIGINALHEIGHT" val="112"/>
  <p:tag name="ORIGINALWIDTH" val="107"/>
  <p:tag name="LATEXADDIN" val="\documentclass{article}&#10;\usepackage{amsmath}&#10;\usepackage[dvipsnames]{xcolor}&#10;\pagestyle{empty}&#10;\begin{document}&#10;&#10;$\textcolor{BrickRed}{\xi_u}$&#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4.xml><?xml version="1.0" encoding="utf-8"?>
<p:tagLst xmlns:a="http://schemas.openxmlformats.org/drawingml/2006/main" xmlns:r="http://schemas.openxmlformats.org/officeDocument/2006/relationships" xmlns:p="http://schemas.openxmlformats.org/presentationml/2006/main">
  <p:tag name="OUTPUTDPI" val="1200"/>
  <p:tag name="ORIGINALHEIGHT" val="108"/>
  <p:tag name="ORIGINALWIDTH" val="745"/>
  <p:tag name="LATEXADDIN" val="\documentclass{article}&#10;\usepackage{amsmath}&#10;\pagestyle{empty}&#10;\begin{document}&#10;&#10;&#10;\textbf{Z} \textbf{W$^{\pm}$} \textbf{ZH} \textbf{t\=t}&#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5.xml><?xml version="1.0" encoding="utf-8"?>
<p:tagLst xmlns:a="http://schemas.openxmlformats.org/drawingml/2006/main" xmlns:r="http://schemas.openxmlformats.org/officeDocument/2006/relationships" xmlns:p="http://schemas.openxmlformats.org/presentationml/2006/main">
  <p:tag name="OUTPUTDPI" val="1200"/>
  <p:tag name="ORIGINALHEIGHT" val="299"/>
  <p:tag name="ORIGINALWIDTH" val="1352"/>
  <p:tag name="LATEXADDIN" val="\documentclass{article}&#10;\usepackage{amsmath}&#10;\pagestyle{empty}&#10;\begin{document}&#10;&#10;&#10;$A_u = \sqrt{\left( \frac{u}{\sigma_u^*} \right)^2 + \left( \frac{p_u}{\sigma_{p_u}^*} \right)^2 }$&#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6.xml><?xml version="1.0" encoding="utf-8"?>
<p:tagLst xmlns:a="http://schemas.openxmlformats.org/drawingml/2006/main" xmlns:r="http://schemas.openxmlformats.org/officeDocument/2006/relationships" xmlns:p="http://schemas.openxmlformats.org/presentationml/2006/main">
  <p:tag name="OUTPUTDPI" val="1200"/>
  <p:tag name="ORIGINALHEIGHT" val="125"/>
  <p:tag name="ORIGINALWIDTH" val="528"/>
  <p:tag name="LATEXADDIN" val="\documentclass{article}&#10;\usepackage{amsmath}&#10;\pagestyle{empty}&#10;\begin{document}&#10;&#10;$u \in \{x,y\}$&#10;&#10;&#10;\end{document}"/>
  <p:tag name="IGUANATEXSIZE" val="20"/>
  <p:tag name="IGUANATEXCURSOR" val="0"/>
  <p:tag name="TRANSPARENCY" val="True"/>
  <p:tag name="LATEXENGINEID" val="0"/>
  <p:tag name="TEMPFOLDER" val="/Users/pkicsiny/Library/Containers/com.microsoft.Powerpoint/Data/tmp/TemporaryItems/"/>
  <p:tag name="LATEXFORMHEIGHT" val="312"/>
  <p:tag name="LATEXFORMWIDTH" val="384"/>
  <p:tag name="LATEXFORMWRAP" val="True"/>
  <p:tag name="BITMAPVECTOR" val="0"/>
</p:tagLst>
</file>

<file path=ppt/tags/tag7.xml><?xml version="1.0" encoding="utf-8"?>
<p:tagLst xmlns:a="http://schemas.openxmlformats.org/drawingml/2006/main" xmlns:r="http://schemas.openxmlformats.org/officeDocument/2006/relationships" xmlns:p="http://schemas.openxmlformats.org/presentationml/2006/main">
  <p:tag name="OUTPUTDPI" val="1200"/>
  <p:tag name="ORIGINALHEIGHT" val="104"/>
  <p:tag name="ORIGINALWIDTH" val="756"/>
  <p:tag name="LATEXADDIN" val="\documentclass{article}&#10;\usepackage{amsmath}&#10;\pagestyle{empty}&#10;\begin{document}&#10;&#10;&#10;$x'\leftarrow x'+\Delta x'$&#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8.xml><?xml version="1.0" encoding="utf-8"?>
<p:tagLst xmlns:a="http://schemas.openxmlformats.org/drawingml/2006/main" xmlns:r="http://schemas.openxmlformats.org/officeDocument/2006/relationships" xmlns:p="http://schemas.openxmlformats.org/presentationml/2006/main">
  <p:tag name="OUTPUTDPI" val="1200"/>
  <p:tag name="ORIGINALHEIGHT" val="119"/>
  <p:tag name="ORIGINALWIDTH" val="739"/>
  <p:tag name="LATEXADDIN" val="\documentclass{article}&#10;\usepackage{amsmath}&#10;\pagestyle{empty}&#10;\begin{document}&#10;&#10;&#10;$y'\leftarrow y'+\Delta y'$&#10;&#10;\end{document}"/>
  <p:tag name="IGUANATEXSIZE" val="20"/>
  <p:tag name="IGUANATEXCURSOR" val="84"/>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ags/tag9.xml><?xml version="1.0" encoding="utf-8"?>
<p:tagLst xmlns:a="http://schemas.openxmlformats.org/drawingml/2006/main" xmlns:r="http://schemas.openxmlformats.org/officeDocument/2006/relationships" xmlns:p="http://schemas.openxmlformats.org/presentationml/2006/main">
  <p:tag name="OUTPUTDPI" val="1200"/>
  <p:tag name="ORIGINALHEIGHT" val="300"/>
  <p:tag name="ORIGINALWIDTH" val="4594"/>
  <p:tag name="LATEXADDIN" val="\documentclass{article}&#10;\usepackage{amsmath}&#10;\usepackage{xcolor}&#10;\pagestyle{empty}&#10;&#10;\begin{document}&#10;&#10;$&#10;\textcolor{blue}{\Delta y'} + i\textcolor{blue}{\Delta x'} = \frac{Nr_0\sqrt{2\pi}}{\gamma \sqrt{ \textcolor{red}{\sigma_x}^2 - \textcolor{red}{\sigma_y}^2 } } \left( \mathrm{w}\left[ \frac{ \textcolor{blue}{x} + i\textcolor{blue}{y} }{ \sqrt{ 2(\textcolor{red}{\sigma_x}^2 - \textcolor{red}{\sigma_y}^2 ) } } \right] - \exp\left[ -\frac{ \textcolor{blue}{x}^2 }{ 2\textcolor{red}{\sigma_x}^2 } -\frac{\textcolor{blue}{y}^2}{2\textcolor{red}{\sigma_y}^2} \right]  \cdot \mathrm{w} \left[ \frac{\textcolor{blue}{x}\frac{\textcolor{red}{\sigma_y}}{\textcolor{red}{\sigma_x}} + \textcolor{blue}{y}\frac{\textcolor{red}{\sigma_x}}{\textcolor{red}{\sigma_y}} }{ \sqrt{ 2(\textcolor{red}{\sigma_x}^2 - \textcolor{red}{\sigma_y}^2) } } \right] \right)&#10;$&#10;&#10;&#10;\end{document}"/>
  <p:tag name="IGUANATEXSIZE" val="20"/>
  <p:tag name="IGUANATEXCURSOR" val="0"/>
  <p:tag name="TRANSPARENCY" val="True"/>
  <p:tag name="LATEXENGINEID" val="0"/>
  <p:tag name="TEMPFOLDER" val="/private/var/folders/k8/n1p47gfj4l7038wc7cs60m400000gn/T/com.microsoft.Powerpoint/TemporaryItems/"/>
  <p:tag name="LATEXFORMHEIGHT" val="312"/>
  <p:tag name="LATEXFORMWIDTH" val="384"/>
  <p:tag name="LATEXFORMWRAP" val="True"/>
  <p:tag name="BITMAPVECTOR" val="0"/>
</p:tagLst>
</file>

<file path=ppt/theme/theme1.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template.potx" id="{61BC17D5-F2D1-4022-BE42-46346C78B90B}" vid="{D39DB606-C1EC-4187-964F-4A57669AE4E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fcc_theme</Template>
  <TotalTime>76976</TotalTime>
  <Words>5977</Words>
  <Application>Microsoft Macintosh PowerPoint</Application>
  <PresentationFormat>Custom</PresentationFormat>
  <Paragraphs>718</Paragraphs>
  <Slides>32</Slides>
  <Notes>32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41" baseType="lpstr">
      <vt:lpstr>Aptos</vt:lpstr>
      <vt:lpstr>Arial</vt:lpstr>
      <vt:lpstr>Calibri</vt:lpstr>
      <vt:lpstr>Cavolini</vt:lpstr>
      <vt:lpstr>Helvetica Neue</vt:lpstr>
      <vt:lpstr>Times New Roman</vt:lpstr>
      <vt:lpstr>Wingdings</vt:lpstr>
      <vt:lpstr>Titleslides, Conclusion</vt:lpstr>
      <vt:lpstr>Equation</vt:lpstr>
      <vt:lpstr>Numerical tools for beam-beam studies</vt:lpstr>
      <vt:lpstr>PowerPoint Presentation</vt:lpstr>
      <vt:lpstr>PowerPoint Presentation</vt:lpstr>
      <vt:lpstr>Transition to Xsuite</vt:lpstr>
      <vt:lpstr>Studies made possible by Xsuite beam-beam [1]</vt:lpstr>
      <vt:lpstr>Standardizing performance evaluation: DA/MA</vt:lpstr>
      <vt:lpstr>Standardizing performance evaluation: correlations</vt:lpstr>
      <vt:lpstr>Standardizing performance evaluation: Footprint &amp; FMA</vt:lpstr>
      <vt:lpstr>Standardizing performance evaluation</vt:lpstr>
      <vt:lpstr>Standardizing performance evaluation</vt:lpstr>
      <vt:lpstr>Exploiting hardware infrastructure</vt:lpstr>
      <vt:lpstr>Current priorities</vt:lpstr>
      <vt:lpstr>Summary</vt:lpstr>
      <vt:lpstr>References slice 3</vt:lpstr>
      <vt:lpstr>References slide 4</vt:lpstr>
      <vt:lpstr>References slide 5</vt:lpstr>
      <vt:lpstr>References slide 12</vt:lpstr>
      <vt:lpstr>backup</vt:lpstr>
      <vt:lpstr>PowerPoint Presentation</vt:lpstr>
      <vt:lpstr>PowerPoint Presentation</vt:lpstr>
      <vt:lpstr>Dynamic aperture with beam-beam</vt:lpstr>
      <vt:lpstr>Vertical emittance</vt:lpstr>
      <vt:lpstr>PowerPoint Presentation</vt:lpstr>
      <vt:lpstr>PowerPoint Presentation</vt:lpstr>
      <vt:lpstr>Simplified tracking simulations with Xsuite</vt:lpstr>
      <vt:lpstr>Flip-flop</vt:lpstr>
      <vt:lpstr>Workflow for emittance scan – everything in Xsuite</vt:lpstr>
      <vt:lpstr>Emittance scan results</vt:lpstr>
      <vt:lpstr>Small angle Bhabha scattering [6]</vt:lpstr>
      <vt:lpstr>Bhabha lifetimes</vt:lpstr>
      <vt:lpstr>Dynamic aperture test grid</vt:lpstr>
      <vt:lpstr>Beam-beam in Xsuite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Péter Kicsiny</cp:lastModifiedBy>
  <cp:revision>2120</cp:revision>
  <dcterms:created xsi:type="dcterms:W3CDTF">2022-01-17T09:44:36Z</dcterms:created>
  <dcterms:modified xsi:type="dcterms:W3CDTF">2025-05-20T06:42:22Z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2021-12-01T00:00:00Z</vt:filetime>
  </property>
  <property fmtid="{D5CDD505-2E9C-101B-9397-08002B2CF9AE}" pid="3" name="LastSaved">
    <vt:filetime>2022-01-17T00:00:00Z</vt:filetime>
  </property>
</Properties>
</file>