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39"/>
  </p:notesMasterIdLst>
  <p:sldIdLst>
    <p:sldId id="256" r:id="rId2"/>
    <p:sldId id="355" r:id="rId3"/>
    <p:sldId id="350" r:id="rId4"/>
    <p:sldId id="352" r:id="rId5"/>
    <p:sldId id="353" r:id="rId6"/>
    <p:sldId id="354" r:id="rId7"/>
    <p:sldId id="356" r:id="rId8"/>
    <p:sldId id="257" r:id="rId9"/>
    <p:sldId id="270" r:id="rId10"/>
    <p:sldId id="259" r:id="rId11"/>
    <p:sldId id="330" r:id="rId12"/>
    <p:sldId id="258" r:id="rId13"/>
    <p:sldId id="343" r:id="rId14"/>
    <p:sldId id="314" r:id="rId15"/>
    <p:sldId id="261" r:id="rId16"/>
    <p:sldId id="332" r:id="rId17"/>
    <p:sldId id="349" r:id="rId18"/>
    <p:sldId id="327" r:id="rId19"/>
    <p:sldId id="362" r:id="rId20"/>
    <p:sldId id="363" r:id="rId21"/>
    <p:sldId id="359" r:id="rId22"/>
    <p:sldId id="361" r:id="rId23"/>
    <p:sldId id="338" r:id="rId24"/>
    <p:sldId id="358" r:id="rId25"/>
    <p:sldId id="351" r:id="rId26"/>
    <p:sldId id="269" r:id="rId27"/>
    <p:sldId id="364" r:id="rId28"/>
    <p:sldId id="345" r:id="rId29"/>
    <p:sldId id="344" r:id="rId30"/>
    <p:sldId id="326" r:id="rId31"/>
    <p:sldId id="335" r:id="rId32"/>
    <p:sldId id="278" r:id="rId33"/>
    <p:sldId id="265" r:id="rId34"/>
    <p:sldId id="267" r:id="rId35"/>
    <p:sldId id="360" r:id="rId36"/>
    <p:sldId id="328" r:id="rId37"/>
    <p:sldId id="348" r:id="rId3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32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936" y="114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19/05/2025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413095/contributions/5946962/attachments/2852362/4988115/FCC_optics_meeting_7thMay2024.pdf" TargetMode="Externa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13095/contributions/5946962/attachments/2852362/4988115/FCC_optics_meeting_7thMay2024.pdf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D0D7C4-5D4B-4540-904D-242186A38A34}"/>
              </a:ext>
            </a:extLst>
          </p:cNvPr>
          <p:cNvSpPr txBox="1"/>
          <p:nvPr/>
        </p:nvSpPr>
        <p:spPr>
          <a:xfrm>
            <a:off x="2983831" y="4509120"/>
            <a:ext cx="64299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FCC-</a:t>
            </a:r>
            <a:r>
              <a:rPr lang="en-US" sz="2000" b="1" dirty="0" err="1">
                <a:solidFill>
                  <a:schemeClr val="accent2"/>
                </a:solidFill>
              </a:rPr>
              <a:t>ee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en-US" sz="2400" b="1" dirty="0">
                <a:solidFill>
                  <a:schemeClr val="accent2"/>
                </a:solidFill>
              </a:rPr>
              <a:t>Local Chromaticity Correction (LCC) </a:t>
            </a:r>
            <a:r>
              <a:rPr lang="en-US" sz="2000" b="1" dirty="0">
                <a:solidFill>
                  <a:schemeClr val="accent2"/>
                </a:solidFill>
              </a:rPr>
              <a:t>optics 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</a:rPr>
              <a:t>Status and plans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3C0946-4C8B-3C44-A2E2-C3ADAEBF5EFC}"/>
              </a:ext>
            </a:extLst>
          </p:cNvPr>
          <p:cNvSpPr txBox="1"/>
          <p:nvPr/>
        </p:nvSpPr>
        <p:spPr>
          <a:xfrm>
            <a:off x="-91621" y="5805264"/>
            <a:ext cx="123931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K.André</a:t>
            </a:r>
            <a:r>
              <a:rPr lang="en-US" dirty="0"/>
              <a:t>, </a:t>
            </a:r>
            <a:r>
              <a:rPr lang="en-US" dirty="0" err="1"/>
              <a:t>P.Raimondi</a:t>
            </a:r>
            <a:r>
              <a:rPr lang="en-US" dirty="0"/>
              <a:t>, </a:t>
            </a:r>
            <a:r>
              <a:rPr lang="en-US" dirty="0" err="1"/>
              <a:t>S.Liuzzo</a:t>
            </a:r>
            <a:r>
              <a:rPr lang="en-US" dirty="0"/>
              <a:t>, </a:t>
            </a:r>
            <a:r>
              <a:rPr lang="en-US" dirty="0" err="1"/>
              <a:t>S.White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Many thanks to the the members of </a:t>
            </a:r>
            <a:r>
              <a:rPr lang="en-US" i="1" dirty="0"/>
              <a:t>FCC-</a:t>
            </a:r>
            <a:r>
              <a:rPr lang="en-US" i="1" dirty="0" err="1"/>
              <a:t>ee</a:t>
            </a:r>
            <a:r>
              <a:rPr lang="en-US" i="1" dirty="0"/>
              <a:t> design, tuning, integration </a:t>
            </a:r>
            <a:r>
              <a:rPr lang="en-US" dirty="0"/>
              <a:t>groups for the constructive and valuable help.</a:t>
            </a:r>
          </a:p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5B4A9F-DCAC-1B42-9AAA-5480C7FBFEBA}"/>
              </a:ext>
            </a:extLst>
          </p:cNvPr>
          <p:cNvSpPr/>
          <p:nvPr/>
        </p:nvSpPr>
        <p:spPr>
          <a:xfrm>
            <a:off x="1878333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Most material for this presentation is taken from: https://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journals.aps.org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/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prab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/abstract/10.1103/PhysRevAccelBeams.28.021002</a:t>
            </a:r>
          </a:p>
        </p:txBody>
      </p:sp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5573885-5427-D840-8A3E-12F1E990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parameters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27C40D-C0F1-014C-9A32-B12201F8D4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896289-535B-7041-9512-B459BFA262A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FBD5E7-501B-3A49-ABDC-899AB391424A}"/>
              </a:ext>
            </a:extLst>
          </p:cNvPr>
          <p:cNvSpPr/>
          <p:nvPr/>
        </p:nvSpPr>
        <p:spPr>
          <a:xfrm>
            <a:off x="12504712" y="764704"/>
            <a:ext cx="6096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 </a:t>
            </a:r>
            <a:r>
              <a:rPr lang="en-US" sz="1200" dirty="0" err="1"/>
              <a:t>ll</a:t>
            </a:r>
            <a:r>
              <a:rPr lang="en-US" sz="1200" dirty="0"/>
              <a:t>: 9.0659e+04</a:t>
            </a:r>
          </a:p>
          <a:p>
            <a:r>
              <a:rPr lang="en-US" sz="1200" dirty="0"/>
              <a:t>           alpha: 2.8968e-05</a:t>
            </a:r>
          </a:p>
          <a:p>
            <a:r>
              <a:rPr lang="en-US" sz="1200" dirty="0"/>
              <a:t>       </a:t>
            </a:r>
            <a:r>
              <a:rPr lang="en-US" sz="1200" dirty="0" err="1"/>
              <a:t>fractunes</a:t>
            </a:r>
            <a:r>
              <a:rPr lang="en-US" sz="1200" dirty="0"/>
              <a:t>: [0.2000 0.2972]</a:t>
            </a:r>
          </a:p>
          <a:p>
            <a:r>
              <a:rPr lang="en-US" sz="1200" dirty="0"/>
              <a:t>       </a:t>
            </a:r>
            <a:r>
              <a:rPr lang="en-US" sz="1200" dirty="0" err="1"/>
              <a:t>fulltunes</a:t>
            </a:r>
            <a:r>
              <a:rPr lang="en-US" sz="1200" dirty="0"/>
              <a:t>: [198.2000 174.2972]</a:t>
            </a:r>
          </a:p>
          <a:p>
            <a:r>
              <a:rPr lang="en-US" sz="1200" dirty="0"/>
              <a:t>             </a:t>
            </a:r>
            <a:r>
              <a:rPr lang="en-US" sz="1200" dirty="0" err="1"/>
              <a:t>nuh</a:t>
            </a:r>
            <a:r>
              <a:rPr lang="en-US" sz="1200" dirty="0"/>
              <a:t>: 198.2000</a:t>
            </a:r>
          </a:p>
          <a:p>
            <a:r>
              <a:rPr lang="en-US" sz="1200" dirty="0"/>
              <a:t>             </a:t>
            </a:r>
            <a:r>
              <a:rPr lang="en-US" sz="1200" dirty="0" err="1"/>
              <a:t>nuv</a:t>
            </a:r>
            <a:r>
              <a:rPr lang="en-US" sz="1200" dirty="0"/>
              <a:t>: 174.2972</a:t>
            </a:r>
          </a:p>
          <a:p>
            <a:r>
              <a:rPr lang="en-US" sz="1200" dirty="0"/>
              <a:t>    chromaticity: [-0.2942 1.0593]</a:t>
            </a:r>
          </a:p>
          <a:p>
            <a:r>
              <a:rPr lang="en-US" sz="1200" dirty="0"/>
              <a:t>     </a:t>
            </a:r>
            <a:r>
              <a:rPr lang="en-US" sz="1200" dirty="0" err="1"/>
              <a:t>dampingtime</a:t>
            </a:r>
            <a:r>
              <a:rPr lang="en-US" sz="1200" dirty="0"/>
              <a:t>: [0.8037 0.8037 0.4018]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dampingJ</a:t>
            </a:r>
            <a:r>
              <a:rPr lang="en-US" sz="1200" dirty="0"/>
              <a:t>: [1.0000 1.0000 2.0000]</a:t>
            </a:r>
          </a:p>
          <a:p>
            <a:r>
              <a:rPr lang="en-US" sz="1200" dirty="0"/>
              <a:t>         </a:t>
            </a:r>
            <a:r>
              <a:rPr lang="en-US" sz="1200" dirty="0" err="1"/>
              <a:t>espread</a:t>
            </a:r>
            <a:r>
              <a:rPr lang="en-US" sz="1200" dirty="0"/>
              <a:t>: 3.7148e-04</a:t>
            </a:r>
          </a:p>
          <a:p>
            <a:r>
              <a:rPr lang="en-US" sz="1200" dirty="0"/>
              <a:t>         </a:t>
            </a:r>
            <a:r>
              <a:rPr lang="en-US" sz="1200" dirty="0" err="1"/>
              <a:t>blength</a:t>
            </a:r>
            <a:r>
              <a:rPr lang="en-US" sz="1200" dirty="0"/>
              <a:t>: 0.0030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modemittance</a:t>
            </a:r>
            <a:r>
              <a:rPr lang="en-US" sz="1200" dirty="0"/>
              <a:t>: [6.7642e-10 4.5028e-32 1.1113e-06]</a:t>
            </a:r>
          </a:p>
          <a:p>
            <a:r>
              <a:rPr lang="en-US" sz="1200" dirty="0"/>
              <a:t>          energy: 4.5600e+10</a:t>
            </a:r>
          </a:p>
          <a:p>
            <a:r>
              <a:rPr lang="en-US" sz="1200" dirty="0"/>
              <a:t>              fs: 171.5355</a:t>
            </a:r>
          </a:p>
          <a:p>
            <a:r>
              <a:rPr lang="en-US" sz="1200" dirty="0"/>
              <a:t>           </a:t>
            </a:r>
            <a:r>
              <a:rPr lang="en-US" sz="1200" dirty="0" err="1"/>
              <a:t>eloss</a:t>
            </a:r>
            <a:r>
              <a:rPr lang="en-US" sz="1200" dirty="0"/>
              <a:t>: 3.4295e+07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synchrophase</a:t>
            </a:r>
            <a:r>
              <a:rPr lang="en-US" sz="1200" dirty="0"/>
              <a:t>: 0.1723</a:t>
            </a:r>
          </a:p>
          <a:p>
            <a:r>
              <a:rPr lang="en-US" sz="1200" dirty="0"/>
              <a:t>      </a:t>
            </a:r>
            <a:r>
              <a:rPr lang="en-US" sz="1200" dirty="0" err="1"/>
              <a:t>momcompact</a:t>
            </a:r>
            <a:r>
              <a:rPr lang="en-US" sz="1200" dirty="0"/>
              <a:t>: 2.8968e-05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FCA1D60-A2BE-9F41-BEC6-F89AD82491F2}"/>
              </a:ext>
            </a:extLst>
          </p:cNvPr>
          <p:cNvSpPr/>
          <p:nvPr/>
        </p:nvSpPr>
        <p:spPr>
          <a:xfrm>
            <a:off x="-6543905" y="622800"/>
            <a:ext cx="6096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 </a:t>
            </a:r>
            <a:r>
              <a:rPr lang="en-US" sz="1200" dirty="0" err="1"/>
              <a:t>ll</a:t>
            </a:r>
            <a:r>
              <a:rPr lang="en-US" sz="1200" dirty="0"/>
              <a:t>: 9.1174e+04</a:t>
            </a:r>
          </a:p>
          <a:p>
            <a:r>
              <a:rPr lang="en-US" sz="1200" dirty="0"/>
              <a:t>           alpha: 2.8448e-05</a:t>
            </a:r>
          </a:p>
          <a:p>
            <a:r>
              <a:rPr lang="en-US" sz="1200" dirty="0"/>
              <a:t>       </a:t>
            </a:r>
            <a:r>
              <a:rPr lang="en-US" sz="1200" dirty="0" err="1"/>
              <a:t>fractunes</a:t>
            </a:r>
            <a:r>
              <a:rPr lang="en-US" sz="1200" dirty="0"/>
              <a:t>: [0.2602 0.3799]</a:t>
            </a:r>
          </a:p>
          <a:p>
            <a:r>
              <a:rPr lang="en-US" sz="1200" dirty="0"/>
              <a:t>       </a:t>
            </a:r>
            <a:r>
              <a:rPr lang="en-US" sz="1200" dirty="0" err="1"/>
              <a:t>fulltunes</a:t>
            </a:r>
            <a:r>
              <a:rPr lang="en-US" sz="1200" dirty="0"/>
              <a:t>: [214.2602 214.3799]</a:t>
            </a:r>
          </a:p>
          <a:p>
            <a:r>
              <a:rPr lang="en-US" sz="1200" dirty="0"/>
              <a:t>             </a:t>
            </a:r>
            <a:r>
              <a:rPr lang="en-US" sz="1200" dirty="0" err="1"/>
              <a:t>nuh</a:t>
            </a:r>
            <a:r>
              <a:rPr lang="en-US" sz="1200" dirty="0"/>
              <a:t>: 214.2602</a:t>
            </a:r>
          </a:p>
          <a:p>
            <a:r>
              <a:rPr lang="en-US" sz="1200" dirty="0"/>
              <a:t>             </a:t>
            </a:r>
            <a:r>
              <a:rPr lang="en-US" sz="1200" dirty="0" err="1"/>
              <a:t>nuv</a:t>
            </a:r>
            <a:r>
              <a:rPr lang="en-US" sz="1200" dirty="0"/>
              <a:t>: 214.3799</a:t>
            </a:r>
          </a:p>
          <a:p>
            <a:r>
              <a:rPr lang="en-US" sz="1200" dirty="0"/>
              <a:t>    chromaticity: [-0.0183 -0.0782]</a:t>
            </a:r>
          </a:p>
          <a:p>
            <a:r>
              <a:rPr lang="en-US" sz="1200" dirty="0"/>
              <a:t>     </a:t>
            </a:r>
            <a:r>
              <a:rPr lang="en-US" sz="1200" dirty="0" err="1"/>
              <a:t>dampingtime</a:t>
            </a:r>
            <a:r>
              <a:rPr lang="en-US" sz="1200" dirty="0"/>
              <a:t>: [0.7102 0.7117 0.3549]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dampingJ</a:t>
            </a:r>
            <a:r>
              <a:rPr lang="en-US" sz="1200" dirty="0"/>
              <a:t>: [1.0003 0.9982 2.0015]</a:t>
            </a:r>
          </a:p>
          <a:p>
            <a:r>
              <a:rPr lang="en-US" sz="1200" dirty="0"/>
              <a:t>         </a:t>
            </a:r>
            <a:r>
              <a:rPr lang="en-US" sz="1200" dirty="0" err="1"/>
              <a:t>espread</a:t>
            </a:r>
            <a:r>
              <a:rPr lang="en-US" sz="1200" dirty="0"/>
              <a:t>: 3.9182e-04</a:t>
            </a:r>
          </a:p>
          <a:p>
            <a:r>
              <a:rPr lang="en-US" sz="1200" dirty="0"/>
              <a:t>         </a:t>
            </a:r>
            <a:r>
              <a:rPr lang="en-US" sz="1200" dirty="0" err="1"/>
              <a:t>blength</a:t>
            </a:r>
            <a:r>
              <a:rPr lang="en-US" sz="1200" dirty="0"/>
              <a:t>: 0.0032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modemittance</a:t>
            </a:r>
            <a:r>
              <a:rPr lang="en-US" sz="1200" dirty="0"/>
              <a:t>: [7.0613e-10 4.0822e-32 1.2350e-06]</a:t>
            </a:r>
          </a:p>
          <a:p>
            <a:r>
              <a:rPr lang="en-US" sz="1200" dirty="0"/>
              <a:t>          energy: 4.5600e+10</a:t>
            </a:r>
          </a:p>
          <a:p>
            <a:r>
              <a:rPr lang="en-US" sz="1200" dirty="0"/>
              <a:t>              fs: 168.6472</a:t>
            </a:r>
          </a:p>
          <a:p>
            <a:r>
              <a:rPr lang="en-US" sz="1200" dirty="0"/>
              <a:t>           </a:t>
            </a:r>
            <a:r>
              <a:rPr lang="en-US" sz="1200" dirty="0" err="1"/>
              <a:t>eloss</a:t>
            </a:r>
            <a:r>
              <a:rPr lang="en-US" sz="1200" dirty="0"/>
              <a:t>: 3.9036e+07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synchrophase</a:t>
            </a:r>
            <a:r>
              <a:rPr lang="en-US" sz="1200" dirty="0"/>
              <a:t>: 0.1964</a:t>
            </a:r>
          </a:p>
          <a:p>
            <a:r>
              <a:rPr lang="en-US" sz="1200" dirty="0"/>
              <a:t>      </a:t>
            </a:r>
            <a:r>
              <a:rPr lang="en-US" sz="1200" dirty="0" err="1"/>
              <a:t>momcompact</a:t>
            </a:r>
            <a:r>
              <a:rPr lang="en-US" sz="1200" dirty="0"/>
              <a:t>: 2.8448e-05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EAAD4D7F-D838-2847-973D-10F086A514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466315"/>
              </p:ext>
            </p:extLst>
          </p:nvPr>
        </p:nvGraphicFramePr>
        <p:xfrm>
          <a:off x="959428" y="908720"/>
          <a:ext cx="10992571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0348">
                  <a:extLst>
                    <a:ext uri="{9D8B030D-6E8A-4147-A177-3AD203B41FA5}">
                      <a16:colId xmlns:a16="http://schemas.microsoft.com/office/drawing/2014/main" val="314292007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79713992"/>
                    </a:ext>
                  </a:extLst>
                </a:gridCol>
                <a:gridCol w="3351654">
                  <a:extLst>
                    <a:ext uri="{9D8B030D-6E8A-4147-A177-3AD203B41FA5}">
                      <a16:colId xmlns:a16="http://schemas.microsoft.com/office/drawing/2014/main" val="785153704"/>
                    </a:ext>
                  </a:extLst>
                </a:gridCol>
                <a:gridCol w="3368441">
                  <a:extLst>
                    <a:ext uri="{9D8B030D-6E8A-4147-A177-3AD203B41FA5}">
                      <a16:colId xmlns:a16="http://schemas.microsoft.com/office/drawing/2014/main" val="1970772988"/>
                    </a:ext>
                  </a:extLst>
                </a:gridCol>
              </a:tblGrid>
              <a:tr h="284242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V22@Z 45.6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LCC-89@Z 45.6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888866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circumference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9.1174e+04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9.0659e+04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804387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momentum compaction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2.8448e-05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2.8968e-05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816008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tunes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214.26 214.38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198.20 174.30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570015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chromaticity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-0.0183, -0.0782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-0.2942 1.0593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502960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damping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seconds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0.7102 0.7117 0.3549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0.8037 0.8037 0.4018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355234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energy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3.9182e-04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3.7148e-04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41245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2400781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hor. nat.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pm rad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706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676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7776177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energy loss / turn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MeV/turn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34.3 </a:t>
                      </a:r>
                      <a:r>
                        <a:rPr lang="en-US" sz="1050" b="0" dirty="0"/>
                        <a:t>(lower power)</a:t>
                      </a:r>
                      <a:endParaRPr lang="en-US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81677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RF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495905"/>
                  </a:ext>
                </a:extLst>
              </a:tr>
              <a:tr h="284242">
                <a:tc>
                  <a:txBody>
                    <a:bodyPr/>
                    <a:lstStyle/>
                    <a:p>
                      <a:r>
                        <a:rPr lang="en-US" sz="1800" dirty="0"/>
                        <a:t>harmonic number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135000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/>
                        <a:t>135000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70628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C69E49F-03EA-9D49-92C0-A5DBFDF07D51}"/>
              </a:ext>
            </a:extLst>
          </p:cNvPr>
          <p:cNvSpPr txBox="1"/>
          <p:nvPr/>
        </p:nvSpPr>
        <p:spPr>
          <a:xfrm>
            <a:off x="296828" y="5714672"/>
            <a:ext cx="8526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Python Accelerator Toolbox tracking: 6D = including synchrotron radiation and RF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983FA1-AB2A-6040-8D72-4086EBDD7012}"/>
              </a:ext>
            </a:extLst>
          </p:cNvPr>
          <p:cNvSpPr/>
          <p:nvPr/>
        </p:nvSpPr>
        <p:spPr>
          <a:xfrm>
            <a:off x="8960429" y="5674747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https://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github.com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/</a:t>
            </a:r>
            <a:r>
              <a:rPr lang="en-US" dirty="0" err="1">
                <a:solidFill>
                  <a:schemeClr val="bg1">
                    <a:lumMod val="75000"/>
                  </a:schemeClr>
                </a:solidFill>
              </a:rPr>
              <a:t>atcollab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/at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9BE469-680D-784B-A940-0A84A71A7902}"/>
              </a:ext>
            </a:extLst>
          </p:cNvPr>
          <p:cNvSpPr txBox="1"/>
          <p:nvPr/>
        </p:nvSpPr>
        <p:spPr>
          <a:xfrm>
            <a:off x="296828" y="6084004"/>
            <a:ext cx="8118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Quantum diffusion is not included in the following studies (although available).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3347AF-0719-6642-B866-DB8CF4123D98}"/>
              </a:ext>
            </a:extLst>
          </p:cNvPr>
          <p:cNvSpPr txBox="1"/>
          <p:nvPr/>
        </p:nvSpPr>
        <p:spPr>
          <a:xfrm>
            <a:off x="8976320" y="5960893"/>
            <a:ext cx="3052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Fully benchmarked with MADX-PTC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D2FA92-C803-42ED-8689-4A0725225BD4}"/>
              </a:ext>
            </a:extLst>
          </p:cNvPr>
          <p:cNvSpPr txBox="1"/>
          <p:nvPr/>
        </p:nvSpPr>
        <p:spPr>
          <a:xfrm rot="16200000">
            <a:off x="-511813" y="2971846"/>
            <a:ext cx="1928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Outdated</a:t>
            </a:r>
          </a:p>
        </p:txBody>
      </p:sp>
    </p:spTree>
    <p:extLst>
      <p:ext uri="{BB962C8B-B14F-4D97-AF65-F5344CB8AC3E}">
        <p14:creationId xmlns:p14="http://schemas.microsoft.com/office/powerpoint/2010/main" val="1118902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5573885-5427-D840-8A3E-12F1E990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the number of magnetic elements and gradients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27C40D-C0F1-014C-9A32-B12201F8D4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39350" y="6483438"/>
            <a:ext cx="551412" cy="212400"/>
          </a:xfrm>
        </p:spPr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896289-535B-7041-9512-B459BFA262A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59429" y="6483350"/>
            <a:ext cx="8160000" cy="212489"/>
          </a:xfrm>
        </p:spPr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CB8EF1-C730-674A-A3B8-8B7617F80EC0}"/>
              </a:ext>
            </a:extLst>
          </p:cNvPr>
          <p:cNvSpPr txBox="1"/>
          <p:nvPr/>
        </p:nvSpPr>
        <p:spPr>
          <a:xfrm>
            <a:off x="635031" y="5207476"/>
            <a:ext cx="10921938" cy="923330"/>
          </a:xfrm>
          <a:prstGeom prst="rect">
            <a:avLst/>
          </a:prstGeom>
          <a:noFill/>
          <a:ln>
            <a:solidFill>
              <a:srgbClr val="132577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the magnet gradients change in LCC between Z and ttbar.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white boxes for V22 baseline correspond to magnets turned off at Z, which are turned on at ttbar.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LCC’s </a:t>
            </a:r>
            <a:r>
              <a:rPr lang="en-US" dirty="0" err="1"/>
              <a:t>sextupoles</a:t>
            </a:r>
            <a:r>
              <a:rPr lang="en-US" dirty="0"/>
              <a:t> at </a:t>
            </a:r>
            <a:r>
              <a:rPr lang="en-US" u="sng" dirty="0"/>
              <a:t>ttbar</a:t>
            </a:r>
            <a:r>
              <a:rPr lang="en-US" dirty="0"/>
              <a:t> have</a:t>
            </a:r>
            <a:r>
              <a:rPr lang="en-US" b="1" dirty="0"/>
              <a:t>: 1) smaller KL, 2) there are ~500 less and 3) they are shorter.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F07E68-8F04-AC4C-A97C-EE71AB79DE3D}"/>
              </a:ext>
            </a:extLst>
          </p:cNvPr>
          <p:cNvSpPr txBox="1"/>
          <p:nvPr/>
        </p:nvSpPr>
        <p:spPr>
          <a:xfrm>
            <a:off x="8855194" y="794763"/>
            <a:ext cx="2775119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includes Crab </a:t>
            </a:r>
            <a:r>
              <a:rPr lang="en-US" dirty="0" err="1"/>
              <a:t>sextupoles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466584-5B96-FC4B-8D90-0531F39259A2}"/>
              </a:ext>
            </a:extLst>
          </p:cNvPr>
          <p:cNvSpPr/>
          <p:nvPr/>
        </p:nvSpPr>
        <p:spPr>
          <a:xfrm>
            <a:off x="7104112" y="6496242"/>
            <a:ext cx="251543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 err="1">
                <a:solidFill>
                  <a:schemeClr val="bg1">
                    <a:lumMod val="95000"/>
                  </a:schemeClr>
                </a:solidFill>
              </a:rPr>
              <a:t>machfs</a:t>
            </a:r>
            <a:r>
              <a:rPr lang="en-US" sz="700" dirty="0">
                <a:solidFill>
                  <a:schemeClr val="bg1">
                    <a:lumMod val="95000"/>
                  </a:schemeClr>
                </a:solidFill>
              </a:rPr>
              <a:t>/</a:t>
            </a:r>
            <a:r>
              <a:rPr lang="en-US" sz="700" dirty="0" err="1">
                <a:solidFill>
                  <a:schemeClr val="bg1">
                    <a:lumMod val="95000"/>
                  </a:schemeClr>
                </a:solidFill>
              </a:rPr>
              <a:t>liuzzo</a:t>
            </a:r>
            <a:r>
              <a:rPr lang="en-US" sz="700" dirty="0">
                <a:solidFill>
                  <a:schemeClr val="bg1">
                    <a:lumMod val="95000"/>
                  </a:schemeClr>
                </a:solidFill>
              </a:rPr>
              <a:t>/FCC/89a2/ANALYSIS/</a:t>
            </a:r>
            <a:r>
              <a:rPr lang="en-US" sz="700" dirty="0" err="1">
                <a:solidFill>
                  <a:schemeClr val="bg1">
                    <a:lumMod val="95000"/>
                  </a:schemeClr>
                </a:solidFill>
              </a:rPr>
              <a:t>CompareSextupole.m</a:t>
            </a:r>
            <a:endParaRPr lang="en-US" sz="7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5734DE-4A83-B048-A894-92DCEA525C6D}"/>
              </a:ext>
            </a:extLst>
          </p:cNvPr>
          <p:cNvSpPr txBox="1"/>
          <p:nvPr/>
        </p:nvSpPr>
        <p:spPr>
          <a:xfrm>
            <a:off x="330325" y="7947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5CE9D98-3D3B-FA4E-8A4E-3C3CB6859043}"/>
              </a:ext>
            </a:extLst>
          </p:cNvPr>
          <p:cNvGrpSpPr/>
          <p:nvPr/>
        </p:nvGrpSpPr>
        <p:grpSpPr>
          <a:xfrm>
            <a:off x="891893" y="1196752"/>
            <a:ext cx="10738420" cy="3821820"/>
            <a:chOff x="891893" y="1196752"/>
            <a:chExt cx="10738420" cy="382182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EE331F7-6CFA-6F40-844E-E8DF955CE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893" y="1258999"/>
              <a:ext cx="10738420" cy="3759573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2255897-DA9D-8B46-A262-FBE2D64CC60A}"/>
                </a:ext>
              </a:extLst>
            </p:cNvPr>
            <p:cNvSpPr txBox="1"/>
            <p:nvPr/>
          </p:nvSpPr>
          <p:spPr>
            <a:xfrm rot="16200000">
              <a:off x="2161789" y="1962611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66km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27D5778-060A-2943-9F8E-1EE04D9199FC}"/>
                </a:ext>
              </a:extLst>
            </p:cNvPr>
            <p:cNvSpPr txBox="1"/>
            <p:nvPr/>
          </p:nvSpPr>
          <p:spPr>
            <a:xfrm rot="16200000">
              <a:off x="2377813" y="1890604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72km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8F0AB8D-EE93-4F46-9D4C-11FD9A0D8DE5}"/>
                </a:ext>
              </a:extLst>
            </p:cNvPr>
            <p:cNvSpPr txBox="1"/>
            <p:nvPr/>
          </p:nvSpPr>
          <p:spPr>
            <a:xfrm rot="16200000">
              <a:off x="4803711" y="1435710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5.2km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EE3ADED-7C43-D642-8D93-8A853108811B}"/>
                </a:ext>
              </a:extLst>
            </p:cNvPr>
            <p:cNvSpPr txBox="1"/>
            <p:nvPr/>
          </p:nvSpPr>
          <p:spPr>
            <a:xfrm rot="16200000">
              <a:off x="5298081" y="1418608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9.5km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0051BD-3FA4-8F4E-BA27-4A8D9C73533D}"/>
                </a:ext>
              </a:extLst>
            </p:cNvPr>
            <p:cNvSpPr txBox="1"/>
            <p:nvPr/>
          </p:nvSpPr>
          <p:spPr>
            <a:xfrm rot="16200000">
              <a:off x="8842405" y="2474659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0.9km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6C5A96-942E-2244-85AD-4B95C78D12D8}"/>
                </a:ext>
              </a:extLst>
            </p:cNvPr>
            <p:cNvSpPr txBox="1"/>
            <p:nvPr/>
          </p:nvSpPr>
          <p:spPr>
            <a:xfrm rot="16200000">
              <a:off x="9321236" y="2405764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3.5km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37F0CB7-9392-8647-8EE1-9093324363D8}"/>
                </a:ext>
              </a:extLst>
            </p:cNvPr>
            <p:cNvSpPr/>
            <p:nvPr/>
          </p:nvSpPr>
          <p:spPr>
            <a:xfrm>
              <a:off x="5133768" y="2026898"/>
              <a:ext cx="176936" cy="69912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04C2EB0-232D-304E-88EF-6C4941559BF1}"/>
                </a:ext>
              </a:extLst>
            </p:cNvPr>
            <p:cNvSpPr/>
            <p:nvPr/>
          </p:nvSpPr>
          <p:spPr>
            <a:xfrm>
              <a:off x="9161492" y="2996952"/>
              <a:ext cx="174868" cy="459666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F230C0A-5CF5-FF4B-B963-3B0FD600B0A7}"/>
                </a:ext>
              </a:extLst>
            </p:cNvPr>
            <p:cNvSpPr/>
            <p:nvPr/>
          </p:nvSpPr>
          <p:spPr>
            <a:xfrm>
              <a:off x="7824192" y="3212976"/>
              <a:ext cx="174868" cy="27469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08C0F52-AFAE-CD49-ABCB-D091078DDD66}"/>
                </a:ext>
              </a:extLst>
            </p:cNvPr>
            <p:cNvSpPr/>
            <p:nvPr/>
          </p:nvSpPr>
          <p:spPr>
            <a:xfrm>
              <a:off x="3787405" y="3068960"/>
              <a:ext cx="174868" cy="219241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1986254-2A98-4D40-A445-80E0823C55DC}"/>
              </a:ext>
            </a:extLst>
          </p:cNvPr>
          <p:cNvSpPr txBox="1"/>
          <p:nvPr/>
        </p:nvSpPr>
        <p:spPr>
          <a:xfrm rot="16200000">
            <a:off x="9018325" y="2837812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0.77 km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C3B088-0029-564A-A1AF-ED03B55BD205}"/>
              </a:ext>
            </a:extLst>
          </p:cNvPr>
          <p:cNvSpPr txBox="1"/>
          <p:nvPr/>
        </p:nvSpPr>
        <p:spPr>
          <a:xfrm rot="16200000">
            <a:off x="5042689" y="200822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5.4km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C6C7D5-C43A-4F82-939E-E684850A1CEE}"/>
              </a:ext>
            </a:extLst>
          </p:cNvPr>
          <p:cNvSpPr txBox="1"/>
          <p:nvPr/>
        </p:nvSpPr>
        <p:spPr>
          <a:xfrm>
            <a:off x="1487488" y="3645024"/>
            <a:ext cx="692497" cy="720080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Number of dipoles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9FC2A3-94CD-48FE-913F-EE1EC6F357F5}"/>
              </a:ext>
            </a:extLst>
          </p:cNvPr>
          <p:cNvSpPr/>
          <p:nvPr/>
        </p:nvSpPr>
        <p:spPr>
          <a:xfrm>
            <a:off x="2936941" y="3645024"/>
            <a:ext cx="523220" cy="852345"/>
          </a:xfrm>
          <a:prstGeom prst="rect">
            <a:avLst/>
          </a:prstGeom>
        </p:spPr>
        <p:txBody>
          <a:bodyPr vert="vert270" wrap="square" anchor="ctr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Total length of dipoles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1DEE590-7A58-40CC-B77A-276B11C54634}"/>
              </a:ext>
            </a:extLst>
          </p:cNvPr>
          <p:cNvSpPr/>
          <p:nvPr/>
        </p:nvSpPr>
        <p:spPr>
          <a:xfrm>
            <a:off x="4285409" y="3645023"/>
            <a:ext cx="523220" cy="864097"/>
          </a:xfrm>
          <a:prstGeom prst="rect">
            <a:avLst/>
          </a:prstGeom>
        </p:spPr>
        <p:txBody>
          <a:bodyPr vert="vert270" wrap="square" anchor="ctr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Number of quadrupoles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43C08E-2555-491F-936A-3483907491BC}"/>
              </a:ext>
            </a:extLst>
          </p:cNvPr>
          <p:cNvSpPr/>
          <p:nvPr/>
        </p:nvSpPr>
        <p:spPr>
          <a:xfrm>
            <a:off x="5633877" y="3645023"/>
            <a:ext cx="523220" cy="1008113"/>
          </a:xfrm>
          <a:prstGeom prst="rect">
            <a:avLst/>
          </a:prstGeom>
        </p:spPr>
        <p:txBody>
          <a:bodyPr vert="vert270" wrap="square" anchor="ctr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Total length of quadrupoles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FBF38F-FDA2-49E5-9195-DCB43223A0B9}"/>
              </a:ext>
            </a:extLst>
          </p:cNvPr>
          <p:cNvSpPr/>
          <p:nvPr/>
        </p:nvSpPr>
        <p:spPr>
          <a:xfrm>
            <a:off x="6982345" y="3649945"/>
            <a:ext cx="523220" cy="1480810"/>
          </a:xfrm>
          <a:prstGeom prst="rect">
            <a:avLst/>
          </a:prstGeom>
        </p:spPr>
        <p:txBody>
          <a:bodyPr vert="vert270" wrap="square" anchor="ctr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Quadrupole integrated </a:t>
            </a:r>
            <a:r>
              <a:rPr lang="en-US" sz="1100" dirty="0" err="1">
                <a:solidFill>
                  <a:schemeClr val="tx2"/>
                </a:solidFill>
              </a:rPr>
              <a:t>normalised</a:t>
            </a:r>
            <a:r>
              <a:rPr lang="en-US" sz="1100" dirty="0">
                <a:solidFill>
                  <a:schemeClr val="tx2"/>
                </a:solidFill>
              </a:rPr>
              <a:t> strength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497FEED-CF37-420F-B0EB-570E5370D7D9}"/>
              </a:ext>
            </a:extLst>
          </p:cNvPr>
          <p:cNvSpPr/>
          <p:nvPr/>
        </p:nvSpPr>
        <p:spPr>
          <a:xfrm>
            <a:off x="8270437" y="3645023"/>
            <a:ext cx="523220" cy="864097"/>
          </a:xfrm>
          <a:prstGeom prst="rect">
            <a:avLst/>
          </a:prstGeom>
        </p:spPr>
        <p:txBody>
          <a:bodyPr vert="vert270" wrap="square" anchor="ctr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Number of </a:t>
            </a:r>
            <a:r>
              <a:rPr lang="en-US" sz="1100" dirty="0" err="1">
                <a:solidFill>
                  <a:schemeClr val="tx2"/>
                </a:solidFill>
              </a:rPr>
              <a:t>sextupoles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3C68F77-8A0C-4B71-BC0D-9E0F9E8C14F8}"/>
              </a:ext>
            </a:extLst>
          </p:cNvPr>
          <p:cNvSpPr/>
          <p:nvPr/>
        </p:nvSpPr>
        <p:spPr>
          <a:xfrm>
            <a:off x="9650814" y="3633151"/>
            <a:ext cx="523220" cy="1008113"/>
          </a:xfrm>
          <a:prstGeom prst="rect">
            <a:avLst/>
          </a:prstGeom>
        </p:spPr>
        <p:txBody>
          <a:bodyPr vert="vert270" wrap="square" anchor="ctr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Total length of </a:t>
            </a:r>
            <a:r>
              <a:rPr lang="en-US" sz="1100" dirty="0" err="1">
                <a:solidFill>
                  <a:schemeClr val="tx2"/>
                </a:solidFill>
              </a:rPr>
              <a:t>sextupoles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7C6C9DF-8A9C-4703-AD19-20D0291EFF26}"/>
              </a:ext>
            </a:extLst>
          </p:cNvPr>
          <p:cNvSpPr/>
          <p:nvPr/>
        </p:nvSpPr>
        <p:spPr>
          <a:xfrm>
            <a:off x="10996228" y="3649945"/>
            <a:ext cx="523220" cy="1480810"/>
          </a:xfrm>
          <a:prstGeom prst="rect">
            <a:avLst/>
          </a:prstGeom>
        </p:spPr>
        <p:txBody>
          <a:bodyPr vert="vert270" wrap="square" anchor="ctr">
            <a:spAutoFit/>
          </a:bodyPr>
          <a:lstStyle/>
          <a:p>
            <a:pPr algn="r"/>
            <a:r>
              <a:rPr lang="en-US" sz="1100" dirty="0" err="1">
                <a:solidFill>
                  <a:schemeClr val="tx2"/>
                </a:solidFill>
              </a:rPr>
              <a:t>Sextupole</a:t>
            </a:r>
            <a:r>
              <a:rPr lang="en-US" sz="1100" dirty="0">
                <a:solidFill>
                  <a:schemeClr val="tx2"/>
                </a:solidFill>
              </a:rPr>
              <a:t> integrated </a:t>
            </a:r>
            <a:r>
              <a:rPr lang="en-US" sz="1100" dirty="0" err="1">
                <a:solidFill>
                  <a:schemeClr val="tx2"/>
                </a:solidFill>
              </a:rPr>
              <a:t>normalised</a:t>
            </a:r>
            <a:r>
              <a:rPr lang="en-US" sz="1100" dirty="0">
                <a:solidFill>
                  <a:schemeClr val="tx2"/>
                </a:solidFill>
              </a:rPr>
              <a:t> strength</a:t>
            </a:r>
          </a:p>
        </p:txBody>
      </p:sp>
    </p:spTree>
    <p:extLst>
      <p:ext uri="{BB962C8B-B14F-4D97-AF65-F5344CB8AC3E}">
        <p14:creationId xmlns:p14="http://schemas.microsoft.com/office/powerpoint/2010/main" val="2439140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5573885-5427-D840-8A3E-12F1E990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 energy electron beam optics: W functions, IP optics and phase advance at crab sext.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201F632-222B-1E43-8048-6CBA84C4E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340769"/>
            <a:ext cx="5687981" cy="4854343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27C40D-C0F1-014C-9A32-B12201F8D4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896289-535B-7041-9512-B459BFA262A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59429" y="6483349"/>
            <a:ext cx="8160000" cy="212489"/>
          </a:xfrm>
        </p:spPr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3FC3DFA0-2011-9148-808E-82640D9B33C3}"/>
              </a:ext>
            </a:extLst>
          </p:cNvPr>
          <p:cNvSpPr txBox="1">
            <a:spLocks/>
          </p:cNvSpPr>
          <p:nvPr/>
        </p:nvSpPr>
        <p:spPr bwMode="gray">
          <a:xfrm>
            <a:off x="6212361" y="1340768"/>
            <a:ext cx="5739639" cy="4854343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57C2B9-E6DB-1C4E-8279-D20A395B14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97" y="1586600"/>
            <a:ext cx="5363689" cy="16035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371A2B-DCF5-A04F-95E1-1C77479DC5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7" t="53213" r="52303"/>
          <a:stretch/>
        </p:blipFill>
        <p:spPr>
          <a:xfrm>
            <a:off x="8885688" y="3340036"/>
            <a:ext cx="2682920" cy="22044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C23E92F-387C-D84F-B591-A8E91D3F16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" r="52492" b="48836"/>
          <a:stretch/>
        </p:blipFill>
        <p:spPr>
          <a:xfrm>
            <a:off x="6287604" y="3390332"/>
            <a:ext cx="2521348" cy="21250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D9B2E0-992E-F24E-BBB1-4F19EDF513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8" r="52403" b="48089"/>
          <a:stretch/>
        </p:blipFill>
        <p:spPr>
          <a:xfrm>
            <a:off x="335360" y="3432356"/>
            <a:ext cx="2493381" cy="209176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944449-8C59-1B46-B30A-AF00AF36ECD4}"/>
              </a:ext>
            </a:extLst>
          </p:cNvPr>
          <p:cNvSpPr txBox="1"/>
          <p:nvPr/>
        </p:nvSpPr>
        <p:spPr>
          <a:xfrm>
            <a:off x="839416" y="5703346"/>
            <a:ext cx="4243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Missing line = Optics computation failed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64D48D7-0498-CE45-917F-E4AC7B5ED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604" y="1442584"/>
            <a:ext cx="5585592" cy="172819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405F43B-DA42-8C46-9E0C-EA25FA84921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123"/>
          <a:stretch/>
        </p:blipFill>
        <p:spPr>
          <a:xfrm>
            <a:off x="3143673" y="3314792"/>
            <a:ext cx="2520280" cy="218318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BD20C48-BE69-714B-B30F-E2C4268D8B73}"/>
              </a:ext>
            </a:extLst>
          </p:cNvPr>
          <p:cNvSpPr/>
          <p:nvPr/>
        </p:nvSpPr>
        <p:spPr>
          <a:xfrm>
            <a:off x="182502" y="890095"/>
            <a:ext cx="5849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GHC-V22</a:t>
            </a:r>
            <a:r>
              <a:rPr lang="en-US" dirty="0"/>
              <a:t> (</a:t>
            </a:r>
            <a:r>
              <a:rPr lang="en-US" dirty="0" err="1"/>
              <a:t>K.Oide</a:t>
            </a:r>
            <a:r>
              <a:rPr lang="en-US" dirty="0"/>
              <a:t>, </a:t>
            </a:r>
            <a:r>
              <a:rPr lang="en-US" sz="800" dirty="0"/>
              <a:t>https://journals.aps.org/prab/abstract/10.1103/PhysRevAccelBeams.19.111005</a:t>
            </a:r>
            <a:r>
              <a:rPr lang="en-US" dirty="0"/>
              <a:t>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9D261E7-972E-3E47-9886-01E12C8CA8A6}"/>
              </a:ext>
            </a:extLst>
          </p:cNvPr>
          <p:cNvSpPr/>
          <p:nvPr/>
        </p:nvSpPr>
        <p:spPr>
          <a:xfrm>
            <a:off x="6131097" y="885314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LCC-89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P.Raimondi</a:t>
            </a:r>
            <a:r>
              <a:rPr lang="en-US" dirty="0"/>
              <a:t>,</a:t>
            </a:r>
            <a:r>
              <a:rPr lang="en-US" sz="600" dirty="0"/>
              <a:t> </a:t>
            </a:r>
            <a:r>
              <a:rPr lang="en-US" sz="800" dirty="0"/>
              <a:t>https://</a:t>
            </a:r>
            <a:r>
              <a:rPr lang="en-US" sz="800" dirty="0" err="1"/>
              <a:t>indico.cern.ch</a:t>
            </a:r>
            <a:r>
              <a:rPr lang="en-US" sz="800" dirty="0"/>
              <a:t>/event/1326738/timetable/#45-alternative-optics-and-vari</a:t>
            </a:r>
            <a:r>
              <a:rPr lang="en-US" dirty="0"/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028A7F-189B-6228-533A-B927FFF04CAD}"/>
              </a:ext>
            </a:extLst>
          </p:cNvPr>
          <p:cNvSpPr txBox="1"/>
          <p:nvPr/>
        </p:nvSpPr>
        <p:spPr>
          <a:xfrm>
            <a:off x="6447307" y="5700513"/>
            <a:ext cx="5266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Negligible luminosity loss due to energy dependent beta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62FDD3-0AA7-48B0-BB4A-9ECC3D0825D2}"/>
              </a:ext>
            </a:extLst>
          </p:cNvPr>
          <p:cNvSpPr txBox="1"/>
          <p:nvPr/>
        </p:nvSpPr>
        <p:spPr>
          <a:xfrm>
            <a:off x="997273" y="3156277"/>
            <a:ext cx="134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beta @ IP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0E4810-FAFA-44DF-B082-BCF64ED0C0A9}"/>
              </a:ext>
            </a:extLst>
          </p:cNvPr>
          <p:cNvSpPr txBox="1"/>
          <p:nvPr/>
        </p:nvSpPr>
        <p:spPr>
          <a:xfrm>
            <a:off x="4056948" y="3130126"/>
            <a:ext cx="720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E03553-8AF4-4AC8-893D-84D6B4061D78}"/>
              </a:ext>
            </a:extLst>
          </p:cNvPr>
          <p:cNvSpPr txBox="1"/>
          <p:nvPr/>
        </p:nvSpPr>
        <p:spPr>
          <a:xfrm>
            <a:off x="6890916" y="3115156"/>
            <a:ext cx="134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beta @ IP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28105A-6E8B-4E93-8D6F-FA679DB49B84}"/>
              </a:ext>
            </a:extLst>
          </p:cNvPr>
          <p:cNvSpPr txBox="1"/>
          <p:nvPr/>
        </p:nvSpPr>
        <p:spPr>
          <a:xfrm>
            <a:off x="9947013" y="3115156"/>
            <a:ext cx="720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tune</a:t>
            </a:r>
          </a:p>
        </p:txBody>
      </p:sp>
    </p:spTree>
    <p:extLst>
      <p:ext uri="{BB962C8B-B14F-4D97-AF65-F5344CB8AC3E}">
        <p14:creationId xmlns:p14="http://schemas.microsoft.com/office/powerpoint/2010/main" val="1042093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FAE20-16DC-1143-A150-A706A3B56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space evolution over 5 turns on and off energy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95C9E-72D5-9541-9B22-311A07B490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1E685-0A4F-DD4F-B7AB-551DF81A8F5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l FCC-</a:t>
            </a:r>
            <a:r>
              <a:rPr lang="en-US" dirty="0" err="1"/>
              <a:t>ee</a:t>
            </a:r>
            <a:r>
              <a:rPr lang="en-US" dirty="0"/>
              <a:t> week 2025 l 19-23 May 2025 l </a:t>
            </a:r>
            <a:r>
              <a:rPr lang="en-US" dirty="0" err="1"/>
              <a:t>K.Andre</a:t>
            </a:r>
            <a:r>
              <a:rPr lang="en-US" dirty="0"/>
              <a:t>, </a:t>
            </a:r>
            <a:r>
              <a:rPr lang="en-US" dirty="0" err="1"/>
              <a:t>P.Raimondi</a:t>
            </a:r>
            <a:r>
              <a:rPr lang="en-US" dirty="0"/>
              <a:t>, </a:t>
            </a:r>
            <a:r>
              <a:rPr lang="en-US" dirty="0" err="1"/>
              <a:t>S.Liuzzo</a:t>
            </a:r>
            <a:r>
              <a:rPr lang="en-US" dirty="0"/>
              <a:t>, </a:t>
            </a:r>
            <a:r>
              <a:rPr lang="en-US" dirty="0" err="1"/>
              <a:t>S.White</a:t>
            </a:r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A33076-5BFD-3341-B2CF-541A9F905294}"/>
              </a:ext>
            </a:extLst>
          </p:cNvPr>
          <p:cNvSpPr txBox="1"/>
          <p:nvPr/>
        </p:nvSpPr>
        <p:spPr>
          <a:xfrm>
            <a:off x="8963040" y="633975"/>
            <a:ext cx="298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No SR in dipoles (no effect)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29DF22-1F82-8441-9BCB-1789E9ACFDCC}"/>
              </a:ext>
            </a:extLst>
          </p:cNvPr>
          <p:cNvGrpSpPr/>
          <p:nvPr/>
        </p:nvGrpSpPr>
        <p:grpSpPr>
          <a:xfrm>
            <a:off x="416665" y="1400654"/>
            <a:ext cx="5392532" cy="4173979"/>
            <a:chOff x="343428" y="699115"/>
            <a:chExt cx="6246173" cy="483472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4DEDDD-DC78-2E40-8875-80CF519195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982"/>
            <a:stretch/>
          </p:blipFill>
          <p:spPr>
            <a:xfrm>
              <a:off x="343428" y="699115"/>
              <a:ext cx="6240016" cy="161908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2EED722-ECB1-9B4D-857B-8EB4E16FB1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982"/>
            <a:stretch/>
          </p:blipFill>
          <p:spPr>
            <a:xfrm>
              <a:off x="343428" y="2295664"/>
              <a:ext cx="6246173" cy="162068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C856EF6-435D-F047-B23A-BE8DD8C64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982"/>
            <a:stretch/>
          </p:blipFill>
          <p:spPr>
            <a:xfrm>
              <a:off x="343429" y="3914750"/>
              <a:ext cx="6240016" cy="1619087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2E5944F-2BC0-AA4E-8007-3A9D156E86D8}"/>
              </a:ext>
            </a:extLst>
          </p:cNvPr>
          <p:cNvGrpSpPr/>
          <p:nvPr/>
        </p:nvGrpSpPr>
        <p:grpSpPr>
          <a:xfrm>
            <a:off x="6434419" y="1400654"/>
            <a:ext cx="5300145" cy="4173979"/>
            <a:chOff x="6583444" y="699115"/>
            <a:chExt cx="6222599" cy="4849632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AC40BDB-8E1C-AF40-9679-55C364EF52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839"/>
            <a:stretch/>
          </p:blipFill>
          <p:spPr>
            <a:xfrm>
              <a:off x="6583444" y="699115"/>
              <a:ext cx="6222599" cy="161908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FA404B6-5B57-6A43-87D3-AD876B72AE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6613453" y="3974042"/>
              <a:ext cx="6192589" cy="1574705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C22DC47-2AFF-CB49-A1A6-E61DBD0925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677"/>
            <a:stretch/>
          </p:blipFill>
          <p:spPr>
            <a:xfrm>
              <a:off x="6583444" y="2318203"/>
              <a:ext cx="6222599" cy="1655840"/>
            </a:xfrm>
            <a:prstGeom prst="rect">
              <a:avLst/>
            </a:prstGeom>
          </p:spPr>
        </p:pic>
      </p:grpSp>
      <p:sp>
        <p:nvSpPr>
          <p:cNvPr id="30" name="Content Placeholder 7">
            <a:extLst>
              <a:ext uri="{FF2B5EF4-FFF2-40B4-BE49-F238E27FC236}">
                <a16:creationId xmlns:a16="http://schemas.microsoft.com/office/drawing/2014/main" id="{D221D0EA-E5FE-5048-B9C3-D5DD37545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182084"/>
            <a:ext cx="5687981" cy="4623180"/>
          </a:xfrm>
          <a:ln>
            <a:solidFill>
              <a:schemeClr val="tx2"/>
            </a:solidFill>
          </a:ln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31" name="Content Placeholder 7">
            <a:extLst>
              <a:ext uri="{FF2B5EF4-FFF2-40B4-BE49-F238E27FC236}">
                <a16:creationId xmlns:a16="http://schemas.microsoft.com/office/drawing/2014/main" id="{7945F876-68D1-0A4F-A898-47A527620260}"/>
              </a:ext>
            </a:extLst>
          </p:cNvPr>
          <p:cNvSpPr txBox="1">
            <a:spLocks/>
          </p:cNvSpPr>
          <p:nvPr/>
        </p:nvSpPr>
        <p:spPr bwMode="gray">
          <a:xfrm>
            <a:off x="6212361" y="1182085"/>
            <a:ext cx="5739639" cy="462318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F96A8C-BF6D-544C-8292-7BB90650C883}"/>
              </a:ext>
            </a:extLst>
          </p:cNvPr>
          <p:cNvSpPr txBox="1"/>
          <p:nvPr/>
        </p:nvSpPr>
        <p:spPr>
          <a:xfrm>
            <a:off x="263352" y="5940442"/>
            <a:ext cx="6805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Synchrotron radiation and crab </a:t>
            </a:r>
            <a:r>
              <a:rPr lang="en-US" dirty="0" err="1"/>
              <a:t>sextupoles</a:t>
            </a:r>
            <a:r>
              <a:rPr lang="en-US" dirty="0"/>
              <a:t> </a:t>
            </a:r>
            <a:r>
              <a:rPr lang="en-US" b="1" dirty="0"/>
              <a:t>turned 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44ECFC-72C4-26B9-2791-4235DCDFC228}"/>
              </a:ext>
            </a:extLst>
          </p:cNvPr>
          <p:cNvSpPr txBox="1"/>
          <p:nvPr/>
        </p:nvSpPr>
        <p:spPr>
          <a:xfrm>
            <a:off x="5766325" y="2216400"/>
            <a:ext cx="58392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200" dirty="0">
                <a:solidFill>
                  <a:srgbClr val="C00000"/>
                </a:solidFill>
              </a:rPr>
              <a:t>δ</a:t>
            </a:r>
            <a:r>
              <a:rPr lang="en-US" sz="1200" dirty="0">
                <a:solidFill>
                  <a:srgbClr val="C00000"/>
                </a:solidFill>
              </a:rPr>
              <a:t> = 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EE6FCB-0316-5DAE-8B84-1AEF2AB68653}"/>
              </a:ext>
            </a:extLst>
          </p:cNvPr>
          <p:cNvSpPr txBox="1"/>
          <p:nvPr/>
        </p:nvSpPr>
        <p:spPr>
          <a:xfrm>
            <a:off x="5616681" y="3557922"/>
            <a:ext cx="88517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l-GR" sz="1200" dirty="0">
                <a:solidFill>
                  <a:srgbClr val="C00000"/>
                </a:solidFill>
              </a:rPr>
              <a:t>δ</a:t>
            </a:r>
            <a:r>
              <a:rPr lang="en-US" sz="1200" dirty="0">
                <a:solidFill>
                  <a:srgbClr val="C00000"/>
                </a:solidFill>
              </a:rPr>
              <a:t> = +0.2%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1354AE-16F9-2E82-9932-0DB4B84EC981}"/>
              </a:ext>
            </a:extLst>
          </p:cNvPr>
          <p:cNvSpPr txBox="1"/>
          <p:nvPr/>
        </p:nvSpPr>
        <p:spPr>
          <a:xfrm>
            <a:off x="5634936" y="5024872"/>
            <a:ext cx="84670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l-GR" sz="1200" dirty="0">
                <a:solidFill>
                  <a:srgbClr val="C00000"/>
                </a:solidFill>
              </a:rPr>
              <a:t>δ</a:t>
            </a:r>
            <a:r>
              <a:rPr lang="en-US" sz="1200" dirty="0">
                <a:solidFill>
                  <a:srgbClr val="C00000"/>
                </a:solidFill>
              </a:rPr>
              <a:t> = -0.2%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E751A6-31F8-3C86-C687-327D4B43F0C8}"/>
              </a:ext>
            </a:extLst>
          </p:cNvPr>
          <p:cNvSpPr txBox="1"/>
          <p:nvPr/>
        </p:nvSpPr>
        <p:spPr>
          <a:xfrm>
            <a:off x="6212361" y="5885377"/>
            <a:ext cx="5739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The “starfish” plots provide a “quick” overview of the combined effects of all the resonant driving.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75BC86-E5C7-4A74-9BEB-FD9AF9A2A62E}"/>
              </a:ext>
            </a:extLst>
          </p:cNvPr>
          <p:cNvSpPr txBox="1"/>
          <p:nvPr/>
        </p:nvSpPr>
        <p:spPr>
          <a:xfrm>
            <a:off x="2727497" y="1040211"/>
            <a:ext cx="75968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GHC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D0D47A-4470-4EBC-993E-24E359AAF42F}"/>
              </a:ext>
            </a:extLst>
          </p:cNvPr>
          <p:cNvSpPr txBox="1"/>
          <p:nvPr/>
        </p:nvSpPr>
        <p:spPr>
          <a:xfrm>
            <a:off x="8739585" y="1040211"/>
            <a:ext cx="75968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</a:rPr>
              <a:t>LCC</a:t>
            </a:r>
          </a:p>
        </p:txBody>
      </p:sp>
    </p:spTree>
    <p:extLst>
      <p:ext uri="{BB962C8B-B14F-4D97-AF65-F5344CB8AC3E}">
        <p14:creationId xmlns:p14="http://schemas.microsoft.com/office/powerpoint/2010/main" val="2549361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15004-FB9C-2248-B44F-1882BB850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 in Final doublet quadrupoles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5B7E3-7CFE-E440-90AB-9ED3860CB1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A0686-2E4C-AE47-B9AD-11634E8EE5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D3677B-9944-6B45-AC48-D28F4B779B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917505"/>
            <a:ext cx="6431464" cy="5022990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8D82485-B7AB-2E47-9CA6-AE53DC4CAD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302988"/>
              </p:ext>
            </p:extLst>
          </p:nvPr>
        </p:nvGraphicFramePr>
        <p:xfrm>
          <a:off x="403727" y="1268760"/>
          <a:ext cx="479197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6055">
                  <a:extLst>
                    <a:ext uri="{9D8B030D-6E8A-4147-A177-3AD203B41FA5}">
                      <a16:colId xmlns:a16="http://schemas.microsoft.com/office/drawing/2014/main" val="363420948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50051511"/>
                    </a:ext>
                  </a:extLst>
                </a:gridCol>
                <a:gridCol w="768723">
                  <a:extLst>
                    <a:ext uri="{9D8B030D-6E8A-4147-A177-3AD203B41FA5}">
                      <a16:colId xmlns:a16="http://schemas.microsoft.com/office/drawing/2014/main" val="4106527069"/>
                    </a:ext>
                  </a:extLst>
                </a:gridCol>
                <a:gridCol w="639707">
                  <a:extLst>
                    <a:ext uri="{9D8B030D-6E8A-4147-A177-3AD203B41FA5}">
                      <a16:colId xmlns:a16="http://schemas.microsoft.com/office/drawing/2014/main" val="3598657966"/>
                    </a:ext>
                  </a:extLst>
                </a:gridCol>
                <a:gridCol w="639707">
                  <a:extLst>
                    <a:ext uri="{9D8B030D-6E8A-4147-A177-3AD203B41FA5}">
                      <a16:colId xmlns:a16="http://schemas.microsoft.com/office/drawing/2014/main" val="4074096036"/>
                    </a:ext>
                  </a:extLst>
                </a:gridCol>
                <a:gridCol w="639707">
                  <a:extLst>
                    <a:ext uri="{9D8B030D-6E8A-4147-A177-3AD203B41FA5}">
                      <a16:colId xmlns:a16="http://schemas.microsoft.com/office/drawing/2014/main" val="2721194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Qarc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Qff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Qfd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486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Q[FD][01][AB][LR]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6869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QD0A[LR]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8669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QD0B[LR]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2416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QF1A[LR]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YES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446245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A17C4510-D056-6842-A6FD-0EBEE1E47C76}"/>
              </a:ext>
            </a:extLst>
          </p:cNvPr>
          <p:cNvSpPr txBox="1"/>
          <p:nvPr/>
        </p:nvSpPr>
        <p:spPr>
          <a:xfrm>
            <a:off x="10704512" y="175758"/>
            <a:ext cx="90281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LCC76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7A442E-7EDE-6F4F-8C60-DE0C7EF539A9}"/>
              </a:ext>
            </a:extLst>
          </p:cNvPr>
          <p:cNvSpPr txBox="1"/>
          <p:nvPr/>
        </p:nvSpPr>
        <p:spPr>
          <a:xfrm>
            <a:off x="839416" y="3429000"/>
            <a:ext cx="4017905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The dynamic aperture is dominated by synchrotron radiation in the final </a:t>
            </a:r>
            <a:r>
              <a:rPr lang="en-US" u="sng" dirty="0"/>
              <a:t>quadrupole</a:t>
            </a:r>
            <a:r>
              <a:rPr lang="en-US" dirty="0"/>
              <a:t> doublet.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26AF7E-5CBD-894B-966E-CAF5EF44F578}"/>
              </a:ext>
            </a:extLst>
          </p:cNvPr>
          <p:cNvSpPr txBox="1"/>
          <p:nvPr/>
        </p:nvSpPr>
        <p:spPr>
          <a:xfrm>
            <a:off x="839416" y="4792315"/>
            <a:ext cx="4017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Subsequently, the gradient of the FD has been reoptimized to minimize the effect of SR. (~few percent gain).</a:t>
            </a:r>
          </a:p>
        </p:txBody>
      </p:sp>
    </p:spTree>
    <p:extLst>
      <p:ext uri="{BB962C8B-B14F-4D97-AF65-F5344CB8AC3E}">
        <p14:creationId xmlns:p14="http://schemas.microsoft.com/office/powerpoint/2010/main" val="3195291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91998-1CF9-314C-ACEC-06FD8BBC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 in Final doublet quadrupoles (QUANTUM DIFFUSION)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530099-B320-5542-84AA-B771A00C32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3C9AB-5E94-8448-8F86-9FAB3917A84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2B97A751-6CA7-8C49-9960-BF461AAF814A}"/>
              </a:ext>
            </a:extLst>
          </p:cNvPr>
          <p:cNvSpPr txBox="1">
            <a:spLocks/>
          </p:cNvSpPr>
          <p:nvPr/>
        </p:nvSpPr>
        <p:spPr bwMode="gray">
          <a:xfrm>
            <a:off x="263352" y="1324207"/>
            <a:ext cx="5828345" cy="5047045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CC13E3AF-9D4E-6744-AD57-2960EEDD621C}"/>
              </a:ext>
            </a:extLst>
          </p:cNvPr>
          <p:cNvSpPr txBox="1">
            <a:spLocks/>
          </p:cNvSpPr>
          <p:nvPr/>
        </p:nvSpPr>
        <p:spPr bwMode="gray">
          <a:xfrm>
            <a:off x="6212361" y="1324207"/>
            <a:ext cx="5739639" cy="5047045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C5A82C-CD64-A943-8E6A-D8071BB1B148}"/>
              </a:ext>
            </a:extLst>
          </p:cNvPr>
          <p:cNvSpPr txBox="1"/>
          <p:nvPr/>
        </p:nvSpPr>
        <p:spPr>
          <a:xfrm>
            <a:off x="6460801" y="5526882"/>
            <a:ext cx="517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LCC includes countermeasures (</a:t>
            </a:r>
            <a:r>
              <a:rPr lang="en-US" dirty="0" err="1"/>
              <a:t>decapoles</a:t>
            </a:r>
            <a:r>
              <a:rPr lang="en-US" dirty="0"/>
              <a:t>) for synchrotron radiation in Final Doublet.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A2F8C8-56DC-1841-ABB6-026301DBB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90" y="1426231"/>
            <a:ext cx="5638394" cy="41926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912099B-F7F1-DE41-8FC6-0A933F114C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425" y="1426230"/>
            <a:ext cx="5580663" cy="41926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A1B252A-2E83-F047-830D-70C0D3B006FD}"/>
              </a:ext>
            </a:extLst>
          </p:cNvPr>
          <p:cNvSpPr txBox="1"/>
          <p:nvPr/>
        </p:nvSpPr>
        <p:spPr>
          <a:xfrm>
            <a:off x="1024521" y="722662"/>
            <a:ext cx="10927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6D tracking for 2350 turns, with quantum diffusion (1 seed) starting from straight section</a:t>
            </a:r>
            <a:r>
              <a:rPr lang="en-US" sz="1600" b="1" dirty="0"/>
              <a:t>, Crab sext. ON,</a:t>
            </a:r>
            <a:r>
              <a:rPr lang="en-US" sz="1600" dirty="0"/>
              <a:t> </a:t>
            </a:r>
            <a:r>
              <a:rPr lang="en-US" sz="1600" dirty="0" err="1">
                <a:latin typeface="Symbol" pitchFamily="2" charset="2"/>
              </a:rPr>
              <a:t>e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600" dirty="0"/>
              <a:t> = 0.2% </a:t>
            </a:r>
            <a:r>
              <a:rPr lang="en-US" sz="1600" dirty="0">
                <a:latin typeface="Symbol" pitchFamily="2" charset="2"/>
              </a:rPr>
              <a:t>e</a:t>
            </a:r>
            <a:r>
              <a:rPr lang="en-US" sz="1600" baseline="-25000" dirty="0"/>
              <a:t>h</a:t>
            </a:r>
            <a:r>
              <a:rPr lang="en-US" sz="1600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AB58F1-224F-DC4E-8542-44FB329136F4}"/>
              </a:ext>
            </a:extLst>
          </p:cNvPr>
          <p:cNvSpPr txBox="1"/>
          <p:nvPr/>
        </p:nvSpPr>
        <p:spPr>
          <a:xfrm>
            <a:off x="7011314" y="1613658"/>
            <a:ext cx="1074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@SCENTER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9BE2AE-723C-A04D-AC1F-413A8D474A19}"/>
              </a:ext>
            </a:extLst>
          </p:cNvPr>
          <p:cNvSpPr txBox="1"/>
          <p:nvPr/>
        </p:nvSpPr>
        <p:spPr>
          <a:xfrm>
            <a:off x="1525971" y="1639833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@CA.1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B2EDED-2976-E44C-8038-D053134FE452}"/>
              </a:ext>
            </a:extLst>
          </p:cNvPr>
          <p:cNvSpPr txBox="1"/>
          <p:nvPr/>
        </p:nvSpPr>
        <p:spPr>
          <a:xfrm>
            <a:off x="1525971" y="1844824"/>
            <a:ext cx="1184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ymbol" pitchFamily="2" charset="2"/>
              </a:rPr>
              <a:t>b</a:t>
            </a:r>
            <a:r>
              <a:rPr lang="en-US" sz="1400" baseline="30000" dirty="0">
                <a:latin typeface="Symbol" pitchFamily="2" charset="2"/>
              </a:rPr>
              <a:t>*</a:t>
            </a:r>
            <a:r>
              <a:rPr lang="en-US" sz="1400" baseline="-25000" dirty="0"/>
              <a:t>h </a:t>
            </a:r>
            <a:r>
              <a:rPr lang="en-US" sz="1400" dirty="0"/>
              <a:t>= 15cm </a:t>
            </a:r>
          </a:p>
          <a:p>
            <a:r>
              <a:rPr lang="en-US" sz="1400" dirty="0">
                <a:latin typeface="Symbol" pitchFamily="2" charset="2"/>
              </a:rPr>
              <a:t>b</a:t>
            </a:r>
            <a:r>
              <a:rPr lang="en-US" sz="1400" baseline="30000" dirty="0">
                <a:latin typeface="Symbol" pitchFamily="2" charset="2"/>
              </a:rPr>
              <a:t>*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US" sz="1400" dirty="0"/>
              <a:t>= 0.8mm </a:t>
            </a:r>
            <a:endParaRPr lang="en-US" sz="1400" baseline="-25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138B61-8911-8A40-B683-F4BED304B1B1}"/>
              </a:ext>
            </a:extLst>
          </p:cNvPr>
          <p:cNvSpPr txBox="1"/>
          <p:nvPr/>
        </p:nvSpPr>
        <p:spPr>
          <a:xfrm>
            <a:off x="7011314" y="1844824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ymbol" pitchFamily="2" charset="2"/>
              </a:rPr>
              <a:t>b</a:t>
            </a:r>
            <a:r>
              <a:rPr lang="en-US" sz="1400" baseline="30000" dirty="0">
                <a:latin typeface="Symbol" pitchFamily="2" charset="2"/>
              </a:rPr>
              <a:t>*</a:t>
            </a:r>
            <a:r>
              <a:rPr lang="en-US" sz="1400" baseline="-25000" dirty="0"/>
              <a:t>h </a:t>
            </a:r>
            <a:r>
              <a:rPr lang="en-US" sz="1400" dirty="0"/>
              <a:t>= 15 cm </a:t>
            </a:r>
          </a:p>
          <a:p>
            <a:r>
              <a:rPr lang="en-US" sz="1400" dirty="0">
                <a:latin typeface="Symbol" pitchFamily="2" charset="2"/>
              </a:rPr>
              <a:t>b</a:t>
            </a:r>
            <a:r>
              <a:rPr lang="en-US" sz="1400" baseline="30000" dirty="0">
                <a:latin typeface="Symbol" pitchFamily="2" charset="2"/>
              </a:rPr>
              <a:t>*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en-US" sz="1400" dirty="0"/>
              <a:t>= 0.8 mm </a:t>
            </a:r>
            <a:endParaRPr lang="en-US" sz="1400" baseline="-25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5468D2-DD62-488A-87DA-4B1435D201AF}"/>
              </a:ext>
            </a:extLst>
          </p:cNvPr>
          <p:cNvSpPr txBox="1"/>
          <p:nvPr/>
        </p:nvSpPr>
        <p:spPr>
          <a:xfrm>
            <a:off x="2423592" y="1093374"/>
            <a:ext cx="1982896" cy="461665"/>
          </a:xfrm>
          <a:prstGeom prst="rect">
            <a:avLst/>
          </a:prstGeom>
          <a:solidFill>
            <a:schemeClr val="bg1"/>
          </a:solidFill>
          <a:ln>
            <a:solidFill>
              <a:srgbClr val="13257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132577"/>
                </a:solidFill>
              </a:rPr>
              <a:t>GHC (V22)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12C59B-F66F-4C7C-B245-A020B7997FE5}"/>
              </a:ext>
            </a:extLst>
          </p:cNvPr>
          <p:cNvSpPr txBox="1"/>
          <p:nvPr/>
        </p:nvSpPr>
        <p:spPr>
          <a:xfrm>
            <a:off x="8299635" y="1087556"/>
            <a:ext cx="1910888" cy="461665"/>
          </a:xfrm>
          <a:prstGeom prst="rect">
            <a:avLst/>
          </a:prstGeom>
          <a:solidFill>
            <a:schemeClr val="bg1"/>
          </a:solidFill>
          <a:ln>
            <a:solidFill>
              <a:srgbClr val="ED770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ED7703"/>
                </a:solidFill>
              </a:rPr>
              <a:t>LCC</a:t>
            </a:r>
          </a:p>
        </p:txBody>
      </p:sp>
    </p:spTree>
    <p:extLst>
      <p:ext uri="{BB962C8B-B14F-4D97-AF65-F5344CB8AC3E}">
        <p14:creationId xmlns:p14="http://schemas.microsoft.com/office/powerpoint/2010/main" val="2243294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04587-268C-D947-9B56-328AA5B43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Modified Layout and additional </a:t>
            </a:r>
            <a:r>
              <a:rPr lang="en-US" dirty="0" err="1"/>
              <a:t>Decapoles</a:t>
            </a:r>
            <a:r>
              <a:rPr lang="en-US" dirty="0"/>
              <a:t> to mitigate Final Doublet Synchrotron radiation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F3B0D2-2E82-924E-8D52-333B7DA827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B89E1-EB41-B346-A47C-8AFBB3047C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l FCC-</a:t>
            </a:r>
            <a:r>
              <a:rPr lang="en-US" dirty="0" err="1"/>
              <a:t>ee</a:t>
            </a:r>
            <a:r>
              <a:rPr lang="en-US" dirty="0"/>
              <a:t> week 2025 l 19-23 May 2025 l </a:t>
            </a:r>
            <a:r>
              <a:rPr lang="en-US" dirty="0" err="1"/>
              <a:t>K.Andre</a:t>
            </a:r>
            <a:r>
              <a:rPr lang="en-US" dirty="0"/>
              <a:t>, </a:t>
            </a:r>
            <a:r>
              <a:rPr lang="en-US" dirty="0" err="1"/>
              <a:t>P.Raimondi</a:t>
            </a:r>
            <a:r>
              <a:rPr lang="en-US" dirty="0"/>
              <a:t>, </a:t>
            </a:r>
            <a:r>
              <a:rPr lang="en-US" dirty="0" err="1"/>
              <a:t>S.Liuzzo</a:t>
            </a:r>
            <a:r>
              <a:rPr lang="en-US" dirty="0"/>
              <a:t>, </a:t>
            </a:r>
            <a:r>
              <a:rPr lang="en-US" dirty="0" err="1"/>
              <a:t>S.White</a:t>
            </a:r>
            <a:endParaRPr lang="fr-FR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3709A0B-A763-8D42-82C4-D3C70CDC5218}"/>
              </a:ext>
            </a:extLst>
          </p:cNvPr>
          <p:cNvGrpSpPr/>
          <p:nvPr/>
        </p:nvGrpSpPr>
        <p:grpSpPr>
          <a:xfrm>
            <a:off x="316855" y="901179"/>
            <a:ext cx="4040333" cy="4742925"/>
            <a:chOff x="1703511" y="2930655"/>
            <a:chExt cx="1731509" cy="215719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EE71E7C-A304-C24B-8DCF-B0F7A7810E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52" t="9132" r="35186"/>
            <a:stretch/>
          </p:blipFill>
          <p:spPr>
            <a:xfrm>
              <a:off x="1703511" y="2930655"/>
              <a:ext cx="1728193" cy="152684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9F9F7A5-79BD-8542-962F-853B8A384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20" t="65716" r="34937"/>
            <a:stretch/>
          </p:blipFill>
          <p:spPr>
            <a:xfrm>
              <a:off x="1706827" y="4524337"/>
              <a:ext cx="1728193" cy="563508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780178D-CA42-DB4E-8613-B47911D3911C}"/>
              </a:ext>
            </a:extLst>
          </p:cNvPr>
          <p:cNvSpPr txBox="1"/>
          <p:nvPr/>
        </p:nvSpPr>
        <p:spPr>
          <a:xfrm>
            <a:off x="2781137" y="181638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LCC 76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B3FB5F-3BA5-624D-81B1-BC6278FDF1F6}"/>
              </a:ext>
            </a:extLst>
          </p:cNvPr>
          <p:cNvSpPr txBox="1"/>
          <p:nvPr/>
        </p:nvSpPr>
        <p:spPr>
          <a:xfrm>
            <a:off x="2781137" y="4608189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LCC 87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F88241-C8CB-E647-8712-A9218FB367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042" y="738507"/>
            <a:ext cx="3657958" cy="28851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9DC435-F51F-864F-A682-A653454781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420" y="3599507"/>
            <a:ext cx="3654580" cy="288384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043E40F-6A3A-2F4C-9A7E-29BDA68FD228}"/>
              </a:ext>
            </a:extLst>
          </p:cNvPr>
          <p:cNvSpPr txBox="1"/>
          <p:nvPr/>
        </p:nvSpPr>
        <p:spPr>
          <a:xfrm>
            <a:off x="4863849" y="2555333"/>
            <a:ext cx="3145305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LCC 89</a:t>
            </a:r>
            <a:r>
              <a:rPr lang="en-US" dirty="0"/>
              <a:t> = + 3 DECAPOLE pairs in the Final Focus section.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D470E23-7EEA-0044-B978-A8D45EE1F445}"/>
              </a:ext>
            </a:extLst>
          </p:cNvPr>
          <p:cNvSpPr/>
          <p:nvPr/>
        </p:nvSpPr>
        <p:spPr>
          <a:xfrm>
            <a:off x="4862929" y="3784051"/>
            <a:ext cx="3169027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The effectiveness of the DECAPOLES is evident.</a:t>
            </a:r>
          </a:p>
          <a:p>
            <a:endParaRPr lang="en-US" dirty="0"/>
          </a:p>
          <a:p>
            <a:r>
              <a:rPr lang="en-US" dirty="0"/>
              <a:t>This is arguably the first time that the degradation due to the quadrupoles-SR and, in particular, final-doublet-SR is effectively addressed.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112505B-165C-F146-9DA4-5BE4DEA03655}"/>
              </a:ext>
            </a:extLst>
          </p:cNvPr>
          <p:cNvCxnSpPr>
            <a:cxnSpLocks/>
          </p:cNvCxnSpPr>
          <p:nvPr/>
        </p:nvCxnSpPr>
        <p:spPr>
          <a:xfrm>
            <a:off x="10776520" y="3212976"/>
            <a:ext cx="0" cy="252028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9B44AF7-7061-1841-9903-0533FC4A02D2}"/>
              </a:ext>
            </a:extLst>
          </p:cNvPr>
          <p:cNvSpPr txBox="1"/>
          <p:nvPr/>
        </p:nvSpPr>
        <p:spPr>
          <a:xfrm rot="16200000">
            <a:off x="9910316" y="4334616"/>
            <a:ext cx="1527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including </a:t>
            </a:r>
            <a:r>
              <a:rPr lang="en-US" sz="1200" dirty="0" err="1"/>
              <a:t>decapoles</a:t>
            </a:r>
            <a:endParaRPr lang="en-US" sz="12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06834ED-D575-5B4C-A418-D08B7FFDA8C5}"/>
              </a:ext>
            </a:extLst>
          </p:cNvPr>
          <p:cNvCxnSpPr>
            <a:cxnSpLocks/>
          </p:cNvCxnSpPr>
          <p:nvPr/>
        </p:nvCxnSpPr>
        <p:spPr>
          <a:xfrm>
            <a:off x="9714024" y="2823224"/>
            <a:ext cx="0" cy="252028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A7028D8-9486-3642-9C36-C3E2C6AF2431}"/>
              </a:ext>
            </a:extLst>
          </p:cNvPr>
          <p:cNvSpPr txBox="1"/>
          <p:nvPr/>
        </p:nvSpPr>
        <p:spPr>
          <a:xfrm rot="16200000">
            <a:off x="8853963" y="4358982"/>
            <a:ext cx="1516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including </a:t>
            </a:r>
            <a:r>
              <a:rPr lang="en-US" sz="1200" dirty="0" err="1"/>
              <a:t>decapoles</a:t>
            </a:r>
            <a:endParaRPr lang="en-US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3F3B4D-0157-CA41-B01C-4D005F711EA2}"/>
              </a:ext>
            </a:extLst>
          </p:cNvPr>
          <p:cNvSpPr txBox="1"/>
          <p:nvPr/>
        </p:nvSpPr>
        <p:spPr>
          <a:xfrm>
            <a:off x="4598284" y="804561"/>
            <a:ext cx="365795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LCC </a:t>
            </a:r>
            <a:r>
              <a:rPr lang="en-US" b="1" dirty="0">
                <a:sym typeface="Wingdings" pitchFamily="2" charset="2"/>
              </a:rPr>
              <a:t>87</a:t>
            </a:r>
            <a:r>
              <a:rPr lang="en-US" dirty="0">
                <a:sym typeface="Wingdings" pitchFamily="2" charset="2"/>
              </a:rPr>
              <a:t> =</a:t>
            </a:r>
            <a:r>
              <a:rPr lang="en-US" b="1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FD optimized to reduce</a:t>
            </a:r>
          </a:p>
          <a:p>
            <a:r>
              <a:rPr lang="en-US" dirty="0">
                <a:sym typeface="Wingdings" pitchFamily="2" charset="2"/>
              </a:rPr>
              <a:t>SR and DA-shrinkage due to SR</a:t>
            </a:r>
            <a:endParaRPr lang="en-US" dirty="0"/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E7A396B1-8725-1944-8F82-2E87E3C1253D}"/>
              </a:ext>
            </a:extLst>
          </p:cNvPr>
          <p:cNvCxnSpPr>
            <a:cxnSpLocks/>
            <a:stCxn id="30" idx="2"/>
            <a:endCxn id="15" idx="3"/>
          </p:cNvCxnSpPr>
          <p:nvPr/>
        </p:nvCxnSpPr>
        <p:spPr>
          <a:xfrm rot="5400000">
            <a:off x="4819000" y="392785"/>
            <a:ext cx="550156" cy="266637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C65D9AE7-EC89-CD47-898D-4DE3D9B83778}"/>
              </a:ext>
            </a:extLst>
          </p:cNvPr>
          <p:cNvCxnSpPr>
            <a:cxnSpLocks/>
            <a:stCxn id="21" idx="0"/>
          </p:cNvCxnSpPr>
          <p:nvPr/>
        </p:nvCxnSpPr>
        <p:spPr>
          <a:xfrm rot="5400000" flipH="1" flipV="1">
            <a:off x="7111815" y="1410906"/>
            <a:ext cx="469114" cy="181974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EBEFFA6-B0EA-479B-BB9A-972AA06E3D04}"/>
              </a:ext>
            </a:extLst>
          </p:cNvPr>
          <p:cNvSpPr txBox="1"/>
          <p:nvPr/>
        </p:nvSpPr>
        <p:spPr>
          <a:xfrm>
            <a:off x="335020" y="5993174"/>
            <a:ext cx="4392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details available here: </a:t>
            </a:r>
            <a:r>
              <a:rPr lang="en-US" dirty="0" err="1">
                <a:hlinkClick r:id="rId6"/>
              </a:rPr>
              <a:t>indico</a:t>
            </a:r>
            <a:r>
              <a:rPr lang="en-US" dirty="0">
                <a:hlinkClick r:id="rId6"/>
              </a:rPr>
              <a:t>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717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83938-DD9E-E94E-9D1E-5918149D5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between nominal and relaxed optics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701BF-0F7D-A849-B3A0-433B784811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6F134-2963-AD47-83B0-03ECAF053E5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l FCC-</a:t>
            </a:r>
            <a:r>
              <a:rPr lang="en-US" dirty="0" err="1"/>
              <a:t>ee</a:t>
            </a:r>
            <a:r>
              <a:rPr lang="en-US" dirty="0"/>
              <a:t> week 2025 l 19-23 May 2025 l </a:t>
            </a:r>
            <a:r>
              <a:rPr lang="en-US" dirty="0" err="1"/>
              <a:t>K.Andre</a:t>
            </a:r>
            <a:r>
              <a:rPr lang="en-US" dirty="0"/>
              <a:t>, </a:t>
            </a:r>
            <a:r>
              <a:rPr lang="en-US" dirty="0" err="1"/>
              <a:t>P.Raimondi</a:t>
            </a:r>
            <a:r>
              <a:rPr lang="en-US" dirty="0"/>
              <a:t>, </a:t>
            </a:r>
            <a:r>
              <a:rPr lang="en-US" dirty="0" err="1"/>
              <a:t>S.Liuzzo</a:t>
            </a:r>
            <a:r>
              <a:rPr lang="en-US" dirty="0"/>
              <a:t>, </a:t>
            </a:r>
            <a:r>
              <a:rPr lang="en-US" dirty="0" err="1"/>
              <a:t>S.White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9A84CC-F6DC-6F48-9354-0B34D12659AF}"/>
              </a:ext>
            </a:extLst>
          </p:cNvPr>
          <p:cNvSpPr txBox="1"/>
          <p:nvPr/>
        </p:nvSpPr>
        <p:spPr>
          <a:xfrm>
            <a:off x="2799066" y="818654"/>
            <a:ext cx="2840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/>
              <a:t>h</a:t>
            </a:r>
            <a:r>
              <a:rPr lang="en-US" b="1" dirty="0"/>
              <a:t>=10cm,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b="1" dirty="0"/>
              <a:t>=0.7mm </a:t>
            </a:r>
            <a:endParaRPr lang="en-US" b="1" baseline="-25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42CE74-D078-1149-9F40-B9A7B69FE938}"/>
              </a:ext>
            </a:extLst>
          </p:cNvPr>
          <p:cNvSpPr txBox="1"/>
          <p:nvPr/>
        </p:nvSpPr>
        <p:spPr>
          <a:xfrm>
            <a:off x="8760296" y="8367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/>
              <a:t>h</a:t>
            </a:r>
            <a:r>
              <a:rPr lang="en-US" b="1" dirty="0"/>
              <a:t>=10cm,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b="1" dirty="0"/>
              <a:t>=1.4mm </a:t>
            </a:r>
            <a:endParaRPr lang="en-US" b="1" baseline="-25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85CB17-F8A3-214A-BBFF-E1A0D8143370}"/>
              </a:ext>
            </a:extLst>
          </p:cNvPr>
          <p:cNvSpPr txBox="1"/>
          <p:nvPr/>
        </p:nvSpPr>
        <p:spPr>
          <a:xfrm>
            <a:off x="7448718" y="836712"/>
            <a:ext cx="131157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Relaxed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*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6E2E1-900A-AC4D-A23E-E33F512687C3}"/>
              </a:ext>
            </a:extLst>
          </p:cNvPr>
          <p:cNvSpPr txBox="1"/>
          <p:nvPr/>
        </p:nvSpPr>
        <p:spPr>
          <a:xfrm>
            <a:off x="1487488" y="818654"/>
            <a:ext cx="131157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Nominal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*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4740EC-AFF7-AB45-8F6C-13CD59D180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340768"/>
            <a:ext cx="5317479" cy="41106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501896-F03B-7542-869B-DC25261C8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81" y="1353313"/>
            <a:ext cx="5472608" cy="40855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5DE3E0-6ADD-C140-B067-511BE99C64C6}"/>
              </a:ext>
            </a:extLst>
          </p:cNvPr>
          <p:cNvSpPr txBox="1"/>
          <p:nvPr/>
        </p:nvSpPr>
        <p:spPr>
          <a:xfrm>
            <a:off x="6456039" y="5369049"/>
            <a:ext cx="5317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Relaxed optics </a:t>
            </a:r>
            <a:r>
              <a:rPr lang="en-US" dirty="0"/>
              <a:t>obtained by only changing 2x6 quadrupoles in the FF entrance/exit.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Decapoles</a:t>
            </a:r>
            <a:r>
              <a:rPr lang="en-US" dirty="0"/>
              <a:t> optimized </a:t>
            </a:r>
            <a:r>
              <a:rPr lang="en-US" dirty="0">
                <a:solidFill>
                  <a:srgbClr val="FF0000"/>
                </a:solidFill>
              </a:rPr>
              <a:t>only</a:t>
            </a:r>
            <a:r>
              <a:rPr lang="en-US" dirty="0"/>
              <a:t> for “Crab </a:t>
            </a:r>
            <a:r>
              <a:rPr lang="en-US" dirty="0" err="1"/>
              <a:t>Sextupoles</a:t>
            </a:r>
            <a:r>
              <a:rPr lang="en-US" dirty="0"/>
              <a:t> set to 100%” (80% of geometric value).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634DAB-E622-294A-887D-98958EA27AAF}"/>
              </a:ext>
            </a:extLst>
          </p:cNvPr>
          <p:cNvSpPr txBox="1"/>
          <p:nvPr/>
        </p:nvSpPr>
        <p:spPr>
          <a:xfrm>
            <a:off x="778521" y="5451443"/>
            <a:ext cx="5317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LCC92 with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/>
              <a:t>h</a:t>
            </a:r>
            <a:r>
              <a:rPr lang="en-US" b="1" dirty="0"/>
              <a:t>=10cm,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b="1" dirty="0"/>
              <a:t>=0.7mm</a:t>
            </a:r>
            <a:r>
              <a:rPr lang="en-US" dirty="0"/>
              <a:t> gives a DA larger horizontally and vertically with respect to GHC(V22) featuring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/>
              <a:t>h</a:t>
            </a:r>
            <a:r>
              <a:rPr lang="en-US" b="1" dirty="0"/>
              <a:t>=15cm,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b="1" dirty="0"/>
              <a:t>=0.8mm</a:t>
            </a:r>
            <a:r>
              <a:rPr lang="en-US" dirty="0"/>
              <a:t>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105AEB5-D07D-DC45-90F3-7C14307CED26}"/>
              </a:ext>
            </a:extLst>
          </p:cNvPr>
          <p:cNvCxnSpPr>
            <a:cxnSpLocks/>
          </p:cNvCxnSpPr>
          <p:nvPr/>
        </p:nvCxnSpPr>
        <p:spPr>
          <a:xfrm flipH="1">
            <a:off x="2279576" y="4941168"/>
            <a:ext cx="171170" cy="485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35FE2B3F-E785-A240-8DAA-F8AEA322F7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340767"/>
            <a:ext cx="5317479" cy="40668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3FFC45-6437-469D-BD80-94AF155878D9}"/>
              </a:ext>
            </a:extLst>
          </p:cNvPr>
          <p:cNvSpPr txBox="1"/>
          <p:nvPr/>
        </p:nvSpPr>
        <p:spPr>
          <a:xfrm>
            <a:off x="3547104" y="2275246"/>
            <a:ext cx="1812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/>
              <a:t>β</a:t>
            </a:r>
            <a:r>
              <a:rPr lang="en-US" sz="1200" baseline="-25000" dirty="0"/>
              <a:t>x</a:t>
            </a:r>
            <a:r>
              <a:rPr lang="en-US" sz="1200" dirty="0"/>
              <a:t>, </a:t>
            </a:r>
            <a:r>
              <a:rPr lang="el-GR" sz="1200" dirty="0"/>
              <a:t>β</a:t>
            </a:r>
            <a:r>
              <a:rPr lang="en-US" sz="1200" baseline="-25000" dirty="0"/>
              <a:t>y </a:t>
            </a:r>
            <a:r>
              <a:rPr lang="en-US" sz="1200" dirty="0"/>
              <a:t>= 15cm, 0.8mm</a:t>
            </a:r>
          </a:p>
        </p:txBody>
      </p:sp>
    </p:spTree>
    <p:extLst>
      <p:ext uri="{BB962C8B-B14F-4D97-AF65-F5344CB8AC3E}">
        <p14:creationId xmlns:p14="http://schemas.microsoft.com/office/powerpoint/2010/main" val="353571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54590633-E8B4-0745-84D9-8D926559C8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504" y="980728"/>
            <a:ext cx="6864112" cy="52392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052C0B-5B22-1548-8F91-54AF10F3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at Straight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01D910-4C05-1048-A7E4-4FB7771258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0F7CF-66F4-E548-956A-FEDEAA7BC4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3822F0-DBE7-E747-B774-C077F46FD5F4}"/>
              </a:ext>
            </a:extLst>
          </p:cNvPr>
          <p:cNvSpPr txBox="1"/>
          <p:nvPr/>
        </p:nvSpPr>
        <p:spPr>
          <a:xfrm>
            <a:off x="969600" y="1350060"/>
            <a:ext cx="189621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Commissioning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76C7B6D-33D4-694E-9757-03A42FE189D8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865811" y="1534726"/>
            <a:ext cx="3950269" cy="1875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9A3D5E8-39F8-424D-87BE-CA5CD628FF28}"/>
              </a:ext>
            </a:extLst>
          </p:cNvPr>
          <p:cNvSpPr txBox="1"/>
          <p:nvPr/>
        </p:nvSpPr>
        <p:spPr>
          <a:xfrm>
            <a:off x="959429" y="2821896"/>
            <a:ext cx="1896211" cy="1477328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Tuning with progressive increase of Crab </a:t>
            </a:r>
            <a:r>
              <a:rPr lang="en-US" dirty="0" err="1"/>
              <a:t>sextupoles</a:t>
            </a:r>
            <a:r>
              <a:rPr lang="en-US" dirty="0"/>
              <a:t> strength.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61F840F-6F03-A646-BEBE-EB0178407671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2855640" y="3560560"/>
            <a:ext cx="4392488" cy="40359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B8ADBCF-15F2-EF42-AA89-163C57668C34}"/>
              </a:ext>
            </a:extLst>
          </p:cNvPr>
          <p:cNvSpPr txBox="1"/>
          <p:nvPr/>
        </p:nvSpPr>
        <p:spPr>
          <a:xfrm>
            <a:off x="969600" y="4642100"/>
            <a:ext cx="1896211" cy="12003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Final configuration for Luminosity production.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CF143C1-7F6D-6544-BB34-A7B5EDFDDF1C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2865811" y="4077072"/>
            <a:ext cx="5102397" cy="116519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A4A5A70-8FD4-DE48-82EF-200D8E50E439}"/>
              </a:ext>
            </a:extLst>
          </p:cNvPr>
          <p:cNvSpPr txBox="1"/>
          <p:nvPr/>
        </p:nvSpPr>
        <p:spPr>
          <a:xfrm>
            <a:off x="5735960" y="724076"/>
            <a:ext cx="5769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100% = 80% of the geometric value (eq. to GHC)</a:t>
            </a:r>
          </a:p>
        </p:txBody>
      </p:sp>
    </p:spTree>
    <p:extLst>
      <p:ext uri="{BB962C8B-B14F-4D97-AF65-F5344CB8AC3E}">
        <p14:creationId xmlns:p14="http://schemas.microsoft.com/office/powerpoint/2010/main" val="2480901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CCB7-9AAD-4DC3-B859-42A444A7A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with higher chromaticity mitigating collective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E42B4-A7FE-4875-AC47-CF20668DB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FB079F-2125-4E38-82D0-FCD609F137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63D720-2B0E-4BDC-8D52-84725FD9BA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2051" name="Picture 3" descr="https://lh7-rt.googleusercontent.com/slidesz/AGV_vUevVCFgYvwCq_ZsFssj4-PJVWSZiEsOdGT1rJABoQ-PXWmY-vH9OQIgNWt8GDfiP5UVTiEEPClO6E6xRZpRVGlXpYIV3JYDUvvJqsSH5Gi2GgSkMXwzUaXX3NcP3Xa9glle_-00ew1ZnKHCJ3utyKI=s2048?key=QPtHDa3Lzr58NEiXJqEb3w">
            <a:extLst>
              <a:ext uri="{FF2B5EF4-FFF2-40B4-BE49-F238E27FC236}">
                <a16:creationId xmlns:a16="http://schemas.microsoft.com/office/drawing/2014/main" id="{21EA6835-C27A-4070-813F-0311775AA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00" y="1250609"/>
            <a:ext cx="6023992" cy="454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7-rt.googleusercontent.com/slidesz/AGV_vUfVCT_VaAPqNt2CbqHzuSWl4xLdt-qgeG2lkSfM-hWf-ib72r2uVZ7FisGluWXjnqq5bmW5z95ZWW3NrxmTrDBjTnZE8SLY6gGKDb7JZCxhrypq00l-O4ghErkPe1mlWwIxMD9rHhB4le3Iz5JMENM=s2048?key=QPtHDa3Lzr58NEiXJqEb3w">
            <a:extLst>
              <a:ext uri="{FF2B5EF4-FFF2-40B4-BE49-F238E27FC236}">
                <a16:creationId xmlns:a16="http://schemas.microsoft.com/office/drawing/2014/main" id="{FE8F9E25-56AE-44AC-941D-1F8E39ED7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163" y="3645024"/>
            <a:ext cx="3644000" cy="27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lh7-rt.googleusercontent.com/slidesz/AGV_vUdWdGibuKBP_TRFPg3Zpigu3lPHl_yl4o-r_OV_BdJud6xcMpDmrOOjGi3BxWjIdKoVvY7xWiZL2Oj7tGdV3rvcBh_8JOtaCywiEentiaY0PswV1ZEM4s0qyZNqT3f2O0RymPmsuJOjThk_S-cJIv8=s2048?key=QPtHDa3Lzr58NEiXJqEb3w">
            <a:extLst>
              <a:ext uri="{FF2B5EF4-FFF2-40B4-BE49-F238E27FC236}">
                <a16:creationId xmlns:a16="http://schemas.microsoft.com/office/drawing/2014/main" id="{CAA2AD30-0417-4E5A-83EC-A8E3A0BFA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417" y="855086"/>
            <a:ext cx="3644000" cy="278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08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D463107-9CA4-BC47-BE1B-4838A3137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LCC optics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284DC2-4BFD-754F-B078-569225AD3A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2BEAF-B95F-7F4B-B288-3EE8542BE22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25B1D6-831C-574F-8BE8-42E0D370C0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822127"/>
            <a:ext cx="7274460" cy="14971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984B0F-C2DE-784F-A5D4-BD74407DDC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696" y="4225065"/>
            <a:ext cx="6513200" cy="18108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FB1C3B-78BB-0F4D-A360-FFE91E6A87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515" y="2460064"/>
            <a:ext cx="6581381" cy="158417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54F7EB0-D28B-014B-A92D-EC34BB9C5AD0}"/>
              </a:ext>
            </a:extLst>
          </p:cNvPr>
          <p:cNvSpPr txBox="1"/>
          <p:nvPr/>
        </p:nvSpPr>
        <p:spPr>
          <a:xfrm>
            <a:off x="695400" y="1340768"/>
            <a:ext cx="3813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Hybrid </a:t>
            </a:r>
            <a:r>
              <a:rPr lang="en-US" dirty="0" err="1"/>
              <a:t>Focussing</a:t>
            </a:r>
            <a:r>
              <a:rPr lang="en-US" dirty="0"/>
              <a:t> </a:t>
            </a:r>
            <a:r>
              <a:rPr lang="en-US" dirty="0" err="1"/>
              <a:t>Defocussing</a:t>
            </a:r>
            <a:r>
              <a:rPr lang="en-US" dirty="0"/>
              <a:t> (HFD) arcs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A01A9D-81F5-C347-966E-87C2017355CE}"/>
              </a:ext>
            </a:extLst>
          </p:cNvPr>
          <p:cNvSpPr txBox="1"/>
          <p:nvPr/>
        </p:nvSpPr>
        <p:spPr>
          <a:xfrm>
            <a:off x="699337" y="2629745"/>
            <a:ext cx="3956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 straight sections (LSS) fulfilling the </a:t>
            </a:r>
            <a:r>
              <a:rPr lang="en-US" i="1" dirty="0"/>
              <a:t>Transparency Conditions.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6AB356-CE77-0643-8D67-6952BF8D8335}"/>
              </a:ext>
            </a:extLst>
          </p:cNvPr>
          <p:cNvSpPr txBox="1"/>
          <p:nvPr/>
        </p:nvSpPr>
        <p:spPr>
          <a:xfrm>
            <a:off x="695400" y="4579714"/>
            <a:ext cx="38139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Final Focus optics fulfilling the </a:t>
            </a:r>
            <a:r>
              <a:rPr lang="en-US" i="1" dirty="0"/>
              <a:t>Transparency Conditions </a:t>
            </a:r>
            <a:r>
              <a:rPr lang="en-US" dirty="0"/>
              <a:t>and integrating all IP requirements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3B3FE5-FD5F-164A-98CB-AED78A5A80BA}"/>
              </a:ext>
            </a:extLst>
          </p:cNvPr>
          <p:cNvSpPr/>
          <p:nvPr/>
        </p:nvSpPr>
        <p:spPr>
          <a:xfrm>
            <a:off x="714362" y="325215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https://</a:t>
            </a:r>
            <a:r>
              <a:rPr lang="en-US" sz="800" dirty="0" err="1"/>
              <a:t>journals.aps.org</a:t>
            </a:r>
            <a:r>
              <a:rPr lang="en-US" sz="800" dirty="0"/>
              <a:t>/</a:t>
            </a:r>
            <a:r>
              <a:rPr lang="en-US" sz="800" dirty="0" err="1"/>
              <a:t>prab</a:t>
            </a:r>
            <a:r>
              <a:rPr lang="en-US" sz="800" dirty="0"/>
              <a:t>/abstract/10.1103/PhysRevAccelBeams.26.021601</a:t>
            </a:r>
          </a:p>
        </p:txBody>
      </p:sp>
    </p:spTree>
    <p:extLst>
      <p:ext uri="{BB962C8B-B14F-4D97-AF65-F5344CB8AC3E}">
        <p14:creationId xmlns:p14="http://schemas.microsoft.com/office/powerpoint/2010/main" val="29624490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4D576-B133-4951-BBA6-7A2A68955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Off-energy dynamic aperture with reduced RF voltage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45D196-B76F-4C63-9EDB-A7BD916046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42813-5805-4468-A627-19F17AE647B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6" name="Google Shape;117;p4">
            <a:extLst>
              <a:ext uri="{FF2B5EF4-FFF2-40B4-BE49-F238E27FC236}">
                <a16:creationId xmlns:a16="http://schemas.microsoft.com/office/drawing/2014/main" id="{32FF5688-8570-4A85-ADF1-D66795278C7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89456" y="1388354"/>
            <a:ext cx="5593579" cy="43212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18;p4">
            <a:extLst>
              <a:ext uri="{FF2B5EF4-FFF2-40B4-BE49-F238E27FC236}">
                <a16:creationId xmlns:a16="http://schemas.microsoft.com/office/drawing/2014/main" id="{0F7F40C7-90EC-4E1D-86E8-826930EFD91E}"/>
              </a:ext>
            </a:extLst>
          </p:cNvPr>
          <p:cNvSpPr txBox="1"/>
          <p:nvPr/>
        </p:nvSpPr>
        <p:spPr>
          <a:xfrm>
            <a:off x="6980755" y="4365104"/>
            <a:ext cx="4010979" cy="2769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Single RF section </a:t>
            </a:r>
            <a:r>
              <a:rPr lang="en-GB" sz="12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90% </a:t>
            </a:r>
            <a:r>
              <a:rPr lang="en-GB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RF voltage (</a:t>
            </a:r>
            <a:r>
              <a:rPr lang="en-GB" sz="12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w.r.t.</a:t>
            </a:r>
            <a:r>
              <a:rPr lang="en-GB"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GHC)</a:t>
            </a:r>
            <a:endParaRPr sz="12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" name="Google Shape;211;p12">
            <a:extLst>
              <a:ext uri="{FF2B5EF4-FFF2-40B4-BE49-F238E27FC236}">
                <a16:creationId xmlns:a16="http://schemas.microsoft.com/office/drawing/2014/main" id="{804BEF09-BB33-41D9-9C60-2749F71384BF}"/>
              </a:ext>
            </a:extLst>
          </p:cNvPr>
          <p:cNvGrpSpPr/>
          <p:nvPr/>
        </p:nvGrpSpPr>
        <p:grpSpPr>
          <a:xfrm>
            <a:off x="595875" y="1388355"/>
            <a:ext cx="5593579" cy="4321219"/>
            <a:chOff x="1759425" y="3832925"/>
            <a:chExt cx="3915792" cy="3025075"/>
          </a:xfrm>
        </p:grpSpPr>
        <p:pic>
          <p:nvPicPr>
            <p:cNvPr id="9" name="Google Shape;206;p12">
              <a:extLst>
                <a:ext uri="{FF2B5EF4-FFF2-40B4-BE49-F238E27FC236}">
                  <a16:creationId xmlns:a16="http://schemas.microsoft.com/office/drawing/2014/main" id="{B321712E-C79F-4E74-998E-41DB1040DC2C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759425" y="3832925"/>
              <a:ext cx="3915792" cy="30250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212;p12">
              <a:extLst>
                <a:ext uri="{FF2B5EF4-FFF2-40B4-BE49-F238E27FC236}">
                  <a16:creationId xmlns:a16="http://schemas.microsoft.com/office/drawing/2014/main" id="{24876F55-60ED-42F5-BD79-B7D659459E5B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43661" t="40506" r="42964" b="44636"/>
            <a:stretch/>
          </p:blipFill>
          <p:spPr>
            <a:xfrm>
              <a:off x="3439111" y="5049839"/>
              <a:ext cx="521493" cy="44948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21752E94-3D09-41CF-B204-01654C641C78}"/>
              </a:ext>
            </a:extLst>
          </p:cNvPr>
          <p:cNvSpPr/>
          <p:nvPr/>
        </p:nvSpPr>
        <p:spPr>
          <a:xfrm>
            <a:off x="1323729" y="4365064"/>
            <a:ext cx="4087979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ctr"/>
            <a:r>
              <a:rPr lang="en-US" sz="12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Single RF section </a:t>
            </a:r>
            <a:r>
              <a:rPr lang="en-US" sz="1200" b="1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100% </a:t>
            </a:r>
            <a:r>
              <a:rPr lang="en-US" sz="12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total RF voltage (</a:t>
            </a:r>
            <a:r>
              <a:rPr lang="en-US" sz="1200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w.r.t.</a:t>
            </a:r>
            <a:r>
              <a:rPr lang="en-US" sz="12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GHC)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6A7912-E7CE-4E26-B562-04CBD9AC4D9E}"/>
              </a:ext>
            </a:extLst>
          </p:cNvPr>
          <p:cNvSpPr/>
          <p:nvPr/>
        </p:nvSpPr>
        <p:spPr>
          <a:xfrm>
            <a:off x="2491195" y="1772817"/>
            <a:ext cx="292437" cy="22145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05B3B61-9A72-4C45-8C5D-2ABBBAD38436}"/>
              </a:ext>
            </a:extLst>
          </p:cNvPr>
          <p:cNvSpPr/>
          <p:nvPr/>
        </p:nvSpPr>
        <p:spPr>
          <a:xfrm>
            <a:off x="8084774" y="1772817"/>
            <a:ext cx="292437" cy="221450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3F9CCB-B80E-41C5-A645-5504572C80E3}"/>
              </a:ext>
            </a:extLst>
          </p:cNvPr>
          <p:cNvSpPr txBox="1"/>
          <p:nvPr/>
        </p:nvSpPr>
        <p:spPr>
          <a:xfrm>
            <a:off x="790762" y="5709574"/>
            <a:ext cx="10633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Optimization of magnet strengths to be performed,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Reduces the required space for 800MHz RF cavities.</a:t>
            </a:r>
          </a:p>
        </p:txBody>
      </p:sp>
    </p:spTree>
    <p:extLst>
      <p:ext uri="{BB962C8B-B14F-4D97-AF65-F5344CB8AC3E}">
        <p14:creationId xmlns:p14="http://schemas.microsoft.com/office/powerpoint/2010/main" val="484910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B87E0-B3D2-C840-9715-092866155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600" y="126000"/>
            <a:ext cx="10982400" cy="496800"/>
          </a:xfrm>
        </p:spPr>
        <p:txBody>
          <a:bodyPr/>
          <a:lstStyle/>
          <a:p>
            <a:r>
              <a:rPr lang="en-US" dirty="0"/>
              <a:t>Optics optimizations - I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E364D51-ECA1-344A-A1CD-5E0ACA7FE3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039160"/>
            <a:ext cx="5842000" cy="43815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3CB1F3-03AD-464D-8FB8-E806F3918D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8027E-6A85-0345-80C5-D5B60C39F85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A73DC1-A8C9-2340-9BBF-C47592F940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37" y="2668892"/>
            <a:ext cx="5172739" cy="27668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61F4BF-59D2-974A-96CB-FE198885A294}"/>
              </a:ext>
            </a:extLst>
          </p:cNvPr>
          <p:cNvSpPr txBox="1"/>
          <p:nvPr/>
        </p:nvSpPr>
        <p:spPr>
          <a:xfrm>
            <a:off x="1127447" y="1714442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Multi-objective optimization (DA &amp; MA) with NSGA-II of non-linear elements in LCC.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EF8582-AEA8-415B-9911-73879591A415}"/>
              </a:ext>
            </a:extLst>
          </p:cNvPr>
          <p:cNvSpPr txBox="1"/>
          <p:nvPr/>
        </p:nvSpPr>
        <p:spPr>
          <a:xfrm>
            <a:off x="1415479" y="5420659"/>
            <a:ext cx="417646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Pre- and post- optimization magnet strengths for Z (top) and ttbar (bottom).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A5428D-DD39-46DE-BC51-885C3D422034}"/>
              </a:ext>
            </a:extLst>
          </p:cNvPr>
          <p:cNvSpPr txBox="1"/>
          <p:nvPr/>
        </p:nvSpPr>
        <p:spPr>
          <a:xfrm>
            <a:off x="6496719" y="5420659"/>
            <a:ext cx="460851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Pre- and post- optimization DA and MA for Z (left) and ttbar (right).</a:t>
            </a:r>
          </a:p>
        </p:txBody>
      </p:sp>
    </p:spTree>
    <p:extLst>
      <p:ext uri="{BB962C8B-B14F-4D97-AF65-F5344CB8AC3E}">
        <p14:creationId xmlns:p14="http://schemas.microsoft.com/office/powerpoint/2010/main" val="26250223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1FDC1-87A2-4EF3-8972-E67013C9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600" y="126000"/>
            <a:ext cx="10982400" cy="496800"/>
          </a:xfrm>
        </p:spPr>
        <p:txBody>
          <a:bodyPr/>
          <a:lstStyle/>
          <a:p>
            <a:r>
              <a:rPr lang="en-US" dirty="0"/>
              <a:t>Optics optimizations - II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F5B3B-2EA3-4A19-B10A-32E298C71A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D84658D-D305-4773-901A-3A6BD8F41E16}"/>
              </a:ext>
            </a:extLst>
          </p:cNvPr>
          <p:cNvGrpSpPr/>
          <p:nvPr/>
        </p:nvGrpSpPr>
        <p:grpSpPr>
          <a:xfrm>
            <a:off x="7761783" y="764704"/>
            <a:ext cx="3610661" cy="2764632"/>
            <a:chOff x="1581575" y="1321386"/>
            <a:chExt cx="3620260" cy="2771982"/>
          </a:xfrm>
        </p:grpSpPr>
        <p:pic>
          <p:nvPicPr>
            <p:cNvPr id="18" name="Google Shape;173;p9">
              <a:extLst>
                <a:ext uri="{FF2B5EF4-FFF2-40B4-BE49-F238E27FC236}">
                  <a16:creationId xmlns:a16="http://schemas.microsoft.com/office/drawing/2014/main" id="{453DB316-8768-4D9E-AA18-3056980F6956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581575" y="1321386"/>
              <a:ext cx="3620260" cy="27719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74;p9">
              <a:extLst>
                <a:ext uri="{FF2B5EF4-FFF2-40B4-BE49-F238E27FC236}">
                  <a16:creationId xmlns:a16="http://schemas.microsoft.com/office/drawing/2014/main" id="{40551FB2-4132-4B69-B454-A3215FDD7955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43973" t="40145" r="46617" b="48857"/>
            <a:stretch/>
          </p:blipFill>
          <p:spPr>
            <a:xfrm>
              <a:off x="3200271" y="2460626"/>
              <a:ext cx="340659" cy="30400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" name="Google Shape;172;p9">
            <a:extLst>
              <a:ext uri="{FF2B5EF4-FFF2-40B4-BE49-F238E27FC236}">
                <a16:creationId xmlns:a16="http://schemas.microsoft.com/office/drawing/2014/main" id="{7679F933-73A2-4EA5-869F-B8D20E6827E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52184" y="3536591"/>
            <a:ext cx="3620260" cy="276463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25FE92A-23C9-497E-9F8C-4F575C8C0C42}"/>
              </a:ext>
            </a:extLst>
          </p:cNvPr>
          <p:cNvGrpSpPr/>
          <p:nvPr/>
        </p:nvGrpSpPr>
        <p:grpSpPr>
          <a:xfrm>
            <a:off x="3259535" y="764704"/>
            <a:ext cx="3610661" cy="2764632"/>
            <a:chOff x="3343920" y="764704"/>
            <a:chExt cx="3610661" cy="2764632"/>
          </a:xfrm>
        </p:grpSpPr>
        <p:pic>
          <p:nvPicPr>
            <p:cNvPr id="24" name="Google Shape;162;p8">
              <a:extLst>
                <a:ext uri="{FF2B5EF4-FFF2-40B4-BE49-F238E27FC236}">
                  <a16:creationId xmlns:a16="http://schemas.microsoft.com/office/drawing/2014/main" id="{A84A1512-2E70-4E3A-9176-11D4A2AB00C0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343920" y="764704"/>
              <a:ext cx="3610661" cy="27646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174;p9">
              <a:extLst>
                <a:ext uri="{FF2B5EF4-FFF2-40B4-BE49-F238E27FC236}">
                  <a16:creationId xmlns:a16="http://schemas.microsoft.com/office/drawing/2014/main" id="{13C37F1F-D479-4AA8-BDB3-5D2084984144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43973" t="40145" r="46617" b="48857"/>
            <a:stretch/>
          </p:blipFill>
          <p:spPr>
            <a:xfrm>
              <a:off x="4953126" y="1898205"/>
              <a:ext cx="339756" cy="3032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5F91F4A-BBF3-41C5-9271-C905B3BD4D75}"/>
              </a:ext>
            </a:extLst>
          </p:cNvPr>
          <p:cNvGrpSpPr/>
          <p:nvPr/>
        </p:nvGrpSpPr>
        <p:grpSpPr>
          <a:xfrm>
            <a:off x="3254496" y="3536591"/>
            <a:ext cx="3620260" cy="2764632"/>
            <a:chOff x="3312874" y="3553198"/>
            <a:chExt cx="3620260" cy="2764632"/>
          </a:xfrm>
        </p:grpSpPr>
        <p:pic>
          <p:nvPicPr>
            <p:cNvPr id="23" name="Google Shape;161;p8">
              <a:extLst>
                <a:ext uri="{FF2B5EF4-FFF2-40B4-BE49-F238E27FC236}">
                  <a16:creationId xmlns:a16="http://schemas.microsoft.com/office/drawing/2014/main" id="{2A9A144E-3935-4C28-A8F3-698DBA6871CB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312874" y="3553198"/>
              <a:ext cx="3620260" cy="27646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174;p9">
              <a:extLst>
                <a:ext uri="{FF2B5EF4-FFF2-40B4-BE49-F238E27FC236}">
                  <a16:creationId xmlns:a16="http://schemas.microsoft.com/office/drawing/2014/main" id="{E81D999A-921E-4D91-ACC4-78746B227125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43973" t="40145" r="46617" b="48857"/>
            <a:stretch/>
          </p:blipFill>
          <p:spPr>
            <a:xfrm>
              <a:off x="4908193" y="4665555"/>
              <a:ext cx="339756" cy="303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342509A-1501-46B6-A55E-4685EE7C2951}"/>
              </a:ext>
            </a:extLst>
          </p:cNvPr>
          <p:cNvSpPr txBox="1"/>
          <p:nvPr/>
        </p:nvSpPr>
        <p:spPr>
          <a:xfrm>
            <a:off x="621975" y="2105430"/>
            <a:ext cx="17119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Results of initial magnet strengths optimization from </a:t>
            </a:r>
            <a:r>
              <a:rPr lang="en-US" dirty="0" err="1"/>
              <a:t>S.White</a:t>
            </a:r>
            <a:r>
              <a:rPr lang="en-US" dirty="0"/>
              <a:t> performed with </a:t>
            </a:r>
            <a:r>
              <a:rPr lang="en-US" dirty="0" err="1"/>
              <a:t>pyAT</a:t>
            </a:r>
            <a:r>
              <a:rPr lang="en-US" dirty="0"/>
              <a:t> for the Z-pole energy, implemented in Xsuite.</a:t>
            </a:r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ECE53013-8B1F-4539-A286-E7532375972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59429" y="6483350"/>
            <a:ext cx="8160000" cy="212489"/>
          </a:xfrm>
        </p:spPr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1BC2D72-4EBF-4684-B2C9-F45084C26871}"/>
              </a:ext>
            </a:extLst>
          </p:cNvPr>
          <p:cNvSpPr/>
          <p:nvPr/>
        </p:nvSpPr>
        <p:spPr>
          <a:xfrm>
            <a:off x="2855640" y="692696"/>
            <a:ext cx="4104456" cy="5688632"/>
          </a:xfrm>
          <a:prstGeom prst="rect">
            <a:avLst/>
          </a:prstGeom>
          <a:noFill/>
          <a:ln w="12700">
            <a:solidFill>
              <a:srgbClr val="132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2D47E0C-CFDD-4FF7-9311-8D7E500665CB}"/>
              </a:ext>
            </a:extLst>
          </p:cNvPr>
          <p:cNvSpPr/>
          <p:nvPr/>
        </p:nvSpPr>
        <p:spPr>
          <a:xfrm>
            <a:off x="7320136" y="703655"/>
            <a:ext cx="4142800" cy="5688632"/>
          </a:xfrm>
          <a:prstGeom prst="rect">
            <a:avLst/>
          </a:prstGeom>
          <a:noFill/>
          <a:ln w="12700">
            <a:solidFill>
              <a:srgbClr val="132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Google Shape;163;p8">
            <a:extLst>
              <a:ext uri="{FF2B5EF4-FFF2-40B4-BE49-F238E27FC236}">
                <a16:creationId xmlns:a16="http://schemas.microsoft.com/office/drawing/2014/main" id="{D9478B10-0579-4009-8430-F8E8A2E22C17}"/>
              </a:ext>
            </a:extLst>
          </p:cNvPr>
          <p:cNvSpPr txBox="1"/>
          <p:nvPr/>
        </p:nvSpPr>
        <p:spPr>
          <a:xfrm rot="-5400000">
            <a:off x="744504" y="3246356"/>
            <a:ext cx="4204447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132577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Nominal</a:t>
            </a:r>
            <a:r>
              <a:rPr lang="en-GB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magnet strengths (v92a)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175;p9">
            <a:extLst>
              <a:ext uri="{FF2B5EF4-FFF2-40B4-BE49-F238E27FC236}">
                <a16:creationId xmlns:a16="http://schemas.microsoft.com/office/drawing/2014/main" id="{53844F0E-FB4B-4AF1-9889-B45B6659EC3A}"/>
              </a:ext>
            </a:extLst>
          </p:cNvPr>
          <p:cNvSpPr txBox="1"/>
          <p:nvPr/>
        </p:nvSpPr>
        <p:spPr>
          <a:xfrm rot="-5400000">
            <a:off x="5213766" y="3282171"/>
            <a:ext cx="4204447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Optimized</a:t>
            </a:r>
            <a:r>
              <a:rPr lang="en-GB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magnet strengths (v92a)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162;p8">
            <a:extLst>
              <a:ext uri="{FF2B5EF4-FFF2-40B4-BE49-F238E27FC236}">
                <a16:creationId xmlns:a16="http://schemas.microsoft.com/office/drawing/2014/main" id="{BFBF1FDC-F0B4-4AC5-B937-AAD132AF797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70798" t="16522" r="13247" b="73060"/>
          <a:stretch/>
        </p:blipFill>
        <p:spPr>
          <a:xfrm>
            <a:off x="10344472" y="1238599"/>
            <a:ext cx="504056" cy="252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8899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AE366B4-FB9E-C846-BB62-59934FF4F2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" b="-1"/>
          <a:stretch/>
        </p:blipFill>
        <p:spPr>
          <a:xfrm>
            <a:off x="1287896" y="837096"/>
            <a:ext cx="5869035" cy="49994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C3A459-7EB3-F046-9F5F-7305936B9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alignment sensitivities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261714-DB8D-4444-8ADC-B678622DA7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DCA19-75E6-C14E-93B2-C05938ED87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59429" y="6483350"/>
            <a:ext cx="8160000" cy="212489"/>
          </a:xfrm>
        </p:spPr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E634B5D-E93C-9D40-911C-2FBBA1171E3C}"/>
              </a:ext>
            </a:extLst>
          </p:cNvPr>
          <p:cNvSpPr/>
          <p:nvPr/>
        </p:nvSpPr>
        <p:spPr>
          <a:xfrm>
            <a:off x="4799856" y="5301207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B9B39C-33A6-8B45-835B-E3589BE15150}"/>
              </a:ext>
            </a:extLst>
          </p:cNvPr>
          <p:cNvSpPr txBox="1"/>
          <p:nvPr/>
        </p:nvSpPr>
        <p:spPr>
          <a:xfrm>
            <a:off x="1367763" y="5893470"/>
            <a:ext cx="621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LCC ARC errors sensitivities are generally better or similar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2DB0D3A-79FD-9843-AB1A-623E8A5515B7}"/>
              </a:ext>
            </a:extLst>
          </p:cNvPr>
          <p:cNvSpPr/>
          <p:nvPr/>
        </p:nvSpPr>
        <p:spPr>
          <a:xfrm>
            <a:off x="4750843" y="2369697"/>
            <a:ext cx="476161" cy="586534"/>
          </a:xfrm>
          <a:prstGeom prst="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E216F7-FE83-8F49-8CF9-29ED04729428}"/>
              </a:ext>
            </a:extLst>
          </p:cNvPr>
          <p:cNvCxnSpPr>
            <a:cxnSpLocks/>
          </p:cNvCxnSpPr>
          <p:nvPr/>
        </p:nvCxnSpPr>
        <p:spPr>
          <a:xfrm>
            <a:off x="5227004" y="2533952"/>
            <a:ext cx="3639164" cy="4279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E7B281D-3599-9242-A001-FAB417E53C11}"/>
              </a:ext>
            </a:extLst>
          </p:cNvPr>
          <p:cNvSpPr/>
          <p:nvPr/>
        </p:nvSpPr>
        <p:spPr>
          <a:xfrm>
            <a:off x="5359115" y="5301206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BF9C98E-49A2-E94B-BFA1-FDCC394CFF24}"/>
              </a:ext>
            </a:extLst>
          </p:cNvPr>
          <p:cNvSpPr/>
          <p:nvPr/>
        </p:nvSpPr>
        <p:spPr>
          <a:xfrm>
            <a:off x="5975154" y="5297095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6BDDB8B-E217-0146-8897-CF760AC82BFD}"/>
              </a:ext>
            </a:extLst>
          </p:cNvPr>
          <p:cNvSpPr/>
          <p:nvPr/>
        </p:nvSpPr>
        <p:spPr>
          <a:xfrm>
            <a:off x="6641734" y="5293795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B17C9C6-9F39-B749-B307-A1998CEF0BC0}"/>
              </a:ext>
            </a:extLst>
          </p:cNvPr>
          <p:cNvSpPr/>
          <p:nvPr/>
        </p:nvSpPr>
        <p:spPr>
          <a:xfrm>
            <a:off x="6623621" y="4415988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0E619F-8470-5A40-B38F-3CA5D870F455}"/>
              </a:ext>
            </a:extLst>
          </p:cNvPr>
          <p:cNvSpPr/>
          <p:nvPr/>
        </p:nvSpPr>
        <p:spPr>
          <a:xfrm>
            <a:off x="5959147" y="4398860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96EA2A2-8EFF-D04D-8673-EFB4EC343CD7}"/>
              </a:ext>
            </a:extLst>
          </p:cNvPr>
          <p:cNvSpPr/>
          <p:nvPr/>
        </p:nvSpPr>
        <p:spPr>
          <a:xfrm>
            <a:off x="5367219" y="4406382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5E20DCB-2AD3-1D45-B857-EC7C203F1CC0}"/>
              </a:ext>
            </a:extLst>
          </p:cNvPr>
          <p:cNvSpPr/>
          <p:nvPr/>
        </p:nvSpPr>
        <p:spPr>
          <a:xfrm>
            <a:off x="4897808" y="4415988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CEDBFDF-370C-1645-8BB6-25AF5E9D090D}"/>
              </a:ext>
            </a:extLst>
          </p:cNvPr>
          <p:cNvSpPr/>
          <p:nvPr/>
        </p:nvSpPr>
        <p:spPr>
          <a:xfrm>
            <a:off x="3286572" y="3531802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8286A0-55FF-4D46-A40B-B2623001FC63}"/>
              </a:ext>
            </a:extLst>
          </p:cNvPr>
          <p:cNvSpPr/>
          <p:nvPr/>
        </p:nvSpPr>
        <p:spPr>
          <a:xfrm>
            <a:off x="4114307" y="3049406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5B85464-F7FE-6844-B2E5-F840736C8B38}"/>
              </a:ext>
            </a:extLst>
          </p:cNvPr>
          <p:cNvSpPr/>
          <p:nvPr/>
        </p:nvSpPr>
        <p:spPr>
          <a:xfrm>
            <a:off x="4788524" y="3525648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DCE0453-B081-6441-A62B-A75DC7188664}"/>
              </a:ext>
            </a:extLst>
          </p:cNvPr>
          <p:cNvSpPr/>
          <p:nvPr/>
        </p:nvSpPr>
        <p:spPr>
          <a:xfrm>
            <a:off x="5318967" y="3049405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72E6FB3-19C4-D64C-82AC-CCA5BFF7BCC0}"/>
              </a:ext>
            </a:extLst>
          </p:cNvPr>
          <p:cNvSpPr/>
          <p:nvPr/>
        </p:nvSpPr>
        <p:spPr>
          <a:xfrm>
            <a:off x="4796597" y="2637869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A3768B8-5267-0F4E-B6C5-690EA6475CFF}"/>
              </a:ext>
            </a:extLst>
          </p:cNvPr>
          <p:cNvSpPr/>
          <p:nvPr/>
        </p:nvSpPr>
        <p:spPr>
          <a:xfrm>
            <a:off x="3254155" y="2656438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2B09556-7BBB-5F4D-A1D4-B7F848CA4D6F}"/>
              </a:ext>
            </a:extLst>
          </p:cNvPr>
          <p:cNvSpPr/>
          <p:nvPr/>
        </p:nvSpPr>
        <p:spPr>
          <a:xfrm>
            <a:off x="4118993" y="2409878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7526709-040D-1E41-9B28-94391F1B21CC}"/>
              </a:ext>
            </a:extLst>
          </p:cNvPr>
          <p:cNvSpPr/>
          <p:nvPr/>
        </p:nvSpPr>
        <p:spPr>
          <a:xfrm>
            <a:off x="5367219" y="2390121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1B42D74-F55A-304B-BC3F-ABA4AE6D9920}"/>
              </a:ext>
            </a:extLst>
          </p:cNvPr>
          <p:cNvSpPr/>
          <p:nvPr/>
        </p:nvSpPr>
        <p:spPr>
          <a:xfrm>
            <a:off x="5975154" y="2656438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541180-F452-F444-A086-9469A47FA2D4}"/>
              </a:ext>
            </a:extLst>
          </p:cNvPr>
          <p:cNvSpPr/>
          <p:nvPr/>
        </p:nvSpPr>
        <p:spPr>
          <a:xfrm>
            <a:off x="6623621" y="2665826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6001C36-CC16-6140-BF8B-D8791CE8B6A4}"/>
              </a:ext>
            </a:extLst>
          </p:cNvPr>
          <p:cNvSpPr/>
          <p:nvPr/>
        </p:nvSpPr>
        <p:spPr>
          <a:xfrm>
            <a:off x="5955845" y="3534853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1EF47B7-4FB4-B046-8BE4-AC44AB2138E4}"/>
              </a:ext>
            </a:extLst>
          </p:cNvPr>
          <p:cNvSpPr/>
          <p:nvPr/>
        </p:nvSpPr>
        <p:spPr>
          <a:xfrm>
            <a:off x="6595489" y="3534853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8FA4AE-C497-7A49-8A94-7BCE615E1B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815" y="3512353"/>
            <a:ext cx="2738765" cy="270387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8041339-E868-4F44-A322-5930FDD43E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168" y="700125"/>
            <a:ext cx="2763810" cy="2738531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3B60E43-E378-D349-A70A-1EE1A783544F}"/>
              </a:ext>
            </a:extLst>
          </p:cNvPr>
          <p:cNvSpPr txBox="1"/>
          <p:nvPr/>
        </p:nvSpPr>
        <p:spPr>
          <a:xfrm>
            <a:off x="9778313" y="27899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168A3CC-73A3-6E4A-806F-530B0F2716CA}"/>
              </a:ext>
            </a:extLst>
          </p:cNvPr>
          <p:cNvSpPr txBox="1"/>
          <p:nvPr/>
        </p:nvSpPr>
        <p:spPr>
          <a:xfrm>
            <a:off x="10275778" y="554935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4.5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303B891-805E-994E-97CC-CFBAA1D5C99D}"/>
              </a:ext>
            </a:extLst>
          </p:cNvPr>
          <p:cNvSpPr txBox="1"/>
          <p:nvPr/>
        </p:nvSpPr>
        <p:spPr>
          <a:xfrm>
            <a:off x="7266345" y="823570"/>
            <a:ext cx="1490409" cy="1200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The contour plot shows the horizontal beta-beating for: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GHC (top),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LCC (bottom).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8604732-5110-4E84-B829-3D9D0D6136DB}"/>
              </a:ext>
            </a:extLst>
          </p:cNvPr>
          <p:cNvCxnSpPr>
            <a:cxnSpLocks/>
          </p:cNvCxnSpPr>
          <p:nvPr/>
        </p:nvCxnSpPr>
        <p:spPr>
          <a:xfrm>
            <a:off x="5227004" y="2797555"/>
            <a:ext cx="3529750" cy="1760377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868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86AB04D-BE9D-8844-A38D-3C5E65609A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8"/>
          <a:stretch/>
        </p:blipFill>
        <p:spPr>
          <a:xfrm>
            <a:off x="1127448" y="646285"/>
            <a:ext cx="6270050" cy="52869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C3A459-7EB3-F046-9F5F-7305936B9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Focus alignment sensitivities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261714-DB8D-4444-8ADC-B678622DA7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DCA19-75E6-C14E-93B2-C05938ED87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59429" y="6483350"/>
            <a:ext cx="8160000" cy="212489"/>
          </a:xfrm>
        </p:spPr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B9B39C-33A6-8B45-835B-E3589BE15150}"/>
              </a:ext>
            </a:extLst>
          </p:cNvPr>
          <p:cNvSpPr txBox="1"/>
          <p:nvPr/>
        </p:nvSpPr>
        <p:spPr>
          <a:xfrm>
            <a:off x="8348730" y="2033743"/>
            <a:ext cx="31195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FF quadrupole errors sensitivities are generally better for GHC optics</a:t>
            </a:r>
          </a:p>
          <a:p>
            <a:endParaRPr lang="en-US" dirty="0"/>
          </a:p>
          <a:p>
            <a:r>
              <a:rPr lang="en-US" dirty="0"/>
              <a:t>FF </a:t>
            </a:r>
            <a:r>
              <a:rPr lang="en-US" dirty="0" err="1"/>
              <a:t>sextupole</a:t>
            </a:r>
            <a:r>
              <a:rPr lang="en-US" dirty="0"/>
              <a:t> errors sensitivities are generally better for LCC optics</a:t>
            </a:r>
          </a:p>
          <a:p>
            <a:endParaRPr lang="en-US" dirty="0"/>
          </a:p>
          <a:p>
            <a:r>
              <a:rPr lang="en-US" dirty="0"/>
              <a:t>Orbit in FF </a:t>
            </a:r>
            <a:r>
              <a:rPr lang="en-US" dirty="0" err="1"/>
              <a:t>sextupoles</a:t>
            </a:r>
            <a:r>
              <a:rPr lang="en-US" dirty="0"/>
              <a:t> must be maintained at this level during operation (a fast orbit feedback is needed)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7B281D-3599-9242-A001-FAB417E53C11}"/>
              </a:ext>
            </a:extLst>
          </p:cNvPr>
          <p:cNvSpPr/>
          <p:nvPr/>
        </p:nvSpPr>
        <p:spPr>
          <a:xfrm>
            <a:off x="5447165" y="5464748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6BDDB8B-E217-0146-8897-CF760AC82BFD}"/>
              </a:ext>
            </a:extLst>
          </p:cNvPr>
          <p:cNvSpPr/>
          <p:nvPr/>
        </p:nvSpPr>
        <p:spPr>
          <a:xfrm>
            <a:off x="6755434" y="5464748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B17C9C6-9F39-B749-B307-A1998CEF0BC0}"/>
              </a:ext>
            </a:extLst>
          </p:cNvPr>
          <p:cNvSpPr/>
          <p:nvPr/>
        </p:nvSpPr>
        <p:spPr>
          <a:xfrm>
            <a:off x="6755434" y="4524899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0E619F-8470-5A40-B38F-3CA5D870F455}"/>
              </a:ext>
            </a:extLst>
          </p:cNvPr>
          <p:cNvSpPr/>
          <p:nvPr/>
        </p:nvSpPr>
        <p:spPr>
          <a:xfrm>
            <a:off x="6096000" y="4260971"/>
            <a:ext cx="441644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96EA2A2-8EFF-D04D-8673-EFB4EC343CD7}"/>
              </a:ext>
            </a:extLst>
          </p:cNvPr>
          <p:cNvSpPr/>
          <p:nvPr/>
        </p:nvSpPr>
        <p:spPr>
          <a:xfrm>
            <a:off x="5430362" y="4524900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CEDBFDF-370C-1645-8BB6-25AF5E9D090D}"/>
              </a:ext>
            </a:extLst>
          </p:cNvPr>
          <p:cNvSpPr/>
          <p:nvPr/>
        </p:nvSpPr>
        <p:spPr>
          <a:xfrm>
            <a:off x="3200657" y="3010360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8286A0-55FF-4D46-A40B-B2623001FC63}"/>
              </a:ext>
            </a:extLst>
          </p:cNvPr>
          <p:cNvSpPr/>
          <p:nvPr/>
        </p:nvSpPr>
        <p:spPr>
          <a:xfrm>
            <a:off x="4114307" y="3049406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5B85464-F7FE-6844-B2E5-F840736C8B38}"/>
              </a:ext>
            </a:extLst>
          </p:cNvPr>
          <p:cNvSpPr/>
          <p:nvPr/>
        </p:nvSpPr>
        <p:spPr>
          <a:xfrm>
            <a:off x="4784008" y="3006344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DCE0453-B081-6441-A62B-A75DC7188664}"/>
              </a:ext>
            </a:extLst>
          </p:cNvPr>
          <p:cNvSpPr/>
          <p:nvPr/>
        </p:nvSpPr>
        <p:spPr>
          <a:xfrm>
            <a:off x="5421052" y="3023224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72E6FB3-19C4-D64C-82AC-CCA5BFF7BCC0}"/>
              </a:ext>
            </a:extLst>
          </p:cNvPr>
          <p:cNvSpPr/>
          <p:nvPr/>
        </p:nvSpPr>
        <p:spPr>
          <a:xfrm>
            <a:off x="4787096" y="2363820"/>
            <a:ext cx="3930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A3768B8-5267-0F4E-B6C5-690EA6475CFF}"/>
              </a:ext>
            </a:extLst>
          </p:cNvPr>
          <p:cNvSpPr/>
          <p:nvPr/>
        </p:nvSpPr>
        <p:spPr>
          <a:xfrm>
            <a:off x="3187919" y="2363820"/>
            <a:ext cx="455472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2B09556-7BBB-5F4D-A1D4-B7F848CA4D6F}"/>
              </a:ext>
            </a:extLst>
          </p:cNvPr>
          <p:cNvSpPr/>
          <p:nvPr/>
        </p:nvSpPr>
        <p:spPr>
          <a:xfrm>
            <a:off x="3987507" y="2363819"/>
            <a:ext cx="519895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7526709-040D-1E41-9B28-94391F1B21CC}"/>
              </a:ext>
            </a:extLst>
          </p:cNvPr>
          <p:cNvSpPr/>
          <p:nvPr/>
        </p:nvSpPr>
        <p:spPr>
          <a:xfrm>
            <a:off x="5367219" y="2390121"/>
            <a:ext cx="588626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1B42D74-F55A-304B-BC3F-ABA4AE6D9920}"/>
              </a:ext>
            </a:extLst>
          </p:cNvPr>
          <p:cNvSpPr/>
          <p:nvPr/>
        </p:nvSpPr>
        <p:spPr>
          <a:xfrm>
            <a:off x="6067705" y="2623158"/>
            <a:ext cx="460343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6541180-F452-F444-A086-9469A47FA2D4}"/>
              </a:ext>
            </a:extLst>
          </p:cNvPr>
          <p:cNvSpPr/>
          <p:nvPr/>
        </p:nvSpPr>
        <p:spPr>
          <a:xfrm>
            <a:off x="6755434" y="2623157"/>
            <a:ext cx="560497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6001C36-CC16-6140-BF8B-D8791CE8B6A4}"/>
              </a:ext>
            </a:extLst>
          </p:cNvPr>
          <p:cNvSpPr/>
          <p:nvPr/>
        </p:nvSpPr>
        <p:spPr>
          <a:xfrm>
            <a:off x="6030720" y="3554656"/>
            <a:ext cx="572203" cy="248149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AE86C6-82C7-2749-8233-B8BA5A4D8CE3}"/>
              </a:ext>
            </a:extLst>
          </p:cNvPr>
          <p:cNvSpPr txBox="1"/>
          <p:nvPr/>
        </p:nvSpPr>
        <p:spPr>
          <a:xfrm>
            <a:off x="4579493" y="6090668"/>
            <a:ext cx="207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~3x better for LCC</a:t>
            </a:r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D782ABB7-EDB6-6342-A3CA-6F9AA7A4863E}"/>
              </a:ext>
            </a:extLst>
          </p:cNvPr>
          <p:cNvSpPr/>
          <p:nvPr/>
        </p:nvSpPr>
        <p:spPr>
          <a:xfrm flipV="1">
            <a:off x="5331946" y="5890894"/>
            <a:ext cx="571304" cy="214685"/>
          </a:xfrm>
          <a:prstGeom prst="triangl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A13408-E20A-774D-80A1-3F734A2644BF}"/>
              </a:ext>
            </a:extLst>
          </p:cNvPr>
          <p:cNvSpPr/>
          <p:nvPr/>
        </p:nvSpPr>
        <p:spPr>
          <a:xfrm>
            <a:off x="5298152" y="4853679"/>
            <a:ext cx="657693" cy="914400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47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D4E63-8221-924B-916F-E3B6C2E70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3570A-FBCE-3C44-BBDB-59195F36E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Detailed commissioning simulations studies to compare with the Feasibility Study Report results featuring the GHC lattice, including alignment and field errors.</a:t>
            </a:r>
          </a:p>
          <a:p>
            <a:pPr algn="just"/>
            <a:r>
              <a:rPr lang="en-US" dirty="0"/>
              <a:t>Design and optics matching of required technical straight sections.</a:t>
            </a:r>
          </a:p>
          <a:p>
            <a:pPr algn="just"/>
            <a:r>
              <a:rPr lang="en-US" dirty="0"/>
              <a:t>Study of the impact of tuning knobs and beta squeezing on realistic lattice scenarios (errors and corrections)</a:t>
            </a:r>
          </a:p>
          <a:p>
            <a:pPr algn="just"/>
            <a:r>
              <a:rPr lang="en-US" dirty="0"/>
              <a:t>Assess the impact of beam-beam effect on tolerances.</a:t>
            </a:r>
          </a:p>
          <a:p>
            <a:pPr algn="just"/>
            <a:r>
              <a:rPr lang="en-US" dirty="0"/>
              <a:t>Study minimal correction schemes and tuning strategies.</a:t>
            </a:r>
          </a:p>
          <a:p>
            <a:pPr algn="just"/>
            <a:r>
              <a:rPr lang="en-US" dirty="0"/>
              <a:t>Contribute to the Tuning and Layout &amp; Accelerator Design activities to finalize the optics development in view of a comparison with the baseline.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495F09-7347-3048-AAF4-2632160194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38C28-E82C-F34A-B5D5-D36CC2FF1E3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245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7D197-2AC3-6644-9082-8E198B758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9A8B1-8567-854C-BBBC-AC9776E99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Large orthogonality of many fundamental quantities, that can be varied separately with no need to retune other quantities: </a:t>
            </a:r>
            <a:r>
              <a:rPr lang="en-US" sz="1700" i="1" dirty="0"/>
              <a:t>e.g. arc chromaticity, machine tunes, individual IP betas, individual CS pairs, …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The LCC optics include unprecedented solutions to deal with the effect of synchrotron radiation in the Final Focus quadrupole doublet largely benefiting the higher energies operation.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Beam parameters: </a:t>
            </a:r>
            <a:r>
              <a:rPr lang="en-US" sz="1700" dirty="0">
                <a:solidFill>
                  <a:schemeClr val="bg2"/>
                </a:solidFill>
              </a:rPr>
              <a:t>comparable to GHC, smaller energy loss per turn for LCC.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Number of magnets: </a:t>
            </a:r>
            <a:r>
              <a:rPr lang="en-US" sz="1700" dirty="0">
                <a:solidFill>
                  <a:schemeClr val="bg2"/>
                </a:solidFill>
              </a:rPr>
              <a:t>at ttbar the LCC optics has less magnets with smaller gradients.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Dynamic Aperture: </a:t>
            </a:r>
            <a:r>
              <a:rPr lang="en-US" sz="1700" dirty="0">
                <a:solidFill>
                  <a:schemeClr val="bg2"/>
                </a:solidFill>
              </a:rPr>
              <a:t>larger DA on-energy and off-energy for the LCC optics, particularly vertically</a:t>
            </a:r>
            <a:r>
              <a:rPr lang="en-US" sz="1700" dirty="0"/>
              <a:t>. It is expected to be larger also for ttbar thanks to much smaller </a:t>
            </a:r>
            <a:r>
              <a:rPr lang="en-US" sz="1700" dirty="0" err="1"/>
              <a:t>sextupole</a:t>
            </a:r>
            <a:r>
              <a:rPr lang="en-US" sz="1700" dirty="0"/>
              <a:t> strengths. 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Errors sensitivities: </a:t>
            </a:r>
            <a:r>
              <a:rPr lang="en-US" sz="1700" dirty="0">
                <a:solidFill>
                  <a:schemeClr val="bg2"/>
                </a:solidFill>
              </a:rPr>
              <a:t>better </a:t>
            </a:r>
            <a:r>
              <a:rPr lang="en-US" sz="1700" dirty="0" err="1">
                <a:solidFill>
                  <a:schemeClr val="bg2"/>
                </a:solidFill>
              </a:rPr>
              <a:t>sextupoles</a:t>
            </a:r>
            <a:r>
              <a:rPr lang="en-US" sz="1700" dirty="0">
                <a:solidFill>
                  <a:schemeClr val="bg2"/>
                </a:solidFill>
              </a:rPr>
              <a:t> sensitivity for LCC optics </a:t>
            </a:r>
            <a:r>
              <a:rPr lang="en-US" sz="1700" dirty="0"/>
              <a:t>(due to lower gradients). Both V22 and LCC optics show </a:t>
            </a:r>
            <a:r>
              <a:rPr lang="en-US" sz="1700" dirty="0">
                <a:solidFill>
                  <a:srgbClr val="C00000"/>
                </a:solidFill>
              </a:rPr>
              <a:t>issues with long range errors</a:t>
            </a:r>
            <a:r>
              <a:rPr lang="en-US" sz="1700" dirty="0"/>
              <a:t>, mostly </a:t>
            </a:r>
            <a:r>
              <a:rPr lang="en-US" sz="1700" dirty="0">
                <a:solidFill>
                  <a:srgbClr val="C00000"/>
                </a:solidFill>
              </a:rPr>
              <a:t>driven by the Final Focus system</a:t>
            </a:r>
            <a:r>
              <a:rPr lang="en-US" sz="1700" dirty="0"/>
              <a:t>.</a:t>
            </a:r>
          </a:p>
          <a:p>
            <a:pPr marL="285750" indent="-285750">
              <a:lnSpc>
                <a:spcPct val="150000"/>
              </a:lnSpc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Random alignment errors:</a:t>
            </a:r>
            <a:r>
              <a:rPr lang="en-US" sz="1700" dirty="0">
                <a:solidFill>
                  <a:srgbClr val="C00000"/>
                </a:solidFill>
              </a:rPr>
              <a:t> FF and final doublet errors are dominating</a:t>
            </a:r>
            <a:r>
              <a:rPr lang="en-US" sz="1700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E6434-6E03-494B-9E69-F2630AD8CD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25DAF-8A94-0C43-99CC-2EF9256C1E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18167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58401-5253-47A2-AB3C-DA5BA6B5B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63FEE-F2D9-4DD3-9B86-1E9E20DB3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sz="4800" dirty="0"/>
              <a:t>Thank you for your attention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A9B10-BCE9-4F9C-8C7A-0F4D47F4B7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708D1-4DCB-4BD9-9642-66A8C2B811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31854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2C1CF-E671-6A43-BADD-2140168F8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FIELDS (1 octant)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CCF6A-88F4-B04D-B4E8-41895692C1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01409-D0FC-AD48-8A76-F6E2843AF59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47F66F-AE2E-4B4D-BF11-1013313BE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764704"/>
            <a:ext cx="9840416" cy="46714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F93357-BEF4-B44E-9633-7A811054A1F5}"/>
              </a:ext>
            </a:extLst>
          </p:cNvPr>
          <p:cNvSpPr txBox="1"/>
          <p:nvPr/>
        </p:nvSpPr>
        <p:spPr>
          <a:xfrm>
            <a:off x="1437990" y="5877272"/>
            <a:ext cx="965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negative angle bends for LCCO optics </a:t>
            </a:r>
            <a:r>
              <a:rPr lang="en-US" dirty="0">
                <a:sym typeface="Wingdings" pitchFamily="2" charset="2"/>
              </a:rPr>
              <a:t> easier synchrotron radiation absorption scheme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0456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02918-BB5F-0C45-8396-10ABBD8B4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GRADIENTS (1 octant)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B07DA1E-AF57-994D-9CDB-40BBD50DC1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60" y="683930"/>
            <a:ext cx="10495040" cy="475119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DB975-1209-7441-B305-9A1B13633C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7D0FA-2692-2445-AF58-AA89ADAC816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D4E625-5916-AA41-9C7D-3488321D90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8688" y="1340768"/>
            <a:ext cx="6456040" cy="29005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305C5B-4BD7-124C-A1E8-431145F6BC0B}"/>
              </a:ext>
            </a:extLst>
          </p:cNvPr>
          <p:cNvSpPr txBox="1"/>
          <p:nvPr/>
        </p:nvSpPr>
        <p:spPr>
          <a:xfrm>
            <a:off x="2380800" y="5774573"/>
            <a:ext cx="8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Lower gradients for quadrupoles for LCC optics (apart from the final doublet)</a:t>
            </a:r>
          </a:p>
        </p:txBody>
      </p:sp>
    </p:spTree>
    <p:extLst>
      <p:ext uri="{BB962C8B-B14F-4D97-AF65-F5344CB8AC3E}">
        <p14:creationId xmlns:p14="http://schemas.microsoft.com/office/powerpoint/2010/main" val="338455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0366C95-E7FD-3644-BA0E-93060C856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achromaticity</a:t>
            </a:r>
            <a:r>
              <a:rPr lang="en-US" dirty="0"/>
              <a:t> and anharmonicity IN a </a:t>
            </a:r>
            <a:r>
              <a:rPr lang="en-US" dirty="0" err="1"/>
              <a:t>fodo</a:t>
            </a:r>
            <a:r>
              <a:rPr lang="en-US" dirty="0"/>
              <a:t> lattice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7D93202-A176-7D42-926E-D73E3F9DFD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56" y="2669967"/>
            <a:ext cx="11597521" cy="202021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AD8132-A67D-AD42-84E6-9DED75E928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E703FD-610B-7246-9027-2D369798C1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E0A060-9366-0542-B9B7-01756F3FA531}"/>
              </a:ext>
            </a:extLst>
          </p:cNvPr>
          <p:cNvSpPr/>
          <p:nvPr/>
        </p:nvSpPr>
        <p:spPr>
          <a:xfrm>
            <a:off x="5821122" y="832827"/>
            <a:ext cx="5843184" cy="150810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dirty="0">
                <a:solidFill>
                  <a:srgbClr val="211E1E"/>
                </a:solidFill>
                <a:latin typeface="AdvOT483a8203"/>
              </a:rPr>
              <a:t>A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lattice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is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considered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sz="2000" b="1" dirty="0" err="1">
                <a:solidFill>
                  <a:srgbClr val="211E1E"/>
                </a:solidFill>
                <a:latin typeface="AdvOTb748f40a.I"/>
              </a:rPr>
              <a:t>achromatic</a:t>
            </a:r>
            <a:r>
              <a:rPr lang="fr-FR" dirty="0">
                <a:solidFill>
                  <a:srgbClr val="211E1E"/>
                </a:solidFill>
                <a:latin typeface="AdvOTb748f40a.I"/>
              </a:rPr>
              <a:t> 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if the variation of the main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optics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parameters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,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such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as the tunes (Q</a:t>
            </a:r>
            <a:r>
              <a:rPr lang="fr-FR" baseline="-25000" dirty="0">
                <a:solidFill>
                  <a:srgbClr val="211E1E"/>
                </a:solidFill>
                <a:latin typeface="AdvOT483a8203"/>
              </a:rPr>
              <a:t>h,v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) and the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optics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(</a:t>
            </a:r>
            <a:r>
              <a:rPr lang="el-GR" dirty="0">
                <a:solidFill>
                  <a:srgbClr val="211E1E"/>
                </a:solidFill>
                <a:latin typeface="AdvOTdd3b7348.I+03"/>
              </a:rPr>
              <a:t>β</a:t>
            </a:r>
            <a:r>
              <a:rPr lang="el-GR" dirty="0">
                <a:solidFill>
                  <a:srgbClr val="211E1E"/>
                </a:solidFill>
                <a:latin typeface="AdvOT483a8203"/>
              </a:rPr>
              <a:t>, </a:t>
            </a:r>
            <a:r>
              <a:rPr lang="en-US" dirty="0">
                <a:solidFill>
                  <a:srgbClr val="211E1E"/>
                </a:solidFill>
                <a:latin typeface="Symbol" pitchFamily="2" charset="2"/>
              </a:rPr>
              <a:t>a</a:t>
            </a:r>
            <a:r>
              <a:rPr lang="el-GR" dirty="0">
                <a:solidFill>
                  <a:srgbClr val="211E1E"/>
                </a:solidFill>
                <a:latin typeface="AdvOT483a8203"/>
              </a:rPr>
              <a:t>) 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at the interaction</a:t>
            </a:r>
            <a:r>
              <a:rPr lang="fr-FR" dirty="0"/>
              <a:t> 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point (IP), has a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small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dependency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on the variation of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energy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,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ideally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above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2% at </a:t>
            </a:r>
            <a:r>
              <a:rPr lang="fr-FR" dirty="0">
                <a:solidFill>
                  <a:srgbClr val="211E1E"/>
                </a:solidFill>
                <a:latin typeface="AdvTTd0b5fdba.I"/>
              </a:rPr>
              <a:t>Z 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and 3% at </a:t>
            </a:r>
            <a:r>
              <a:rPr lang="fr-FR" dirty="0" err="1">
                <a:solidFill>
                  <a:srgbClr val="211E1E"/>
                </a:solidFill>
                <a:latin typeface="AdvTTd0b5fdba.I"/>
              </a:rPr>
              <a:t>ttbar</a:t>
            </a:r>
            <a:r>
              <a:rPr lang="fr-FR" dirty="0">
                <a:solidFill>
                  <a:srgbClr val="211E1E"/>
                </a:solidFill>
                <a:latin typeface="AdvTTd0b5fdba.I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energy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5FCB57-ADD4-6048-8C11-D4C347BBD61C}"/>
              </a:ext>
            </a:extLst>
          </p:cNvPr>
          <p:cNvSpPr/>
          <p:nvPr/>
        </p:nvSpPr>
        <p:spPr>
          <a:xfrm>
            <a:off x="586929" y="1125215"/>
            <a:ext cx="4197677" cy="92333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dirty="0">
                <a:solidFill>
                  <a:srgbClr val="211E1E"/>
                </a:solidFill>
                <a:latin typeface="AdvOT483a8203"/>
              </a:rPr>
              <a:t>A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lattice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is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considered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b="1" dirty="0" err="1">
                <a:solidFill>
                  <a:srgbClr val="211E1E"/>
                </a:solidFill>
                <a:latin typeface="AdvOTb748f40a.I"/>
              </a:rPr>
              <a:t>anharmonic</a:t>
            </a:r>
            <a:r>
              <a:rPr lang="fr-FR" dirty="0">
                <a:solidFill>
                  <a:srgbClr val="211E1E"/>
                </a:solidFill>
                <a:latin typeface="AdvOTb748f40a.I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when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transverse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dynamics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scale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linearly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with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respect to </a:t>
            </a:r>
            <a:r>
              <a:rPr lang="fr-FR" dirty="0">
                <a:solidFill>
                  <a:srgbClr val="211E1E"/>
                </a:solidFill>
                <a:latin typeface="AdvTTd0b5fdba.I"/>
              </a:rPr>
              <a:t>x 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and </a:t>
            </a:r>
            <a:r>
              <a:rPr lang="fr-FR" dirty="0">
                <a:solidFill>
                  <a:srgbClr val="211E1E"/>
                </a:solidFill>
                <a:latin typeface="AdvTTd0b5fdba.I"/>
              </a:rPr>
              <a:t>y 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actions.</a:t>
            </a:r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26B70C0-8771-FB49-98B1-B63CC0A349CE}"/>
              </a:ext>
            </a:extLst>
          </p:cNvPr>
          <p:cNvSpPr/>
          <p:nvPr/>
        </p:nvSpPr>
        <p:spPr>
          <a:xfrm>
            <a:off x="586929" y="5019216"/>
            <a:ext cx="11077377" cy="92333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dirty="0">
                <a:solidFill>
                  <a:srgbClr val="211E1E"/>
                </a:solidFill>
                <a:latin typeface="AdvOT483a8203"/>
              </a:rPr>
              <a:t>At large amplitude, the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nonlinear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contributions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transform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the initial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coordinates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distributed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on a straight line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into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a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curve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with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nonzero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second and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higher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order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polynomial components. The more a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lattice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is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b748f40a.I"/>
              </a:rPr>
              <a:t>anharmonic</a:t>
            </a:r>
            <a:r>
              <a:rPr lang="fr-FR" dirty="0">
                <a:solidFill>
                  <a:srgbClr val="211E1E"/>
                </a:solidFill>
                <a:latin typeface="AdvOTb748f40a.I"/>
              </a:rPr>
              <a:t>, 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the more the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coordinates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at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each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of the five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turns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will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be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close to straight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lines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0573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3B8F3-212A-6F4D-9306-428F68E56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Sextupoles</a:t>
            </a:r>
            <a:r>
              <a:rPr lang="en-US" dirty="0"/>
              <a:t> gradients (1 octant)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550C2-8F91-C940-BEF5-AB12549B73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B948E-AD74-2D45-9ADE-3F547D98FBB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956A32-DE3B-B740-A5CA-BEC69404B724}"/>
              </a:ext>
            </a:extLst>
          </p:cNvPr>
          <p:cNvSpPr txBox="1"/>
          <p:nvPr/>
        </p:nvSpPr>
        <p:spPr>
          <a:xfrm>
            <a:off x="3282686" y="5877272"/>
            <a:ext cx="6356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Smaller </a:t>
            </a:r>
            <a:r>
              <a:rPr lang="en-US" dirty="0" err="1"/>
              <a:t>sextupole</a:t>
            </a:r>
            <a:r>
              <a:rPr lang="en-US" dirty="0"/>
              <a:t> gradients </a:t>
            </a:r>
            <a:r>
              <a:rPr lang="en-US" dirty="0">
                <a:sym typeface="Wingdings" pitchFamily="2" charset="2"/>
              </a:rPr>
              <a:t> Usually better performances.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9ADA48-D0F4-4F40-9EE7-F33ECAF1F812}"/>
              </a:ext>
            </a:extLst>
          </p:cNvPr>
          <p:cNvSpPr txBox="1"/>
          <p:nvPr/>
        </p:nvSpPr>
        <p:spPr>
          <a:xfrm>
            <a:off x="10632504" y="1380633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904 m </a:t>
            </a:r>
          </a:p>
          <a:p>
            <a:r>
              <a:rPr lang="en-US" dirty="0"/>
              <a:t>773 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ED321B-D624-904A-B33C-F4B134346B93}"/>
              </a:ext>
            </a:extLst>
          </p:cNvPr>
          <p:cNvSpPr txBox="1"/>
          <p:nvPr/>
        </p:nvSpPr>
        <p:spPr>
          <a:xfrm>
            <a:off x="10632504" y="3594754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3506 m </a:t>
            </a:r>
          </a:p>
          <a:p>
            <a:r>
              <a:rPr lang="en-US" dirty="0"/>
              <a:t>773 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85C1EB-C3CA-7E48-B898-0F46826BB3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37" y="1358059"/>
            <a:ext cx="9607575" cy="437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39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BFAD629-49A6-CE46-8FFF-954E86BA9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888" y="1988839"/>
            <a:ext cx="5136728" cy="41063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B99A98D-36CE-A94E-BB1E-BE6CA48534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1844824"/>
            <a:ext cx="5544616" cy="44324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22E6C6-D778-7C47-A878-D45029B06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about Tune working point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3F80F-149C-1B46-AC62-2F863A20DF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C8F51-17B0-3F43-B3AA-C1A24FC5F7E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5F4232A3-9C2E-4349-A920-DDA5B6C6E16D}"/>
              </a:ext>
            </a:extLst>
          </p:cNvPr>
          <p:cNvSpPr txBox="1">
            <a:spLocks/>
          </p:cNvSpPr>
          <p:nvPr/>
        </p:nvSpPr>
        <p:spPr bwMode="gray">
          <a:xfrm>
            <a:off x="263352" y="1844823"/>
            <a:ext cx="5687981" cy="4526429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65D5C632-BA85-3349-8761-978E78298A62}"/>
              </a:ext>
            </a:extLst>
          </p:cNvPr>
          <p:cNvSpPr txBox="1">
            <a:spLocks/>
          </p:cNvSpPr>
          <p:nvPr/>
        </p:nvSpPr>
        <p:spPr bwMode="gray">
          <a:xfrm>
            <a:off x="6212361" y="1844823"/>
            <a:ext cx="5739639" cy="452643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6DC1C2-7DE4-974B-BF1A-209C5C7AFD60}"/>
              </a:ext>
            </a:extLst>
          </p:cNvPr>
          <p:cNvSpPr txBox="1"/>
          <p:nvPr/>
        </p:nvSpPr>
        <p:spPr>
          <a:xfrm>
            <a:off x="969599" y="777478"/>
            <a:ext cx="10982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Track a 3D grid of 1000 particles of size: 20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baseline="-25000" dirty="0"/>
              <a:t>x</a:t>
            </a:r>
            <a:r>
              <a:rPr lang="en-US" dirty="0"/>
              <a:t> x 20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dirty="0"/>
              <a:t> x 0.002 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/p for 512 turns for different tunes.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Tune varied using ARC quadrupoles. Chromaticity corrected to initial value after tune change.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Small (10 nm) random errors added to all elements (to emphasize resonance lines).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FFDE290-F19E-384B-AD6E-739A0245BED8}"/>
              </a:ext>
            </a:extLst>
          </p:cNvPr>
          <p:cNvSpPr/>
          <p:nvPr/>
        </p:nvSpPr>
        <p:spPr>
          <a:xfrm>
            <a:off x="8472264" y="3356992"/>
            <a:ext cx="144016" cy="144016"/>
          </a:xfrm>
          <a:prstGeom prst="ellipse">
            <a:avLst/>
          </a:prstGeom>
          <a:solidFill>
            <a:schemeClr val="accent5">
              <a:alpha val="4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B9D693C-2D50-5E4D-B2D1-0BC2A311B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13" y="2354213"/>
            <a:ext cx="4292600" cy="3467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FA692E-F105-9F41-9AD5-320DE0D391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60" y="1882766"/>
            <a:ext cx="5582751" cy="4354546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0CDC4D4B-A18B-AD42-9069-182D0DF36507}"/>
              </a:ext>
            </a:extLst>
          </p:cNvPr>
          <p:cNvSpPr/>
          <p:nvPr/>
        </p:nvSpPr>
        <p:spPr>
          <a:xfrm>
            <a:off x="3143672" y="2492896"/>
            <a:ext cx="144016" cy="144016"/>
          </a:xfrm>
          <a:prstGeom prst="ellipse">
            <a:avLst/>
          </a:prstGeom>
          <a:solidFill>
            <a:schemeClr val="accent5">
              <a:alpha val="4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09C9903-6823-1548-A28E-5627D3A7E42F}"/>
              </a:ext>
            </a:extLst>
          </p:cNvPr>
          <p:cNvSpPr/>
          <p:nvPr/>
        </p:nvSpPr>
        <p:spPr>
          <a:xfrm>
            <a:off x="2207568" y="4221088"/>
            <a:ext cx="144016" cy="144016"/>
          </a:xfrm>
          <a:prstGeom prst="ellipse">
            <a:avLst/>
          </a:prstGeom>
          <a:solidFill>
            <a:schemeClr val="accent5">
              <a:alpha val="4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877DCBA-1647-2744-9F87-F810B1606ACD}"/>
              </a:ext>
            </a:extLst>
          </p:cNvPr>
          <p:cNvSpPr/>
          <p:nvPr/>
        </p:nvSpPr>
        <p:spPr>
          <a:xfrm>
            <a:off x="7968208" y="4293096"/>
            <a:ext cx="144016" cy="144016"/>
          </a:xfrm>
          <a:prstGeom prst="ellipse">
            <a:avLst/>
          </a:prstGeom>
          <a:solidFill>
            <a:schemeClr val="accent5">
              <a:alpha val="4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105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DA91F-7091-624D-AAC8-37BE1A070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momentum acceptance no synchrotron Radiation (OPTIMISTIC)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58E8E2-FB45-F74C-B23A-E26635AFD1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F2B84-723D-7145-ABAD-1E14C6FF34D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7115DD-9735-3B42-8DA8-31898BFE4C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"/>
          <a:stretch/>
        </p:blipFill>
        <p:spPr>
          <a:xfrm>
            <a:off x="5964969" y="1199331"/>
            <a:ext cx="5987031" cy="31468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614038-663A-DA41-85B4-53A9DB595127}"/>
              </a:ext>
            </a:extLst>
          </p:cNvPr>
          <p:cNvSpPr txBox="1"/>
          <p:nvPr/>
        </p:nvSpPr>
        <p:spPr>
          <a:xfrm>
            <a:off x="1145753" y="5890631"/>
            <a:ext cx="10080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Small momentum acceptance locations have large impact on final Vacuum and </a:t>
            </a:r>
            <a:r>
              <a:rPr lang="en-US" dirty="0" err="1"/>
              <a:t>Touschek</a:t>
            </a:r>
            <a:r>
              <a:rPr lang="en-US" dirty="0"/>
              <a:t> Lifetime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108AD72-221A-314D-A790-3BA5045C28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178744"/>
            <a:ext cx="5297339" cy="316748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16FC8D8-3538-0B4F-A616-565D5CD5AF18}"/>
              </a:ext>
            </a:extLst>
          </p:cNvPr>
          <p:cNvSpPr txBox="1"/>
          <p:nvPr/>
        </p:nvSpPr>
        <p:spPr>
          <a:xfrm>
            <a:off x="2753345" y="4538834"/>
            <a:ext cx="697627" cy="40011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b="1" dirty="0"/>
              <a:t>6.5h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A7A772-6D6F-E546-933B-694CC2059627}"/>
              </a:ext>
            </a:extLst>
          </p:cNvPr>
          <p:cNvSpPr txBox="1"/>
          <p:nvPr/>
        </p:nvSpPr>
        <p:spPr>
          <a:xfrm>
            <a:off x="8699281" y="4514432"/>
            <a:ext cx="840295" cy="40011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b="1" dirty="0"/>
              <a:t>12.2h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701DBB-2892-4317-930B-D2A48C7095FA}"/>
              </a:ext>
            </a:extLst>
          </p:cNvPr>
          <p:cNvSpPr/>
          <p:nvPr/>
        </p:nvSpPr>
        <p:spPr>
          <a:xfrm>
            <a:off x="239351" y="908721"/>
            <a:ext cx="5424602" cy="4607972"/>
          </a:xfrm>
          <a:prstGeom prst="rect">
            <a:avLst/>
          </a:prstGeom>
          <a:noFill/>
          <a:ln w="12700">
            <a:solidFill>
              <a:srgbClr val="132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D2A0B34-07EE-4DEF-B699-FBEC695C4C0C}"/>
              </a:ext>
            </a:extLst>
          </p:cNvPr>
          <p:cNvSpPr/>
          <p:nvPr/>
        </p:nvSpPr>
        <p:spPr>
          <a:xfrm>
            <a:off x="5933167" y="908721"/>
            <a:ext cx="5987030" cy="4607972"/>
          </a:xfrm>
          <a:prstGeom prst="rect">
            <a:avLst/>
          </a:prstGeom>
          <a:noFill/>
          <a:ln w="12700">
            <a:solidFill>
              <a:srgbClr val="1325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9AC896-FD66-E44E-B74A-33BA5D879127}"/>
              </a:ext>
            </a:extLst>
          </p:cNvPr>
          <p:cNvSpPr txBox="1"/>
          <p:nvPr/>
        </p:nvSpPr>
        <p:spPr>
          <a:xfrm>
            <a:off x="8417954" y="5333308"/>
            <a:ext cx="1249060" cy="369332"/>
          </a:xfrm>
          <a:prstGeom prst="rect">
            <a:avLst/>
          </a:prstGeom>
          <a:solidFill>
            <a:schemeClr val="bg1"/>
          </a:solidFill>
          <a:ln>
            <a:solidFill>
              <a:srgbClr val="132577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LCC (76a)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A19068-ADB0-400C-84BB-C74098EE9356}"/>
              </a:ext>
            </a:extLst>
          </p:cNvPr>
          <p:cNvSpPr txBox="1"/>
          <p:nvPr/>
        </p:nvSpPr>
        <p:spPr>
          <a:xfrm>
            <a:off x="2327122" y="5309424"/>
            <a:ext cx="1326004" cy="369332"/>
          </a:xfrm>
          <a:prstGeom prst="rect">
            <a:avLst/>
          </a:prstGeom>
          <a:solidFill>
            <a:schemeClr val="bg1"/>
          </a:solidFill>
          <a:ln>
            <a:solidFill>
              <a:srgbClr val="132577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GHC (V22)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2A751B-6D37-6442-9F6F-B468EC924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2355" y="4494783"/>
            <a:ext cx="3051967" cy="648072"/>
          </a:xfrm>
          <a:prstGeom prst="rect">
            <a:avLst/>
          </a:prstGeom>
          <a:solidFill>
            <a:schemeClr val="bg1"/>
          </a:solidFill>
          <a:ln>
            <a:solidFill>
              <a:srgbClr val="132577"/>
            </a:solidFill>
          </a:ln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89B66FD-A515-CD40-B8AF-00F8C6BDDFE2}"/>
              </a:ext>
            </a:extLst>
          </p:cNvPr>
          <p:cNvSpPr/>
          <p:nvPr/>
        </p:nvSpPr>
        <p:spPr>
          <a:xfrm>
            <a:off x="5818160" y="4308447"/>
            <a:ext cx="436446" cy="683855"/>
          </a:xfrm>
          <a:prstGeom prst="ellipse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316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83BF8F25-80DF-6644-B01C-E6B27A5D1B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441" y="1668545"/>
            <a:ext cx="2854993" cy="2163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691998-1CF9-314C-ACEC-06FD8BBC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Tolerances: commissioning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530099-B320-5542-84AA-B771A00C32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3C9AB-5E94-8448-8F86-9FAB3917A84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59429" y="6483350"/>
            <a:ext cx="8160000" cy="212489"/>
          </a:xfrm>
        </p:spPr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2B97A751-6CA7-8C49-9960-BF461AAF814A}"/>
              </a:ext>
            </a:extLst>
          </p:cNvPr>
          <p:cNvSpPr txBox="1">
            <a:spLocks/>
          </p:cNvSpPr>
          <p:nvPr/>
        </p:nvSpPr>
        <p:spPr bwMode="gray">
          <a:xfrm>
            <a:off x="280138" y="1527573"/>
            <a:ext cx="5687981" cy="2408390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CC13E3AF-9D4E-6744-AD57-2960EEDD621C}"/>
              </a:ext>
            </a:extLst>
          </p:cNvPr>
          <p:cNvSpPr txBox="1">
            <a:spLocks/>
          </p:cNvSpPr>
          <p:nvPr/>
        </p:nvSpPr>
        <p:spPr bwMode="gray">
          <a:xfrm>
            <a:off x="6229147" y="1527572"/>
            <a:ext cx="5739639" cy="2408391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AA703F-68C0-E343-86CF-16F5B242557D}"/>
              </a:ext>
            </a:extLst>
          </p:cNvPr>
          <p:cNvSpPr txBox="1"/>
          <p:nvPr/>
        </p:nvSpPr>
        <p:spPr>
          <a:xfrm>
            <a:off x="894536" y="904019"/>
            <a:ext cx="11085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Set errors and apply correction sequence: beam threading (first turns), orbit, tunes, optics, coupling, </a:t>
            </a:r>
            <a:r>
              <a:rPr lang="en-US" dirty="0" err="1"/>
              <a:t>etc</a:t>
            </a:r>
            <a:r>
              <a:rPr lang="en-US" dirty="0"/>
              <a:t>…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8FD453-A512-CE43-84C2-DE563E9AAE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682" y="1702734"/>
            <a:ext cx="2735344" cy="21290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64558C-EE80-1E4F-BEC1-863A004EF0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72" y="1702734"/>
            <a:ext cx="2686911" cy="19979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972A6AB-EA51-4A47-8B64-DC590DFA38DB}"/>
              </a:ext>
            </a:extLst>
          </p:cNvPr>
          <p:cNvSpPr txBox="1"/>
          <p:nvPr/>
        </p:nvSpPr>
        <p:spPr>
          <a:xfrm>
            <a:off x="290973" y="4472632"/>
            <a:ext cx="1168864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10um random</a:t>
            </a:r>
            <a:r>
              <a:rPr lang="en-US" dirty="0"/>
              <a:t> errors only in the ARCS quadrupoles and </a:t>
            </a:r>
            <a:r>
              <a:rPr lang="en-US" dirty="0" err="1"/>
              <a:t>sextupoles</a:t>
            </a:r>
            <a:r>
              <a:rPr lang="en-US" dirty="0"/>
              <a:t> already impact DA, LMA and optics parameters. Errors larger than 30um seldom make it through first turns beam threading. </a:t>
            </a:r>
          </a:p>
          <a:p>
            <a:pPr algn="ctr"/>
            <a:r>
              <a:rPr lang="en-US" dirty="0"/>
              <a:t>Final focus errors are even more demanding (&lt;10um) and dominated by the final doublet errors.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741414-3D04-AB41-9A92-D82CC1C07999}"/>
              </a:ext>
            </a:extLst>
          </p:cNvPr>
          <p:cNvSpPr txBox="1"/>
          <p:nvPr/>
        </p:nvSpPr>
        <p:spPr>
          <a:xfrm>
            <a:off x="1583824" y="5729914"/>
            <a:ext cx="902435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Work in progress to define tolerated errors and commissioning procedures.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46E9B5-8CA2-CC4B-B281-E8B2DC8A79C6}"/>
              </a:ext>
            </a:extLst>
          </p:cNvPr>
          <p:cNvSpPr txBox="1"/>
          <p:nvPr/>
        </p:nvSpPr>
        <p:spPr>
          <a:xfrm>
            <a:off x="4352973" y="1760058"/>
            <a:ext cx="498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@ IP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1F6932-8F26-FB49-BB9D-2A7084878E1F}"/>
              </a:ext>
            </a:extLst>
          </p:cNvPr>
          <p:cNvSpPr txBox="1"/>
          <p:nvPr/>
        </p:nvSpPr>
        <p:spPr>
          <a:xfrm>
            <a:off x="11164791" y="1980298"/>
            <a:ext cx="498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@ IP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6D03075-E77C-6040-8345-5FB0718B9C49}"/>
              </a:ext>
            </a:extLst>
          </p:cNvPr>
          <p:cNvSpPr/>
          <p:nvPr/>
        </p:nvSpPr>
        <p:spPr>
          <a:xfrm>
            <a:off x="1288250" y="2257863"/>
            <a:ext cx="504056" cy="473904"/>
          </a:xfrm>
          <a:prstGeom prst="ellipse">
            <a:avLst/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C14B6A-D566-7346-8EEB-D611F1862F52}"/>
              </a:ext>
            </a:extLst>
          </p:cNvPr>
          <p:cNvSpPr txBox="1"/>
          <p:nvPr/>
        </p:nvSpPr>
        <p:spPr>
          <a:xfrm>
            <a:off x="838852" y="1476837"/>
            <a:ext cx="1945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LMA &lt;1e-4 in this location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A884D3B-D06D-614E-A445-E2C29299B037}"/>
              </a:ext>
            </a:extLst>
          </p:cNvPr>
          <p:cNvCxnSpPr>
            <a:cxnSpLocks/>
            <a:stCxn id="11" idx="0"/>
            <a:endCxn id="21" idx="0"/>
          </p:cNvCxnSpPr>
          <p:nvPr/>
        </p:nvCxnSpPr>
        <p:spPr>
          <a:xfrm flipH="1">
            <a:off x="1540278" y="1702734"/>
            <a:ext cx="131550" cy="555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EEB3B92D-444C-8849-A414-4B492E3BB6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801" y="1677535"/>
            <a:ext cx="2810287" cy="20895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8D5498-9C59-85BF-EF94-4098F08C7C5E}"/>
              </a:ext>
            </a:extLst>
          </p:cNvPr>
          <p:cNvSpPr txBox="1"/>
          <p:nvPr/>
        </p:nvSpPr>
        <p:spPr>
          <a:xfrm>
            <a:off x="9959974" y="3225859"/>
            <a:ext cx="1454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*note larger scales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F52661-5B8B-0A4B-A8DF-08DDF3897B65}"/>
              </a:ext>
            </a:extLst>
          </p:cNvPr>
          <p:cNvSpPr txBox="1"/>
          <p:nvPr/>
        </p:nvSpPr>
        <p:spPr>
          <a:xfrm>
            <a:off x="2393914" y="3751477"/>
            <a:ext cx="132600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GHC (V22)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77A9FB-8EA8-8742-BF9B-61B528D0DA87}"/>
              </a:ext>
            </a:extLst>
          </p:cNvPr>
          <p:cNvSpPr txBox="1"/>
          <p:nvPr/>
        </p:nvSpPr>
        <p:spPr>
          <a:xfrm>
            <a:off x="8775800" y="3751297"/>
            <a:ext cx="646331" cy="369332"/>
          </a:xfrm>
          <a:prstGeom prst="rect">
            <a:avLst/>
          </a:prstGeom>
          <a:solidFill>
            <a:schemeClr val="bg1"/>
          </a:solidFill>
          <a:ln>
            <a:solidFill>
              <a:srgbClr val="ED7703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LCC</a:t>
            </a:r>
          </a:p>
        </p:txBody>
      </p:sp>
    </p:spTree>
    <p:extLst>
      <p:ext uri="{BB962C8B-B14F-4D97-AF65-F5344CB8AC3E}">
        <p14:creationId xmlns:p14="http://schemas.microsoft.com/office/powerpoint/2010/main" val="3170047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91998-1CF9-314C-ACEC-06FD8BBC8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range errors Tolerances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530099-B320-5542-84AA-B771A00C32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3C9AB-5E94-8448-8F86-9FAB3917A84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2B97A751-6CA7-8C49-9960-BF461AAF814A}"/>
              </a:ext>
            </a:extLst>
          </p:cNvPr>
          <p:cNvSpPr txBox="1">
            <a:spLocks/>
          </p:cNvSpPr>
          <p:nvPr/>
        </p:nvSpPr>
        <p:spPr bwMode="gray">
          <a:xfrm>
            <a:off x="263352" y="3731589"/>
            <a:ext cx="5855658" cy="241147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CC13E3AF-9D4E-6744-AD57-2960EEDD621C}"/>
              </a:ext>
            </a:extLst>
          </p:cNvPr>
          <p:cNvSpPr txBox="1">
            <a:spLocks/>
          </p:cNvSpPr>
          <p:nvPr/>
        </p:nvSpPr>
        <p:spPr bwMode="gray">
          <a:xfrm>
            <a:off x="6161266" y="3731589"/>
            <a:ext cx="5852230" cy="2411471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E7E6DE-342C-4A48-BABB-838AD9B64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268" y="773817"/>
            <a:ext cx="5256584" cy="19087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9C7E63-E3BB-164D-90E8-FAA7EA9AEE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95" y="760205"/>
            <a:ext cx="5716398" cy="19224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9B3B077-B6A1-3F4F-8944-00CECFA94017}"/>
              </a:ext>
            </a:extLst>
          </p:cNvPr>
          <p:cNvSpPr txBox="1"/>
          <p:nvPr/>
        </p:nvSpPr>
        <p:spPr>
          <a:xfrm>
            <a:off x="579105" y="2644965"/>
            <a:ext cx="1103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Errors defined following indications by alignment experts. Presently feasible with state of the art technology.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0FEEE1-4AEC-5E49-86B7-84DFCEDD5E6F}"/>
              </a:ext>
            </a:extLst>
          </p:cNvPr>
          <p:cNvSpPr txBox="1"/>
          <p:nvPr/>
        </p:nvSpPr>
        <p:spPr>
          <a:xfrm>
            <a:off x="49861" y="3026225"/>
            <a:ext cx="120234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~10% of these errors already leads to several failing seeds and zero LMA. Final focus errors are the main offenders.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C7A64FB-5617-A74E-975A-A92DB6D625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"/>
          <a:stretch/>
        </p:blipFill>
        <p:spPr>
          <a:xfrm>
            <a:off x="9002240" y="3962881"/>
            <a:ext cx="2881571" cy="21170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5A886E5-A5FF-F647-882C-26EC6249F41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" t="965"/>
          <a:stretch/>
        </p:blipFill>
        <p:spPr>
          <a:xfrm>
            <a:off x="6259268" y="3954073"/>
            <a:ext cx="2757757" cy="212589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9A75D09-93B0-5842-9866-F84C45A3826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030"/>
          <a:stretch/>
        </p:blipFill>
        <p:spPr>
          <a:xfrm>
            <a:off x="3156059" y="3939730"/>
            <a:ext cx="2867934" cy="21402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46018EB-5741-274C-93FC-C41F405327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86" y="3927772"/>
            <a:ext cx="2838272" cy="21850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7C1302-E66E-6F46-B2D6-7A450009BD28}"/>
              </a:ext>
            </a:extLst>
          </p:cNvPr>
          <p:cNvSpPr txBox="1"/>
          <p:nvPr/>
        </p:nvSpPr>
        <p:spPr>
          <a:xfrm>
            <a:off x="1547112" y="3498727"/>
            <a:ext cx="3441968" cy="369332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GHC (V22) 1/10 seeds survived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8713BC-4CA2-3646-9D9E-F12D91EB1D13}"/>
              </a:ext>
            </a:extLst>
          </p:cNvPr>
          <p:cNvSpPr txBox="1"/>
          <p:nvPr/>
        </p:nvSpPr>
        <p:spPr>
          <a:xfrm>
            <a:off x="7555539" y="3500298"/>
            <a:ext cx="3127779" cy="369332"/>
          </a:xfrm>
          <a:prstGeom prst="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LCCv76 6/10 seeds survived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E22871-3F0B-0A46-A6FB-69DC1F43AE59}"/>
              </a:ext>
            </a:extLst>
          </p:cNvPr>
          <p:cNvSpPr txBox="1"/>
          <p:nvPr/>
        </p:nvSpPr>
        <p:spPr>
          <a:xfrm>
            <a:off x="3742988" y="6236311"/>
            <a:ext cx="554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Same study with relaxed optics should be performed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4CDFD7C-AA95-47FE-A5A3-B65B8011A42B}"/>
              </a:ext>
            </a:extLst>
          </p:cNvPr>
          <p:cNvSpPr/>
          <p:nvPr/>
        </p:nvSpPr>
        <p:spPr>
          <a:xfrm>
            <a:off x="851417" y="1196752"/>
            <a:ext cx="216024" cy="116215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BB5E5A1-595A-4AFB-A23B-B08EB0584D31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959429" y="908855"/>
            <a:ext cx="5640627" cy="287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0F99B46-CC1F-4246-9B52-CCB474AE385A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959429" y="2358910"/>
            <a:ext cx="5640627" cy="135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3216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D2138-F028-2746-A492-1F5DA3CE3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and momentum aperture for Z &amp; ttbar          latest version (LCC 92 Jan 2025)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F27BC-96A9-4A46-8BBA-71113781A7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1832C-AE82-7549-93E8-015AE6F1A09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A347AE-7F02-8446-8A4A-F820206EE4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007" y="692696"/>
            <a:ext cx="3959780" cy="30819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6AFDAF-5DDB-5744-8490-D06D67BEEB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80" y="692697"/>
            <a:ext cx="4028052" cy="30819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E194E6-14C3-4D4F-B3C1-F5041AA777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592" y="3762815"/>
            <a:ext cx="4560912" cy="27908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B9B037A-8863-894D-9973-1F4C3977A978}"/>
              </a:ext>
            </a:extLst>
          </p:cNvPr>
          <p:cNvSpPr txBox="1"/>
          <p:nvPr/>
        </p:nvSpPr>
        <p:spPr>
          <a:xfrm>
            <a:off x="899598" y="1628800"/>
            <a:ext cx="3000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effects of crab </a:t>
            </a:r>
            <a:r>
              <a:rPr lang="en-US" dirty="0" err="1"/>
              <a:t>sextupoles</a:t>
            </a:r>
            <a:r>
              <a:rPr lang="en-US" dirty="0"/>
              <a:t> is the next effect to be investigated.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663F0F-BEA7-5E4C-907A-38A250AE61E4}"/>
              </a:ext>
            </a:extLst>
          </p:cNvPr>
          <p:cNvSpPr/>
          <p:nvPr/>
        </p:nvSpPr>
        <p:spPr>
          <a:xfrm>
            <a:off x="899598" y="4305871"/>
            <a:ext cx="46592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211E1E"/>
                </a:solidFill>
                <a:latin typeface="AdvOT483a8203"/>
              </a:rPr>
              <a:t>Momentum acceptance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is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in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general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lower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in dispersive or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very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chromatic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regions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because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off-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energy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particles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will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exercise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simultaneously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betatron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and </a:t>
            </a:r>
            <a:r>
              <a:rPr lang="fr-FR" dirty="0" err="1">
                <a:solidFill>
                  <a:srgbClr val="211E1E"/>
                </a:solidFill>
                <a:latin typeface="AdvOT483a8203"/>
              </a:rPr>
              <a:t>chromatic</a:t>
            </a:r>
            <a:r>
              <a:rPr lang="fr-FR" dirty="0">
                <a:solidFill>
                  <a:srgbClr val="211E1E"/>
                </a:solidFill>
                <a:latin typeface="AdvOT483a8203"/>
              </a:rPr>
              <a:t> oscillations.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92078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3D63D1E-9351-714B-8C33-8119391BB8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841625"/>
            <a:ext cx="5800646" cy="4155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5EA17C-7511-D348-BF8E-8827A751E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Off-energy Dynamic aperture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2B480-3A3F-1848-9D71-9A382A598C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6232C-EA88-9B4F-8B5B-1C0A22A441E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019100-CD72-B344-9BBF-82840719C7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029"/>
          <a:stretch/>
        </p:blipFill>
        <p:spPr>
          <a:xfrm>
            <a:off x="407368" y="857679"/>
            <a:ext cx="5760640" cy="41554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5D8EB4-1DC0-9248-8C50-A9FB4C3B5A6A}"/>
              </a:ext>
            </a:extLst>
          </p:cNvPr>
          <p:cNvSpPr txBox="1"/>
          <p:nvPr/>
        </p:nvSpPr>
        <p:spPr>
          <a:xfrm>
            <a:off x="2207568" y="1052736"/>
            <a:ext cx="10438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@ SCENTER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660D15-2F3F-C84B-BE15-A6C264D2FA6D}"/>
              </a:ext>
            </a:extLst>
          </p:cNvPr>
          <p:cNvSpPr txBox="1"/>
          <p:nvPr/>
        </p:nvSpPr>
        <p:spPr>
          <a:xfrm>
            <a:off x="2567608" y="1655222"/>
            <a:ext cx="679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@ CA.1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03E4F3-9B2C-BB41-BF0F-20B5961D0E37}"/>
              </a:ext>
            </a:extLst>
          </p:cNvPr>
          <p:cNvSpPr txBox="1"/>
          <p:nvPr/>
        </p:nvSpPr>
        <p:spPr>
          <a:xfrm>
            <a:off x="7968208" y="1042620"/>
            <a:ext cx="10438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@ SCENTER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2653FC-7E80-D244-AECF-D12A1CBAA25E}"/>
              </a:ext>
            </a:extLst>
          </p:cNvPr>
          <p:cNvSpPr txBox="1"/>
          <p:nvPr/>
        </p:nvSpPr>
        <p:spPr>
          <a:xfrm>
            <a:off x="8328248" y="1645106"/>
            <a:ext cx="6799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@ CA.1</a:t>
            </a:r>
          </a:p>
        </p:txBody>
      </p:sp>
    </p:spTree>
    <p:extLst>
      <p:ext uri="{BB962C8B-B14F-4D97-AF65-F5344CB8AC3E}">
        <p14:creationId xmlns:p14="http://schemas.microsoft.com/office/powerpoint/2010/main" val="40775929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528C4-3FB1-7049-9ACF-5BA205CC0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loss due to Final doublet radiation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B699-DA49-394C-B5DB-7101BBB621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DCA90-B008-6D45-8D74-BD271244449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l FCC-</a:t>
            </a:r>
            <a:r>
              <a:rPr lang="en-US" dirty="0" err="1"/>
              <a:t>ee</a:t>
            </a:r>
            <a:r>
              <a:rPr lang="en-US" dirty="0"/>
              <a:t> week 2025 l 19-23 May 2025 l </a:t>
            </a:r>
            <a:r>
              <a:rPr lang="en-US" dirty="0" err="1"/>
              <a:t>K.Andre</a:t>
            </a:r>
            <a:r>
              <a:rPr lang="en-US" dirty="0"/>
              <a:t>, </a:t>
            </a:r>
            <a:r>
              <a:rPr lang="en-US" dirty="0" err="1"/>
              <a:t>P.Raimondi</a:t>
            </a:r>
            <a:r>
              <a:rPr lang="en-US" dirty="0"/>
              <a:t>, </a:t>
            </a:r>
            <a:r>
              <a:rPr lang="en-US" dirty="0" err="1"/>
              <a:t>S.Liuzzo</a:t>
            </a:r>
            <a:r>
              <a:rPr lang="en-US" dirty="0"/>
              <a:t>, </a:t>
            </a:r>
            <a:r>
              <a:rPr lang="en-US" dirty="0" err="1"/>
              <a:t>S.White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02D47B-ED95-1D46-BD94-76CBC7794ADE}"/>
              </a:ext>
            </a:extLst>
          </p:cNvPr>
          <p:cNvSpPr txBox="1"/>
          <p:nvPr/>
        </p:nvSpPr>
        <p:spPr>
          <a:xfrm>
            <a:off x="969600" y="1700808"/>
            <a:ext cx="36142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loss induced by final doublet SR only.</a:t>
            </a:r>
          </a:p>
          <a:p>
            <a:endParaRPr lang="en-US" dirty="0"/>
          </a:p>
          <a:p>
            <a:r>
              <a:rPr lang="en-US" dirty="0"/>
              <a:t>Similar for the two lattices.</a:t>
            </a:r>
          </a:p>
          <a:p>
            <a:r>
              <a:rPr lang="en-US" dirty="0"/>
              <a:t>After 160 turns the beam loses 2% energy and exceeds the MA.</a:t>
            </a:r>
          </a:p>
          <a:p>
            <a:endParaRPr lang="en-US" dirty="0"/>
          </a:p>
          <a:p>
            <a:r>
              <a:rPr lang="en-US" dirty="0"/>
              <a:t>The RF helps to recover the energy loss and the DA</a:t>
            </a:r>
          </a:p>
          <a:p>
            <a:r>
              <a:rPr lang="en-US" dirty="0"/>
              <a:t>might improve by optimizing the RF voltage.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D6C259-03A4-5949-811B-1FCC8A30F2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" t="50843" r="47765" b="-3716"/>
          <a:stretch/>
        </p:blipFill>
        <p:spPr>
          <a:xfrm>
            <a:off x="4439816" y="1761666"/>
            <a:ext cx="7264616" cy="38164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CA1D328-400B-EE45-8A67-96E997932E95}"/>
              </a:ext>
            </a:extLst>
          </p:cNvPr>
          <p:cNvSpPr txBox="1"/>
          <p:nvPr/>
        </p:nvSpPr>
        <p:spPr>
          <a:xfrm>
            <a:off x="5303912" y="1577000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loss as function of 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3234C8-9A1F-5C44-847C-CF550A1DF7E6}"/>
              </a:ext>
            </a:extLst>
          </p:cNvPr>
          <p:cNvSpPr txBox="1"/>
          <p:nvPr/>
        </p:nvSpPr>
        <p:spPr>
          <a:xfrm>
            <a:off x="8616280" y="1581225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loss as function of 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F9230C-38FA-410A-AD7E-8F836D2F7EFA}"/>
              </a:ext>
            </a:extLst>
          </p:cNvPr>
          <p:cNvSpPr txBox="1"/>
          <p:nvPr/>
        </p:nvSpPr>
        <p:spPr>
          <a:xfrm>
            <a:off x="972204" y="5918436"/>
            <a:ext cx="726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details available here: </a:t>
            </a:r>
            <a:r>
              <a:rPr lang="en-US" dirty="0" err="1">
                <a:hlinkClick r:id="rId3"/>
              </a:rPr>
              <a:t>indico</a:t>
            </a:r>
            <a:r>
              <a:rPr lang="en-US" dirty="0">
                <a:hlinkClick r:id="rId3"/>
              </a:rPr>
              <a:t> link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A164308-2868-48C5-9E7F-C16A3C9733A2}"/>
              </a:ext>
            </a:extLst>
          </p:cNvPr>
          <p:cNvSpPr/>
          <p:nvPr/>
        </p:nvSpPr>
        <p:spPr>
          <a:xfrm>
            <a:off x="4799856" y="4509120"/>
            <a:ext cx="792088" cy="3310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E26B19F-E3E4-4E48-B306-8BD0D27BB985}"/>
              </a:ext>
            </a:extLst>
          </p:cNvPr>
          <p:cNvSpPr/>
          <p:nvPr/>
        </p:nvSpPr>
        <p:spPr>
          <a:xfrm>
            <a:off x="11424592" y="1988840"/>
            <a:ext cx="360040" cy="2808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38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07725-DB84-4C48-9B66-9FCA3A44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focusing defocusing (HFD) ARC cells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36E82-B5EF-034B-8916-F7C9409362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74BE9-F4B4-2D4C-9792-1BE5FE86BD5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9407A5-4638-394E-AB73-CE362C7DA5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56" y="1628800"/>
            <a:ext cx="5520447" cy="417646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24A56371-9957-D145-AD2F-1C8DDDA0AB66}"/>
              </a:ext>
            </a:extLst>
          </p:cNvPr>
          <p:cNvGrpSpPr/>
          <p:nvPr/>
        </p:nvGrpSpPr>
        <p:grpSpPr>
          <a:xfrm>
            <a:off x="6221985" y="1595511"/>
            <a:ext cx="5794887" cy="3934270"/>
            <a:chOff x="5751648" y="826000"/>
            <a:chExt cx="6200352" cy="420955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741486D-B04B-0C4C-A90F-F657F296C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2500" y="3016250"/>
              <a:ext cx="6159500" cy="20193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3D869F1-F3FF-7949-BDFF-F8E59C3558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1648" y="826000"/>
              <a:ext cx="6134100" cy="2032000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FD0EA1F-1111-2A4F-AAFD-1BFB124DEA97}"/>
              </a:ext>
            </a:extLst>
          </p:cNvPr>
          <p:cNvSpPr txBox="1"/>
          <p:nvPr/>
        </p:nvSpPr>
        <p:spPr>
          <a:xfrm>
            <a:off x="7071286" y="1085150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Same magnets layout at both energies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FEA4CD-06B1-B745-8D95-74AADCCC9984}"/>
              </a:ext>
            </a:extLst>
          </p:cNvPr>
          <p:cNvSpPr txBox="1"/>
          <p:nvPr/>
        </p:nvSpPr>
        <p:spPr>
          <a:xfrm>
            <a:off x="2279576" y="1085150"/>
            <a:ext cx="2659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Very small tune footprint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51754B-F3E0-B349-AD39-3C87E27ED904}"/>
              </a:ext>
            </a:extLst>
          </p:cNvPr>
          <p:cNvSpPr txBox="1"/>
          <p:nvPr/>
        </p:nvSpPr>
        <p:spPr>
          <a:xfrm>
            <a:off x="1635205" y="1732166"/>
            <a:ext cx="646331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132577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ttbar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C6AE131-F4F7-7142-8B8E-DA0575BE7C62}"/>
              </a:ext>
            </a:extLst>
          </p:cNvPr>
          <p:cNvSpPr txBox="1"/>
          <p:nvPr/>
        </p:nvSpPr>
        <p:spPr>
          <a:xfrm>
            <a:off x="6482626" y="5676950"/>
            <a:ext cx="5211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6 quadrupole families instead of 2 in a FODO cell</a:t>
            </a:r>
          </a:p>
          <a:p>
            <a:pPr algn="just"/>
            <a:r>
              <a:rPr lang="en-US" dirty="0"/>
              <a:t>3 </a:t>
            </a:r>
            <a:r>
              <a:rPr lang="en-US" dirty="0" err="1"/>
              <a:t>sextupole</a:t>
            </a:r>
            <a:r>
              <a:rPr lang="en-US" dirty="0"/>
              <a:t> families instead of 2 in a FODO cell</a:t>
            </a:r>
          </a:p>
        </p:txBody>
      </p:sp>
    </p:spTree>
    <p:extLst>
      <p:ext uri="{BB962C8B-B14F-4D97-AF65-F5344CB8AC3E}">
        <p14:creationId xmlns:p14="http://schemas.microsoft.com/office/powerpoint/2010/main" val="390075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A6E75-9908-554B-894C-6B3EFB400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achromaticty</a:t>
            </a:r>
            <a:r>
              <a:rPr lang="en-US" dirty="0"/>
              <a:t> and </a:t>
            </a:r>
            <a:r>
              <a:rPr lang="en-US" dirty="0" err="1"/>
              <a:t>anharmonicty</a:t>
            </a:r>
            <a:r>
              <a:rPr lang="en-US" dirty="0"/>
              <a:t> IN THE ARCs OF THE LCC optics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A8AB3-4604-C04A-91CD-884FB45CB9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ADF0F-B6B3-9E4B-AF52-B0BA470130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BAE736-64A6-4B47-9E11-89AB2B83827F}"/>
              </a:ext>
            </a:extLst>
          </p:cNvPr>
          <p:cNvGrpSpPr/>
          <p:nvPr/>
        </p:nvGrpSpPr>
        <p:grpSpPr>
          <a:xfrm>
            <a:off x="604800" y="820177"/>
            <a:ext cx="11061568" cy="5260916"/>
            <a:chOff x="959429" y="668097"/>
            <a:chExt cx="11061568" cy="526091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74CCEDF-68D5-ED4D-8194-EBF050810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429" y="1177138"/>
              <a:ext cx="10982400" cy="191306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9CC8D43-CC91-0F45-AE34-11ED6D0DE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429" y="4015949"/>
              <a:ext cx="10982400" cy="191306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39BA14-2644-F049-99AF-765BC3B605D8}"/>
                </a:ext>
              </a:extLst>
            </p:cNvPr>
            <p:cNvSpPr txBox="1"/>
            <p:nvPr/>
          </p:nvSpPr>
          <p:spPr>
            <a:xfrm>
              <a:off x="1145391" y="668097"/>
              <a:ext cx="10875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 a FODO arc cell, </a:t>
              </a:r>
              <a:r>
                <a:rPr lang="en-US" dirty="0" err="1"/>
                <a:t>sextupoles</a:t>
              </a:r>
              <a:r>
                <a:rPr lang="en-US" dirty="0"/>
                <a:t> with –I transformation help for </a:t>
              </a:r>
              <a:r>
                <a:rPr lang="en-US" dirty="0" err="1"/>
                <a:t>anharmonicty</a:t>
              </a:r>
              <a:r>
                <a:rPr lang="en-US" dirty="0"/>
                <a:t>, but worsen the </a:t>
              </a:r>
              <a:r>
                <a:rPr lang="en-US" dirty="0" err="1"/>
                <a:t>achromaticty</a:t>
              </a:r>
              <a:r>
                <a:rPr lang="en-US" dirty="0"/>
                <a:t>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0ABDC6B-B4E3-9348-BAE5-323E723663F1}"/>
                </a:ext>
              </a:extLst>
            </p:cNvPr>
            <p:cNvSpPr txBox="1"/>
            <p:nvPr/>
          </p:nvSpPr>
          <p:spPr>
            <a:xfrm>
              <a:off x="1145391" y="3229909"/>
              <a:ext cx="10752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 a HFD arc cell, </a:t>
              </a:r>
              <a:r>
                <a:rPr lang="en-US" dirty="0" err="1"/>
                <a:t>anharmonicty</a:t>
              </a:r>
              <a:r>
                <a:rPr lang="en-US" dirty="0"/>
                <a:t> and </a:t>
              </a:r>
              <a:r>
                <a:rPr lang="en-US" dirty="0" err="1"/>
                <a:t>achromaticty</a:t>
              </a:r>
              <a:r>
                <a:rPr lang="en-US" dirty="0"/>
                <a:t> are optimal at both energies and are unaffected by the long straight section insertions following the </a:t>
              </a:r>
              <a:r>
                <a:rPr lang="en-US" i="1" dirty="0"/>
                <a:t>transparency conditions</a:t>
              </a:r>
              <a:r>
                <a:rPr lang="en-US" dirty="0"/>
                <a:t> principles.  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150DAF0-1015-40D5-9B9A-27B613405497}"/>
              </a:ext>
            </a:extLst>
          </p:cNvPr>
          <p:cNvSpPr txBox="1"/>
          <p:nvPr/>
        </p:nvSpPr>
        <p:spPr>
          <a:xfrm>
            <a:off x="1631504" y="5537232"/>
            <a:ext cx="576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Turn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9034AC-477E-4D9F-BE2C-54FD60EB4BD9}"/>
              </a:ext>
            </a:extLst>
          </p:cNvPr>
          <p:cNvSpPr txBox="1"/>
          <p:nvPr/>
        </p:nvSpPr>
        <p:spPr>
          <a:xfrm>
            <a:off x="941366" y="5124561"/>
            <a:ext cx="576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Turn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76C3DA-33A7-4691-853F-B8133E3F6A5A}"/>
              </a:ext>
            </a:extLst>
          </p:cNvPr>
          <p:cNvSpPr txBox="1"/>
          <p:nvPr/>
        </p:nvSpPr>
        <p:spPr>
          <a:xfrm>
            <a:off x="963335" y="4215133"/>
            <a:ext cx="576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Turn 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671135-76C3-469E-B76C-7822EDA18C9D}"/>
              </a:ext>
            </a:extLst>
          </p:cNvPr>
          <p:cNvSpPr txBox="1"/>
          <p:nvPr/>
        </p:nvSpPr>
        <p:spPr>
          <a:xfrm>
            <a:off x="2207568" y="4201620"/>
            <a:ext cx="576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Turn 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DC79BF-4697-4297-B3E8-C1E456CD8F18}"/>
              </a:ext>
            </a:extLst>
          </p:cNvPr>
          <p:cNvSpPr txBox="1"/>
          <p:nvPr/>
        </p:nvSpPr>
        <p:spPr>
          <a:xfrm>
            <a:off x="2279576" y="4809993"/>
            <a:ext cx="576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Turn 5</a:t>
            </a:r>
          </a:p>
        </p:txBody>
      </p:sp>
    </p:spTree>
    <p:extLst>
      <p:ext uri="{BB962C8B-B14F-4D97-AF65-F5344CB8AC3E}">
        <p14:creationId xmlns:p14="http://schemas.microsoft.com/office/powerpoint/2010/main" val="3491996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B1AE3-93E3-7741-9652-BB327072A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err="1"/>
              <a:t>stRaight</a:t>
            </a:r>
            <a:r>
              <a:rPr lang="en-US" dirty="0"/>
              <a:t> sections and transparency conditions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099336-8233-0942-8C87-2061BB7264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33DAE-FD38-0A44-8014-96A9AA42A93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2B8E87-E4CA-C943-9226-F231BFDDB196}"/>
              </a:ext>
            </a:extLst>
          </p:cNvPr>
          <p:cNvGrpSpPr/>
          <p:nvPr/>
        </p:nvGrpSpPr>
        <p:grpSpPr>
          <a:xfrm>
            <a:off x="5519936" y="875320"/>
            <a:ext cx="6261416" cy="5355509"/>
            <a:chOff x="3467168" y="-440084"/>
            <a:chExt cx="8458200" cy="723446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9BF7823-6A69-D140-ADA9-9A762B09F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168" y="-440084"/>
              <a:ext cx="8458200" cy="35814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1BF7306-3023-2D4A-9289-4230D6A9B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168" y="3212976"/>
              <a:ext cx="8458200" cy="35814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01A8C64-DED5-D344-A599-11ECD169456F}"/>
              </a:ext>
            </a:extLst>
          </p:cNvPr>
          <p:cNvSpPr txBox="1"/>
          <p:nvPr/>
        </p:nvSpPr>
        <p:spPr>
          <a:xfrm>
            <a:off x="8040216" y="1124744"/>
            <a:ext cx="671979" cy="369332"/>
          </a:xfrm>
          <a:prstGeom prst="rect">
            <a:avLst/>
          </a:prstGeom>
          <a:noFill/>
          <a:ln>
            <a:solidFill>
              <a:srgbClr val="132577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ARC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56D276-BA10-5548-BC77-3EED9F0EFBCD}"/>
              </a:ext>
            </a:extLst>
          </p:cNvPr>
          <p:cNvSpPr txBox="1"/>
          <p:nvPr/>
        </p:nvSpPr>
        <p:spPr>
          <a:xfrm>
            <a:off x="5858907" y="614130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79CA2E-5C9B-D047-94BB-AEBACB4F3980}"/>
              </a:ext>
            </a:extLst>
          </p:cNvPr>
          <p:cNvSpPr txBox="1"/>
          <p:nvPr/>
        </p:nvSpPr>
        <p:spPr>
          <a:xfrm>
            <a:off x="1127448" y="2411494"/>
            <a:ext cx="3168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Transparency conditions </a:t>
            </a:r>
            <a:r>
              <a:rPr lang="en-US" dirty="0"/>
              <a:t>are fulfilled when including the Long Straight Section (LSS),</a:t>
            </a:r>
          </a:p>
          <a:p>
            <a:r>
              <a:rPr lang="en-US" dirty="0"/>
              <a:t>The off-energy optics (W and second order dispersion) remains periodic with </a:t>
            </a:r>
            <a:r>
              <a:rPr lang="en-US" dirty="0" err="1"/>
              <a:t>sextupoles</a:t>
            </a:r>
            <a:r>
              <a:rPr lang="en-US" dirty="0"/>
              <a:t> turned on/off.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7D9B2D-DE3D-AB41-B94B-C76CF41D5E33}"/>
              </a:ext>
            </a:extLst>
          </p:cNvPr>
          <p:cNvSpPr txBox="1"/>
          <p:nvPr/>
        </p:nvSpPr>
        <p:spPr>
          <a:xfrm>
            <a:off x="3719736" y="130941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Sextupole</a:t>
            </a:r>
            <a:r>
              <a:rPr lang="en-US" dirty="0"/>
              <a:t> 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2336C8-75E2-2042-856E-4828DEB81051}"/>
              </a:ext>
            </a:extLst>
          </p:cNvPr>
          <p:cNvSpPr txBox="1"/>
          <p:nvPr/>
        </p:nvSpPr>
        <p:spPr>
          <a:xfrm>
            <a:off x="3662027" y="5373216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Sextupole</a:t>
            </a:r>
            <a:r>
              <a:rPr lang="en-US" dirty="0"/>
              <a:t> OFF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1AF166-2F57-4FF4-BC49-FEBA6C936A69}"/>
              </a:ext>
            </a:extLst>
          </p:cNvPr>
          <p:cNvCxnSpPr>
            <a:stCxn id="11" idx="1"/>
          </p:cNvCxnSpPr>
          <p:nvPr/>
        </p:nvCxnSpPr>
        <p:spPr>
          <a:xfrm flipH="1">
            <a:off x="6384032" y="1309410"/>
            <a:ext cx="16561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3DADCD5-3FFC-477C-9173-C0ED29454303}"/>
              </a:ext>
            </a:extLst>
          </p:cNvPr>
          <p:cNvCxnSpPr>
            <a:stCxn id="11" idx="3"/>
          </p:cNvCxnSpPr>
          <p:nvPr/>
        </p:nvCxnSpPr>
        <p:spPr>
          <a:xfrm>
            <a:off x="8712195" y="1309410"/>
            <a:ext cx="16322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eft Brace 19">
            <a:extLst>
              <a:ext uri="{FF2B5EF4-FFF2-40B4-BE49-F238E27FC236}">
                <a16:creationId xmlns:a16="http://schemas.microsoft.com/office/drawing/2014/main" id="{A6358A24-BB41-4ABF-8654-0E294AF2DEBC}"/>
              </a:ext>
            </a:extLst>
          </p:cNvPr>
          <p:cNvSpPr/>
          <p:nvPr/>
        </p:nvSpPr>
        <p:spPr>
          <a:xfrm rot="16200000">
            <a:off x="6090904" y="5891994"/>
            <a:ext cx="156691" cy="4292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B8C540-07E5-46FD-86CC-388051EA0B6C}"/>
              </a:ext>
            </a:extLst>
          </p:cNvPr>
          <p:cNvSpPr txBox="1"/>
          <p:nvPr/>
        </p:nvSpPr>
        <p:spPr>
          <a:xfrm>
            <a:off x="10512205" y="6114018"/>
            <a:ext cx="620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LSS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6F8E61A2-3A0F-435A-B58E-0C05BAF8FAC8}"/>
              </a:ext>
            </a:extLst>
          </p:cNvPr>
          <p:cNvSpPr/>
          <p:nvPr/>
        </p:nvSpPr>
        <p:spPr>
          <a:xfrm rot="16200000">
            <a:off x="10736382" y="5795161"/>
            <a:ext cx="172329" cy="62068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391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B6E90-30E9-634E-A105-4807301A6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Focus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9977369-516E-E64E-993F-86A14D2C0A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3345950"/>
            <a:ext cx="4093001" cy="31337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CCF74C-E093-CA45-8C06-19A33F41F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4D22B-864F-904A-BBBF-3B1DD5EB7A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72C469-01CE-AB47-B87F-49C0C6F8AB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020" y="3349894"/>
            <a:ext cx="4029048" cy="31337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7D0136-6286-3948-96D7-667BA58C41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796742"/>
            <a:ext cx="8300142" cy="23076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0B79DA-458E-5C43-8F26-F50EC6D045C1}"/>
              </a:ext>
            </a:extLst>
          </p:cNvPr>
          <p:cNvSpPr txBox="1"/>
          <p:nvPr/>
        </p:nvSpPr>
        <p:spPr>
          <a:xfrm>
            <a:off x="959428" y="796034"/>
            <a:ext cx="24722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Sextupoles</a:t>
            </a:r>
            <a:r>
              <a:rPr lang="en-US" dirty="0"/>
              <a:t>, octupoles and </a:t>
            </a:r>
            <a:r>
              <a:rPr lang="en-US" dirty="0" err="1"/>
              <a:t>decapoles</a:t>
            </a:r>
            <a:r>
              <a:rPr lang="en-US" dirty="0"/>
              <a:t> at </a:t>
            </a:r>
            <a:r>
              <a:rPr lang="en-US" b="1" dirty="0"/>
              <a:t>IP image point</a:t>
            </a:r>
            <a:r>
              <a:rPr lang="en-US" dirty="0"/>
              <a:t> correct third, fourth and fifth order chromaticity at the IP and optimize off-energy optics at the crab </a:t>
            </a:r>
            <a:r>
              <a:rPr lang="en-US" dirty="0" err="1"/>
              <a:t>sextupoles</a:t>
            </a:r>
            <a:r>
              <a:rPr lang="en-US" dirty="0"/>
              <a:t>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51CC87-9DFB-8B42-913A-7747422A9504}"/>
              </a:ext>
            </a:extLst>
          </p:cNvPr>
          <p:cNvSpPr/>
          <p:nvPr/>
        </p:nvSpPr>
        <p:spPr>
          <a:xfrm>
            <a:off x="5375920" y="731544"/>
            <a:ext cx="432048" cy="410306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8EB3D16-612E-0449-9B1E-6789DA3053F5}"/>
              </a:ext>
            </a:extLst>
          </p:cNvPr>
          <p:cNvSpPr/>
          <p:nvPr/>
        </p:nvSpPr>
        <p:spPr>
          <a:xfrm>
            <a:off x="7104112" y="739264"/>
            <a:ext cx="432048" cy="410306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FE3481-D602-164D-804D-D9A203D48FC5}"/>
              </a:ext>
            </a:extLst>
          </p:cNvPr>
          <p:cNvSpPr/>
          <p:nvPr/>
        </p:nvSpPr>
        <p:spPr>
          <a:xfrm>
            <a:off x="7104112" y="1347688"/>
            <a:ext cx="432048" cy="410306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271F53-5653-A740-B021-205B5DBD2CF6}"/>
              </a:ext>
            </a:extLst>
          </p:cNvPr>
          <p:cNvSpPr txBox="1"/>
          <p:nvPr/>
        </p:nvSpPr>
        <p:spPr>
          <a:xfrm>
            <a:off x="959428" y="3726068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long </a:t>
            </a:r>
            <a:r>
              <a:rPr lang="en-US" dirty="0" err="1"/>
              <a:t>sextupole</a:t>
            </a:r>
            <a:r>
              <a:rPr lang="en-US" dirty="0"/>
              <a:t> aberrations is mitigated by de-tuning the –I transformation in the chromaticity correction sections (linear optics)</a:t>
            </a:r>
          </a:p>
        </p:txBody>
      </p:sp>
    </p:spTree>
    <p:extLst>
      <p:ext uri="{BB962C8B-B14F-4D97-AF65-F5344CB8AC3E}">
        <p14:creationId xmlns:p14="http://schemas.microsoft.com/office/powerpoint/2010/main" val="2219969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1625D7-5456-104F-ADC6-D21B938963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702" y="4489706"/>
            <a:ext cx="5543945" cy="176420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5573885-5427-D840-8A3E-12F1E990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for FCC-</a:t>
            </a:r>
            <a:r>
              <a:rPr lang="en-US" dirty="0" err="1"/>
              <a:t>ee</a:t>
            </a:r>
            <a:r>
              <a:rPr lang="en-US" dirty="0"/>
              <a:t>: lattice layout for ARCs and Final Focus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201F632-222B-1E43-8048-6CBA84C4E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971253"/>
            <a:ext cx="5687981" cy="5400000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27C40D-C0F1-014C-9A32-B12201F8D4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896289-535B-7041-9512-B459BFA262A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3FC3DFA0-2011-9148-808E-82640D9B33C3}"/>
              </a:ext>
            </a:extLst>
          </p:cNvPr>
          <p:cNvSpPr txBox="1">
            <a:spLocks/>
          </p:cNvSpPr>
          <p:nvPr/>
        </p:nvSpPr>
        <p:spPr bwMode="gray">
          <a:xfrm>
            <a:off x="6212361" y="971253"/>
            <a:ext cx="5739639" cy="540000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6DEC5F-D754-284B-8F35-5F03583794DE}"/>
              </a:ext>
            </a:extLst>
          </p:cNvPr>
          <p:cNvSpPr/>
          <p:nvPr/>
        </p:nvSpPr>
        <p:spPr>
          <a:xfrm>
            <a:off x="191344" y="622800"/>
            <a:ext cx="5913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GHC-V22</a:t>
            </a:r>
            <a:r>
              <a:rPr lang="en-US" dirty="0"/>
              <a:t> (</a:t>
            </a:r>
            <a:r>
              <a:rPr lang="en-US" dirty="0" err="1"/>
              <a:t>K.Oide</a:t>
            </a:r>
            <a:r>
              <a:rPr lang="en-US" dirty="0"/>
              <a:t>, </a:t>
            </a:r>
            <a:r>
              <a:rPr lang="en-US" sz="800" dirty="0"/>
              <a:t>https://journals.aps.org/prab/abstract/10.1103/PhysRevAccelBeams.19.111005</a:t>
            </a:r>
            <a:r>
              <a:rPr lang="en-US" dirty="0"/>
              <a:t>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F75D68-0770-2F49-9CEA-55C025EABB41}"/>
              </a:ext>
            </a:extLst>
          </p:cNvPr>
          <p:cNvSpPr/>
          <p:nvPr/>
        </p:nvSpPr>
        <p:spPr>
          <a:xfrm>
            <a:off x="6096000" y="612361"/>
            <a:ext cx="6167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LCC-89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P.Raimondi</a:t>
            </a:r>
            <a:r>
              <a:rPr lang="en-US" dirty="0"/>
              <a:t>,</a:t>
            </a:r>
            <a:r>
              <a:rPr lang="en-US" sz="600" dirty="0"/>
              <a:t> </a:t>
            </a:r>
            <a:r>
              <a:rPr lang="en-US" sz="800" dirty="0"/>
              <a:t>https://</a:t>
            </a:r>
            <a:r>
              <a:rPr lang="en-US" sz="800" dirty="0" err="1"/>
              <a:t>indico.cern.ch</a:t>
            </a:r>
            <a:r>
              <a:rPr lang="en-US" sz="800" dirty="0"/>
              <a:t>/event/1326738/timetable/#45-alternative-optics-and-vari</a:t>
            </a:r>
            <a:r>
              <a:rPr lang="en-US" dirty="0"/>
              <a:t>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B4D54AA-B64A-0446-B094-D2000DB2E1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095" y="1046015"/>
            <a:ext cx="5648553" cy="1734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22427A0-4F83-2946-94DD-35E4859688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932" y="6928269"/>
            <a:ext cx="5522877" cy="169631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253E1AD-7324-BB4E-8F8C-B60DFB25BE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2812762"/>
            <a:ext cx="5523026" cy="16963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A4C2103-8344-CE4A-AC3A-A2200AB9C6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59" y="1052736"/>
            <a:ext cx="5561799" cy="169414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E1C5353-E330-ED48-8978-E570DC74D6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18" y="4541000"/>
            <a:ext cx="5402950" cy="165357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7A3A0FF-48F2-7444-AD40-2FC8EE5640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56" y="2807488"/>
            <a:ext cx="5581615" cy="17016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0D7DBA-BFDD-AE23-749A-633F8C46B17C}"/>
              </a:ext>
            </a:extLst>
          </p:cNvPr>
          <p:cNvSpPr txBox="1"/>
          <p:nvPr/>
        </p:nvSpPr>
        <p:spPr>
          <a:xfrm>
            <a:off x="3793209" y="5398557"/>
            <a:ext cx="1730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Average betas ~ 105m</a:t>
            </a:r>
          </a:p>
          <a:p>
            <a:r>
              <a:rPr lang="en-US" sz="1200" dirty="0">
                <a:solidFill>
                  <a:srgbClr val="C00000"/>
                </a:solidFill>
              </a:rPr>
              <a:t>Peak betas      ~ 175m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9637E8-BB2E-F39A-2404-0A9C8C8187D8}"/>
              </a:ext>
            </a:extLst>
          </p:cNvPr>
          <p:cNvSpPr txBox="1"/>
          <p:nvPr/>
        </p:nvSpPr>
        <p:spPr>
          <a:xfrm>
            <a:off x="9912424" y="5340529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Average betas ~ 85m</a:t>
            </a:r>
          </a:p>
          <a:p>
            <a:r>
              <a:rPr lang="en-US" sz="1200" dirty="0">
                <a:solidFill>
                  <a:srgbClr val="C00000"/>
                </a:solidFill>
              </a:rPr>
              <a:t>Peak betas      ~ 120m</a:t>
            </a:r>
          </a:p>
        </p:txBody>
      </p:sp>
    </p:spTree>
    <p:extLst>
      <p:ext uri="{BB962C8B-B14F-4D97-AF65-F5344CB8AC3E}">
        <p14:creationId xmlns:p14="http://schemas.microsoft.com/office/powerpoint/2010/main" val="607544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5573885-5427-D840-8A3E-12F1E990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footprints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27C40D-C0F1-014C-9A32-B12201F8D4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896289-535B-7041-9512-B459BFA262A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FCC-ee week 2025 l 19-23 May 2025 l K.Andre, P.Raimondi, S.Liuzzo, S.White</a:t>
            </a:r>
            <a:endParaRPr lang="fr-FR" dirty="0"/>
          </a:p>
        </p:txBody>
      </p:sp>
      <p:pic>
        <p:nvPicPr>
          <p:cNvPr id="1027" name="Picture 3" descr="https://lh7-rt.googleusercontent.com/slidesz/AGV_vUfUO5QOEJjU2knvJUsRaA863BWkMin98xj51v0zsXp2QfLr_1vEoWwu8PKFX-oaBfknLkds7qFH_jx8lFufBTxfmQ_k1EG-bxmOk6iFrZ8KxHbBU8n-LTK9zMKCxOEDDEbc62EPRA4r3jSE_-2JsM4=s2048?key=RQJ1vieI_TN7_OLP8EkliA">
            <a:extLst>
              <a:ext uri="{FF2B5EF4-FFF2-40B4-BE49-F238E27FC236}">
                <a16:creationId xmlns:a16="http://schemas.microsoft.com/office/drawing/2014/main" id="{78DD4B2C-FD5E-4C94-863A-B344470D8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963876"/>
            <a:ext cx="5757236" cy="433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7-rt.googleusercontent.com/slidesz/AGV_vUd4y1V1Cn2YYH3J27hOoDc6FVSoka9_u78Gn5nxXmxReMF2v9xFMDkuNb7u4CyhV4lr_jxXS4pRRQCUyREo0eGQ1paay2NypxHlnkn13GRMx6zttN6AC_7FTGfqrBd_Dazth6Oh8prd9D200edNNxc=s2048?key=RQJ1vieI_TN7_OLP8EkliA">
            <a:extLst>
              <a:ext uri="{FF2B5EF4-FFF2-40B4-BE49-F238E27FC236}">
                <a16:creationId xmlns:a16="http://schemas.microsoft.com/office/drawing/2014/main" id="{A053C01C-A449-4966-B327-3FEDFC9C0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328" y="963876"/>
            <a:ext cx="5752672" cy="433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E8D8FD-C8EE-49FC-8016-6220EB1B5B26}"/>
              </a:ext>
            </a:extLst>
          </p:cNvPr>
          <p:cNvSpPr txBox="1"/>
          <p:nvPr/>
        </p:nvSpPr>
        <p:spPr>
          <a:xfrm>
            <a:off x="765693" y="5707569"/>
            <a:ext cx="10657184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About 7m offset </a:t>
            </a:r>
            <a:r>
              <a:rPr lang="en-US" dirty="0" err="1"/>
              <a:t>w.r.t.</a:t>
            </a:r>
            <a:r>
              <a:rPr lang="en-US" dirty="0"/>
              <a:t> GHC footprint at each interaction points and 3m in the technical straight sections.</a:t>
            </a:r>
          </a:p>
        </p:txBody>
      </p:sp>
    </p:spTree>
    <p:extLst>
      <p:ext uri="{BB962C8B-B14F-4D97-AF65-F5344CB8AC3E}">
        <p14:creationId xmlns:p14="http://schemas.microsoft.com/office/powerpoint/2010/main" val="345283127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9149</TotalTime>
  <Words>3467</Words>
  <Application>Microsoft Office PowerPoint</Application>
  <PresentationFormat>Widescreen</PresentationFormat>
  <Paragraphs>405</Paragraphs>
  <Slides>37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AdvOT483a8203</vt:lpstr>
      <vt:lpstr>AdvOTb748f40a.I</vt:lpstr>
      <vt:lpstr>AdvOTdd3b7348.I+03</vt:lpstr>
      <vt:lpstr>AdvTTd0b5fdba.I</vt:lpstr>
      <vt:lpstr>Arial</vt:lpstr>
      <vt:lpstr>Calibri</vt:lpstr>
      <vt:lpstr>ITCOfficinaSans LT Book</vt:lpstr>
      <vt:lpstr>Symbol</vt:lpstr>
      <vt:lpstr>Wingdings</vt:lpstr>
      <vt:lpstr>ESRF-default</vt:lpstr>
      <vt:lpstr>PowerPoint Presentation</vt:lpstr>
      <vt:lpstr>LCC optics</vt:lpstr>
      <vt:lpstr>achromaticity and anharmonicity IN a fodo lattice</vt:lpstr>
      <vt:lpstr>Hybrid focusing defocusing (HFD) ARC cells</vt:lpstr>
      <vt:lpstr>achromaticty and anharmonicty IN THE ARCs OF THE LCC optics</vt:lpstr>
      <vt:lpstr>Long stRaight sections and transparency conditions</vt:lpstr>
      <vt:lpstr>Final Focus</vt:lpstr>
      <vt:lpstr>optics for FCC-ee: lattice layout for ARCs and Final Focus</vt:lpstr>
      <vt:lpstr>footprints</vt:lpstr>
      <vt:lpstr>Beam parameters</vt:lpstr>
      <vt:lpstr>COMPARISON OF the number of magnetic elements and gradients</vt:lpstr>
      <vt:lpstr>Off energy electron beam optics: W functions, IP optics and phase advance at crab sext.</vt:lpstr>
      <vt:lpstr>Phase space evolution over 5 turns on and off energy</vt:lpstr>
      <vt:lpstr>SYNCHROTRON Radiation in Final doublet quadrupoles</vt:lpstr>
      <vt:lpstr>SYNCHROTRON Radiation in Final doublet quadrupoles (QUANTUM DIFFUSION)</vt:lpstr>
      <vt:lpstr>Modified Layout and additional Decapoles to mitigate Final Doublet Synchrotron radiation</vt:lpstr>
      <vt:lpstr>Comparison between nominal and relaxed optics</vt:lpstr>
      <vt:lpstr>Dynamic aperture at Straight section</vt:lpstr>
      <vt:lpstr>Dynamic aperture with higher chromaticity mitigating collective effects</vt:lpstr>
      <vt:lpstr>Off-energy dynamic aperture with reduced RF voltage</vt:lpstr>
      <vt:lpstr>Optics optimizations - I</vt:lpstr>
      <vt:lpstr>Optics optimizations - II</vt:lpstr>
      <vt:lpstr>Arc alignment sensitivities</vt:lpstr>
      <vt:lpstr>Final Focus alignment sensitivities</vt:lpstr>
      <vt:lpstr>Future work</vt:lpstr>
      <vt:lpstr>Conclusions</vt:lpstr>
      <vt:lpstr>PowerPoint Presentation</vt:lpstr>
      <vt:lpstr>DIPOLE FIELDS (1 octant)</vt:lpstr>
      <vt:lpstr>QUADRUPOLE GRADIENTS (1 octant)</vt:lpstr>
      <vt:lpstr>Sextupoles gradients (1 octant) </vt:lpstr>
      <vt:lpstr>Stability about Tune working point</vt:lpstr>
      <vt:lpstr>Local momentum acceptance no synchrotron Radiation (OPTIMISTIC)</vt:lpstr>
      <vt:lpstr>Error Tolerances: commissioning simulations</vt:lpstr>
      <vt:lpstr>Long range errors Tolerances</vt:lpstr>
      <vt:lpstr>Dynamic aperture and momentum aperture for Z &amp; ttbar          latest version (LCC 92 Jan 2025)</vt:lpstr>
      <vt:lpstr>Off-energy Dynamic aperture </vt:lpstr>
      <vt:lpstr>Energy loss due to Final doublet radiation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ANDRE Kevin</cp:lastModifiedBy>
  <cp:revision>85</cp:revision>
  <dcterms:created xsi:type="dcterms:W3CDTF">2025-05-13T12:18:42Z</dcterms:created>
  <dcterms:modified xsi:type="dcterms:W3CDTF">2025-05-20T06:14:22Z</dcterms:modified>
</cp:coreProperties>
</file>